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83" r:id="rId4"/>
    <p:sldId id="307" r:id="rId5"/>
    <p:sldId id="284" r:id="rId6"/>
    <p:sldId id="304" r:id="rId7"/>
    <p:sldId id="305" r:id="rId8"/>
    <p:sldId id="286" r:id="rId9"/>
    <p:sldId id="287" r:id="rId10"/>
    <p:sldId id="290" r:id="rId11"/>
    <p:sldId id="296" r:id="rId12"/>
    <p:sldId id="306" r:id="rId13"/>
    <p:sldId id="297" r:id="rId14"/>
    <p:sldId id="293" r:id="rId15"/>
    <p:sldId id="298" r:id="rId16"/>
    <p:sldId id="308" r:id="rId17"/>
    <p:sldId id="299" r:id="rId18"/>
    <p:sldId id="301" r:id="rId19"/>
    <p:sldId id="303" r:id="rId20"/>
    <p:sldId id="295" r:id="rId21"/>
    <p:sldId id="2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-990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1D96CB-D837-42E6-B753-A362CB784AC7}"/>
              </a:ext>
            </a:extLst>
          </p:cNvPr>
          <p:cNvSpPr txBox="1"/>
          <p:nvPr/>
        </p:nvSpPr>
        <p:spPr>
          <a:xfrm>
            <a:off x="3079793" y="2505670"/>
            <a:ext cx="6032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</a:rPr>
              <a:t>Jetpack Compose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0961E7-5079-4C40-88CA-C2ABE8F1C792}"/>
              </a:ext>
            </a:extLst>
          </p:cNvPr>
          <p:cNvSpPr txBox="1"/>
          <p:nvPr/>
        </p:nvSpPr>
        <p:spPr>
          <a:xfrm>
            <a:off x="5195755" y="3917911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발표자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김지욱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09" y="111525"/>
            <a:ext cx="11709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Column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7F77429-7335-4876-BF80-D4DD4AA26BE1}"/>
              </a:ext>
            </a:extLst>
          </p:cNvPr>
          <p:cNvSpPr txBox="1"/>
          <p:nvPr/>
        </p:nvSpPr>
        <p:spPr>
          <a:xfrm>
            <a:off x="389636" y="1049892"/>
            <a:ext cx="116499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Column </a:t>
            </a:r>
            <a:r>
              <a:rPr lang="ko-KR" altLang="en-US" sz="1200" dirty="0" smtClean="0"/>
              <a:t>레이아웃은 항목을 화면에 수직</a:t>
            </a:r>
            <a:r>
              <a:rPr lang="en-US" altLang="ko-KR" sz="1200" dirty="0" smtClean="0"/>
              <a:t>(vertical) </a:t>
            </a:r>
            <a:r>
              <a:rPr lang="ko-KR" altLang="en-US" sz="1200" dirty="0" smtClean="0"/>
              <a:t>순서로 배치하는 레이아웃</a:t>
            </a:r>
            <a:r>
              <a:rPr lang="en-US" altLang="ko-KR" sz="1200" dirty="0" smtClean="0"/>
              <a:t>.</a:t>
            </a:r>
            <a:endParaRPr lang="en-US" altLang="ko-KR" sz="1200" b="1" dirty="0" smtClean="0"/>
          </a:p>
          <a:p>
            <a:endParaRPr lang="en-US" altLang="ko-KR" sz="1400" b="1" dirty="0"/>
          </a:p>
          <a:p>
            <a:r>
              <a:rPr lang="en-US" altLang="ko-KR" sz="1200" dirty="0"/>
              <a:t>Column</a:t>
            </a:r>
            <a:r>
              <a:rPr lang="ko-KR" altLang="en-US" sz="1200" dirty="0"/>
              <a:t>은 총 </a:t>
            </a:r>
            <a:r>
              <a:rPr lang="en-US" altLang="ko-KR" sz="1200" dirty="0"/>
              <a:t>4</a:t>
            </a:r>
            <a:r>
              <a:rPr lang="ko-KR" altLang="en-US" sz="1200" dirty="0"/>
              <a:t>가지 변수를 인자로 받는다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• </a:t>
            </a:r>
            <a:r>
              <a:rPr lang="en-US" altLang="ko-KR" sz="1200" dirty="0" smtClean="0"/>
              <a:t>modifier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composable</a:t>
            </a:r>
            <a:r>
              <a:rPr lang="ko-KR" altLang="en-US" sz="1200" dirty="0"/>
              <a:t>의 크기</a:t>
            </a:r>
            <a:r>
              <a:rPr lang="en-US" altLang="ko-KR" sz="1200" dirty="0"/>
              <a:t>, </a:t>
            </a:r>
            <a:r>
              <a:rPr lang="ko-KR" altLang="en-US" sz="1200" dirty="0"/>
              <a:t>동작</a:t>
            </a:r>
            <a:r>
              <a:rPr lang="en-US" altLang="ko-KR" sz="1200" dirty="0"/>
              <a:t>, </a:t>
            </a:r>
            <a:r>
              <a:rPr lang="ko-KR" altLang="en-US" sz="1200" dirty="0"/>
              <a:t>모양을 변경하거나 사용자의 입력을 처리</a:t>
            </a:r>
            <a:r>
              <a:rPr lang="en-US" altLang="ko-KR" sz="1200" dirty="0"/>
              <a:t>(</a:t>
            </a:r>
            <a:r>
              <a:rPr lang="ko-KR" altLang="en-US" sz="1200" dirty="0"/>
              <a:t>클릭</a:t>
            </a:r>
            <a:r>
              <a:rPr lang="en-US" altLang="ko-KR" sz="1200" dirty="0"/>
              <a:t>, </a:t>
            </a:r>
            <a:r>
              <a:rPr lang="ko-KR" altLang="en-US" sz="1200" dirty="0"/>
              <a:t>스크롤 등</a:t>
            </a:r>
            <a:r>
              <a:rPr lang="en-US" altLang="ko-KR" sz="1200" dirty="0"/>
              <a:t>)</a:t>
            </a:r>
            <a:r>
              <a:rPr lang="ko-KR" altLang="en-US" sz="1200" dirty="0"/>
              <a:t>할 수 있도록 만드는 </a:t>
            </a:r>
            <a:r>
              <a:rPr lang="ko-KR" altLang="en-US" sz="1200" dirty="0" smtClean="0"/>
              <a:t>변수</a:t>
            </a:r>
            <a:endParaRPr lang="en-US" altLang="ko-KR" sz="1200" dirty="0" smtClean="0"/>
          </a:p>
          <a:p>
            <a:endParaRPr lang="ko-KR" altLang="en-US" sz="1200" dirty="0"/>
          </a:p>
          <a:p>
            <a:r>
              <a:rPr lang="en-US" altLang="ko-KR" sz="1200" dirty="0"/>
              <a:t>• </a:t>
            </a:r>
            <a:r>
              <a:rPr lang="en-US" altLang="ko-KR" sz="1200" dirty="0" err="1" smtClean="0"/>
              <a:t>verticalArrangement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Arrangement.Vertical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타입</a:t>
            </a:r>
            <a:r>
              <a:rPr lang="en-US" altLang="ko-KR" sz="1200" dirty="0"/>
              <a:t>) : </a:t>
            </a:r>
            <a:r>
              <a:rPr lang="ko-KR" altLang="en-US" sz="1200" dirty="0"/>
              <a:t>수직 배치</a:t>
            </a:r>
            <a:r>
              <a:rPr lang="en-US" altLang="ko-KR" sz="1200" dirty="0"/>
              <a:t>(Arrangement)</a:t>
            </a:r>
            <a:r>
              <a:rPr lang="ko-KR" altLang="en-US" sz="1200" dirty="0"/>
              <a:t>를 설정하는 </a:t>
            </a:r>
            <a:r>
              <a:rPr lang="ko-KR" altLang="en-US" sz="1200" dirty="0" smtClean="0"/>
              <a:t>변수</a:t>
            </a:r>
            <a:endParaRPr lang="en-US" altLang="ko-KR" sz="1200" dirty="0" smtClean="0"/>
          </a:p>
          <a:p>
            <a:endParaRPr lang="ko-KR" altLang="en-US" sz="1200" dirty="0"/>
          </a:p>
          <a:p>
            <a:r>
              <a:rPr lang="en-US" altLang="ko-KR" sz="1200" dirty="0"/>
              <a:t>• </a:t>
            </a:r>
            <a:r>
              <a:rPr lang="en-US" altLang="ko-KR" sz="1200" dirty="0" err="1" smtClean="0"/>
              <a:t>horizontalAlignment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Alignment.Horizontal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타입</a:t>
            </a:r>
            <a:r>
              <a:rPr lang="en-US" altLang="ko-KR" sz="1200" dirty="0"/>
              <a:t>) : </a:t>
            </a:r>
            <a:r>
              <a:rPr lang="ko-KR" altLang="en-US" sz="1200" dirty="0"/>
              <a:t>수평 정렬</a:t>
            </a:r>
            <a:r>
              <a:rPr lang="en-US" altLang="ko-KR" sz="1200" dirty="0"/>
              <a:t>(Alignment)</a:t>
            </a:r>
            <a:r>
              <a:rPr lang="ko-KR" altLang="en-US" sz="1200" dirty="0"/>
              <a:t>을 설정하는 </a:t>
            </a:r>
            <a:r>
              <a:rPr lang="ko-KR" altLang="en-US" sz="1200" dirty="0" smtClean="0"/>
              <a:t>변수</a:t>
            </a:r>
            <a:endParaRPr lang="en-US" altLang="ko-KR" sz="1200" dirty="0" smtClean="0"/>
          </a:p>
          <a:p>
            <a:endParaRPr lang="ko-KR" altLang="en-US" sz="1200" dirty="0"/>
          </a:p>
          <a:p>
            <a:r>
              <a:rPr lang="en-US" altLang="ko-KR" sz="1200" dirty="0"/>
              <a:t>• </a:t>
            </a:r>
            <a:r>
              <a:rPr lang="en-US" altLang="ko-KR" sz="1200" dirty="0" smtClean="0"/>
              <a:t>content </a:t>
            </a:r>
            <a:r>
              <a:rPr lang="en-US" altLang="ko-KR" sz="1200" dirty="0"/>
              <a:t>: Layout </a:t>
            </a:r>
            <a:r>
              <a:rPr lang="ko-KR" altLang="en-US" sz="1200" dirty="0"/>
              <a:t>안에 들어갈 </a:t>
            </a:r>
            <a:r>
              <a:rPr lang="ko-KR" altLang="en-US" sz="1200" dirty="0" err="1"/>
              <a:t>위젯을</a:t>
            </a:r>
            <a:r>
              <a:rPr lang="ko-KR" altLang="en-US" sz="1200" dirty="0"/>
              <a:t> 설정하는 </a:t>
            </a:r>
            <a:r>
              <a:rPr lang="ko-KR" altLang="en-US" sz="1200" dirty="0" smtClean="0"/>
              <a:t>변수</a:t>
            </a:r>
            <a:endParaRPr lang="en-US" altLang="ko-KR" sz="1200" dirty="0" smtClean="0"/>
          </a:p>
          <a:p>
            <a:endParaRPr lang="en-US" altLang="ko-KR" sz="1200" b="1" dirty="0"/>
          </a:p>
          <a:p>
            <a:endParaRPr lang="en-US" altLang="ko-KR" sz="14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6" y="3429000"/>
            <a:ext cx="5963323" cy="273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6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09" y="111525"/>
            <a:ext cx="11709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Column</a:t>
            </a:r>
            <a:endParaRPr lang="en-US" altLang="ko-KR" sz="3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7F77429-7335-4876-BF80-D4DD4AA26BE1}"/>
              </a:ext>
            </a:extLst>
          </p:cNvPr>
          <p:cNvSpPr txBox="1"/>
          <p:nvPr/>
        </p:nvSpPr>
        <p:spPr>
          <a:xfrm>
            <a:off x="389635" y="1049892"/>
            <a:ext cx="11649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latin typeface="+mj-lt"/>
              </a:rPr>
              <a:t>verticalArrangement</a:t>
            </a:r>
            <a:r>
              <a:rPr lang="en-US" altLang="ko-KR" sz="1400" b="1" dirty="0" smtClean="0">
                <a:latin typeface="+mj-lt"/>
              </a:rPr>
              <a:t>(</a:t>
            </a:r>
            <a:r>
              <a:rPr lang="ko-KR" altLang="en-US" sz="1400" b="1" dirty="0" smtClean="0">
                <a:latin typeface="+mj-lt"/>
              </a:rPr>
              <a:t>수직 배치</a:t>
            </a:r>
            <a:r>
              <a:rPr lang="en-US" altLang="ko-KR" sz="1400" b="1" dirty="0" smtClean="0">
                <a:latin typeface="+mj-lt"/>
              </a:rPr>
              <a:t>)</a:t>
            </a:r>
          </a:p>
          <a:p>
            <a:endParaRPr lang="en-US" altLang="ko-KR" sz="1400" b="1" dirty="0" smtClean="0"/>
          </a:p>
          <a:p>
            <a:endParaRPr lang="en-US" altLang="ko-KR" sz="1400" b="1" dirty="0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3271838"/>
            <a:ext cx="23241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3705225"/>
            <a:ext cx="19526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28" y="3281362"/>
            <a:ext cx="18573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878" y="3671887"/>
            <a:ext cx="19907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40" y="3252787"/>
            <a:ext cx="20193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090" y="3671887"/>
            <a:ext cx="19621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8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504949"/>
            <a:ext cx="5830887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79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09" y="111525"/>
            <a:ext cx="11709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Column</a:t>
            </a:r>
            <a:endParaRPr lang="en-US" altLang="ko-KR" sz="3200" b="1" dirty="0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09" y="981075"/>
            <a:ext cx="1934818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2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981075"/>
            <a:ext cx="2104204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09" y="4162425"/>
            <a:ext cx="18764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95549" y="1627168"/>
            <a:ext cx="32768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ArrangeMent.SpaceBetween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컴포넌트들 간의 간격은 동일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양쪽 끝과 컴포넌트 사이의 </a:t>
            </a:r>
            <a:r>
              <a:rPr lang="ko-KR" altLang="en-US" sz="1400" dirty="0" err="1" smtClean="0"/>
              <a:t>빈공간이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410573" y="1627168"/>
            <a:ext cx="35766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ArrangeMent.SpaceAround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컴포넌트들 간의 간격은 동일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양쪽 끝과 컴포넌트 사이의 </a:t>
            </a:r>
            <a:r>
              <a:rPr lang="ko-KR" altLang="en-US" sz="1400" dirty="0" err="1" smtClean="0"/>
              <a:t>빈공간이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(x/2)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495548" y="4703743"/>
            <a:ext cx="33986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ArrangeMent.SpaceEvenly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컴포넌트들 간의 간격은 동일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양쪽 끝과 컴포넌트 사이의 </a:t>
            </a:r>
            <a:r>
              <a:rPr lang="ko-KR" altLang="en-US" sz="1400" dirty="0" err="1" smtClean="0"/>
              <a:t>빈공간이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(x)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2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09" y="111525"/>
            <a:ext cx="11709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Column</a:t>
            </a:r>
            <a:endParaRPr lang="en-US" altLang="ko-KR" sz="3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7F77429-7335-4876-BF80-D4DD4AA26BE1}"/>
              </a:ext>
            </a:extLst>
          </p:cNvPr>
          <p:cNvSpPr txBox="1"/>
          <p:nvPr/>
        </p:nvSpPr>
        <p:spPr>
          <a:xfrm>
            <a:off x="389634" y="983217"/>
            <a:ext cx="11649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latin typeface="+mj-lt"/>
              </a:rPr>
              <a:t>horizontalAlignment</a:t>
            </a:r>
            <a:r>
              <a:rPr lang="en-US" altLang="ko-KR" sz="1400" b="1" dirty="0" smtClean="0">
                <a:latin typeface="+mj-lt"/>
              </a:rPr>
              <a:t>(</a:t>
            </a:r>
            <a:r>
              <a:rPr lang="ko-KR" altLang="en-US" sz="1400" b="1" dirty="0" smtClean="0">
                <a:latin typeface="+mj-lt"/>
              </a:rPr>
              <a:t>수평 정렬</a:t>
            </a:r>
            <a:r>
              <a:rPr lang="en-US" altLang="ko-KR" sz="1400" b="1" dirty="0" smtClean="0">
                <a:latin typeface="+mj-lt"/>
              </a:rPr>
              <a:t>)</a:t>
            </a:r>
          </a:p>
          <a:p>
            <a:endParaRPr lang="en-US" altLang="ko-KR" sz="1400" b="1" dirty="0" smtClean="0"/>
          </a:p>
          <a:p>
            <a:endParaRPr lang="en-US" altLang="ko-KR" sz="1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5" y="1447798"/>
            <a:ext cx="5868987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32" y="2662238"/>
            <a:ext cx="18002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56" y="3124200"/>
            <a:ext cx="200977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2652711"/>
            <a:ext cx="198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4" y="3124200"/>
            <a:ext cx="1971675" cy="290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2709863"/>
            <a:ext cx="14192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3157537"/>
            <a:ext cx="19050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7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09" y="111525"/>
            <a:ext cx="11709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7F77429-7335-4876-BF80-D4DD4AA26BE1}"/>
              </a:ext>
            </a:extLst>
          </p:cNvPr>
          <p:cNvSpPr txBox="1"/>
          <p:nvPr/>
        </p:nvSpPr>
        <p:spPr>
          <a:xfrm>
            <a:off x="389636" y="1049892"/>
            <a:ext cx="1164996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Row </a:t>
            </a:r>
            <a:r>
              <a:rPr lang="ko-KR" altLang="en-US" sz="1200" dirty="0" smtClean="0">
                <a:latin typeface="+mj-lt"/>
              </a:rPr>
              <a:t>레이아웃은 화면에 수평</a:t>
            </a:r>
            <a:r>
              <a:rPr lang="en-US" altLang="ko-KR" sz="1200" dirty="0" smtClean="0">
                <a:latin typeface="+mj-lt"/>
              </a:rPr>
              <a:t>(horizontal) </a:t>
            </a:r>
            <a:r>
              <a:rPr lang="ko-KR" altLang="en-US" sz="1200" dirty="0" smtClean="0">
                <a:latin typeface="+mj-lt"/>
              </a:rPr>
              <a:t>순서로 배치하는 레이아웃이다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endParaRPr lang="en-US" altLang="ko-KR" sz="1200" b="1" dirty="0" smtClean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Row</a:t>
            </a:r>
            <a:r>
              <a:rPr lang="ko-KR" altLang="en-US" sz="1200" dirty="0" smtClean="0">
                <a:latin typeface="+mj-lt"/>
              </a:rPr>
              <a:t>은 총 </a:t>
            </a:r>
            <a:r>
              <a:rPr lang="en-US" altLang="ko-KR" sz="1200" dirty="0">
                <a:latin typeface="+mj-lt"/>
              </a:rPr>
              <a:t>4</a:t>
            </a:r>
            <a:r>
              <a:rPr lang="ko-KR" altLang="en-US" sz="1200" dirty="0">
                <a:latin typeface="+mj-lt"/>
              </a:rPr>
              <a:t>가지 변수를 인자로 받는다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endParaRPr lang="en-US" altLang="ko-KR" sz="1200" dirty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• modifier : </a:t>
            </a:r>
            <a:r>
              <a:rPr lang="en-US" altLang="ko-KR" sz="1200" dirty="0" err="1">
                <a:latin typeface="+mj-lt"/>
              </a:rPr>
              <a:t>composable</a:t>
            </a:r>
            <a:r>
              <a:rPr lang="ko-KR" altLang="en-US" sz="1200" dirty="0">
                <a:latin typeface="+mj-lt"/>
              </a:rPr>
              <a:t>의 크기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동작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모양을 변경하거나 사용자의 입력을 처리</a:t>
            </a:r>
            <a:r>
              <a:rPr lang="en-US" altLang="ko-KR" sz="1200" dirty="0">
                <a:latin typeface="+mj-lt"/>
              </a:rPr>
              <a:t>(</a:t>
            </a:r>
            <a:r>
              <a:rPr lang="ko-KR" altLang="en-US" sz="1200" dirty="0">
                <a:latin typeface="+mj-lt"/>
              </a:rPr>
              <a:t>클릭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스크롤 등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할 수 있도록 만드는 </a:t>
            </a:r>
            <a:r>
              <a:rPr lang="ko-KR" altLang="en-US" sz="1200" dirty="0" smtClean="0">
                <a:latin typeface="+mj-lt"/>
              </a:rPr>
              <a:t>변수</a:t>
            </a:r>
            <a:endParaRPr lang="en-US" altLang="ko-KR" sz="1200" dirty="0" smtClean="0">
              <a:latin typeface="+mj-lt"/>
            </a:endParaRPr>
          </a:p>
          <a:p>
            <a:endParaRPr lang="ko-KR" altLang="en-US" sz="1200" dirty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• </a:t>
            </a:r>
            <a:r>
              <a:rPr lang="en-US" altLang="ko-KR" sz="1200" dirty="0" err="1" smtClean="0">
                <a:latin typeface="+mj-lt"/>
              </a:rPr>
              <a:t>horizontalArrangement</a:t>
            </a:r>
            <a:r>
              <a:rPr lang="en-US" altLang="ko-KR" sz="1200" dirty="0" smtClean="0">
                <a:latin typeface="+mj-lt"/>
              </a:rPr>
              <a:t>(</a:t>
            </a:r>
            <a:r>
              <a:rPr lang="en-US" altLang="ko-KR" sz="1200" dirty="0" err="1" smtClean="0">
                <a:latin typeface="+mj-lt"/>
              </a:rPr>
              <a:t>Arrangement.Horizontal</a:t>
            </a:r>
            <a:r>
              <a:rPr lang="en-US" altLang="ko-KR" sz="1200" dirty="0">
                <a:latin typeface="+mj-lt"/>
              </a:rPr>
              <a:t>) : </a:t>
            </a:r>
            <a:r>
              <a:rPr lang="ko-KR" altLang="en-US" sz="1200" dirty="0">
                <a:latin typeface="+mj-lt"/>
              </a:rPr>
              <a:t>수평 배치를 설정하는 </a:t>
            </a:r>
            <a:r>
              <a:rPr lang="ko-KR" altLang="en-US" sz="1200" dirty="0" smtClean="0">
                <a:latin typeface="+mj-lt"/>
              </a:rPr>
              <a:t>변수</a:t>
            </a:r>
            <a:endParaRPr lang="en-US" altLang="ko-KR" sz="1200" dirty="0" smtClean="0">
              <a:latin typeface="+mj-lt"/>
            </a:endParaRPr>
          </a:p>
          <a:p>
            <a:endParaRPr lang="ko-KR" altLang="en-US" sz="1200" dirty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• </a:t>
            </a:r>
            <a:r>
              <a:rPr lang="en-US" altLang="ko-KR" sz="1200" dirty="0" err="1" smtClean="0">
                <a:latin typeface="+mj-lt"/>
              </a:rPr>
              <a:t>verticalAlignment</a:t>
            </a:r>
            <a:r>
              <a:rPr lang="en-US" altLang="ko-KR" sz="1200" dirty="0" smtClean="0">
                <a:latin typeface="+mj-lt"/>
              </a:rPr>
              <a:t>(</a:t>
            </a:r>
            <a:r>
              <a:rPr lang="en-US" altLang="ko-KR" sz="1200" dirty="0" err="1" smtClean="0">
                <a:latin typeface="+mj-lt"/>
              </a:rPr>
              <a:t>Alignment.Vertical</a:t>
            </a:r>
            <a:r>
              <a:rPr lang="en-US" altLang="ko-KR" sz="1200" dirty="0">
                <a:latin typeface="+mj-lt"/>
              </a:rPr>
              <a:t>) : </a:t>
            </a:r>
            <a:r>
              <a:rPr lang="ko-KR" altLang="en-US" sz="1200" dirty="0">
                <a:latin typeface="+mj-lt"/>
              </a:rPr>
              <a:t>수직 정렬을 설정하는 </a:t>
            </a:r>
            <a:r>
              <a:rPr lang="ko-KR" altLang="en-US" sz="1200" dirty="0" smtClean="0">
                <a:latin typeface="+mj-lt"/>
              </a:rPr>
              <a:t>변수</a:t>
            </a:r>
            <a:endParaRPr lang="en-US" altLang="ko-KR" sz="1200" dirty="0" smtClean="0">
              <a:latin typeface="+mj-lt"/>
            </a:endParaRPr>
          </a:p>
          <a:p>
            <a:endParaRPr lang="ko-KR" altLang="en-US" sz="1200" dirty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• </a:t>
            </a:r>
            <a:r>
              <a:rPr lang="en-US" altLang="ko-KR" sz="1200" dirty="0" smtClean="0">
                <a:latin typeface="+mj-lt"/>
              </a:rPr>
              <a:t>content </a:t>
            </a:r>
            <a:r>
              <a:rPr lang="en-US" altLang="ko-KR" sz="1200" dirty="0">
                <a:latin typeface="+mj-lt"/>
              </a:rPr>
              <a:t>: Layout </a:t>
            </a:r>
            <a:r>
              <a:rPr lang="ko-KR" altLang="en-US" sz="1200" dirty="0">
                <a:latin typeface="+mj-lt"/>
              </a:rPr>
              <a:t>안에 들어갈 </a:t>
            </a:r>
            <a:r>
              <a:rPr lang="ko-KR" altLang="en-US" sz="1200" dirty="0" err="1">
                <a:latin typeface="+mj-lt"/>
              </a:rPr>
              <a:t>위젯을</a:t>
            </a:r>
            <a:r>
              <a:rPr lang="ko-KR" altLang="en-US" sz="1200" dirty="0">
                <a:latin typeface="+mj-lt"/>
              </a:rPr>
              <a:t> 설정하는 변수</a:t>
            </a:r>
          </a:p>
          <a:p>
            <a:endParaRPr lang="en-US" altLang="ko-KR" sz="14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3181350"/>
            <a:ext cx="733583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82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09" y="111525"/>
            <a:ext cx="11709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Row</a:t>
            </a:r>
            <a:endParaRPr lang="en-US" altLang="ko-KR" sz="3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7F77429-7335-4876-BF80-D4DD4AA26BE1}"/>
              </a:ext>
            </a:extLst>
          </p:cNvPr>
          <p:cNvSpPr txBox="1"/>
          <p:nvPr/>
        </p:nvSpPr>
        <p:spPr>
          <a:xfrm>
            <a:off x="389635" y="1049892"/>
            <a:ext cx="11649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latin typeface="+mj-lt"/>
              </a:rPr>
              <a:t>horizontalArrangement</a:t>
            </a:r>
            <a:r>
              <a:rPr lang="en-US" altLang="ko-KR" sz="1400" b="1" dirty="0" smtClean="0">
                <a:latin typeface="+mj-lt"/>
              </a:rPr>
              <a:t>(</a:t>
            </a:r>
            <a:r>
              <a:rPr lang="ko-KR" altLang="en-US" sz="1400" b="1" dirty="0" smtClean="0">
                <a:latin typeface="+mj-lt"/>
              </a:rPr>
              <a:t>수평 배치</a:t>
            </a:r>
            <a:r>
              <a:rPr lang="en-US" altLang="ko-KR" sz="1400" b="1" dirty="0" smtClean="0">
                <a:latin typeface="+mj-lt"/>
              </a:rPr>
              <a:t>)</a:t>
            </a:r>
          </a:p>
          <a:p>
            <a:endParaRPr lang="en-US" altLang="ko-KR" sz="1400" b="1" dirty="0" smtClean="0"/>
          </a:p>
          <a:p>
            <a:endParaRPr lang="en-US" altLang="ko-KR" sz="1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1462087"/>
            <a:ext cx="7540625" cy="162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3300412"/>
            <a:ext cx="24003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8" y="3300412"/>
            <a:ext cx="18383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3324225"/>
            <a:ext cx="17526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3757613"/>
            <a:ext cx="23145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840" y="3757613"/>
            <a:ext cx="22764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3643313"/>
            <a:ext cx="23431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16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09" y="111525"/>
            <a:ext cx="11709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Row</a:t>
            </a:r>
            <a:endParaRPr lang="en-US" altLang="ko-KR" sz="3200" b="1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52513"/>
            <a:ext cx="21526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37" y="995362"/>
            <a:ext cx="23145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914775"/>
            <a:ext cx="21145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938203" y="1493818"/>
            <a:ext cx="32768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ArrangeMent.SpaceBetween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컴포넌트들 간의 간격은 동일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양쪽 끝과 컴포넌트 사이의 </a:t>
            </a:r>
            <a:r>
              <a:rPr lang="ko-KR" altLang="en-US" sz="1400" dirty="0" err="1" smtClean="0"/>
              <a:t>빈공간이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462978" y="1468340"/>
            <a:ext cx="35766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ArrangeMent.SpaceAround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컴포넌트들 간의 간격은 동일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양쪽 끝과 컴포넌트 사이의 </a:t>
            </a:r>
            <a:r>
              <a:rPr lang="ko-KR" altLang="en-US" sz="1400" dirty="0" err="1" smtClean="0"/>
              <a:t>빈공간이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(x/2)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938203" y="4494994"/>
            <a:ext cx="33986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ArrangeMent.SpaceEvenly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컴포넌트들 간의 간격은 동일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양쪽 끝과 컴포넌트 사이의 </a:t>
            </a:r>
            <a:r>
              <a:rPr lang="ko-KR" altLang="en-US" sz="1400" dirty="0" err="1" smtClean="0"/>
              <a:t>빈공간이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(x)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380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09" y="111525"/>
            <a:ext cx="11709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Row</a:t>
            </a:r>
            <a:endParaRPr lang="en-US" altLang="ko-KR" sz="3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7F77429-7335-4876-BF80-D4DD4AA26BE1}"/>
              </a:ext>
            </a:extLst>
          </p:cNvPr>
          <p:cNvSpPr txBox="1"/>
          <p:nvPr/>
        </p:nvSpPr>
        <p:spPr>
          <a:xfrm>
            <a:off x="389635" y="1049892"/>
            <a:ext cx="11649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latin typeface="+mj-lt"/>
              </a:rPr>
              <a:t>verticalAlignment</a:t>
            </a:r>
            <a:r>
              <a:rPr lang="en-US" altLang="ko-KR" sz="1400" b="1" dirty="0" smtClean="0">
                <a:latin typeface="+mj-lt"/>
              </a:rPr>
              <a:t>(</a:t>
            </a:r>
            <a:r>
              <a:rPr lang="ko-KR" altLang="en-US" sz="1400" b="1" dirty="0" smtClean="0">
                <a:latin typeface="+mj-lt"/>
              </a:rPr>
              <a:t>수평 배치</a:t>
            </a:r>
            <a:r>
              <a:rPr lang="en-US" altLang="ko-KR" sz="1400" b="1" dirty="0" smtClean="0">
                <a:latin typeface="+mj-lt"/>
              </a:rPr>
              <a:t>)</a:t>
            </a:r>
          </a:p>
          <a:p>
            <a:endParaRPr lang="en-US" altLang="ko-KR" sz="1400" b="1" dirty="0" smtClean="0"/>
          </a:p>
          <a:p>
            <a:endParaRPr lang="en-US" altLang="ko-KR" sz="1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5" y="1419224"/>
            <a:ext cx="54959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5" y="3286125"/>
            <a:ext cx="25431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60" y="3709988"/>
            <a:ext cx="25336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76600"/>
            <a:ext cx="24384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3676650"/>
            <a:ext cx="25431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63" y="3238500"/>
            <a:ext cx="25431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63" y="3676649"/>
            <a:ext cx="24669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17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09" y="111525"/>
            <a:ext cx="11709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Box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7F77429-7335-4876-BF80-D4DD4AA26BE1}"/>
              </a:ext>
            </a:extLst>
          </p:cNvPr>
          <p:cNvSpPr txBox="1"/>
          <p:nvPr/>
        </p:nvSpPr>
        <p:spPr>
          <a:xfrm>
            <a:off x="359919" y="973692"/>
            <a:ext cx="11649961" cy="278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200" dirty="0" smtClean="0"/>
              <a:t>Box </a:t>
            </a:r>
            <a:r>
              <a:rPr lang="ko-KR" altLang="en-US" sz="1200" dirty="0"/>
              <a:t>레이아웃은 </a:t>
            </a:r>
            <a:r>
              <a:rPr lang="ko-KR" altLang="en-US" sz="1200" dirty="0" err="1"/>
              <a:t>위젯을</a:t>
            </a:r>
            <a:r>
              <a:rPr lang="ko-KR" altLang="en-US" sz="1200" dirty="0"/>
              <a:t> 다른 화면의 위에 배치시키는 레이아웃이다</a:t>
            </a:r>
            <a:r>
              <a:rPr lang="en-US" altLang="ko-KR" sz="1200" dirty="0"/>
              <a:t>.</a:t>
            </a:r>
          </a:p>
          <a:p>
            <a:pPr>
              <a:spcBef>
                <a:spcPts val="1000"/>
              </a:spcBef>
            </a:pPr>
            <a:r>
              <a:rPr lang="en-US" altLang="ko-KR" sz="1200" dirty="0"/>
              <a:t>Box </a:t>
            </a:r>
            <a:r>
              <a:rPr lang="ko-KR" altLang="en-US" sz="1200" dirty="0"/>
              <a:t>내부의 </a:t>
            </a:r>
            <a:r>
              <a:rPr lang="en-US" altLang="ko-KR" sz="1200" dirty="0"/>
              <a:t>Child Compose</a:t>
            </a:r>
            <a:r>
              <a:rPr lang="ko-KR" altLang="en-US" sz="1200" dirty="0"/>
              <a:t>들은 </a:t>
            </a:r>
            <a:r>
              <a:rPr lang="en-US" altLang="ko-KR" sz="1200" dirty="0" err="1"/>
              <a:t>Modifier.align</a:t>
            </a:r>
            <a:r>
              <a:rPr lang="ko-KR" altLang="en-US" sz="1200" dirty="0"/>
              <a:t>에 자신의 위치를 지정함으로써 </a:t>
            </a:r>
            <a:r>
              <a:rPr lang="en-US" altLang="ko-KR" sz="1200" dirty="0"/>
              <a:t>Box </a:t>
            </a:r>
            <a:r>
              <a:rPr lang="ko-KR" altLang="en-US" sz="1200" dirty="0"/>
              <a:t>내부의 어떤 공간에 보여질지를 </a:t>
            </a:r>
            <a:r>
              <a:rPr lang="ko-KR" altLang="en-US" sz="1200" dirty="0" smtClean="0"/>
              <a:t>결정 </a:t>
            </a:r>
            <a:endParaRPr lang="en-US" altLang="ko-KR" sz="1200" dirty="0" smtClean="0"/>
          </a:p>
          <a:p>
            <a:pPr>
              <a:spcBef>
                <a:spcPts val="1000"/>
              </a:spcBef>
            </a:pPr>
            <a:r>
              <a:rPr lang="en-US" altLang="ko-KR" sz="1200" dirty="0" smtClean="0"/>
              <a:t>Modifier </a:t>
            </a:r>
            <a:r>
              <a:rPr lang="ko-KR" altLang="en-US" sz="1200" dirty="0"/>
              <a:t>객체를 이용해 </a:t>
            </a:r>
            <a:r>
              <a:rPr lang="ko-KR" altLang="en-US" sz="1200" dirty="0" err="1"/>
              <a:t>뷰의</a:t>
            </a:r>
            <a:r>
              <a:rPr lang="ko-KR" altLang="en-US" sz="1200" dirty="0"/>
              <a:t> 크기를 조정하거나 </a:t>
            </a:r>
            <a:r>
              <a:rPr lang="en-US" altLang="ko-KR" sz="1200" dirty="0" smtClean="0"/>
              <a:t>padding, margin</a:t>
            </a:r>
            <a:r>
              <a:rPr lang="ko-KR" altLang="en-US" sz="1200" dirty="0" smtClean="0"/>
              <a:t>등을 </a:t>
            </a:r>
            <a:r>
              <a:rPr lang="ko-KR" altLang="en-US" sz="1200" dirty="0"/>
              <a:t>주는 것이 </a:t>
            </a:r>
            <a:r>
              <a:rPr lang="ko-KR" altLang="en-US" sz="1200" dirty="0" smtClean="0"/>
              <a:t>가능</a:t>
            </a:r>
            <a:endParaRPr lang="en-US" altLang="ko-KR" sz="1200" dirty="0" smtClean="0"/>
          </a:p>
          <a:p>
            <a:endParaRPr lang="en-US" altLang="ko-KR" sz="1200" b="1" dirty="0" smtClean="0"/>
          </a:p>
          <a:p>
            <a:r>
              <a:rPr lang="en-US" altLang="ko-KR" sz="1200" dirty="0"/>
              <a:t>• modifier : </a:t>
            </a:r>
            <a:r>
              <a:rPr lang="en-US" altLang="ko-KR" sz="1200" dirty="0" err="1"/>
              <a:t>composable</a:t>
            </a:r>
            <a:r>
              <a:rPr lang="ko-KR" altLang="en-US" sz="1200" dirty="0"/>
              <a:t>의 크기</a:t>
            </a:r>
            <a:r>
              <a:rPr lang="en-US" altLang="ko-KR" sz="1200" dirty="0"/>
              <a:t>, </a:t>
            </a:r>
            <a:r>
              <a:rPr lang="ko-KR" altLang="en-US" sz="1200" dirty="0"/>
              <a:t>동작</a:t>
            </a:r>
            <a:r>
              <a:rPr lang="en-US" altLang="ko-KR" sz="1200" dirty="0"/>
              <a:t>, </a:t>
            </a:r>
            <a:r>
              <a:rPr lang="ko-KR" altLang="en-US" sz="1200" dirty="0"/>
              <a:t>모양을 변경하거나 사용자의 입력을 처리</a:t>
            </a:r>
            <a:r>
              <a:rPr lang="en-US" altLang="ko-KR" sz="1200" dirty="0"/>
              <a:t>(</a:t>
            </a:r>
            <a:r>
              <a:rPr lang="ko-KR" altLang="en-US" sz="1200" dirty="0"/>
              <a:t>클릭</a:t>
            </a:r>
            <a:r>
              <a:rPr lang="en-US" altLang="ko-KR" sz="1200" dirty="0"/>
              <a:t>, </a:t>
            </a:r>
            <a:r>
              <a:rPr lang="ko-KR" altLang="en-US" sz="1200" dirty="0"/>
              <a:t>스크롤 등</a:t>
            </a:r>
            <a:r>
              <a:rPr lang="en-US" altLang="ko-KR" sz="1200" dirty="0"/>
              <a:t>)</a:t>
            </a:r>
            <a:r>
              <a:rPr lang="ko-KR" altLang="en-US" sz="1200" dirty="0"/>
              <a:t>할 수 있도록 만드는 변수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en-US" altLang="ko-KR" sz="1200" dirty="0"/>
              <a:t>• </a:t>
            </a:r>
            <a:r>
              <a:rPr lang="en-US" altLang="ko-KR" sz="1200" dirty="0" err="1"/>
              <a:t>contentAlignment</a:t>
            </a:r>
            <a:r>
              <a:rPr lang="en-US" altLang="ko-KR" sz="1200" dirty="0"/>
              <a:t> : </a:t>
            </a:r>
            <a:r>
              <a:rPr lang="ko-KR" altLang="en-US" sz="1200" dirty="0"/>
              <a:t>자식의 기본 정렬 방식을 결정</a:t>
            </a:r>
          </a:p>
          <a:p>
            <a:endParaRPr lang="ko-KR" altLang="en-US" sz="1200" dirty="0"/>
          </a:p>
          <a:p>
            <a:r>
              <a:rPr lang="en-US" altLang="ko-KR" sz="1200" dirty="0"/>
              <a:t>• </a:t>
            </a:r>
            <a:r>
              <a:rPr lang="en-US" altLang="ko-KR" sz="1200" dirty="0" err="1"/>
              <a:t>propagateMinConstraints</a:t>
            </a:r>
            <a:r>
              <a:rPr lang="en-US" altLang="ko-KR" sz="1200" dirty="0"/>
              <a:t> : </a:t>
            </a:r>
            <a:r>
              <a:rPr lang="ko-KR" altLang="en-US" sz="1200" dirty="0"/>
              <a:t>최소 제약 조건을 전파시키는지 </a:t>
            </a:r>
            <a:r>
              <a:rPr lang="ko-KR" altLang="en-US" sz="1200" dirty="0" smtClean="0"/>
              <a:t>여부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en-US" altLang="ko-KR" sz="1200" dirty="0"/>
              <a:t>• content : Box </a:t>
            </a:r>
            <a:r>
              <a:rPr lang="ko-KR" altLang="en-US" sz="1200" dirty="0"/>
              <a:t>레이아웃에 들어갈 레이아웃과 </a:t>
            </a:r>
            <a:r>
              <a:rPr lang="ko-KR" altLang="en-US" sz="1200" dirty="0" err="1"/>
              <a:t>위젯이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람다식으로</a:t>
            </a:r>
            <a:r>
              <a:rPr lang="ko-KR" altLang="en-US" sz="1200" dirty="0"/>
              <a:t> 들어가는 부분</a:t>
            </a:r>
          </a:p>
          <a:p>
            <a:endParaRPr lang="en-US" altLang="ko-KR" sz="1200" b="1" dirty="0" smtClean="0"/>
          </a:p>
          <a:p>
            <a:endParaRPr lang="en-US" altLang="ko-KR" sz="1400" b="1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88" y="3087022"/>
            <a:ext cx="20478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47" y="3666082"/>
            <a:ext cx="7364413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37" y="6357938"/>
            <a:ext cx="7143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62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09" y="111525"/>
            <a:ext cx="11709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Box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7F77429-7335-4876-BF80-D4DD4AA26BE1}"/>
              </a:ext>
            </a:extLst>
          </p:cNvPr>
          <p:cNvSpPr txBox="1"/>
          <p:nvPr/>
        </p:nvSpPr>
        <p:spPr>
          <a:xfrm>
            <a:off x="359919" y="973692"/>
            <a:ext cx="116499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contentAligment</a:t>
            </a:r>
            <a:endParaRPr lang="en-US" altLang="ko-KR" sz="1400" b="1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contentAligment</a:t>
            </a:r>
            <a:r>
              <a:rPr lang="ko-KR" altLang="en-US" sz="1200" dirty="0"/>
              <a:t>는 </a:t>
            </a:r>
            <a:r>
              <a:rPr lang="en-US" altLang="ko-KR" sz="1200" dirty="0"/>
              <a:t>Box </a:t>
            </a:r>
            <a:r>
              <a:rPr lang="ko-KR" altLang="en-US" sz="1200" dirty="0"/>
              <a:t>내부의 자식 </a:t>
            </a:r>
            <a:r>
              <a:rPr lang="ko-KR" altLang="en-US" sz="1200" dirty="0" err="1"/>
              <a:t>위젯들의</a:t>
            </a:r>
            <a:r>
              <a:rPr lang="ko-KR" altLang="en-US" sz="1200" dirty="0"/>
              <a:t> 기본 위치를 지정하는 값이다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 값이 지정되면  </a:t>
            </a:r>
            <a:r>
              <a:rPr lang="en-US" altLang="ko-KR" sz="1200" dirty="0" err="1"/>
              <a:t>BoxScope</a:t>
            </a:r>
            <a:r>
              <a:rPr lang="ko-KR" altLang="en-US" sz="1200" dirty="0"/>
              <a:t>에 있는 자식들의 기본 </a:t>
            </a:r>
            <a:r>
              <a:rPr lang="en-US" altLang="ko-KR" sz="1200" dirty="0"/>
              <a:t>align</a:t>
            </a:r>
            <a:r>
              <a:rPr lang="ko-KR" altLang="en-US" sz="1200" dirty="0"/>
              <a:t>이 이 값으로 지정된다</a:t>
            </a:r>
            <a:r>
              <a:rPr lang="en-US" altLang="ko-KR" sz="1200" dirty="0"/>
              <a:t>. </a:t>
            </a:r>
            <a:endParaRPr lang="en-US" altLang="ko-KR" sz="1400" b="1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37" y="6357938"/>
            <a:ext cx="7143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9" y="1866900"/>
            <a:ext cx="32956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96" y="1866900"/>
            <a:ext cx="42386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59" y="3429000"/>
            <a:ext cx="17240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94" y="3490913"/>
            <a:ext cx="1996678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51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251FDC9-B70C-4BC0-8AC7-216B5765985E}"/>
              </a:ext>
            </a:extLst>
          </p:cNvPr>
          <p:cNvSpPr txBox="1"/>
          <p:nvPr/>
        </p:nvSpPr>
        <p:spPr>
          <a:xfrm>
            <a:off x="2401668" y="2009278"/>
            <a:ext cx="7370982" cy="250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ts val="500"/>
              </a:spcBef>
              <a:buAutoNum type="arabicPeriod"/>
            </a:pPr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Jetpack Compose</a:t>
            </a:r>
            <a:r>
              <a:rPr lang="ko-KR" altLang="en-US" b="1" dirty="0" smtClean="0">
                <a:solidFill>
                  <a:schemeClr val="bg1"/>
                </a:solidFill>
                <a:latin typeface="+mj-lt"/>
              </a:rPr>
              <a:t>이란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pPr marL="342900" indent="-342900" algn="ctr">
              <a:spcBef>
                <a:spcPts val="500"/>
              </a:spcBef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  <a:latin typeface="+mj-lt"/>
              </a:rPr>
              <a:t>명령형 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UI vs </a:t>
            </a:r>
            <a:r>
              <a:rPr lang="ko-KR" altLang="en-US" b="1" dirty="0" err="1" smtClean="0">
                <a:solidFill>
                  <a:schemeClr val="bg1"/>
                </a:solidFill>
                <a:latin typeface="+mj-lt"/>
              </a:rPr>
              <a:t>선언형</a:t>
            </a:r>
            <a:r>
              <a:rPr lang="ko-KR" alt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UI</a:t>
            </a:r>
          </a:p>
          <a:p>
            <a:pPr marL="342900" indent="-342900" algn="ctr">
              <a:spcBef>
                <a:spcPts val="500"/>
              </a:spcBef>
              <a:buAutoNum type="arabicPeriod"/>
            </a:pPr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Jetpack Compose </a:t>
            </a:r>
            <a:r>
              <a:rPr lang="ko-KR" altLang="en-US" b="1" dirty="0" smtClean="0">
                <a:solidFill>
                  <a:schemeClr val="bg1"/>
                </a:solidFill>
                <a:latin typeface="+mj-lt"/>
              </a:rPr>
              <a:t>프로젝트 생성</a:t>
            </a:r>
            <a:endParaRPr lang="en-US" altLang="ko-KR" b="1" dirty="0" smtClean="0">
              <a:solidFill>
                <a:schemeClr val="bg1"/>
              </a:solidFill>
              <a:latin typeface="+mj-lt"/>
            </a:endParaRPr>
          </a:p>
          <a:p>
            <a:pPr marL="342900" indent="-342900" algn="ctr">
              <a:spcBef>
                <a:spcPts val="500"/>
              </a:spcBef>
              <a:buAutoNum type="arabicPeriod"/>
            </a:pPr>
            <a:r>
              <a:rPr lang="en-US" altLang="ko-KR" b="1" dirty="0" err="1" smtClean="0">
                <a:solidFill>
                  <a:schemeClr val="bg1"/>
                </a:solidFill>
                <a:latin typeface="+mj-lt"/>
              </a:rPr>
              <a:t>Jatpack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 Compose Layout</a:t>
            </a: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bg1"/>
              </a:solidFill>
              <a:latin typeface="+mj-lt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xmlns="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251FDC9-B70C-4BC0-8AC7-216B5765985E}"/>
              </a:ext>
            </a:extLst>
          </p:cNvPr>
          <p:cNvSpPr txBox="1"/>
          <p:nvPr/>
        </p:nvSpPr>
        <p:spPr>
          <a:xfrm>
            <a:off x="2401668" y="163994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목차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09" y="111525"/>
            <a:ext cx="11709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Jetpack Compose Layout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7F77429-7335-4876-BF80-D4DD4AA26BE1}"/>
              </a:ext>
            </a:extLst>
          </p:cNvPr>
          <p:cNvSpPr txBox="1"/>
          <p:nvPr/>
        </p:nvSpPr>
        <p:spPr>
          <a:xfrm>
            <a:off x="389637" y="1049892"/>
            <a:ext cx="1083081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 smtClean="0"/>
          </a:p>
          <a:p>
            <a:r>
              <a:rPr lang="en-US" altLang="ko-KR" sz="1200" b="1" dirty="0"/>
              <a:t>Constraints </a:t>
            </a:r>
            <a:r>
              <a:rPr lang="en-US" altLang="ko-KR" sz="1200" b="1" dirty="0" err="1" smtClean="0"/>
              <a:t>LayOut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en-US" altLang="ko-KR" sz="1200" dirty="0" smtClean="0"/>
              <a:t>Constraint </a:t>
            </a:r>
            <a:r>
              <a:rPr lang="en-US" altLang="ko-KR" sz="1200" dirty="0"/>
              <a:t>Layout</a:t>
            </a:r>
            <a:r>
              <a:rPr lang="ko-KR" altLang="en-US" sz="1200" dirty="0" smtClean="0"/>
              <a:t>은 </a:t>
            </a:r>
            <a:r>
              <a:rPr lang="ko-KR" altLang="en-US" sz="1200" dirty="0"/>
              <a:t>다른 </a:t>
            </a:r>
            <a:r>
              <a:rPr lang="ko-KR" altLang="en-US" sz="1200" dirty="0" err="1"/>
              <a:t>위젯의</a:t>
            </a:r>
            <a:r>
              <a:rPr lang="ko-KR" altLang="en-US" sz="1200" dirty="0"/>
              <a:t> 위치에 대해 상대적으로 배치시키는 레이아웃이다</a:t>
            </a:r>
            <a:r>
              <a:rPr lang="en-US" altLang="ko-KR" sz="1200" dirty="0"/>
              <a:t>. </a:t>
            </a:r>
            <a:r>
              <a:rPr lang="ko-KR" altLang="en-US" sz="1200" dirty="0"/>
              <a:t>기존 </a:t>
            </a:r>
            <a:r>
              <a:rPr lang="en-US" altLang="ko-KR" sz="1200" dirty="0"/>
              <a:t>xml</a:t>
            </a:r>
            <a:r>
              <a:rPr lang="ko-KR" altLang="en-US" sz="1200" dirty="0"/>
              <a:t>에서 많이 활용되던 레이아웃인데 기존 </a:t>
            </a:r>
            <a:r>
              <a:rPr lang="en-US" altLang="ko-KR" sz="1200" dirty="0"/>
              <a:t>xml</a:t>
            </a:r>
            <a:r>
              <a:rPr lang="ko-KR" altLang="en-US" sz="1200" dirty="0"/>
              <a:t>에서는 성능상의 이점이 많았지만</a:t>
            </a:r>
            <a:r>
              <a:rPr lang="en-US" altLang="ko-KR" sz="1200" dirty="0"/>
              <a:t>, Compose</a:t>
            </a:r>
            <a:r>
              <a:rPr lang="ko-KR" altLang="en-US" sz="1200" dirty="0"/>
              <a:t>에서는 성능상의 이점은 없다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 </a:t>
            </a:r>
          </a:p>
          <a:p>
            <a:r>
              <a:rPr lang="ko-KR" altLang="en-US" sz="1200" dirty="0" err="1"/>
              <a:t>예를들어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en-US" altLang="ko-KR" sz="1200" dirty="0" err="1"/>
              <a:t>Kotlin</a:t>
            </a:r>
            <a:r>
              <a:rPr lang="en-US" altLang="ko-KR" sz="1200" dirty="0"/>
              <a:t> World"</a:t>
            </a:r>
            <a:r>
              <a:rPr lang="ko-KR" altLang="en-US" sz="1200" dirty="0"/>
              <a:t>와 </a:t>
            </a:r>
            <a:r>
              <a:rPr lang="en-US" altLang="ko-KR" sz="1200" dirty="0"/>
              <a:t>"Blog"</a:t>
            </a:r>
            <a:r>
              <a:rPr lang="ko-KR" altLang="en-US" sz="1200" dirty="0"/>
              <a:t>를 만든 후 </a:t>
            </a:r>
            <a:r>
              <a:rPr lang="en-US" altLang="ko-KR" sz="1200" dirty="0" err="1"/>
              <a:t>ConstraintLayout</a:t>
            </a:r>
            <a:r>
              <a:rPr lang="en-US" altLang="ko-KR" sz="1200" dirty="0"/>
              <a:t> </a:t>
            </a:r>
            <a:r>
              <a:rPr lang="ko-KR" altLang="en-US" sz="1200" dirty="0"/>
              <a:t>내부에 배치시키고 </a:t>
            </a:r>
            <a:r>
              <a:rPr lang="en-US" altLang="ko-KR" sz="1200" dirty="0" err="1"/>
              <a:t>Kotlin</a:t>
            </a:r>
            <a:r>
              <a:rPr lang="en-US" altLang="ko-KR" sz="1200" dirty="0"/>
              <a:t> World</a:t>
            </a:r>
            <a:r>
              <a:rPr lang="ko-KR" altLang="en-US" sz="1200" dirty="0"/>
              <a:t>는 </a:t>
            </a:r>
            <a:r>
              <a:rPr lang="en-US" altLang="ko-KR" sz="1200" dirty="0"/>
              <a:t>parent(Constraint Layout)</a:t>
            </a:r>
            <a:r>
              <a:rPr lang="ko-KR" altLang="en-US" sz="1200" dirty="0"/>
              <a:t>에 대해 </a:t>
            </a:r>
            <a:r>
              <a:rPr lang="en-US" altLang="ko-KR" sz="1200" dirty="0"/>
              <a:t>4dp</a:t>
            </a:r>
            <a:r>
              <a:rPr lang="ko-KR" altLang="en-US" sz="1200" dirty="0"/>
              <a:t>의 </a:t>
            </a:r>
            <a:r>
              <a:rPr lang="en-US" altLang="ko-KR" sz="1200" dirty="0"/>
              <a:t>top margin</a:t>
            </a:r>
            <a:r>
              <a:rPr lang="ko-KR" altLang="en-US" sz="1200" dirty="0"/>
              <a:t>을 가지며</a:t>
            </a:r>
            <a:r>
              <a:rPr lang="en-US" altLang="ko-KR" sz="1200" dirty="0"/>
              <a:t>, Blog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textKotlinworld</a:t>
            </a:r>
            <a:r>
              <a:rPr lang="en-US" altLang="ko-KR" sz="1200" dirty="0"/>
              <a:t> </a:t>
            </a:r>
            <a:r>
              <a:rPr lang="ko-KR" altLang="en-US" sz="1200" dirty="0"/>
              <a:t>밑에 배치시키고 </a:t>
            </a:r>
            <a:r>
              <a:rPr lang="en-US" altLang="ko-KR" sz="1200" dirty="0"/>
              <a:t>16dp</a:t>
            </a:r>
            <a:r>
              <a:rPr lang="ko-KR" altLang="en-US" sz="1200" dirty="0"/>
              <a:t>의 마진을 가지도록 만든다고 해보자</a:t>
            </a:r>
            <a:r>
              <a:rPr lang="en-US" altLang="ko-KR" sz="1200" dirty="0"/>
              <a:t>. </a:t>
            </a:r>
            <a:r>
              <a:rPr lang="ko-KR" altLang="en-US" sz="1200" dirty="0"/>
              <a:t>코드는 다음과 같이 구성이 가능하다</a:t>
            </a:r>
            <a:r>
              <a:rPr lang="en-US" altLang="ko-KR" sz="1200" dirty="0"/>
              <a:t>.</a:t>
            </a:r>
          </a:p>
          <a:p>
            <a:endParaRPr lang="en-US" altLang="ko-KR" sz="1200" b="1" dirty="0" smtClean="0"/>
          </a:p>
          <a:p>
            <a:endParaRPr lang="en-US" altLang="ko-KR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6" y="2800350"/>
            <a:ext cx="7059613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952750"/>
            <a:ext cx="43815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99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xmlns="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542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Jetpack Compose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란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7F77429-7335-4876-BF80-D4DD4AA26BE1}"/>
              </a:ext>
            </a:extLst>
          </p:cNvPr>
          <p:cNvSpPr txBox="1"/>
          <p:nvPr/>
        </p:nvSpPr>
        <p:spPr>
          <a:xfrm>
            <a:off x="500036" y="1120275"/>
            <a:ext cx="11539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Jetpack Compose</a:t>
            </a:r>
            <a:r>
              <a:rPr lang="ko-KR" altLang="en-US" sz="1400" dirty="0"/>
              <a:t>를 다루기에 앞서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 </a:t>
            </a:r>
            <a:r>
              <a:rPr lang="en-US" altLang="ko-KR" sz="1600" dirty="0"/>
              <a:t>Android Jetpack</a:t>
            </a:r>
            <a:r>
              <a:rPr lang="ko-KR" altLang="en-US" sz="1600" dirty="0"/>
              <a:t>은 </a:t>
            </a:r>
            <a:r>
              <a:rPr lang="en-US" altLang="ko-KR" sz="1600" dirty="0"/>
              <a:t>Components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tools, guidance</a:t>
            </a:r>
            <a:r>
              <a:rPr lang="ko-KR" altLang="en-US" sz="1600" dirty="0"/>
              <a:t>의 집합으로</a:t>
            </a:r>
            <a:r>
              <a:rPr lang="en-US" altLang="ko-KR" sz="1600" dirty="0"/>
              <a:t>, </a:t>
            </a:r>
            <a:r>
              <a:rPr lang="ko-KR" altLang="en-US" sz="1600" dirty="0"/>
              <a:t>기존의 </a:t>
            </a:r>
            <a:r>
              <a:rPr lang="en-US" altLang="ko-KR" sz="1600" dirty="0"/>
              <a:t>Support Library </a:t>
            </a:r>
            <a:r>
              <a:rPr lang="ko-KR" altLang="en-US" sz="1600" dirty="0"/>
              <a:t>및 </a:t>
            </a:r>
            <a:r>
              <a:rPr lang="en-US" altLang="ko-KR" sz="1600" dirty="0" err="1"/>
              <a:t>Arichitecture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Componets</a:t>
            </a:r>
            <a:r>
              <a:rPr lang="ko-KR" altLang="en-US" sz="1600" dirty="0"/>
              <a:t>를 결합하여 아래 그림과 같이 네 가지 카테고리로 나누어 </a:t>
            </a:r>
            <a:r>
              <a:rPr lang="ko-KR" altLang="en-US" sz="1600" dirty="0" smtClean="0"/>
              <a:t>제공한다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2081212"/>
            <a:ext cx="7402513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31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542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Jetpack Compose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란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7F77429-7335-4876-BF80-D4DD4AA26BE1}"/>
              </a:ext>
            </a:extLst>
          </p:cNvPr>
          <p:cNvSpPr txBox="1"/>
          <p:nvPr/>
        </p:nvSpPr>
        <p:spPr>
          <a:xfrm>
            <a:off x="500036" y="1120275"/>
            <a:ext cx="115395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Jetpack </a:t>
            </a:r>
            <a:r>
              <a:rPr lang="en-US" altLang="ko-KR" sz="1400" dirty="0" smtClean="0"/>
              <a:t>Compose</a:t>
            </a:r>
            <a:r>
              <a:rPr lang="ko-KR" altLang="en-US" sz="1400" dirty="0" smtClean="0"/>
              <a:t>는 </a:t>
            </a:r>
            <a:r>
              <a:rPr lang="ko-KR" altLang="en-US" sz="1400" dirty="0"/>
              <a:t> </a:t>
            </a:r>
            <a:r>
              <a:rPr lang="en-US" altLang="ko-KR" sz="1400" dirty="0"/>
              <a:t>Android Jetpack</a:t>
            </a:r>
            <a:r>
              <a:rPr lang="ko-KR" altLang="en-US" sz="1400" dirty="0"/>
              <a:t>의 수많은 라이브러리 </a:t>
            </a:r>
            <a:r>
              <a:rPr lang="ko-KR" altLang="en-US" sz="1400" dirty="0" smtClean="0"/>
              <a:t>중 하나로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SwiftUI</a:t>
            </a:r>
            <a:r>
              <a:rPr lang="en-US" altLang="ko-KR" sz="1400" dirty="0"/>
              <a:t>, Flutter </a:t>
            </a:r>
            <a:r>
              <a:rPr lang="ko-KR" altLang="en-US" sz="1400" dirty="0"/>
              <a:t>와 같은 </a:t>
            </a:r>
            <a:r>
              <a:rPr lang="ko-KR" altLang="en-US" sz="1400" dirty="0" err="1"/>
              <a:t>선언형</a:t>
            </a:r>
            <a:r>
              <a:rPr lang="ko-KR" altLang="en-US" sz="1400" dirty="0"/>
              <a:t> </a:t>
            </a:r>
            <a:r>
              <a:rPr lang="en-US" altLang="ko-KR" sz="1400" dirty="0"/>
              <a:t>UI </a:t>
            </a:r>
            <a:r>
              <a:rPr lang="ko-KR" altLang="en-US" sz="1400" dirty="0"/>
              <a:t>중의 하나입니다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기존의 </a:t>
            </a:r>
            <a:r>
              <a:rPr lang="en-US" altLang="ko-KR" sz="1400" dirty="0"/>
              <a:t>Android </a:t>
            </a:r>
            <a:r>
              <a:rPr lang="ko-KR" altLang="en-US" sz="1400" dirty="0"/>
              <a:t>의 </a:t>
            </a:r>
            <a:r>
              <a:rPr lang="en-US" altLang="ko-KR" sz="1400" dirty="0"/>
              <a:t>XML</a:t>
            </a:r>
            <a:r>
              <a:rPr lang="ko-KR" altLang="en-US" sz="1400" dirty="0"/>
              <a:t>나 </a:t>
            </a:r>
            <a:r>
              <a:rPr lang="en-US" altLang="ko-KR" sz="1400" dirty="0"/>
              <a:t>iOS 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StoryBoard</a:t>
            </a:r>
            <a:r>
              <a:rPr lang="en-US" altLang="ko-KR" sz="1400" dirty="0"/>
              <a:t> </a:t>
            </a:r>
            <a:r>
              <a:rPr lang="ko-KR" altLang="en-US" sz="1400" dirty="0"/>
              <a:t>로 작성하는 방식은 </a:t>
            </a:r>
            <a:r>
              <a:rPr lang="ko-KR" altLang="en-US" sz="1400" b="1" dirty="0"/>
              <a:t>“특정 상태에 따라 </a:t>
            </a:r>
            <a:r>
              <a:rPr lang="en-US" altLang="ko-KR" sz="1400" b="1" dirty="0"/>
              <a:t>UI</a:t>
            </a:r>
            <a:r>
              <a:rPr lang="ko-KR" altLang="en-US" sz="1400" b="1" dirty="0"/>
              <a:t>가 어떻게 보여질지에 대해 구현”</a:t>
            </a:r>
            <a:r>
              <a:rPr lang="ko-KR" altLang="en-US" sz="1400" dirty="0"/>
              <a:t> </a:t>
            </a:r>
            <a:r>
              <a:rPr lang="ko-KR" altLang="en-US" sz="1400" dirty="0" err="1"/>
              <a:t>해야했다면</a:t>
            </a:r>
            <a:r>
              <a:rPr lang="en-US" altLang="ko-KR" sz="1400" dirty="0"/>
              <a:t>, Jetpack Compose </a:t>
            </a:r>
            <a:r>
              <a:rPr lang="ko-KR" altLang="en-US" sz="1400" dirty="0"/>
              <a:t>과 같은 </a:t>
            </a:r>
            <a:r>
              <a:rPr lang="ko-KR" altLang="en-US" sz="1400" b="1" dirty="0" err="1"/>
              <a:t>선언형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UI</a:t>
            </a:r>
            <a:r>
              <a:rPr lang="ko-KR" altLang="en-US" sz="1400" dirty="0"/>
              <a:t>는 이와 반대로 </a:t>
            </a:r>
            <a:r>
              <a:rPr lang="ko-KR" altLang="en-US" sz="1400" b="1" dirty="0"/>
              <a:t>“특정 상태에 따라 </a:t>
            </a:r>
            <a:r>
              <a:rPr lang="en-US" altLang="ko-KR" sz="1400" b="1" dirty="0"/>
              <a:t>UI</a:t>
            </a:r>
            <a:r>
              <a:rPr lang="ko-KR" altLang="en-US" sz="1400" b="1" dirty="0"/>
              <a:t>가 무엇을 보여주면 되는지에 대해 구현”</a:t>
            </a:r>
            <a:r>
              <a:rPr lang="ko-KR" altLang="en-US" sz="1400" dirty="0"/>
              <a:t> 하면 됩니다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/>
              <a:t>이런 방식은 기존의 </a:t>
            </a:r>
            <a:r>
              <a:rPr lang="en-US" altLang="ko-KR" sz="1400" dirty="0"/>
              <a:t>UI </a:t>
            </a:r>
            <a:r>
              <a:rPr lang="ko-KR" altLang="en-US" sz="1400" dirty="0"/>
              <a:t>구현 방식 대비 다음과 같은 이점을 지니고 있습니다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6" y="3429000"/>
            <a:ext cx="5754687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3429000"/>
            <a:ext cx="56292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5100638"/>
            <a:ext cx="56388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817" y="5144945"/>
            <a:ext cx="5572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2624138"/>
            <a:ext cx="29146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533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802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명령형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UI vs </a:t>
            </a:r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선언형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7F77429-7335-4876-BF80-D4DD4AA26BE1}"/>
              </a:ext>
            </a:extLst>
          </p:cNvPr>
          <p:cNvSpPr txBox="1"/>
          <p:nvPr/>
        </p:nvSpPr>
        <p:spPr>
          <a:xfrm>
            <a:off x="500036" y="1120275"/>
            <a:ext cx="11539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77429-7335-4876-BF80-D4DD4AA26BE1}"/>
              </a:ext>
            </a:extLst>
          </p:cNvPr>
          <p:cNvSpPr txBox="1"/>
          <p:nvPr/>
        </p:nvSpPr>
        <p:spPr>
          <a:xfrm>
            <a:off x="4752975" y="1120275"/>
            <a:ext cx="728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lt"/>
              </a:rPr>
              <a:t>명령형 </a:t>
            </a:r>
            <a:r>
              <a:rPr lang="en-US" altLang="ko-KR" sz="2400" b="1" dirty="0">
                <a:latin typeface="+mj-lt"/>
              </a:rPr>
              <a:t>UI</a:t>
            </a:r>
            <a:r>
              <a:rPr lang="en-US" altLang="ko-KR" sz="2400" dirty="0"/>
              <a:t> </a:t>
            </a:r>
            <a:r>
              <a:rPr lang="en-US" altLang="ko-KR" sz="2400" b="1" dirty="0"/>
              <a:t>(Imperative UI)</a:t>
            </a:r>
            <a:endParaRPr lang="en-US" altLang="ko-KR" sz="2400" dirty="0"/>
          </a:p>
          <a:p>
            <a:r>
              <a:rPr lang="ko-KR" altLang="en-US" sz="2400" dirty="0"/>
              <a:t> 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705050"/>
            <a:ext cx="38385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1781994"/>
            <a:ext cx="25241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F77429-7335-4876-BF80-D4DD4AA26BE1}"/>
              </a:ext>
            </a:extLst>
          </p:cNvPr>
          <p:cNvSpPr txBox="1"/>
          <p:nvPr/>
        </p:nvSpPr>
        <p:spPr>
          <a:xfrm>
            <a:off x="4752975" y="3663433"/>
            <a:ext cx="7286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선언형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UI(Declarative UI)</a:t>
            </a:r>
            <a:r>
              <a:rPr lang="ko-KR" altLang="en-US" sz="2400" dirty="0"/>
              <a:t> 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4371975"/>
            <a:ext cx="25241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7F77429-7335-4876-BF80-D4DD4AA26BE1}"/>
              </a:ext>
            </a:extLst>
          </p:cNvPr>
          <p:cNvSpPr txBox="1"/>
          <p:nvPr/>
        </p:nvSpPr>
        <p:spPr>
          <a:xfrm>
            <a:off x="676275" y="4143450"/>
            <a:ext cx="33813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 예시 왼쪽 그림에서 </a:t>
            </a:r>
            <a:r>
              <a:rPr lang="en-US" altLang="ko-KR" sz="1200" dirty="0"/>
              <a:t>View c1, c2</a:t>
            </a:r>
            <a:r>
              <a:rPr lang="ko-KR" altLang="en-US" sz="1200" dirty="0"/>
              <a:t>를 갖고 있는 </a:t>
            </a:r>
            <a:r>
              <a:rPr lang="en-US" altLang="ko-KR" sz="1200" dirty="0" err="1"/>
              <a:t>ViewB</a:t>
            </a:r>
            <a:r>
              <a:rPr lang="ko-KR" altLang="en-US" sz="1200" dirty="0"/>
              <a:t>를 오른쪽 그림처럼 배경 화면이 빨간색이고 </a:t>
            </a:r>
            <a:r>
              <a:rPr lang="en-US" altLang="ko-KR" sz="1200" dirty="0"/>
              <a:t>c3</a:t>
            </a:r>
            <a:r>
              <a:rPr lang="ko-KR" altLang="en-US" sz="1200" dirty="0"/>
              <a:t>를 갖고 있는 화면으로 변경 </a:t>
            </a:r>
            <a:r>
              <a:rPr lang="ko-KR" altLang="en-US" sz="1200" dirty="0"/>
              <a:t>시</a:t>
            </a:r>
            <a:endParaRPr lang="ko-KR" altLang="en-US" sz="1200" dirty="0"/>
          </a:p>
          <a:p>
            <a:endParaRPr lang="en-US" altLang="ko-KR" sz="1600" dirty="0" smtClean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82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500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Jetpack Compose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생성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7F77429-7335-4876-BF80-D4DD4AA26BE1}"/>
              </a:ext>
            </a:extLst>
          </p:cNvPr>
          <p:cNvSpPr txBox="1"/>
          <p:nvPr/>
        </p:nvSpPr>
        <p:spPr>
          <a:xfrm>
            <a:off x="988178" y="5177925"/>
            <a:ext cx="3529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새 </a:t>
            </a:r>
            <a:r>
              <a:rPr lang="en-US" altLang="ko-KR" sz="1400" dirty="0">
                <a:latin typeface="+mj-ea"/>
                <a:ea typeface="+mj-ea"/>
              </a:rPr>
              <a:t>Compose </a:t>
            </a:r>
            <a:r>
              <a:rPr lang="ko-KR" altLang="en-US" sz="1400" dirty="0">
                <a:latin typeface="+mj-ea"/>
                <a:ea typeface="+mj-ea"/>
              </a:rPr>
              <a:t>프로젝트를 시작하려면 </a:t>
            </a:r>
            <a:r>
              <a:rPr lang="en-US" altLang="ko-KR" sz="1400" dirty="0">
                <a:latin typeface="+mj-ea"/>
                <a:ea typeface="+mj-ea"/>
              </a:rPr>
              <a:t>Android </a:t>
            </a:r>
            <a:r>
              <a:rPr lang="ko-KR" altLang="en-US" sz="1400" dirty="0">
                <a:latin typeface="+mj-ea"/>
                <a:ea typeface="+mj-ea"/>
              </a:rPr>
              <a:t>스튜디오를 열고 다음과 같이 </a:t>
            </a:r>
            <a:r>
              <a:rPr lang="en-US" altLang="ko-KR" sz="1400" b="1" dirty="0">
                <a:latin typeface="+mj-ea"/>
                <a:ea typeface="+mj-ea"/>
              </a:rPr>
              <a:t>Start a new Android Studio project</a:t>
            </a:r>
            <a:r>
              <a:rPr lang="ko-KR" altLang="en-US" sz="1400" dirty="0">
                <a:latin typeface="+mj-ea"/>
                <a:ea typeface="+mj-ea"/>
              </a:rPr>
              <a:t>를 선택합니다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6" y="1571700"/>
            <a:ext cx="450532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5162550" y="314325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834" y="1724098"/>
            <a:ext cx="48482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7F77429-7335-4876-BF80-D4DD4AA26BE1}"/>
              </a:ext>
            </a:extLst>
          </p:cNvPr>
          <p:cNvSpPr txBox="1"/>
          <p:nvPr/>
        </p:nvSpPr>
        <p:spPr>
          <a:xfrm>
            <a:off x="6084053" y="5131758"/>
            <a:ext cx="4498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새 프로젝트를 만들 때 사용할 수 있는 템플릿에서 </a:t>
            </a:r>
            <a:r>
              <a:rPr lang="en-US" altLang="ko-KR" sz="1400" b="1" dirty="0">
                <a:latin typeface="+mj-ea"/>
                <a:ea typeface="+mj-ea"/>
              </a:rPr>
              <a:t>Empty Compose Activity(Material3)</a:t>
            </a:r>
            <a:r>
              <a:rPr lang="ko-KR" altLang="en-US" sz="1400" dirty="0">
                <a:latin typeface="+mj-ea"/>
                <a:ea typeface="+mj-ea"/>
              </a:rPr>
              <a:t>를 선택합니다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i="1" dirty="0" err="1">
                <a:latin typeface="+mj-ea"/>
                <a:ea typeface="+mj-ea"/>
              </a:rPr>
              <a:t>minimumSdkVersion</a:t>
            </a:r>
            <a:r>
              <a:rPr lang="ko-KR" altLang="en-US" sz="1400" dirty="0">
                <a:latin typeface="+mj-ea"/>
                <a:ea typeface="+mj-ea"/>
              </a:rPr>
              <a:t>으로 </a:t>
            </a:r>
            <a:r>
              <a:rPr lang="en-US" altLang="ko-KR" sz="1400" dirty="0">
                <a:latin typeface="+mj-ea"/>
                <a:ea typeface="+mj-ea"/>
              </a:rPr>
              <a:t>API </a:t>
            </a:r>
            <a:r>
              <a:rPr lang="ko-KR" altLang="en-US" sz="1400" dirty="0">
                <a:latin typeface="+mj-ea"/>
                <a:ea typeface="+mj-ea"/>
              </a:rPr>
              <a:t>수준 </a:t>
            </a:r>
            <a:r>
              <a:rPr lang="en-US" altLang="ko-KR" sz="1400" dirty="0">
                <a:latin typeface="+mj-ea"/>
                <a:ea typeface="+mj-ea"/>
              </a:rPr>
              <a:t>21 </a:t>
            </a:r>
            <a:r>
              <a:rPr lang="ko-KR" altLang="en-US" sz="1400" dirty="0">
                <a:latin typeface="+mj-ea"/>
                <a:ea typeface="+mj-ea"/>
              </a:rPr>
              <a:t>이상을 선택해야 합니다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이는 </a:t>
            </a:r>
            <a:r>
              <a:rPr lang="en-US" altLang="ko-KR" sz="1400" dirty="0">
                <a:latin typeface="+mj-ea"/>
                <a:ea typeface="+mj-ea"/>
              </a:rPr>
              <a:t>Compose</a:t>
            </a:r>
            <a:r>
              <a:rPr lang="ko-KR" altLang="en-US" sz="1400" dirty="0">
                <a:latin typeface="+mj-ea"/>
                <a:ea typeface="+mj-ea"/>
              </a:rPr>
              <a:t>에서 지원하는 최소 </a:t>
            </a:r>
            <a:r>
              <a:rPr lang="en-US" altLang="ko-KR" sz="1400" dirty="0">
                <a:latin typeface="+mj-ea"/>
                <a:ea typeface="+mj-ea"/>
              </a:rPr>
              <a:t>API </a:t>
            </a:r>
            <a:r>
              <a:rPr lang="ko-KR" altLang="en-US" sz="1400" dirty="0">
                <a:latin typeface="+mj-ea"/>
                <a:ea typeface="+mj-ea"/>
              </a:rPr>
              <a:t>수준입니다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36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500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Jetpack Compose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생성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276350"/>
            <a:ext cx="5697537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34" y="6019800"/>
            <a:ext cx="20859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F77429-7335-4876-BF80-D4DD4AA26BE1}"/>
              </a:ext>
            </a:extLst>
          </p:cNvPr>
          <p:cNvSpPr txBox="1"/>
          <p:nvPr/>
        </p:nvSpPr>
        <p:spPr>
          <a:xfrm>
            <a:off x="6655552" y="1359858"/>
            <a:ext cx="5174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lt"/>
              </a:rPr>
              <a:t>@</a:t>
            </a:r>
            <a:r>
              <a:rPr lang="en-US" altLang="ko-KR" sz="1400" b="1" dirty="0">
                <a:latin typeface="+mj-lt"/>
              </a:rPr>
              <a:t>Preview :</a:t>
            </a:r>
            <a:r>
              <a:rPr lang="ko-KR" altLang="en-US" sz="1400" dirty="0">
                <a:latin typeface="+mj-lt"/>
              </a:rPr>
              <a:t> 레이아웃 </a:t>
            </a:r>
            <a:r>
              <a:rPr lang="ko-KR" altLang="en-US" sz="1400" dirty="0" err="1">
                <a:latin typeface="+mj-lt"/>
              </a:rPr>
              <a:t>미리보기</a:t>
            </a:r>
            <a:r>
              <a:rPr lang="ko-KR" altLang="en-US" sz="1400" dirty="0">
                <a:latin typeface="+mj-lt"/>
              </a:rPr>
              <a:t> </a:t>
            </a:r>
            <a:r>
              <a:rPr lang="ko-KR" altLang="en-US" sz="1400" dirty="0" smtClean="0">
                <a:latin typeface="+mj-lt"/>
              </a:rPr>
              <a:t>지원함</a:t>
            </a:r>
            <a:endParaRPr lang="en-US" altLang="ko-KR" sz="1400" dirty="0" smtClean="0">
              <a:latin typeface="+mj-lt"/>
            </a:endParaRPr>
          </a:p>
          <a:p>
            <a:endParaRPr lang="en-US" altLang="ko-KR" sz="1400" dirty="0" smtClean="0">
              <a:latin typeface="+mj-lt"/>
            </a:endParaRPr>
          </a:p>
          <a:p>
            <a:r>
              <a:rPr lang="en-US" altLang="ko-KR" sz="1400" b="1" dirty="0">
                <a:latin typeface="+mj-lt"/>
              </a:rPr>
              <a:t>@</a:t>
            </a:r>
            <a:r>
              <a:rPr lang="en-US" altLang="ko-KR" sz="1400" b="1" dirty="0" err="1">
                <a:latin typeface="+mj-lt"/>
              </a:rPr>
              <a:t>Composable</a:t>
            </a:r>
            <a:r>
              <a:rPr lang="en-US" altLang="ko-KR" sz="1400" b="1" dirty="0">
                <a:latin typeface="+mj-lt"/>
              </a:rPr>
              <a:t> :</a:t>
            </a:r>
            <a:r>
              <a:rPr lang="ko-KR" altLang="en-US" sz="1400" dirty="0">
                <a:latin typeface="+mj-lt"/>
              </a:rPr>
              <a:t> 기존의 </a:t>
            </a:r>
            <a:r>
              <a:rPr lang="en-US" altLang="ko-KR" sz="1400" dirty="0">
                <a:latin typeface="+mj-lt"/>
              </a:rPr>
              <a:t>View</a:t>
            </a:r>
            <a:r>
              <a:rPr lang="ko-KR" altLang="en-US" sz="1400" dirty="0">
                <a:latin typeface="+mj-lt"/>
              </a:rPr>
              <a:t>의 역할</a:t>
            </a:r>
            <a:r>
              <a:rPr lang="en-US" altLang="ko-KR" sz="1400" dirty="0">
                <a:latin typeface="+mj-lt"/>
              </a:rPr>
              <a:t>. </a:t>
            </a:r>
            <a:r>
              <a:rPr lang="ko-KR" altLang="en-US" sz="1400" dirty="0" smtClean="0">
                <a:latin typeface="+mj-lt"/>
              </a:rPr>
              <a:t>실행 시 </a:t>
            </a:r>
            <a:r>
              <a:rPr lang="ko-KR" altLang="en-US" sz="1400" dirty="0">
                <a:latin typeface="+mj-lt"/>
              </a:rPr>
              <a:t>컴파일러에게 </a:t>
            </a:r>
            <a:r>
              <a:rPr lang="en-US" altLang="ko-KR" sz="1400" dirty="0">
                <a:latin typeface="+mj-lt"/>
              </a:rPr>
              <a:t>UI</a:t>
            </a:r>
            <a:r>
              <a:rPr lang="ko-KR" altLang="en-US" sz="1400" dirty="0">
                <a:latin typeface="+mj-lt"/>
              </a:rPr>
              <a:t>를 그리게 하며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반환타입을 정하지 않고 순서를 </a:t>
            </a:r>
            <a:r>
              <a:rPr lang="ko-KR" altLang="en-US" sz="1400" dirty="0" err="1">
                <a:latin typeface="+mj-lt"/>
              </a:rPr>
              <a:t>신경쓰지</a:t>
            </a:r>
            <a:r>
              <a:rPr lang="ko-KR" altLang="en-US" sz="1400" dirty="0">
                <a:latin typeface="+mj-lt"/>
              </a:rPr>
              <a:t> 않으며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동시 실행 가능하고 갱신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취소 될 수 있다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endParaRPr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516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09" y="111525"/>
            <a:ext cx="11709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Jetpack Compose Layout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7F77429-7335-4876-BF80-D4DD4AA26BE1}"/>
              </a:ext>
            </a:extLst>
          </p:cNvPr>
          <p:cNvSpPr txBox="1"/>
          <p:nvPr/>
        </p:nvSpPr>
        <p:spPr>
          <a:xfrm>
            <a:off x="476250" y="1049893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Jetpack Compose</a:t>
            </a:r>
            <a:r>
              <a:rPr lang="ko-KR" altLang="en-US" sz="1400" dirty="0"/>
              <a:t>는 </a:t>
            </a:r>
            <a:r>
              <a:rPr lang="en-US" altLang="ko-KR" sz="1400" dirty="0"/>
              <a:t>UI</a:t>
            </a:r>
            <a:r>
              <a:rPr lang="ko-KR" altLang="en-US" sz="1400" dirty="0"/>
              <a:t>를 위한 라이브러리이므로</a:t>
            </a:r>
            <a:r>
              <a:rPr lang="en-US" altLang="ko-KR" sz="1400" dirty="0"/>
              <a:t>, UI</a:t>
            </a:r>
            <a:r>
              <a:rPr lang="ko-KR" altLang="en-US" sz="1400" dirty="0"/>
              <a:t>컴포넌트를 화면상에 배치하기 위한 </a:t>
            </a:r>
            <a:r>
              <a:rPr lang="en-US" altLang="ko-KR" sz="1400" dirty="0"/>
              <a:t>Layout</a:t>
            </a:r>
            <a:r>
              <a:rPr lang="ko-KR" altLang="en-US" sz="1400" dirty="0"/>
              <a:t>이 존재한다</a:t>
            </a:r>
            <a:r>
              <a:rPr lang="en-US" altLang="ko-KR" sz="1400" dirty="0"/>
              <a:t>. </a:t>
            </a:r>
            <a:r>
              <a:rPr lang="ko-KR" altLang="en-US" sz="1400" dirty="0"/>
              <a:t>만약 </a:t>
            </a:r>
            <a:r>
              <a:rPr lang="en-US" altLang="ko-KR" sz="1400" dirty="0"/>
              <a:t>Layout</a:t>
            </a:r>
            <a:r>
              <a:rPr lang="ko-KR" altLang="en-US" sz="1400" dirty="0"/>
              <a:t>을 지정하지 않고 </a:t>
            </a:r>
            <a:r>
              <a:rPr lang="ko-KR" altLang="en-US" sz="1400" dirty="0" err="1"/>
              <a:t>이모지와</a:t>
            </a:r>
            <a:r>
              <a:rPr lang="ko-KR" altLang="en-US" sz="1400" dirty="0"/>
              <a:t> 텍스트를 써보면 다음과 같이 나타난다</a:t>
            </a:r>
            <a:r>
              <a:rPr lang="en-US" altLang="ko-KR" sz="1400" dirty="0"/>
              <a:t>.</a:t>
            </a:r>
            <a:endParaRPr lang="en-US" altLang="ko-KR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06087"/>
            <a:ext cx="24384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96562"/>
            <a:ext cx="39909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814762"/>
            <a:ext cx="25717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3852861"/>
            <a:ext cx="3733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14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09" y="111525"/>
            <a:ext cx="11709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Jetpack Compose Layout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7F77429-7335-4876-BF80-D4DD4AA26BE1}"/>
              </a:ext>
            </a:extLst>
          </p:cNvPr>
          <p:cNvSpPr txBox="1"/>
          <p:nvPr/>
        </p:nvSpPr>
        <p:spPr>
          <a:xfrm>
            <a:off x="514350" y="1040263"/>
            <a:ext cx="7524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Layout</a:t>
            </a:r>
            <a:r>
              <a:rPr lang="ko-KR" altLang="en-US" sz="1400" b="1" dirty="0"/>
              <a:t>의 종류 </a:t>
            </a:r>
            <a:r>
              <a:rPr lang="en-US" altLang="ko-KR" sz="1400" b="1" dirty="0"/>
              <a:t>: Column, </a:t>
            </a:r>
            <a:r>
              <a:rPr lang="en-US" altLang="ko-KR" sz="1400" b="1" dirty="0" smtClean="0"/>
              <a:t> Row,  Box,  </a:t>
            </a:r>
            <a:r>
              <a:rPr lang="en-US" altLang="ko-KR" sz="1400" b="1" dirty="0" err="1" smtClean="0"/>
              <a:t>BoxWithConstraints</a:t>
            </a:r>
            <a:r>
              <a:rPr lang="en-US" altLang="ko-KR" sz="1400" b="1" dirty="0" smtClean="0"/>
              <a:t>,  </a:t>
            </a:r>
            <a:r>
              <a:rPr lang="en-US" altLang="ko-KR" sz="1400" b="1" dirty="0" err="1" smtClean="0"/>
              <a:t>ConstraintLayout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728025"/>
            <a:ext cx="5714167" cy="188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7F77429-7335-4876-BF80-D4DD4AA26BE1}"/>
              </a:ext>
            </a:extLst>
          </p:cNvPr>
          <p:cNvSpPr txBox="1"/>
          <p:nvPr/>
        </p:nvSpPr>
        <p:spPr>
          <a:xfrm>
            <a:off x="415118" y="1517317"/>
            <a:ext cx="115395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400" dirty="0" smtClean="0"/>
              <a:t>• Column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위젯을</a:t>
            </a:r>
            <a:r>
              <a:rPr lang="ko-KR" altLang="en-US" sz="1400" dirty="0"/>
              <a:t> 화면에 수직</a:t>
            </a:r>
            <a:r>
              <a:rPr lang="en-US" altLang="ko-KR" sz="1400" dirty="0"/>
              <a:t>(vertical) </a:t>
            </a:r>
            <a:r>
              <a:rPr lang="ko-KR" altLang="en-US" sz="1400" dirty="0"/>
              <a:t>순서로 배치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LinearLayout</a:t>
            </a:r>
            <a:r>
              <a:rPr lang="en-US" altLang="ko-KR" sz="1400" dirty="0"/>
              <a:t>(orientation=vertical)</a:t>
            </a:r>
            <a:r>
              <a:rPr lang="ko-KR" altLang="en-US" sz="1400" dirty="0"/>
              <a:t>과 </a:t>
            </a:r>
            <a:r>
              <a:rPr lang="ko-KR" altLang="en-US" sz="1400" dirty="0" smtClean="0"/>
              <a:t>동일</a:t>
            </a:r>
            <a:endParaRPr lang="ko-KR" altLang="en-US" sz="1400" dirty="0"/>
          </a:p>
          <a:p>
            <a:pPr>
              <a:spcBef>
                <a:spcPts val="1200"/>
              </a:spcBef>
            </a:pPr>
            <a:r>
              <a:rPr lang="en-US" altLang="ko-KR" sz="1400" dirty="0" smtClean="0"/>
              <a:t>• Row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위젯을</a:t>
            </a:r>
            <a:r>
              <a:rPr lang="ko-KR" altLang="en-US" sz="1400" dirty="0"/>
              <a:t> 화면에 수평</a:t>
            </a:r>
            <a:r>
              <a:rPr lang="en-US" altLang="ko-KR" sz="1400" dirty="0"/>
              <a:t>(horizontal) </a:t>
            </a:r>
            <a:r>
              <a:rPr lang="ko-KR" altLang="en-US" sz="1400" dirty="0"/>
              <a:t>순서로 배치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LinearLayout</a:t>
            </a:r>
            <a:r>
              <a:rPr lang="en-US" altLang="ko-KR" sz="1400" dirty="0"/>
              <a:t>(orientation=horizontal)</a:t>
            </a:r>
            <a:r>
              <a:rPr lang="ko-KR" altLang="en-US" sz="1400" dirty="0"/>
              <a:t>과 </a:t>
            </a:r>
            <a:r>
              <a:rPr lang="ko-KR" altLang="en-US" sz="1400" dirty="0" smtClean="0"/>
              <a:t>동일</a:t>
            </a:r>
            <a:endParaRPr lang="ko-KR" altLang="en-US" sz="1400" dirty="0"/>
          </a:p>
          <a:p>
            <a:pPr>
              <a:spcBef>
                <a:spcPts val="1200"/>
              </a:spcBef>
            </a:pPr>
            <a:r>
              <a:rPr lang="en-US" altLang="ko-KR" sz="1400" dirty="0" smtClean="0"/>
              <a:t>• Box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위젯을</a:t>
            </a:r>
            <a:r>
              <a:rPr lang="ko-KR" altLang="en-US" sz="1400" dirty="0"/>
              <a:t> 다른 항목의 위에 배치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FrameLayout</a:t>
            </a:r>
            <a:r>
              <a:rPr lang="ko-KR" altLang="en-US" sz="1400" dirty="0"/>
              <a:t>과 </a:t>
            </a:r>
            <a:r>
              <a:rPr lang="ko-KR" altLang="en-US" sz="1400" dirty="0" smtClean="0"/>
              <a:t>동일</a:t>
            </a:r>
            <a:endParaRPr lang="ko-KR" altLang="en-US" sz="1400" dirty="0"/>
          </a:p>
          <a:p>
            <a:pPr>
              <a:spcBef>
                <a:spcPts val="1200"/>
              </a:spcBef>
            </a:pPr>
            <a:r>
              <a:rPr lang="en-US" altLang="ko-KR" sz="1400" dirty="0"/>
              <a:t>• </a:t>
            </a:r>
            <a:r>
              <a:rPr lang="en-US" altLang="ko-KR" sz="1400" dirty="0" err="1" smtClean="0"/>
              <a:t>BoxWithConstraints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Box</a:t>
            </a:r>
            <a:r>
              <a:rPr lang="ko-KR" altLang="en-US" sz="1400" dirty="0"/>
              <a:t>의 기능을 확장하여 레이아웃 </a:t>
            </a:r>
            <a:r>
              <a:rPr lang="en-US" altLang="ko-KR" sz="1400" dirty="0"/>
              <a:t>Constraint(</a:t>
            </a:r>
            <a:r>
              <a:rPr lang="ko-KR" altLang="en-US" sz="1400" dirty="0"/>
              <a:t>최대 크기</a:t>
            </a:r>
            <a:r>
              <a:rPr lang="en-US" altLang="ko-KR" sz="1400" dirty="0"/>
              <a:t>, </a:t>
            </a:r>
            <a:r>
              <a:rPr lang="ko-KR" altLang="en-US" sz="1400" dirty="0"/>
              <a:t>최소 크기</a:t>
            </a:r>
            <a:r>
              <a:rPr lang="en-US" altLang="ko-KR" sz="1400" dirty="0"/>
              <a:t>)</a:t>
            </a:r>
            <a:r>
              <a:rPr lang="ko-KR" altLang="en-US" sz="1400" dirty="0"/>
              <a:t>에 접근할 수 있도록 만든 </a:t>
            </a:r>
            <a:r>
              <a:rPr lang="ko-KR" altLang="en-US" sz="1400" dirty="0" smtClean="0"/>
              <a:t>레이아웃</a:t>
            </a:r>
            <a:endParaRPr lang="ko-KR" altLang="en-US" sz="1400" dirty="0"/>
          </a:p>
          <a:p>
            <a:pPr>
              <a:spcBef>
                <a:spcPts val="1200"/>
              </a:spcBef>
            </a:pPr>
            <a:r>
              <a:rPr lang="en-US" altLang="ko-KR" sz="1400" dirty="0"/>
              <a:t>• </a:t>
            </a:r>
            <a:r>
              <a:rPr lang="en-US" altLang="ko-KR" sz="1400" dirty="0" err="1" smtClean="0"/>
              <a:t>ConstraintLayout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위젯을</a:t>
            </a:r>
            <a:r>
              <a:rPr lang="ko-KR" altLang="en-US" sz="1400" dirty="0"/>
              <a:t> 다른 </a:t>
            </a:r>
            <a:r>
              <a:rPr lang="ko-KR" altLang="en-US" sz="1400" dirty="0" err="1"/>
              <a:t>위젯의</a:t>
            </a:r>
            <a:r>
              <a:rPr lang="ko-KR" altLang="en-US" sz="1400" dirty="0"/>
              <a:t> 위치에 상대적으로 배치</a:t>
            </a:r>
            <a:r>
              <a:rPr lang="en-US" altLang="ko-KR" sz="1400" dirty="0"/>
              <a:t>. </a:t>
            </a:r>
            <a:r>
              <a:rPr lang="ko-KR" altLang="en-US" sz="1400" dirty="0"/>
              <a:t>기존 </a:t>
            </a:r>
            <a:r>
              <a:rPr lang="en-US" altLang="ko-KR" sz="1400" dirty="0" err="1"/>
              <a:t>ConstraintLayout</a:t>
            </a:r>
            <a:r>
              <a:rPr lang="ko-KR" altLang="en-US" sz="1400" dirty="0"/>
              <a:t>과 동일</a:t>
            </a:r>
          </a:p>
          <a:p>
            <a:endParaRPr lang="en-US" altLang="ko-KR" sz="16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192" y="3728025"/>
            <a:ext cx="3677484" cy="159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657</Words>
  <Application>Microsoft Office PowerPoint</Application>
  <PresentationFormat>사용자 지정</PresentationFormat>
  <Paragraphs>122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김지욱</cp:lastModifiedBy>
  <cp:revision>166</cp:revision>
  <dcterms:created xsi:type="dcterms:W3CDTF">2020-11-18T01:48:02Z</dcterms:created>
  <dcterms:modified xsi:type="dcterms:W3CDTF">2023-05-02T22:12:34Z</dcterms:modified>
</cp:coreProperties>
</file>