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80" r:id="rId4"/>
    <p:sldId id="28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31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30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73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95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339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179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56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56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25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0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001DED-18D1-BF40-9AEE-443930F20B68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4022C9-59C7-BA43-9E87-7BEF2A2AA1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563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0DCA3-E4FD-DBCD-2E81-9831B4AD6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Kotlin </a:t>
            </a:r>
            <a:r>
              <a:rPr kumimoji="1" lang="ko-KR" altLang="en-US" dirty="0"/>
              <a:t>기본문법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1FB061-5891-1372-A5AB-2D8D25C0E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023.03.29</a:t>
            </a:r>
          </a:p>
          <a:p>
            <a:r>
              <a:rPr kumimoji="1" lang="ko-KR" altLang="en-US" dirty="0"/>
              <a:t>백승아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572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11BBA-B8ED-D45A-9CA7-4D8A7B56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반복문</a:t>
            </a:r>
            <a:r>
              <a:rPr kumimoji="1" lang="en-US" altLang="ko-KR" dirty="0"/>
              <a:t>(for)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09A32-2150-D49B-699E-9EA2564E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89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dirty="0"/>
              <a:t>fun main(){</a:t>
            </a:r>
          </a:p>
          <a:p>
            <a:pPr marL="0" indent="0">
              <a:buNone/>
            </a:pPr>
            <a:r>
              <a:rPr kumimoji="1" lang="en-US" altLang="ko-Kore-KR" dirty="0"/>
              <a:t>	</a:t>
            </a:r>
            <a:r>
              <a:rPr kumimoji="1" lang="en-US" altLang="ko-Kore-KR" dirty="0" err="1"/>
              <a:t>val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itmes</a:t>
            </a:r>
            <a:r>
              <a:rPr kumimoji="1" lang="en-US" altLang="ko-Kore-KR" dirty="0"/>
              <a:t> = </a:t>
            </a:r>
            <a:r>
              <a:rPr kumimoji="1" lang="en-US" altLang="ko-Kore-KR" dirty="0" err="1"/>
              <a:t>listOf</a:t>
            </a:r>
            <a:r>
              <a:rPr kumimoji="1" lang="en-US" altLang="ko-Kore-KR" dirty="0"/>
              <a:t>(1,2,3,4,5)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	</a:t>
            </a:r>
            <a:r>
              <a:rPr kumimoji="1" lang="en-US" altLang="ko-Kore-KR" dirty="0">
                <a:solidFill>
                  <a:srgbClr val="FF0000"/>
                </a:solidFill>
              </a:rPr>
              <a:t>for</a:t>
            </a:r>
            <a:r>
              <a:rPr kumimoji="1" lang="en-US" altLang="ko-Kore-KR" dirty="0"/>
              <a:t> (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rgbClr val="FF0000"/>
                </a:solidFill>
              </a:rPr>
              <a:t>in</a:t>
            </a:r>
            <a:r>
              <a:rPr kumimoji="1" lang="en-US" altLang="ko-Kore-KR" dirty="0"/>
              <a:t> items)                            </a:t>
            </a:r>
            <a:r>
              <a:rPr kumimoji="1" lang="ko-KR" altLang="en-US" dirty="0"/>
              <a:t>         </a:t>
            </a:r>
            <a:r>
              <a:rPr kumimoji="1" lang="en-US" altLang="ko-Kore-KR" dirty="0"/>
              <a:t>//items</a:t>
            </a:r>
            <a:r>
              <a:rPr kumimoji="1" lang="ko-KR" altLang="en-US" dirty="0"/>
              <a:t>배열의 길이만큼 반복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dirty="0"/>
              <a:t>	  </a:t>
            </a:r>
            <a:r>
              <a:rPr kumimoji="1" lang="en-US" altLang="ko-KR" dirty="0"/>
              <a:t>print(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)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	</a:t>
            </a:r>
          </a:p>
          <a:p>
            <a:pPr marL="0" indent="0">
              <a:buNone/>
            </a:pPr>
            <a:r>
              <a:rPr kumimoji="1" lang="en-US" altLang="ko-Kore-KR" dirty="0"/>
              <a:t>	</a:t>
            </a:r>
            <a:r>
              <a:rPr kumimoji="1" lang="en-US" altLang="ko-Kore-KR" dirty="0" err="1"/>
              <a:t>items</a:t>
            </a:r>
            <a:r>
              <a:rPr kumimoji="1" lang="en-US" altLang="ko-Kore-KR" dirty="0" err="1">
                <a:solidFill>
                  <a:srgbClr val="FF0000"/>
                </a:solidFill>
              </a:rPr>
              <a:t>.forEach</a:t>
            </a:r>
            <a:r>
              <a:rPr kumimoji="1" lang="en-US" altLang="ko-Kore-KR" dirty="0"/>
              <a:t>{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-&gt; print(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}</a:t>
            </a:r>
            <a:r>
              <a:rPr kumimoji="1" lang="ko-KR" altLang="en-US" dirty="0"/>
              <a:t>        </a:t>
            </a:r>
            <a:r>
              <a:rPr kumimoji="1" lang="en-US" altLang="ko-KR" dirty="0"/>
              <a:t>	</a:t>
            </a:r>
            <a:r>
              <a:rPr kumimoji="1" lang="en-US" altLang="ko-Kore-KR" dirty="0"/>
              <a:t>//items</a:t>
            </a:r>
            <a:r>
              <a:rPr kumimoji="1" lang="ko-KR" altLang="en-US" dirty="0"/>
              <a:t>배열의 길이만큼 반복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	</a:t>
            </a:r>
          </a:p>
          <a:p>
            <a:pPr marL="0" indent="0">
              <a:buNone/>
            </a:pPr>
            <a:r>
              <a:rPr kumimoji="1" lang="en-US" altLang="ko-Kore-KR" dirty="0"/>
              <a:t>	</a:t>
            </a:r>
            <a:r>
              <a:rPr kumimoji="1" lang="en-US" altLang="ko-Kore-KR" dirty="0">
                <a:solidFill>
                  <a:srgbClr val="FF0000"/>
                </a:solidFill>
              </a:rPr>
              <a:t>for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rgbClr val="FF0000"/>
                </a:solidFill>
              </a:rPr>
              <a:t>in</a:t>
            </a:r>
            <a:r>
              <a:rPr kumimoji="1" lang="en-US" altLang="ko-Kore-KR" dirty="0"/>
              <a:t> 0..4)</a:t>
            </a:r>
            <a:r>
              <a:rPr kumimoji="1" lang="ko-KR" altLang="en-US" dirty="0"/>
              <a:t>         </a:t>
            </a:r>
            <a:r>
              <a:rPr kumimoji="1" lang="en-US" altLang="ko-KR" dirty="0"/>
              <a:t>                 </a:t>
            </a:r>
            <a:r>
              <a:rPr kumimoji="1" lang="ko-KR" altLang="en-US" dirty="0"/>
              <a:t> 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      </a:t>
            </a:r>
            <a:r>
              <a:rPr kumimoji="1" lang="en-US" altLang="ko-KR" dirty="0"/>
              <a:t>	</a:t>
            </a:r>
            <a:r>
              <a:rPr kumimoji="1" lang="ko-KR" altLang="en-US" dirty="0"/>
              <a:t> </a:t>
            </a:r>
            <a:r>
              <a:rPr kumimoji="1" lang="en-US" altLang="ko-KR" dirty="0"/>
              <a:t>// 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0,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&lt;4;i++)</a:t>
            </a:r>
          </a:p>
          <a:p>
            <a:pPr marL="0" indent="0">
              <a:buNone/>
            </a:pPr>
            <a:r>
              <a:rPr kumimoji="1" lang="en-US" altLang="ko-KR" dirty="0"/>
              <a:t>	  print(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)</a:t>
            </a:r>
          </a:p>
          <a:p>
            <a:pPr marL="0" indent="0">
              <a:buNone/>
            </a:pPr>
            <a:r>
              <a:rPr kumimoji="1" lang="ko-KR" altLang="en-US" dirty="0"/>
              <a:t>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문장 모두 같은 동작을 하는 코드입니다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}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0301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22044-B9FE-4423-0E9C-55F2D4C7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0000"/>
            <a:ext cx="10515600" cy="813599"/>
          </a:xfrm>
        </p:spPr>
        <p:txBody>
          <a:bodyPr>
            <a:normAutofit fontScale="90000"/>
          </a:bodyPr>
          <a:lstStyle/>
          <a:p>
            <a:r>
              <a:rPr kumimoji="1" lang="ko-KR" altLang="en-US" sz="4000" dirty="0" err="1"/>
              <a:t>반복문</a:t>
            </a:r>
            <a:r>
              <a:rPr kumimoji="1" lang="en-US" altLang="ko-KR" dirty="0"/>
              <a:t>(while, </a:t>
            </a:r>
            <a:r>
              <a:rPr kumimoji="1" lang="en-US" altLang="ko-KR" dirty="0" err="1"/>
              <a:t>do~while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FAA78-1E93-B50E-883B-FC1D1E24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00" y="1382133"/>
            <a:ext cx="4848825" cy="4937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b="1" dirty="0">
                <a:effectLst/>
                <a:latin typeface="JetBrains Mono"/>
              </a:rPr>
              <a:t>while </a:t>
            </a:r>
            <a:r>
              <a:rPr lang="ko-KR" altLang="en-US" b="1" dirty="0" err="1">
                <a:effectLst/>
                <a:latin typeface="Menlo-Regular" panose="020B0609030804020204" pitchFamily="49" charset="0"/>
              </a:rPr>
              <a:t>반복문</a:t>
            </a:r>
            <a:endParaRPr lang="en-US" altLang="ko-KR" b="1" dirty="0"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altLang="ko-KR" dirty="0">
                <a:effectLst/>
                <a:latin typeface="JetBrains Mono"/>
              </a:rPr>
              <a:t>var </a:t>
            </a:r>
            <a:r>
              <a:rPr lang="en-US" altLang="ko-KR" dirty="0" err="1">
                <a:effectLst/>
                <a:latin typeface="JetBrains Mono"/>
              </a:rPr>
              <a:t>i</a:t>
            </a:r>
            <a:r>
              <a:rPr lang="en-US" altLang="ko-KR" dirty="0">
                <a:effectLst/>
                <a:latin typeface="JetBrains Mono"/>
              </a:rPr>
              <a:t> = 1</a:t>
            </a:r>
            <a:br>
              <a:rPr lang="ko-KR" altLang="en-US" dirty="0">
                <a:effectLst/>
                <a:latin typeface="JetBrains Mono"/>
              </a:rPr>
            </a:br>
            <a:endParaRPr lang="en-US" altLang="ko-KR" dirty="0">
              <a:effectLst/>
              <a:latin typeface="JetBrains Mono"/>
            </a:endParaRPr>
          </a:p>
          <a:p>
            <a:pPr marL="0" indent="0">
              <a:buNone/>
            </a:pPr>
            <a:r>
              <a:rPr lang="en" altLang="ko-Kore-KR" dirty="0">
                <a:solidFill>
                  <a:srgbClr val="FF0000"/>
                </a:solidFill>
                <a:effectLst/>
                <a:latin typeface="JetBrains Mono"/>
              </a:rPr>
              <a:t>while </a:t>
            </a:r>
            <a:r>
              <a:rPr lang="en" altLang="ko-Kore-KR" dirty="0">
                <a:effectLst/>
                <a:latin typeface="JetBrains Mono"/>
              </a:rPr>
              <a:t>(</a:t>
            </a:r>
            <a:r>
              <a:rPr lang="en" altLang="ko-Kore-KR" dirty="0" err="1">
                <a:effectLst/>
                <a:latin typeface="JetBrains Mono"/>
              </a:rPr>
              <a:t>i</a:t>
            </a:r>
            <a:r>
              <a:rPr lang="en" altLang="ko-Kore-KR" dirty="0">
                <a:effectLst/>
                <a:latin typeface="JetBrains Mono"/>
              </a:rPr>
              <a:t> &lt; 10) </a:t>
            </a:r>
          </a:p>
          <a:p>
            <a:pPr marL="0" indent="0">
              <a:buNone/>
            </a:pPr>
            <a:r>
              <a:rPr lang="en" altLang="ko-Kore-KR" dirty="0">
                <a:effectLst/>
                <a:latin typeface="JetBrains Mono"/>
              </a:rPr>
              <a:t>{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	</a:t>
            </a:r>
            <a:r>
              <a:rPr lang="en" altLang="ko-Kore-KR" dirty="0" err="1">
                <a:effectLst/>
                <a:latin typeface="JetBrains Mono"/>
              </a:rPr>
              <a:t>i</a:t>
            </a:r>
            <a:r>
              <a:rPr lang="en" altLang="ko-Kore-KR" dirty="0">
                <a:effectLst/>
                <a:latin typeface="JetBrains Mono"/>
              </a:rPr>
              <a:t> += 1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}</a:t>
            </a:r>
            <a:br>
              <a:rPr lang="en" altLang="ko-Kore-KR" dirty="0">
                <a:effectLst/>
                <a:latin typeface="JetBrains Mono"/>
              </a:rPr>
            </a:br>
            <a:endParaRPr lang="en" altLang="ko-Kore-KR" dirty="0">
              <a:effectLst/>
              <a:latin typeface="JetBrains 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7F3A3-266F-F617-0218-2DF63114D553}"/>
              </a:ext>
            </a:extLst>
          </p:cNvPr>
          <p:cNvSpPr txBox="1"/>
          <p:nvPr/>
        </p:nvSpPr>
        <p:spPr>
          <a:xfrm>
            <a:off x="5429849" y="1382133"/>
            <a:ext cx="5924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>
                <a:effectLst/>
                <a:latin typeface="JetBrains Mono"/>
              </a:rPr>
              <a:t>do while </a:t>
            </a:r>
            <a:r>
              <a:rPr lang="ko-KR" altLang="en-US" b="1" dirty="0" err="1">
                <a:effectLst/>
                <a:latin typeface="Menlo-Regular" panose="020B0609030804020204" pitchFamily="49" charset="0"/>
              </a:rPr>
              <a:t>반복문</a:t>
            </a:r>
            <a:r>
              <a:rPr lang="en-US" altLang="ko-KR" b="1" dirty="0">
                <a:effectLst/>
                <a:latin typeface="JetBrains Mono"/>
              </a:rPr>
              <a:t>(1</a:t>
            </a:r>
            <a:r>
              <a:rPr lang="ko-KR" altLang="en-US" b="1" dirty="0">
                <a:effectLst/>
                <a:latin typeface="Menlo-Regular" panose="020B0609030804020204" pitchFamily="49" charset="0"/>
              </a:rPr>
              <a:t>번은 무조건 실행한다</a:t>
            </a:r>
            <a:r>
              <a:rPr lang="en-US" altLang="ko-KR" b="1" dirty="0">
                <a:effectLst/>
                <a:latin typeface="JetBrains Mono"/>
              </a:rPr>
              <a:t>.)</a:t>
            </a:r>
          </a:p>
          <a:p>
            <a:endParaRPr lang="en" altLang="ko-Kore-KR" dirty="0">
              <a:effectLst/>
              <a:latin typeface="JetBrains Mono"/>
            </a:endParaRPr>
          </a:p>
          <a:p>
            <a:r>
              <a:rPr lang="en" altLang="ko-Kore-KR" dirty="0">
                <a:effectLst/>
                <a:latin typeface="JetBrains Mono"/>
              </a:rPr>
              <a:t> var </a:t>
            </a:r>
            <a:r>
              <a:rPr lang="en" altLang="ko-Kore-KR" dirty="0" err="1">
                <a:effectLst/>
                <a:latin typeface="JetBrains Mono"/>
              </a:rPr>
              <a:t>i</a:t>
            </a:r>
            <a:r>
              <a:rPr lang="en" altLang="ko-Kore-KR" dirty="0">
                <a:effectLst/>
                <a:latin typeface="JetBrains Mono"/>
              </a:rPr>
              <a:t> = 1</a:t>
            </a:r>
          </a:p>
          <a:p>
            <a:pPr marL="0" indent="0">
              <a:buNone/>
            </a:pPr>
            <a:br>
              <a:rPr lang="en-US" altLang="ko-KR" dirty="0">
                <a:effectLst/>
                <a:latin typeface="JetBrains Mono"/>
              </a:rPr>
            </a:br>
            <a:r>
              <a:rPr lang="en" altLang="ko-Kore-KR" dirty="0">
                <a:solidFill>
                  <a:srgbClr val="FF0000"/>
                </a:solidFill>
                <a:effectLst/>
                <a:latin typeface="JetBrains Mono"/>
              </a:rPr>
              <a:t>do</a:t>
            </a:r>
            <a:r>
              <a:rPr lang="en" altLang="ko-Kore-KR" dirty="0">
                <a:effectLst/>
                <a:latin typeface="JetBrains Mono"/>
              </a:rPr>
              <a:t> {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	</a:t>
            </a:r>
            <a:r>
              <a:rPr lang="en" altLang="ko-Kore-KR" dirty="0" err="1">
                <a:effectLst/>
                <a:latin typeface="JetBrains Mono"/>
              </a:rPr>
              <a:t>i</a:t>
            </a:r>
            <a:r>
              <a:rPr lang="en" altLang="ko-Kore-KR" dirty="0">
                <a:effectLst/>
                <a:latin typeface="JetBrains Mono"/>
              </a:rPr>
              <a:t> += 1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	break   //</a:t>
            </a:r>
            <a:r>
              <a:rPr lang="ko-KR" altLang="en-US" dirty="0" err="1">
                <a:effectLst/>
                <a:latin typeface="Menlo-Regular" panose="020B0609030804020204" pitchFamily="49" charset="0"/>
              </a:rPr>
              <a:t>반복문</a:t>
            </a:r>
            <a:r>
              <a:rPr lang="ko-KR" altLang="en-US" dirty="0">
                <a:effectLst/>
                <a:latin typeface="Menlo-Regular" panose="020B0609030804020204" pitchFamily="49" charset="0"/>
              </a:rPr>
              <a:t> 탈출</a:t>
            </a:r>
            <a:r>
              <a:rPr lang="en-US" altLang="ko-KR" dirty="0">
                <a:effectLst/>
                <a:latin typeface="JetBrains Mono"/>
              </a:rPr>
              <a:t>!</a:t>
            </a:r>
            <a:br>
              <a:rPr lang="en-US" altLang="ko-KR" dirty="0">
                <a:effectLst/>
                <a:latin typeface="JetBrains Mono"/>
              </a:rPr>
            </a:br>
            <a:r>
              <a:rPr lang="en-US" altLang="ko-KR" dirty="0">
                <a:effectLst/>
                <a:latin typeface="JetBrains Mono"/>
              </a:rPr>
              <a:t>} </a:t>
            </a:r>
            <a:r>
              <a:rPr lang="en" altLang="ko-Kore-KR" dirty="0">
                <a:solidFill>
                  <a:srgbClr val="FF0000"/>
                </a:solidFill>
                <a:effectLst/>
                <a:latin typeface="JetBrains Mono"/>
              </a:rPr>
              <a:t>while</a:t>
            </a:r>
            <a:r>
              <a:rPr lang="en" altLang="ko-Kore-KR" dirty="0">
                <a:effectLst/>
                <a:latin typeface="JetBrains Mono"/>
              </a:rPr>
              <a:t> (</a:t>
            </a:r>
            <a:r>
              <a:rPr lang="en" altLang="ko-Kore-KR" dirty="0" err="1">
                <a:effectLst/>
                <a:latin typeface="JetBrains Mono"/>
              </a:rPr>
              <a:t>i</a:t>
            </a:r>
            <a:r>
              <a:rPr lang="en" altLang="ko-Kore-KR" dirty="0">
                <a:effectLst/>
                <a:latin typeface="JetBrains Mono"/>
              </a:rPr>
              <a:t> == 0)</a:t>
            </a:r>
          </a:p>
          <a:p>
            <a:pPr marL="0" indent="0">
              <a:buNone/>
            </a:pPr>
            <a:endParaRPr lang="en" altLang="ko-Kore-KR" dirty="0">
              <a:latin typeface="JetBrains Mono"/>
            </a:endParaRPr>
          </a:p>
          <a:p>
            <a:pPr marL="0" indent="0">
              <a:buNone/>
            </a:pPr>
            <a:endParaRPr lang="en" altLang="ko-Kore-KR" dirty="0">
              <a:effectLst/>
              <a:latin typeface="JetBrains Mono"/>
            </a:endParaRPr>
          </a:p>
          <a:p>
            <a:pPr marL="0" indent="0">
              <a:buNone/>
            </a:pPr>
            <a:r>
              <a:rPr lang="en" altLang="ko-Kore-KR" dirty="0">
                <a:latin typeface="JetBrains Mono"/>
              </a:rPr>
              <a:t>+continue</a:t>
            </a:r>
            <a:r>
              <a:rPr lang="ko-KR" altLang="en-US" dirty="0">
                <a:latin typeface="JetBrains Mono"/>
              </a:rPr>
              <a:t>도 사용 가능</a:t>
            </a:r>
            <a:br>
              <a:rPr lang="en" altLang="ko-Kore-KR" dirty="0">
                <a:effectLst/>
                <a:latin typeface="JetBrains Mono"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9071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079A-1089-164D-B542-909475A4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리스트</a:t>
            </a:r>
            <a:r>
              <a:rPr kumimoji="1" lang="en-US" altLang="ko-Kore-KR" dirty="0"/>
              <a:t> &amp; </a:t>
            </a:r>
            <a:r>
              <a:rPr kumimoji="1" lang="ko-KR" altLang="en-US" dirty="0"/>
              <a:t>배열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listOf</a:t>
            </a:r>
            <a:r>
              <a:rPr kumimoji="1" lang="en-US" altLang="ko-KR" dirty="0"/>
              <a:t> , </a:t>
            </a:r>
            <a:r>
              <a:rPr kumimoji="1" lang="en-US" altLang="ko-KR" dirty="0" err="1"/>
              <a:t>mutableListOf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arrayOf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29A6A-1895-27EC-1D11-2B676AE7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00" y="1285876"/>
            <a:ext cx="10515600" cy="5329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1200" dirty="0" err="1"/>
              <a:t>listOf</a:t>
            </a:r>
            <a:r>
              <a:rPr kumimoji="1" lang="en-US" altLang="ko-KR" sz="1200" dirty="0"/>
              <a:t>(1,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4,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5)</a:t>
            </a:r>
            <a:r>
              <a:rPr kumimoji="1" lang="ko-KR" altLang="en-US" sz="1200" dirty="0"/>
              <a:t>   </a:t>
            </a:r>
            <a:r>
              <a:rPr kumimoji="1" lang="en-US" altLang="ko-KR" sz="1200" dirty="0"/>
              <a:t>-</a:t>
            </a:r>
            <a:r>
              <a:rPr kumimoji="1" lang="ko-KR" altLang="en-US" sz="1200" dirty="0"/>
              <a:t>변경 불가능한 리스트</a:t>
            </a:r>
            <a:r>
              <a:rPr kumimoji="1" lang="en-US" altLang="ko-KR" sz="1200" dirty="0"/>
              <a:t>(</a:t>
            </a:r>
            <a:r>
              <a:rPr kumimoji="1" lang="ko-KR" altLang="en-US" sz="1200" dirty="0" err="1"/>
              <a:t>갖고오기만</a:t>
            </a:r>
            <a:r>
              <a:rPr kumimoji="1" lang="ko-KR" altLang="en-US" sz="1200" dirty="0"/>
              <a:t> 가능</a:t>
            </a:r>
            <a:r>
              <a:rPr kumimoji="1" lang="en-US" altLang="ko-KR" sz="1200" dirty="0"/>
              <a:t>)</a:t>
            </a:r>
          </a:p>
          <a:p>
            <a:pPr marL="0" indent="0">
              <a:buNone/>
            </a:pPr>
            <a:r>
              <a:rPr kumimoji="1" lang="en-US" altLang="ko-Kore-KR" sz="1200" dirty="0" err="1"/>
              <a:t>mutableListOf</a:t>
            </a:r>
            <a:r>
              <a:rPr kumimoji="1" lang="en-US" altLang="ko-Kore-KR" sz="1200" dirty="0"/>
              <a:t> (1,2,3,4,5) –</a:t>
            </a:r>
            <a:r>
              <a:rPr kumimoji="1" lang="ko-KR" altLang="en-US" sz="1200" dirty="0"/>
              <a:t>변경 가능한 리스트</a:t>
            </a:r>
            <a:endParaRPr kumimoji="1" lang="en-US" altLang="ko-KR" sz="1200" dirty="0"/>
          </a:p>
          <a:p>
            <a:pPr marL="0" indent="0">
              <a:buNone/>
            </a:pPr>
            <a:r>
              <a:rPr kumimoji="1" lang="en-US" altLang="ko-Kore-KR" sz="1200" dirty="0"/>
              <a:t>– type</a:t>
            </a:r>
            <a:r>
              <a:rPr kumimoji="1" lang="en-US" altLang="ko-KR" sz="1200" dirty="0"/>
              <a:t>(&lt;int&gt;)</a:t>
            </a:r>
            <a:r>
              <a:rPr kumimoji="1" lang="ko-KR" altLang="en-US" sz="1200" dirty="0"/>
              <a:t>은 생략가능</a:t>
            </a:r>
            <a:endParaRPr kumimoji="1" lang="en-US" altLang="ko-Kore-KR" sz="1200" dirty="0"/>
          </a:p>
          <a:p>
            <a:pPr marL="0" indent="0">
              <a:buNone/>
            </a:pPr>
            <a:r>
              <a:rPr kumimoji="1" lang="en-US" altLang="ko-Kore-KR" sz="1200" dirty="0"/>
              <a:t>fun main(){</a:t>
            </a:r>
            <a:r>
              <a:rPr kumimoji="1" lang="ko-KR" altLang="en-US" sz="1200" dirty="0"/>
              <a:t>       </a:t>
            </a:r>
            <a:r>
              <a:rPr kumimoji="1" lang="en-US" altLang="ko-KR" sz="1200" dirty="0"/>
              <a:t>//</a:t>
            </a:r>
            <a:r>
              <a:rPr kumimoji="1" lang="ko-KR" altLang="en-US" sz="1200" dirty="0"/>
              <a:t>불변리스트</a:t>
            </a:r>
            <a:endParaRPr kumimoji="1" lang="en-US" altLang="ko-Kore-KR" sz="1200" dirty="0"/>
          </a:p>
          <a:p>
            <a:pPr marL="0" indent="0">
              <a:buNone/>
            </a:pPr>
            <a:r>
              <a:rPr kumimoji="1" lang="ko-KR" altLang="en-US" sz="1200" dirty="0"/>
              <a:t>                     </a:t>
            </a:r>
            <a:r>
              <a:rPr kumimoji="1" lang="en-US" altLang="ko-KR" sz="1200" dirty="0" err="1">
                <a:solidFill>
                  <a:srgbClr val="FF0000"/>
                </a:solidFill>
              </a:rPr>
              <a:t>val</a:t>
            </a:r>
            <a:r>
              <a:rPr kumimoji="1" lang="en-US" altLang="ko-KR" sz="1200" dirty="0"/>
              <a:t> </a:t>
            </a:r>
            <a:r>
              <a:rPr kumimoji="1" lang="en-US" altLang="ko-KR" sz="1200" dirty="0" err="1"/>
              <a:t>itemsList</a:t>
            </a:r>
            <a:r>
              <a:rPr kumimoji="1" lang="en-US" altLang="ko-KR" sz="1200" dirty="0"/>
              <a:t> = </a:t>
            </a:r>
            <a:r>
              <a:rPr kumimoji="1" lang="en-US" altLang="ko-KR" sz="1200" dirty="0" err="1">
                <a:solidFill>
                  <a:srgbClr val="FF0000"/>
                </a:solidFill>
              </a:rPr>
              <a:t>listOf</a:t>
            </a:r>
            <a:r>
              <a:rPr kumimoji="1" lang="en-US" altLang="ko-KR" sz="1200" dirty="0">
                <a:solidFill>
                  <a:srgbClr val="FF0000"/>
                </a:solidFill>
              </a:rPr>
              <a:t>&lt;int&gt;</a:t>
            </a:r>
            <a:r>
              <a:rPr kumimoji="1" lang="en-US" altLang="ko-KR" sz="1200" dirty="0"/>
              <a:t>(1,2,3)</a:t>
            </a:r>
          </a:p>
          <a:p>
            <a:pPr marL="0" indent="0">
              <a:buNone/>
            </a:pPr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itemsList</a:t>
            </a:r>
            <a:r>
              <a:rPr kumimoji="1" lang="en-US" altLang="ko-KR" sz="1200" dirty="0"/>
              <a:t>[0] </a:t>
            </a:r>
          </a:p>
          <a:p>
            <a:pPr marL="0" indent="0">
              <a:buNone/>
            </a:pPr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itemsList.get</a:t>
            </a:r>
            <a:r>
              <a:rPr kumimoji="1" lang="en-US" altLang="ko-KR" sz="1200" dirty="0"/>
              <a:t>(0)        //</a:t>
            </a:r>
            <a:r>
              <a:rPr kumimoji="1" lang="ko-KR" altLang="en-US" sz="1200" dirty="0"/>
              <a:t>호출 시 두개는 같은 동작을 한다</a:t>
            </a:r>
            <a:r>
              <a:rPr kumimoji="1" lang="en-US" altLang="ko-KR" sz="1200" dirty="0"/>
              <a:t>.</a:t>
            </a:r>
          </a:p>
          <a:p>
            <a:pPr marL="0" indent="0">
              <a:buNone/>
            </a:pPr>
            <a:r>
              <a:rPr kumimoji="1" lang="en-US" altLang="ko-KR" sz="1200" dirty="0"/>
              <a:t>                  </a:t>
            </a:r>
          </a:p>
          <a:p>
            <a:pPr marL="0" indent="0">
              <a:buNone/>
            </a:pPr>
            <a:r>
              <a:rPr kumimoji="1" lang="en-US" altLang="ko-KR" sz="1200" dirty="0"/>
              <a:t>                     //</a:t>
            </a:r>
            <a:r>
              <a:rPr kumimoji="1" lang="ko-KR" altLang="en-US" sz="1200" dirty="0"/>
              <a:t>가변리스트</a:t>
            </a:r>
            <a:endParaRPr kumimoji="1" lang="en-US" altLang="ko-KR" sz="1200" dirty="0"/>
          </a:p>
          <a:p>
            <a:pPr marL="0" indent="0">
              <a:buNone/>
            </a:pPr>
            <a:r>
              <a:rPr kumimoji="1" lang="en-US" altLang="ko-Kore-KR" sz="1200" dirty="0"/>
              <a:t>	</a:t>
            </a:r>
            <a:r>
              <a:rPr kumimoji="1" lang="en-US" altLang="ko-Kore-KR" sz="1200" dirty="0">
                <a:solidFill>
                  <a:srgbClr val="FF0000"/>
                </a:solidFill>
              </a:rPr>
              <a:t>var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itemsMutable</a:t>
            </a:r>
            <a:r>
              <a:rPr kumimoji="1" lang="en-US" altLang="ko-Kore-KR" sz="1200" dirty="0"/>
              <a:t> = </a:t>
            </a:r>
            <a:r>
              <a:rPr kumimoji="1" lang="en-US" altLang="ko-Kore-KR" sz="1200" dirty="0" err="1">
                <a:solidFill>
                  <a:srgbClr val="FF0000"/>
                </a:solidFill>
              </a:rPr>
              <a:t>mutableListOf</a:t>
            </a:r>
            <a:r>
              <a:rPr kumimoji="1" lang="en-US" altLang="ko-Kore-KR" sz="1200" dirty="0">
                <a:solidFill>
                  <a:srgbClr val="FF0000"/>
                </a:solidFill>
              </a:rPr>
              <a:t>&lt;Int&gt;</a:t>
            </a:r>
            <a:r>
              <a:rPr kumimoji="1" lang="en-US" altLang="ko-Kore-KR" sz="1200" dirty="0"/>
              <a:t>(1,2,3,4,5)</a:t>
            </a:r>
          </a:p>
          <a:p>
            <a:pPr marL="0" indent="0">
              <a:buNone/>
            </a:pPr>
            <a:r>
              <a:rPr kumimoji="1" lang="en-US" altLang="ko-Kore-KR" sz="1200" dirty="0"/>
              <a:t>	 </a:t>
            </a:r>
            <a:r>
              <a:rPr kumimoji="1" lang="en-US" altLang="ko-Kore-KR" sz="1200" dirty="0" err="1"/>
              <a:t>itemsMutable.add</a:t>
            </a:r>
            <a:r>
              <a:rPr kumimoji="1" lang="en-US" altLang="ko-Kore-KR" sz="1200" dirty="0"/>
              <a:t>(6)       			 //</a:t>
            </a:r>
            <a:r>
              <a:rPr kumimoji="1" lang="ko-KR" altLang="en-US" sz="1200" dirty="0"/>
              <a:t>리스트 </a:t>
            </a:r>
            <a:r>
              <a:rPr kumimoji="1" lang="en-US" altLang="ko-KR" sz="1200" dirty="0"/>
              <a:t>6</a:t>
            </a:r>
            <a:r>
              <a:rPr kumimoji="1" lang="ko-KR" altLang="en-US" sz="1200" dirty="0"/>
              <a:t> 추가</a:t>
            </a:r>
            <a:endParaRPr kumimoji="1" lang="en-US" altLang="ko-KR" sz="1200" dirty="0"/>
          </a:p>
          <a:p>
            <a:pPr marL="0" indent="0">
              <a:buNone/>
            </a:pPr>
            <a:r>
              <a:rPr kumimoji="1" lang="en-US" altLang="ko-Kore-KR" sz="1200" dirty="0"/>
              <a:t>	 </a:t>
            </a:r>
            <a:r>
              <a:rPr kumimoji="1" lang="en-US" altLang="ko-Kore-KR" sz="1200" dirty="0" err="1"/>
              <a:t>itemsMutable.remove</a:t>
            </a:r>
            <a:r>
              <a:rPr kumimoji="1" lang="en-US" altLang="ko-Kore-KR" sz="1200" dirty="0"/>
              <a:t>(3) 			//</a:t>
            </a:r>
            <a:r>
              <a:rPr kumimoji="1" lang="ko-KR" altLang="en-US" sz="1200" dirty="0"/>
              <a:t>리스트 </a:t>
            </a:r>
            <a:r>
              <a:rPr kumimoji="1" lang="en-US" altLang="ko-KR" sz="1200" dirty="0"/>
              <a:t>3</a:t>
            </a:r>
            <a:r>
              <a:rPr kumimoji="1" lang="ko-KR" altLang="en-US" sz="1200" dirty="0"/>
              <a:t> 삭제</a:t>
            </a:r>
            <a:endParaRPr kumimoji="1" lang="en-US" altLang="ko-KR" sz="1200" dirty="0"/>
          </a:p>
          <a:p>
            <a:pPr marL="0" indent="0">
              <a:buNone/>
            </a:pPr>
            <a:r>
              <a:rPr kumimoji="1" lang="en-US" altLang="ko-KR" sz="1200" dirty="0"/>
              <a:t>	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itemsMutable</a:t>
            </a:r>
            <a:r>
              <a:rPr kumimoji="1" lang="en-US" altLang="ko-KR" sz="1200" dirty="0"/>
              <a:t>[0] = 0                                  </a:t>
            </a:r>
            <a:r>
              <a:rPr kumimoji="1" lang="ko-KR" altLang="en-US" sz="1200" dirty="0"/>
              <a:t>                    </a:t>
            </a:r>
            <a:r>
              <a:rPr kumimoji="1" lang="en-US" altLang="ko-KR" sz="1200" dirty="0"/>
              <a:t>//0</a:t>
            </a:r>
            <a:r>
              <a:rPr kumimoji="1" lang="ko-KR" altLang="en-US" sz="1200" dirty="0"/>
              <a:t>번째리스트 </a:t>
            </a:r>
            <a:r>
              <a:rPr kumimoji="1" lang="en-US" altLang="ko-KR" sz="1200" dirty="0"/>
              <a:t>0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변환</a:t>
            </a:r>
            <a:endParaRPr kumimoji="1" lang="en-US" altLang="ko-KR" sz="1200" dirty="0"/>
          </a:p>
          <a:p>
            <a:pPr marL="0" indent="0">
              <a:buNone/>
            </a:pPr>
            <a:endParaRPr kumimoji="1" lang="en-US" altLang="ko-Kore-KR" sz="1200" dirty="0"/>
          </a:p>
          <a:p>
            <a:pPr marL="0" indent="0">
              <a:buNone/>
            </a:pPr>
            <a:r>
              <a:rPr kumimoji="1" lang="ko-KR" altLang="en-US" sz="1200" dirty="0"/>
              <a:t>           </a:t>
            </a:r>
            <a:r>
              <a:rPr kumimoji="1" lang="en-US" altLang="ko-KR" sz="1200" dirty="0"/>
              <a:t>         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//</a:t>
            </a:r>
            <a:r>
              <a:rPr kumimoji="1" lang="ko-KR" altLang="en-US" sz="1200" dirty="0"/>
              <a:t>배열</a:t>
            </a:r>
            <a:endParaRPr kumimoji="1" lang="en-US" altLang="ko-KR" sz="1200" dirty="0"/>
          </a:p>
          <a:p>
            <a:pPr marL="0" indent="0">
              <a:buNone/>
            </a:pPr>
            <a:r>
              <a:rPr kumimoji="1" lang="en-US" altLang="ko-Kore-KR" sz="1200" dirty="0"/>
              <a:t>	</a:t>
            </a:r>
            <a:r>
              <a:rPr kumimoji="1" lang="en-US" altLang="ko-Kore-KR" sz="1200" dirty="0" err="1"/>
              <a:t>val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itemsArray</a:t>
            </a:r>
            <a:r>
              <a:rPr kumimoji="1" lang="en-US" altLang="ko-Kore-KR" sz="1200" dirty="0"/>
              <a:t> = </a:t>
            </a:r>
            <a:r>
              <a:rPr kumimoji="1" lang="en-US" altLang="ko-Kore-KR" sz="1200" dirty="0" err="1">
                <a:solidFill>
                  <a:srgbClr val="FF0000"/>
                </a:solidFill>
              </a:rPr>
              <a:t>arrayOf</a:t>
            </a:r>
            <a:r>
              <a:rPr kumimoji="1" lang="en-US" altLang="ko-Kore-KR" sz="1200" dirty="0"/>
              <a:t>(1,2,3)</a:t>
            </a:r>
          </a:p>
          <a:p>
            <a:pPr marL="0" indent="0">
              <a:buNone/>
            </a:pPr>
            <a:r>
              <a:rPr kumimoji="1" lang="en-US" altLang="ko-Kore-KR" sz="1200" dirty="0"/>
              <a:t>	</a:t>
            </a:r>
            <a:r>
              <a:rPr kumimoji="1" lang="en-US" altLang="ko-Kore-KR" sz="1200" dirty="0" err="1"/>
              <a:t>itemsArray</a:t>
            </a:r>
            <a:r>
              <a:rPr kumimoji="1" lang="en-US" altLang="ko-Kore-KR" sz="1200" dirty="0"/>
              <a:t>[0] = 10</a:t>
            </a:r>
            <a:endParaRPr kumimoji="1" lang="en-US" altLang="ko-KR" sz="1200" dirty="0"/>
          </a:p>
          <a:p>
            <a:pPr marL="0" indent="0">
              <a:buNone/>
            </a:pPr>
            <a:r>
              <a:rPr kumimoji="1" lang="ko-KR" altLang="en-US" sz="1200" dirty="0"/>
              <a:t> </a:t>
            </a:r>
            <a:r>
              <a:rPr kumimoji="1" lang="en-US" altLang="ko-Kore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97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67024-7BFD-8C4F-EC19-883280F1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예외처리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e:Exception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0891A-3F4A-E9F8-3E4E-72060CDE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316"/>
            <a:ext cx="4672263" cy="504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000" dirty="0"/>
              <a:t>fun main(){</a:t>
            </a:r>
          </a:p>
          <a:p>
            <a:pPr marL="0" indent="0">
              <a:buNone/>
            </a:pPr>
            <a:r>
              <a:rPr kumimoji="1" lang="en-US" altLang="ko-Kore-KR" sz="2000" dirty="0" err="1"/>
              <a:t>val</a:t>
            </a:r>
            <a:r>
              <a:rPr kumimoji="1" lang="en-US" altLang="ko-Kore-KR" sz="2000" dirty="0"/>
              <a:t> items = </a:t>
            </a:r>
            <a:r>
              <a:rPr kumimoji="1" lang="en-US" altLang="ko-Kore-KR" sz="2000" dirty="0" err="1"/>
              <a:t>listOf</a:t>
            </a:r>
            <a:r>
              <a:rPr kumimoji="1" lang="en-US" altLang="ko-Kore-KR" sz="2000" dirty="0"/>
              <a:t>(1,2,3)</a:t>
            </a:r>
          </a:p>
          <a:p>
            <a:pPr marL="0" indent="0">
              <a:buNone/>
            </a:pPr>
            <a:r>
              <a:rPr kumimoji="1" lang="en-US" altLang="ko-Kore-KR" sz="2000" dirty="0"/>
              <a:t>	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try</a:t>
            </a:r>
            <a:r>
              <a:rPr kumimoji="1" lang="en-US" altLang="ko-Kore-KR" sz="2000" dirty="0"/>
              <a:t>{</a:t>
            </a:r>
          </a:p>
          <a:p>
            <a:pPr marL="0" indent="0">
              <a:buNone/>
            </a:pPr>
            <a:r>
              <a:rPr kumimoji="1" lang="en-US" altLang="ko-Kore-KR" sz="2000" dirty="0"/>
              <a:t>	</a:t>
            </a:r>
            <a:r>
              <a:rPr kumimoji="1" lang="ko-KR" altLang="en-US" sz="2000" dirty="0"/>
              <a:t>        </a:t>
            </a:r>
            <a:r>
              <a:rPr kumimoji="1" lang="en-US" altLang="ko-Kore-KR" sz="2000" dirty="0" err="1"/>
              <a:t>val</a:t>
            </a:r>
            <a:r>
              <a:rPr kumimoji="1" lang="en-US" altLang="ko-Kore-KR" sz="2000" dirty="0"/>
              <a:t> item = item[4]       </a:t>
            </a:r>
          </a:p>
          <a:p>
            <a:pPr marL="0" indent="0">
              <a:buNone/>
            </a:pPr>
            <a:r>
              <a:rPr kumimoji="1" lang="en-US" altLang="ko-Kore-KR" sz="2000" dirty="0"/>
              <a:t>	</a:t>
            </a:r>
            <a:r>
              <a:rPr kumimoji="1" lang="en-US" altLang="ko-KR" sz="2000" dirty="0"/>
              <a:t>} </a:t>
            </a:r>
            <a:r>
              <a:rPr kumimoji="1" lang="en-US" altLang="ko-KR" sz="2000" dirty="0">
                <a:solidFill>
                  <a:srgbClr val="FF0000"/>
                </a:solidFill>
              </a:rPr>
              <a:t>catch</a:t>
            </a:r>
            <a:r>
              <a:rPr kumimoji="1" lang="en-US" altLang="ko-KR" sz="2000" dirty="0">
                <a:solidFill>
                  <a:schemeClr val="tx1"/>
                </a:solidFill>
              </a:rPr>
              <a:t>(</a:t>
            </a:r>
            <a:r>
              <a:rPr kumimoji="1" lang="en-US" altLang="ko-KR" sz="2000" dirty="0" err="1">
                <a:solidFill>
                  <a:schemeClr val="tx1"/>
                </a:solidFill>
              </a:rPr>
              <a:t>e:Exception</a:t>
            </a:r>
            <a:r>
              <a:rPr kumimoji="1" lang="en-US" altLang="ko-KR" sz="2000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kumimoji="1" lang="en-US" altLang="ko-KR" sz="2000" dirty="0"/>
              <a:t>		print(</a:t>
            </a:r>
            <a:r>
              <a:rPr kumimoji="1" lang="en-US" altLang="ko-KR" sz="2000" dirty="0" err="1"/>
              <a:t>e.message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r>
              <a:rPr kumimoji="1" lang="en-US" altLang="ko-KR" sz="2000" dirty="0"/>
              <a:t>	}</a:t>
            </a:r>
          </a:p>
          <a:p>
            <a:pPr marL="0" indent="0">
              <a:buNone/>
            </a:pPr>
            <a:r>
              <a:rPr kumimoji="1" lang="en-US" altLang="ko-KR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CB7FE-7450-C412-E3D3-6418C511487E}"/>
              </a:ext>
            </a:extLst>
          </p:cNvPr>
          <p:cNvSpPr txBox="1"/>
          <p:nvPr/>
        </p:nvSpPr>
        <p:spPr>
          <a:xfrm>
            <a:off x="6011279" y="1365228"/>
            <a:ext cx="53425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/>
                <a:latin typeface="Menlo-Regular" panose="020B0609030804020204" pitchFamily="49" charset="0"/>
              </a:rPr>
              <a:t>고의로 예외상황을 만드는 경우</a:t>
            </a:r>
            <a:r>
              <a:rPr lang="en-US" altLang="ko-KR" sz="1600" dirty="0">
                <a:effectLst/>
                <a:latin typeface="JetBrains Mono"/>
              </a:rPr>
              <a:t>(</a:t>
            </a:r>
            <a:r>
              <a:rPr lang="en" altLang="ko-Kore-KR" sz="1600" dirty="0">
                <a:effectLst/>
                <a:latin typeface="JetBrains Mono"/>
              </a:rPr>
              <a:t>throw)</a:t>
            </a:r>
          </a:p>
          <a:p>
            <a:r>
              <a:rPr lang="en" altLang="ko-Kore-KR" dirty="0">
                <a:effectLst/>
                <a:latin typeface="JetBrains Mono"/>
              </a:rPr>
              <a:t>fun main(){</a:t>
            </a:r>
          </a:p>
          <a:p>
            <a:pPr lvl="1"/>
            <a:r>
              <a:rPr lang="en" altLang="ko-Kore-KR" dirty="0">
                <a:solidFill>
                  <a:srgbClr val="FF0000"/>
                </a:solidFill>
                <a:effectLst/>
                <a:latin typeface="JetBrains Mono"/>
              </a:rPr>
              <a:t>try</a:t>
            </a:r>
            <a:r>
              <a:rPr lang="en" altLang="ko-Kore-KR" dirty="0">
                <a:effectLst/>
                <a:latin typeface="JetBrains Mono"/>
              </a:rPr>
              <a:t> {</a:t>
            </a:r>
          </a:p>
          <a:p>
            <a:pPr lvl="1"/>
            <a:r>
              <a:rPr lang="en" altLang="ko-Kore-KR" i="1" dirty="0">
                <a:effectLst/>
                <a:latin typeface="JetBrains Mono"/>
              </a:rPr>
              <a:t>something</a:t>
            </a:r>
            <a:r>
              <a:rPr lang="en" altLang="ko-Kore-KR" dirty="0">
                <a:effectLst/>
                <a:latin typeface="JetBrains Mono"/>
              </a:rPr>
              <a:t>()</a:t>
            </a:r>
            <a:br>
              <a:rPr lang="ko-KR" altLang="en-US" dirty="0">
                <a:effectLst/>
                <a:latin typeface="Menlo-Regular" panose="020B0609030804020204" pitchFamily="49" charset="0"/>
              </a:rPr>
            </a:br>
            <a:r>
              <a:rPr lang="en-US" altLang="ko-KR" dirty="0">
                <a:effectLst/>
                <a:latin typeface="JetBrains Mono"/>
              </a:rPr>
              <a:t>}</a:t>
            </a:r>
            <a:r>
              <a:rPr lang="en" altLang="ko-Kore-KR" dirty="0">
                <a:solidFill>
                  <a:srgbClr val="FF0000"/>
                </a:solidFill>
                <a:effectLst/>
                <a:latin typeface="JetBrains Mono"/>
              </a:rPr>
              <a:t>catch</a:t>
            </a:r>
            <a:r>
              <a:rPr lang="en" altLang="ko-Kore-KR" dirty="0">
                <a:effectLst/>
                <a:latin typeface="JetBrains Mono"/>
              </a:rPr>
              <a:t>(</a:t>
            </a:r>
            <a:r>
              <a:rPr lang="en" altLang="ko-Kore-KR" dirty="0" err="1">
                <a:effectLst/>
                <a:latin typeface="JetBrains Mono"/>
              </a:rPr>
              <a:t>e:Exception</a:t>
            </a:r>
            <a:r>
              <a:rPr lang="en" altLang="ko-Kore-KR" dirty="0">
                <a:effectLst/>
                <a:latin typeface="JetBrains Mono"/>
              </a:rPr>
              <a:t>){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    </a:t>
            </a:r>
            <a:r>
              <a:rPr lang="en" altLang="ko-Kore-KR" i="1" dirty="0">
                <a:effectLst/>
                <a:latin typeface="JetBrains Mono"/>
              </a:rPr>
              <a:t>print</a:t>
            </a:r>
            <a:r>
              <a:rPr lang="en" altLang="ko-Kore-KR" dirty="0">
                <a:effectLst/>
                <a:latin typeface="JetBrains Mono"/>
              </a:rPr>
              <a:t>(</a:t>
            </a:r>
            <a:r>
              <a:rPr lang="en" altLang="ko-Kore-KR" dirty="0" err="1">
                <a:effectLst/>
                <a:latin typeface="JetBrains Mono"/>
              </a:rPr>
              <a:t>e.message</a:t>
            </a:r>
            <a:r>
              <a:rPr lang="en" altLang="ko-Kore-KR" dirty="0">
                <a:effectLst/>
                <a:latin typeface="JetBrains Mono"/>
              </a:rPr>
              <a:t>)</a:t>
            </a:r>
          </a:p>
          <a:p>
            <a:pPr lvl="1"/>
            <a:r>
              <a:rPr lang="en" altLang="ko-Kore-KR" dirty="0">
                <a:effectLst/>
                <a:latin typeface="JetBrains Mono"/>
              </a:rPr>
              <a:t>}}</a:t>
            </a:r>
          </a:p>
          <a:p>
            <a:pPr lvl="1"/>
            <a:endParaRPr lang="en" altLang="ko-Kore-KR" dirty="0">
              <a:latin typeface="JetBrains Mono"/>
            </a:endParaRPr>
          </a:p>
          <a:p>
            <a:r>
              <a:rPr lang="en" altLang="ko-Kore-KR" dirty="0">
                <a:effectLst/>
                <a:latin typeface="JetBrains Mono"/>
              </a:rPr>
              <a:t>fun something(){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    </a:t>
            </a:r>
            <a:r>
              <a:rPr lang="en" altLang="ko-Kore-KR" dirty="0" err="1">
                <a:effectLst/>
                <a:latin typeface="JetBrains Mono"/>
              </a:rPr>
              <a:t>val</a:t>
            </a:r>
            <a:r>
              <a:rPr lang="en" altLang="ko-Kore-KR" dirty="0">
                <a:effectLst/>
                <a:latin typeface="JetBrains Mono"/>
              </a:rPr>
              <a:t> num1 = 10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    </a:t>
            </a:r>
            <a:r>
              <a:rPr lang="en" altLang="ko-Kore-KR" dirty="0" err="1">
                <a:effectLst/>
                <a:latin typeface="JetBrains Mono"/>
              </a:rPr>
              <a:t>val</a:t>
            </a:r>
            <a:r>
              <a:rPr lang="en" altLang="ko-Kore-KR" dirty="0">
                <a:effectLst/>
                <a:latin typeface="JetBrains Mono"/>
              </a:rPr>
              <a:t> num2 = 0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    </a:t>
            </a:r>
            <a:r>
              <a:rPr lang="en" altLang="ko-Kore-KR" i="1" dirty="0">
                <a:effectLst/>
                <a:latin typeface="JetBrains Mono"/>
              </a:rPr>
              <a:t>div</a:t>
            </a:r>
            <a:r>
              <a:rPr lang="en" altLang="ko-Kore-KR" dirty="0">
                <a:effectLst/>
                <a:latin typeface="JetBrains Mono"/>
              </a:rPr>
              <a:t>(num1, num2)</a:t>
            </a:r>
            <a:r>
              <a:rPr lang="ko-KR" altLang="en-US" dirty="0">
                <a:effectLst/>
                <a:latin typeface="JetBrains Mono"/>
              </a:rPr>
              <a:t>    </a:t>
            </a:r>
            <a:r>
              <a:rPr lang="en-US" altLang="ko-KR" sz="1400" dirty="0">
                <a:effectLst/>
                <a:latin typeface="JetBrains Mono"/>
              </a:rPr>
              <a:t>//</a:t>
            </a:r>
            <a:r>
              <a:rPr lang="en-US" altLang="ko-KR" sz="1400" dirty="0">
                <a:latin typeface="JetBrains Mono"/>
              </a:rPr>
              <a:t>div </a:t>
            </a:r>
            <a:r>
              <a:rPr lang="ko-KR" altLang="en-US" sz="1400" dirty="0">
                <a:latin typeface="JetBrains Mono"/>
              </a:rPr>
              <a:t>조건 충족으로 예외 발생 가능</a:t>
            </a:r>
            <a:endParaRPr lang="en" altLang="ko-Kore-KR" sz="1400" dirty="0">
              <a:effectLst/>
              <a:latin typeface="JetBrains Mono"/>
            </a:endParaRPr>
          </a:p>
          <a:p>
            <a:r>
              <a:rPr lang="en" altLang="ko-Kore-KR" dirty="0">
                <a:effectLst/>
                <a:latin typeface="JetBrains Mono"/>
              </a:rPr>
              <a:t>}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fun div(</a:t>
            </a:r>
            <a:r>
              <a:rPr lang="en" altLang="ko-Kore-KR" dirty="0" err="1">
                <a:effectLst/>
                <a:latin typeface="JetBrains Mono"/>
              </a:rPr>
              <a:t>a:Int</a:t>
            </a:r>
            <a:r>
              <a:rPr lang="en" altLang="ko-Kore-KR" dirty="0">
                <a:effectLst/>
                <a:latin typeface="JetBrains Mono"/>
              </a:rPr>
              <a:t>, </a:t>
            </a:r>
            <a:r>
              <a:rPr lang="en" altLang="ko-Kore-KR" dirty="0" err="1">
                <a:effectLst/>
                <a:latin typeface="JetBrains Mono"/>
              </a:rPr>
              <a:t>b:Int</a:t>
            </a:r>
            <a:r>
              <a:rPr lang="en" altLang="ko-Kore-KR" dirty="0">
                <a:effectLst/>
                <a:latin typeface="JetBrains Mono"/>
              </a:rPr>
              <a:t>):Int{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    if (b == 0)</a:t>
            </a:r>
            <a:br>
              <a:rPr lang="en" altLang="ko-Kore-KR" dirty="0">
                <a:effectLst/>
                <a:latin typeface="JetBrains Mono"/>
              </a:rPr>
            </a:br>
            <a:r>
              <a:rPr lang="en" altLang="ko-Kore-KR" dirty="0">
                <a:effectLst/>
                <a:latin typeface="JetBrains Mono"/>
              </a:rPr>
              <a:t>        throw  Exception("0</a:t>
            </a:r>
            <a:r>
              <a:rPr lang="ko-KR" altLang="en-US" dirty="0" err="1">
                <a:effectLst/>
                <a:latin typeface="Menlo-Regular" panose="020B0609030804020204" pitchFamily="49" charset="0"/>
              </a:rPr>
              <a:t>으로</a:t>
            </a:r>
            <a:r>
              <a:rPr lang="ko-KR" altLang="en-US" dirty="0">
                <a:effectLst/>
                <a:latin typeface="Menlo-Regular" panose="020B0609030804020204" pitchFamily="49" charset="0"/>
              </a:rPr>
              <a:t> 나눌 수</a:t>
            </a:r>
            <a:r>
              <a:rPr lang="en-US" altLang="ko-KR" dirty="0">
                <a:effectLst/>
                <a:latin typeface="Menlo-Regular" panose="020B0609030804020204" pitchFamily="49" charset="0"/>
              </a:rPr>
              <a:t> </a:t>
            </a:r>
            <a:r>
              <a:rPr lang="ko-KR" altLang="en-US" dirty="0">
                <a:effectLst/>
                <a:latin typeface="Menlo-Regular" panose="020B0609030804020204" pitchFamily="49" charset="0"/>
              </a:rPr>
              <a:t>없습니다</a:t>
            </a:r>
            <a:r>
              <a:rPr lang="en-US" altLang="ko-KR" dirty="0">
                <a:effectLst/>
                <a:latin typeface="JetBrains Mono"/>
              </a:rPr>
              <a:t>.")   </a:t>
            </a:r>
          </a:p>
          <a:p>
            <a:r>
              <a:rPr lang="ko-KR" altLang="en-US" dirty="0">
                <a:latin typeface="JetBrains Mono"/>
              </a:rPr>
              <a:t>    </a:t>
            </a:r>
            <a:r>
              <a:rPr lang="en" altLang="ko-Kore-KR" dirty="0">
                <a:effectLst/>
                <a:latin typeface="JetBrains Mono"/>
              </a:rPr>
              <a:t>return a/b</a:t>
            </a:r>
          </a:p>
          <a:p>
            <a:r>
              <a:rPr lang="en" altLang="ko-Kore-KR" dirty="0">
                <a:effectLst/>
                <a:latin typeface="JetBrains Mono"/>
              </a:rPr>
              <a:t>}</a:t>
            </a:r>
          </a:p>
          <a:p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549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0FBC-5161-BE9C-A1CB-295F0BA2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null </a:t>
            </a:r>
            <a:r>
              <a:rPr kumimoji="1" lang="ko-KR" altLang="en-US" dirty="0"/>
              <a:t>안정성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D046-0841-4E28-4AC7-7449D5E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32"/>
            <a:ext cx="4732421" cy="4708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dirty="0"/>
              <a:t>fun main(){</a:t>
            </a:r>
          </a:p>
          <a:p>
            <a:pPr marL="0" indent="0">
              <a:buNone/>
            </a:pPr>
            <a:r>
              <a:rPr kumimoji="1" lang="en-US" altLang="ko-Kore-KR" dirty="0"/>
              <a:t>	var </a:t>
            </a:r>
            <a:r>
              <a:rPr kumimoji="1" lang="en-US" altLang="ko-Kore-KR" dirty="0" err="1"/>
              <a:t>name:String</a:t>
            </a:r>
            <a:r>
              <a:rPr kumimoji="1" lang="en-US" altLang="ko-Kore-KR" dirty="0">
                <a:solidFill>
                  <a:srgbClr val="FF0000"/>
                </a:solidFill>
              </a:rPr>
              <a:t>?</a:t>
            </a:r>
            <a:r>
              <a:rPr kumimoji="1" lang="en-US" altLang="ko-Kore-KR" dirty="0"/>
              <a:t> = null</a:t>
            </a:r>
          </a:p>
          <a:p>
            <a:pPr marL="0" indent="0">
              <a:buNone/>
            </a:pPr>
            <a:r>
              <a:rPr kumimoji="1" lang="en-US" altLang="ko-Kore-KR" dirty="0"/>
              <a:t>	name = “</a:t>
            </a:r>
            <a:r>
              <a:rPr kumimoji="1" lang="ko-KR" altLang="en-US" dirty="0"/>
              <a:t>승아</a:t>
            </a:r>
            <a:r>
              <a:rPr kumimoji="1" lang="en-US" altLang="ko-KR" dirty="0"/>
              <a:t>”</a:t>
            </a:r>
          </a:p>
          <a:p>
            <a:pPr marL="0" indent="0">
              <a:buNone/>
            </a:pPr>
            <a:r>
              <a:rPr kumimoji="1" lang="en-US" altLang="ko-KR" dirty="0"/>
              <a:t>	//</a:t>
            </a:r>
            <a:r>
              <a:rPr kumimoji="1" lang="ko-KR" altLang="en-US" dirty="0"/>
              <a:t>물음표가 없으면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대입 불가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       </a:t>
            </a:r>
            <a:r>
              <a:rPr kumimoji="1" lang="en-US" altLang="ko-KR" dirty="0"/>
              <a:t>name = null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	</a:t>
            </a:r>
          </a:p>
          <a:p>
            <a:pPr marL="0" indent="0">
              <a:buNone/>
            </a:pPr>
            <a:r>
              <a:rPr kumimoji="1" lang="en-US" altLang="ko-Kore-KR" dirty="0"/>
              <a:t>           var name2:String = “”</a:t>
            </a:r>
          </a:p>
          <a:p>
            <a:pPr marL="0" indent="0">
              <a:buNone/>
            </a:pPr>
            <a:r>
              <a:rPr kumimoji="1" lang="en-US" altLang="ko-Kore-KR" dirty="0"/>
              <a:t>	</a:t>
            </a:r>
          </a:p>
          <a:p>
            <a:pPr marL="0" indent="0">
              <a:buNone/>
            </a:pPr>
            <a:r>
              <a:rPr kumimoji="1" lang="en-US" altLang="ko-Kore-KR" dirty="0"/>
              <a:t>	name2 = name    //</a:t>
            </a:r>
            <a:r>
              <a:rPr kumimoji="1" lang="ko-KR" altLang="en-US" dirty="0"/>
              <a:t>에러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=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String?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은 같지 않다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57937-F70D-9D76-55AA-2F552151955E}"/>
              </a:ext>
            </a:extLst>
          </p:cNvPr>
          <p:cNvSpPr txBox="1"/>
          <p:nvPr/>
        </p:nvSpPr>
        <p:spPr>
          <a:xfrm>
            <a:off x="6104021" y="1296532"/>
            <a:ext cx="51941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방법</a:t>
            </a:r>
            <a:r>
              <a:rPr kumimoji="1" lang="en-US" altLang="ko-KR" sz="2000" b="1" dirty="0"/>
              <a:t>1.</a:t>
            </a:r>
            <a:endParaRPr kumimoji="1" lang="en-US" altLang="ko-Kore-KR" sz="2000" b="1" dirty="0"/>
          </a:p>
          <a:p>
            <a:r>
              <a:rPr kumimoji="1" lang="en-US" altLang="ko-Kore-KR" sz="2000" dirty="0">
                <a:solidFill>
                  <a:srgbClr val="FF0000"/>
                </a:solidFill>
              </a:rPr>
              <a:t>if (name != null){</a:t>
            </a:r>
          </a:p>
          <a:p>
            <a:r>
              <a:rPr kumimoji="1" lang="en-US" altLang="ko-Kore-KR" sz="2000" dirty="0"/>
              <a:t>	name2 = name</a:t>
            </a:r>
          </a:p>
          <a:p>
            <a:r>
              <a:rPr kumimoji="1" lang="en-US" altLang="ko-Kore-KR" sz="2000" dirty="0">
                <a:solidFill>
                  <a:srgbClr val="FF0000"/>
                </a:solidFill>
              </a:rPr>
              <a:t>}</a:t>
            </a:r>
          </a:p>
          <a:p>
            <a:endParaRPr kumimoji="1" lang="en-US" altLang="ko-Kore-KR" sz="2000" dirty="0"/>
          </a:p>
          <a:p>
            <a:r>
              <a:rPr kumimoji="1" lang="ko-KR" altLang="en-US" sz="2000" b="1" dirty="0"/>
              <a:t>방법</a:t>
            </a:r>
            <a:r>
              <a:rPr kumimoji="1" lang="en-US" altLang="ko-KR" sz="2000" b="1" dirty="0"/>
              <a:t>2.</a:t>
            </a:r>
            <a:endParaRPr kumimoji="1" lang="en-US" altLang="ko-Kore-KR" sz="2000" b="1" dirty="0"/>
          </a:p>
          <a:p>
            <a:r>
              <a:rPr kumimoji="1" lang="en-US" altLang="ko-Kore-KR" sz="2000" dirty="0"/>
              <a:t>name2 = name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!!  </a:t>
            </a:r>
            <a:r>
              <a:rPr kumimoji="1" lang="en-US" altLang="ko-Kore-KR" sz="2000" dirty="0"/>
              <a:t> </a:t>
            </a:r>
          </a:p>
          <a:p>
            <a:r>
              <a:rPr kumimoji="1" lang="en-US" altLang="ko-Kore-KR" sz="1600" dirty="0"/>
              <a:t>- </a:t>
            </a:r>
            <a:r>
              <a:rPr kumimoji="1" lang="ko-KR" altLang="en-US" sz="1600" dirty="0"/>
              <a:t>개발자가 강제로 타입이 같다고 정의한 부분이라 </a:t>
            </a:r>
            <a:r>
              <a:rPr kumimoji="1" lang="ko-KR" altLang="en-US" sz="1600" dirty="0" err="1"/>
              <a:t>에러나면</a:t>
            </a:r>
            <a:r>
              <a:rPr kumimoji="1" lang="ko-KR" altLang="en-US" sz="1600" dirty="0"/>
              <a:t> 개발자 책임</a:t>
            </a:r>
            <a:endParaRPr kumimoji="1" lang="en-US" altLang="ko-KR" sz="1600" dirty="0"/>
          </a:p>
          <a:p>
            <a:endParaRPr kumimoji="1" lang="en-US" altLang="ko-KR" sz="2000" dirty="0"/>
          </a:p>
          <a:p>
            <a:r>
              <a:rPr kumimoji="1" lang="ko-KR" altLang="en-US" sz="2000" b="1" dirty="0"/>
              <a:t>방법</a:t>
            </a:r>
            <a:r>
              <a:rPr kumimoji="1" lang="en-US" altLang="ko-KR" sz="2000" b="1" dirty="0"/>
              <a:t>3.(</a:t>
            </a:r>
            <a:r>
              <a:rPr kumimoji="1" lang="en-US" altLang="ko-KR" sz="2000" b="1" dirty="0" err="1"/>
              <a:t>nulld</a:t>
            </a:r>
            <a:r>
              <a:rPr kumimoji="1" lang="ko-KR" altLang="en-US" sz="2000" b="1" dirty="0"/>
              <a:t>이 </a:t>
            </a:r>
            <a:r>
              <a:rPr kumimoji="1" lang="ko-KR" altLang="en-US" sz="2000" b="1" dirty="0" err="1"/>
              <a:t>아닌경우</a:t>
            </a:r>
            <a:r>
              <a:rPr kumimoji="1" lang="ko-KR" altLang="en-US" sz="2000" b="1" dirty="0"/>
              <a:t> 실행</a:t>
            </a:r>
            <a:r>
              <a:rPr kumimoji="1" lang="en-US" altLang="ko-KR" sz="2000" b="1" dirty="0"/>
              <a:t>)</a:t>
            </a:r>
          </a:p>
          <a:p>
            <a:r>
              <a:rPr kumimoji="1" lang="en-US" altLang="ko-KR" sz="2000" dirty="0" err="1"/>
              <a:t>name</a:t>
            </a:r>
            <a:r>
              <a:rPr kumimoji="1" lang="en-US" altLang="ko-KR" sz="2000" dirty="0" err="1">
                <a:solidFill>
                  <a:srgbClr val="FF0000"/>
                </a:solidFill>
              </a:rPr>
              <a:t>?.let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ko-KR" sz="2000" dirty="0"/>
              <a:t>{</a:t>
            </a:r>
          </a:p>
          <a:p>
            <a:r>
              <a:rPr kumimoji="1" lang="en-US" altLang="ko-KR" sz="2000" dirty="0"/>
              <a:t>	name2 = name</a:t>
            </a:r>
          </a:p>
          <a:p>
            <a:r>
              <a:rPr kumimoji="1" lang="en-US" altLang="ko-KR" sz="2000" dirty="0"/>
              <a:t>}</a:t>
            </a:r>
          </a:p>
          <a:p>
            <a:endParaRPr kumimoji="1" lang="ko-Kore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5975DC-F455-356B-8E5C-1760A470F4D2}"/>
              </a:ext>
            </a:extLst>
          </p:cNvPr>
          <p:cNvSpPr/>
          <p:nvPr/>
        </p:nvSpPr>
        <p:spPr>
          <a:xfrm>
            <a:off x="1519238" y="4475746"/>
            <a:ext cx="2727910" cy="441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36506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0FBC-5161-BE9C-A1CB-295F0BA2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함수표현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D046-0841-4E28-4AC7-7449D5E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140"/>
            <a:ext cx="1051560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000" dirty="0"/>
              <a:t>fun main(){</a:t>
            </a:r>
          </a:p>
          <a:p>
            <a:pPr marL="0" indent="0">
              <a:buNone/>
            </a:pPr>
            <a:r>
              <a:rPr kumimoji="1" lang="en-US" altLang="ko-Kore-KR" sz="2000" dirty="0"/>
              <a:t>print(sum(10,20))</a:t>
            </a:r>
          </a:p>
          <a:p>
            <a:pPr marL="0" indent="0">
              <a:buNone/>
            </a:pPr>
            <a:r>
              <a:rPr kumimoji="1" lang="en-US" altLang="ko-Kore-KR" sz="2000" dirty="0"/>
              <a:t>}</a:t>
            </a:r>
          </a:p>
          <a:p>
            <a:pPr marL="0" indent="0">
              <a:buNone/>
            </a:pPr>
            <a:r>
              <a:rPr kumimoji="1" lang="en-US" altLang="ko-Kore-KR" sz="2000" dirty="0"/>
              <a:t>fun sum(a: Int, </a:t>
            </a:r>
            <a:r>
              <a:rPr kumimoji="1" lang="en-US" altLang="ko-Kore-KR" sz="2000" dirty="0" err="1"/>
              <a:t>b:Int</a:t>
            </a:r>
            <a:r>
              <a:rPr kumimoji="1" lang="en-US" altLang="ko-Kore-KR" sz="2000" dirty="0"/>
              <a:t>) : Int {</a:t>
            </a:r>
          </a:p>
          <a:p>
            <a:pPr marL="0" indent="0">
              <a:buNone/>
            </a:pPr>
            <a:r>
              <a:rPr kumimoji="1" lang="en-US" altLang="ko-Kore-KR" sz="2000" dirty="0"/>
              <a:t>	return </a:t>
            </a:r>
            <a:r>
              <a:rPr kumimoji="1" lang="en-US" altLang="ko-Kore-KR" sz="2000" dirty="0" err="1"/>
              <a:t>a+b</a:t>
            </a:r>
            <a:endParaRPr kumimoji="1" lang="en-US" altLang="ko-Kore-KR" sz="2000" dirty="0"/>
          </a:p>
          <a:p>
            <a:pPr marL="0" indent="0">
              <a:buNone/>
            </a:pPr>
            <a:r>
              <a:rPr kumimoji="1" lang="en-US" altLang="ko-Kore-KR" sz="2000" dirty="0"/>
              <a:t>}</a:t>
            </a:r>
          </a:p>
          <a:p>
            <a:pPr marL="0" indent="0">
              <a:buNone/>
            </a:pPr>
            <a:endParaRPr kumimoji="1" lang="en-US" altLang="ko-Kore-KR" sz="2000" dirty="0"/>
          </a:p>
          <a:p>
            <a:pPr marL="0" indent="0">
              <a:buNone/>
            </a:pPr>
            <a:r>
              <a:rPr kumimoji="1" lang="ko-KR" altLang="en-US" sz="2000" dirty="0"/>
              <a:t>내용이 </a:t>
            </a:r>
            <a:r>
              <a:rPr kumimoji="1" lang="ko-KR" altLang="en-US" sz="2000" dirty="0" err="1"/>
              <a:t>한줄인경우는</a:t>
            </a:r>
            <a:r>
              <a:rPr kumimoji="1" lang="ko-KR" altLang="en-US" sz="2000" dirty="0"/>
              <a:t> 밑에 </a:t>
            </a:r>
            <a:r>
              <a:rPr kumimoji="1" lang="ko-KR" altLang="en-US" sz="2000" dirty="0" err="1"/>
              <a:t>처럼</a:t>
            </a:r>
            <a:r>
              <a:rPr kumimoji="1" lang="ko-KR" altLang="en-US" sz="2000" dirty="0"/>
              <a:t> 표현이 가능하다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  <a:p>
            <a:pPr marL="0" indent="0">
              <a:buNone/>
            </a:pPr>
            <a:r>
              <a:rPr kumimoji="1" lang="en-US" altLang="ko-Kore-KR" sz="2000" dirty="0"/>
              <a:t>fun sum(a: Int, b: Int)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Int</a:t>
            </a:r>
            <a:r>
              <a:rPr kumimoji="1" lang="en-US" altLang="ko-Kore-KR" sz="2000" dirty="0"/>
              <a:t> = </a:t>
            </a:r>
            <a:r>
              <a:rPr kumimoji="1" lang="en-US" altLang="ko-Kore-KR" sz="2000" dirty="0" err="1"/>
              <a:t>a+b</a:t>
            </a:r>
            <a:endParaRPr kumimoji="1" lang="en-US" altLang="ko-Kore-KR" sz="2000" dirty="0"/>
          </a:p>
          <a:p>
            <a:pPr marL="0" indent="0">
              <a:buNone/>
            </a:pPr>
            <a:r>
              <a:rPr kumimoji="1" lang="ko-KR" altLang="en-US" sz="2000" dirty="0"/>
              <a:t>매개변수 타입은 꼭 </a:t>
            </a:r>
            <a:r>
              <a:rPr kumimoji="1" lang="ko-KR" altLang="en-US" sz="2000" dirty="0" err="1"/>
              <a:t>지정해야하고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 </a:t>
            </a:r>
            <a:r>
              <a:rPr kumimoji="1" lang="ko-KR" altLang="en-US" sz="2000" dirty="0" err="1"/>
              <a:t>리턴값의</a:t>
            </a:r>
            <a:r>
              <a:rPr kumimoji="1" lang="ko-KR" altLang="en-US" sz="2000" dirty="0"/>
              <a:t> 형타입은 생략 가능</a:t>
            </a:r>
            <a:endParaRPr kumimoji="1" lang="en-US" altLang="ko-Kore-KR" sz="2000" dirty="0"/>
          </a:p>
          <a:p>
            <a:pPr marL="0" indent="0">
              <a:buNone/>
            </a:pP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739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0FBC-5161-BE9C-A1CB-295F0BA2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함수표현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D046-0841-4E28-4AC7-7449D5E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4914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ore-KR" dirty="0"/>
              <a:t>fun main(){</a:t>
            </a:r>
          </a:p>
          <a:p>
            <a:pPr marL="0" indent="0">
              <a:buNone/>
            </a:pPr>
            <a:r>
              <a:rPr kumimoji="1" lang="en-US" altLang="ko-Kore-KR" dirty="0"/>
              <a:t>	print(sum(10,20))</a:t>
            </a:r>
          </a:p>
          <a:p>
            <a:pPr marL="0" indent="0">
              <a:buNone/>
            </a:pPr>
            <a:r>
              <a:rPr kumimoji="1" lang="en-US" altLang="ko-Kore-KR" dirty="0"/>
              <a:t>}</a:t>
            </a:r>
          </a:p>
          <a:p>
            <a:pPr marL="0" indent="0">
              <a:buNone/>
            </a:pPr>
            <a:r>
              <a:rPr kumimoji="1" lang="en-US" altLang="ko-Kore-KR" dirty="0"/>
              <a:t>fun sum(a: Int, </a:t>
            </a:r>
            <a:r>
              <a:rPr kumimoji="1" lang="en-US" altLang="ko-Kore-KR" dirty="0" err="1"/>
              <a:t>b:Int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c:Int</a:t>
            </a:r>
            <a:r>
              <a:rPr kumimoji="1" lang="en-US" altLang="ko-Kore-KR" dirty="0"/>
              <a:t>)  = </a:t>
            </a:r>
            <a:r>
              <a:rPr kumimoji="1" lang="en-US" altLang="ko-Kore-KR" dirty="0" err="1"/>
              <a:t>a+b+c</a:t>
            </a:r>
            <a:r>
              <a:rPr kumimoji="1" lang="en-US" altLang="ko-Kore-KR" dirty="0"/>
              <a:t>   //</a:t>
            </a:r>
            <a:r>
              <a:rPr kumimoji="1" lang="ko-KR" altLang="en-US" dirty="0"/>
              <a:t>에러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의 값을 지정해주지 않았기 때문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해결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dirty="0"/>
              <a:t>print(sum(10,20,30))         </a:t>
            </a:r>
          </a:p>
          <a:p>
            <a:pPr marL="0" indent="0">
              <a:buNone/>
            </a:pPr>
            <a:r>
              <a:rPr kumimoji="1" lang="en-US" altLang="ko-Kore-KR" dirty="0"/>
              <a:t>print(sum(a=10, b = 20)) 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print(sum(b = 20, a = 10)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sz="1500" dirty="0"/>
              <a:t>java</a:t>
            </a:r>
            <a:r>
              <a:rPr kumimoji="1" lang="ko-KR" altLang="en-US" sz="1500" dirty="0"/>
              <a:t>에서는 파라미터 순서가 다르면 오류지만 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ko-KR" altLang="en-US" sz="1500" dirty="0" err="1"/>
              <a:t>코틀린은</a:t>
            </a:r>
            <a:r>
              <a:rPr kumimoji="1" lang="ko-KR" altLang="en-US" sz="1500" dirty="0"/>
              <a:t> 상관없음</a:t>
            </a:r>
            <a:endParaRPr kumimoji="1" lang="en-US" altLang="ko-Kore-KR" sz="1500" dirty="0"/>
          </a:p>
          <a:p>
            <a:pPr marL="0" indent="0">
              <a:buNone/>
            </a:pPr>
            <a:r>
              <a:rPr kumimoji="1" lang="en-US" altLang="ko-Kore-KR" dirty="0"/>
              <a:t>fun sum(</a:t>
            </a:r>
            <a:r>
              <a:rPr kumimoji="1" lang="en-US" altLang="ko-Kore-KR" dirty="0" err="1"/>
              <a:t>a:Int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b:Int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c:Int</a:t>
            </a:r>
            <a:r>
              <a:rPr kumimoji="1" lang="en-US" altLang="ko-Kore-KR" dirty="0"/>
              <a:t> = 0) = </a:t>
            </a:r>
            <a:r>
              <a:rPr kumimoji="1" lang="en-US" altLang="ko-Kore-KR" dirty="0" err="1"/>
              <a:t>a+b+c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ko-Kore-KR" altLang="en-US" sz="1500" dirty="0"/>
              <a:t>함수내</a:t>
            </a:r>
            <a:r>
              <a:rPr kumimoji="1" lang="ko-KR" altLang="en-US" sz="1500" dirty="0"/>
              <a:t> 생성자에 변수 지정가능</a:t>
            </a:r>
            <a:endParaRPr kumimoji="1" lang="en-US" altLang="ko-Kore-KR" sz="1500" dirty="0"/>
          </a:p>
        </p:txBody>
      </p:sp>
    </p:spTree>
    <p:extLst>
      <p:ext uri="{BB962C8B-B14F-4D97-AF65-F5344CB8AC3E}">
        <p14:creationId xmlns:p14="http://schemas.microsoft.com/office/powerpoint/2010/main" val="171856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0FBC-5161-BE9C-A1CB-295F0BA2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D046-0841-4E28-4AC7-7449D5E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992"/>
            <a:ext cx="10515600" cy="52420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1600" dirty="0"/>
              <a:t>fun main(){</a:t>
            </a:r>
          </a:p>
          <a:p>
            <a:pPr marL="0" indent="0">
              <a:buNone/>
            </a:pPr>
            <a:r>
              <a:rPr kumimoji="1" lang="en-US" altLang="ko-Kore-KR" sz="1600" dirty="0"/>
              <a:t>	</a:t>
            </a:r>
            <a:r>
              <a:rPr kumimoji="1" lang="en-US" altLang="ko-Kore-KR" sz="1600" dirty="0" err="1"/>
              <a:t>val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 err="1"/>
              <a:t>seung</a:t>
            </a:r>
            <a:r>
              <a:rPr kumimoji="1" lang="en-US" altLang="ko-Kore-KR" sz="1600" dirty="0"/>
              <a:t> = Person(</a:t>
            </a:r>
            <a:r>
              <a:rPr kumimoji="1" lang="en-US" altLang="ko-Kore-KR" sz="1600" dirty="0" err="1"/>
              <a:t>seung</a:t>
            </a:r>
            <a:r>
              <a:rPr kumimoji="1" lang="en-US" altLang="ko-Kore-KR" sz="1600" dirty="0"/>
              <a:t>,  20) </a:t>
            </a:r>
          </a:p>
          <a:p>
            <a:pPr marL="0" indent="0">
              <a:buNone/>
            </a:pPr>
            <a:r>
              <a:rPr kumimoji="1" lang="ko-KR" altLang="en-US" sz="1600" dirty="0"/>
              <a:t>               </a:t>
            </a:r>
            <a:r>
              <a:rPr kumimoji="1" lang="en-US" altLang="ko-KR" sz="1600" dirty="0" err="1"/>
              <a:t>val</a:t>
            </a:r>
            <a:r>
              <a:rPr kumimoji="1" lang="en-US" altLang="ko-KR" sz="1600" dirty="0"/>
              <a:t> seung2 = </a:t>
            </a:r>
            <a:r>
              <a:rPr kumimoji="1" lang="en-US" altLang="ko-Kore-KR" sz="1600" dirty="0"/>
              <a:t>Person(</a:t>
            </a:r>
            <a:r>
              <a:rPr kumimoji="1" lang="en-US" altLang="ko-Kore-KR" sz="1600" dirty="0" err="1"/>
              <a:t>seung</a:t>
            </a:r>
            <a:r>
              <a:rPr kumimoji="1" lang="en-US" altLang="ko-Kore-KR" sz="1600" dirty="0"/>
              <a:t>,  20)</a:t>
            </a:r>
          </a:p>
          <a:p>
            <a:pPr marL="0" indent="0">
              <a:buNone/>
            </a:pPr>
            <a:r>
              <a:rPr kumimoji="1" lang="en-US" altLang="ko-Kore-KR" sz="1600" dirty="0"/>
              <a:t>	</a:t>
            </a:r>
          </a:p>
          <a:p>
            <a:pPr marL="0" indent="0">
              <a:buNone/>
            </a:pPr>
            <a:r>
              <a:rPr kumimoji="1" lang="en-US" altLang="ko-Kore-KR" sz="1600" dirty="0"/>
              <a:t>	print(</a:t>
            </a:r>
            <a:r>
              <a:rPr kumimoji="1" lang="en-US" altLang="ko-Kore-KR" sz="1600" dirty="0" err="1"/>
              <a:t>seung</a:t>
            </a:r>
            <a:r>
              <a:rPr kumimoji="1" lang="en-US" altLang="ko-Kore-KR" sz="1600" dirty="0"/>
              <a:t> == seung2) -&gt; false </a:t>
            </a:r>
          </a:p>
          <a:p>
            <a:pPr marL="0" indent="0">
              <a:buNone/>
            </a:pPr>
            <a:r>
              <a:rPr kumimoji="1" lang="en-US" altLang="ko-Kore-KR" sz="1600" dirty="0"/>
              <a:t>	</a:t>
            </a:r>
            <a:r>
              <a:rPr kumimoji="1" lang="ko-KR" altLang="en-US" sz="1600" dirty="0"/>
              <a:t>이유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 해시코드가 각기 다르기때문에 객체가 서로 다르므로 </a:t>
            </a:r>
            <a:r>
              <a:rPr kumimoji="1" lang="en-US" altLang="ko-KR" sz="1600" dirty="0"/>
              <a:t>false </a:t>
            </a:r>
            <a:r>
              <a:rPr kumimoji="1" lang="ko-KR" altLang="en-US" sz="1600" dirty="0"/>
              <a:t>출력</a:t>
            </a:r>
            <a:r>
              <a:rPr kumimoji="1" lang="en-US" altLang="ko-KR" sz="1600" dirty="0"/>
              <a:t>  </a:t>
            </a:r>
          </a:p>
          <a:p>
            <a:pPr marL="0" indent="0">
              <a:buNone/>
            </a:pPr>
            <a:r>
              <a:rPr kumimoji="1" lang="en-US" altLang="ko-KR" sz="1600" dirty="0"/>
              <a:t>	</a:t>
            </a:r>
            <a:r>
              <a:rPr kumimoji="1" lang="ko-KR" altLang="en-US" sz="1600" dirty="0"/>
              <a:t>해결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class -&gt; data class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로 변경하면 자동 재정의 가능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ore-KR" sz="1600" dirty="0"/>
          </a:p>
          <a:p>
            <a:pPr marL="0" indent="0">
              <a:buNone/>
            </a:pPr>
            <a:r>
              <a:rPr kumimoji="1" lang="en-US" altLang="ko-Kore-KR" sz="1600" dirty="0"/>
              <a:t>	</a:t>
            </a:r>
            <a:r>
              <a:rPr kumimoji="1" lang="en-US" altLang="ko-Kore-KR" sz="1600" dirty="0" err="1"/>
              <a:t>seung.name</a:t>
            </a:r>
            <a:r>
              <a:rPr kumimoji="1" lang="en-US" altLang="ko-Kore-KR" sz="1600" dirty="0"/>
              <a:t> = “</a:t>
            </a:r>
            <a:r>
              <a:rPr kumimoji="1" lang="ko-KR" altLang="en-US" sz="1600" dirty="0"/>
              <a:t>승아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   </a:t>
            </a:r>
            <a:r>
              <a:rPr kumimoji="1" lang="en-US" altLang="ko-KR" sz="1600" dirty="0"/>
              <a:t>//</a:t>
            </a:r>
            <a:r>
              <a:rPr kumimoji="1" lang="ko-KR" altLang="en-US" sz="1600" dirty="0"/>
              <a:t>에러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상수타입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불변</a:t>
            </a:r>
            <a:r>
              <a:rPr kumimoji="1" lang="en-US" altLang="ko-KR" sz="1600" dirty="0"/>
              <a:t>))</a:t>
            </a:r>
          </a:p>
          <a:p>
            <a:pPr marL="0" indent="0">
              <a:buNone/>
            </a:pPr>
            <a:r>
              <a:rPr kumimoji="1" lang="en-US" altLang="ko-Kore-KR" sz="1600" dirty="0"/>
              <a:t>	</a:t>
            </a:r>
            <a:r>
              <a:rPr kumimoji="1" lang="en-US" altLang="ko-Kore-KR" sz="1600" dirty="0" err="1"/>
              <a:t>seung.age</a:t>
            </a:r>
            <a:r>
              <a:rPr kumimoji="1" lang="en-US" altLang="ko-Kore-KR" sz="1600" dirty="0"/>
              <a:t> = 29    </a:t>
            </a: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//</a:t>
            </a:r>
            <a:r>
              <a:rPr kumimoji="1" lang="ko-KR" altLang="en-US" sz="1600" dirty="0"/>
              <a:t>변경 가능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변수타입으로 변경 가능</a:t>
            </a:r>
            <a:r>
              <a:rPr kumimoji="1" lang="en-US" altLang="ko-KR" sz="1600" dirty="0"/>
              <a:t>)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en-US" altLang="ko-Kore-KR" sz="1600" dirty="0"/>
              <a:t>}</a:t>
            </a:r>
          </a:p>
          <a:p>
            <a:pPr marL="0" indent="0">
              <a:buNone/>
            </a:pPr>
            <a:endParaRPr kumimoji="1" lang="en-US" altLang="ko-Kore-KR" sz="1600" dirty="0"/>
          </a:p>
          <a:p>
            <a:pPr marL="0" indent="0">
              <a:buNone/>
            </a:pPr>
            <a:r>
              <a:rPr kumimoji="1" lang="en-US" altLang="ko-KR" sz="1600" dirty="0">
                <a:solidFill>
                  <a:srgbClr val="FF0000"/>
                </a:solidFill>
              </a:rPr>
              <a:t>data </a:t>
            </a:r>
            <a:r>
              <a:rPr kumimoji="1" lang="en-US" altLang="ko-Kore-KR" sz="1600" dirty="0"/>
              <a:t>class Person(</a:t>
            </a:r>
            <a:r>
              <a:rPr kumimoji="1" lang="en-US" altLang="ko-Kore-KR" sz="1600" dirty="0" err="1"/>
              <a:t>val</a:t>
            </a:r>
            <a:r>
              <a:rPr kumimoji="1" lang="en-US" altLang="ko-Kore-KR" sz="1600" dirty="0"/>
              <a:t> name: String, var </a:t>
            </a:r>
            <a:r>
              <a:rPr kumimoji="1" lang="en-US" altLang="ko-Kore-KR" sz="1600" dirty="0" err="1"/>
              <a:t>age:Int</a:t>
            </a:r>
            <a:r>
              <a:rPr kumimoji="1" lang="en-US" altLang="ko-Kore-KR" sz="1600" dirty="0"/>
              <a:t>,)</a:t>
            </a:r>
          </a:p>
          <a:p>
            <a:pPr marL="0" indent="0">
              <a:buNone/>
            </a:pPr>
            <a:r>
              <a:rPr kumimoji="1" lang="en-US" altLang="ko-KR" sz="1600" dirty="0"/>
              <a:t>,</a:t>
            </a:r>
            <a:r>
              <a:rPr kumimoji="1" lang="ko-KR" altLang="en-US" sz="1600" dirty="0"/>
              <a:t> 뒤에 따로 쓰지 않아도 에러 </a:t>
            </a:r>
            <a:r>
              <a:rPr kumimoji="1" lang="ko-KR" altLang="en-US" sz="1600" dirty="0" err="1"/>
              <a:t>발생하지않는다</a:t>
            </a:r>
            <a:r>
              <a:rPr kumimoji="1" lang="en-US" altLang="ko-KR" sz="1600" dirty="0"/>
              <a:t>.</a:t>
            </a:r>
            <a:endParaRPr kumimoji="1" lang="en-US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20795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0FBC-5161-BE9C-A1CB-295F0BA2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 클래스 상속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D046-0841-4E28-4AC7-7449D5E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347"/>
            <a:ext cx="10515600" cy="5111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sz="2000" dirty="0"/>
              <a:t>일반 클래스는 단순히 상속 불가하기 때문에</a:t>
            </a:r>
            <a:r>
              <a:rPr kumimoji="1" lang="en-US" altLang="ko-KR" sz="2000" dirty="0"/>
              <a:t> ‘open’ </a:t>
            </a:r>
            <a:r>
              <a:rPr kumimoji="1" lang="ko-KR" altLang="en-US" sz="2000" dirty="0"/>
              <a:t>을 </a:t>
            </a:r>
            <a:r>
              <a:rPr kumimoji="1" lang="ko-KR" altLang="en-US" sz="2000" dirty="0" err="1"/>
              <a:t>붙여줘야합니다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r>
              <a:rPr kumimoji="1" lang="ko-KR" altLang="en-US" sz="2000" dirty="0"/>
              <a:t>* 단순 상속도 안되기 때문에 </a:t>
            </a:r>
            <a:r>
              <a:rPr kumimoji="1" lang="en-US" altLang="ko-KR" sz="2000" dirty="0"/>
              <a:t>override</a:t>
            </a:r>
            <a:r>
              <a:rPr kumimoji="1" lang="ko-KR" altLang="en-US" sz="2000" dirty="0"/>
              <a:t>도 불가능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코틀린</a:t>
            </a:r>
            <a:r>
              <a:rPr kumimoji="1" lang="ko-KR" altLang="en-US" sz="2000" dirty="0"/>
              <a:t> 기본 클래스 값은 상속 금지가 기본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java 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final)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lang="en" altLang="ko-Kore-KR" sz="1800" dirty="0">
                <a:solidFill>
                  <a:srgbClr val="FF0000"/>
                </a:solidFill>
                <a:effectLst/>
                <a:latin typeface="JetBrains Mono"/>
              </a:rPr>
              <a:t>open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 class Person(var </a:t>
            </a:r>
            <a:r>
              <a:rPr lang="en" altLang="ko-Kore-KR" sz="1800" dirty="0" err="1">
                <a:solidFill>
                  <a:schemeClr val="tx1"/>
                </a:solidFill>
                <a:effectLst/>
                <a:latin typeface="JetBrains Mono"/>
              </a:rPr>
              <a:t>name:String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) {</a:t>
            </a:r>
            <a:b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" altLang="ko-Kore-KR" sz="1800" dirty="0">
                <a:solidFill>
                  <a:srgbClr val="FF0000"/>
                </a:solidFill>
                <a:effectLst/>
                <a:latin typeface="JetBrains Mono"/>
              </a:rPr>
              <a:t>open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 fun introduce() {</a:t>
            </a:r>
            <a:b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        </a:t>
            </a:r>
            <a:r>
              <a:rPr lang="en" altLang="ko-Kore-KR" sz="1800" i="1" dirty="0" err="1">
                <a:solidFill>
                  <a:schemeClr val="tx1"/>
                </a:solidFill>
                <a:effectLst/>
                <a:latin typeface="JetBrains Mono"/>
              </a:rPr>
              <a:t>println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("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Menlo-Regular" panose="020B0609030804020204" pitchFamily="49" charset="0"/>
              </a:rPr>
              <a:t>저는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  <a:t>${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name}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Menlo-Regular" panose="020B0609030804020204" pitchFamily="49" charset="0"/>
              </a:rPr>
              <a:t>입니다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  <a:t>.")</a:t>
            </a:r>
            <a:b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  <a:t>    }</a:t>
            </a:r>
            <a:b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  <a:t>}</a:t>
            </a:r>
            <a:b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class Human(</a:t>
            </a:r>
            <a:r>
              <a:rPr lang="en" altLang="ko-Kore-KR" sz="1800" dirty="0" err="1">
                <a:solidFill>
                  <a:schemeClr val="tx1"/>
                </a:solidFill>
                <a:effectLst/>
                <a:latin typeface="JetBrains Mono"/>
              </a:rPr>
              <a:t>name:String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) :  Person(name){</a:t>
            </a:r>
            <a:b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FF0000"/>
                </a:solidFill>
                <a:effectLst/>
                <a:latin typeface="JetBrains Mono"/>
              </a:rPr>
              <a:t>override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 fun introduce() {</a:t>
            </a:r>
            <a:b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            </a:t>
            </a:r>
            <a:r>
              <a:rPr lang="en" altLang="ko-Kore-KR" sz="1800" i="1" dirty="0" err="1">
                <a:solidFill>
                  <a:schemeClr val="tx1"/>
                </a:solidFill>
                <a:effectLst/>
                <a:latin typeface="JetBrains Mono"/>
              </a:rPr>
              <a:t>println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JetBrains Mono"/>
              </a:rPr>
              <a:t>("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Menlo-Regular" panose="020B0609030804020204" pitchFamily="49" charset="0"/>
              </a:rPr>
              <a:t>사실은 아닙니다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  <a:t>.")</a:t>
            </a:r>
            <a:b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  <a:t>        }</a:t>
            </a:r>
            <a:b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chemeClr val="tx1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418614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0FBC-5161-BE9C-A1CB-295F0BA2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 추상클래스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인터페이스 상속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D046-0841-4E28-4AC7-7449D5E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442"/>
            <a:ext cx="10377488" cy="5075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dirty="0"/>
              <a:t>추상클래스는 상속의 기본재료이기때문에 상속이 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오버라이드도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인터페이스는 다중 상속이 가능하며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생성자는 가질 수 없다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>
                <a:solidFill>
                  <a:srgbClr val="FF0000"/>
                </a:solidFill>
              </a:rPr>
              <a:t>abstract</a:t>
            </a:r>
            <a:r>
              <a:rPr kumimoji="1" lang="en-US" altLang="ko-Kore-KR" dirty="0"/>
              <a:t> class Animal {</a:t>
            </a:r>
          </a:p>
          <a:p>
            <a:pPr marL="0" indent="0">
              <a:buNone/>
            </a:pPr>
            <a:r>
              <a:rPr kumimoji="1" lang="en-US" altLang="ko-Kore-KR" dirty="0"/>
              <a:t> 	</a:t>
            </a:r>
            <a:r>
              <a:rPr kumimoji="1" lang="en-US" altLang="ko-Kore-KR" dirty="0">
                <a:solidFill>
                  <a:srgbClr val="FF0000"/>
                </a:solidFill>
              </a:rPr>
              <a:t>open</a:t>
            </a:r>
            <a:r>
              <a:rPr kumimoji="1" lang="en-US" altLang="ko-Kore-KR" dirty="0"/>
              <a:t> fun move(){</a:t>
            </a:r>
          </a:p>
          <a:p>
            <a:pPr marL="0" indent="0">
              <a:buNone/>
            </a:pPr>
            <a:r>
              <a:rPr kumimoji="1" lang="en-US" altLang="ko-Kore-KR" dirty="0"/>
              <a:t>		print(“</a:t>
            </a:r>
            <a:r>
              <a:rPr kumimoji="1" lang="ko-Kore-KR" altLang="en-US" dirty="0"/>
              <a:t>달린다</a:t>
            </a:r>
            <a:r>
              <a:rPr kumimoji="1" lang="en-US" altLang="ko-KR" dirty="0"/>
              <a:t>”)</a:t>
            </a:r>
            <a:r>
              <a:rPr kumimoji="1" lang="ko-KR" altLang="en-US" dirty="0"/>
              <a:t> </a:t>
            </a:r>
            <a:r>
              <a:rPr kumimoji="1" lang="en-US" altLang="ko-KR" dirty="0"/>
              <a:t>}}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interface </a:t>
            </a:r>
            <a:r>
              <a:rPr kumimoji="1" lang="en-US" altLang="ko-KR" dirty="0"/>
              <a:t>Style{</a:t>
            </a:r>
          </a:p>
          <a:p>
            <a:pPr marL="0" indent="0">
              <a:buNone/>
            </a:pPr>
            <a:r>
              <a:rPr kumimoji="1" lang="en-US" altLang="ko-KR" dirty="0"/>
              <a:t>	fun describe()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interface </a:t>
            </a:r>
            <a:r>
              <a:rPr kumimoji="1" lang="en-US" altLang="ko-KR" dirty="0"/>
              <a:t>Food{</a:t>
            </a:r>
          </a:p>
          <a:p>
            <a:pPr marL="0" indent="0">
              <a:buNone/>
            </a:pPr>
            <a:r>
              <a:rPr kumimoji="1" lang="en-US" altLang="ko-KR" dirty="0"/>
              <a:t>	fun eat()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endParaRPr kumimoji="1" lang="en-US" alt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1165F-8EFD-316E-89FC-CB7A63351E77}"/>
              </a:ext>
            </a:extLst>
          </p:cNvPr>
          <p:cNvSpPr txBox="1"/>
          <p:nvPr/>
        </p:nvSpPr>
        <p:spPr>
          <a:xfrm>
            <a:off x="5438775" y="2582496"/>
            <a:ext cx="61007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class </a:t>
            </a:r>
            <a:r>
              <a:rPr kumimoji="1" lang="en-US" altLang="ko-KR" dirty="0"/>
              <a:t>Rabbit : Animal(),Style, Food {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>
                <a:solidFill>
                  <a:srgbClr val="FF0000"/>
                </a:solidFill>
              </a:rPr>
              <a:t>override</a:t>
            </a:r>
            <a:r>
              <a:rPr kumimoji="1" lang="en-US" altLang="ko-KR" dirty="0"/>
              <a:t> fun move(){</a:t>
            </a:r>
          </a:p>
          <a:p>
            <a:pPr marL="0" indent="0">
              <a:buNone/>
            </a:pPr>
            <a:r>
              <a:rPr kumimoji="1" lang="en-US" altLang="ko-KR" dirty="0"/>
              <a:t>			print(“</a:t>
            </a:r>
            <a:r>
              <a:rPr kumimoji="1" lang="ko-KR" altLang="en-US" dirty="0" err="1"/>
              <a:t>깡총</a:t>
            </a:r>
            <a:r>
              <a:rPr kumimoji="1" lang="en-US" altLang="ko-KR" dirty="0"/>
              <a:t>”)</a:t>
            </a:r>
          </a:p>
          <a:p>
            <a:pPr marL="0" indent="0">
              <a:buNone/>
            </a:pPr>
            <a:r>
              <a:rPr kumimoji="1" lang="en-US" altLang="ko-KR" dirty="0"/>
              <a:t>		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>
                <a:solidFill>
                  <a:srgbClr val="FF0000"/>
                </a:solidFill>
              </a:rPr>
              <a:t>override</a:t>
            </a:r>
            <a:r>
              <a:rPr kumimoji="1" lang="en-US" altLang="ko-KR" dirty="0"/>
              <a:t> fun describe(){</a:t>
            </a:r>
          </a:p>
          <a:p>
            <a:pPr marL="0" indent="0">
              <a:buNone/>
            </a:pPr>
            <a:r>
              <a:rPr kumimoji="1" lang="en-US" altLang="ko-KR" dirty="0"/>
              <a:t>			print(“</a:t>
            </a:r>
            <a:r>
              <a:rPr kumimoji="1" lang="ko-KR" altLang="en-US" dirty="0"/>
              <a:t>귀가 크고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 하얗다</a:t>
            </a:r>
            <a:r>
              <a:rPr kumimoji="1" lang="en-US" altLang="ko-KR" dirty="0"/>
              <a:t>.”)</a:t>
            </a:r>
          </a:p>
          <a:p>
            <a:pPr marL="0" indent="0">
              <a:buNone/>
            </a:pPr>
            <a:r>
              <a:rPr kumimoji="1" lang="en-US" altLang="ko-KR" dirty="0"/>
              <a:t>		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>
                <a:solidFill>
                  <a:srgbClr val="FF0000"/>
                </a:solidFill>
              </a:rPr>
              <a:t>orverride</a:t>
            </a:r>
            <a:r>
              <a:rPr kumimoji="1" lang="en-US" altLang="ko-KR" dirty="0"/>
              <a:t> fun eat(){</a:t>
            </a:r>
          </a:p>
          <a:p>
            <a:pPr marL="0" indent="0">
              <a:buNone/>
            </a:pPr>
            <a:r>
              <a:rPr kumimoji="1" lang="en-US" altLang="ko-KR" dirty="0"/>
              <a:t>			print(“</a:t>
            </a:r>
            <a:r>
              <a:rPr kumimoji="1" lang="ko-KR" altLang="en-US" dirty="0"/>
              <a:t>당근</a:t>
            </a:r>
            <a:r>
              <a:rPr kumimoji="1" lang="en-US" altLang="ko-KR" dirty="0"/>
              <a:t>!</a:t>
            </a:r>
            <a:r>
              <a:rPr kumimoji="1" lang="ko-KR" altLang="en-US" dirty="0"/>
              <a:t>당근</a:t>
            </a:r>
            <a:r>
              <a:rPr kumimoji="1" lang="en-US" altLang="ko-KR" dirty="0"/>
              <a:t>!”)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784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93D6F-AA76-383F-787F-C1C151FF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969"/>
          </a:xfrm>
        </p:spPr>
        <p:txBody>
          <a:bodyPr wrap="square">
            <a:normAutofit/>
          </a:bodyPr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F171C-66A1-3A21-150E-0480FEA4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137"/>
            <a:ext cx="4804611" cy="48775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kumimoji="1" lang="ko-KR" altLang="en-US" dirty="0" err="1"/>
              <a:t>코틀린이란</a:t>
            </a:r>
            <a:r>
              <a:rPr kumimoji="1" lang="en-US" altLang="ko-KR" dirty="0"/>
              <a:t>?</a:t>
            </a:r>
            <a:endParaRPr kumimoji="1" lang="en-US" altLang="ko-Kore-KR" dirty="0"/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kumimoji="1" lang="ko-Kore-KR" altLang="en-US" dirty="0"/>
              <a:t>변수</a:t>
            </a:r>
            <a:endParaRPr kumimoji="1" lang="en-US" altLang="ko-Kore-KR" dirty="0"/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kumimoji="1" lang="ko-Kore-KR" altLang="en-US" dirty="0"/>
              <a:t>변수의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형변환</a:t>
            </a:r>
            <a:endParaRPr kumimoji="1" lang="en-US" altLang="ko-KR" dirty="0"/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kumimoji="1" lang="ko-KR" altLang="en-US" dirty="0" err="1"/>
              <a:t>출력문</a:t>
            </a:r>
            <a:r>
              <a:rPr kumimoji="1" lang="en-US" altLang="ko-KR" dirty="0"/>
              <a:t>(print)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kumimoji="1" lang="ko-KR" altLang="en-US" dirty="0"/>
              <a:t>입력문</a:t>
            </a:r>
            <a:r>
              <a:rPr kumimoji="1" lang="en-US" altLang="ko-KR" dirty="0"/>
              <a:t>(scanner)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kumimoji="1" lang="ko-KR" altLang="en-US" dirty="0"/>
              <a:t>조건문</a:t>
            </a:r>
            <a:r>
              <a:rPr kumimoji="1" lang="en-US" altLang="ko-KR" dirty="0"/>
              <a:t>(if, when)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kumimoji="1" lang="ko-KR" altLang="en-US" dirty="0" err="1"/>
              <a:t>삼항연산자</a:t>
            </a:r>
            <a:endParaRPr kumimoji="1" lang="en-US" altLang="ko-KR" dirty="0"/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kumimoji="1" lang="ko-KR" altLang="en-US" dirty="0" err="1"/>
              <a:t>반복문</a:t>
            </a:r>
            <a:r>
              <a:rPr kumimoji="1" lang="en-US" altLang="ko-KR" dirty="0"/>
              <a:t>(for,</a:t>
            </a:r>
            <a:r>
              <a:rPr kumimoji="1" lang="ko-KR" altLang="en-US" dirty="0"/>
              <a:t> </a:t>
            </a:r>
            <a:r>
              <a:rPr kumimoji="1" lang="en-US" altLang="ko-KR" dirty="0"/>
              <a:t>while, </a:t>
            </a:r>
            <a:r>
              <a:rPr kumimoji="1" lang="en-US" altLang="ko-KR" dirty="0" err="1"/>
              <a:t>do~while</a:t>
            </a:r>
            <a:r>
              <a:rPr kumimoji="1" lang="en-US" altLang="ko-KR" dirty="0"/>
              <a:t>)</a:t>
            </a:r>
          </a:p>
          <a:p>
            <a:pPr>
              <a:buFont typeface="Wingdings" pitchFamily="2" charset="2"/>
              <a:buChar char="q"/>
            </a:pPr>
            <a:endParaRPr kumimoji="1"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41A4BF0-362B-6FD5-7614-6A3D15FC1633}"/>
              </a:ext>
            </a:extLst>
          </p:cNvPr>
          <p:cNvSpPr txBox="1">
            <a:spLocks/>
          </p:cNvSpPr>
          <p:nvPr/>
        </p:nvSpPr>
        <p:spPr>
          <a:xfrm>
            <a:off x="5955633" y="1358634"/>
            <a:ext cx="5257800" cy="487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dirty="0"/>
              <a:t>리스트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Listof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Mutablelistof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Arrayof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dirty="0"/>
              <a:t>예외처리</a:t>
            </a:r>
            <a:r>
              <a:rPr kumimoji="1" lang="en-US" altLang="ko-KR" dirty="0"/>
              <a:t>(exception)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R" dirty="0"/>
              <a:t>null</a:t>
            </a:r>
            <a:r>
              <a:rPr kumimoji="1" lang="ko-KR" altLang="en-US" dirty="0"/>
              <a:t> </a:t>
            </a:r>
            <a:r>
              <a:rPr kumimoji="1" lang="en-US" altLang="ko-KR" dirty="0"/>
              <a:t>check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dirty="0"/>
              <a:t>함수표현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dirty="0"/>
              <a:t>클래스 정의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클래스상속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dirty="0"/>
              <a:t>추상클래스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인스턴스 상속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dirty="0"/>
              <a:t>제네릭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dirty="0" err="1"/>
              <a:t>콜백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>
              <a:buFont typeface="Wingdings" pitchFamily="2" charset="2"/>
              <a:buChar char="q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88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0FBC-5161-BE9C-A1CB-295F0BA2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 인스턴스 타입 체크</a:t>
            </a:r>
            <a:r>
              <a:rPr kumimoji="1" lang="en-US" altLang="ko-KR" dirty="0"/>
              <a:t>(is)</a:t>
            </a:r>
            <a:br>
              <a:rPr kumimoji="1" lang="en-US" altLang="ko-KR" dirty="0"/>
            </a:br>
            <a:r>
              <a:rPr kumimoji="1" lang="ko-KR" altLang="en-US" dirty="0"/>
              <a:t>인스턴스 타입 캐스팅</a:t>
            </a:r>
            <a:r>
              <a:rPr kumimoji="1" lang="en-US" altLang="ko-KR" dirty="0"/>
              <a:t>(as)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D046-0841-4E28-4AC7-7449D5E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379"/>
            <a:ext cx="5045241" cy="509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dirty="0"/>
              <a:t>fun main(){</a:t>
            </a:r>
          </a:p>
          <a:p>
            <a:pPr marL="0" indent="0">
              <a:buNone/>
            </a:pPr>
            <a:r>
              <a:rPr kumimoji="1" lang="en-US" altLang="ko-Kore-KR" dirty="0"/>
              <a:t>	</a:t>
            </a:r>
            <a:r>
              <a:rPr kumimoji="1" lang="en-US" altLang="ko-Kore-KR" dirty="0" err="1"/>
              <a:t>val</a:t>
            </a:r>
            <a:r>
              <a:rPr kumimoji="1" lang="en-US" altLang="ko-Kore-KR" dirty="0"/>
              <a:t> dog: </a:t>
            </a:r>
            <a:r>
              <a:rPr kumimoji="1" lang="en-US" altLang="ko-Kore-KR" dirty="0" err="1"/>
              <a:t>Animail</a:t>
            </a:r>
            <a:r>
              <a:rPr kumimoji="1" lang="en-US" altLang="ko-Kore-KR" dirty="0"/>
              <a:t>  = Dog()</a:t>
            </a:r>
          </a:p>
          <a:p>
            <a:pPr marL="0" indent="0">
              <a:buNone/>
            </a:pPr>
            <a:r>
              <a:rPr kumimoji="1" lang="en-US" altLang="ko-Kore-KR" dirty="0"/>
              <a:t>	</a:t>
            </a:r>
            <a:r>
              <a:rPr kumimoji="1" lang="en-US" altLang="ko-Kore-KR" dirty="0" err="1"/>
              <a:t>val</a:t>
            </a:r>
            <a:r>
              <a:rPr kumimoji="1" lang="en-US" altLang="ko-Kore-KR" dirty="0"/>
              <a:t> cat = Cat()</a:t>
            </a:r>
          </a:p>
          <a:p>
            <a:pPr marL="0" indent="0">
              <a:buNone/>
            </a:pPr>
            <a:r>
              <a:rPr kumimoji="1" lang="en-US" altLang="ko-Kore-KR" dirty="0"/>
              <a:t>	if (dog </a:t>
            </a:r>
            <a:r>
              <a:rPr kumimoji="1" lang="en-US" altLang="ko-Kore-KR" dirty="0">
                <a:solidFill>
                  <a:srgbClr val="FF0000"/>
                </a:solidFill>
              </a:rPr>
              <a:t>is</a:t>
            </a:r>
            <a:r>
              <a:rPr kumimoji="1" lang="en-US" altLang="ko-Kore-KR" dirty="0"/>
              <a:t> Dog){		</a:t>
            </a:r>
            <a:r>
              <a:rPr kumimoji="1" lang="en-US" altLang="ko-Kore-KR" dirty="0" err="1"/>
              <a:t>println</a:t>
            </a:r>
            <a:r>
              <a:rPr kumimoji="1" lang="en-US" altLang="ko-Kore-KR" dirty="0"/>
              <a:t>(“</a:t>
            </a:r>
            <a:r>
              <a:rPr kumimoji="1" lang="ko-KR" altLang="en-US" dirty="0"/>
              <a:t>멍멍</a:t>
            </a:r>
            <a:r>
              <a:rPr kumimoji="1" lang="en-US" altLang="ko-KR" dirty="0"/>
              <a:t>”)</a:t>
            </a:r>
            <a:r>
              <a:rPr kumimoji="1" lang="ko-KR" altLang="en-US" dirty="0"/>
              <a:t>   </a:t>
            </a:r>
            <a:r>
              <a:rPr kumimoji="1" lang="en-US" altLang="ko-KR" dirty="0"/>
              <a:t>//</a:t>
            </a:r>
            <a:r>
              <a:rPr kumimoji="1" lang="ko-KR" altLang="en-US" dirty="0"/>
              <a:t>정상출력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dirty="0"/>
              <a:t>	</a:t>
            </a: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r>
              <a:rPr kumimoji="1" lang="en-US" altLang="ko-Kore-KR" dirty="0"/>
              <a:t> 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선언하고 인스턴스 타입 체크는 </a:t>
            </a:r>
            <a:r>
              <a:rPr kumimoji="1" lang="en-US" altLang="ko-KR" dirty="0"/>
              <a:t>is </a:t>
            </a:r>
            <a:r>
              <a:rPr kumimoji="1" lang="ko-KR" altLang="en-US" dirty="0"/>
              <a:t>로 할 수 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endParaRPr kumimoji="1" lang="en-US" altLang="ko-Kore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300C91-7B48-48EF-98E6-41557A9822F7}"/>
              </a:ext>
            </a:extLst>
          </p:cNvPr>
          <p:cNvSpPr txBox="1">
            <a:spLocks/>
          </p:cNvSpPr>
          <p:nvPr/>
        </p:nvSpPr>
        <p:spPr>
          <a:xfrm>
            <a:off x="6007768" y="1287379"/>
            <a:ext cx="5346032" cy="5099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fun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	</a:t>
            </a:r>
            <a:r>
              <a:rPr kumimoji="1" lang="en-US" altLang="ko-Kore-KR" dirty="0" err="1"/>
              <a:t>val</a:t>
            </a:r>
            <a:r>
              <a:rPr kumimoji="1" lang="en-US" altLang="ko-Kore-KR" dirty="0"/>
              <a:t> dog: </a:t>
            </a:r>
            <a:r>
              <a:rPr kumimoji="1" lang="en-US" altLang="ko-Kore-KR" dirty="0" err="1"/>
              <a:t>Animail</a:t>
            </a:r>
            <a:r>
              <a:rPr kumimoji="1" lang="en-US" altLang="ko-Kore-KR" dirty="0"/>
              <a:t>  = Dog()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	</a:t>
            </a:r>
            <a:r>
              <a:rPr kumimoji="1" lang="en-US" altLang="ko-Kore-KR" dirty="0" err="1"/>
              <a:t>val</a:t>
            </a:r>
            <a:r>
              <a:rPr kumimoji="1" lang="en-US" altLang="ko-Kore-KR" dirty="0"/>
              <a:t> cat = Cat()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	if (cat </a:t>
            </a:r>
            <a:r>
              <a:rPr kumimoji="1" lang="en-US" altLang="ko-Kore-KR" dirty="0">
                <a:solidFill>
                  <a:srgbClr val="FF0000"/>
                </a:solidFill>
              </a:rPr>
              <a:t>as</a:t>
            </a:r>
            <a:r>
              <a:rPr kumimoji="1" lang="en-US" altLang="ko-Kore-KR" dirty="0"/>
              <a:t> Dog){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	</a:t>
            </a:r>
            <a:r>
              <a:rPr kumimoji="1" lang="en-US" altLang="ko-Kore-KR" dirty="0" err="1"/>
              <a:t>println</a:t>
            </a:r>
            <a:r>
              <a:rPr kumimoji="1" lang="en-US" altLang="ko-Kore-KR" dirty="0"/>
              <a:t>(“</a:t>
            </a:r>
            <a:r>
              <a:rPr kumimoji="1" lang="ko-KR" altLang="en-US" dirty="0"/>
              <a:t>멍멍</a:t>
            </a:r>
            <a:r>
              <a:rPr kumimoji="1" lang="en-US" altLang="ko-KR" dirty="0"/>
              <a:t>”)</a:t>
            </a:r>
            <a:r>
              <a:rPr kumimoji="1" lang="en-US" altLang="ko-Kore-KR" dirty="0"/>
              <a:t>   //</a:t>
            </a:r>
            <a:r>
              <a:rPr kumimoji="1" lang="ko-KR" altLang="en-US" dirty="0"/>
              <a:t>인스턴스 타입 강제 변환</a:t>
            </a: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	</a:t>
            </a:r>
            <a:r>
              <a:rPr kumimoji="1" lang="en-US" altLang="ko-KR" dirty="0"/>
              <a:t>}</a:t>
            </a:r>
            <a:endParaRPr kumimoji="1" lang="en-US" altLang="ko-Kore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}</a:t>
            </a:r>
            <a:r>
              <a:rPr kumimoji="1" lang="en-US" altLang="ko-Kore-KR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600" dirty="0">
                <a:latin typeface="+mn-ea"/>
              </a:rPr>
              <a:t>-</a:t>
            </a:r>
            <a:r>
              <a:rPr kumimoji="1" lang="ko-KR" altLang="en-US" sz="1600" dirty="0">
                <a:latin typeface="+mn-ea"/>
              </a:rPr>
              <a:t>타입이 맞지 않는 경우 </a:t>
            </a:r>
            <a:r>
              <a:rPr lang="en" altLang="ko-Kore-KR" sz="1600" b="0" i="0" u="none" strike="noStrike" dirty="0" err="1">
                <a:solidFill>
                  <a:srgbClr val="00B050"/>
                </a:solidFill>
                <a:effectLst/>
                <a:latin typeface="+mn-ea"/>
              </a:rPr>
              <a:t>ClassCastException</a:t>
            </a:r>
            <a:r>
              <a:rPr lang="ko-KR" altLang="en-US" sz="1600" b="0" i="0" u="none" strike="noStrike" dirty="0">
                <a:solidFill>
                  <a:srgbClr val="555555"/>
                </a:solidFill>
                <a:effectLst/>
                <a:latin typeface="+mn-ea"/>
              </a:rPr>
              <a:t> 예외 발생</a:t>
            </a:r>
            <a:endParaRPr kumimoji="1" lang="en-US" altLang="ko-KR" sz="1600" b="0" i="0" u="none" strike="noStrike" dirty="0">
              <a:solidFill>
                <a:srgbClr val="555555"/>
              </a:solidFill>
              <a:effectLst/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스마트 캐스팅 </a:t>
            </a:r>
            <a:r>
              <a:rPr kumimoji="1" lang="en-US" altLang="ko-KR" dirty="0"/>
              <a:t>(</a:t>
            </a:r>
            <a:r>
              <a:rPr kumimoji="1" lang="en-US" altLang="ko-KR" dirty="0">
                <a:solidFill>
                  <a:srgbClr val="FF0000"/>
                </a:solidFill>
              </a:rPr>
              <a:t>as?</a:t>
            </a:r>
            <a:r>
              <a:rPr kumimoji="1"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캐스팅이 불가능 한 경우 </a:t>
            </a:r>
            <a:r>
              <a:rPr kumimoji="1" lang="ko-KR" altLang="en-US" sz="1600" dirty="0" err="1"/>
              <a:t>예외반생없이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null</a:t>
            </a:r>
            <a:r>
              <a:rPr kumimoji="1" lang="ko-KR" altLang="en-US" sz="1600" dirty="0"/>
              <a:t> 반환</a:t>
            </a:r>
            <a:r>
              <a:rPr kumimoji="1" lang="en-US" altLang="ko-KR" sz="1600" dirty="0"/>
              <a:t>)</a:t>
            </a:r>
            <a:endParaRPr kumimoji="1" lang="en-US" altLang="ko-Kore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 </a:t>
            </a:r>
            <a:r>
              <a:rPr kumimoji="1" lang="en-US" altLang="ko-KR" dirty="0">
                <a:solidFill>
                  <a:srgbClr val="FF0000"/>
                </a:solidFill>
              </a:rPr>
              <a:t>as? </a:t>
            </a:r>
            <a:r>
              <a:rPr kumimoji="1" lang="en-US" altLang="ko-KR" dirty="0"/>
              <a:t>Dog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9863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0FBC-5161-BE9C-A1CB-295F0BA2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콜백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D046-0841-4E28-4AC7-7449D5E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4914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dirty="0"/>
              <a:t>fun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myFunc</a:t>
            </a:r>
            <a:r>
              <a:rPr kumimoji="1" lang="en-US" altLang="ko-KR" dirty="0"/>
              <a:t>(10){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println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함수호출</a:t>
            </a:r>
            <a:r>
              <a:rPr kumimoji="1" lang="en-US" altLang="ko-KR" dirty="0"/>
              <a:t>”)</a:t>
            </a:r>
          </a:p>
          <a:p>
            <a:pPr marL="0" indent="0">
              <a:buNone/>
            </a:pPr>
            <a:r>
              <a:rPr kumimoji="1" lang="en-US" altLang="ko-Kore-KR" dirty="0"/>
              <a:t>	</a:t>
            </a: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dirty="0"/>
              <a:t>//input, return</a:t>
            </a:r>
            <a:r>
              <a:rPr kumimoji="1" lang="ko-KR" altLang="en-US" dirty="0"/>
              <a:t>값이 없는 함수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fun </a:t>
            </a:r>
            <a:r>
              <a:rPr kumimoji="1" lang="en-US" altLang="ko-KR" dirty="0" err="1"/>
              <a:t>myFunc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callBack</a:t>
            </a:r>
            <a:r>
              <a:rPr kumimoji="1" lang="en-US" altLang="ko-KR" dirty="0"/>
              <a:t> : ()  -&gt;  Unit){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println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함수시작</a:t>
            </a:r>
            <a:r>
              <a:rPr kumimoji="1" lang="en-US" altLang="ko-KR" dirty="0"/>
              <a:t>!”)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callBack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println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함수 끝</a:t>
            </a:r>
            <a:r>
              <a:rPr kumimoji="1" lang="en-US" altLang="ko-KR" dirty="0"/>
              <a:t>!”)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endParaRPr kumimoji="1" lang="en-US" altLang="ko-Kore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B20A4-6842-CE0F-0B38-4741DECD5E03}"/>
              </a:ext>
            </a:extLst>
          </p:cNvPr>
          <p:cNvSpPr txBox="1"/>
          <p:nvPr/>
        </p:nvSpPr>
        <p:spPr>
          <a:xfrm>
            <a:off x="6605337" y="1383632"/>
            <a:ext cx="4748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출력결과</a:t>
            </a:r>
            <a:endParaRPr kumimoji="1" lang="en-US" altLang="ko-Kore-KR" dirty="0"/>
          </a:p>
          <a:p>
            <a:endParaRPr kumimoji="1" lang="en-US" altLang="ko-KR" dirty="0"/>
          </a:p>
          <a:p>
            <a:r>
              <a:rPr kumimoji="1" lang="ko-KR" altLang="en-US" dirty="0"/>
              <a:t>함수시작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함수호출</a:t>
            </a:r>
            <a:endParaRPr kumimoji="1" lang="en-US" altLang="ko-KR" dirty="0"/>
          </a:p>
          <a:p>
            <a:r>
              <a:rPr kumimoji="1" lang="ko-KR" altLang="en-US" dirty="0"/>
              <a:t>함수 끝</a:t>
            </a:r>
            <a:r>
              <a:rPr kumimoji="1" lang="en-US" altLang="ko-KR" dirty="0"/>
              <a:t>!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543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BC771-DFA2-355A-A4F1-914E58BA5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  <a:r>
              <a:rPr kumimoji="1" lang="en-US" altLang="ko-Kore-KR" dirty="0"/>
              <a:t>!</a:t>
            </a:r>
            <a:r>
              <a:rPr kumimoji="1" lang="ko-KR" altLang="en-US" dirty="0"/>
              <a:t> 👩🏻‍💻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77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93D6F-AA76-383F-787F-C1C151FF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969"/>
          </a:xfrm>
        </p:spPr>
        <p:txBody>
          <a:bodyPr wrap="square">
            <a:normAutofit/>
          </a:bodyPr>
          <a:lstStyle/>
          <a:p>
            <a:r>
              <a:rPr kumimoji="1" lang="ko-Kore-KR" altLang="en-US" dirty="0"/>
              <a:t>코틀린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kotlin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이란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F171C-66A1-3A21-150E-0480FEA4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137"/>
            <a:ext cx="10515600" cy="48775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" altLang="ko-Kore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JetBrains</a:t>
            </a: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에서 </a:t>
            </a:r>
            <a:r>
              <a:rPr lang="ko-KR" altLang="en-US" sz="1900" b="0" i="0" u="none" strike="noStrike" dirty="0" err="1">
                <a:solidFill>
                  <a:srgbClr val="222222"/>
                </a:solidFill>
                <a:effectLst/>
                <a:latin typeface="Noto Sans DemiLight"/>
              </a:rPr>
              <a:t>풀스택</a:t>
            </a: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 웹 개발</a:t>
            </a:r>
            <a:r>
              <a:rPr lang="en-US" altLang="ko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, </a:t>
            </a:r>
            <a:r>
              <a:rPr lang="en" altLang="ko-Kore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Android</a:t>
            </a: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와 </a:t>
            </a:r>
            <a:r>
              <a:rPr lang="en" altLang="ko-Kore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iOS, </a:t>
            </a: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임베디드</a:t>
            </a:r>
            <a:r>
              <a:rPr lang="en-US" altLang="ko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, </a:t>
            </a:r>
            <a:r>
              <a:rPr lang="en" altLang="ko-Kore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IoT </a:t>
            </a: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등의 </a:t>
            </a:r>
            <a:endParaRPr lang="en-US" altLang="ko-KR" sz="1900" b="0" i="0" u="none" strike="noStrike" dirty="0">
              <a:solidFill>
                <a:srgbClr val="222222"/>
              </a:solidFill>
              <a:effectLst/>
              <a:latin typeface="Noto Sans DemiLigh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다양한 플랫폼에서 개발할 수 있도록 하기 위해 개발한 언어</a:t>
            </a:r>
            <a:endParaRPr lang="en-US" altLang="ko-KR" sz="1900" b="0" i="0" u="none" strike="noStrike" dirty="0">
              <a:solidFill>
                <a:srgbClr val="222222"/>
              </a:solidFill>
              <a:effectLst/>
              <a:latin typeface="Noto Sans DemiLigh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900" dirty="0">
                <a:solidFill>
                  <a:srgbClr val="222222"/>
                </a:solidFill>
                <a:latin typeface="Noto Sans DemiLight"/>
              </a:rPr>
              <a:t>=</a:t>
            </a:r>
            <a:r>
              <a:rPr lang="ko-KR" altLang="en-US" sz="1900" dirty="0">
                <a:solidFill>
                  <a:srgbClr val="222222"/>
                </a:solidFill>
                <a:latin typeface="Noto Sans DemiLight"/>
              </a:rPr>
              <a:t> </a:t>
            </a:r>
            <a:r>
              <a:rPr lang="ko-KR" altLang="en-US" sz="1900" b="0" i="0" u="none" strike="noStrike" dirty="0">
                <a:solidFill>
                  <a:srgbClr val="00B050"/>
                </a:solidFill>
                <a:effectLst/>
                <a:latin typeface="Noto Sans DemiLight"/>
              </a:rPr>
              <a:t>크로스 플랫폼  프로그래밍 언어</a:t>
            </a:r>
            <a:endParaRPr lang="en-US" altLang="ko-KR" sz="1900" b="0" i="0" u="none" strike="noStrike" dirty="0">
              <a:solidFill>
                <a:srgbClr val="00B050"/>
              </a:solidFill>
              <a:effectLst/>
              <a:latin typeface="Noto Sans DemiLight"/>
            </a:endParaRPr>
          </a:p>
          <a:p>
            <a:pPr marL="0" indent="0">
              <a:lnSpc>
                <a:spcPct val="170000"/>
              </a:lnSpc>
              <a:buNone/>
            </a:pPr>
            <a:endParaRPr kumimoji="1" lang="en-US" altLang="ko-Kore-KR" sz="1900" dirty="0">
              <a:solidFill>
                <a:srgbClr val="00B050"/>
              </a:solidFill>
              <a:latin typeface="Noto Sans DemiLigh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ko-KR" altLang="en-US" sz="1900" dirty="0">
                <a:solidFill>
                  <a:srgbClr val="222222"/>
                </a:solidFill>
                <a:latin typeface="Noto Sans DemiLight"/>
              </a:rPr>
              <a:t>특징</a:t>
            </a:r>
            <a:endParaRPr kumimoji="1" lang="en-US" altLang="ko-KR" sz="1900" dirty="0">
              <a:solidFill>
                <a:srgbClr val="222222"/>
              </a:solidFill>
              <a:latin typeface="Noto Sans DemiLigh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구글에서 지정한 안드로이드 공식 언어로 </a:t>
            </a:r>
            <a:r>
              <a:rPr lang="ko-KR" altLang="en-US" sz="1900" i="0" u="none" strike="noStrike" dirty="0">
                <a:solidFill>
                  <a:srgbClr val="00B050"/>
                </a:solidFill>
                <a:effectLst/>
                <a:latin typeface="Noto Sans DemiLight"/>
              </a:rPr>
              <a:t>모바일 개발에 뛰어난 퍼포먼스</a:t>
            </a:r>
            <a:endParaRPr lang="en-US" altLang="ko-KR" sz="1900" i="0" u="none" strike="noStrike" dirty="0">
              <a:solidFill>
                <a:srgbClr val="00B050"/>
              </a:solidFill>
              <a:effectLst/>
              <a:latin typeface="Noto Sans DemiLight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함수형 프로그래밍 기법과 객체지향 프로그래밍 기법을 제공하는 </a:t>
            </a:r>
            <a:r>
              <a:rPr lang="ko-KR" altLang="en-US" sz="1900" b="0" i="0" u="none" strike="noStrike" dirty="0">
                <a:solidFill>
                  <a:srgbClr val="00B050"/>
                </a:solidFill>
                <a:effectLst/>
                <a:latin typeface="Noto Sans DemiLight"/>
              </a:rPr>
              <a:t>멀티 패러다임 언어</a:t>
            </a:r>
            <a:endParaRPr lang="en-US" altLang="ko-KR" sz="1900" b="0" i="0" u="none" strike="noStrike" dirty="0">
              <a:solidFill>
                <a:srgbClr val="00B050"/>
              </a:solidFill>
              <a:effectLst/>
              <a:latin typeface="Noto Sans DemiLight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자바와 </a:t>
            </a:r>
            <a:r>
              <a:rPr lang="en-US" altLang="ko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100% </a:t>
            </a:r>
            <a:r>
              <a:rPr lang="ko-KR" altLang="en-US" sz="1900" b="0" i="0" u="none" strike="noStrike" dirty="0">
                <a:solidFill>
                  <a:srgbClr val="00B050"/>
                </a:solidFill>
                <a:effectLst/>
                <a:latin typeface="Noto Sans DemiLight"/>
              </a:rPr>
              <a:t>호환성</a:t>
            </a: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을 자랑하고 있으며</a:t>
            </a:r>
            <a:r>
              <a:rPr lang="en-US" altLang="ko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, </a:t>
            </a: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자바에서 제공하는 </a:t>
            </a:r>
            <a:r>
              <a:rPr lang="ko-KR" altLang="en-US" sz="1900" b="0" i="0" u="none" strike="noStrike" dirty="0">
                <a:solidFill>
                  <a:srgbClr val="00B050"/>
                </a:solidFill>
                <a:effectLst/>
                <a:latin typeface="Noto Sans DemiLight"/>
              </a:rPr>
              <a:t>라이브러리를 그대로 사용</a:t>
            </a: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할 수 있습니다</a:t>
            </a:r>
            <a:r>
              <a:rPr lang="en-US" altLang="ko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코드가 간결하며 자바와는 다르게 문장 끝에 </a:t>
            </a:r>
            <a:r>
              <a:rPr lang="ko-KR" altLang="en-US" sz="1900" b="0" i="0" u="none" strike="noStrike" dirty="0">
                <a:solidFill>
                  <a:srgbClr val="00B050"/>
                </a:solidFill>
                <a:effectLst/>
                <a:latin typeface="Noto Sans DemiLight"/>
              </a:rPr>
              <a:t>세미콜론을 사용하지 않아도 정상 작동</a:t>
            </a:r>
            <a:r>
              <a:rPr lang="ko-KR" altLang="en-US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이 가능하다</a:t>
            </a:r>
            <a:r>
              <a:rPr lang="en-US" altLang="ko-KR" sz="1900" b="0" i="0" u="none" strike="noStrike" dirty="0">
                <a:solidFill>
                  <a:srgbClr val="222222"/>
                </a:solidFill>
                <a:effectLst/>
                <a:latin typeface="Noto Sans DemiLight"/>
              </a:rPr>
              <a:t>.</a:t>
            </a: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6AB7484-8B22-BDF9-04BC-222CE9A8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414264"/>
            <a:ext cx="1962149" cy="7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4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93D6F-AA76-383F-787F-C1C151FF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969"/>
          </a:xfrm>
        </p:spPr>
        <p:txBody>
          <a:bodyPr wrap="square">
            <a:normAutofit/>
          </a:bodyPr>
          <a:lstStyle/>
          <a:p>
            <a:r>
              <a:rPr kumimoji="1" lang="ko-Kore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F171C-66A1-3A21-150E-0480FEA4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137"/>
            <a:ext cx="10515600" cy="4877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변수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타입을 추론하는 기능이 있기 때문에 타입지정 필요가 없다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ore-KR" dirty="0">
                <a:solidFill>
                  <a:srgbClr val="FF0000"/>
                </a:solidFill>
              </a:rPr>
              <a:t>var</a:t>
            </a:r>
            <a:r>
              <a:rPr kumimoji="1" lang="en-US" altLang="ko-Kore-KR" dirty="0"/>
              <a:t> a = 10        = </a:t>
            </a:r>
            <a:r>
              <a:rPr kumimoji="1" lang="ko-KR" altLang="en-US" dirty="0"/>
              <a:t>             </a:t>
            </a:r>
            <a:r>
              <a:rPr kumimoji="1" lang="en-US" altLang="ko-Kore-KR" dirty="0"/>
              <a:t>var </a:t>
            </a:r>
            <a:r>
              <a:rPr kumimoji="1" lang="en-US" altLang="ko-Kore-KR" dirty="0" err="1"/>
              <a:t>a:Int</a:t>
            </a:r>
            <a:r>
              <a:rPr kumimoji="1" lang="en-US" altLang="ko-Kore-KR" dirty="0"/>
              <a:t> = 10</a:t>
            </a:r>
          </a:p>
          <a:p>
            <a:pPr marL="0" indent="0">
              <a:buNone/>
            </a:pPr>
            <a:r>
              <a:rPr kumimoji="1" lang="en-US" altLang="ko-Kore-KR" dirty="0">
                <a:solidFill>
                  <a:srgbClr val="FF0000"/>
                </a:solidFill>
              </a:rPr>
              <a:t>var</a:t>
            </a:r>
            <a:r>
              <a:rPr kumimoji="1" lang="en-US" altLang="ko-Kore-KR" dirty="0"/>
              <a:t> b = 10.0    = </a:t>
            </a:r>
            <a:r>
              <a:rPr kumimoji="1" lang="ko-KR" altLang="en-US" dirty="0"/>
              <a:t>              </a:t>
            </a:r>
            <a:r>
              <a:rPr kumimoji="1" lang="en-US" altLang="ko-Kore-KR" dirty="0"/>
              <a:t>var </a:t>
            </a:r>
            <a:r>
              <a:rPr kumimoji="1" lang="en-US" altLang="ko-Kore-KR" dirty="0" err="1"/>
              <a:t>b:Double</a:t>
            </a:r>
            <a:r>
              <a:rPr kumimoji="1" lang="en-US" altLang="ko-Kore-KR" dirty="0"/>
              <a:t> = 10.0</a:t>
            </a:r>
          </a:p>
          <a:p>
            <a:pPr marL="0" indent="0">
              <a:buNone/>
            </a:pPr>
            <a:r>
              <a:rPr kumimoji="1" lang="en-US" altLang="ko-Kore-KR" dirty="0">
                <a:solidFill>
                  <a:srgbClr val="FF0000"/>
                </a:solidFill>
              </a:rPr>
              <a:t>var</a:t>
            </a:r>
            <a:r>
              <a:rPr kumimoji="1" lang="en-US" altLang="ko-Kore-KR" dirty="0"/>
              <a:t> c = “</a:t>
            </a:r>
            <a:r>
              <a:rPr kumimoji="1" lang="ko-Kore-KR" altLang="en-US" dirty="0"/>
              <a:t>루시드</a:t>
            </a:r>
            <a:r>
              <a:rPr kumimoji="1" lang="en-US" altLang="ko-Kore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          </a:t>
            </a:r>
            <a:r>
              <a:rPr kumimoji="1" lang="en-US" altLang="ko-KR" dirty="0"/>
              <a:t>var </a:t>
            </a:r>
            <a:r>
              <a:rPr kumimoji="1" lang="en-US" altLang="ko-KR" dirty="0" err="1"/>
              <a:t>c:String</a:t>
            </a:r>
            <a:r>
              <a:rPr kumimoji="1" lang="en-US" altLang="ko-KR" dirty="0"/>
              <a:t> = “</a:t>
            </a:r>
            <a:r>
              <a:rPr kumimoji="1" lang="ko-KR" altLang="en-US" dirty="0" err="1"/>
              <a:t>루시드</a:t>
            </a:r>
            <a:r>
              <a:rPr kumimoji="1" lang="en-US" altLang="ko-KR" dirty="0"/>
              <a:t>”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상수타입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재대입</a:t>
            </a:r>
            <a:r>
              <a:rPr kumimoji="1" lang="ko-KR" altLang="en-US" dirty="0"/>
              <a:t> 불가능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자바</a:t>
            </a:r>
            <a:r>
              <a:rPr kumimoji="1" lang="en-US" altLang="ko-KR" dirty="0"/>
              <a:t>(final)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 err="1">
                <a:solidFill>
                  <a:srgbClr val="FF0000"/>
                </a:solidFill>
              </a:rPr>
              <a:t>val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 = 20</a:t>
            </a:r>
          </a:p>
          <a:p>
            <a:pPr marL="0" indent="0">
              <a:buNone/>
            </a:pPr>
            <a:r>
              <a:rPr kumimoji="1" lang="en-US" altLang="ko-Kore-KR" dirty="0"/>
              <a:t>num  = 30       </a:t>
            </a:r>
            <a:r>
              <a:rPr kumimoji="1" lang="en-US" altLang="ko-KR" dirty="0"/>
              <a:t>/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에러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완전상수</a:t>
            </a:r>
            <a:r>
              <a:rPr kumimoji="1" lang="en-US" altLang="ko-KR" dirty="0"/>
              <a:t>(main</a:t>
            </a:r>
            <a:r>
              <a:rPr kumimoji="1" lang="ko-KR" altLang="en-US" dirty="0"/>
              <a:t>보다 먼저 호출되는 함수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문 보다 </a:t>
            </a:r>
            <a:r>
              <a:rPr kumimoji="1" lang="ko-KR" altLang="en-US" dirty="0" err="1"/>
              <a:t>윗단에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>
                <a:solidFill>
                  <a:srgbClr val="FF0000"/>
                </a:solidFill>
              </a:rPr>
              <a:t>const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val</a:t>
            </a:r>
            <a:r>
              <a:rPr kumimoji="1" lang="en-US" altLang="ko-Kore-KR" dirty="0"/>
              <a:t> num = 20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02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C8A67-A999-A203-F94A-17007FAE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변수의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형변환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F3472-028B-481C-479F-BCE32A06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5077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ore-KR" altLang="en-US" dirty="0">
                <a:latin typeface="+mn-ea"/>
              </a:rPr>
              <a:t>타입변환</a:t>
            </a:r>
            <a:endParaRPr kumimoji="1" lang="en-US" altLang="ko-Kore-KR" dirty="0">
              <a:latin typeface="+mn-ea"/>
            </a:endParaRPr>
          </a:p>
          <a:p>
            <a:pPr marL="0" indent="0">
              <a:buNone/>
            </a:pPr>
            <a:r>
              <a:rPr kumimoji="1" lang="en-US" altLang="ko-Kore-KR" dirty="0">
                <a:latin typeface="+mn-ea"/>
              </a:rPr>
              <a:t>var </a:t>
            </a:r>
            <a:r>
              <a:rPr kumimoji="1" lang="en-US" altLang="ko-KR" dirty="0" err="1">
                <a:latin typeface="+mn-ea"/>
              </a:rPr>
              <a:t>i</a:t>
            </a:r>
            <a:r>
              <a:rPr kumimoji="1" lang="en-US" altLang="ko-Kore-KR" dirty="0">
                <a:latin typeface="+mn-ea"/>
              </a:rPr>
              <a:t> = 10</a:t>
            </a:r>
            <a:r>
              <a:rPr kumimoji="1" lang="ko-KR" altLang="en-US" dirty="0">
                <a:latin typeface="+mn-ea"/>
              </a:rPr>
              <a:t>                  </a:t>
            </a:r>
            <a:r>
              <a:rPr kumimoji="1" lang="en-US" altLang="ko-KR" dirty="0">
                <a:latin typeface="+mn-ea"/>
              </a:rPr>
              <a:t>(</a:t>
            </a:r>
            <a:r>
              <a:rPr kumimoji="1" lang="ko-KR" altLang="en-US" dirty="0">
                <a:latin typeface="+mn-ea"/>
              </a:rPr>
              <a:t>정수</a:t>
            </a:r>
            <a:r>
              <a:rPr kumimoji="1" lang="en-US" altLang="ko-KR" dirty="0">
                <a:latin typeface="+mn-ea"/>
              </a:rPr>
              <a:t>)</a:t>
            </a:r>
            <a:endParaRPr kumimoji="1" lang="en-US" altLang="ko-Kore-KR" dirty="0">
              <a:latin typeface="+mn-ea"/>
            </a:endParaRPr>
          </a:p>
          <a:p>
            <a:pPr marL="0" indent="0">
              <a:buNone/>
            </a:pPr>
            <a:r>
              <a:rPr kumimoji="1" lang="en-US" altLang="ko-Kore-KR" dirty="0">
                <a:latin typeface="+mn-ea"/>
              </a:rPr>
              <a:t>var name = </a:t>
            </a:r>
            <a:r>
              <a:rPr kumimoji="1" lang="en-US" altLang="ko-KR" dirty="0">
                <a:latin typeface="+mn-ea"/>
              </a:rPr>
              <a:t>“</a:t>
            </a:r>
            <a:r>
              <a:rPr kumimoji="1" lang="en-US" altLang="ko-Kore-KR" dirty="0">
                <a:latin typeface="+mn-ea"/>
              </a:rPr>
              <a:t>20</a:t>
            </a:r>
            <a:r>
              <a:rPr kumimoji="1" lang="en-US" altLang="ko-KR" dirty="0">
                <a:latin typeface="+mn-ea"/>
              </a:rPr>
              <a:t>”</a:t>
            </a:r>
            <a:r>
              <a:rPr kumimoji="1" lang="ko-KR" altLang="en-US" dirty="0">
                <a:latin typeface="+mn-ea"/>
              </a:rPr>
              <a:t>    </a:t>
            </a:r>
            <a:r>
              <a:rPr kumimoji="1" lang="en-US" altLang="ko-KR" dirty="0">
                <a:latin typeface="+mn-ea"/>
              </a:rPr>
              <a:t>(</a:t>
            </a:r>
            <a:r>
              <a:rPr kumimoji="1" lang="ko-KR" altLang="en-US" dirty="0">
                <a:latin typeface="+mn-ea"/>
              </a:rPr>
              <a:t>문자열</a:t>
            </a:r>
            <a:r>
              <a:rPr kumimoji="1" lang="en-US" altLang="ko-KR" dirty="0">
                <a:latin typeface="+mn-ea"/>
              </a:rPr>
              <a:t>)</a:t>
            </a:r>
            <a:endParaRPr kumimoji="1" lang="en-US" altLang="ko-Kore-KR" dirty="0">
              <a:latin typeface="+mn-ea"/>
            </a:endParaRPr>
          </a:p>
          <a:p>
            <a:pPr marL="0" indent="0">
              <a:buNone/>
            </a:pPr>
            <a:r>
              <a:rPr kumimoji="1" lang="en-US" altLang="ko-Kore-KR" dirty="0" err="1">
                <a:latin typeface="+mn-ea"/>
              </a:rPr>
              <a:t>i</a:t>
            </a:r>
            <a:r>
              <a:rPr kumimoji="1" lang="en-US" altLang="ko-Kore-KR" dirty="0">
                <a:latin typeface="+mn-ea"/>
              </a:rPr>
              <a:t> = name</a:t>
            </a:r>
            <a:r>
              <a:rPr kumimoji="1" lang="ko-KR" altLang="en-US" dirty="0">
                <a:latin typeface="+mn-ea"/>
              </a:rPr>
              <a:t> </a:t>
            </a:r>
            <a:endParaRPr kumimoji="1" lang="en-US" altLang="ko-KR" dirty="0">
              <a:latin typeface="+mn-ea"/>
            </a:endParaRPr>
          </a:p>
          <a:p>
            <a:pPr marL="0" indent="0">
              <a:buNone/>
            </a:pPr>
            <a:r>
              <a:rPr kumimoji="1" lang="en-US" altLang="ko-KR" dirty="0">
                <a:latin typeface="+mn-ea"/>
              </a:rPr>
              <a:t>-&gt;</a:t>
            </a:r>
            <a:r>
              <a:rPr kumimoji="1" lang="ko-KR" altLang="en-US" dirty="0">
                <a:latin typeface="+mn-ea"/>
              </a:rPr>
              <a:t> 에러</a:t>
            </a:r>
            <a:r>
              <a:rPr kumimoji="1" lang="en-US" altLang="ko-Kore-KR" dirty="0">
                <a:latin typeface="+mn-ea"/>
              </a:rPr>
              <a:t> (</a:t>
            </a:r>
            <a:r>
              <a:rPr kumimoji="1" lang="ko-KR" altLang="en-US" dirty="0">
                <a:latin typeface="+mn-ea"/>
              </a:rPr>
              <a:t>타입이 다르기 때문에 </a:t>
            </a:r>
            <a:r>
              <a:rPr kumimoji="1" lang="ko-KR" altLang="en-US" dirty="0" err="1">
                <a:latin typeface="+mn-ea"/>
              </a:rPr>
              <a:t>형변환</a:t>
            </a:r>
            <a:r>
              <a:rPr kumimoji="1" lang="ko-KR" altLang="en-US" dirty="0">
                <a:latin typeface="+mn-ea"/>
              </a:rPr>
              <a:t> 필요</a:t>
            </a:r>
            <a:r>
              <a:rPr kumimoji="1"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kumimoji="1" lang="en-US" altLang="ko-Kore-KR" dirty="0">
              <a:latin typeface="+mn-ea"/>
            </a:endParaRPr>
          </a:p>
          <a:p>
            <a:pPr marL="0" indent="0">
              <a:buNone/>
            </a:pPr>
            <a:r>
              <a:rPr kumimoji="1" lang="en-US" altLang="ko-Kore-KR" dirty="0" err="1">
                <a:latin typeface="+mn-ea"/>
              </a:rPr>
              <a:t>i</a:t>
            </a:r>
            <a:r>
              <a:rPr kumimoji="1" lang="en-US" altLang="ko-Kore-KR" dirty="0">
                <a:latin typeface="+mn-ea"/>
              </a:rPr>
              <a:t>  =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ore-KR" dirty="0" err="1">
                <a:latin typeface="+mn-ea"/>
              </a:rPr>
              <a:t>name</a:t>
            </a:r>
            <a:r>
              <a:rPr kumimoji="1" lang="en-US" altLang="ko-Kore-KR" dirty="0" err="1">
                <a:solidFill>
                  <a:srgbClr val="FF0000"/>
                </a:solidFill>
                <a:latin typeface="+mn-ea"/>
              </a:rPr>
              <a:t>.toInt</a:t>
            </a:r>
            <a:r>
              <a:rPr kumimoji="1" lang="en-US" altLang="ko-Kore-KR" dirty="0">
                <a:solidFill>
                  <a:srgbClr val="FF0000"/>
                </a:solidFill>
                <a:latin typeface="+mn-ea"/>
              </a:rPr>
              <a:t>()</a:t>
            </a:r>
          </a:p>
          <a:p>
            <a:pPr marL="0" indent="0">
              <a:buNone/>
            </a:pPr>
            <a:endParaRPr kumimoji="1" lang="en-US" altLang="ko-Kore-KR" sz="1600" dirty="0">
              <a:latin typeface="+mn-ea"/>
            </a:endParaRPr>
          </a:p>
          <a:p>
            <a:pPr marL="0" indent="0" algn="l">
              <a:buNone/>
            </a:pPr>
            <a:endParaRPr kumimoji="1" lang="en-US" altLang="ko-Kore-KR" sz="1600" dirty="0"/>
          </a:p>
          <a:p>
            <a:pPr marL="0" indent="0">
              <a:buNone/>
            </a:pPr>
            <a:endParaRPr kumimoji="1" lang="en-US" altLang="ko-Kore-KR" sz="1600" dirty="0"/>
          </a:p>
          <a:p>
            <a:endParaRPr kumimoji="1" lang="ko-Kore-KR" altLang="en-US" sz="1600" dirty="0"/>
          </a:p>
          <a:p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6CF8E-80A8-9A5E-8903-FF9BD873A99F}"/>
              </a:ext>
            </a:extLst>
          </p:cNvPr>
          <p:cNvSpPr txBox="1"/>
          <p:nvPr/>
        </p:nvSpPr>
        <p:spPr>
          <a:xfrm>
            <a:off x="7411452" y="1780674"/>
            <a:ext cx="2930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" altLang="ko-Kore-KR" sz="1800" b="0" i="0" u="none" strike="noStrike" dirty="0" err="1">
                <a:effectLst/>
                <a:latin typeface="+mn-ea"/>
              </a:rPr>
              <a:t>toByte</a:t>
            </a:r>
            <a:r>
              <a:rPr lang="en" altLang="ko-Kore-KR" sz="1800" b="0" i="0" u="none" strike="noStrike" dirty="0">
                <a:effectLst/>
                <a:latin typeface="+mn-ea"/>
              </a:rPr>
              <a:t>() : Byte</a:t>
            </a:r>
            <a:r>
              <a:rPr lang="ko-KR" altLang="en-US" sz="1800" b="0" i="0" u="none" strike="noStrike" dirty="0">
                <a:effectLst/>
                <a:latin typeface="+mn-ea"/>
              </a:rPr>
              <a:t>로 변환</a:t>
            </a:r>
          </a:p>
          <a:p>
            <a:pPr marL="0" indent="0" algn="l">
              <a:buNone/>
            </a:pPr>
            <a:r>
              <a:rPr lang="en" altLang="ko-Kore-KR" sz="1800" b="0" i="0" u="none" strike="noStrike" dirty="0" err="1">
                <a:effectLst/>
                <a:latin typeface="+mn-ea"/>
              </a:rPr>
              <a:t>toShort</a:t>
            </a:r>
            <a:r>
              <a:rPr lang="en" altLang="ko-Kore-KR" sz="1800" b="0" i="0" u="none" strike="noStrike" dirty="0">
                <a:effectLst/>
                <a:latin typeface="+mn-ea"/>
              </a:rPr>
              <a:t>() : Short</a:t>
            </a:r>
            <a:r>
              <a:rPr lang="ko-KR" altLang="en-US" sz="1800" b="0" i="0" u="none" strike="noStrike" dirty="0">
                <a:effectLst/>
                <a:latin typeface="+mn-ea"/>
              </a:rPr>
              <a:t>로 변환</a:t>
            </a:r>
          </a:p>
          <a:p>
            <a:pPr marL="0" indent="0" algn="l">
              <a:buNone/>
            </a:pPr>
            <a:r>
              <a:rPr lang="en" altLang="ko-Kore-KR" sz="1800" b="0" i="0" u="none" strike="noStrike" dirty="0" err="1">
                <a:effectLst/>
                <a:latin typeface="+mn-ea"/>
              </a:rPr>
              <a:t>toInt</a:t>
            </a:r>
            <a:r>
              <a:rPr lang="en" altLang="ko-Kore-KR" sz="1800" b="0" i="0" u="none" strike="noStrike" dirty="0">
                <a:effectLst/>
                <a:latin typeface="+mn-ea"/>
              </a:rPr>
              <a:t>() : Int</a:t>
            </a:r>
            <a:r>
              <a:rPr lang="ko-KR" altLang="en-US" sz="1800" b="0" i="0" u="none" strike="noStrike" dirty="0">
                <a:effectLst/>
                <a:latin typeface="+mn-ea"/>
              </a:rPr>
              <a:t>로 변환</a:t>
            </a:r>
            <a:endParaRPr lang="en-US" altLang="ko-KR" sz="1800" b="0" i="0" u="none" strike="noStrike" dirty="0">
              <a:effectLst/>
              <a:latin typeface="+mn-ea"/>
            </a:endParaRPr>
          </a:p>
          <a:p>
            <a:pPr marL="0" indent="0" algn="l">
              <a:buNone/>
            </a:pPr>
            <a:r>
              <a:rPr lang="en" altLang="ko-Kore-KR" sz="1800" b="0" i="0" u="none" strike="noStrike" dirty="0" err="1">
                <a:effectLst/>
                <a:latin typeface="+mn-ea"/>
              </a:rPr>
              <a:t>toLong</a:t>
            </a:r>
            <a:r>
              <a:rPr lang="en" altLang="ko-Kore-KR" sz="1800" b="0" i="0" u="none" strike="noStrike" dirty="0">
                <a:effectLst/>
                <a:latin typeface="+mn-ea"/>
              </a:rPr>
              <a:t>() : Long</a:t>
            </a:r>
            <a:r>
              <a:rPr lang="ko-KR" altLang="en-US" sz="1800" b="0" i="0" u="none" strike="noStrike" dirty="0" err="1">
                <a:effectLst/>
                <a:latin typeface="+mn-ea"/>
              </a:rPr>
              <a:t>으로</a:t>
            </a:r>
            <a:r>
              <a:rPr lang="ko-KR" altLang="en-US" sz="1800" b="0" i="0" u="none" strike="noStrike" dirty="0">
                <a:effectLst/>
                <a:latin typeface="+mn-ea"/>
              </a:rPr>
              <a:t> 변환</a:t>
            </a:r>
            <a:endParaRPr lang="en-US" altLang="ko-KR" sz="1800" b="0" i="0" u="none" strike="noStrike" dirty="0">
              <a:effectLst/>
              <a:latin typeface="+mn-ea"/>
            </a:endParaRPr>
          </a:p>
          <a:p>
            <a:pPr marL="0" indent="0" algn="l">
              <a:buNone/>
            </a:pPr>
            <a:r>
              <a:rPr lang="en" altLang="ko-Kore-KR" sz="1800" b="0" i="0" u="none" strike="noStrike" dirty="0" err="1">
                <a:effectLst/>
                <a:latin typeface="+mn-ea"/>
              </a:rPr>
              <a:t>toFloat</a:t>
            </a:r>
            <a:r>
              <a:rPr lang="en" altLang="ko-Kore-KR" sz="1800" b="0" i="0" u="none" strike="noStrike" dirty="0">
                <a:effectLst/>
                <a:latin typeface="+mn-ea"/>
              </a:rPr>
              <a:t>() : Float</a:t>
            </a:r>
            <a:r>
              <a:rPr lang="ko-KR" altLang="en-US" sz="1800" b="0" i="0" u="none" strike="noStrike" dirty="0" err="1">
                <a:effectLst/>
                <a:latin typeface="+mn-ea"/>
              </a:rPr>
              <a:t>으로</a:t>
            </a:r>
            <a:r>
              <a:rPr lang="ko-KR" altLang="en-US" sz="1800" b="0" i="0" u="none" strike="noStrike" dirty="0">
                <a:effectLst/>
                <a:latin typeface="+mn-ea"/>
              </a:rPr>
              <a:t> 변환</a:t>
            </a:r>
            <a:endParaRPr lang="en-US" altLang="ko-KR" sz="1800" b="0" i="0" u="none" strike="noStrike" dirty="0">
              <a:effectLst/>
              <a:latin typeface="+mn-ea"/>
            </a:endParaRPr>
          </a:p>
          <a:p>
            <a:pPr marL="0" indent="0" algn="l">
              <a:buNone/>
            </a:pPr>
            <a:r>
              <a:rPr lang="en" altLang="ko-Kore-KR" sz="1800" b="0" i="0" u="none" strike="noStrike" dirty="0" err="1">
                <a:effectLst/>
                <a:latin typeface="+mn-ea"/>
              </a:rPr>
              <a:t>toDouble</a:t>
            </a:r>
            <a:r>
              <a:rPr lang="en" altLang="ko-Kore-KR" sz="1800" b="0" i="0" u="none" strike="noStrike" dirty="0">
                <a:effectLst/>
                <a:latin typeface="+mn-ea"/>
              </a:rPr>
              <a:t>() : Double</a:t>
            </a:r>
            <a:r>
              <a:rPr lang="ko-KR" altLang="en-US" sz="1800" b="0" i="0" u="none" strike="noStrike" dirty="0">
                <a:effectLst/>
                <a:latin typeface="+mn-ea"/>
              </a:rPr>
              <a:t>로 변환</a:t>
            </a:r>
            <a:endParaRPr lang="en-US" altLang="ko-KR" sz="1800" b="0" i="0" u="none" strike="noStrike" dirty="0">
              <a:effectLst/>
              <a:latin typeface="+mn-ea"/>
            </a:endParaRPr>
          </a:p>
          <a:p>
            <a:pPr marL="0" indent="0" algn="l">
              <a:buNone/>
            </a:pPr>
            <a:r>
              <a:rPr lang="en" altLang="ko-Kore-KR" sz="1800" b="0" i="0" u="none" strike="noStrike" dirty="0" err="1">
                <a:effectLst/>
                <a:latin typeface="+mn-ea"/>
              </a:rPr>
              <a:t>toChar</a:t>
            </a:r>
            <a:r>
              <a:rPr lang="en" altLang="ko-Kore-KR" sz="1800" b="0" i="0" u="none" strike="noStrike" dirty="0">
                <a:effectLst/>
                <a:latin typeface="+mn-ea"/>
              </a:rPr>
              <a:t>() : Char</a:t>
            </a:r>
            <a:r>
              <a:rPr lang="ko-KR" altLang="en-US" sz="1800" b="0" i="0" u="none" strike="noStrike" dirty="0">
                <a:effectLst/>
                <a:latin typeface="+mn-ea"/>
              </a:rPr>
              <a:t>로 변환</a:t>
            </a:r>
            <a:endParaRPr lang="en-US" altLang="ko-KR" sz="1800" b="0" i="0" u="none" strike="noStrike" dirty="0">
              <a:effectLst/>
              <a:latin typeface="+mn-ea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963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F4626-15BA-1F1E-CAF5-08278971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출력문</a:t>
            </a:r>
            <a:r>
              <a:rPr kumimoji="1" lang="en-US" altLang="ko-Kore-KR" dirty="0"/>
              <a:t>(print)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74342-7705-DA38-A193-67D9835C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568"/>
            <a:ext cx="10515600" cy="4817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1700" dirty="0"/>
              <a:t>var name = “</a:t>
            </a:r>
            <a:r>
              <a:rPr kumimoji="1" lang="ko-KR" altLang="en-US" sz="1700" dirty="0"/>
              <a:t>백승아</a:t>
            </a:r>
            <a:r>
              <a:rPr kumimoji="1" lang="en-US" altLang="ko-KR" sz="1700" dirty="0"/>
              <a:t>”</a:t>
            </a:r>
          </a:p>
          <a:p>
            <a:pPr marL="0" indent="0">
              <a:buNone/>
            </a:pPr>
            <a:endParaRPr kumimoji="1" lang="en-US" altLang="ko-KR" sz="1700" dirty="0"/>
          </a:p>
          <a:p>
            <a:pPr marL="0" indent="0">
              <a:buNone/>
            </a:pPr>
            <a:r>
              <a:rPr kumimoji="1" lang="en-US" altLang="ko-Kore-KR" sz="1700" dirty="0">
                <a:solidFill>
                  <a:srgbClr val="FF0000"/>
                </a:solidFill>
              </a:rPr>
              <a:t>print</a:t>
            </a:r>
            <a:r>
              <a:rPr kumimoji="1" lang="en-US" altLang="ko-Kore-KR" sz="1700" dirty="0"/>
              <a:t>(</a:t>
            </a:r>
            <a:r>
              <a:rPr kumimoji="1" lang="en-US" altLang="ko-KR" sz="1700" dirty="0"/>
              <a:t>“</a:t>
            </a:r>
            <a:r>
              <a:rPr kumimoji="1" lang="ko-KR" altLang="en-US" sz="1700" dirty="0"/>
              <a:t>제 이름은</a:t>
            </a:r>
            <a:r>
              <a:rPr kumimoji="1" lang="en-US" altLang="ko-KR" sz="1700" dirty="0"/>
              <a:t>”+</a:t>
            </a:r>
            <a:r>
              <a:rPr kumimoji="1" lang="ko-KR" altLang="en-US" sz="1700" dirty="0"/>
              <a:t> </a:t>
            </a:r>
            <a:r>
              <a:rPr kumimoji="1" lang="en-US" altLang="ko-KR" sz="1700" dirty="0">
                <a:solidFill>
                  <a:srgbClr val="FF0000"/>
                </a:solidFill>
              </a:rPr>
              <a:t>name</a:t>
            </a:r>
            <a:r>
              <a:rPr kumimoji="1" lang="en-US" altLang="ko-KR" sz="1700" dirty="0"/>
              <a:t> + “</a:t>
            </a:r>
            <a:r>
              <a:rPr kumimoji="1" lang="ko-KR" altLang="en-US" sz="1700" dirty="0"/>
              <a:t>입니다</a:t>
            </a:r>
            <a:r>
              <a:rPr kumimoji="1" lang="en-US" altLang="ko-KR" sz="1700" dirty="0"/>
              <a:t>.”)</a:t>
            </a:r>
          </a:p>
          <a:p>
            <a:pPr marL="0" indent="0">
              <a:buNone/>
            </a:pPr>
            <a:r>
              <a:rPr kumimoji="1" lang="en-US" altLang="ko-KR" sz="1700" dirty="0">
                <a:solidFill>
                  <a:srgbClr val="FF0000"/>
                </a:solidFill>
              </a:rPr>
              <a:t>print</a:t>
            </a:r>
            <a:r>
              <a:rPr kumimoji="1" lang="en-US" altLang="ko-KR" sz="1700" dirty="0"/>
              <a:t>(“</a:t>
            </a:r>
            <a:r>
              <a:rPr kumimoji="1" lang="ko-KR" altLang="en-US" sz="1700" dirty="0"/>
              <a:t>제 이름은 </a:t>
            </a:r>
            <a:r>
              <a:rPr kumimoji="1" lang="en-US" altLang="ko-KR" sz="1700" dirty="0">
                <a:solidFill>
                  <a:srgbClr val="FF0000"/>
                </a:solidFill>
              </a:rPr>
              <a:t>$name </a:t>
            </a:r>
            <a:r>
              <a:rPr kumimoji="1" lang="ko-KR" altLang="en-US" sz="1700" dirty="0"/>
              <a:t>입니다</a:t>
            </a:r>
            <a:r>
              <a:rPr kumimoji="1" lang="en-US" altLang="ko-KR" sz="1700" dirty="0"/>
              <a:t>.”)</a:t>
            </a:r>
          </a:p>
          <a:p>
            <a:pPr marL="0" indent="0">
              <a:buNone/>
            </a:pPr>
            <a:r>
              <a:rPr kumimoji="1" lang="en-US" altLang="ko-KR" sz="1700" dirty="0">
                <a:solidFill>
                  <a:srgbClr val="FF0000"/>
                </a:solidFill>
              </a:rPr>
              <a:t>print</a:t>
            </a:r>
            <a:r>
              <a:rPr kumimoji="1" lang="en-US" altLang="ko-KR" sz="1700" dirty="0"/>
              <a:t>(“</a:t>
            </a:r>
            <a:r>
              <a:rPr kumimoji="1" lang="ko-KR" altLang="en-US" sz="1700" dirty="0"/>
              <a:t>제 이름은 </a:t>
            </a:r>
            <a:r>
              <a:rPr kumimoji="1" lang="en-US" altLang="ko-KR" sz="1700" dirty="0">
                <a:solidFill>
                  <a:srgbClr val="FF0000"/>
                </a:solidFill>
              </a:rPr>
              <a:t>${name}</a:t>
            </a:r>
            <a:r>
              <a:rPr kumimoji="1" lang="ko-KR" altLang="en-US" sz="1700" dirty="0"/>
              <a:t>입니다</a:t>
            </a:r>
            <a:r>
              <a:rPr kumimoji="1" lang="en-US" altLang="ko-KR" sz="1700" dirty="0"/>
              <a:t>.”)</a:t>
            </a:r>
          </a:p>
          <a:p>
            <a:pPr marL="0" indent="0">
              <a:buNone/>
            </a:pPr>
            <a:r>
              <a:rPr kumimoji="1" lang="en-US" altLang="ko-KR" sz="1700" dirty="0"/>
              <a:t>-&gt;</a:t>
            </a:r>
            <a:r>
              <a:rPr kumimoji="1" lang="ko-KR" altLang="en-US" sz="1700" dirty="0"/>
              <a:t> 출력 </a:t>
            </a:r>
            <a:r>
              <a:rPr kumimoji="1" lang="en-US" altLang="ko-KR" sz="1700" dirty="0"/>
              <a:t>:</a:t>
            </a:r>
            <a:r>
              <a:rPr kumimoji="1" lang="ko-KR" altLang="en-US" sz="1700" dirty="0"/>
              <a:t> 제 이름은 </a:t>
            </a:r>
            <a:r>
              <a:rPr kumimoji="1" lang="ko-KR" altLang="en-US" sz="1700" dirty="0" err="1"/>
              <a:t>백승아입니다</a:t>
            </a:r>
            <a:r>
              <a:rPr kumimoji="1" lang="en-US" altLang="ko-KR" sz="1700" dirty="0"/>
              <a:t>.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(</a:t>
            </a:r>
            <a:r>
              <a:rPr kumimoji="1" lang="ko-KR" altLang="en-US" sz="1700" dirty="0"/>
              <a:t>모두 같음</a:t>
            </a:r>
            <a:r>
              <a:rPr kumimoji="1" lang="en-US" altLang="ko-KR" sz="1700" dirty="0"/>
              <a:t>)</a:t>
            </a:r>
          </a:p>
          <a:p>
            <a:pPr marL="0" indent="0">
              <a:buNone/>
            </a:pPr>
            <a:endParaRPr kumimoji="1" lang="en-US" altLang="ko-KR" sz="1700" dirty="0"/>
          </a:p>
          <a:p>
            <a:pPr marL="0" indent="0">
              <a:buNone/>
            </a:pPr>
            <a:r>
              <a:rPr kumimoji="1" lang="ko-KR" altLang="en-US" sz="1700" dirty="0"/>
              <a:t>뒤에 문자열을 붙이는 경우 대괄호로 묶어야 한다</a:t>
            </a:r>
            <a:r>
              <a:rPr kumimoji="1" lang="en-US" altLang="ko-KR" sz="1700" dirty="0"/>
              <a:t>.</a:t>
            </a:r>
          </a:p>
          <a:p>
            <a:pPr marL="0" indent="0">
              <a:buNone/>
            </a:pPr>
            <a:r>
              <a:rPr kumimoji="1" lang="en-US" altLang="ko-KR" sz="1700" dirty="0">
                <a:solidFill>
                  <a:srgbClr val="FF0000"/>
                </a:solidFill>
              </a:rPr>
              <a:t>print</a:t>
            </a:r>
            <a:r>
              <a:rPr kumimoji="1" lang="en-US" altLang="ko-KR" sz="1700" dirty="0"/>
              <a:t>(“</a:t>
            </a:r>
            <a:r>
              <a:rPr kumimoji="1" lang="ko-KR" altLang="en-US" sz="1700" dirty="0"/>
              <a:t>제 이름은</a:t>
            </a:r>
            <a:r>
              <a:rPr kumimoji="1" lang="en-US" altLang="ko-KR" sz="1700" dirty="0">
                <a:solidFill>
                  <a:srgbClr val="FF0000"/>
                </a:solidFill>
              </a:rPr>
              <a:t>${name+10}</a:t>
            </a:r>
            <a:r>
              <a:rPr kumimoji="1" lang="ko-KR" altLang="en-US" sz="1700" dirty="0"/>
              <a:t>입니다</a:t>
            </a:r>
            <a:r>
              <a:rPr kumimoji="1" lang="en-US" altLang="ko-KR" sz="1700" dirty="0"/>
              <a:t>.”)</a:t>
            </a:r>
            <a:r>
              <a:rPr kumimoji="1" lang="ko-KR" altLang="en-US" sz="1700" dirty="0"/>
              <a:t>  </a:t>
            </a:r>
            <a:endParaRPr kumimoji="1" lang="en-US" altLang="ko-KR" sz="1700" dirty="0"/>
          </a:p>
          <a:p>
            <a:pPr marL="0" indent="0">
              <a:buNone/>
            </a:pPr>
            <a:r>
              <a:rPr kumimoji="1" lang="en-US" altLang="ko-KR" sz="1700" dirty="0"/>
              <a:t>-&gt;</a:t>
            </a:r>
            <a:r>
              <a:rPr kumimoji="1" lang="ko-KR" altLang="en-US" sz="1700" dirty="0"/>
              <a:t> 출력 </a:t>
            </a:r>
            <a:r>
              <a:rPr kumimoji="1" lang="en-US" altLang="ko-KR" sz="1700" dirty="0"/>
              <a:t>:</a:t>
            </a:r>
            <a:r>
              <a:rPr kumimoji="1" lang="ko-KR" altLang="en-US" sz="1700" dirty="0"/>
              <a:t> 제 이름은 백승아</a:t>
            </a:r>
            <a:r>
              <a:rPr kumimoji="1" lang="en-US" altLang="ko-KR" sz="1700" dirty="0"/>
              <a:t>10</a:t>
            </a:r>
            <a:r>
              <a:rPr kumimoji="1" lang="ko-KR" altLang="en-US" sz="1700" dirty="0"/>
              <a:t>입니다</a:t>
            </a:r>
            <a:r>
              <a:rPr kumimoji="1"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84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8A8A4-816E-4659-AFCC-6EAA24DD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입력문</a:t>
            </a:r>
            <a:r>
              <a:rPr kumimoji="1" lang="en-US" altLang="ko-Kore-KR" dirty="0"/>
              <a:t>(Scanner)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4DBCD-007C-41BB-B6E4-7753D642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442"/>
            <a:ext cx="10515600" cy="4865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sz="2000" dirty="0">
                <a:effectLst/>
                <a:latin typeface="JetBrains Mono"/>
              </a:rPr>
              <a:t>import </a:t>
            </a:r>
            <a:r>
              <a:rPr lang="en" altLang="ko-Kore-KR" sz="2000" dirty="0" err="1">
                <a:effectLst/>
                <a:latin typeface="JetBrains Mono"/>
              </a:rPr>
              <a:t>java.util</a:t>
            </a:r>
            <a:r>
              <a:rPr lang="en" altLang="ko-Kore-KR" sz="2000" dirty="0">
                <a:effectLst/>
                <a:latin typeface="JetBrains Mono"/>
              </a:rPr>
              <a:t>.*</a:t>
            </a:r>
            <a:br>
              <a:rPr lang="en" altLang="ko-Kore-KR" sz="2000" dirty="0">
                <a:effectLst/>
                <a:latin typeface="JetBrains Mono"/>
              </a:rPr>
            </a:br>
            <a:br>
              <a:rPr lang="en" altLang="ko-Kore-KR" sz="2000" dirty="0">
                <a:effectLst/>
                <a:latin typeface="JetBrains Mono"/>
              </a:rPr>
            </a:br>
            <a:r>
              <a:rPr lang="en" altLang="ko-Kore-KR" sz="2000" dirty="0">
                <a:effectLst/>
                <a:latin typeface="JetBrains Mono"/>
              </a:rPr>
              <a:t>fun main(){</a:t>
            </a:r>
            <a:br>
              <a:rPr lang="en" altLang="ko-Kore-KR" sz="2000" dirty="0">
                <a:effectLst/>
                <a:latin typeface="JetBrains Mono"/>
              </a:rPr>
            </a:br>
            <a:r>
              <a:rPr lang="en" altLang="ko-Kore-KR" sz="2000" dirty="0">
                <a:effectLst/>
                <a:latin typeface="JetBrains Mono"/>
              </a:rPr>
              <a:t>    </a:t>
            </a:r>
            <a:r>
              <a:rPr lang="en" altLang="ko-Kore-KR" sz="2000" dirty="0" err="1">
                <a:effectLst/>
                <a:latin typeface="JetBrains Mono"/>
              </a:rPr>
              <a:t>val</a:t>
            </a:r>
            <a:r>
              <a:rPr lang="en" altLang="ko-Kore-KR" sz="2000" dirty="0">
                <a:effectLst/>
                <a:latin typeface="JetBrains Mono"/>
              </a:rPr>
              <a:t> reader =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JetBrains Mono"/>
              </a:rPr>
              <a:t>Scanner</a:t>
            </a:r>
            <a:r>
              <a:rPr lang="en" altLang="ko-Kore-KR" sz="2000" dirty="0">
                <a:effectLst/>
                <a:latin typeface="JetBrains Mono"/>
              </a:rPr>
              <a:t>(</a:t>
            </a:r>
            <a:r>
              <a:rPr lang="en" altLang="ko-Kore-KR" sz="2000" dirty="0" err="1">
                <a:effectLst/>
                <a:latin typeface="JetBrains Mono"/>
              </a:rPr>
              <a:t>System.</a:t>
            </a:r>
            <a:r>
              <a:rPr lang="en" altLang="ko-Kore-KR" sz="2000" i="1" dirty="0" err="1">
                <a:effectLst/>
                <a:latin typeface="JetBrains Mono"/>
              </a:rPr>
              <a:t>`in</a:t>
            </a:r>
            <a:r>
              <a:rPr lang="en" altLang="ko-Kore-KR" sz="2000" i="1" dirty="0">
                <a:effectLst/>
                <a:latin typeface="JetBrains Mono"/>
              </a:rPr>
              <a:t>`</a:t>
            </a:r>
            <a:r>
              <a:rPr lang="en" altLang="ko-Kore-KR" sz="2000" dirty="0">
                <a:effectLst/>
                <a:latin typeface="JetBrains Mono"/>
              </a:rPr>
              <a:t>)</a:t>
            </a:r>
            <a:r>
              <a:rPr lang="ko-KR" altLang="en-US" sz="2000" dirty="0">
                <a:effectLst/>
                <a:latin typeface="JetBrains Mono"/>
              </a:rPr>
              <a:t>      </a:t>
            </a:r>
            <a:r>
              <a:rPr lang="en-US" altLang="ko-KR" sz="2000" dirty="0">
                <a:effectLst/>
                <a:latin typeface="JetBrains Mono"/>
              </a:rPr>
              <a:t>//</a:t>
            </a:r>
            <a:r>
              <a:rPr lang="en-US" altLang="ko-KR" sz="2000" dirty="0">
                <a:latin typeface="JetBrains Mono"/>
              </a:rPr>
              <a:t>in</a:t>
            </a:r>
            <a:r>
              <a:rPr lang="ko-KR" altLang="en-US" sz="2000" dirty="0">
                <a:latin typeface="JetBrains Mono"/>
              </a:rPr>
              <a:t>은 </a:t>
            </a:r>
            <a:r>
              <a:rPr lang="ko-KR" altLang="en-US" sz="2000" dirty="0" err="1">
                <a:latin typeface="JetBrains Mono"/>
              </a:rPr>
              <a:t>코틀린에서는</a:t>
            </a:r>
            <a:r>
              <a:rPr lang="ko-KR" altLang="en-US" sz="2000" dirty="0">
                <a:latin typeface="JetBrains Mono"/>
              </a:rPr>
              <a:t> 생략</a:t>
            </a:r>
            <a:br>
              <a:rPr lang="en" altLang="ko-Kore-KR" sz="2000" dirty="0">
                <a:effectLst/>
                <a:latin typeface="JetBrains Mono"/>
              </a:rPr>
            </a:br>
            <a:r>
              <a:rPr lang="en" altLang="ko-Kore-KR" sz="2000" dirty="0">
                <a:effectLst/>
                <a:latin typeface="JetBrains Mono"/>
              </a:rPr>
              <a:t>    </a:t>
            </a:r>
            <a:r>
              <a:rPr lang="en" altLang="ko-Kore-KR" sz="2000" dirty="0" err="1">
                <a:effectLst/>
                <a:latin typeface="JetBrains Mono"/>
              </a:rPr>
              <a:t>val</a:t>
            </a:r>
            <a:r>
              <a:rPr lang="en" altLang="ko-Kore-KR" sz="2000" dirty="0">
                <a:effectLst/>
                <a:latin typeface="JetBrains Mono"/>
              </a:rPr>
              <a:t> result = </a:t>
            </a:r>
            <a:r>
              <a:rPr lang="en" altLang="ko-Kore-KR" sz="2000" dirty="0" err="1">
                <a:effectLst/>
                <a:latin typeface="JetBrains Mono"/>
              </a:rPr>
              <a:t>reader.next</a:t>
            </a:r>
            <a:r>
              <a:rPr lang="en" altLang="ko-Kore-KR" sz="2000" dirty="0">
                <a:effectLst/>
                <a:latin typeface="JetBrains Mono"/>
              </a:rPr>
              <a:t>()</a:t>
            </a:r>
            <a:br>
              <a:rPr lang="en" altLang="ko-Kore-KR" sz="2000" dirty="0">
                <a:effectLst/>
                <a:latin typeface="JetBrains Mono"/>
              </a:rPr>
            </a:br>
            <a:br>
              <a:rPr lang="en" altLang="ko-Kore-KR" sz="2000" dirty="0">
                <a:effectLst/>
                <a:latin typeface="JetBrains Mono"/>
              </a:rPr>
            </a:br>
            <a:r>
              <a:rPr lang="en" altLang="ko-Kore-KR" sz="2000" dirty="0">
                <a:effectLst/>
                <a:latin typeface="JetBrains Mono"/>
              </a:rPr>
              <a:t>    </a:t>
            </a:r>
            <a:r>
              <a:rPr lang="en" altLang="ko-Kore-KR" sz="2000" i="1" dirty="0" err="1">
                <a:effectLst/>
                <a:latin typeface="JetBrains Mono"/>
              </a:rPr>
              <a:t>println</a:t>
            </a:r>
            <a:r>
              <a:rPr lang="en" altLang="ko-Kore-KR" sz="2000" dirty="0">
                <a:effectLst/>
                <a:latin typeface="JetBrains Mono"/>
              </a:rPr>
              <a:t>("</a:t>
            </a:r>
            <a:r>
              <a:rPr lang="ko-KR" altLang="en-US" sz="2000" dirty="0" err="1">
                <a:effectLst/>
                <a:latin typeface="Menlo-Regular" panose="020B0609030804020204" pitchFamily="49" charset="0"/>
              </a:rPr>
              <a:t>입력값</a:t>
            </a:r>
            <a:r>
              <a:rPr lang="en-US" altLang="ko-KR" sz="2000" dirty="0">
                <a:effectLst/>
                <a:latin typeface="JetBrains Mono"/>
              </a:rPr>
              <a:t>:</a:t>
            </a:r>
            <a:r>
              <a:rPr lang="en-US" altLang="ko-KR" sz="2000" dirty="0">
                <a:solidFill>
                  <a:schemeClr val="tx1"/>
                </a:solidFill>
                <a:effectLst/>
                <a:latin typeface="JetBrains Mono"/>
              </a:rPr>
              <a:t>$</a:t>
            </a:r>
            <a:r>
              <a:rPr lang="en" altLang="ko-Kore-KR" sz="2000" dirty="0">
                <a:solidFill>
                  <a:schemeClr val="tx1"/>
                </a:solidFill>
                <a:effectLst/>
                <a:latin typeface="JetBrains Mono"/>
              </a:rPr>
              <a:t>result</a:t>
            </a:r>
            <a:r>
              <a:rPr lang="en" altLang="ko-Kore-KR" sz="2000" dirty="0">
                <a:effectLst/>
                <a:latin typeface="JetBrains Mono"/>
              </a:rPr>
              <a:t>")</a:t>
            </a:r>
            <a:br>
              <a:rPr lang="en" altLang="ko-Kore-KR" sz="2000" dirty="0">
                <a:effectLst/>
                <a:latin typeface="JetBrains Mono"/>
              </a:rPr>
            </a:br>
            <a:r>
              <a:rPr lang="en" altLang="ko-Kore-KR" sz="2000" dirty="0"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" altLang="ko-Kore-KR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268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E683-E676-3EB1-5B9A-C46DE4BB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033200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조건식</a:t>
            </a:r>
            <a:r>
              <a:rPr kumimoji="1" lang="en-US" altLang="ko-KR" dirty="0"/>
              <a:t>(if, when) </a:t>
            </a:r>
            <a:br>
              <a:rPr kumimoji="1" lang="en-US" altLang="ko-KR" dirty="0"/>
            </a:br>
            <a:r>
              <a:rPr kumimoji="1" lang="ko-KR" altLang="en-US" sz="1800" dirty="0" err="1"/>
              <a:t>코틀린에서는</a:t>
            </a:r>
            <a:r>
              <a:rPr kumimoji="1" lang="ko-KR" altLang="en-US" sz="1800" dirty="0"/>
              <a:t> 변수에 조건식을 대입하여 사용할 수 있다</a:t>
            </a:r>
            <a:r>
              <a:rPr kumimoji="1" lang="en-US" altLang="ko-KR" sz="3600" dirty="0"/>
              <a:t>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19D48-C5EA-B4C5-FC0B-553A0CB5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9886"/>
            <a:ext cx="5257800" cy="5018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dirty="0"/>
              <a:t>fun main(){</a:t>
            </a:r>
          </a:p>
          <a:p>
            <a:pPr marL="457200" lvl="1" indent="0">
              <a:buNone/>
            </a:pPr>
            <a:r>
              <a:rPr kumimoji="1" lang="en-US" altLang="ko-Kore-KR" sz="1800" dirty="0"/>
              <a:t>var </a:t>
            </a:r>
            <a:r>
              <a:rPr kumimoji="1" lang="en-US" altLang="ko-Kore-KR" sz="1800" dirty="0" err="1"/>
              <a:t>i</a:t>
            </a:r>
            <a:r>
              <a:rPr kumimoji="1" lang="en-US" altLang="ko-Kore-KR" sz="1800" dirty="0"/>
              <a:t> = 5</a:t>
            </a:r>
          </a:p>
          <a:p>
            <a:pPr marL="457200" lvl="1" indent="0">
              <a:buNone/>
            </a:pPr>
            <a:r>
              <a:rPr kumimoji="1" lang="en-US" altLang="ko-Kore-KR" sz="1800" dirty="0"/>
              <a:t>var result = </a:t>
            </a:r>
            <a:r>
              <a:rPr kumimoji="1" lang="en-US" altLang="ko-Kore-KR" sz="1800" dirty="0">
                <a:solidFill>
                  <a:srgbClr val="FF0000"/>
                </a:solidFill>
              </a:rPr>
              <a:t>if</a:t>
            </a:r>
            <a:r>
              <a:rPr kumimoji="1" lang="en-US" altLang="ko-Kore-KR" sz="1800" dirty="0"/>
              <a:t>(</a:t>
            </a:r>
            <a:r>
              <a:rPr kumimoji="1" lang="en-US" altLang="ko-Kore-KR" sz="1800" dirty="0" err="1"/>
              <a:t>i</a:t>
            </a:r>
            <a:r>
              <a:rPr kumimoji="1" lang="en-US" altLang="ko-Kore-KR" sz="1800" dirty="0"/>
              <a:t> &gt; 10){</a:t>
            </a:r>
            <a:r>
              <a:rPr kumimoji="1" lang="en-US" altLang="ko-KR" sz="1800" dirty="0"/>
              <a:t> 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“</a:t>
            </a:r>
            <a:r>
              <a:rPr kumimoji="1" lang="en-US" altLang="ko-Kore-KR" sz="1800" dirty="0"/>
              <a:t>10</a:t>
            </a:r>
            <a:r>
              <a:rPr kumimoji="1" lang="ko-KR" altLang="en-US" sz="1800" dirty="0"/>
              <a:t>보다 크다</a:t>
            </a:r>
            <a:r>
              <a:rPr kumimoji="1" lang="en-US" altLang="ko-KR" sz="1800" dirty="0"/>
              <a:t>”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}</a:t>
            </a:r>
            <a:r>
              <a:rPr kumimoji="1" lang="en-US" altLang="ko-KR" sz="1800" dirty="0">
                <a:solidFill>
                  <a:srgbClr val="FF0000"/>
                </a:solidFill>
              </a:rPr>
              <a:t>else if 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i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&gt; 5)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{ 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“5</a:t>
            </a:r>
            <a:r>
              <a:rPr kumimoji="1" lang="ko-KR" altLang="en-US" sz="1800" dirty="0"/>
              <a:t>보다 크다</a:t>
            </a:r>
            <a:r>
              <a:rPr kumimoji="1" lang="en-US" altLang="ko-KR" sz="1800" dirty="0"/>
              <a:t>”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}</a:t>
            </a:r>
            <a:r>
              <a:rPr kumimoji="1" lang="ko-KR" altLang="en-US" sz="1800" dirty="0"/>
              <a:t> </a:t>
            </a:r>
            <a:r>
              <a:rPr kumimoji="1" lang="en-US" altLang="ko-KR" sz="1800" dirty="0">
                <a:solidFill>
                  <a:srgbClr val="FF0000"/>
                </a:solidFill>
              </a:rPr>
              <a:t>else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{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“!!”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}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}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4054F85-815F-205D-54AA-28849D03A0F3}"/>
              </a:ext>
            </a:extLst>
          </p:cNvPr>
          <p:cNvSpPr txBox="1">
            <a:spLocks/>
          </p:cNvSpPr>
          <p:nvPr/>
        </p:nvSpPr>
        <p:spPr>
          <a:xfrm>
            <a:off x="6096000" y="1479885"/>
            <a:ext cx="5257799" cy="4776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sz="1800" dirty="0"/>
              <a:t>fun main(){</a:t>
            </a:r>
          </a:p>
          <a:p>
            <a:pPr marL="457200" lvl="1" indent="0">
              <a:buNone/>
            </a:pPr>
            <a:r>
              <a:rPr kumimoji="1" lang="en-US" altLang="ko-Kore-KR" sz="1800" dirty="0"/>
              <a:t>var </a:t>
            </a:r>
            <a:r>
              <a:rPr kumimoji="1" lang="en-US" altLang="ko-Kore-KR" sz="1800" dirty="0" err="1"/>
              <a:t>i</a:t>
            </a:r>
            <a:r>
              <a:rPr kumimoji="1" lang="en-US" altLang="ko-Kore-KR" sz="1800" dirty="0"/>
              <a:t> = 5</a:t>
            </a:r>
          </a:p>
          <a:p>
            <a:pPr marL="457200" lvl="1" indent="0">
              <a:buNone/>
            </a:pPr>
            <a:r>
              <a:rPr kumimoji="1" lang="en-US" altLang="ko-Kore-KR" sz="1800" dirty="0"/>
              <a:t>var result =</a:t>
            </a:r>
            <a:r>
              <a:rPr kumimoji="1" lang="ko-KR" altLang="en-US" sz="1800" dirty="0"/>
              <a:t> </a:t>
            </a:r>
            <a:r>
              <a:rPr kumimoji="1" lang="en-US" altLang="ko-KR" sz="1800" dirty="0">
                <a:solidFill>
                  <a:srgbClr val="FF0000"/>
                </a:solidFill>
              </a:rPr>
              <a:t>when</a:t>
            </a:r>
            <a:r>
              <a:rPr kumimoji="1" lang="en-US" altLang="ko-KR" sz="1800" dirty="0"/>
              <a:t>{</a:t>
            </a:r>
          </a:p>
          <a:p>
            <a:pPr marL="914400" lvl="2" indent="0">
              <a:buNone/>
            </a:pP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&gt;10 </a:t>
            </a:r>
            <a:r>
              <a:rPr kumimoji="1" lang="en-US" altLang="ko-KR" sz="1800" dirty="0">
                <a:solidFill>
                  <a:srgbClr val="FF0000"/>
                </a:solidFill>
              </a:rPr>
              <a:t>-&gt;</a:t>
            </a:r>
            <a:r>
              <a:rPr kumimoji="1" lang="en-US" altLang="ko-KR" sz="1800" dirty="0"/>
              <a:t> { </a:t>
            </a:r>
          </a:p>
          <a:p>
            <a:pPr marL="914400" lvl="2" indent="0">
              <a:buNone/>
            </a:pPr>
            <a:r>
              <a:rPr kumimoji="1" lang="en-US" altLang="ko-KR" sz="1800" dirty="0"/>
              <a:t>     “10</a:t>
            </a:r>
            <a:r>
              <a:rPr kumimoji="1" lang="ko-KR" altLang="en-US" sz="1800" dirty="0"/>
              <a:t>보다 크다</a:t>
            </a:r>
            <a:r>
              <a:rPr kumimoji="1" lang="en-US" altLang="ko-KR" sz="1800" dirty="0"/>
              <a:t>” }</a:t>
            </a:r>
          </a:p>
          <a:p>
            <a:pPr marL="914400" lvl="2" indent="0">
              <a:buNone/>
            </a:pP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&gt;5 </a:t>
            </a:r>
            <a:r>
              <a:rPr kumimoji="1" lang="en-US" altLang="ko-KR" sz="1800" dirty="0">
                <a:solidFill>
                  <a:srgbClr val="FF0000"/>
                </a:solidFill>
              </a:rPr>
              <a:t>-&gt;</a:t>
            </a:r>
            <a:r>
              <a:rPr kumimoji="1" lang="en-US" altLang="ko-KR" sz="1800" dirty="0"/>
              <a:t> {</a:t>
            </a:r>
          </a:p>
          <a:p>
            <a:pPr marL="914400" lvl="2" indent="0">
              <a:buNone/>
            </a:pPr>
            <a:r>
              <a:rPr kumimoji="1" lang="en-US" altLang="ko-KR" sz="1800" dirty="0"/>
              <a:t>    “5</a:t>
            </a:r>
            <a:r>
              <a:rPr kumimoji="1" lang="ko-KR" altLang="en-US" sz="1800" dirty="0"/>
              <a:t>보다 크다</a:t>
            </a:r>
            <a:r>
              <a:rPr kumimoji="1" lang="en-US" altLang="ko-KR" sz="1800" dirty="0"/>
              <a:t>” }</a:t>
            </a:r>
          </a:p>
          <a:p>
            <a:pPr marL="914400" lvl="2" indent="0">
              <a:buNone/>
            </a:pPr>
            <a:r>
              <a:rPr kumimoji="1" lang="en-US" altLang="ko-KR" sz="1800" dirty="0">
                <a:solidFill>
                  <a:srgbClr val="FF0000"/>
                </a:solidFill>
              </a:rPr>
              <a:t>else</a:t>
            </a:r>
            <a:r>
              <a:rPr kumimoji="1" lang="en-US" altLang="ko-KR" sz="1800" dirty="0"/>
              <a:t>{</a:t>
            </a:r>
          </a:p>
          <a:p>
            <a:pPr marL="914400" lvl="2" indent="0">
              <a:buNone/>
            </a:pPr>
            <a:r>
              <a:rPr kumimoji="1" lang="en-US" altLang="ko-KR" sz="1800" dirty="0"/>
              <a:t>     “!!”  }</a:t>
            </a:r>
          </a:p>
          <a:p>
            <a:pPr marL="914400" lvl="2" indent="0">
              <a:buNone/>
            </a:pPr>
            <a:r>
              <a:rPr kumimoji="1"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34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8A5CE-F6F6-F293-E5B4-D20FC355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813599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삼항연산자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387BB-C3CC-88C6-60C9-9C7E9D47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000" dirty="0"/>
              <a:t>fun main()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{</a:t>
            </a:r>
          </a:p>
          <a:p>
            <a:pPr marL="0" indent="0">
              <a:buNone/>
            </a:pPr>
            <a:r>
              <a:rPr kumimoji="1" lang="en-US" altLang="ko-Kore-KR" sz="2000" dirty="0"/>
              <a:t> var </a:t>
            </a:r>
            <a:r>
              <a:rPr kumimoji="1" lang="en-US" altLang="ko-Kore-KR" sz="2000" dirty="0" err="1"/>
              <a:t>i</a:t>
            </a:r>
            <a:r>
              <a:rPr kumimoji="1" lang="en-US" altLang="ko-Kore-KR" sz="2000" dirty="0"/>
              <a:t> = 5</a:t>
            </a:r>
          </a:p>
          <a:p>
            <a:pPr marL="0" indent="0">
              <a:buNone/>
            </a:pPr>
            <a:r>
              <a:rPr kumimoji="1" lang="en-US" altLang="ko-Kore-KR" sz="2000" dirty="0"/>
              <a:t> var result = 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if</a:t>
            </a:r>
            <a:r>
              <a:rPr kumimoji="1" lang="en-US" altLang="ko-Kore-KR" sz="2000" dirty="0"/>
              <a:t>(</a:t>
            </a:r>
            <a:r>
              <a:rPr kumimoji="1" lang="en-US" altLang="ko-Kore-KR" sz="2000" dirty="0" err="1"/>
              <a:t>i</a:t>
            </a:r>
            <a:r>
              <a:rPr kumimoji="1" lang="en-US" altLang="ko-Kore-KR" sz="2000" dirty="0"/>
              <a:t>&gt;10) true 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else</a:t>
            </a:r>
            <a:r>
              <a:rPr kumimoji="1" lang="en-US" altLang="ko-Kore-KR" sz="2000" dirty="0"/>
              <a:t> false</a:t>
            </a:r>
          </a:p>
          <a:p>
            <a:pPr marL="0" indent="0">
              <a:buNone/>
            </a:pPr>
            <a:r>
              <a:rPr kumimoji="1" lang="en-US" altLang="ko-Kore-KR" sz="2000" dirty="0"/>
              <a:t>}</a:t>
            </a:r>
          </a:p>
          <a:p>
            <a:pPr marL="0" indent="0">
              <a:buNone/>
            </a:pPr>
            <a:endParaRPr kumimoji="1" lang="en-US" altLang="ko-Kore-KR" sz="2000" dirty="0"/>
          </a:p>
          <a:p>
            <a:pPr marL="0" indent="0">
              <a:buNone/>
            </a:pPr>
            <a:r>
              <a:rPr kumimoji="1" lang="ko-KR" altLang="en-US" sz="2000" dirty="0"/>
              <a:t>결과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false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39556319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{38AA861D-48FF-5B46-A4D4-13756C892340}tf10001120</Template>
  <TotalTime>365</TotalTime>
  <Words>1831</Words>
  <Application>Microsoft Macintosh PowerPoint</Application>
  <PresentationFormat>와이드스크린</PresentationFormat>
  <Paragraphs>310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JetBrains Mono</vt:lpstr>
      <vt:lpstr>휴먼매직체</vt:lpstr>
      <vt:lpstr>Noto Sans DemiLight</vt:lpstr>
      <vt:lpstr>Arial</vt:lpstr>
      <vt:lpstr>Gill Sans MT</vt:lpstr>
      <vt:lpstr>Menlo-Regular</vt:lpstr>
      <vt:lpstr>Wingdings</vt:lpstr>
      <vt:lpstr>소포</vt:lpstr>
      <vt:lpstr>Kotlin 기본문법</vt:lpstr>
      <vt:lpstr>목차</vt:lpstr>
      <vt:lpstr>코틀린(kotlin) 이란?</vt:lpstr>
      <vt:lpstr>변수</vt:lpstr>
      <vt:lpstr>변수의 형변환</vt:lpstr>
      <vt:lpstr>출력문(print)</vt:lpstr>
      <vt:lpstr>입력문(Scanner)</vt:lpstr>
      <vt:lpstr>조건식(if, when)  코틀린에서는 변수에 조건식을 대입하여 사용할 수 있다.</vt:lpstr>
      <vt:lpstr>삼항연산자</vt:lpstr>
      <vt:lpstr>반복문(for)</vt:lpstr>
      <vt:lpstr>반복문(while, do~while)</vt:lpstr>
      <vt:lpstr>리스트 &amp; 배열(listOf , mutableListOf, arrayOf)</vt:lpstr>
      <vt:lpstr>예외처리(e:Exception)</vt:lpstr>
      <vt:lpstr>null 안정성</vt:lpstr>
      <vt:lpstr>함수표현</vt:lpstr>
      <vt:lpstr>함수표현</vt:lpstr>
      <vt:lpstr>클래스</vt:lpstr>
      <vt:lpstr> 클래스 상속</vt:lpstr>
      <vt:lpstr> 추상클래스 &amp; 인터페이스 상속</vt:lpstr>
      <vt:lpstr> 인스턴스 타입 체크(is) 인스턴스 타입 캐스팅(as)</vt:lpstr>
      <vt:lpstr>콜백 함수</vt:lpstr>
      <vt:lpstr>감사합니다! 👩🏻‍💻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기본문법</dc:title>
  <dc:creator>9154</dc:creator>
  <cp:lastModifiedBy>9154</cp:lastModifiedBy>
  <cp:revision>8</cp:revision>
  <dcterms:created xsi:type="dcterms:W3CDTF">2023-03-14T11:41:54Z</dcterms:created>
  <dcterms:modified xsi:type="dcterms:W3CDTF">2023-03-25T05:52:02Z</dcterms:modified>
</cp:coreProperties>
</file>