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256" r:id="rId2"/>
    <p:sldId id="266" r:id="rId3"/>
    <p:sldId id="271" r:id="rId4"/>
    <p:sldId id="267" r:id="rId5"/>
    <p:sldId id="268" r:id="rId6"/>
    <p:sldId id="269" r:id="rId7"/>
    <p:sldId id="272" r:id="rId8"/>
    <p:sldId id="270" r:id="rId9"/>
    <p:sldId id="261" r:id="rId10"/>
    <p:sldId id="258" r:id="rId11"/>
    <p:sldId id="259" r:id="rId12"/>
    <p:sldId id="260" r:id="rId13"/>
    <p:sldId id="273" r:id="rId14"/>
    <p:sldId id="262" r:id="rId15"/>
    <p:sldId id="274" r:id="rId16"/>
    <p:sldId id="263" r:id="rId17"/>
    <p:sldId id="288" r:id="rId18"/>
    <p:sldId id="278" r:id="rId19"/>
    <p:sldId id="277" r:id="rId20"/>
    <p:sldId id="275" r:id="rId21"/>
    <p:sldId id="289" r:id="rId22"/>
    <p:sldId id="265" r:id="rId23"/>
    <p:sldId id="282" r:id="rId24"/>
    <p:sldId id="283" r:id="rId25"/>
    <p:sldId id="28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82" y="21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B40BA2-F2F1-4838-9E9B-3B298EAE2916}" type="datetimeFigureOut">
              <a:rPr lang="en-US" smtClean="0"/>
              <a:t>7/24/2021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8D79C-C4D9-4F94-B3B7-DFD0E8B412DB}" type="slidenum">
              <a:rPr lang="en-US" smtClean="0"/>
              <a:t>‹#›</a:t>
            </a:fld>
            <a:endParaRPr lang="en-US"/>
          </a:p>
        </p:txBody>
      </p:sp>
    </p:spTree>
    <p:extLst>
      <p:ext uri="{BB962C8B-B14F-4D97-AF65-F5344CB8AC3E}">
        <p14:creationId xmlns:p14="http://schemas.microsoft.com/office/powerpoint/2010/main" val="384182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599B83-2AFC-4D62-9C3A-392BFC85E105}" type="datetime1">
              <a:rPr lang="en-US" smtClean="0"/>
              <a:t>7/24/2021</a:t>
            </a:fld>
            <a:endParaRPr lang="en-US" dirty="0"/>
          </a:p>
        </p:txBody>
      </p:sp>
      <p:sp>
        <p:nvSpPr>
          <p:cNvPr id="5" name="Footer Placeholder 4"/>
          <p:cNvSpPr>
            <a:spLocks noGrp="1"/>
          </p:cNvSpPr>
          <p:nvPr>
            <p:ph type="ftr" sz="quarter" idx="11"/>
          </p:nvPr>
        </p:nvSpPr>
        <p:spPr/>
        <p:txBody>
          <a:bodyPr/>
          <a:lstStyle/>
          <a:p>
            <a:r>
              <a:rPr lang="en-US"/>
              <a:t>From : http://docs.mongodb.com/manual</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C88BBC-D2B3-4E3D-8666-5699233B709F}" type="datetime1">
              <a:rPr lang="en-US" smtClean="0"/>
              <a:t>7/24/2021</a:t>
            </a:fld>
            <a:endParaRPr lang="en-US" dirty="0"/>
          </a:p>
        </p:txBody>
      </p:sp>
      <p:sp>
        <p:nvSpPr>
          <p:cNvPr id="5" name="Footer Placeholder 4"/>
          <p:cNvSpPr>
            <a:spLocks noGrp="1"/>
          </p:cNvSpPr>
          <p:nvPr>
            <p:ph type="ftr" sz="quarter" idx="11"/>
          </p:nvPr>
        </p:nvSpPr>
        <p:spPr/>
        <p:txBody>
          <a:bodyPr/>
          <a:lstStyle/>
          <a:p>
            <a:r>
              <a:rPr lang="en-US"/>
              <a:t>From : http://docs.mongodb.com/manual</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D9CB3EF-3F01-4383-97EB-442185E12BF8}" type="datetime1">
              <a:rPr lang="en-US" smtClean="0"/>
              <a:t>7/24/2021</a:t>
            </a:fld>
            <a:endParaRPr lang="en-US" dirty="0"/>
          </a:p>
        </p:txBody>
      </p:sp>
      <p:sp>
        <p:nvSpPr>
          <p:cNvPr id="5" name="Footer Placeholder 4"/>
          <p:cNvSpPr>
            <a:spLocks noGrp="1"/>
          </p:cNvSpPr>
          <p:nvPr>
            <p:ph type="ftr" sz="quarter" idx="11"/>
          </p:nvPr>
        </p:nvSpPr>
        <p:spPr/>
        <p:txBody>
          <a:bodyPr/>
          <a:lstStyle/>
          <a:p>
            <a:r>
              <a:rPr lang="en-US"/>
              <a:t>From : http://docs.mongodb.com/manual</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B64638-6D6F-4E8C-9941-842DB157D5F6}" type="datetime1">
              <a:rPr lang="en-US" smtClean="0"/>
              <a:t>7/24/2021</a:t>
            </a:fld>
            <a:endParaRPr lang="en-US" dirty="0"/>
          </a:p>
        </p:txBody>
      </p:sp>
      <p:sp>
        <p:nvSpPr>
          <p:cNvPr id="5" name="Footer Placeholder 4"/>
          <p:cNvSpPr>
            <a:spLocks noGrp="1"/>
          </p:cNvSpPr>
          <p:nvPr>
            <p:ph type="ftr" sz="quarter" idx="11"/>
          </p:nvPr>
        </p:nvSpPr>
        <p:spPr/>
        <p:txBody>
          <a:bodyPr/>
          <a:lstStyle/>
          <a:p>
            <a:r>
              <a:rPr lang="en-US"/>
              <a:t>From : http://docs.mongodb.com/manual</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49439CA-6443-4A8A-9B9D-26535AD2E5A3}" type="datetime1">
              <a:rPr lang="en-US" smtClean="0"/>
              <a:t>7/24/2021</a:t>
            </a:fld>
            <a:endParaRPr lang="en-US" dirty="0"/>
          </a:p>
        </p:txBody>
      </p:sp>
      <p:sp>
        <p:nvSpPr>
          <p:cNvPr id="5" name="Footer Placeholder 4"/>
          <p:cNvSpPr>
            <a:spLocks noGrp="1"/>
          </p:cNvSpPr>
          <p:nvPr>
            <p:ph type="ftr" sz="quarter" idx="11"/>
          </p:nvPr>
        </p:nvSpPr>
        <p:spPr/>
        <p:txBody>
          <a:bodyPr/>
          <a:lstStyle/>
          <a:p>
            <a:r>
              <a:rPr lang="en-US"/>
              <a:t>From : http://docs.mongodb.com/manual</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B0FF6F-6FA1-4EA9-AA4D-A4ACA688AFFE}" type="datetime1">
              <a:rPr lang="en-US" smtClean="0"/>
              <a:t>7/24/2021</a:t>
            </a:fld>
            <a:endParaRPr lang="en-US" dirty="0"/>
          </a:p>
        </p:txBody>
      </p:sp>
      <p:sp>
        <p:nvSpPr>
          <p:cNvPr id="5" name="Footer Placeholder 4"/>
          <p:cNvSpPr>
            <a:spLocks noGrp="1"/>
          </p:cNvSpPr>
          <p:nvPr>
            <p:ph type="ftr" sz="quarter" idx="11"/>
          </p:nvPr>
        </p:nvSpPr>
        <p:spPr/>
        <p:txBody>
          <a:bodyPr/>
          <a:lstStyle/>
          <a:p>
            <a:r>
              <a:rPr lang="en-US"/>
              <a:t>From : http://docs.mongodb.com/manual</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BFAD35-F863-4600-9C14-1603EEBC29C7}" type="datetime1">
              <a:rPr lang="en-US" smtClean="0"/>
              <a:t>7/24/2021</a:t>
            </a:fld>
            <a:endParaRPr lang="en-US" dirty="0"/>
          </a:p>
        </p:txBody>
      </p:sp>
      <p:sp>
        <p:nvSpPr>
          <p:cNvPr id="5" name="Footer Placeholder 4"/>
          <p:cNvSpPr>
            <a:spLocks noGrp="1"/>
          </p:cNvSpPr>
          <p:nvPr>
            <p:ph type="ftr" sz="quarter" idx="11"/>
          </p:nvPr>
        </p:nvSpPr>
        <p:spPr/>
        <p:txBody>
          <a:bodyPr/>
          <a:lstStyle/>
          <a:p>
            <a:r>
              <a:rPr lang="en-US"/>
              <a:t>From : http://docs.mongodb.com/manual</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09944A-D104-48AB-BEB2-50C9DEC670C9}" type="datetime1">
              <a:rPr lang="en-US" smtClean="0"/>
              <a:t>7/24/2021</a:t>
            </a:fld>
            <a:endParaRPr lang="en-US" dirty="0"/>
          </a:p>
        </p:txBody>
      </p:sp>
      <p:sp>
        <p:nvSpPr>
          <p:cNvPr id="5" name="Footer Placeholder 4"/>
          <p:cNvSpPr>
            <a:spLocks noGrp="1"/>
          </p:cNvSpPr>
          <p:nvPr>
            <p:ph type="ftr" sz="quarter" idx="11"/>
          </p:nvPr>
        </p:nvSpPr>
        <p:spPr/>
        <p:txBody>
          <a:bodyPr/>
          <a:lstStyle/>
          <a:p>
            <a:r>
              <a:rPr lang="en-US"/>
              <a:t>From : http://docs.mongodb.com/manual</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69AB78-41B8-4FE1-9F14-638812342E7E}" type="datetime1">
              <a:rPr lang="en-US" smtClean="0"/>
              <a:t>7/24/2021</a:t>
            </a:fld>
            <a:endParaRPr lang="en-US" dirty="0"/>
          </a:p>
        </p:txBody>
      </p:sp>
      <p:sp>
        <p:nvSpPr>
          <p:cNvPr id="5" name="Footer Placeholder 4"/>
          <p:cNvSpPr>
            <a:spLocks noGrp="1"/>
          </p:cNvSpPr>
          <p:nvPr>
            <p:ph type="ftr" sz="quarter" idx="11"/>
          </p:nvPr>
        </p:nvSpPr>
        <p:spPr/>
        <p:txBody>
          <a:bodyPr/>
          <a:lstStyle/>
          <a:p>
            <a:r>
              <a:rPr lang="en-US"/>
              <a:t>From : http://docs.mongodb.com/manual</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8B54A5-BECF-40DD-8F32-9485CF43373C}" type="datetime1">
              <a:rPr lang="en-US" smtClean="0"/>
              <a:t>7/24/2021</a:t>
            </a:fld>
            <a:endParaRPr lang="en-US" dirty="0"/>
          </a:p>
        </p:txBody>
      </p:sp>
      <p:sp>
        <p:nvSpPr>
          <p:cNvPr id="5" name="Footer Placeholder 4"/>
          <p:cNvSpPr>
            <a:spLocks noGrp="1"/>
          </p:cNvSpPr>
          <p:nvPr>
            <p:ph type="ftr" sz="quarter" idx="11"/>
          </p:nvPr>
        </p:nvSpPr>
        <p:spPr/>
        <p:txBody>
          <a:bodyPr/>
          <a:lstStyle/>
          <a:p>
            <a:r>
              <a:rPr lang="en-US"/>
              <a:t>From : http://docs.mongodb.com/manual</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11107F-536B-4678-A843-D339D19DC14B}" type="datetime1">
              <a:rPr lang="en-US" smtClean="0"/>
              <a:t>7/24/2021</a:t>
            </a:fld>
            <a:endParaRPr lang="en-US" dirty="0"/>
          </a:p>
        </p:txBody>
      </p:sp>
      <p:sp>
        <p:nvSpPr>
          <p:cNvPr id="6" name="Footer Placeholder 5"/>
          <p:cNvSpPr>
            <a:spLocks noGrp="1"/>
          </p:cNvSpPr>
          <p:nvPr>
            <p:ph type="ftr" sz="quarter" idx="11"/>
          </p:nvPr>
        </p:nvSpPr>
        <p:spPr/>
        <p:txBody>
          <a:bodyPr/>
          <a:lstStyle/>
          <a:p>
            <a:r>
              <a:rPr lang="en-US"/>
              <a:t>From : http://docs.mongodb.com/manual</a:t>
            </a:r>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C5AFD2-E9CA-40B9-AEE1-F4ED4A7D1862}" type="datetime1">
              <a:rPr lang="en-US" smtClean="0"/>
              <a:t>7/24/2021</a:t>
            </a:fld>
            <a:endParaRPr lang="en-US" dirty="0"/>
          </a:p>
        </p:txBody>
      </p:sp>
      <p:sp>
        <p:nvSpPr>
          <p:cNvPr id="8" name="Footer Placeholder 7"/>
          <p:cNvSpPr>
            <a:spLocks noGrp="1"/>
          </p:cNvSpPr>
          <p:nvPr>
            <p:ph type="ftr" sz="quarter" idx="11"/>
          </p:nvPr>
        </p:nvSpPr>
        <p:spPr/>
        <p:txBody>
          <a:bodyPr/>
          <a:lstStyle/>
          <a:p>
            <a:r>
              <a:rPr lang="en-US"/>
              <a:t>From : http://docs.mongodb.com/manual</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B0AEC2-C253-4F47-B2D9-820109D16C95}" type="datetime1">
              <a:rPr lang="en-US" smtClean="0"/>
              <a:t>7/24/2021</a:t>
            </a:fld>
            <a:endParaRPr lang="en-US" dirty="0"/>
          </a:p>
        </p:txBody>
      </p:sp>
      <p:sp>
        <p:nvSpPr>
          <p:cNvPr id="4" name="Footer Placeholder 3"/>
          <p:cNvSpPr>
            <a:spLocks noGrp="1"/>
          </p:cNvSpPr>
          <p:nvPr>
            <p:ph type="ftr" sz="quarter" idx="11"/>
          </p:nvPr>
        </p:nvSpPr>
        <p:spPr/>
        <p:txBody>
          <a:bodyPr/>
          <a:lstStyle/>
          <a:p>
            <a:r>
              <a:rPr lang="en-US"/>
              <a:t>From : http://docs.mongodb.com/manual</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6420C8-2CA5-40BB-9FAD-41C77F3E452B}" type="datetime1">
              <a:rPr lang="en-US" smtClean="0"/>
              <a:t>7/24/2021</a:t>
            </a:fld>
            <a:endParaRPr lang="en-US" dirty="0"/>
          </a:p>
        </p:txBody>
      </p:sp>
      <p:sp>
        <p:nvSpPr>
          <p:cNvPr id="3" name="Footer Placeholder 2"/>
          <p:cNvSpPr>
            <a:spLocks noGrp="1"/>
          </p:cNvSpPr>
          <p:nvPr>
            <p:ph type="ftr" sz="quarter" idx="11"/>
          </p:nvPr>
        </p:nvSpPr>
        <p:spPr/>
        <p:txBody>
          <a:bodyPr/>
          <a:lstStyle/>
          <a:p>
            <a:r>
              <a:rPr lang="en-US"/>
              <a:t>From : http://docs.mongodb.com/manual</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66D696-BD43-4FC0-BF5B-01C18C4F3BE3}" type="datetime1">
              <a:rPr lang="en-US" smtClean="0"/>
              <a:t>7/24/2021</a:t>
            </a:fld>
            <a:endParaRPr lang="en-US" dirty="0"/>
          </a:p>
        </p:txBody>
      </p:sp>
      <p:sp>
        <p:nvSpPr>
          <p:cNvPr id="6" name="Footer Placeholder 5"/>
          <p:cNvSpPr>
            <a:spLocks noGrp="1"/>
          </p:cNvSpPr>
          <p:nvPr>
            <p:ph type="ftr" sz="quarter" idx="11"/>
          </p:nvPr>
        </p:nvSpPr>
        <p:spPr/>
        <p:txBody>
          <a:bodyPr/>
          <a:lstStyle/>
          <a:p>
            <a:r>
              <a:rPr lang="en-US"/>
              <a:t>From : http://docs.mongodb.com/manual</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C94737F-F246-444E-BF25-31D16D1C0F27}" type="datetime1">
              <a:rPr lang="en-US" smtClean="0"/>
              <a:t>7/24/2021</a:t>
            </a:fld>
            <a:endParaRPr lang="en-US" dirty="0"/>
          </a:p>
        </p:txBody>
      </p:sp>
      <p:sp>
        <p:nvSpPr>
          <p:cNvPr id="6" name="Footer Placeholder 5"/>
          <p:cNvSpPr>
            <a:spLocks noGrp="1"/>
          </p:cNvSpPr>
          <p:nvPr>
            <p:ph type="ftr" sz="quarter" idx="11"/>
          </p:nvPr>
        </p:nvSpPr>
        <p:spPr/>
        <p:txBody>
          <a:bodyPr/>
          <a:lstStyle/>
          <a:p>
            <a:r>
              <a:rPr lang="en-US"/>
              <a:t>From : http://docs.mongodb.com/manual</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0E22F58-1695-4105-AFBF-7966EED28109}" type="datetime1">
              <a:rPr lang="en-US" smtClean="0"/>
              <a:t>7/24/2021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From : http://docs.mongodb.com/manual</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mongodb.com/manual/core/document/" TargetMode="External"/><Relationship Id="rId2" Type="http://schemas.openxmlformats.org/officeDocument/2006/relationships/hyperlink" Target="https://docs.mongodb.com/manual/reference/glossary/#term-collection" TargetMode="External"/><Relationship Id="rId1" Type="http://schemas.openxmlformats.org/officeDocument/2006/relationships/slideLayout" Target="../slideLayouts/slideLayout2.xml"/><Relationship Id="rId4" Type="http://schemas.openxmlformats.org/officeDocument/2006/relationships/hyperlink" Target="https://docs.mongodb.com/manual/core/schema-validat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mongodb.com/manual/sharding/#sharding-introduction" TargetMode="External"/><Relationship Id="rId2" Type="http://schemas.openxmlformats.org/officeDocument/2006/relationships/hyperlink" Target="https://docs.mongodb.com/manual/replication/" TargetMode="External"/><Relationship Id="rId1" Type="http://schemas.openxmlformats.org/officeDocument/2006/relationships/slideLayout" Target="../slideLayouts/slideLayout2.xml"/><Relationship Id="rId5" Type="http://schemas.openxmlformats.org/officeDocument/2006/relationships/hyperlink" Target="https://docs.mongodb.com/manual/reference/glossary/#term-shard-key" TargetMode="External"/><Relationship Id="rId4" Type="http://schemas.openxmlformats.org/officeDocument/2006/relationships/hyperlink" Target="https://docs.mongodb.com/manual/core/zone-sharding/#zone-shard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normAutofit/>
          </a:bodyPr>
          <a:lstStyle/>
          <a:p>
            <a:r>
              <a:rPr lang="en-US" sz="3200" dirty="0"/>
              <a:t>Introduction to MongoDB</a:t>
            </a:r>
          </a:p>
        </p:txBody>
      </p:sp>
      <p:sp>
        <p:nvSpPr>
          <p:cNvPr id="4" name="Footer Placeholder 3"/>
          <p:cNvSpPr>
            <a:spLocks noGrp="1"/>
          </p:cNvSpPr>
          <p:nvPr>
            <p:ph type="ftr" sz="quarter" idx="11"/>
          </p:nvPr>
        </p:nvSpPr>
        <p:spPr/>
        <p:txBody>
          <a:bodyPr/>
          <a:lstStyle/>
          <a:p>
            <a:r>
              <a:rPr lang="en-US"/>
              <a:t>From : http://docs.mongodb.com/manual</a:t>
            </a:r>
            <a:endParaRPr lang="en-US" dirty="0"/>
          </a:p>
        </p:txBody>
      </p:sp>
    </p:spTree>
    <p:extLst>
      <p:ext uri="{BB962C8B-B14F-4D97-AF65-F5344CB8AC3E}">
        <p14:creationId xmlns:p14="http://schemas.microsoft.com/office/powerpoint/2010/main" val="3565844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Data - Create</a:t>
            </a:r>
          </a:p>
        </p:txBody>
      </p:sp>
      <p:sp>
        <p:nvSpPr>
          <p:cNvPr id="3" name="Content Placeholder 2"/>
          <p:cNvSpPr>
            <a:spLocks noGrp="1"/>
          </p:cNvSpPr>
          <p:nvPr>
            <p:ph idx="1"/>
          </p:nvPr>
        </p:nvSpPr>
        <p:spPr>
          <a:xfrm>
            <a:off x="677334" y="1330037"/>
            <a:ext cx="8596668" cy="5403272"/>
          </a:xfrm>
        </p:spPr>
        <p:txBody>
          <a:bodyPr>
            <a:normAutofit/>
          </a:bodyPr>
          <a:lstStyle/>
          <a:p>
            <a:r>
              <a:rPr lang="en-US" dirty="0"/>
              <a:t>Create or insert operations add new documents to a collection. If the collection does not currently exist, insert operations will create the collection.</a:t>
            </a:r>
          </a:p>
          <a:p>
            <a:r>
              <a:rPr lang="en-US" dirty="0"/>
              <a:t>MongoDB provides the following methods to insert documents into a collection:</a:t>
            </a:r>
          </a:p>
          <a:p>
            <a:pPr lvl="1"/>
            <a:r>
              <a:rPr lang="en-US" dirty="0" err="1"/>
              <a:t>db.collection.insertOne</a:t>
            </a:r>
            <a:r>
              <a:rPr lang="en-US" dirty="0"/>
              <a:t>() New in version 3.2</a:t>
            </a:r>
          </a:p>
          <a:p>
            <a:pPr lvl="1"/>
            <a:r>
              <a:rPr lang="en-US" dirty="0" err="1"/>
              <a:t>db.collection.insertMany</a:t>
            </a:r>
            <a:r>
              <a:rPr lang="en-US" dirty="0"/>
              <a:t>() New in version 3.2</a:t>
            </a:r>
          </a:p>
          <a:p>
            <a:r>
              <a:rPr lang="en-US" dirty="0"/>
              <a:t>In MongoDB, insert operations target a single collection. All write operations in MongoDB are atomic on the level of a single document.</a:t>
            </a:r>
          </a:p>
          <a:p>
            <a:pPr marL="0" indent="0">
              <a:buNone/>
            </a:pPr>
            <a:endParaRPr lang="en-US" dirty="0"/>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a:t>From : http://docs.mongodb.com/manual</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5890" y="4358612"/>
            <a:ext cx="6096000" cy="2047875"/>
          </a:xfrm>
          <a:prstGeom prst="rect">
            <a:avLst/>
          </a:prstGeom>
        </p:spPr>
      </p:pic>
    </p:spTree>
    <p:extLst>
      <p:ext uri="{BB962C8B-B14F-4D97-AF65-F5344CB8AC3E}">
        <p14:creationId xmlns:p14="http://schemas.microsoft.com/office/powerpoint/2010/main" val="1304381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Data</a:t>
            </a:r>
          </a:p>
        </p:txBody>
      </p:sp>
      <p:sp>
        <p:nvSpPr>
          <p:cNvPr id="3" name="Content Placeholder 2"/>
          <p:cNvSpPr>
            <a:spLocks noGrp="1"/>
          </p:cNvSpPr>
          <p:nvPr>
            <p:ph idx="1"/>
          </p:nvPr>
        </p:nvSpPr>
        <p:spPr>
          <a:xfrm>
            <a:off x="677334" y="1293091"/>
            <a:ext cx="8596668" cy="4748271"/>
          </a:xfrm>
        </p:spPr>
        <p:txBody>
          <a:bodyPr/>
          <a:lstStyle/>
          <a:p>
            <a:r>
              <a:rPr lang="en-US" dirty="0"/>
              <a:t>Read Operations</a:t>
            </a:r>
          </a:p>
          <a:p>
            <a:r>
              <a:rPr lang="en-US" dirty="0"/>
              <a:t>Read operations retrieves documents from a collection; i.e. queries a collection for documents. MongoDB provides the following methods to read documents from a collection:</a:t>
            </a:r>
          </a:p>
          <a:p>
            <a:endParaRPr lang="en-US" dirty="0"/>
          </a:p>
          <a:p>
            <a:r>
              <a:rPr lang="en-US" dirty="0" err="1"/>
              <a:t>db.collection.find</a:t>
            </a:r>
            <a:r>
              <a:rPr lang="en-US" dirty="0"/>
              <a:t>()</a:t>
            </a:r>
          </a:p>
          <a:p>
            <a:r>
              <a:rPr lang="en-US" dirty="0"/>
              <a:t>You can specify query filters or criteria that identify the documents to return.</a:t>
            </a:r>
          </a:p>
          <a:p>
            <a:endParaRPr lang="en-US" dirty="0"/>
          </a:p>
          <a:p>
            <a:endParaRPr lang="en-US" dirty="0"/>
          </a:p>
        </p:txBody>
      </p:sp>
      <p:sp>
        <p:nvSpPr>
          <p:cNvPr id="4" name="Footer Placeholder 3"/>
          <p:cNvSpPr>
            <a:spLocks noGrp="1"/>
          </p:cNvSpPr>
          <p:nvPr>
            <p:ph type="ftr" sz="quarter" idx="11"/>
          </p:nvPr>
        </p:nvSpPr>
        <p:spPr/>
        <p:txBody>
          <a:bodyPr/>
          <a:lstStyle/>
          <a:p>
            <a:r>
              <a:rPr lang="en-US"/>
              <a:t>From : http://docs.mongodb.com/manual</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1618" y="4223098"/>
            <a:ext cx="6858000" cy="1143000"/>
          </a:xfrm>
          <a:prstGeom prst="rect">
            <a:avLst/>
          </a:prstGeom>
        </p:spPr>
      </p:pic>
    </p:spTree>
    <p:extLst>
      <p:ext uri="{BB962C8B-B14F-4D97-AF65-F5344CB8AC3E}">
        <p14:creationId xmlns:p14="http://schemas.microsoft.com/office/powerpoint/2010/main" val="2395632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Data</a:t>
            </a:r>
          </a:p>
        </p:txBody>
      </p:sp>
      <p:sp>
        <p:nvSpPr>
          <p:cNvPr id="3" name="Content Placeholder 2"/>
          <p:cNvSpPr>
            <a:spLocks noGrp="1"/>
          </p:cNvSpPr>
          <p:nvPr>
            <p:ph idx="1"/>
          </p:nvPr>
        </p:nvSpPr>
        <p:spPr>
          <a:xfrm>
            <a:off x="677334" y="1274619"/>
            <a:ext cx="8596668" cy="4766744"/>
          </a:xfrm>
        </p:spPr>
        <p:txBody>
          <a:bodyPr>
            <a:normAutofit/>
          </a:bodyPr>
          <a:lstStyle/>
          <a:p>
            <a:r>
              <a:rPr lang="en-US" dirty="0"/>
              <a:t>Update Operations</a:t>
            </a:r>
          </a:p>
          <a:p>
            <a:r>
              <a:rPr lang="en-US" dirty="0"/>
              <a:t>Update operations modify existing documents in a collection. MongoDB provides the following methods to update documents of a collection:</a:t>
            </a:r>
          </a:p>
          <a:p>
            <a:pPr lvl="1"/>
            <a:r>
              <a:rPr lang="en-US" dirty="0" err="1"/>
              <a:t>db.collection.updateOne</a:t>
            </a:r>
            <a:r>
              <a:rPr lang="en-US" dirty="0"/>
              <a:t>() </a:t>
            </a:r>
          </a:p>
          <a:p>
            <a:pPr lvl="1"/>
            <a:r>
              <a:rPr lang="en-US" dirty="0" err="1"/>
              <a:t>db.collection.updateMany</a:t>
            </a:r>
            <a:r>
              <a:rPr lang="en-US" dirty="0"/>
              <a:t>()</a:t>
            </a:r>
          </a:p>
          <a:p>
            <a:pPr lvl="1"/>
            <a:r>
              <a:rPr lang="en-US" dirty="0" err="1"/>
              <a:t>db.collection.replaceOne</a:t>
            </a:r>
            <a:r>
              <a:rPr lang="en-US" dirty="0"/>
              <a:t>() </a:t>
            </a:r>
          </a:p>
          <a:p>
            <a:r>
              <a:rPr lang="en-US" dirty="0"/>
              <a:t>In MongoDB, update operations target a single collection. All write operations in MongoDB are atomic on the level of a single document.</a:t>
            </a:r>
          </a:p>
          <a:p>
            <a:r>
              <a:rPr lang="en-US" dirty="0"/>
              <a:t>You can specify criteria, or filters, that identify the documents to update. These filters use the same syntax as read operations</a:t>
            </a:r>
          </a:p>
          <a:p>
            <a:endParaRPr lang="en-US" dirty="0"/>
          </a:p>
        </p:txBody>
      </p:sp>
      <p:sp>
        <p:nvSpPr>
          <p:cNvPr id="4" name="Footer Placeholder 3"/>
          <p:cNvSpPr>
            <a:spLocks noGrp="1"/>
          </p:cNvSpPr>
          <p:nvPr>
            <p:ph type="ftr" sz="quarter" idx="11"/>
          </p:nvPr>
        </p:nvSpPr>
        <p:spPr/>
        <p:txBody>
          <a:bodyPr/>
          <a:lstStyle/>
          <a:p>
            <a:r>
              <a:rPr lang="en-US"/>
              <a:t>From : http://docs.mongodb.com/manual</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8254" y="4985674"/>
            <a:ext cx="6096000" cy="1238250"/>
          </a:xfrm>
          <a:prstGeom prst="rect">
            <a:avLst/>
          </a:prstGeom>
        </p:spPr>
      </p:pic>
    </p:spTree>
    <p:extLst>
      <p:ext uri="{BB962C8B-B14F-4D97-AF65-F5344CB8AC3E}">
        <p14:creationId xmlns:p14="http://schemas.microsoft.com/office/powerpoint/2010/main" val="872646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Data</a:t>
            </a:r>
          </a:p>
        </p:txBody>
      </p:sp>
      <p:sp>
        <p:nvSpPr>
          <p:cNvPr id="3" name="Content Placeholder 2"/>
          <p:cNvSpPr>
            <a:spLocks noGrp="1"/>
          </p:cNvSpPr>
          <p:nvPr>
            <p:ph idx="1"/>
          </p:nvPr>
        </p:nvSpPr>
        <p:spPr>
          <a:xfrm>
            <a:off x="677334" y="1209965"/>
            <a:ext cx="8596668" cy="4831398"/>
          </a:xfrm>
        </p:spPr>
        <p:txBody>
          <a:bodyPr/>
          <a:lstStyle/>
          <a:p>
            <a:r>
              <a:rPr lang="en-US" dirty="0"/>
              <a:t>Delete operations remove documents from a collection. MongoDB provides the following methods to delete documents of a collection:</a:t>
            </a:r>
          </a:p>
          <a:p>
            <a:pPr lvl="1"/>
            <a:r>
              <a:rPr lang="en-US" dirty="0" err="1"/>
              <a:t>db.collection.deleteOne</a:t>
            </a:r>
            <a:r>
              <a:rPr lang="en-US" dirty="0"/>
              <a:t>() </a:t>
            </a:r>
          </a:p>
          <a:p>
            <a:pPr lvl="1"/>
            <a:r>
              <a:rPr lang="en-US" dirty="0" err="1"/>
              <a:t>db.collection.deleteMany</a:t>
            </a:r>
            <a:r>
              <a:rPr lang="en-US" dirty="0"/>
              <a:t>()</a:t>
            </a:r>
          </a:p>
          <a:p>
            <a:r>
              <a:rPr lang="en-US" dirty="0"/>
              <a:t>In MongoDB, delete operations target a single collection. All write operations in MongoDB are atomic on the level of a single document.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You can specify criteria, or filters, that identify the documents to remove. These filters use the same syntax as read operations.</a:t>
            </a:r>
          </a:p>
        </p:txBody>
      </p:sp>
      <p:sp>
        <p:nvSpPr>
          <p:cNvPr id="4" name="Footer Placeholder 3"/>
          <p:cNvSpPr>
            <a:spLocks noGrp="1"/>
          </p:cNvSpPr>
          <p:nvPr>
            <p:ph type="ftr" sz="quarter" idx="11"/>
          </p:nvPr>
        </p:nvSpPr>
        <p:spPr/>
        <p:txBody>
          <a:bodyPr/>
          <a:lstStyle/>
          <a:p>
            <a:r>
              <a:rPr lang="en-US"/>
              <a:t>From : http://docs.mongodb.com/manual</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6510" y="3747077"/>
            <a:ext cx="6096000" cy="952500"/>
          </a:xfrm>
          <a:prstGeom prst="rect">
            <a:avLst/>
          </a:prstGeom>
        </p:spPr>
      </p:pic>
    </p:spTree>
    <p:extLst>
      <p:ext uri="{BB962C8B-B14F-4D97-AF65-F5344CB8AC3E}">
        <p14:creationId xmlns:p14="http://schemas.microsoft.com/office/powerpoint/2010/main" val="3665601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Quering</a:t>
            </a:r>
            <a:r>
              <a:rPr lang="en-US" dirty="0"/>
              <a:t> Textual Data</a:t>
            </a:r>
          </a:p>
        </p:txBody>
      </p:sp>
      <p:sp>
        <p:nvSpPr>
          <p:cNvPr id="3" name="Content Placeholder 2"/>
          <p:cNvSpPr>
            <a:spLocks noGrp="1"/>
          </p:cNvSpPr>
          <p:nvPr>
            <p:ph idx="1"/>
          </p:nvPr>
        </p:nvSpPr>
        <p:spPr>
          <a:xfrm>
            <a:off x="677334" y="1385455"/>
            <a:ext cx="8596668" cy="4655907"/>
          </a:xfrm>
        </p:spPr>
        <p:txBody>
          <a:bodyPr>
            <a:noAutofit/>
          </a:bodyPr>
          <a:lstStyle/>
          <a:p>
            <a:r>
              <a:rPr lang="en-US" sz="1600" dirty="0">
                <a:cs typeface="Arial" panose="020B0604020202020204" pitchFamily="34" charset="0"/>
              </a:rPr>
              <a:t>MongoDB supports query operations that perform a text search of string content. To perform text search, MongoDB uses a text index and the $text operator.</a:t>
            </a:r>
          </a:p>
          <a:p>
            <a:r>
              <a:rPr lang="en-US" sz="1600" dirty="0">
                <a:cs typeface="Arial" panose="020B0604020202020204" pitchFamily="34" charset="0"/>
              </a:rPr>
              <a:t>Text Index</a:t>
            </a:r>
          </a:p>
          <a:p>
            <a:r>
              <a:rPr lang="en-US" sz="1600" dirty="0">
                <a:cs typeface="Arial" panose="020B0604020202020204" pitchFamily="34" charset="0"/>
              </a:rPr>
              <a:t>MongoDB provides text indexes to support text search queries on string content. text indexes can include any field whose value is a string or an array of string elements.</a:t>
            </a:r>
          </a:p>
          <a:p>
            <a:r>
              <a:rPr lang="en-US" sz="1600" dirty="0">
                <a:cs typeface="Arial" panose="020B0604020202020204" pitchFamily="34" charset="0"/>
              </a:rPr>
              <a:t>To perform text search queries, you must have a text index on your collection. A collection can only have one text search index, but that index can cover multiple fields.</a:t>
            </a:r>
          </a:p>
          <a:p>
            <a:pPr marL="0" indent="0">
              <a:buNone/>
            </a:pPr>
            <a:endParaRPr lang="en-US" sz="1200" dirty="0">
              <a:cs typeface="Arial" panose="020B0604020202020204" pitchFamily="34" charset="0"/>
            </a:endParaRPr>
          </a:p>
        </p:txBody>
      </p:sp>
      <p:sp>
        <p:nvSpPr>
          <p:cNvPr id="4" name="Footer Placeholder 3"/>
          <p:cNvSpPr>
            <a:spLocks noGrp="1"/>
          </p:cNvSpPr>
          <p:nvPr>
            <p:ph type="ftr" sz="quarter" idx="11"/>
          </p:nvPr>
        </p:nvSpPr>
        <p:spPr/>
        <p:txBody>
          <a:bodyPr/>
          <a:lstStyle/>
          <a:p>
            <a:r>
              <a:rPr lang="en-US"/>
              <a:t>From : http://docs.mongodb.com/manual</a:t>
            </a:r>
            <a:endParaRPr lang="en-US" dirty="0"/>
          </a:p>
        </p:txBody>
      </p:sp>
    </p:spTree>
    <p:extLst>
      <p:ext uri="{BB962C8B-B14F-4D97-AF65-F5344CB8AC3E}">
        <p14:creationId xmlns:p14="http://schemas.microsoft.com/office/powerpoint/2010/main" val="2113301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From : http://docs.mongodb.com/manual</a:t>
            </a:r>
            <a:endParaRPr lang="en-US" dirty="0"/>
          </a:p>
        </p:txBody>
      </p:sp>
      <p:sp>
        <p:nvSpPr>
          <p:cNvPr id="3" name="TextBox 2"/>
          <p:cNvSpPr txBox="1"/>
          <p:nvPr/>
        </p:nvSpPr>
        <p:spPr>
          <a:xfrm>
            <a:off x="520316" y="220178"/>
            <a:ext cx="10058400" cy="6186309"/>
          </a:xfrm>
          <a:prstGeom prst="rect">
            <a:avLst/>
          </a:prstGeom>
          <a:noFill/>
        </p:spPr>
        <p:txBody>
          <a:bodyPr wrap="square" rtlCol="0">
            <a:spAutoFit/>
          </a:bodyPr>
          <a:lstStyle/>
          <a:p>
            <a:endParaRPr lang="en-US" dirty="0"/>
          </a:p>
          <a:p>
            <a:r>
              <a:rPr lang="en-US" dirty="0">
                <a:cs typeface="Arial" panose="020B0604020202020204" pitchFamily="34" charset="0"/>
              </a:rPr>
              <a:t>For example you can run the following in a mongo shell to allow text search over the name and description fields:</a:t>
            </a:r>
          </a:p>
          <a:p>
            <a:endParaRPr lang="en-US" dirty="0">
              <a:cs typeface="Arial" panose="020B0604020202020204" pitchFamily="34" charset="0"/>
            </a:endParaRPr>
          </a:p>
          <a:p>
            <a:r>
              <a:rPr lang="en-US" dirty="0" err="1">
                <a:cs typeface="Arial" panose="020B0604020202020204" pitchFamily="34" charset="0"/>
              </a:rPr>
              <a:t>db.stores.createIndex</a:t>
            </a:r>
            <a:r>
              <a:rPr lang="en-US" dirty="0">
                <a:cs typeface="Arial" panose="020B0604020202020204" pitchFamily="34" charset="0"/>
              </a:rPr>
              <a:t>( { name: "text", description: "text" } )</a:t>
            </a:r>
          </a:p>
          <a:p>
            <a:r>
              <a:rPr lang="en-US" dirty="0">
                <a:cs typeface="Arial" panose="020B0604020202020204" pitchFamily="34" charset="0"/>
              </a:rPr>
              <a:t>$text Operator</a:t>
            </a:r>
          </a:p>
          <a:p>
            <a:r>
              <a:rPr lang="en-US" dirty="0">
                <a:cs typeface="Arial" panose="020B0604020202020204" pitchFamily="34" charset="0"/>
              </a:rPr>
              <a:t>Use the $text query operator to perform text searches on a collection with a text index.</a:t>
            </a:r>
          </a:p>
          <a:p>
            <a:endParaRPr lang="en-US" dirty="0">
              <a:cs typeface="Arial" panose="020B0604020202020204" pitchFamily="34" charset="0"/>
            </a:endParaRPr>
          </a:p>
          <a:p>
            <a:r>
              <a:rPr lang="en-US" dirty="0">
                <a:cs typeface="Arial" panose="020B0604020202020204" pitchFamily="34" charset="0"/>
              </a:rPr>
              <a:t>$text will tokenize the search string using whitespace and most punctuation as delimiters, and perform a logical OR of all such tokens in the search string.</a:t>
            </a:r>
          </a:p>
          <a:p>
            <a:endParaRPr lang="en-US" dirty="0">
              <a:cs typeface="Arial" panose="020B0604020202020204" pitchFamily="34" charset="0"/>
            </a:endParaRPr>
          </a:p>
          <a:p>
            <a:r>
              <a:rPr lang="en-US" dirty="0">
                <a:cs typeface="Arial" panose="020B0604020202020204" pitchFamily="34" charset="0"/>
              </a:rPr>
              <a:t>For example, you could use the following query to find all stores containing any terms from the list “coffee”, “shop”, and “java”:</a:t>
            </a:r>
          </a:p>
          <a:p>
            <a:endParaRPr lang="en-US" dirty="0">
              <a:cs typeface="Arial" panose="020B0604020202020204" pitchFamily="34" charset="0"/>
            </a:endParaRPr>
          </a:p>
          <a:p>
            <a:r>
              <a:rPr lang="en-US" dirty="0" err="1">
                <a:cs typeface="Arial" panose="020B0604020202020204" pitchFamily="34" charset="0"/>
              </a:rPr>
              <a:t>db.stores.find</a:t>
            </a:r>
            <a:r>
              <a:rPr lang="en-US" dirty="0">
                <a:cs typeface="Arial" panose="020B0604020202020204" pitchFamily="34" charset="0"/>
              </a:rPr>
              <a:t>( { $text: { $search: "java coffee shop" } } )</a:t>
            </a:r>
          </a:p>
          <a:p>
            <a:r>
              <a:rPr lang="en-US" dirty="0">
                <a:cs typeface="Arial" panose="020B0604020202020204" pitchFamily="34" charset="0"/>
              </a:rPr>
              <a:t>Exact Phrase</a:t>
            </a:r>
          </a:p>
          <a:p>
            <a:r>
              <a:rPr lang="en-US" dirty="0">
                <a:cs typeface="Arial" panose="020B0604020202020204" pitchFamily="34" charset="0"/>
              </a:rPr>
              <a:t>You can also search for exact phrases by wrapping them in double-quotes. If the $search string includes a phrase and individual terms, text search will only match documents that include the phrase.</a:t>
            </a:r>
          </a:p>
          <a:p>
            <a:r>
              <a:rPr lang="en-US" dirty="0">
                <a:cs typeface="Arial" panose="020B0604020202020204" pitchFamily="34" charset="0"/>
              </a:rPr>
              <a:t>For example, the following will find all documents containing “coffee shop”:</a:t>
            </a:r>
          </a:p>
          <a:p>
            <a:r>
              <a:rPr lang="en-US" dirty="0" err="1">
                <a:cs typeface="Arial" panose="020B0604020202020204" pitchFamily="34" charset="0"/>
              </a:rPr>
              <a:t>db.stores.find</a:t>
            </a:r>
            <a:r>
              <a:rPr lang="en-US" dirty="0">
                <a:cs typeface="Arial" panose="020B0604020202020204" pitchFamily="34" charset="0"/>
              </a:rPr>
              <a:t>( { $text: { $search: "\"coffee shop\"" } } )</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8027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Data</a:t>
            </a:r>
          </a:p>
        </p:txBody>
      </p:sp>
      <p:sp>
        <p:nvSpPr>
          <p:cNvPr id="3" name="Content Placeholder 2"/>
          <p:cNvSpPr>
            <a:spLocks noGrp="1"/>
          </p:cNvSpPr>
          <p:nvPr>
            <p:ph idx="1"/>
          </p:nvPr>
        </p:nvSpPr>
        <p:spPr>
          <a:xfrm>
            <a:off x="677334" y="1339273"/>
            <a:ext cx="8596668" cy="5067214"/>
          </a:xfrm>
        </p:spPr>
        <p:txBody>
          <a:bodyPr>
            <a:normAutofit/>
          </a:bodyPr>
          <a:lstStyle/>
          <a:p>
            <a:r>
              <a:rPr lang="en-US" dirty="0"/>
              <a:t>Specify Equality Condition</a:t>
            </a:r>
          </a:p>
          <a:p>
            <a:r>
              <a:rPr lang="en-US" dirty="0"/>
              <a:t>To specify equality conditions, use &lt;field&gt;:&lt;value&gt; expressions in the query filter document:</a:t>
            </a:r>
          </a:p>
          <a:p>
            <a:endParaRPr lang="en-US" dirty="0"/>
          </a:p>
          <a:p>
            <a:r>
              <a:rPr lang="en-US" dirty="0"/>
              <a:t>{ &lt;field1&gt;: &lt;value1&gt;, ... }</a:t>
            </a:r>
          </a:p>
          <a:p>
            <a:r>
              <a:rPr lang="en-US" dirty="0"/>
              <a:t>The following example selects from the inventory collection all documents where the status equals "D":</a:t>
            </a:r>
          </a:p>
          <a:p>
            <a:endParaRPr lang="en-US" dirty="0"/>
          </a:p>
          <a:p>
            <a:r>
              <a:rPr lang="en-US" dirty="0" err="1"/>
              <a:t>db.inventory.find</a:t>
            </a:r>
            <a:r>
              <a:rPr lang="en-US" dirty="0"/>
              <a:t>( { status: "D" } )</a:t>
            </a:r>
          </a:p>
          <a:p>
            <a:r>
              <a:rPr lang="en-US" dirty="0"/>
              <a:t>This operation corresponds to the following SQL statement:</a:t>
            </a:r>
          </a:p>
          <a:p>
            <a:endParaRPr lang="en-US" dirty="0"/>
          </a:p>
          <a:p>
            <a:r>
              <a:rPr lang="en-US" dirty="0"/>
              <a:t>SELECT * FROM inventory WHERE status = "D"</a:t>
            </a:r>
          </a:p>
          <a:p>
            <a:endParaRPr lang="en-US" dirty="0"/>
          </a:p>
        </p:txBody>
      </p:sp>
      <p:sp>
        <p:nvSpPr>
          <p:cNvPr id="4" name="Footer Placeholder 3"/>
          <p:cNvSpPr>
            <a:spLocks noGrp="1"/>
          </p:cNvSpPr>
          <p:nvPr>
            <p:ph type="ftr" sz="quarter" idx="11"/>
          </p:nvPr>
        </p:nvSpPr>
        <p:spPr/>
        <p:txBody>
          <a:bodyPr/>
          <a:lstStyle/>
          <a:p>
            <a:r>
              <a:rPr lang="en-US"/>
              <a:t>From : http://docs.mongodb.com/manual</a:t>
            </a:r>
            <a:endParaRPr lang="en-US" dirty="0"/>
          </a:p>
        </p:txBody>
      </p:sp>
    </p:spTree>
    <p:extLst>
      <p:ext uri="{BB962C8B-B14F-4D97-AF65-F5344CB8AC3E}">
        <p14:creationId xmlns:p14="http://schemas.microsoft.com/office/powerpoint/2010/main" val="2535175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58983"/>
            <a:ext cx="8596668" cy="5182380"/>
          </a:xfrm>
        </p:spPr>
        <p:txBody>
          <a:bodyPr/>
          <a:lstStyle/>
          <a:p>
            <a:r>
              <a:rPr lang="en-US" dirty="0"/>
              <a:t>Specify Conditions Using Query Operators</a:t>
            </a:r>
          </a:p>
          <a:p>
            <a:r>
              <a:rPr lang="en-US" dirty="0"/>
              <a:t>A query filter document can use the query operators to specify conditions in the following form:</a:t>
            </a:r>
          </a:p>
          <a:p>
            <a:endParaRPr lang="en-US" dirty="0"/>
          </a:p>
          <a:p>
            <a:r>
              <a:rPr lang="en-US" dirty="0"/>
              <a:t>{ &lt;field1&gt;: { &lt;operator1&gt;: &lt;value1&gt; }, ... }</a:t>
            </a:r>
          </a:p>
          <a:p>
            <a:r>
              <a:rPr lang="en-US" dirty="0"/>
              <a:t>The following example retrieves all documents from the inventory collection where status equals either "A" or "D":</a:t>
            </a:r>
          </a:p>
          <a:p>
            <a:endParaRPr lang="en-US" dirty="0"/>
          </a:p>
          <a:p>
            <a:r>
              <a:rPr lang="en-US" dirty="0" err="1"/>
              <a:t>db.inventory.find</a:t>
            </a:r>
            <a:r>
              <a:rPr lang="en-US" dirty="0"/>
              <a:t>( { status: { $in: [ "A", "D" ] } } )</a:t>
            </a:r>
          </a:p>
          <a:p>
            <a:r>
              <a:rPr lang="en-US" dirty="0"/>
              <a:t>NOTE</a:t>
            </a:r>
          </a:p>
        </p:txBody>
      </p:sp>
      <p:sp>
        <p:nvSpPr>
          <p:cNvPr id="4" name="Footer Placeholder 3"/>
          <p:cNvSpPr>
            <a:spLocks noGrp="1"/>
          </p:cNvSpPr>
          <p:nvPr>
            <p:ph type="ftr" sz="quarter" idx="11"/>
          </p:nvPr>
        </p:nvSpPr>
        <p:spPr/>
        <p:txBody>
          <a:bodyPr/>
          <a:lstStyle/>
          <a:p>
            <a:r>
              <a:rPr lang="en-US"/>
              <a:t>From : http://docs.mongodb.com/manual</a:t>
            </a:r>
            <a:endParaRPr lang="en-US" dirty="0"/>
          </a:p>
        </p:txBody>
      </p:sp>
    </p:spTree>
    <p:extLst>
      <p:ext uri="{BB962C8B-B14F-4D97-AF65-F5344CB8AC3E}">
        <p14:creationId xmlns:p14="http://schemas.microsoft.com/office/powerpoint/2010/main" val="3779304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60218"/>
            <a:ext cx="8596668" cy="5681145"/>
          </a:xfrm>
        </p:spPr>
        <p:txBody>
          <a:bodyPr>
            <a:noAutofit/>
          </a:bodyPr>
          <a:lstStyle/>
          <a:p>
            <a:r>
              <a:rPr lang="en-US" sz="1600" dirty="0">
                <a:cs typeface="Arial" panose="020B0604020202020204" pitchFamily="34" charset="0"/>
              </a:rPr>
              <a:t>Although you can express this query using the $or operator, use the $in operator rather than the $or operator when performing equality checks on the same field.</a:t>
            </a:r>
          </a:p>
          <a:p>
            <a:endParaRPr lang="en-US" sz="1600" dirty="0">
              <a:cs typeface="Arial" panose="020B0604020202020204" pitchFamily="34" charset="0"/>
            </a:endParaRPr>
          </a:p>
          <a:p>
            <a:r>
              <a:rPr lang="en-US" sz="1600" dirty="0">
                <a:cs typeface="Arial" panose="020B0604020202020204" pitchFamily="34" charset="0"/>
              </a:rPr>
              <a:t>The operation corresponds to the following SQL statement:</a:t>
            </a:r>
          </a:p>
          <a:p>
            <a:endParaRPr lang="en-US" sz="1600" dirty="0">
              <a:cs typeface="Arial" panose="020B0604020202020204" pitchFamily="34" charset="0"/>
            </a:endParaRPr>
          </a:p>
          <a:p>
            <a:r>
              <a:rPr lang="en-US" sz="1600" dirty="0">
                <a:cs typeface="Arial" panose="020B0604020202020204" pitchFamily="34" charset="0"/>
              </a:rPr>
              <a:t>SELECT * FROM inventory WHERE status in ("A", "D")</a:t>
            </a:r>
          </a:p>
          <a:p>
            <a:r>
              <a:rPr lang="en-US" sz="1600" dirty="0">
                <a:cs typeface="Arial" panose="020B0604020202020204" pitchFamily="34" charset="0"/>
              </a:rPr>
              <a:t>Refer to the Query and Projection Operators document for the complete list of MongoDB query operators.</a:t>
            </a:r>
          </a:p>
          <a:p>
            <a:endParaRPr lang="en-US" sz="1600" dirty="0">
              <a:cs typeface="Arial" panose="020B0604020202020204" pitchFamily="34" charset="0"/>
            </a:endParaRPr>
          </a:p>
          <a:p>
            <a:r>
              <a:rPr lang="en-US" sz="1600" dirty="0">
                <a:cs typeface="Arial" panose="020B0604020202020204" pitchFamily="34" charset="0"/>
              </a:rPr>
              <a:t>Specify AND Conditions</a:t>
            </a:r>
          </a:p>
          <a:p>
            <a:r>
              <a:rPr lang="en-US" sz="1600" dirty="0">
                <a:cs typeface="Arial" panose="020B0604020202020204" pitchFamily="34" charset="0"/>
              </a:rPr>
              <a:t>A compound query can specify conditions for more than one field in the collection’s documents. Implicitly, a logical AND conjunction connects the clauses of a compound query so that the query selects the documents in the collection that match all the conditions.</a:t>
            </a:r>
          </a:p>
          <a:p>
            <a:endParaRPr lang="en-US" sz="1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US"/>
              <a:t>From : http://docs.mongodb.com/manual</a:t>
            </a:r>
            <a:endParaRPr lang="en-US" dirty="0"/>
          </a:p>
        </p:txBody>
      </p:sp>
    </p:spTree>
    <p:extLst>
      <p:ext uri="{BB962C8B-B14F-4D97-AF65-F5344CB8AC3E}">
        <p14:creationId xmlns:p14="http://schemas.microsoft.com/office/powerpoint/2010/main" val="4029738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69455"/>
            <a:ext cx="8596668" cy="5957454"/>
          </a:xfrm>
        </p:spPr>
        <p:txBody>
          <a:bodyPr>
            <a:normAutofit fontScale="77500" lnSpcReduction="20000"/>
          </a:bodyPr>
          <a:lstStyle/>
          <a:p>
            <a:r>
              <a:rPr lang="en-US" dirty="0"/>
              <a:t>The following example retrieves all documents in the inventory collection where the status equals "A" and </a:t>
            </a:r>
            <a:r>
              <a:rPr lang="en-US" dirty="0" err="1"/>
              <a:t>qty</a:t>
            </a:r>
            <a:r>
              <a:rPr lang="en-US" dirty="0"/>
              <a:t> is less than ($</a:t>
            </a:r>
            <a:r>
              <a:rPr lang="en-US" dirty="0" err="1"/>
              <a:t>lt</a:t>
            </a:r>
            <a:r>
              <a:rPr lang="en-US" dirty="0"/>
              <a:t>) 30:</a:t>
            </a:r>
          </a:p>
          <a:p>
            <a:endParaRPr lang="en-US" dirty="0"/>
          </a:p>
          <a:p>
            <a:r>
              <a:rPr lang="en-US" dirty="0" err="1"/>
              <a:t>db.inventory.find</a:t>
            </a:r>
            <a:r>
              <a:rPr lang="en-US" dirty="0"/>
              <a:t>( { status: "A", </a:t>
            </a:r>
            <a:r>
              <a:rPr lang="en-US" dirty="0" err="1"/>
              <a:t>qty</a:t>
            </a:r>
            <a:r>
              <a:rPr lang="en-US" dirty="0"/>
              <a:t>: { $</a:t>
            </a:r>
            <a:r>
              <a:rPr lang="en-US" dirty="0" err="1"/>
              <a:t>lt</a:t>
            </a:r>
            <a:r>
              <a:rPr lang="en-US" dirty="0"/>
              <a:t>: 30 } } )</a:t>
            </a:r>
          </a:p>
          <a:p>
            <a:r>
              <a:rPr lang="en-US" dirty="0"/>
              <a:t>The operation corresponds to the following SQL statement:</a:t>
            </a:r>
          </a:p>
          <a:p>
            <a:endParaRPr lang="en-US" dirty="0"/>
          </a:p>
          <a:p>
            <a:r>
              <a:rPr lang="en-US" dirty="0"/>
              <a:t>SELECT * FROM inventory WHERE status = "A" AND </a:t>
            </a:r>
            <a:r>
              <a:rPr lang="en-US" dirty="0" err="1"/>
              <a:t>qty</a:t>
            </a:r>
            <a:r>
              <a:rPr lang="en-US" dirty="0"/>
              <a:t> &lt; 30</a:t>
            </a:r>
          </a:p>
          <a:p>
            <a:r>
              <a:rPr lang="en-US" dirty="0"/>
              <a:t>See comparison operators for other MongoDB comparison operators.</a:t>
            </a:r>
          </a:p>
          <a:p>
            <a:endParaRPr lang="en-US" dirty="0"/>
          </a:p>
          <a:p>
            <a:r>
              <a:rPr lang="en-US" dirty="0"/>
              <a:t>Specify OR Conditions</a:t>
            </a:r>
          </a:p>
          <a:p>
            <a:r>
              <a:rPr lang="en-US" dirty="0"/>
              <a:t>Using the $or operator, you can specify a compound query that joins each clause with a logical OR conjunction so that the query selects the documents in the collection that match at least one condition.</a:t>
            </a:r>
          </a:p>
          <a:p>
            <a:endParaRPr lang="en-US" dirty="0"/>
          </a:p>
          <a:p>
            <a:r>
              <a:rPr lang="en-US" dirty="0"/>
              <a:t>The following example retrieves all documents in the collection where the status equals "A" or </a:t>
            </a:r>
            <a:r>
              <a:rPr lang="en-US" dirty="0" err="1"/>
              <a:t>qty</a:t>
            </a:r>
            <a:r>
              <a:rPr lang="en-US" dirty="0"/>
              <a:t> is less than ($</a:t>
            </a:r>
            <a:r>
              <a:rPr lang="en-US" dirty="0" err="1"/>
              <a:t>lt</a:t>
            </a:r>
            <a:r>
              <a:rPr lang="en-US" dirty="0"/>
              <a:t>) 30:</a:t>
            </a:r>
          </a:p>
          <a:p>
            <a:endParaRPr lang="en-US" dirty="0"/>
          </a:p>
          <a:p>
            <a:r>
              <a:rPr lang="en-US" dirty="0" err="1"/>
              <a:t>db.inventory.find</a:t>
            </a:r>
            <a:r>
              <a:rPr lang="en-US" dirty="0"/>
              <a:t>( { $or: [ { status: "A" }, { </a:t>
            </a:r>
            <a:r>
              <a:rPr lang="en-US" dirty="0" err="1"/>
              <a:t>qty</a:t>
            </a:r>
            <a:r>
              <a:rPr lang="en-US" dirty="0"/>
              <a:t>: { $</a:t>
            </a:r>
            <a:r>
              <a:rPr lang="en-US" dirty="0" err="1"/>
              <a:t>lt</a:t>
            </a:r>
            <a:r>
              <a:rPr lang="en-US" dirty="0"/>
              <a:t>: 30 } } ] } )</a:t>
            </a:r>
          </a:p>
          <a:p>
            <a:r>
              <a:rPr lang="en-US" dirty="0"/>
              <a:t>The operation corresponds to the following SQL statement:</a:t>
            </a:r>
          </a:p>
          <a:p>
            <a:endParaRPr lang="en-US" dirty="0"/>
          </a:p>
          <a:p>
            <a:r>
              <a:rPr lang="en-US" dirty="0"/>
              <a:t>SELECT * FROM inventory WHERE status = "A" OR </a:t>
            </a:r>
            <a:r>
              <a:rPr lang="en-US" dirty="0" err="1"/>
              <a:t>qty</a:t>
            </a:r>
            <a:r>
              <a:rPr lang="en-US" dirty="0"/>
              <a:t> &lt; 30</a:t>
            </a:r>
          </a:p>
          <a:p>
            <a:endParaRPr lang="en-US" dirty="0"/>
          </a:p>
        </p:txBody>
      </p:sp>
      <p:sp>
        <p:nvSpPr>
          <p:cNvPr id="4" name="Footer Placeholder 3"/>
          <p:cNvSpPr>
            <a:spLocks noGrp="1"/>
          </p:cNvSpPr>
          <p:nvPr>
            <p:ph type="ftr" sz="quarter" idx="11"/>
          </p:nvPr>
        </p:nvSpPr>
        <p:spPr/>
        <p:txBody>
          <a:bodyPr/>
          <a:lstStyle/>
          <a:p>
            <a:r>
              <a:rPr lang="en-US"/>
              <a:t>From : http://docs.mongodb.com/manual</a:t>
            </a:r>
            <a:endParaRPr lang="en-US" dirty="0"/>
          </a:p>
        </p:txBody>
      </p:sp>
    </p:spTree>
    <p:extLst>
      <p:ext uri="{BB962C8B-B14F-4D97-AF65-F5344CB8AC3E}">
        <p14:creationId xmlns:p14="http://schemas.microsoft.com/office/powerpoint/2010/main" val="2317144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versus NoSQL</a:t>
            </a:r>
            <a:br>
              <a:rPr lang="en-US" dirty="0"/>
            </a:b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8680552"/>
              </p:ext>
            </p:extLst>
          </p:nvPr>
        </p:nvGraphicFramePr>
        <p:xfrm>
          <a:off x="443345" y="1486393"/>
          <a:ext cx="10871201" cy="4572852"/>
        </p:xfrm>
        <a:graphic>
          <a:graphicData uri="http://schemas.openxmlformats.org/drawingml/2006/table">
            <a:tbl>
              <a:tblPr>
                <a:tableStyleId>{5C22544A-7EE6-4342-B048-85BDC9FD1C3A}</a:tableStyleId>
              </a:tblPr>
              <a:tblGrid>
                <a:gridCol w="1646114">
                  <a:extLst>
                    <a:ext uri="{9D8B030D-6E8A-4147-A177-3AD203B41FA5}">
                      <a16:colId xmlns:a16="http://schemas.microsoft.com/office/drawing/2014/main" val="849641233"/>
                    </a:ext>
                  </a:extLst>
                </a:gridCol>
                <a:gridCol w="1646114">
                  <a:extLst>
                    <a:ext uri="{9D8B030D-6E8A-4147-A177-3AD203B41FA5}">
                      <a16:colId xmlns:a16="http://schemas.microsoft.com/office/drawing/2014/main" val="3078153144"/>
                    </a:ext>
                  </a:extLst>
                </a:gridCol>
                <a:gridCol w="7578973">
                  <a:extLst>
                    <a:ext uri="{9D8B030D-6E8A-4147-A177-3AD203B41FA5}">
                      <a16:colId xmlns:a16="http://schemas.microsoft.com/office/drawing/2014/main" val="965340924"/>
                    </a:ext>
                  </a:extLst>
                </a:gridCol>
              </a:tblGrid>
              <a:tr h="167746">
                <a:tc>
                  <a:txBody>
                    <a:bodyPr/>
                    <a:lstStyle/>
                    <a:p>
                      <a:pPr algn="ctr" fontAlgn="ctr"/>
                      <a:r>
                        <a:rPr lang="en-US" sz="1200" u="none" strike="noStrike">
                          <a:effectLst/>
                          <a:latin typeface="Arial Black" panose="020B0A04020102020204" pitchFamily="34" charset="0"/>
                        </a:rPr>
                        <a:t>SQL Databases</a:t>
                      </a:r>
                      <a:endParaRPr lang="en-US" sz="1200" b="0" i="0" u="none" strike="noStrike">
                        <a:solidFill>
                          <a:srgbClr val="116149"/>
                        </a:solidFill>
                        <a:effectLst/>
                        <a:latin typeface="Arial Black" panose="020B0A04020102020204" pitchFamily="34" charset="0"/>
                      </a:endParaRPr>
                    </a:p>
                  </a:txBody>
                  <a:tcPr marL="2749" marR="2749" marT="2749" marB="0" anchor="ctr"/>
                </a:tc>
                <a:tc>
                  <a:txBody>
                    <a:bodyPr/>
                    <a:lstStyle/>
                    <a:p>
                      <a:pPr algn="ctr" fontAlgn="ctr"/>
                      <a:r>
                        <a:rPr lang="en-US" sz="1200" u="none" strike="noStrike">
                          <a:effectLst/>
                          <a:latin typeface="Arial Black" panose="020B0A04020102020204" pitchFamily="34" charset="0"/>
                        </a:rPr>
                        <a:t>NoSQL Databases</a:t>
                      </a:r>
                      <a:endParaRPr lang="en-US" sz="1200" b="0" i="0" u="none" strike="noStrike">
                        <a:solidFill>
                          <a:srgbClr val="116149"/>
                        </a:solidFill>
                        <a:effectLst/>
                        <a:latin typeface="Arial Black" panose="020B0A04020102020204" pitchFamily="34" charset="0"/>
                      </a:endParaRPr>
                    </a:p>
                  </a:txBody>
                  <a:tcPr marL="2749" marR="2749" marT="2749" marB="0" anchor="ctr"/>
                </a:tc>
                <a:tc>
                  <a:txBody>
                    <a:bodyPr/>
                    <a:lstStyle/>
                    <a:p>
                      <a:pPr algn="l" fontAlgn="b"/>
                      <a:endParaRPr lang="en-US" sz="1200" b="0" i="0" u="none" strike="noStrike">
                        <a:solidFill>
                          <a:srgbClr val="000000"/>
                        </a:solidFill>
                        <a:effectLst/>
                        <a:latin typeface="Arial Black" panose="020B0A04020102020204" pitchFamily="34" charset="0"/>
                      </a:endParaRPr>
                    </a:p>
                  </a:txBody>
                  <a:tcPr marL="2749" marR="2749" marT="2749" marB="0" anchor="b"/>
                </a:tc>
                <a:extLst>
                  <a:ext uri="{0D108BD9-81ED-4DB2-BD59-A6C34878D82A}">
                    <a16:rowId xmlns:a16="http://schemas.microsoft.com/office/drawing/2014/main" val="4087226600"/>
                  </a:ext>
                </a:extLst>
              </a:tr>
              <a:tr h="903252">
                <a:tc>
                  <a:txBody>
                    <a:bodyPr/>
                    <a:lstStyle/>
                    <a:p>
                      <a:pPr algn="l" fontAlgn="ctr"/>
                      <a:r>
                        <a:rPr lang="en-US" sz="1200" u="none" strike="noStrike" dirty="0">
                          <a:effectLst/>
                          <a:latin typeface="Arial Black" panose="020B0A04020102020204" pitchFamily="34" charset="0"/>
                        </a:rPr>
                        <a:t>Data Storage Model</a:t>
                      </a:r>
                      <a:endParaRPr lang="en-US" sz="1200" b="0" i="0" u="none" strike="noStrike" dirty="0">
                        <a:solidFill>
                          <a:srgbClr val="42494F"/>
                        </a:solidFill>
                        <a:effectLst/>
                        <a:latin typeface="Arial Black" panose="020B0A04020102020204" pitchFamily="34" charset="0"/>
                      </a:endParaRPr>
                    </a:p>
                  </a:txBody>
                  <a:tcPr marL="2749" marR="2749" marT="2749" marB="0" anchor="ctr"/>
                </a:tc>
                <a:tc>
                  <a:txBody>
                    <a:bodyPr/>
                    <a:lstStyle/>
                    <a:p>
                      <a:pPr algn="l" fontAlgn="ctr"/>
                      <a:r>
                        <a:rPr lang="en-US" sz="1200" u="none" strike="noStrike">
                          <a:effectLst/>
                          <a:latin typeface="Arial Black" panose="020B0A04020102020204" pitchFamily="34" charset="0"/>
                        </a:rPr>
                        <a:t>Tables with fixed rows and columns</a:t>
                      </a:r>
                      <a:endParaRPr lang="en-US" sz="1200" b="0" i="0" u="none" strike="noStrike">
                        <a:solidFill>
                          <a:srgbClr val="42494F"/>
                        </a:solidFill>
                        <a:effectLst/>
                        <a:latin typeface="Arial Black" panose="020B0A04020102020204" pitchFamily="34" charset="0"/>
                      </a:endParaRPr>
                    </a:p>
                  </a:txBody>
                  <a:tcPr marL="2749" marR="2749" marT="2749" marB="0" anchor="ctr"/>
                </a:tc>
                <a:tc>
                  <a:txBody>
                    <a:bodyPr/>
                    <a:lstStyle/>
                    <a:p>
                      <a:pPr algn="l" fontAlgn="ctr"/>
                      <a:r>
                        <a:rPr lang="en-US" sz="1200" u="none" strike="noStrike">
                          <a:effectLst/>
                          <a:latin typeface="Arial Black" panose="020B0A04020102020204" pitchFamily="34" charset="0"/>
                        </a:rPr>
                        <a:t>Document: JSON documents, Key-value: key-value pairs, Wide-column: tables with rows and dynamic columns, Graph: nodes and edges</a:t>
                      </a:r>
                      <a:endParaRPr lang="en-US" sz="1200" b="0" i="0" u="none" strike="noStrike">
                        <a:solidFill>
                          <a:srgbClr val="42494F"/>
                        </a:solidFill>
                        <a:effectLst/>
                        <a:latin typeface="Arial Black" panose="020B0A04020102020204" pitchFamily="34" charset="0"/>
                      </a:endParaRPr>
                    </a:p>
                  </a:txBody>
                  <a:tcPr marL="2749" marR="2749" marT="2749" marB="0" anchor="ctr"/>
                </a:tc>
                <a:extLst>
                  <a:ext uri="{0D108BD9-81ED-4DB2-BD59-A6C34878D82A}">
                    <a16:rowId xmlns:a16="http://schemas.microsoft.com/office/drawing/2014/main" val="924833077"/>
                  </a:ext>
                </a:extLst>
              </a:tr>
              <a:tr h="838734">
                <a:tc>
                  <a:txBody>
                    <a:bodyPr/>
                    <a:lstStyle/>
                    <a:p>
                      <a:pPr algn="l" fontAlgn="ctr"/>
                      <a:r>
                        <a:rPr lang="en-US" sz="1200" u="none" strike="noStrike">
                          <a:effectLst/>
                          <a:latin typeface="Arial Black" panose="020B0A04020102020204" pitchFamily="34" charset="0"/>
                        </a:rPr>
                        <a:t>Development History</a:t>
                      </a:r>
                      <a:endParaRPr lang="en-US" sz="1200" b="0" i="0" u="none" strike="noStrike">
                        <a:solidFill>
                          <a:srgbClr val="42494F"/>
                        </a:solidFill>
                        <a:effectLst/>
                        <a:latin typeface="Arial Black" panose="020B0A04020102020204" pitchFamily="34" charset="0"/>
                      </a:endParaRPr>
                    </a:p>
                  </a:txBody>
                  <a:tcPr marL="2749" marR="2749" marT="2749" marB="0" anchor="ctr"/>
                </a:tc>
                <a:tc>
                  <a:txBody>
                    <a:bodyPr/>
                    <a:lstStyle/>
                    <a:p>
                      <a:pPr algn="l" fontAlgn="ctr"/>
                      <a:r>
                        <a:rPr lang="en-US" sz="1200" u="none" strike="noStrike">
                          <a:effectLst/>
                          <a:latin typeface="Arial Black" panose="020B0A04020102020204" pitchFamily="34" charset="0"/>
                        </a:rPr>
                        <a:t>Developed in the 1970s with a focus on reducing data duplication</a:t>
                      </a:r>
                      <a:endParaRPr lang="en-US" sz="1200" b="0" i="0" u="none" strike="noStrike">
                        <a:solidFill>
                          <a:srgbClr val="42494F"/>
                        </a:solidFill>
                        <a:effectLst/>
                        <a:latin typeface="Arial Black" panose="020B0A04020102020204" pitchFamily="34" charset="0"/>
                      </a:endParaRPr>
                    </a:p>
                  </a:txBody>
                  <a:tcPr marL="2749" marR="2749" marT="2749" marB="0" anchor="ctr"/>
                </a:tc>
                <a:tc>
                  <a:txBody>
                    <a:bodyPr/>
                    <a:lstStyle/>
                    <a:p>
                      <a:pPr algn="l" fontAlgn="ctr"/>
                      <a:r>
                        <a:rPr lang="en-US" sz="1200" u="none" strike="noStrike" dirty="0">
                          <a:effectLst/>
                          <a:latin typeface="Arial Black" panose="020B0A04020102020204" pitchFamily="34" charset="0"/>
                        </a:rPr>
                        <a:t>Developed in the late 2000s with a focus on scaling and allowing for rapid application change driven by agile and DevOps practices.</a:t>
                      </a:r>
                      <a:endParaRPr lang="en-US" sz="1200" b="0" i="0" u="none" strike="noStrike" dirty="0">
                        <a:solidFill>
                          <a:srgbClr val="42494F"/>
                        </a:solidFill>
                        <a:effectLst/>
                        <a:latin typeface="Arial Black" panose="020B0A04020102020204" pitchFamily="34" charset="0"/>
                      </a:endParaRPr>
                    </a:p>
                  </a:txBody>
                  <a:tcPr marL="2749" marR="2749" marT="2749" marB="0" anchor="ctr"/>
                </a:tc>
                <a:extLst>
                  <a:ext uri="{0D108BD9-81ED-4DB2-BD59-A6C34878D82A}">
                    <a16:rowId xmlns:a16="http://schemas.microsoft.com/office/drawing/2014/main" val="3420100260"/>
                  </a:ext>
                </a:extLst>
              </a:tr>
              <a:tr h="967770">
                <a:tc>
                  <a:txBody>
                    <a:bodyPr/>
                    <a:lstStyle/>
                    <a:p>
                      <a:pPr algn="l" fontAlgn="ctr"/>
                      <a:r>
                        <a:rPr lang="en-US" sz="1200" u="none" strike="noStrike">
                          <a:effectLst/>
                          <a:latin typeface="Arial Black" panose="020B0A04020102020204" pitchFamily="34" charset="0"/>
                        </a:rPr>
                        <a:t>Examples</a:t>
                      </a:r>
                      <a:endParaRPr lang="en-US" sz="1200" b="0" i="0" u="none" strike="noStrike">
                        <a:solidFill>
                          <a:srgbClr val="42494F"/>
                        </a:solidFill>
                        <a:effectLst/>
                        <a:latin typeface="Arial Black" panose="020B0A04020102020204" pitchFamily="34" charset="0"/>
                      </a:endParaRPr>
                    </a:p>
                  </a:txBody>
                  <a:tcPr marL="2749" marR="2749" marT="2749" marB="0" anchor="ctr"/>
                </a:tc>
                <a:tc>
                  <a:txBody>
                    <a:bodyPr/>
                    <a:lstStyle/>
                    <a:p>
                      <a:pPr algn="l" fontAlgn="ctr"/>
                      <a:r>
                        <a:rPr lang="en-US" sz="1200" u="none" strike="noStrike">
                          <a:effectLst/>
                          <a:latin typeface="Arial Black" panose="020B0A04020102020204" pitchFamily="34" charset="0"/>
                        </a:rPr>
                        <a:t>Oracle, MySQL, Microsoft SQL Server, and PostgreSQL</a:t>
                      </a:r>
                      <a:endParaRPr lang="en-US" sz="1200" b="0" i="0" u="none" strike="noStrike">
                        <a:solidFill>
                          <a:srgbClr val="42494F"/>
                        </a:solidFill>
                        <a:effectLst/>
                        <a:latin typeface="Arial Black" panose="020B0A04020102020204" pitchFamily="34" charset="0"/>
                      </a:endParaRPr>
                    </a:p>
                  </a:txBody>
                  <a:tcPr marL="2749" marR="2749" marT="2749" marB="0" anchor="ctr"/>
                </a:tc>
                <a:tc>
                  <a:txBody>
                    <a:bodyPr/>
                    <a:lstStyle/>
                    <a:p>
                      <a:pPr algn="l" fontAlgn="ctr"/>
                      <a:r>
                        <a:rPr lang="en-US" sz="1200" u="none" strike="noStrike">
                          <a:effectLst/>
                          <a:latin typeface="Arial Black" panose="020B0A04020102020204" pitchFamily="34" charset="0"/>
                        </a:rPr>
                        <a:t>Document: MongoDB and CouchDB, Key-value: Redis and DynamoDB, Wide-column: Cassandra and HBase, Graph: Neo4j and Amazon Neptune</a:t>
                      </a:r>
                      <a:endParaRPr lang="en-US" sz="1200" b="0" i="0" u="none" strike="noStrike">
                        <a:solidFill>
                          <a:srgbClr val="42494F"/>
                        </a:solidFill>
                        <a:effectLst/>
                        <a:latin typeface="Arial Black" panose="020B0A04020102020204" pitchFamily="34" charset="0"/>
                      </a:endParaRPr>
                    </a:p>
                  </a:txBody>
                  <a:tcPr marL="2749" marR="2749" marT="2749" marB="0" anchor="ctr"/>
                </a:tc>
                <a:extLst>
                  <a:ext uri="{0D108BD9-81ED-4DB2-BD59-A6C34878D82A}">
                    <a16:rowId xmlns:a16="http://schemas.microsoft.com/office/drawing/2014/main" val="459422239"/>
                  </a:ext>
                </a:extLst>
              </a:tr>
              <a:tr h="1677467">
                <a:tc>
                  <a:txBody>
                    <a:bodyPr/>
                    <a:lstStyle/>
                    <a:p>
                      <a:pPr algn="l" fontAlgn="ctr"/>
                      <a:r>
                        <a:rPr lang="en-US" sz="1200" u="none" strike="noStrike">
                          <a:effectLst/>
                          <a:latin typeface="Arial Black" panose="020B0A04020102020204" pitchFamily="34" charset="0"/>
                        </a:rPr>
                        <a:t>Primary Purpose</a:t>
                      </a:r>
                      <a:endParaRPr lang="en-US" sz="1200" b="0" i="0" u="none" strike="noStrike">
                        <a:solidFill>
                          <a:srgbClr val="42494F"/>
                        </a:solidFill>
                        <a:effectLst/>
                        <a:latin typeface="Arial Black" panose="020B0A04020102020204" pitchFamily="34" charset="0"/>
                      </a:endParaRPr>
                    </a:p>
                  </a:txBody>
                  <a:tcPr marL="2749" marR="2749" marT="2749" marB="0" anchor="ctr"/>
                </a:tc>
                <a:tc>
                  <a:txBody>
                    <a:bodyPr/>
                    <a:lstStyle/>
                    <a:p>
                      <a:pPr algn="l" fontAlgn="ctr"/>
                      <a:r>
                        <a:rPr lang="en-US" sz="1200" u="none" strike="noStrike">
                          <a:effectLst/>
                          <a:latin typeface="Arial Black" panose="020B0A04020102020204" pitchFamily="34" charset="0"/>
                        </a:rPr>
                        <a:t>General purpose</a:t>
                      </a:r>
                      <a:endParaRPr lang="en-US" sz="1200" b="0" i="0" u="none" strike="noStrike">
                        <a:solidFill>
                          <a:srgbClr val="42494F"/>
                        </a:solidFill>
                        <a:effectLst/>
                        <a:latin typeface="Arial Black" panose="020B0A04020102020204" pitchFamily="34" charset="0"/>
                      </a:endParaRPr>
                    </a:p>
                  </a:txBody>
                  <a:tcPr marL="2749" marR="2749" marT="2749" marB="0" anchor="ctr"/>
                </a:tc>
                <a:tc>
                  <a:txBody>
                    <a:bodyPr/>
                    <a:lstStyle/>
                    <a:p>
                      <a:pPr algn="l" fontAlgn="ctr"/>
                      <a:r>
                        <a:rPr lang="en-US" sz="1200" u="none" strike="noStrike" dirty="0">
                          <a:effectLst/>
                          <a:latin typeface="Arial Black" panose="020B0A04020102020204" pitchFamily="34" charset="0"/>
                        </a:rPr>
                        <a:t>Document: general purpose, Key-value: large amounts of data with simple lookup queries, Wide-column: large amounts of data with predictable query patterns, Graph: analyzing and traversing relationships between connected data</a:t>
                      </a:r>
                      <a:endParaRPr lang="en-US" sz="1200" b="0" i="0" u="none" strike="noStrike" dirty="0">
                        <a:solidFill>
                          <a:srgbClr val="42494F"/>
                        </a:solidFill>
                        <a:effectLst/>
                        <a:latin typeface="Arial Black" panose="020B0A04020102020204" pitchFamily="34" charset="0"/>
                      </a:endParaRPr>
                    </a:p>
                  </a:txBody>
                  <a:tcPr marL="2749" marR="2749" marT="2749" marB="0" anchor="ctr"/>
                </a:tc>
                <a:extLst>
                  <a:ext uri="{0D108BD9-81ED-4DB2-BD59-A6C34878D82A}">
                    <a16:rowId xmlns:a16="http://schemas.microsoft.com/office/drawing/2014/main" val="1873197308"/>
                  </a:ext>
                </a:extLst>
              </a:tr>
            </a:tbl>
          </a:graphicData>
        </a:graphic>
      </p:graphicFrame>
      <p:sp>
        <p:nvSpPr>
          <p:cNvPr id="4" name="Footer Placeholder 3"/>
          <p:cNvSpPr>
            <a:spLocks noGrp="1"/>
          </p:cNvSpPr>
          <p:nvPr>
            <p:ph type="ftr" sz="quarter" idx="11"/>
          </p:nvPr>
        </p:nvSpPr>
        <p:spPr/>
        <p:txBody>
          <a:bodyPr/>
          <a:lstStyle/>
          <a:p>
            <a:r>
              <a:rPr lang="en-US"/>
              <a:t>From : http://docs.mongodb.com/manual</a:t>
            </a:r>
            <a:endParaRPr lang="en-US" dirty="0"/>
          </a:p>
        </p:txBody>
      </p:sp>
    </p:spTree>
    <p:extLst>
      <p:ext uri="{BB962C8B-B14F-4D97-AF65-F5344CB8AC3E}">
        <p14:creationId xmlns:p14="http://schemas.microsoft.com/office/powerpoint/2010/main" val="216417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Selectors</a:t>
            </a:r>
          </a:p>
        </p:txBody>
      </p:sp>
      <p:sp>
        <p:nvSpPr>
          <p:cNvPr id="3" name="Content Placeholder 2"/>
          <p:cNvSpPr>
            <a:spLocks noGrp="1"/>
          </p:cNvSpPr>
          <p:nvPr>
            <p:ph idx="1"/>
          </p:nvPr>
        </p:nvSpPr>
        <p:spPr>
          <a:xfrm>
            <a:off x="677334" y="1293091"/>
            <a:ext cx="8596668" cy="4748271"/>
          </a:xfrm>
        </p:spPr>
        <p:txBody>
          <a:bodyPr>
            <a:normAutofit fontScale="92500" lnSpcReduction="10000"/>
          </a:bodyPr>
          <a:lstStyle/>
          <a:p>
            <a:r>
              <a:rPr lang="en-US" dirty="0"/>
              <a:t>Query Selectors</a:t>
            </a:r>
          </a:p>
          <a:p>
            <a:r>
              <a:rPr lang="en-US" dirty="0"/>
              <a:t>Comparison</a:t>
            </a:r>
          </a:p>
          <a:p>
            <a:r>
              <a:rPr lang="en-US" dirty="0"/>
              <a:t>For comparison of different BSON type values, see the specified BSON comparison order.</a:t>
            </a:r>
          </a:p>
          <a:p>
            <a:endParaRPr lang="en-US" dirty="0"/>
          </a:p>
          <a:p>
            <a:pPr lvl="1"/>
            <a:r>
              <a:rPr lang="en-US" dirty="0"/>
              <a:t>Name	Description</a:t>
            </a:r>
          </a:p>
          <a:p>
            <a:pPr lvl="1"/>
            <a:r>
              <a:rPr lang="en-US" dirty="0"/>
              <a:t>$</a:t>
            </a:r>
            <a:r>
              <a:rPr lang="en-US" dirty="0" err="1"/>
              <a:t>eq</a:t>
            </a:r>
            <a:r>
              <a:rPr lang="en-US" dirty="0"/>
              <a:t>	Matches values that are equal to a specified value.</a:t>
            </a:r>
          </a:p>
          <a:p>
            <a:pPr lvl="1"/>
            <a:r>
              <a:rPr lang="en-US" dirty="0"/>
              <a:t>$</a:t>
            </a:r>
            <a:r>
              <a:rPr lang="en-US" dirty="0" err="1"/>
              <a:t>gt</a:t>
            </a:r>
            <a:r>
              <a:rPr lang="en-US" dirty="0"/>
              <a:t>	Matches values that are greater than a specified value.</a:t>
            </a:r>
          </a:p>
          <a:p>
            <a:pPr lvl="1"/>
            <a:r>
              <a:rPr lang="en-US" dirty="0"/>
              <a:t>$</a:t>
            </a:r>
            <a:r>
              <a:rPr lang="en-US" dirty="0" err="1"/>
              <a:t>gte</a:t>
            </a:r>
            <a:r>
              <a:rPr lang="en-US" dirty="0"/>
              <a:t>	Matches values that are greater than or equal to a specified value.</a:t>
            </a:r>
          </a:p>
          <a:p>
            <a:pPr lvl="1"/>
            <a:r>
              <a:rPr lang="en-US" dirty="0"/>
              <a:t>$in	Matches any of the values specified in an array.</a:t>
            </a:r>
          </a:p>
          <a:p>
            <a:pPr lvl="1"/>
            <a:r>
              <a:rPr lang="en-US" dirty="0"/>
              <a:t>$</a:t>
            </a:r>
            <a:r>
              <a:rPr lang="en-US" dirty="0" err="1"/>
              <a:t>lt</a:t>
            </a:r>
            <a:r>
              <a:rPr lang="en-US" dirty="0"/>
              <a:t>	Matches values that are less than a specified value.</a:t>
            </a:r>
          </a:p>
          <a:p>
            <a:pPr lvl="1"/>
            <a:r>
              <a:rPr lang="en-US" dirty="0"/>
              <a:t>$</a:t>
            </a:r>
            <a:r>
              <a:rPr lang="en-US" dirty="0" err="1"/>
              <a:t>lte</a:t>
            </a:r>
            <a:r>
              <a:rPr lang="en-US" dirty="0"/>
              <a:t>	Matches values that are less than or equal to a specified value.</a:t>
            </a:r>
          </a:p>
          <a:p>
            <a:pPr lvl="1"/>
            <a:r>
              <a:rPr lang="en-US" dirty="0"/>
              <a:t>$ne	Matches all values that are not equal to a specified value.</a:t>
            </a:r>
          </a:p>
          <a:p>
            <a:pPr lvl="1"/>
            <a:r>
              <a:rPr lang="en-US" dirty="0"/>
              <a:t>$</a:t>
            </a:r>
            <a:r>
              <a:rPr lang="en-US" dirty="0" err="1"/>
              <a:t>nin</a:t>
            </a:r>
            <a:r>
              <a:rPr lang="en-US" dirty="0"/>
              <a:t>	Matches none of the values specified in an array.</a:t>
            </a:r>
          </a:p>
        </p:txBody>
      </p:sp>
      <p:sp>
        <p:nvSpPr>
          <p:cNvPr id="4" name="Footer Placeholder 3"/>
          <p:cNvSpPr>
            <a:spLocks noGrp="1"/>
          </p:cNvSpPr>
          <p:nvPr>
            <p:ph type="ftr" sz="quarter" idx="11"/>
          </p:nvPr>
        </p:nvSpPr>
        <p:spPr/>
        <p:txBody>
          <a:bodyPr/>
          <a:lstStyle/>
          <a:p>
            <a:r>
              <a:rPr lang="en-US"/>
              <a:t>From : http://docs.mongodb.com/manual</a:t>
            </a:r>
            <a:endParaRPr lang="en-US" dirty="0"/>
          </a:p>
        </p:txBody>
      </p:sp>
    </p:spTree>
    <p:extLst>
      <p:ext uri="{BB962C8B-B14F-4D97-AF65-F5344CB8AC3E}">
        <p14:creationId xmlns:p14="http://schemas.microsoft.com/office/powerpoint/2010/main" val="1966409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20437"/>
            <a:ext cx="8596668" cy="5320926"/>
          </a:xfrm>
        </p:spPr>
        <p:txBody>
          <a:bodyPr/>
          <a:lstStyle/>
          <a:p>
            <a:r>
              <a:rPr lang="en-US" dirty="0"/>
              <a:t>Logical</a:t>
            </a:r>
          </a:p>
          <a:p>
            <a:pPr lvl="1"/>
            <a:r>
              <a:rPr lang="en-US" dirty="0"/>
              <a:t>Name	Description</a:t>
            </a:r>
          </a:p>
          <a:p>
            <a:pPr lvl="1"/>
            <a:r>
              <a:rPr lang="en-US" dirty="0"/>
              <a:t>$and	Joins query clauses with a logical AND returns all documents that match the conditions of both clauses.</a:t>
            </a:r>
          </a:p>
          <a:p>
            <a:pPr lvl="1"/>
            <a:r>
              <a:rPr lang="en-US" dirty="0"/>
              <a:t>$not	Inverts the effect of a query expression and returns documents that do not match the query expression.</a:t>
            </a:r>
          </a:p>
          <a:p>
            <a:pPr lvl="1"/>
            <a:r>
              <a:rPr lang="en-US" dirty="0"/>
              <a:t>$nor	Joins query clauses with a logical NOR returns all documents that fail to match both clauses.</a:t>
            </a:r>
          </a:p>
          <a:p>
            <a:pPr lvl="1"/>
            <a:r>
              <a:rPr lang="en-US" dirty="0"/>
              <a:t>$or	Joins query clauses with a logical OR returns all documents that match the conditions of either clause.</a:t>
            </a:r>
          </a:p>
          <a:p>
            <a:endParaRPr lang="en-US" dirty="0"/>
          </a:p>
        </p:txBody>
      </p:sp>
      <p:sp>
        <p:nvSpPr>
          <p:cNvPr id="4" name="Footer Placeholder 3"/>
          <p:cNvSpPr>
            <a:spLocks noGrp="1"/>
          </p:cNvSpPr>
          <p:nvPr>
            <p:ph type="ftr" sz="quarter" idx="11"/>
          </p:nvPr>
        </p:nvSpPr>
        <p:spPr/>
        <p:txBody>
          <a:bodyPr/>
          <a:lstStyle/>
          <a:p>
            <a:r>
              <a:rPr lang="en-US"/>
              <a:t>From : http://docs.mongodb.com/manual</a:t>
            </a:r>
            <a:endParaRPr lang="en-US" dirty="0"/>
          </a:p>
        </p:txBody>
      </p:sp>
    </p:spTree>
    <p:extLst>
      <p:ext uri="{BB962C8B-B14F-4D97-AF65-F5344CB8AC3E}">
        <p14:creationId xmlns:p14="http://schemas.microsoft.com/office/powerpoint/2010/main" val="1023816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Projection</a:t>
            </a:r>
          </a:p>
        </p:txBody>
      </p:sp>
      <p:sp>
        <p:nvSpPr>
          <p:cNvPr id="3" name="Content Placeholder 2"/>
          <p:cNvSpPr>
            <a:spLocks noGrp="1"/>
          </p:cNvSpPr>
          <p:nvPr>
            <p:ph idx="1"/>
          </p:nvPr>
        </p:nvSpPr>
        <p:spPr>
          <a:xfrm>
            <a:off x="677334" y="1329267"/>
            <a:ext cx="10101502" cy="5210078"/>
          </a:xfrm>
        </p:spPr>
        <p:txBody>
          <a:bodyPr>
            <a:normAutofit fontScale="70000" lnSpcReduction="20000"/>
          </a:bodyPr>
          <a:lstStyle/>
          <a:p>
            <a:r>
              <a:rPr lang="en-US" dirty="0"/>
              <a:t>By default, queries in MongoDB return all fields in matching documents. To limit the amount of data that MongoDB sends to applications, you can include a projection document to specify or restrict fields to return.</a:t>
            </a:r>
          </a:p>
          <a:p>
            <a:endParaRPr lang="en-US" dirty="0"/>
          </a:p>
          <a:p>
            <a:r>
              <a:rPr lang="en-US" dirty="0"/>
              <a:t>This page provides examples of query operations with projection using the </a:t>
            </a:r>
            <a:r>
              <a:rPr lang="en-US" dirty="0" err="1"/>
              <a:t>db.collection.find</a:t>
            </a:r>
            <a:r>
              <a:rPr lang="en-US" dirty="0"/>
              <a:t>() method in the mongo shell. The examples on this page use the inventory collection. To populate the inventory collection, run the following:</a:t>
            </a:r>
          </a:p>
          <a:p>
            <a:endParaRPr lang="en-US" dirty="0"/>
          </a:p>
          <a:p>
            <a:r>
              <a:rPr lang="en-US" dirty="0" err="1"/>
              <a:t>db.inventory.insertMany</a:t>
            </a:r>
            <a:r>
              <a:rPr lang="en-US" dirty="0"/>
              <a:t>( [</a:t>
            </a:r>
          </a:p>
          <a:p>
            <a:r>
              <a:rPr lang="en-US" dirty="0"/>
              <a:t>  { item: "journal", status: "A", size: { h: 14, w: 21, </a:t>
            </a:r>
            <a:r>
              <a:rPr lang="en-US" dirty="0" err="1"/>
              <a:t>uom</a:t>
            </a:r>
            <a:r>
              <a:rPr lang="en-US" dirty="0"/>
              <a:t>: "cm" }, </a:t>
            </a:r>
            <a:r>
              <a:rPr lang="en-US" dirty="0" err="1"/>
              <a:t>instock</a:t>
            </a:r>
            <a:r>
              <a:rPr lang="en-US" dirty="0"/>
              <a:t>: [ { warehouse: "A", </a:t>
            </a:r>
            <a:r>
              <a:rPr lang="en-US" dirty="0" err="1"/>
              <a:t>qty</a:t>
            </a:r>
            <a:r>
              <a:rPr lang="en-US" dirty="0"/>
              <a:t>: 5 } ] },</a:t>
            </a:r>
          </a:p>
          <a:p>
            <a:r>
              <a:rPr lang="en-US" dirty="0"/>
              <a:t>  { item: "notebook", status: "A",  size: { h: 8.5, w: 11, </a:t>
            </a:r>
            <a:r>
              <a:rPr lang="en-US" dirty="0" err="1"/>
              <a:t>uom</a:t>
            </a:r>
            <a:r>
              <a:rPr lang="en-US" dirty="0"/>
              <a:t>: "in" }, </a:t>
            </a:r>
            <a:r>
              <a:rPr lang="en-US" dirty="0" err="1"/>
              <a:t>instock</a:t>
            </a:r>
            <a:r>
              <a:rPr lang="en-US" dirty="0"/>
              <a:t>: [ { warehouse: "C", </a:t>
            </a:r>
            <a:r>
              <a:rPr lang="en-US" dirty="0" err="1"/>
              <a:t>qty</a:t>
            </a:r>
            <a:r>
              <a:rPr lang="en-US" dirty="0"/>
              <a:t>: 5 } ] },</a:t>
            </a:r>
          </a:p>
          <a:p>
            <a:r>
              <a:rPr lang="en-US" dirty="0"/>
              <a:t>  { item: "paper", status: "D", size: { h: 8.5, w: 11, </a:t>
            </a:r>
            <a:r>
              <a:rPr lang="en-US" dirty="0" err="1"/>
              <a:t>uom</a:t>
            </a:r>
            <a:r>
              <a:rPr lang="en-US" dirty="0"/>
              <a:t>: "in" }, </a:t>
            </a:r>
            <a:r>
              <a:rPr lang="en-US" dirty="0" err="1"/>
              <a:t>instock</a:t>
            </a:r>
            <a:r>
              <a:rPr lang="en-US" dirty="0"/>
              <a:t>: [ { warehouse: "A", </a:t>
            </a:r>
            <a:r>
              <a:rPr lang="en-US" dirty="0" err="1"/>
              <a:t>qty</a:t>
            </a:r>
            <a:r>
              <a:rPr lang="en-US" dirty="0"/>
              <a:t>: 60 } ] },</a:t>
            </a:r>
          </a:p>
          <a:p>
            <a:r>
              <a:rPr lang="en-US" dirty="0"/>
              <a:t>  { item: "planner", status: "D", size: { h: 22.85, w: 30, </a:t>
            </a:r>
            <a:r>
              <a:rPr lang="en-US" dirty="0" err="1"/>
              <a:t>uom</a:t>
            </a:r>
            <a:r>
              <a:rPr lang="en-US" dirty="0"/>
              <a:t>: "cm" }, </a:t>
            </a:r>
            <a:r>
              <a:rPr lang="en-US" dirty="0" err="1"/>
              <a:t>instock</a:t>
            </a:r>
            <a:r>
              <a:rPr lang="en-US" dirty="0"/>
              <a:t>: [ { warehouse: "A", </a:t>
            </a:r>
            <a:r>
              <a:rPr lang="en-US" dirty="0" err="1"/>
              <a:t>qty</a:t>
            </a:r>
            <a:r>
              <a:rPr lang="en-US" dirty="0"/>
              <a:t>: 40 } ] },</a:t>
            </a:r>
          </a:p>
          <a:p>
            <a:r>
              <a:rPr lang="en-US" dirty="0"/>
              <a:t>  { item: "postcard", status: "A", size: { h: 10, w: 15.25, </a:t>
            </a:r>
            <a:r>
              <a:rPr lang="en-US" dirty="0" err="1"/>
              <a:t>uom</a:t>
            </a:r>
            <a:r>
              <a:rPr lang="en-US" dirty="0"/>
              <a:t>: "cm" }, </a:t>
            </a:r>
            <a:r>
              <a:rPr lang="en-US" dirty="0" err="1"/>
              <a:t>instock</a:t>
            </a:r>
            <a:r>
              <a:rPr lang="en-US" dirty="0"/>
              <a:t>: [ { warehouse: "B", </a:t>
            </a:r>
            <a:r>
              <a:rPr lang="en-US" dirty="0" err="1"/>
              <a:t>qty</a:t>
            </a:r>
            <a:r>
              <a:rPr lang="en-US" dirty="0"/>
              <a:t>: 15 }, { warehouse: "C", </a:t>
            </a:r>
            <a:r>
              <a:rPr lang="en-US" dirty="0" err="1"/>
              <a:t>qty</a:t>
            </a:r>
            <a:r>
              <a:rPr lang="en-US" dirty="0"/>
              <a:t>: 35 } ] }</a:t>
            </a:r>
          </a:p>
          <a:p>
            <a:r>
              <a:rPr lang="en-US" dirty="0"/>
              <a:t>]);</a:t>
            </a:r>
          </a:p>
          <a:p>
            <a:endParaRPr lang="en-US" dirty="0"/>
          </a:p>
          <a:p>
            <a:r>
              <a:rPr lang="en-US" dirty="0"/>
              <a:t>Return All Fields in Matching Documents</a:t>
            </a:r>
          </a:p>
          <a:p>
            <a:r>
              <a:rPr lang="en-US" dirty="0"/>
              <a:t>If you do not specify a projection document, the </a:t>
            </a:r>
            <a:r>
              <a:rPr lang="en-US" dirty="0" err="1"/>
              <a:t>db.collection.find</a:t>
            </a:r>
            <a:r>
              <a:rPr lang="en-US" dirty="0"/>
              <a:t>() method returns all fields in the matching documents.</a:t>
            </a:r>
          </a:p>
          <a:p>
            <a:endParaRPr lang="en-US" dirty="0"/>
          </a:p>
          <a:p>
            <a:r>
              <a:rPr lang="en-US" dirty="0"/>
              <a:t>The following example returns all fields from all documents in the inventory collection where the status equals "A":</a:t>
            </a:r>
          </a:p>
        </p:txBody>
      </p:sp>
      <p:sp>
        <p:nvSpPr>
          <p:cNvPr id="4" name="Footer Placeholder 3"/>
          <p:cNvSpPr>
            <a:spLocks noGrp="1"/>
          </p:cNvSpPr>
          <p:nvPr>
            <p:ph type="ftr" sz="quarter" idx="11"/>
          </p:nvPr>
        </p:nvSpPr>
        <p:spPr/>
        <p:txBody>
          <a:bodyPr/>
          <a:lstStyle/>
          <a:p>
            <a:r>
              <a:rPr lang="en-US"/>
              <a:t>From : http://docs.mongodb.com/manual</a:t>
            </a:r>
            <a:endParaRPr lang="en-US" dirty="0"/>
          </a:p>
        </p:txBody>
      </p:sp>
    </p:spTree>
    <p:extLst>
      <p:ext uri="{BB962C8B-B14F-4D97-AF65-F5344CB8AC3E}">
        <p14:creationId xmlns:p14="http://schemas.microsoft.com/office/powerpoint/2010/main" val="607500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Projection</a:t>
            </a:r>
          </a:p>
        </p:txBody>
      </p:sp>
      <p:sp>
        <p:nvSpPr>
          <p:cNvPr id="3" name="Content Placeholder 2"/>
          <p:cNvSpPr>
            <a:spLocks noGrp="1"/>
          </p:cNvSpPr>
          <p:nvPr>
            <p:ph idx="1"/>
          </p:nvPr>
        </p:nvSpPr>
        <p:spPr>
          <a:xfrm>
            <a:off x="677334" y="1329267"/>
            <a:ext cx="8596668" cy="4712095"/>
          </a:xfrm>
        </p:spPr>
        <p:txBody>
          <a:bodyPr>
            <a:normAutofit/>
          </a:bodyPr>
          <a:lstStyle/>
          <a:p>
            <a:r>
              <a:rPr lang="en-US" dirty="0" err="1"/>
              <a:t>db.inventory.find</a:t>
            </a:r>
            <a:r>
              <a:rPr lang="en-US" dirty="0"/>
              <a:t>( { status: "A" } ) </a:t>
            </a:r>
          </a:p>
          <a:p>
            <a:r>
              <a:rPr lang="en-US" dirty="0"/>
              <a:t>Return the Specified Fields and the _id Field Only</a:t>
            </a:r>
          </a:p>
          <a:p>
            <a:r>
              <a:rPr lang="en-US" dirty="0"/>
              <a:t>A projection can explicitly include several fields by setting the &lt;field&gt; to 1 in the projection document. The following operation returns all documents that match the query. In the result set, only the item, status and, by default, the _id fields return in the matching documents.</a:t>
            </a:r>
          </a:p>
          <a:p>
            <a:r>
              <a:rPr lang="en-US" dirty="0" err="1"/>
              <a:t>db.inventory.find</a:t>
            </a:r>
            <a:r>
              <a:rPr lang="en-US" dirty="0"/>
              <a:t>( { status: "A" }, { item: 1, status: 1 } )</a:t>
            </a:r>
          </a:p>
          <a:p>
            <a:r>
              <a:rPr lang="en-US" dirty="0"/>
              <a:t>Suppress _id Field</a:t>
            </a:r>
          </a:p>
          <a:p>
            <a:r>
              <a:rPr lang="en-US" dirty="0"/>
              <a:t>You can remove the _id field from the results by setting it to 0 in the projection, as in the following example:</a:t>
            </a:r>
          </a:p>
          <a:p>
            <a:endParaRPr lang="en-US" dirty="0"/>
          </a:p>
          <a:p>
            <a:r>
              <a:rPr lang="en-US" dirty="0" err="1"/>
              <a:t>db.inventory.find</a:t>
            </a:r>
            <a:r>
              <a:rPr lang="en-US" dirty="0"/>
              <a:t>( { status: "A" }, { item: 1, status: 1, _id: 0 } )</a:t>
            </a:r>
          </a:p>
        </p:txBody>
      </p:sp>
      <p:sp>
        <p:nvSpPr>
          <p:cNvPr id="4" name="Footer Placeholder 3"/>
          <p:cNvSpPr>
            <a:spLocks noGrp="1"/>
          </p:cNvSpPr>
          <p:nvPr>
            <p:ph type="ftr" sz="quarter" idx="11"/>
          </p:nvPr>
        </p:nvSpPr>
        <p:spPr/>
        <p:txBody>
          <a:bodyPr/>
          <a:lstStyle/>
          <a:p>
            <a:r>
              <a:rPr lang="en-US"/>
              <a:t>From : http://docs.mongodb.com/manual</a:t>
            </a:r>
            <a:endParaRPr lang="en-US" dirty="0"/>
          </a:p>
        </p:txBody>
      </p:sp>
    </p:spTree>
    <p:extLst>
      <p:ext uri="{BB962C8B-B14F-4D97-AF65-F5344CB8AC3E}">
        <p14:creationId xmlns:p14="http://schemas.microsoft.com/office/powerpoint/2010/main" val="3121940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Projection</a:t>
            </a:r>
          </a:p>
        </p:txBody>
      </p:sp>
      <p:sp>
        <p:nvSpPr>
          <p:cNvPr id="3" name="Content Placeholder 2"/>
          <p:cNvSpPr>
            <a:spLocks noGrp="1"/>
          </p:cNvSpPr>
          <p:nvPr>
            <p:ph idx="1"/>
          </p:nvPr>
        </p:nvSpPr>
        <p:spPr>
          <a:xfrm>
            <a:off x="677334" y="1329267"/>
            <a:ext cx="8596668" cy="4712095"/>
          </a:xfrm>
        </p:spPr>
        <p:txBody>
          <a:bodyPr>
            <a:normAutofit/>
          </a:bodyPr>
          <a:lstStyle/>
          <a:p>
            <a:r>
              <a:rPr lang="en-US" dirty="0"/>
              <a:t>Suppress _id Field</a:t>
            </a:r>
          </a:p>
          <a:p>
            <a:r>
              <a:rPr lang="en-US" dirty="0"/>
              <a:t>You can remove the _id field from the results by setting it to 0 in the projection, as in the following example:</a:t>
            </a:r>
          </a:p>
          <a:p>
            <a:endParaRPr lang="en-US" dirty="0"/>
          </a:p>
          <a:p>
            <a:r>
              <a:rPr lang="en-US" dirty="0" err="1"/>
              <a:t>db.inventory.find</a:t>
            </a:r>
            <a:r>
              <a:rPr lang="en-US" dirty="0"/>
              <a:t>( { status: "A" }, { item: 1, status: 1, _id: 0 } )</a:t>
            </a:r>
          </a:p>
          <a:p>
            <a:r>
              <a:rPr lang="en-US" dirty="0"/>
              <a:t>The operation corresponds to the following SQL statement:</a:t>
            </a:r>
          </a:p>
          <a:p>
            <a:endParaRPr lang="en-US" dirty="0"/>
          </a:p>
          <a:p>
            <a:r>
              <a:rPr lang="en-US" dirty="0"/>
              <a:t>SELECT item, status from inventory WHERE status = "A"</a:t>
            </a:r>
          </a:p>
          <a:p>
            <a:r>
              <a:rPr lang="en-US" dirty="0"/>
              <a:t>NOTE</a:t>
            </a:r>
          </a:p>
          <a:p>
            <a:endParaRPr lang="en-US" dirty="0"/>
          </a:p>
          <a:p>
            <a:r>
              <a:rPr lang="en-US" dirty="0"/>
              <a:t>With the exception of the _id field, you cannot combine inclusion and exclusion statements in projection documents.</a:t>
            </a:r>
          </a:p>
        </p:txBody>
      </p:sp>
      <p:sp>
        <p:nvSpPr>
          <p:cNvPr id="4" name="Footer Placeholder 3"/>
          <p:cNvSpPr>
            <a:spLocks noGrp="1"/>
          </p:cNvSpPr>
          <p:nvPr>
            <p:ph type="ftr" sz="quarter" idx="11"/>
          </p:nvPr>
        </p:nvSpPr>
        <p:spPr/>
        <p:txBody>
          <a:bodyPr/>
          <a:lstStyle/>
          <a:p>
            <a:r>
              <a:rPr lang="en-US"/>
              <a:t>From : http://docs.mongodb.com/manual</a:t>
            </a:r>
            <a:endParaRPr lang="en-US" dirty="0"/>
          </a:p>
        </p:txBody>
      </p:sp>
    </p:spTree>
    <p:extLst>
      <p:ext uri="{BB962C8B-B14F-4D97-AF65-F5344CB8AC3E}">
        <p14:creationId xmlns:p14="http://schemas.microsoft.com/office/powerpoint/2010/main" val="714785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Projection</a:t>
            </a:r>
          </a:p>
        </p:txBody>
      </p:sp>
      <p:sp>
        <p:nvSpPr>
          <p:cNvPr id="3" name="Content Placeholder 2"/>
          <p:cNvSpPr>
            <a:spLocks noGrp="1"/>
          </p:cNvSpPr>
          <p:nvPr>
            <p:ph idx="1"/>
          </p:nvPr>
        </p:nvSpPr>
        <p:spPr>
          <a:xfrm>
            <a:off x="677334" y="1329267"/>
            <a:ext cx="8596668" cy="4712095"/>
          </a:xfrm>
        </p:spPr>
        <p:txBody>
          <a:bodyPr>
            <a:normAutofit/>
          </a:bodyPr>
          <a:lstStyle/>
          <a:p>
            <a:r>
              <a:rPr lang="en-US" dirty="0"/>
              <a:t>Return All But the Excluded Fields</a:t>
            </a:r>
          </a:p>
          <a:p>
            <a:r>
              <a:rPr lang="en-US" dirty="0"/>
              <a:t>Instead of listing the fields to return in the matching document, you can use a projection to exclude specific fields. The following example which returns all fields except for the status and the </a:t>
            </a:r>
            <a:r>
              <a:rPr lang="en-US" dirty="0" err="1"/>
              <a:t>instock</a:t>
            </a:r>
            <a:r>
              <a:rPr lang="en-US" dirty="0"/>
              <a:t> fields in the matching documents:</a:t>
            </a:r>
          </a:p>
          <a:p>
            <a:endParaRPr lang="en-US" dirty="0"/>
          </a:p>
          <a:p>
            <a:r>
              <a:rPr lang="en-US" dirty="0" err="1"/>
              <a:t>db.inventory.find</a:t>
            </a:r>
            <a:r>
              <a:rPr lang="en-US" dirty="0"/>
              <a:t>( { status: "A" }, { status: 0, </a:t>
            </a:r>
            <a:r>
              <a:rPr lang="en-US" dirty="0" err="1"/>
              <a:t>instock</a:t>
            </a:r>
            <a:r>
              <a:rPr lang="en-US" dirty="0"/>
              <a:t>: 0 } )</a:t>
            </a:r>
          </a:p>
          <a:p>
            <a:r>
              <a:rPr lang="en-US" dirty="0"/>
              <a:t>NOTE</a:t>
            </a:r>
          </a:p>
          <a:p>
            <a:endParaRPr lang="en-US" dirty="0"/>
          </a:p>
          <a:p>
            <a:r>
              <a:rPr lang="en-US" dirty="0"/>
              <a:t>With the exception of the _id field, you cannot combine inclusion and exclusion statements in projection documents.</a:t>
            </a:r>
          </a:p>
        </p:txBody>
      </p:sp>
      <p:sp>
        <p:nvSpPr>
          <p:cNvPr id="4" name="Footer Placeholder 3"/>
          <p:cNvSpPr>
            <a:spLocks noGrp="1"/>
          </p:cNvSpPr>
          <p:nvPr>
            <p:ph type="ftr" sz="quarter" idx="11"/>
          </p:nvPr>
        </p:nvSpPr>
        <p:spPr/>
        <p:txBody>
          <a:bodyPr/>
          <a:lstStyle/>
          <a:p>
            <a:r>
              <a:rPr lang="en-US"/>
              <a:t>From : http://docs.mongodb.com/manual</a:t>
            </a:r>
            <a:endParaRPr lang="en-US" dirty="0"/>
          </a:p>
        </p:txBody>
      </p:sp>
    </p:spTree>
    <p:extLst>
      <p:ext uri="{BB962C8B-B14F-4D97-AF65-F5344CB8AC3E}">
        <p14:creationId xmlns:p14="http://schemas.microsoft.com/office/powerpoint/2010/main" val="2028107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From : http://docs.mongodb.com/manual</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521255693"/>
              </p:ext>
            </p:extLst>
          </p:nvPr>
        </p:nvGraphicFramePr>
        <p:xfrm>
          <a:off x="812800" y="886691"/>
          <a:ext cx="10123054" cy="4491759"/>
        </p:xfrm>
        <a:graphic>
          <a:graphicData uri="http://schemas.openxmlformats.org/drawingml/2006/table">
            <a:tbl>
              <a:tblPr>
                <a:tableStyleId>{5C22544A-7EE6-4342-B048-85BDC9FD1C3A}</a:tableStyleId>
              </a:tblPr>
              <a:tblGrid>
                <a:gridCol w="1532829">
                  <a:extLst>
                    <a:ext uri="{9D8B030D-6E8A-4147-A177-3AD203B41FA5}">
                      <a16:colId xmlns:a16="http://schemas.microsoft.com/office/drawing/2014/main" val="1034886052"/>
                    </a:ext>
                  </a:extLst>
                </a:gridCol>
                <a:gridCol w="1532829">
                  <a:extLst>
                    <a:ext uri="{9D8B030D-6E8A-4147-A177-3AD203B41FA5}">
                      <a16:colId xmlns:a16="http://schemas.microsoft.com/office/drawing/2014/main" val="2191187129"/>
                    </a:ext>
                  </a:extLst>
                </a:gridCol>
                <a:gridCol w="7057396">
                  <a:extLst>
                    <a:ext uri="{9D8B030D-6E8A-4147-A177-3AD203B41FA5}">
                      <a16:colId xmlns:a16="http://schemas.microsoft.com/office/drawing/2014/main" val="3914222756"/>
                    </a:ext>
                  </a:extLst>
                </a:gridCol>
              </a:tblGrid>
              <a:tr h="357114">
                <a:tc>
                  <a:txBody>
                    <a:bodyPr/>
                    <a:lstStyle/>
                    <a:p>
                      <a:pPr algn="ctr" fontAlgn="ctr"/>
                      <a:r>
                        <a:rPr lang="en-US" sz="1200" u="none" strike="noStrike">
                          <a:effectLst/>
                          <a:latin typeface="Arial Black" panose="020B0A04020102020204" pitchFamily="34" charset="0"/>
                        </a:rPr>
                        <a:t>SQL Databases</a:t>
                      </a:r>
                      <a:endParaRPr lang="en-US" sz="1200" b="0" i="0" u="none" strike="noStrike">
                        <a:solidFill>
                          <a:srgbClr val="116149"/>
                        </a:solidFill>
                        <a:effectLst/>
                        <a:latin typeface="Arial Black" panose="020B0A04020102020204" pitchFamily="34" charset="0"/>
                      </a:endParaRPr>
                    </a:p>
                  </a:txBody>
                  <a:tcPr marL="6093" marR="6093" marT="6093" marB="0" anchor="ctr"/>
                </a:tc>
                <a:tc>
                  <a:txBody>
                    <a:bodyPr/>
                    <a:lstStyle/>
                    <a:p>
                      <a:pPr algn="ctr" fontAlgn="ctr"/>
                      <a:r>
                        <a:rPr lang="en-US" sz="1200" u="none" strike="noStrike">
                          <a:effectLst/>
                          <a:latin typeface="Arial Black" panose="020B0A04020102020204" pitchFamily="34" charset="0"/>
                        </a:rPr>
                        <a:t>NoSQL Databases</a:t>
                      </a:r>
                      <a:endParaRPr lang="en-US" sz="1200" b="0" i="0" u="none" strike="noStrike">
                        <a:solidFill>
                          <a:srgbClr val="116149"/>
                        </a:solidFill>
                        <a:effectLst/>
                        <a:latin typeface="Arial Black" panose="020B0A04020102020204" pitchFamily="34" charset="0"/>
                      </a:endParaRPr>
                    </a:p>
                  </a:txBody>
                  <a:tcPr marL="6093" marR="6093" marT="6093" marB="0" anchor="ctr"/>
                </a:tc>
                <a:tc>
                  <a:txBody>
                    <a:bodyPr/>
                    <a:lstStyle/>
                    <a:p>
                      <a:pPr algn="l" fontAlgn="b"/>
                      <a:endParaRPr lang="en-US" sz="1200" b="0" i="0" u="none" strike="noStrike">
                        <a:solidFill>
                          <a:srgbClr val="000000"/>
                        </a:solidFill>
                        <a:effectLst/>
                        <a:latin typeface="Arial Black" panose="020B0A04020102020204" pitchFamily="34" charset="0"/>
                      </a:endParaRPr>
                    </a:p>
                  </a:txBody>
                  <a:tcPr marL="6093" marR="6093" marT="6093" marB="0" anchor="b"/>
                </a:tc>
                <a:extLst>
                  <a:ext uri="{0D108BD9-81ED-4DB2-BD59-A6C34878D82A}">
                    <a16:rowId xmlns:a16="http://schemas.microsoft.com/office/drawing/2014/main" val="1963255724"/>
                  </a:ext>
                </a:extLst>
              </a:tr>
              <a:tr h="212986">
                <a:tc>
                  <a:txBody>
                    <a:bodyPr/>
                    <a:lstStyle/>
                    <a:p>
                      <a:pPr algn="l" fontAlgn="ctr"/>
                      <a:r>
                        <a:rPr lang="en-US" sz="1200" u="none" strike="noStrike">
                          <a:effectLst/>
                          <a:latin typeface="Arial Black" panose="020B0A04020102020204" pitchFamily="34" charset="0"/>
                        </a:rPr>
                        <a:t>Schemas</a:t>
                      </a:r>
                      <a:endParaRPr lang="en-US" sz="1200" b="0" i="0" u="none" strike="noStrike">
                        <a:solidFill>
                          <a:srgbClr val="42494F"/>
                        </a:solidFill>
                        <a:effectLst/>
                        <a:latin typeface="Arial Black" panose="020B0A04020102020204" pitchFamily="34" charset="0"/>
                      </a:endParaRPr>
                    </a:p>
                  </a:txBody>
                  <a:tcPr marL="6093" marR="6093" marT="6093" marB="0" anchor="ctr"/>
                </a:tc>
                <a:tc>
                  <a:txBody>
                    <a:bodyPr/>
                    <a:lstStyle/>
                    <a:p>
                      <a:pPr algn="l" fontAlgn="ctr"/>
                      <a:r>
                        <a:rPr lang="en-US" sz="1200" u="none" strike="noStrike">
                          <a:effectLst/>
                          <a:latin typeface="Arial Black" panose="020B0A04020102020204" pitchFamily="34" charset="0"/>
                        </a:rPr>
                        <a:t>Rigid</a:t>
                      </a:r>
                      <a:endParaRPr lang="en-US" sz="1200" b="0" i="0" u="none" strike="noStrike">
                        <a:solidFill>
                          <a:srgbClr val="42494F"/>
                        </a:solidFill>
                        <a:effectLst/>
                        <a:latin typeface="Arial Black" panose="020B0A04020102020204" pitchFamily="34" charset="0"/>
                      </a:endParaRPr>
                    </a:p>
                  </a:txBody>
                  <a:tcPr marL="6093" marR="6093" marT="6093" marB="0" anchor="ctr"/>
                </a:tc>
                <a:tc>
                  <a:txBody>
                    <a:bodyPr/>
                    <a:lstStyle/>
                    <a:p>
                      <a:pPr algn="l" fontAlgn="ctr"/>
                      <a:r>
                        <a:rPr lang="en-US" sz="1200" u="none" strike="noStrike">
                          <a:effectLst/>
                          <a:latin typeface="Arial Black" panose="020B0A04020102020204" pitchFamily="34" charset="0"/>
                        </a:rPr>
                        <a:t>Flexible</a:t>
                      </a:r>
                      <a:endParaRPr lang="en-US" sz="1200" b="0" i="0" u="none" strike="noStrike">
                        <a:solidFill>
                          <a:srgbClr val="42494F"/>
                        </a:solidFill>
                        <a:effectLst/>
                        <a:latin typeface="Arial Black" panose="020B0A04020102020204" pitchFamily="34" charset="0"/>
                      </a:endParaRPr>
                    </a:p>
                  </a:txBody>
                  <a:tcPr marL="6093" marR="6093" marT="6093" marB="0" anchor="ctr"/>
                </a:tc>
                <a:extLst>
                  <a:ext uri="{0D108BD9-81ED-4DB2-BD59-A6C34878D82A}">
                    <a16:rowId xmlns:a16="http://schemas.microsoft.com/office/drawing/2014/main" val="1768705907"/>
                  </a:ext>
                </a:extLst>
              </a:tr>
              <a:tr h="625223">
                <a:tc>
                  <a:txBody>
                    <a:bodyPr/>
                    <a:lstStyle/>
                    <a:p>
                      <a:pPr algn="l" fontAlgn="ctr"/>
                      <a:r>
                        <a:rPr lang="en-US" sz="1200" u="none" strike="noStrike">
                          <a:effectLst/>
                          <a:latin typeface="Arial Black" panose="020B0A04020102020204" pitchFamily="34" charset="0"/>
                        </a:rPr>
                        <a:t>Scaling</a:t>
                      </a:r>
                      <a:endParaRPr lang="en-US" sz="1200" b="0" i="0" u="none" strike="noStrike">
                        <a:solidFill>
                          <a:srgbClr val="42494F"/>
                        </a:solidFill>
                        <a:effectLst/>
                        <a:latin typeface="Arial Black" panose="020B0A04020102020204" pitchFamily="34" charset="0"/>
                      </a:endParaRPr>
                    </a:p>
                  </a:txBody>
                  <a:tcPr marL="6093" marR="6093" marT="6093" marB="0" anchor="ctr"/>
                </a:tc>
                <a:tc>
                  <a:txBody>
                    <a:bodyPr/>
                    <a:lstStyle/>
                    <a:p>
                      <a:pPr algn="l" fontAlgn="ctr"/>
                      <a:r>
                        <a:rPr lang="en-US" sz="1200" u="none" strike="noStrike">
                          <a:effectLst/>
                          <a:latin typeface="Arial Black" panose="020B0A04020102020204" pitchFamily="34" charset="0"/>
                        </a:rPr>
                        <a:t>Vertical (scale-up with a larger server)</a:t>
                      </a:r>
                      <a:endParaRPr lang="en-US" sz="1200" b="0" i="0" u="none" strike="noStrike">
                        <a:solidFill>
                          <a:srgbClr val="42494F"/>
                        </a:solidFill>
                        <a:effectLst/>
                        <a:latin typeface="Arial Black" panose="020B0A04020102020204" pitchFamily="34" charset="0"/>
                      </a:endParaRPr>
                    </a:p>
                  </a:txBody>
                  <a:tcPr marL="6093" marR="6093" marT="6093" marB="0" anchor="ctr"/>
                </a:tc>
                <a:tc>
                  <a:txBody>
                    <a:bodyPr/>
                    <a:lstStyle/>
                    <a:p>
                      <a:pPr algn="l" fontAlgn="ctr"/>
                      <a:r>
                        <a:rPr lang="en-US" sz="1200" u="none" strike="noStrike" dirty="0">
                          <a:effectLst/>
                          <a:latin typeface="Arial Black" panose="020B0A04020102020204" pitchFamily="34" charset="0"/>
                        </a:rPr>
                        <a:t>Horizontal (scale-out across commodity servers)</a:t>
                      </a:r>
                      <a:endParaRPr lang="en-US" sz="1200" b="0" i="0" u="none" strike="noStrike" dirty="0">
                        <a:solidFill>
                          <a:srgbClr val="42494F"/>
                        </a:solidFill>
                        <a:effectLst/>
                        <a:latin typeface="Arial Black" panose="020B0A04020102020204" pitchFamily="34" charset="0"/>
                      </a:endParaRPr>
                    </a:p>
                  </a:txBody>
                  <a:tcPr marL="6093" marR="6093" marT="6093" marB="0" anchor="ctr"/>
                </a:tc>
                <a:extLst>
                  <a:ext uri="{0D108BD9-81ED-4DB2-BD59-A6C34878D82A}">
                    <a16:rowId xmlns:a16="http://schemas.microsoft.com/office/drawing/2014/main" val="3751063458"/>
                  </a:ext>
                </a:extLst>
              </a:tr>
              <a:tr h="1236164">
                <a:tc>
                  <a:txBody>
                    <a:bodyPr/>
                    <a:lstStyle/>
                    <a:p>
                      <a:pPr algn="l" fontAlgn="ctr"/>
                      <a:r>
                        <a:rPr lang="en-US" sz="1200" u="none" strike="noStrike">
                          <a:effectLst/>
                          <a:latin typeface="Arial Black" panose="020B0A04020102020204" pitchFamily="34" charset="0"/>
                        </a:rPr>
                        <a:t>Multi-Record ACID Transactions</a:t>
                      </a:r>
                      <a:endParaRPr lang="en-US" sz="1200" b="0" i="0" u="none" strike="noStrike">
                        <a:solidFill>
                          <a:srgbClr val="42494F"/>
                        </a:solidFill>
                        <a:effectLst/>
                        <a:latin typeface="Arial Black" panose="020B0A04020102020204" pitchFamily="34" charset="0"/>
                      </a:endParaRPr>
                    </a:p>
                  </a:txBody>
                  <a:tcPr marL="6093" marR="6093" marT="6093" marB="0" anchor="ctr"/>
                </a:tc>
                <a:tc>
                  <a:txBody>
                    <a:bodyPr/>
                    <a:lstStyle/>
                    <a:p>
                      <a:pPr algn="l" fontAlgn="ctr"/>
                      <a:r>
                        <a:rPr lang="en-US" sz="1200" u="none" strike="noStrike">
                          <a:effectLst/>
                          <a:latin typeface="Arial Black" panose="020B0A04020102020204" pitchFamily="34" charset="0"/>
                        </a:rPr>
                        <a:t>Supported</a:t>
                      </a:r>
                      <a:endParaRPr lang="en-US" sz="1200" b="0" i="0" u="none" strike="noStrike">
                        <a:solidFill>
                          <a:srgbClr val="42494F"/>
                        </a:solidFill>
                        <a:effectLst/>
                        <a:latin typeface="Arial Black" panose="020B0A04020102020204" pitchFamily="34" charset="0"/>
                      </a:endParaRPr>
                    </a:p>
                  </a:txBody>
                  <a:tcPr marL="6093" marR="6093" marT="6093" marB="0" anchor="ctr"/>
                </a:tc>
                <a:tc>
                  <a:txBody>
                    <a:bodyPr/>
                    <a:lstStyle/>
                    <a:p>
                      <a:pPr algn="l" fontAlgn="ctr"/>
                      <a:r>
                        <a:rPr lang="en-US" sz="1200" u="none" strike="noStrike" dirty="0">
                          <a:effectLst/>
                          <a:latin typeface="Arial Black" panose="020B0A04020102020204" pitchFamily="34" charset="0"/>
                        </a:rPr>
                        <a:t>Most do not support multi-record ACID transactions. However, some—like MongoDB—do.</a:t>
                      </a:r>
                      <a:endParaRPr lang="en-US" sz="1200" b="0" i="0" u="none" strike="noStrike" dirty="0">
                        <a:solidFill>
                          <a:srgbClr val="42494F"/>
                        </a:solidFill>
                        <a:effectLst/>
                        <a:latin typeface="Arial Black" panose="020B0A04020102020204" pitchFamily="34" charset="0"/>
                      </a:endParaRPr>
                    </a:p>
                  </a:txBody>
                  <a:tcPr marL="6093" marR="6093" marT="6093" marB="0" anchor="ctr"/>
                </a:tc>
                <a:extLst>
                  <a:ext uri="{0D108BD9-81ED-4DB2-BD59-A6C34878D82A}">
                    <a16:rowId xmlns:a16="http://schemas.microsoft.com/office/drawing/2014/main" val="2406846896"/>
                  </a:ext>
                </a:extLst>
              </a:tr>
              <a:tr h="274702">
                <a:tc>
                  <a:txBody>
                    <a:bodyPr/>
                    <a:lstStyle/>
                    <a:p>
                      <a:pPr algn="l" fontAlgn="ctr"/>
                      <a:r>
                        <a:rPr lang="en-US" sz="1200" u="none" strike="noStrike">
                          <a:effectLst/>
                          <a:latin typeface="Arial Black" panose="020B0A04020102020204" pitchFamily="34" charset="0"/>
                        </a:rPr>
                        <a:t>Joins</a:t>
                      </a:r>
                      <a:endParaRPr lang="en-US" sz="1200" b="0" i="0" u="none" strike="noStrike">
                        <a:solidFill>
                          <a:srgbClr val="42494F"/>
                        </a:solidFill>
                        <a:effectLst/>
                        <a:latin typeface="Arial Black" panose="020B0A04020102020204" pitchFamily="34" charset="0"/>
                      </a:endParaRPr>
                    </a:p>
                  </a:txBody>
                  <a:tcPr marL="6093" marR="6093" marT="6093" marB="0" anchor="ctr"/>
                </a:tc>
                <a:tc>
                  <a:txBody>
                    <a:bodyPr/>
                    <a:lstStyle/>
                    <a:p>
                      <a:pPr algn="l" fontAlgn="ctr"/>
                      <a:r>
                        <a:rPr lang="en-US" sz="1200" u="none" strike="noStrike">
                          <a:effectLst/>
                          <a:latin typeface="Arial Black" panose="020B0A04020102020204" pitchFamily="34" charset="0"/>
                        </a:rPr>
                        <a:t>Typically required</a:t>
                      </a:r>
                      <a:endParaRPr lang="en-US" sz="1200" b="0" i="0" u="none" strike="noStrike">
                        <a:solidFill>
                          <a:srgbClr val="42494F"/>
                        </a:solidFill>
                        <a:effectLst/>
                        <a:latin typeface="Arial Black" panose="020B0A04020102020204" pitchFamily="34" charset="0"/>
                      </a:endParaRPr>
                    </a:p>
                  </a:txBody>
                  <a:tcPr marL="6093" marR="6093" marT="6093" marB="0" anchor="ctr"/>
                </a:tc>
                <a:tc>
                  <a:txBody>
                    <a:bodyPr/>
                    <a:lstStyle/>
                    <a:p>
                      <a:pPr algn="l" fontAlgn="ctr"/>
                      <a:r>
                        <a:rPr lang="en-US" sz="1200" u="none" strike="noStrike">
                          <a:effectLst/>
                          <a:latin typeface="Arial Black" panose="020B0A04020102020204" pitchFamily="34" charset="0"/>
                        </a:rPr>
                        <a:t>Typically not required</a:t>
                      </a:r>
                      <a:endParaRPr lang="en-US" sz="1200" b="0" i="0" u="none" strike="noStrike">
                        <a:solidFill>
                          <a:srgbClr val="42494F"/>
                        </a:solidFill>
                        <a:effectLst/>
                        <a:latin typeface="Arial Black" panose="020B0A04020102020204" pitchFamily="34" charset="0"/>
                      </a:endParaRPr>
                    </a:p>
                  </a:txBody>
                  <a:tcPr marL="6093" marR="6093" marT="6093" marB="0" anchor="ctr"/>
                </a:tc>
                <a:extLst>
                  <a:ext uri="{0D108BD9-81ED-4DB2-BD59-A6C34878D82A}">
                    <a16:rowId xmlns:a16="http://schemas.microsoft.com/office/drawing/2014/main" val="4286649767"/>
                  </a:ext>
                </a:extLst>
              </a:tr>
              <a:tr h="1785570">
                <a:tc>
                  <a:txBody>
                    <a:bodyPr/>
                    <a:lstStyle/>
                    <a:p>
                      <a:pPr algn="l" fontAlgn="ctr"/>
                      <a:r>
                        <a:rPr lang="en-US" sz="1200" u="none" strike="noStrike">
                          <a:effectLst/>
                          <a:latin typeface="Arial Black" panose="020B0A04020102020204" pitchFamily="34" charset="0"/>
                        </a:rPr>
                        <a:t>Data to Object Mapping</a:t>
                      </a:r>
                      <a:endParaRPr lang="en-US" sz="1200" b="0" i="0" u="none" strike="noStrike">
                        <a:solidFill>
                          <a:srgbClr val="42494F"/>
                        </a:solidFill>
                        <a:effectLst/>
                        <a:latin typeface="Arial Black" panose="020B0A04020102020204" pitchFamily="34" charset="0"/>
                      </a:endParaRPr>
                    </a:p>
                  </a:txBody>
                  <a:tcPr marL="6093" marR="6093" marT="6093" marB="0" anchor="ctr"/>
                </a:tc>
                <a:tc>
                  <a:txBody>
                    <a:bodyPr/>
                    <a:lstStyle/>
                    <a:p>
                      <a:pPr algn="l" fontAlgn="ctr"/>
                      <a:r>
                        <a:rPr lang="en-US" sz="1200" u="none" strike="noStrike">
                          <a:effectLst/>
                          <a:latin typeface="Arial Black" panose="020B0A04020102020204" pitchFamily="34" charset="0"/>
                        </a:rPr>
                        <a:t>Requires ORM (object-relational mapping)</a:t>
                      </a:r>
                      <a:endParaRPr lang="en-US" sz="1200" b="0" i="0" u="none" strike="noStrike">
                        <a:solidFill>
                          <a:srgbClr val="42494F"/>
                        </a:solidFill>
                        <a:effectLst/>
                        <a:latin typeface="Arial Black" panose="020B0A04020102020204" pitchFamily="34" charset="0"/>
                      </a:endParaRPr>
                    </a:p>
                  </a:txBody>
                  <a:tcPr marL="6093" marR="6093" marT="6093" marB="0" anchor="ctr"/>
                </a:tc>
                <a:tc>
                  <a:txBody>
                    <a:bodyPr/>
                    <a:lstStyle/>
                    <a:p>
                      <a:pPr algn="l" fontAlgn="ctr"/>
                      <a:r>
                        <a:rPr lang="en-US" sz="1200" u="none" strike="noStrike" dirty="0">
                          <a:effectLst/>
                          <a:latin typeface="Arial Black" panose="020B0A04020102020204" pitchFamily="34" charset="0"/>
                        </a:rPr>
                        <a:t>Many do not require ORMs. MongoDB documents map directly to data structures in most popular programming languages.</a:t>
                      </a:r>
                      <a:endParaRPr lang="en-US" sz="1200" b="0" i="0" u="none" strike="noStrike" dirty="0">
                        <a:solidFill>
                          <a:srgbClr val="42494F"/>
                        </a:solidFill>
                        <a:effectLst/>
                        <a:latin typeface="Arial Black" panose="020B0A04020102020204" pitchFamily="34" charset="0"/>
                      </a:endParaRPr>
                    </a:p>
                  </a:txBody>
                  <a:tcPr marL="6093" marR="6093" marT="6093" marB="0" anchor="ctr"/>
                </a:tc>
                <a:extLst>
                  <a:ext uri="{0D108BD9-81ED-4DB2-BD59-A6C34878D82A}">
                    <a16:rowId xmlns:a16="http://schemas.microsoft.com/office/drawing/2014/main" val="3673730282"/>
                  </a:ext>
                </a:extLst>
              </a:tr>
            </a:tbl>
          </a:graphicData>
        </a:graphic>
      </p:graphicFrame>
    </p:spTree>
    <p:extLst>
      <p:ext uri="{BB962C8B-B14F-4D97-AF65-F5344CB8AC3E}">
        <p14:creationId xmlns:p14="http://schemas.microsoft.com/office/powerpoint/2010/main" val="1063807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storage model </a:t>
            </a:r>
            <a:br>
              <a:rPr lang="en-US" dirty="0"/>
            </a:br>
            <a:endParaRPr lang="en-US" dirty="0"/>
          </a:p>
        </p:txBody>
      </p:sp>
      <p:sp>
        <p:nvSpPr>
          <p:cNvPr id="3" name="Content Placeholder 2"/>
          <p:cNvSpPr>
            <a:spLocks noGrp="1"/>
          </p:cNvSpPr>
          <p:nvPr>
            <p:ph idx="1"/>
          </p:nvPr>
        </p:nvSpPr>
        <p:spPr>
          <a:xfrm>
            <a:off x="677334" y="1256145"/>
            <a:ext cx="8596668" cy="4785217"/>
          </a:xfrm>
        </p:spPr>
        <p:txBody>
          <a:bodyPr>
            <a:normAutofit/>
          </a:bodyPr>
          <a:lstStyle/>
          <a:p>
            <a:r>
              <a:rPr lang="en-US" sz="2900" dirty="0"/>
              <a:t>Four major types of NoSQL databases: </a:t>
            </a:r>
          </a:p>
          <a:p>
            <a:pPr marL="0" indent="0">
              <a:buNone/>
            </a:pPr>
            <a:endParaRPr lang="en-US" dirty="0"/>
          </a:p>
          <a:p>
            <a:r>
              <a:rPr lang="en-US" dirty="0"/>
              <a:t>Document databases store data in documents similar to JSON (JavaScript Object Notation) objects. </a:t>
            </a:r>
          </a:p>
          <a:p>
            <a:r>
              <a:rPr lang="en-US" dirty="0"/>
              <a:t>Key-value databases are a simpler type of database where each item contains keys and values. Wide-column stores store data in tables, rows, and dynamic columns. </a:t>
            </a:r>
          </a:p>
          <a:p>
            <a:r>
              <a:rPr lang="en-US" dirty="0"/>
              <a:t>Wide-column stores provide a lot of flexibility over relational databases because each row is not required to have the same columns. </a:t>
            </a:r>
          </a:p>
          <a:p>
            <a:r>
              <a:rPr lang="en-US" dirty="0"/>
              <a:t>Graph databases store data in nodes and edges. </a:t>
            </a:r>
          </a:p>
        </p:txBody>
      </p:sp>
      <p:sp>
        <p:nvSpPr>
          <p:cNvPr id="4" name="Footer Placeholder 3"/>
          <p:cNvSpPr>
            <a:spLocks noGrp="1"/>
          </p:cNvSpPr>
          <p:nvPr>
            <p:ph type="ftr" sz="quarter" idx="11"/>
          </p:nvPr>
        </p:nvSpPr>
        <p:spPr/>
        <p:txBody>
          <a:bodyPr/>
          <a:lstStyle/>
          <a:p>
            <a:r>
              <a:rPr lang="en-US"/>
              <a:t>From : http://docs.mongodb.com/manual</a:t>
            </a:r>
            <a:endParaRPr lang="en-US" dirty="0"/>
          </a:p>
        </p:txBody>
      </p:sp>
    </p:spTree>
    <p:extLst>
      <p:ext uri="{BB962C8B-B14F-4D97-AF65-F5344CB8AC3E}">
        <p14:creationId xmlns:p14="http://schemas.microsoft.com/office/powerpoint/2010/main" val="1957889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Schemas</a:t>
            </a:r>
            <a:br>
              <a:rPr lang="en-US" dirty="0"/>
            </a:br>
            <a:endParaRPr lang="en-US" dirty="0"/>
          </a:p>
        </p:txBody>
      </p:sp>
      <p:sp>
        <p:nvSpPr>
          <p:cNvPr id="3" name="Content Placeholder 2"/>
          <p:cNvSpPr>
            <a:spLocks noGrp="1"/>
          </p:cNvSpPr>
          <p:nvPr>
            <p:ph idx="1"/>
          </p:nvPr>
        </p:nvSpPr>
        <p:spPr>
          <a:xfrm>
            <a:off x="677334" y="1366983"/>
            <a:ext cx="11163684" cy="4674380"/>
          </a:xfrm>
        </p:spPr>
        <p:txBody>
          <a:bodyPr>
            <a:normAutofit/>
          </a:bodyPr>
          <a:lstStyle/>
          <a:p>
            <a:r>
              <a:rPr lang="en-US" dirty="0"/>
              <a:t>MongoDB’s </a:t>
            </a:r>
            <a:r>
              <a:rPr lang="en-US" dirty="0">
                <a:solidFill>
                  <a:schemeClr val="tx1"/>
                </a:solidFill>
                <a:hlinkClick r:id="rId2"/>
              </a:rPr>
              <a:t>collections</a:t>
            </a:r>
            <a:r>
              <a:rPr lang="en-US" dirty="0"/>
              <a:t>, by default, does not require its </a:t>
            </a:r>
            <a:r>
              <a:rPr lang="en-US" dirty="0">
                <a:hlinkClick r:id="rId3"/>
              </a:rPr>
              <a:t>documents</a:t>
            </a:r>
            <a:r>
              <a:rPr lang="en-US" dirty="0"/>
              <a:t> to have the same schema. </a:t>
            </a:r>
          </a:p>
          <a:p>
            <a:r>
              <a:rPr lang="en-US" dirty="0"/>
              <a:t>The documents in a single collection do not need to have the same set of fields and the data type for a field can differ across documents within a collection.</a:t>
            </a:r>
          </a:p>
          <a:p>
            <a:r>
              <a:rPr lang="en-US" dirty="0"/>
              <a:t>To change the structure of the documents in a collection, such as add new fields, remove existing fields, or change the field values to a new type, update the documents to the new structure.</a:t>
            </a:r>
          </a:p>
          <a:p>
            <a:r>
              <a:rPr lang="en-US" dirty="0"/>
              <a:t>This flexibility facilitates the mapping of documents to an entity or an object. Each document can match the data fields of the represented entity, even if the document has substantial variation from other documents in the collection.</a:t>
            </a:r>
          </a:p>
          <a:p>
            <a:r>
              <a:rPr lang="en-US" dirty="0"/>
              <a:t>In practice, however, the documents in a collection share a similar structure, and you can enforce </a:t>
            </a:r>
            <a:r>
              <a:rPr lang="en-US" dirty="0">
                <a:hlinkClick r:id="rId4"/>
              </a:rPr>
              <a:t>document validation rules</a:t>
            </a:r>
            <a:r>
              <a:rPr lang="en-US" dirty="0"/>
              <a:t> for a collection during update and insert operations. </a:t>
            </a:r>
          </a:p>
          <a:p>
            <a:endParaRPr lang="en-US" dirty="0"/>
          </a:p>
        </p:txBody>
      </p:sp>
      <p:sp>
        <p:nvSpPr>
          <p:cNvPr id="4" name="Footer Placeholder 3"/>
          <p:cNvSpPr>
            <a:spLocks noGrp="1"/>
          </p:cNvSpPr>
          <p:nvPr>
            <p:ph type="ftr" sz="quarter" idx="11"/>
          </p:nvPr>
        </p:nvSpPr>
        <p:spPr/>
        <p:txBody>
          <a:bodyPr/>
          <a:lstStyle/>
          <a:p>
            <a:r>
              <a:rPr lang="en-US"/>
              <a:t>From : http://docs.mongodb.com/manual</a:t>
            </a:r>
            <a:endParaRPr lang="en-US" dirty="0"/>
          </a:p>
        </p:txBody>
      </p:sp>
    </p:spTree>
    <p:extLst>
      <p:ext uri="{BB962C8B-B14F-4D97-AF65-F5344CB8AC3E}">
        <p14:creationId xmlns:p14="http://schemas.microsoft.com/office/powerpoint/2010/main" val="273506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a:t>
            </a:r>
            <a:br>
              <a:rPr lang="en-US" dirty="0"/>
            </a:br>
            <a:endParaRPr lang="en-US" dirty="0"/>
          </a:p>
        </p:txBody>
      </p:sp>
      <p:sp>
        <p:nvSpPr>
          <p:cNvPr id="3" name="Content Placeholder 2"/>
          <p:cNvSpPr>
            <a:spLocks noGrp="1"/>
          </p:cNvSpPr>
          <p:nvPr>
            <p:ph idx="1"/>
          </p:nvPr>
        </p:nvSpPr>
        <p:spPr/>
        <p:txBody>
          <a:bodyPr/>
          <a:lstStyle/>
          <a:p>
            <a:r>
              <a:rPr lang="en-US" dirty="0"/>
              <a:t>In MongoDB, an operation on a single document is atomic. Because you can use embedded documents and arrays to capture relationships between data in a single document structure instead of normalizing across multiple documents and collections, this single-document atomicity obviates the need for multi-document transactions for many practical use cases.</a:t>
            </a:r>
          </a:p>
          <a:p>
            <a:r>
              <a:rPr lang="en-US" dirty="0"/>
              <a:t>For situations that require atomicity of reads and writes to multiple documents (in a single or multiple collections), MongoDB supports multi-document transactions. With distributed transactions, transactions can be used across multiple operations, collections, databases, documents, and shards.</a:t>
            </a:r>
          </a:p>
          <a:p>
            <a:endParaRPr lang="en-US" dirty="0"/>
          </a:p>
        </p:txBody>
      </p:sp>
      <p:sp>
        <p:nvSpPr>
          <p:cNvPr id="4" name="Footer Placeholder 3"/>
          <p:cNvSpPr>
            <a:spLocks noGrp="1"/>
          </p:cNvSpPr>
          <p:nvPr>
            <p:ph type="ftr" sz="quarter" idx="11"/>
          </p:nvPr>
        </p:nvSpPr>
        <p:spPr/>
        <p:txBody>
          <a:bodyPr/>
          <a:lstStyle/>
          <a:p>
            <a:r>
              <a:rPr lang="en-US"/>
              <a:t>From : http://docs.mongodb.com/manual</a:t>
            </a:r>
            <a:endParaRPr lang="en-US" dirty="0"/>
          </a:p>
        </p:txBody>
      </p:sp>
    </p:spTree>
    <p:extLst>
      <p:ext uri="{BB962C8B-B14F-4D97-AF65-F5344CB8AC3E}">
        <p14:creationId xmlns:p14="http://schemas.microsoft.com/office/powerpoint/2010/main" val="981720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 - Operations</a:t>
            </a:r>
            <a:br>
              <a:rPr lang="en-US" dirty="0"/>
            </a:br>
            <a:endParaRPr lang="en-US" dirty="0"/>
          </a:p>
        </p:txBody>
      </p:sp>
      <p:sp>
        <p:nvSpPr>
          <p:cNvPr id="3" name="Content Placeholder 2"/>
          <p:cNvSpPr>
            <a:spLocks noGrp="1"/>
          </p:cNvSpPr>
          <p:nvPr>
            <p:ph idx="1"/>
          </p:nvPr>
        </p:nvSpPr>
        <p:spPr>
          <a:xfrm>
            <a:off x="677334" y="1394691"/>
            <a:ext cx="11117502" cy="4646671"/>
          </a:xfrm>
        </p:spPr>
        <p:txBody>
          <a:bodyPr>
            <a:normAutofit/>
          </a:bodyPr>
          <a:lstStyle/>
          <a:p>
            <a:r>
              <a:rPr lang="en-US" dirty="0"/>
              <a:t>You can specify read/write (CRUD) operations on existing collections. The collections can be in different databases. For a list of CRUD operations, see CRUD Operations.</a:t>
            </a:r>
          </a:p>
          <a:p>
            <a:r>
              <a:rPr lang="en-US" dirty="0"/>
              <a:t>You cannot write to capped collections. </a:t>
            </a:r>
          </a:p>
          <a:p>
            <a:r>
              <a:rPr lang="en-US" dirty="0"/>
              <a:t>You cannot read/write to collections in the </a:t>
            </a:r>
            <a:r>
              <a:rPr lang="en-US" dirty="0" err="1"/>
              <a:t>config</a:t>
            </a:r>
            <a:r>
              <a:rPr lang="en-US" dirty="0"/>
              <a:t>, admin, or local databases.</a:t>
            </a:r>
          </a:p>
          <a:p>
            <a:r>
              <a:rPr lang="en-US" dirty="0"/>
              <a:t>You cannot write to system.* collections.</a:t>
            </a:r>
          </a:p>
          <a:p>
            <a:r>
              <a:rPr lang="en-US" dirty="0"/>
              <a:t>You cannot return the supported operation’s query plan (i.e. explain).</a:t>
            </a:r>
          </a:p>
          <a:p>
            <a:r>
              <a:rPr lang="en-US" dirty="0"/>
              <a:t>For cursors created outside of a transaction, you cannot call </a:t>
            </a:r>
            <a:r>
              <a:rPr lang="en-US" dirty="0" err="1"/>
              <a:t>getMore</a:t>
            </a:r>
            <a:r>
              <a:rPr lang="en-US" dirty="0"/>
              <a:t> inside the transaction.</a:t>
            </a:r>
          </a:p>
          <a:p>
            <a:r>
              <a:rPr lang="en-US" dirty="0"/>
              <a:t>For cursors created in a transaction, you cannot call </a:t>
            </a:r>
            <a:r>
              <a:rPr lang="en-US" dirty="0" err="1"/>
              <a:t>getMore</a:t>
            </a:r>
            <a:r>
              <a:rPr lang="en-US" dirty="0"/>
              <a:t> outside the transaction.</a:t>
            </a:r>
          </a:p>
          <a:p>
            <a:r>
              <a:rPr lang="en-US" dirty="0"/>
              <a:t>Starting in MongoDB 4.2, you cannot specify </a:t>
            </a:r>
            <a:r>
              <a:rPr lang="en-US" dirty="0" err="1"/>
              <a:t>killCursors</a:t>
            </a:r>
            <a:r>
              <a:rPr lang="en-US" dirty="0"/>
              <a:t> as the first operation in a transaction.</a:t>
            </a:r>
          </a:p>
        </p:txBody>
      </p:sp>
      <p:sp>
        <p:nvSpPr>
          <p:cNvPr id="4" name="Footer Placeholder 3"/>
          <p:cNvSpPr>
            <a:spLocks noGrp="1"/>
          </p:cNvSpPr>
          <p:nvPr>
            <p:ph type="ftr" sz="quarter" idx="11"/>
          </p:nvPr>
        </p:nvSpPr>
        <p:spPr/>
        <p:txBody>
          <a:bodyPr/>
          <a:lstStyle/>
          <a:p>
            <a:r>
              <a:rPr lang="en-US"/>
              <a:t>From : http://docs.mongodb.com/manual</a:t>
            </a:r>
            <a:endParaRPr lang="en-US" dirty="0"/>
          </a:p>
        </p:txBody>
      </p:sp>
    </p:spTree>
    <p:extLst>
      <p:ext uri="{BB962C8B-B14F-4D97-AF65-F5344CB8AC3E}">
        <p14:creationId xmlns:p14="http://schemas.microsoft.com/office/powerpoint/2010/main" val="2060458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Scalability</a:t>
            </a:r>
            <a:br>
              <a:rPr lang="en-US" dirty="0"/>
            </a:br>
            <a:endParaRPr lang="en-US" dirty="0"/>
          </a:p>
        </p:txBody>
      </p:sp>
      <p:sp>
        <p:nvSpPr>
          <p:cNvPr id="3" name="Content Placeholder 2"/>
          <p:cNvSpPr>
            <a:spLocks noGrp="1"/>
          </p:cNvSpPr>
          <p:nvPr>
            <p:ph idx="1"/>
          </p:nvPr>
        </p:nvSpPr>
        <p:spPr>
          <a:xfrm>
            <a:off x="677333" y="1422401"/>
            <a:ext cx="11182157" cy="4618962"/>
          </a:xfrm>
        </p:spPr>
        <p:txBody>
          <a:bodyPr>
            <a:normAutofit/>
          </a:bodyPr>
          <a:lstStyle/>
          <a:p>
            <a:r>
              <a:rPr lang="en-US" b="1" dirty="0"/>
              <a:t>High Availability</a:t>
            </a:r>
          </a:p>
          <a:p>
            <a:pPr lvl="1"/>
            <a:r>
              <a:rPr lang="en-US" dirty="0"/>
              <a:t>MongoDB’s replication facility, called </a:t>
            </a:r>
            <a:r>
              <a:rPr lang="en-US" dirty="0">
                <a:hlinkClick r:id="rId2"/>
              </a:rPr>
              <a:t>replica set</a:t>
            </a:r>
            <a:r>
              <a:rPr lang="en-US" dirty="0"/>
              <a:t>, provides:</a:t>
            </a:r>
          </a:p>
          <a:p>
            <a:pPr lvl="1"/>
            <a:r>
              <a:rPr lang="en-US" i="1" dirty="0"/>
              <a:t>automatic</a:t>
            </a:r>
            <a:r>
              <a:rPr lang="en-US" dirty="0"/>
              <a:t> failover</a:t>
            </a:r>
          </a:p>
          <a:p>
            <a:pPr lvl="1"/>
            <a:r>
              <a:rPr lang="en-US" dirty="0"/>
              <a:t>data redundancy.</a:t>
            </a:r>
          </a:p>
          <a:p>
            <a:pPr lvl="1"/>
            <a:r>
              <a:rPr lang="en-US" dirty="0"/>
              <a:t>A </a:t>
            </a:r>
            <a:r>
              <a:rPr lang="en-US" dirty="0">
                <a:hlinkClick r:id="rId2"/>
              </a:rPr>
              <a:t>replica set</a:t>
            </a:r>
            <a:r>
              <a:rPr lang="en-US" dirty="0"/>
              <a:t> is a group of MongoDB servers that maintain the same data set, providing redundancy and increasing data availability.</a:t>
            </a:r>
          </a:p>
          <a:p>
            <a:r>
              <a:rPr lang="en-US" b="1" dirty="0"/>
              <a:t>Horizontal Scalability</a:t>
            </a:r>
          </a:p>
          <a:p>
            <a:pPr lvl="1"/>
            <a:r>
              <a:rPr lang="en-US" dirty="0"/>
              <a:t>MongoDB provides horizontal scalability as part of its </a:t>
            </a:r>
            <a:r>
              <a:rPr lang="en-US" i="1" dirty="0"/>
              <a:t>core</a:t>
            </a:r>
            <a:r>
              <a:rPr lang="en-US" dirty="0"/>
              <a:t> functionality:</a:t>
            </a:r>
          </a:p>
          <a:p>
            <a:pPr lvl="1"/>
            <a:r>
              <a:rPr lang="en-US" dirty="0" err="1">
                <a:hlinkClick r:id="rId3"/>
              </a:rPr>
              <a:t>Sharding</a:t>
            </a:r>
            <a:r>
              <a:rPr lang="en-US" dirty="0"/>
              <a:t> distributes data across a cluster of machines.</a:t>
            </a:r>
          </a:p>
          <a:p>
            <a:pPr lvl="1"/>
            <a:r>
              <a:rPr lang="en-US" dirty="0"/>
              <a:t>Starting in 3.4, MongoDB supports creating </a:t>
            </a:r>
            <a:r>
              <a:rPr lang="en-US" dirty="0">
                <a:hlinkClick r:id="rId4"/>
              </a:rPr>
              <a:t>zones</a:t>
            </a:r>
            <a:r>
              <a:rPr lang="en-US" dirty="0"/>
              <a:t> of data based on the </a:t>
            </a:r>
            <a:r>
              <a:rPr lang="en-US" dirty="0">
                <a:hlinkClick r:id="rId5"/>
              </a:rPr>
              <a:t>shard key</a:t>
            </a:r>
            <a:r>
              <a:rPr lang="en-US" dirty="0"/>
              <a:t>. In a balanced cluster, MongoDB directs reads and writes covered by a zone only to those shards inside the zone. See the </a:t>
            </a:r>
            <a:r>
              <a:rPr lang="en-US" dirty="0">
                <a:hlinkClick r:id="rId4"/>
              </a:rPr>
              <a:t>Zones</a:t>
            </a:r>
            <a:r>
              <a:rPr lang="en-US" dirty="0"/>
              <a:t> manual page for more information.</a:t>
            </a:r>
          </a:p>
          <a:p>
            <a:pPr lvl="1"/>
            <a:endParaRPr lang="en-US" dirty="0"/>
          </a:p>
        </p:txBody>
      </p:sp>
      <p:sp>
        <p:nvSpPr>
          <p:cNvPr id="4" name="Footer Placeholder 3"/>
          <p:cNvSpPr>
            <a:spLocks noGrp="1"/>
          </p:cNvSpPr>
          <p:nvPr>
            <p:ph type="ftr" sz="quarter" idx="11"/>
          </p:nvPr>
        </p:nvSpPr>
        <p:spPr/>
        <p:txBody>
          <a:bodyPr/>
          <a:lstStyle/>
          <a:p>
            <a:r>
              <a:rPr lang="en-US"/>
              <a:t>From : http://docs.mongodb.com/manual</a:t>
            </a:r>
            <a:endParaRPr lang="en-US" dirty="0"/>
          </a:p>
        </p:txBody>
      </p:sp>
    </p:spTree>
    <p:extLst>
      <p:ext uri="{BB962C8B-B14F-4D97-AF65-F5344CB8AC3E}">
        <p14:creationId xmlns:p14="http://schemas.microsoft.com/office/powerpoint/2010/main" val="2665548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Database</a:t>
            </a:r>
          </a:p>
        </p:txBody>
      </p:sp>
      <p:sp>
        <p:nvSpPr>
          <p:cNvPr id="3" name="Content Placeholder 2"/>
          <p:cNvSpPr>
            <a:spLocks noGrp="1"/>
          </p:cNvSpPr>
          <p:nvPr>
            <p:ph idx="1"/>
          </p:nvPr>
        </p:nvSpPr>
        <p:spPr>
          <a:xfrm>
            <a:off x="677334" y="1357745"/>
            <a:ext cx="8596668" cy="4683617"/>
          </a:xfrm>
        </p:spPr>
        <p:txBody>
          <a:bodyPr/>
          <a:lstStyle/>
          <a:p>
            <a:r>
              <a:rPr lang="en-US" dirty="0"/>
              <a:t>Using mongo shell</a:t>
            </a:r>
          </a:p>
          <a:p>
            <a:pPr marL="400050" lvl="1" indent="0">
              <a:buNone/>
            </a:pPr>
            <a:r>
              <a:rPr lang="en-US" dirty="0"/>
              <a:t>use &lt;database&gt;</a:t>
            </a:r>
          </a:p>
          <a:p>
            <a:pPr marL="285750"/>
            <a:r>
              <a:rPr lang="en-US" dirty="0"/>
              <a:t>Display databases</a:t>
            </a:r>
          </a:p>
          <a:p>
            <a:pPr marL="400050" lvl="1" indent="0">
              <a:buNone/>
            </a:pPr>
            <a:r>
              <a:rPr lang="en-US" dirty="0"/>
              <a:t>Db</a:t>
            </a:r>
          </a:p>
          <a:p>
            <a:r>
              <a:rPr lang="en-US" dirty="0"/>
              <a:t>CRUD operations</a:t>
            </a:r>
          </a:p>
          <a:p>
            <a:pPr lvl="1"/>
            <a:r>
              <a:rPr lang="en-US" dirty="0"/>
              <a:t>Create</a:t>
            </a:r>
          </a:p>
          <a:p>
            <a:pPr lvl="1"/>
            <a:r>
              <a:rPr lang="en-US" dirty="0"/>
              <a:t>Read</a:t>
            </a:r>
          </a:p>
          <a:p>
            <a:pPr lvl="1"/>
            <a:r>
              <a:rPr lang="en-US" dirty="0"/>
              <a:t>Update</a:t>
            </a:r>
          </a:p>
          <a:p>
            <a:pPr lvl="1"/>
            <a:r>
              <a:rPr lang="en-US" dirty="0"/>
              <a:t>Delete</a:t>
            </a:r>
          </a:p>
        </p:txBody>
      </p:sp>
      <p:sp>
        <p:nvSpPr>
          <p:cNvPr id="4" name="Footer Placeholder 3"/>
          <p:cNvSpPr>
            <a:spLocks noGrp="1"/>
          </p:cNvSpPr>
          <p:nvPr>
            <p:ph type="ftr" sz="quarter" idx="11"/>
          </p:nvPr>
        </p:nvSpPr>
        <p:spPr/>
        <p:txBody>
          <a:bodyPr/>
          <a:lstStyle/>
          <a:p>
            <a:r>
              <a:rPr lang="en-US"/>
              <a:t>From : http://docs.mongodb.com/manual</a:t>
            </a:r>
            <a:endParaRPr lang="en-US" dirty="0"/>
          </a:p>
        </p:txBody>
      </p:sp>
    </p:spTree>
    <p:extLst>
      <p:ext uri="{BB962C8B-B14F-4D97-AF65-F5344CB8AC3E}">
        <p14:creationId xmlns:p14="http://schemas.microsoft.com/office/powerpoint/2010/main" val="224178855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2371</TotalTime>
  <Words>3184</Words>
  <Application>Microsoft Office PowerPoint</Application>
  <PresentationFormat>Widescreen</PresentationFormat>
  <Paragraphs>266</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Arial Black</vt:lpstr>
      <vt:lpstr>Calibri</vt:lpstr>
      <vt:lpstr>Trebuchet MS</vt:lpstr>
      <vt:lpstr>Wingdings 3</vt:lpstr>
      <vt:lpstr>Facet</vt:lpstr>
      <vt:lpstr>PowerPoint Presentation</vt:lpstr>
      <vt:lpstr>SQL versus NoSQL </vt:lpstr>
      <vt:lpstr>PowerPoint Presentation</vt:lpstr>
      <vt:lpstr>Data storage model  </vt:lpstr>
      <vt:lpstr>Schemas </vt:lpstr>
      <vt:lpstr>Transactions </vt:lpstr>
      <vt:lpstr>Transactions - Operations </vt:lpstr>
      <vt:lpstr>Scalability </vt:lpstr>
      <vt:lpstr>Create a Database</vt:lpstr>
      <vt:lpstr>Add Data - Create</vt:lpstr>
      <vt:lpstr>Reading Data</vt:lpstr>
      <vt:lpstr>Updating Data</vt:lpstr>
      <vt:lpstr>Deleting Data</vt:lpstr>
      <vt:lpstr>Quering Textual Data</vt:lpstr>
      <vt:lpstr>PowerPoint Presentation</vt:lpstr>
      <vt:lpstr>Filtering Data</vt:lpstr>
      <vt:lpstr>PowerPoint Presentation</vt:lpstr>
      <vt:lpstr>PowerPoint Presentation</vt:lpstr>
      <vt:lpstr>PowerPoint Presentation</vt:lpstr>
      <vt:lpstr>Query Selectors</vt:lpstr>
      <vt:lpstr>PowerPoint Presentation</vt:lpstr>
      <vt:lpstr>Projection</vt:lpstr>
      <vt:lpstr>Projection</vt:lpstr>
      <vt:lpstr>Projection</vt:lpstr>
      <vt:lpstr>Projection</vt:lpstr>
    </vt:vector>
  </TitlesOfParts>
  <Company>Centennial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dc:title>
  <dc:creator>Patrick Gignac</dc:creator>
  <cp:lastModifiedBy>Admin</cp:lastModifiedBy>
  <cp:revision>19</cp:revision>
  <dcterms:created xsi:type="dcterms:W3CDTF">2020-06-17T23:59:20Z</dcterms:created>
  <dcterms:modified xsi:type="dcterms:W3CDTF">2021-07-24T14:01:10Z</dcterms:modified>
</cp:coreProperties>
</file>