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8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261FA-3231-4B50-92A4-787C3C725D1E}" type="datetimeFigureOut">
              <a:rPr lang="en-US" smtClean="0"/>
              <a:t>7/31/2021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271BD-4DDB-4980-B557-82DA87C6AE0C}" type="slidenum">
              <a:rPr lang="en-US" smtClean="0"/>
              <a:t>‹#›</a:t>
            </a:fld>
            <a:endParaRPr lang="en-US"/>
          </a:p>
        </p:txBody>
      </p:sp>
    </p:spTree>
    <p:extLst>
      <p:ext uri="{BB962C8B-B14F-4D97-AF65-F5344CB8AC3E}">
        <p14:creationId xmlns:p14="http://schemas.microsoft.com/office/powerpoint/2010/main" val="178601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AF1EE-C7CC-4B9A-9FBA-9C924FA396F7}"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EB349E-3300-491A-B1D2-B87721A0B2D2}"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D8D5A-62C9-4C61-9E61-DB03B69444D9}"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C1BA9-7C43-4C9E-B02D-A8DAAF9AAD1B}"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8E7EFC-9585-4793-AF9D-F2906A26EAF9}"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624679-19D6-412B-B34D-BAE0D15CC489}"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95031-D56A-4100-83A8-10EFAB9BC5C2}"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A3500-9289-4062-BC07-B63962EF0934}"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1C9F3-3F18-4019-B7DA-3F38AF336347}"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CD9E2-0306-4AD6-B481-FA29DE26B7A9}"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07FC4F-AF13-4591-9431-E6E24F31B523}" type="datetime1">
              <a:rPr lang="en-US" smtClean="0"/>
              <a:t>7/31/2021</a:t>
            </a:fld>
            <a:endParaRPr lang="en-US" dirty="0"/>
          </a:p>
        </p:txBody>
      </p:sp>
      <p:sp>
        <p:nvSpPr>
          <p:cNvPr id="6" name="Footer Placeholder 5"/>
          <p:cNvSpPr>
            <a:spLocks noGrp="1"/>
          </p:cNvSpPr>
          <p:nvPr>
            <p:ph type="ftr" sz="quarter" idx="11"/>
          </p:nvPr>
        </p:nvSpPr>
        <p:spPr/>
        <p:txBody>
          <a:bodyPr/>
          <a:lstStyle/>
          <a:p>
            <a:r>
              <a:rPr lang="en-US"/>
              <a:t>From: http://docs.mongodb.com/manual</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78F36B-57E7-48D0-A077-A29EB2A74968}" type="datetime1">
              <a:rPr lang="en-US" smtClean="0"/>
              <a:t>7/31/2021</a:t>
            </a:fld>
            <a:endParaRPr lang="en-US" dirty="0"/>
          </a:p>
        </p:txBody>
      </p:sp>
      <p:sp>
        <p:nvSpPr>
          <p:cNvPr id="8" name="Footer Placeholder 7"/>
          <p:cNvSpPr>
            <a:spLocks noGrp="1"/>
          </p:cNvSpPr>
          <p:nvPr>
            <p:ph type="ftr" sz="quarter" idx="11"/>
          </p:nvPr>
        </p:nvSpPr>
        <p:spPr/>
        <p:txBody>
          <a:bodyPr/>
          <a:lstStyle/>
          <a:p>
            <a:r>
              <a:rPr lang="en-US"/>
              <a:t>From: http://docs.mongodb.com/manual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17097-531D-4A28-BD35-07BF71EC6C1D}" type="datetime1">
              <a:rPr lang="en-US" smtClean="0"/>
              <a:t>7/31/2021</a:t>
            </a:fld>
            <a:endParaRPr lang="en-US" dirty="0"/>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4798A-FBFA-4339-BF29-B9E85C947E80}" type="datetime1">
              <a:rPr lang="en-US" smtClean="0"/>
              <a:t>7/31/2021</a:t>
            </a:fld>
            <a:endParaRPr lang="en-US" dirty="0"/>
          </a:p>
        </p:txBody>
      </p:sp>
      <p:sp>
        <p:nvSpPr>
          <p:cNvPr id="3" name="Footer Placeholder 2"/>
          <p:cNvSpPr>
            <a:spLocks noGrp="1"/>
          </p:cNvSpPr>
          <p:nvPr>
            <p:ph type="ftr" sz="quarter" idx="11"/>
          </p:nvPr>
        </p:nvSpPr>
        <p:spPr/>
        <p:txBody>
          <a:bodyPr/>
          <a:lstStyle/>
          <a:p>
            <a:r>
              <a:rPr lang="en-US"/>
              <a:t>From: http://docs.mongodb.com/manual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EDA0F1-8191-4F9B-9714-605259C982CD}" type="datetime1">
              <a:rPr lang="en-US" smtClean="0"/>
              <a:t>7/31/2021</a:t>
            </a:fld>
            <a:endParaRPr lang="en-US" dirty="0"/>
          </a:p>
        </p:txBody>
      </p:sp>
      <p:sp>
        <p:nvSpPr>
          <p:cNvPr id="6" name="Footer Placeholder 5"/>
          <p:cNvSpPr>
            <a:spLocks noGrp="1"/>
          </p:cNvSpPr>
          <p:nvPr>
            <p:ph type="ftr" sz="quarter" idx="11"/>
          </p:nvPr>
        </p:nvSpPr>
        <p:spPr/>
        <p:txBody>
          <a:bodyPr/>
          <a:lstStyle/>
          <a:p>
            <a:r>
              <a:rPr lang="en-US"/>
              <a:t>From: http://docs.mongodb.com/manual</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From: http://docs.mongodb.com/manual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1BCD4F59-1058-4BFA-BAB5-14A2517CD5B7}" type="datetime1">
              <a:rPr lang="en-US" smtClean="0"/>
              <a:t>7/31/2021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748FBD-82B9-4642-AEFC-AFF753D9600E}" type="datetime1">
              <a:rPr lang="en-US" smtClean="0"/>
              <a:t>7/31/2021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From: http://docs.mongodb.com/manual</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ongodb.com/manual/core/document/#document-query-filter" TargetMode="External"/><Relationship Id="rId2" Type="http://schemas.openxmlformats.org/officeDocument/2006/relationships/hyperlink" Target="https://docs.mongodb.com/manual/reference/operator/query/#query-sel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ongodb.com/manual/aggregation/#aggregation-map-reduce" TargetMode="External"/><Relationship Id="rId2" Type="http://schemas.openxmlformats.org/officeDocument/2006/relationships/hyperlink" Target="https://docs.mongodb.com/manual/aggregation/#aggregation-framework" TargetMode="External"/><Relationship Id="rId1" Type="http://schemas.openxmlformats.org/officeDocument/2006/relationships/slideLayout" Target="../slideLayouts/slideLayout2.xml"/><Relationship Id="rId4" Type="http://schemas.openxmlformats.org/officeDocument/2006/relationships/hyperlink" Target="https://docs.mongodb.com/manual/aggregation/#single-purpose-agg-operation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ongodb.com/manual/core/aggregation-pipel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ongodb.com/manual/core/map-redu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r>
              <a:rPr lang="en-US" sz="3200" dirty="0"/>
              <a:t>MongoDB Limits, Sorting and Aggregation</a:t>
            </a:r>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39542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embedded documents</a:t>
            </a:r>
            <a:br>
              <a:rPr lang="en-US" dirty="0"/>
            </a:br>
            <a:endParaRPr lang="en-US" dirty="0"/>
          </a:p>
        </p:txBody>
      </p:sp>
      <p:sp>
        <p:nvSpPr>
          <p:cNvPr id="3" name="Content Placeholder 2"/>
          <p:cNvSpPr>
            <a:spLocks noGrp="1"/>
          </p:cNvSpPr>
          <p:nvPr>
            <p:ph idx="1"/>
          </p:nvPr>
        </p:nvSpPr>
        <p:spPr>
          <a:xfrm>
            <a:off x="677334" y="1450109"/>
            <a:ext cx="8596668" cy="4840624"/>
          </a:xfrm>
        </p:spPr>
        <p:txBody>
          <a:bodyPr>
            <a:normAutofit/>
          </a:bodyPr>
          <a:lstStyle/>
          <a:p>
            <a:r>
              <a:rPr lang="en-US" dirty="0"/>
              <a:t>To specify an equality condition on a field that is an embedded/nested document, use the query filter document { &lt;field&gt;: &lt;value&gt; } where &lt;value&gt; is the document to match.</a:t>
            </a:r>
          </a:p>
          <a:p>
            <a:endParaRPr lang="en-US" dirty="0"/>
          </a:p>
          <a:p>
            <a:r>
              <a:rPr lang="en-US" dirty="0"/>
              <a:t>For example, the following query selects all documents where the field size equals the document { h: 14, w: 21, </a:t>
            </a:r>
            <a:r>
              <a:rPr lang="en-US" dirty="0" err="1"/>
              <a:t>uom</a:t>
            </a:r>
            <a:r>
              <a:rPr lang="en-US" dirty="0"/>
              <a:t>: "cm" }:</a:t>
            </a:r>
          </a:p>
          <a:p>
            <a:r>
              <a:rPr lang="en-US" dirty="0" err="1"/>
              <a:t>db.inventory.find</a:t>
            </a:r>
            <a:r>
              <a:rPr lang="en-US" dirty="0"/>
              <a:t>( { size: { h: 14, w: 21, </a:t>
            </a:r>
            <a:r>
              <a:rPr lang="en-US" dirty="0" err="1"/>
              <a:t>uom</a:t>
            </a:r>
            <a:r>
              <a:rPr lang="en-US" dirty="0"/>
              <a:t>: "cm" } } )</a:t>
            </a:r>
          </a:p>
          <a:p>
            <a:r>
              <a:rPr lang="en-US" dirty="0"/>
              <a:t>Equality matches on the whole embedded document require an exact match of the specified &lt;value&gt; document, including the field order. For example, the following query does not match any documents in the inventory collection:</a:t>
            </a:r>
          </a:p>
          <a:p>
            <a:r>
              <a:rPr lang="en-US" dirty="0" err="1"/>
              <a:t>db.inventory.find</a:t>
            </a:r>
            <a:r>
              <a:rPr lang="en-US" dirty="0"/>
              <a:t>(  { size: { w: 21, h: 14, </a:t>
            </a:r>
            <a:r>
              <a:rPr lang="en-US" dirty="0" err="1"/>
              <a:t>uom</a:t>
            </a:r>
            <a:r>
              <a:rPr lang="en-US" dirty="0"/>
              <a:t>: "cm" } }  )</a:t>
            </a:r>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
        <p:nvSpPr>
          <p:cNvPr id="14" name="Rectangle 10"/>
          <p:cNvSpPr>
            <a:spLocks noChangeArrowheads="1"/>
          </p:cNvSpPr>
          <p:nvPr/>
        </p:nvSpPr>
        <p:spPr bwMode="auto">
          <a:xfrm>
            <a:off x="0" y="457200"/>
            <a:ext cx="12192000" cy="0"/>
          </a:xfrm>
          <a:prstGeom prst="rect">
            <a:avLst/>
          </a:prstGeom>
          <a:solidFill>
            <a:srgbClr val="7A7B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FFFFF"/>
                </a:solidFill>
                <a:effectLst/>
                <a:latin typeface="Akzidenz"/>
              </a:rPr>
              <a:t>copied</a:t>
            </a: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494747"/>
                </a:solidFill>
                <a:effectLst/>
                <a:latin typeface="Akzidenz"/>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919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an array</a:t>
            </a:r>
            <a:br>
              <a:rPr lang="en-US" dirty="0"/>
            </a:br>
            <a:endParaRPr lang="en-US" dirty="0"/>
          </a:p>
        </p:txBody>
      </p:sp>
      <p:sp>
        <p:nvSpPr>
          <p:cNvPr id="3" name="Content Placeholder 2"/>
          <p:cNvSpPr>
            <a:spLocks noGrp="1"/>
          </p:cNvSpPr>
          <p:nvPr>
            <p:ph idx="1"/>
          </p:nvPr>
        </p:nvSpPr>
        <p:spPr>
          <a:xfrm>
            <a:off x="677334" y="1236617"/>
            <a:ext cx="8596668" cy="5033554"/>
          </a:xfrm>
        </p:spPr>
        <p:txBody>
          <a:bodyPr>
            <a:normAutofit/>
          </a:bodyPr>
          <a:lstStyle/>
          <a:p>
            <a:r>
              <a:rPr lang="en-US" dirty="0"/>
              <a:t>To query if the array field contains at least one element with the specified value, use the filter { &lt;field&gt;: &lt;value&gt; } where &lt;value&gt; is the element value.</a:t>
            </a:r>
          </a:p>
          <a:p>
            <a:endParaRPr lang="en-US" dirty="0"/>
          </a:p>
          <a:p>
            <a:r>
              <a:rPr lang="en-US" dirty="0"/>
              <a:t>The following example queries for all documents where tags is an array that contains the string "red" as one of its elements:</a:t>
            </a:r>
          </a:p>
          <a:p>
            <a:r>
              <a:rPr lang="en-US" dirty="0" err="1"/>
              <a:t>db.inventory.find</a:t>
            </a:r>
            <a:r>
              <a:rPr lang="en-US" dirty="0"/>
              <a:t>( { tags: "red" } )</a:t>
            </a:r>
          </a:p>
          <a:p>
            <a:r>
              <a:rPr lang="en-US" dirty="0"/>
              <a:t>To specify conditions on the elements in the array field, use </a:t>
            </a:r>
            <a:r>
              <a:rPr lang="en-US" dirty="0">
                <a:hlinkClick r:id="rId2"/>
              </a:rPr>
              <a:t>query operators</a:t>
            </a:r>
            <a:r>
              <a:rPr lang="en-US" dirty="0"/>
              <a:t> in the </a:t>
            </a:r>
            <a:r>
              <a:rPr lang="en-US" dirty="0">
                <a:hlinkClick r:id="rId3"/>
              </a:rPr>
              <a:t>query filter document</a:t>
            </a:r>
            <a:r>
              <a:rPr lang="en-US" dirty="0"/>
              <a:t>:</a:t>
            </a:r>
          </a:p>
          <a:p>
            <a:r>
              <a:rPr lang="en-US" dirty="0"/>
              <a:t>{ &lt;array field&gt;: { &lt;operator1&gt;: &lt;value1&gt;, ... } }</a:t>
            </a:r>
          </a:p>
          <a:p>
            <a:r>
              <a:rPr lang="en-US" dirty="0"/>
              <a:t>For example, the following operation queries for all documents where the array </a:t>
            </a:r>
            <a:r>
              <a:rPr lang="en-US" dirty="0" err="1"/>
              <a:t>dim_cm</a:t>
            </a:r>
            <a:r>
              <a:rPr lang="en-US" dirty="0"/>
              <a:t> contains at least one element whose value is greater than 25.</a:t>
            </a:r>
          </a:p>
          <a:p>
            <a:r>
              <a:rPr lang="en-US" dirty="0" err="1"/>
              <a:t>db.inventory.find</a:t>
            </a:r>
            <a:r>
              <a:rPr lang="en-US" dirty="0"/>
              <a:t>( { </a:t>
            </a:r>
            <a:r>
              <a:rPr lang="en-US" dirty="0" err="1"/>
              <a:t>dim_cm</a:t>
            </a:r>
            <a:r>
              <a:rPr lang="en-US" dirty="0"/>
              <a:t>: { $</a:t>
            </a:r>
            <a:r>
              <a:rPr lang="en-US" dirty="0" err="1"/>
              <a:t>gt</a:t>
            </a:r>
            <a:r>
              <a:rPr lang="en-US" dirty="0"/>
              <a:t>: 25 } } )</a:t>
            </a:r>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76775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 null value or missing fields</a:t>
            </a:r>
            <a:br>
              <a:rPr lang="en-US" dirty="0"/>
            </a:br>
            <a:endParaRPr lang="en-US" dirty="0"/>
          </a:p>
        </p:txBody>
      </p:sp>
      <p:sp>
        <p:nvSpPr>
          <p:cNvPr id="3" name="Content Placeholder 2"/>
          <p:cNvSpPr>
            <a:spLocks noGrp="1"/>
          </p:cNvSpPr>
          <p:nvPr>
            <p:ph idx="1"/>
          </p:nvPr>
        </p:nvSpPr>
        <p:spPr>
          <a:xfrm>
            <a:off x="677334" y="1245327"/>
            <a:ext cx="8596668" cy="4796036"/>
          </a:xfrm>
        </p:spPr>
        <p:txBody>
          <a:bodyPr>
            <a:normAutofit fontScale="92500" lnSpcReduction="20000"/>
          </a:bodyPr>
          <a:lstStyle/>
          <a:p>
            <a:r>
              <a:rPr lang="en-US" dirty="0"/>
              <a:t>Equality Filter</a:t>
            </a:r>
          </a:p>
          <a:p>
            <a:r>
              <a:rPr lang="en-US" dirty="0"/>
              <a:t>The { item : null } query matches documents that either contain the item field whose value is null or that do not contain the item field.</a:t>
            </a:r>
          </a:p>
          <a:p>
            <a:r>
              <a:rPr lang="en-US" dirty="0" err="1"/>
              <a:t>db.inventory.find</a:t>
            </a:r>
            <a:r>
              <a:rPr lang="en-US" dirty="0"/>
              <a:t>( { item: null } )</a:t>
            </a:r>
          </a:p>
          <a:p>
            <a:r>
              <a:rPr lang="en-US" dirty="0"/>
              <a:t>Type Check</a:t>
            </a:r>
          </a:p>
          <a:p>
            <a:r>
              <a:rPr lang="en-US" dirty="0"/>
              <a:t>The { item : { $type: 10 } } query matches only documents that contain the item field whose value is null; i.e. the value of the item field is of BSON Type Null (type number 10) :</a:t>
            </a:r>
          </a:p>
          <a:p>
            <a:r>
              <a:rPr lang="en-US" dirty="0" err="1"/>
              <a:t>db.inventory.find</a:t>
            </a:r>
            <a:r>
              <a:rPr lang="en-US" dirty="0"/>
              <a:t>( { item : { $type: 10 } } )</a:t>
            </a:r>
          </a:p>
          <a:p>
            <a:r>
              <a:rPr lang="en-US" dirty="0"/>
              <a:t>Existence Check</a:t>
            </a:r>
          </a:p>
          <a:p>
            <a:r>
              <a:rPr lang="en-US" dirty="0"/>
              <a:t>The following example queries for documents that do not contain a field. [1]</a:t>
            </a:r>
          </a:p>
          <a:p>
            <a:endParaRPr lang="en-US" dirty="0"/>
          </a:p>
          <a:p>
            <a:r>
              <a:rPr lang="en-US" dirty="0"/>
              <a:t>The { item : { $exists: false } } query matches documents that do not contain the item field:</a:t>
            </a:r>
          </a:p>
          <a:p>
            <a:r>
              <a:rPr lang="en-US" dirty="0" err="1"/>
              <a:t>db.inventory.find</a:t>
            </a:r>
            <a:r>
              <a:rPr lang="en-US"/>
              <a:t>( { item : { $exists: false } } )</a:t>
            </a:r>
            <a:endParaRPr lang="en-US" dirty="0"/>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277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Aggregating Data</a:t>
            </a:r>
          </a:p>
        </p:txBody>
      </p:sp>
      <p:sp>
        <p:nvSpPr>
          <p:cNvPr id="3" name="Content Placeholder 2"/>
          <p:cNvSpPr>
            <a:spLocks noGrp="1"/>
          </p:cNvSpPr>
          <p:nvPr>
            <p:ph idx="1"/>
          </p:nvPr>
        </p:nvSpPr>
        <p:spPr/>
        <p:txBody>
          <a:bodyPr/>
          <a:lstStyle/>
          <a:p>
            <a:r>
              <a:rPr lang="en-US" dirty="0"/>
              <a:t>Aggregation operations process data records and return computed results. </a:t>
            </a:r>
          </a:p>
          <a:p>
            <a:r>
              <a:rPr lang="en-US" dirty="0"/>
              <a:t>Aggregation operations group values from multiple documents together, and can perform a variety of operations on the grouped data to return a single result. MongoDB provides three ways to perform aggregation:</a:t>
            </a:r>
          </a:p>
          <a:p>
            <a:pPr lvl="1"/>
            <a:r>
              <a:rPr lang="en-US" dirty="0"/>
              <a:t> the </a:t>
            </a:r>
            <a:r>
              <a:rPr lang="en-US" dirty="0">
                <a:hlinkClick r:id="rId2"/>
              </a:rPr>
              <a:t>aggregation pipeline</a:t>
            </a:r>
            <a:r>
              <a:rPr lang="en-US" dirty="0"/>
              <a:t>, </a:t>
            </a:r>
          </a:p>
          <a:p>
            <a:pPr lvl="1"/>
            <a:r>
              <a:rPr lang="en-US" dirty="0"/>
              <a:t>the </a:t>
            </a:r>
            <a:r>
              <a:rPr lang="en-US" dirty="0">
                <a:hlinkClick r:id="rId3"/>
              </a:rPr>
              <a:t>map-reduce function</a:t>
            </a:r>
            <a:r>
              <a:rPr lang="en-US" dirty="0"/>
              <a:t>, and</a:t>
            </a:r>
          </a:p>
          <a:p>
            <a:pPr lvl="1"/>
            <a:r>
              <a:rPr lang="en-US" dirty="0"/>
              <a:t> </a:t>
            </a:r>
            <a:r>
              <a:rPr lang="en-US" dirty="0">
                <a:hlinkClick r:id="rId4"/>
              </a:rPr>
              <a:t>single purpose aggregation methods</a:t>
            </a:r>
            <a:r>
              <a:rPr lang="en-US" dirty="0"/>
              <a:t>.</a:t>
            </a:r>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313944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Pipeline</a:t>
            </a:r>
          </a:p>
        </p:txBody>
      </p:sp>
      <p:sp>
        <p:nvSpPr>
          <p:cNvPr id="3" name="Content Placeholder 2"/>
          <p:cNvSpPr>
            <a:spLocks noGrp="1"/>
          </p:cNvSpPr>
          <p:nvPr>
            <p:ph idx="1"/>
          </p:nvPr>
        </p:nvSpPr>
        <p:spPr/>
        <p:txBody>
          <a:bodyPr/>
          <a:lstStyle/>
          <a:p>
            <a:r>
              <a:rPr lang="en-US" dirty="0"/>
              <a:t>Aggregation Pipeline</a:t>
            </a:r>
          </a:p>
          <a:p>
            <a:r>
              <a:rPr lang="en-US" dirty="0"/>
              <a:t>MongoDB’s </a:t>
            </a:r>
            <a:r>
              <a:rPr lang="en-US" dirty="0">
                <a:hlinkClick r:id="rId2"/>
              </a:rPr>
              <a:t>aggregation framework</a:t>
            </a:r>
            <a:r>
              <a:rPr lang="en-US" dirty="0"/>
              <a:t> is modeled on the concept of data processing pipelines. Documents enter a multi-stage pipeline that transforms the documents into an aggregated result. For example:</a:t>
            </a:r>
          </a:p>
          <a:p>
            <a:r>
              <a:rPr lang="en-US" dirty="0" err="1"/>
              <a:t>db.orders.aggregate</a:t>
            </a:r>
            <a:r>
              <a:rPr lang="en-US" dirty="0"/>
              <a:t>([</a:t>
            </a:r>
          </a:p>
          <a:p>
            <a:r>
              <a:rPr lang="en-US" dirty="0"/>
              <a:t>   { $match: { status: "A" } },</a:t>
            </a:r>
          </a:p>
          <a:p>
            <a:r>
              <a:rPr lang="en-US" dirty="0"/>
              <a:t>   { $group: { _id: "$</a:t>
            </a:r>
            <a:r>
              <a:rPr lang="en-US" dirty="0" err="1"/>
              <a:t>cust_id</a:t>
            </a:r>
            <a:r>
              <a:rPr lang="en-US" dirty="0"/>
              <a:t>", total: { $sum: "$amount" } } }</a:t>
            </a:r>
          </a:p>
          <a:p>
            <a:r>
              <a:rPr lang="en-US" dirty="0"/>
              <a:t>])</a:t>
            </a:r>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129747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Pipeline</a:t>
            </a:r>
          </a:p>
        </p:txBody>
      </p:sp>
      <p:sp>
        <p:nvSpPr>
          <p:cNvPr id="3" name="Content Placeholder 2"/>
          <p:cNvSpPr>
            <a:spLocks noGrp="1"/>
          </p:cNvSpPr>
          <p:nvPr>
            <p:ph idx="1"/>
          </p:nvPr>
        </p:nvSpPr>
        <p:spPr>
          <a:xfrm>
            <a:off x="677334" y="1388533"/>
            <a:ext cx="8596668" cy="4986867"/>
          </a:xfrm>
        </p:spPr>
        <p:txBody>
          <a:bodyPr>
            <a:normAutofit fontScale="92500" lnSpcReduction="10000"/>
          </a:bodyPr>
          <a:lstStyle/>
          <a:p>
            <a:r>
              <a:rPr lang="en-US" dirty="0"/>
              <a:t>First Stage: The $match stage filters the documents by the status field and passes to the next stage those documents that have status equal to "A".</a:t>
            </a:r>
          </a:p>
          <a:p>
            <a:endParaRPr lang="en-US" dirty="0"/>
          </a:p>
          <a:p>
            <a:r>
              <a:rPr lang="en-US" dirty="0"/>
              <a:t>Second Stage: The $group stage groups the documents by the </a:t>
            </a:r>
            <a:r>
              <a:rPr lang="en-US" dirty="0" err="1"/>
              <a:t>cust_id</a:t>
            </a:r>
            <a:r>
              <a:rPr lang="en-US" dirty="0"/>
              <a:t> field to calculate the sum of the amount for each unique </a:t>
            </a:r>
            <a:r>
              <a:rPr lang="en-US" dirty="0" err="1"/>
              <a:t>cust_id</a:t>
            </a:r>
            <a:r>
              <a:rPr lang="en-US" dirty="0"/>
              <a:t>.</a:t>
            </a:r>
          </a:p>
          <a:p>
            <a:endParaRPr lang="en-US" dirty="0"/>
          </a:p>
          <a:p>
            <a:r>
              <a:rPr lang="en-US" dirty="0"/>
              <a:t>The most basic pipeline stages provide filters that operate like queries and document transformations that modify the form of the output document.</a:t>
            </a:r>
          </a:p>
          <a:p>
            <a:endParaRPr lang="en-US" dirty="0"/>
          </a:p>
          <a:p>
            <a:r>
              <a:rPr lang="en-US" dirty="0"/>
              <a:t>Other pipeline operations provide tools for grouping and sorting documents by specific field or fields as well as tools for aggregating the contents of arrays, including arrays of documents. In addition, pipeline stages can use operators for tasks such as calculating the average or concatenating a string.</a:t>
            </a:r>
          </a:p>
          <a:p>
            <a:endParaRPr lang="en-US" dirty="0"/>
          </a:p>
          <a:p>
            <a:r>
              <a:rPr lang="en-US" dirty="0"/>
              <a:t>The pipeline provides efficient data aggregation using native operations within MongoDB, and is the preferred method for data aggregation in MongoDB.</a:t>
            </a:r>
          </a:p>
        </p:txBody>
      </p:sp>
      <p:sp>
        <p:nvSpPr>
          <p:cNvPr id="5" name="Footer Placeholder 4"/>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339784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sp>
        <p:nvSpPr>
          <p:cNvPr id="3" name="Content Placeholder 2"/>
          <p:cNvSpPr>
            <a:spLocks noGrp="1"/>
          </p:cNvSpPr>
          <p:nvPr>
            <p:ph idx="1"/>
          </p:nvPr>
        </p:nvSpPr>
        <p:spPr>
          <a:xfrm>
            <a:off x="677334" y="1447801"/>
            <a:ext cx="8596668" cy="4593562"/>
          </a:xfrm>
        </p:spPr>
        <p:txBody>
          <a:bodyPr>
            <a:normAutofit/>
          </a:bodyPr>
          <a:lstStyle/>
          <a:p>
            <a:r>
              <a:rPr lang="en-US" dirty="0"/>
              <a:t>MongoDB also provides </a:t>
            </a:r>
            <a:r>
              <a:rPr lang="en-US" dirty="0">
                <a:hlinkClick r:id="rId2"/>
              </a:rPr>
              <a:t>map-reduce</a:t>
            </a:r>
            <a:r>
              <a:rPr lang="en-US" dirty="0"/>
              <a:t> operations to perform aggregation. In general, map-reduce operations have two phases: a </a:t>
            </a:r>
            <a:r>
              <a:rPr lang="en-US" i="1" dirty="0"/>
              <a:t>map</a:t>
            </a:r>
            <a:r>
              <a:rPr lang="en-US" dirty="0"/>
              <a:t> stage that processes each document and </a:t>
            </a:r>
            <a:r>
              <a:rPr lang="en-US" i="1" dirty="0"/>
              <a:t>emits</a:t>
            </a:r>
            <a:r>
              <a:rPr lang="en-US" dirty="0"/>
              <a:t> one or more objects for each input document, and </a:t>
            </a:r>
            <a:r>
              <a:rPr lang="en-US" i="1" dirty="0"/>
              <a:t>reduce</a:t>
            </a:r>
            <a:r>
              <a:rPr lang="en-US" dirty="0"/>
              <a:t> phase that combines the output of the map operation. Optionally, map-reduce can have a </a:t>
            </a:r>
            <a:r>
              <a:rPr lang="en-US" i="1" dirty="0"/>
              <a:t>finalize</a:t>
            </a:r>
            <a:r>
              <a:rPr lang="en-US" dirty="0"/>
              <a:t> stage to make final modifications to the result. Like other aggregation operations, map-reduce can specify a query condition to select the input documents as well as sort and limit the results.</a:t>
            </a:r>
          </a:p>
          <a:p>
            <a:r>
              <a:rPr lang="en-US" dirty="0"/>
              <a:t>Map-reduce uses custom JavaScript functions to perform the map and reduce operations, as well as the optional </a:t>
            </a:r>
            <a:r>
              <a:rPr lang="en-US" i="1" dirty="0"/>
              <a:t>finalize</a:t>
            </a:r>
            <a:r>
              <a:rPr lang="en-US" dirty="0"/>
              <a:t> operation. While the custom JavaScript provide great flexibility compared to the aggregation pipeline, in general, map-reduce is less efficient and more complex than the aggregation pipeline.</a:t>
            </a:r>
          </a:p>
          <a:p>
            <a:endParaRPr lang="en-US" dirty="0"/>
          </a:p>
        </p:txBody>
      </p:sp>
      <p:sp>
        <p:nvSpPr>
          <p:cNvPr id="4" name="Footer Placeholder 3"/>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402444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267" y="1447800"/>
            <a:ext cx="8610599" cy="4594225"/>
          </a:xfrm>
        </p:spPr>
      </p:pic>
      <p:sp>
        <p:nvSpPr>
          <p:cNvPr id="4" name="Footer Placeholder 3"/>
          <p:cNvSpPr>
            <a:spLocks noGrp="1"/>
          </p:cNvSpPr>
          <p:nvPr>
            <p:ph type="ftr" sz="quarter" idx="11"/>
          </p:nvPr>
        </p:nvSpPr>
        <p:spPr/>
        <p:txBody>
          <a:bodyPr/>
          <a:lstStyle/>
          <a:p>
            <a:r>
              <a:rPr lang="en-US"/>
              <a:t>From: http://docs.mongodb.com/manual</a:t>
            </a:r>
            <a:endParaRPr lang="en-US" dirty="0"/>
          </a:p>
        </p:txBody>
      </p:sp>
    </p:spTree>
    <p:extLst>
      <p:ext uri="{BB962C8B-B14F-4D97-AF65-F5344CB8AC3E}">
        <p14:creationId xmlns:p14="http://schemas.microsoft.com/office/powerpoint/2010/main" val="2302860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1503</TotalTime>
  <Words>1047</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Akzidenz</vt:lpstr>
      <vt:lpstr>Arial</vt:lpstr>
      <vt:lpstr>Calibri</vt:lpstr>
      <vt:lpstr>Trebuchet MS</vt:lpstr>
      <vt:lpstr>Wingdings 3</vt:lpstr>
      <vt:lpstr>Facet</vt:lpstr>
      <vt:lpstr>PowerPoint Presentation</vt:lpstr>
      <vt:lpstr>Query embedded documents </vt:lpstr>
      <vt:lpstr>Query an array </vt:lpstr>
      <vt:lpstr>Query a null value or missing fields </vt:lpstr>
      <vt:lpstr>Aggregating Data</vt:lpstr>
      <vt:lpstr>Aggregation Pipeline</vt:lpstr>
      <vt:lpstr>Aggregation Pipeline</vt:lpstr>
      <vt:lpstr>Map-Reduce</vt:lpstr>
      <vt:lpstr>Map-Reduce</vt:lpstr>
    </vt:vector>
  </TitlesOfParts>
  <Company>Centennial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dc:title>
  <dc:creator>Patrick Gignac</dc:creator>
  <cp:lastModifiedBy>Admin</cp:lastModifiedBy>
  <cp:revision>5</cp:revision>
  <dcterms:created xsi:type="dcterms:W3CDTF">2020-06-18T13:58:39Z</dcterms:created>
  <dcterms:modified xsi:type="dcterms:W3CDTF">2021-07-31T16:49:42Z</dcterms:modified>
</cp:coreProperties>
</file>