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2" r:id="rId7"/>
    <p:sldId id="269" r:id="rId8"/>
    <p:sldId id="270" r:id="rId9"/>
    <p:sldId id="268" r:id="rId10"/>
    <p:sldId id="277" r:id="rId11"/>
    <p:sldId id="264" r:id="rId12"/>
    <p:sldId id="276" r:id="rId13"/>
    <p:sldId id="271" r:id="rId14"/>
    <p:sldId id="27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E0E87-7B7A-604C-C593-5B49152CF564}" v="36" dt="2023-12-08T06:37:24.921"/>
    <p1510:client id="{6325B9EC-0F9C-AF4E-C087-117AC3C22630}" v="50" dt="2023-12-08T20:34:04.204"/>
    <p1510:client id="{63DD481C-8314-473C-9C80-14C1BB0C36D3}" v="64" dt="2023-12-08T15:31:51.809"/>
    <p1510:client id="{E67752EA-BBC0-56BF-E162-AEF614FA7648}" v="168" dt="2023-12-08T15:08:58.160"/>
    <p1510:client id="{F9200122-25C5-4F09-8EA5-9FE2E29B03C2}" v="1" dt="2023-12-08T19:17:26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em Darko" userId="S::adarko@my.centennialcollege.ca::f646980c-09a8-42a4-a072-16597fc7aca4" providerId="AD" clId="Web-{F9200122-25C5-4F09-8EA5-9FE2E29B03C2}"/>
    <pc:docChg chg="sldOrd">
      <pc:chgData name="Ampem Darko" userId="S::adarko@my.centennialcollege.ca::f646980c-09a8-42a4-a072-16597fc7aca4" providerId="AD" clId="Web-{F9200122-25C5-4F09-8EA5-9FE2E29B03C2}" dt="2023-12-08T19:17:26.892" v="0"/>
      <pc:docMkLst>
        <pc:docMk/>
      </pc:docMkLst>
      <pc:sldChg chg="ord">
        <pc:chgData name="Ampem Darko" userId="S::adarko@my.centennialcollege.ca::f646980c-09a8-42a4-a072-16597fc7aca4" providerId="AD" clId="Web-{F9200122-25C5-4F09-8EA5-9FE2E29B03C2}" dt="2023-12-08T19:17:26.892" v="0"/>
        <pc:sldMkLst>
          <pc:docMk/>
          <pc:sldMk cId="0" sldId="271"/>
        </pc:sldMkLst>
      </pc:sldChg>
    </pc:docChg>
  </pc:docChgLst>
  <pc:docChgLst>
    <pc:chgData name="Syed ." userId="S::sikramud@my.centennialcollege.ca::62ec2fe1-da18-44f1-8428-b4ac092a6487" providerId="AD" clId="Web-{6325B9EC-0F9C-AF4E-C087-117AC3C22630}"/>
    <pc:docChg chg="modSld sldOrd">
      <pc:chgData name="Syed ." userId="S::sikramud@my.centennialcollege.ca::62ec2fe1-da18-44f1-8428-b4ac092a6487" providerId="AD" clId="Web-{6325B9EC-0F9C-AF4E-C087-117AC3C22630}" dt="2023-12-08T20:34:04.204" v="25" actId="20577"/>
      <pc:docMkLst>
        <pc:docMk/>
      </pc:docMkLst>
      <pc:sldChg chg="modSp">
        <pc:chgData name="Syed ." userId="S::sikramud@my.centennialcollege.ca::62ec2fe1-da18-44f1-8428-b4ac092a6487" providerId="AD" clId="Web-{6325B9EC-0F9C-AF4E-C087-117AC3C22630}" dt="2023-12-08T20:34:04.204" v="25" actId="20577"/>
        <pc:sldMkLst>
          <pc:docMk/>
          <pc:sldMk cId="0" sldId="269"/>
        </pc:sldMkLst>
        <pc:spChg chg="mod">
          <ac:chgData name="Syed ." userId="S::sikramud@my.centennialcollege.ca::62ec2fe1-da18-44f1-8428-b4ac092a6487" providerId="AD" clId="Web-{6325B9EC-0F9C-AF4E-C087-117AC3C22630}" dt="2023-12-08T20:34:04.204" v="25" actId="20577"/>
          <ac:spMkLst>
            <pc:docMk/>
            <pc:sldMk cId="0" sldId="269"/>
            <ac:spMk id="89" creationId="{13B2CB5C-9F05-497D-B9E6-93E49BF6F066}"/>
          </ac:spMkLst>
        </pc:spChg>
      </pc:sldChg>
      <pc:sldChg chg="ord">
        <pc:chgData name="Syed ." userId="S::sikramud@my.centennialcollege.ca::62ec2fe1-da18-44f1-8428-b4ac092a6487" providerId="AD" clId="Web-{6325B9EC-0F9C-AF4E-C087-117AC3C22630}" dt="2023-12-08T19:51:24.174" v="1"/>
        <pc:sldMkLst>
          <pc:docMk/>
          <pc:sldMk cId="0" sldId="271"/>
        </pc:sldMkLst>
      </pc:sldChg>
      <pc:sldChg chg="ord">
        <pc:chgData name="Syed ." userId="S::sikramud@my.centennialcollege.ca::62ec2fe1-da18-44f1-8428-b4ac092a6487" providerId="AD" clId="Web-{6325B9EC-0F9C-AF4E-C087-117AC3C22630}" dt="2023-12-08T19:51:08.392" v="0"/>
        <pc:sldMkLst>
          <pc:docMk/>
          <pc:sldMk cId="240190103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FC4AE-1A7F-46DC-A44F-CA329AE410D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78887-6353-4E2B-AB99-6918DE4697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4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40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981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623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27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81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4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3154892" y="1447801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333">
                <a:solidFill>
                  <a:srgbClr val="888888"/>
                </a:solidFill>
              </a:defRPr>
            </a:lvl1pPr>
            <a:lvl2pPr marL="609630" lvl="1" indent="-152408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200">
                <a:solidFill>
                  <a:srgbClr val="888888"/>
                </a:solidFill>
              </a:defRPr>
            </a:lvl2pPr>
            <a:lvl3pPr marL="914446" lvl="2" indent="-152408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067">
                <a:solidFill>
                  <a:srgbClr val="888888"/>
                </a:solidFill>
              </a:defRPr>
            </a:lvl3pPr>
            <a:lvl4pPr marL="1219261" lvl="3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4pPr>
            <a:lvl5pPr marL="1524076" lvl="4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5pPr>
            <a:lvl6pPr marL="1828891" lvl="5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6pPr>
            <a:lvl7pPr marL="2133707" lvl="6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7pPr>
            <a:lvl8pPr marL="2438522" lvl="7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8pPr>
            <a:lvl9pPr marL="2743337" lvl="8" indent="-152408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67"/>
            </a:lvl1pPr>
            <a:lvl2pPr marL="609630" lvl="1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600"/>
            </a:lvl2pPr>
            <a:lvl3pPr marL="914446" lvl="2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200"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200"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04815" lvl="0" indent="-152408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 b="1"/>
            </a:lvl1pPr>
            <a:lvl2pPr marL="609630" lvl="1" indent="-152408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333" b="1"/>
            </a:lvl2pPr>
            <a:lvl3pPr marL="914446" lvl="2" indent="-152408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 b="1"/>
            </a:lvl3pPr>
            <a:lvl4pPr marL="1219261" lvl="3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4pPr>
            <a:lvl5pPr marL="1524076" lvl="4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5pPr>
            <a:lvl6pPr marL="1828891" lvl="5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6pPr>
            <a:lvl7pPr marL="2133707" lvl="6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7pPr>
            <a:lvl8pPr marL="2438522" lvl="7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8pPr>
            <a:lvl9pPr marL="2743337" lvl="8" indent="-152408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06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marL="609630" lvl="1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3pPr>
            <a:lvl4pPr marL="1219261" lvl="3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067"/>
            </a:lvl4pPr>
            <a:lvl5pPr marL="1524076" lvl="4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067"/>
            </a:lvl5pPr>
            <a:lvl6pPr marL="1828891" lvl="5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6pPr>
            <a:lvl7pPr marL="2133707" lvl="6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7pPr>
            <a:lvl8pPr marL="2438522" lvl="7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8pPr>
            <a:lvl9pPr marL="2743337" lvl="8" indent="-22014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067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87881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133"/>
            </a:lvl1pPr>
            <a:lvl2pPr marL="609630" lvl="1" indent="-270947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867"/>
            </a:lvl2pPr>
            <a:lvl3pPr marL="914446" lvl="2" indent="-254013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3pPr>
            <a:lvl4pPr marL="1219261" lvl="3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333"/>
            </a:lvl4pPr>
            <a:lvl5pPr marL="1524076" lvl="4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333"/>
            </a:lvl5pPr>
            <a:lvl6pPr marL="1828891" lvl="5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6pPr>
            <a:lvl7pPr marL="2133707" lvl="6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7pPr>
            <a:lvl8pPr marL="2438522" lvl="7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8pPr>
            <a:lvl9pPr marL="2743337" lvl="8" indent="-237079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333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933"/>
            </a:lvl1pPr>
            <a:lvl2pPr marL="609630" lvl="1" indent="-152408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marL="914446" lvl="2" indent="-152408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667"/>
            </a:lvl3pPr>
            <a:lvl4pPr marL="1219261" lvl="3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4pPr>
            <a:lvl5pPr marL="1524076" lvl="4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5pPr>
            <a:lvl6pPr marL="1828891" lvl="5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6pPr>
            <a:lvl7pPr marL="2133707" lvl="6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7pPr>
            <a:lvl8pPr marL="2438522" lvl="7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8pPr>
            <a:lvl9pPr marL="2743337" lvl="8" indent="-152408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6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5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09630" lvl="1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914446" lvl="2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219261" lvl="3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524076" lvl="4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828891" lvl="5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9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2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90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 t="-9220" b="-9219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7599151">
            <a:off x="7406217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6668129" y="-1337718"/>
            <a:ext cx="7223791" cy="6631215"/>
            <a:chOff x="0" y="-47625"/>
            <a:chExt cx="812800" cy="746125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88" name="Google Shape;88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6316227" y="-1344573"/>
            <a:ext cx="7340786" cy="6738612"/>
            <a:chOff x="0" y="-47625"/>
            <a:chExt cx="812800" cy="746125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3"/>
          <p:cNvGrpSpPr/>
          <p:nvPr/>
        </p:nvGrpSpPr>
        <p:grpSpPr>
          <a:xfrm>
            <a:off x="-456827" y="1818398"/>
            <a:ext cx="5328698" cy="5328698"/>
            <a:chOff x="0" y="0"/>
            <a:chExt cx="10657396" cy="10657396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3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3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103" name="Google Shape;10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106" name="Google Shape;1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" name="Google Shape;108;p13"/>
          <p:cNvGrpSpPr/>
          <p:nvPr/>
        </p:nvGrpSpPr>
        <p:grpSpPr>
          <a:xfrm>
            <a:off x="0" y="5688689"/>
            <a:ext cx="4063960" cy="1169311"/>
            <a:chOff x="0" y="-47625"/>
            <a:chExt cx="1926614" cy="554339"/>
          </a:xfrm>
        </p:grpSpPr>
        <p:sp>
          <p:nvSpPr>
            <p:cNvPr id="109" name="Google Shape;109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407FDE"/>
            </a:solidFill>
            <a:ln>
              <a:noFill/>
            </a:ln>
          </p:spPr>
        </p:sp>
        <p:sp>
          <p:nvSpPr>
            <p:cNvPr id="110" name="Google Shape;110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4063960" y="5688689"/>
            <a:ext cx="4063960" cy="1169311"/>
            <a:chOff x="0" y="-47625"/>
            <a:chExt cx="1926614" cy="554339"/>
          </a:xfrm>
        </p:grpSpPr>
        <p:sp>
          <p:nvSpPr>
            <p:cNvPr id="112" name="Google Shape;112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</p:sp>
        <p:sp>
          <p:nvSpPr>
            <p:cNvPr id="113" name="Google Shape;113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13"/>
          <p:cNvGrpSpPr/>
          <p:nvPr/>
        </p:nvGrpSpPr>
        <p:grpSpPr>
          <a:xfrm>
            <a:off x="8128040" y="5688689"/>
            <a:ext cx="4063960" cy="1169311"/>
            <a:chOff x="0" y="-47625"/>
            <a:chExt cx="1926614" cy="554339"/>
          </a:xfrm>
        </p:grpSpPr>
        <p:sp>
          <p:nvSpPr>
            <p:cNvPr id="115" name="Google Shape;115;p13"/>
            <p:cNvSpPr/>
            <p:nvPr/>
          </p:nvSpPr>
          <p:spPr>
            <a:xfrm>
              <a:off x="0" y="0"/>
              <a:ext cx="1926614" cy="506714"/>
            </a:xfrm>
            <a:custGeom>
              <a:avLst/>
              <a:gdLst/>
              <a:ahLst/>
              <a:cxnLst/>
              <a:rect l="l" t="t" r="r" b="b"/>
              <a:pathLst>
                <a:path w="1926614" h="506714" extrusionOk="0">
                  <a:moveTo>
                    <a:pt x="0" y="0"/>
                  </a:moveTo>
                  <a:lnTo>
                    <a:pt x="1926614" y="0"/>
                  </a:lnTo>
                  <a:lnTo>
                    <a:pt x="1926614" y="506714"/>
                  </a:lnTo>
                  <a:lnTo>
                    <a:pt x="0" y="506714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6" name="Google Shape;116;p13"/>
            <p:cNvSpPr txBox="1"/>
            <p:nvPr/>
          </p:nvSpPr>
          <p:spPr>
            <a:xfrm>
              <a:off x="0" y="-47625"/>
              <a:ext cx="1926614" cy="554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3"/>
          <p:cNvGrpSpPr/>
          <p:nvPr/>
        </p:nvGrpSpPr>
        <p:grpSpPr>
          <a:xfrm>
            <a:off x="7075745" y="-775255"/>
            <a:ext cx="6093336" cy="5593492"/>
            <a:chOff x="0" y="-47625"/>
            <a:chExt cx="812800" cy="746125"/>
          </a:xfrm>
        </p:grpSpPr>
        <p:sp>
          <p:nvSpPr>
            <p:cNvPr id="118" name="Google Shape;118;p1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8B6FF">
                <a:alpha val="28235"/>
              </a:srgbClr>
            </a:solidFill>
            <a:ln>
              <a:noFill/>
            </a:ln>
          </p:spPr>
        </p:sp>
        <p:sp>
          <p:nvSpPr>
            <p:cNvPr id="119" name="Google Shape;119;p13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3"/>
          <p:cNvSpPr/>
          <p:nvPr/>
        </p:nvSpPr>
        <p:spPr>
          <a:xfrm rot="-2699999">
            <a:off x="-5242610" y="-3024827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23" name="Google Shape;123;p13"/>
          <p:cNvSpPr txBox="1"/>
          <p:nvPr/>
        </p:nvSpPr>
        <p:spPr>
          <a:xfrm>
            <a:off x="894350" y="3426469"/>
            <a:ext cx="2877705" cy="1575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33867" tIns="33867" rIns="33867" bIns="33867" anchor="ctr" anchorCtr="0">
            <a:noAutofit/>
          </a:bodyPr>
          <a:lstStyle/>
          <a:p>
            <a:pPr algn="ctr" defTabSz="609630">
              <a:lnSpc>
                <a:spcPct val="186611"/>
              </a:lnSpc>
              <a:buClr>
                <a:srgbClr val="000000"/>
              </a:buClr>
            </a:pPr>
            <a:endParaRPr sz="1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3"/>
          <p:cNvGrpSpPr/>
          <p:nvPr/>
        </p:nvGrpSpPr>
        <p:grpSpPr>
          <a:xfrm rot="1812227">
            <a:off x="8473963" y="146958"/>
            <a:ext cx="3362680" cy="4308123"/>
            <a:chOff x="-147178" y="-1"/>
            <a:chExt cx="6725359" cy="8616246"/>
          </a:xfrm>
        </p:grpSpPr>
        <p:grpSp>
          <p:nvGrpSpPr>
            <p:cNvPr id="125" name="Google Shape;125;p13"/>
            <p:cNvGrpSpPr/>
            <p:nvPr/>
          </p:nvGrpSpPr>
          <p:grpSpPr>
            <a:xfrm rot="-9023308">
              <a:off x="743004" y="916323"/>
              <a:ext cx="4897166" cy="4495445"/>
              <a:chOff x="0" y="-47625"/>
              <a:chExt cx="812800" cy="746125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571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27" name="Google Shape;127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700" tIns="69700" rIns="69700" bIns="69700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 rot="-9023308">
              <a:off x="673754" y="2998567"/>
              <a:ext cx="5083495" cy="4666490"/>
              <a:chOff x="0" y="-47625"/>
              <a:chExt cx="812800" cy="746125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30" name="Google Shape;130;p13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9700" tIns="69700" rIns="69700" bIns="69700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3"/>
            <p:cNvGrpSpPr/>
            <p:nvPr/>
          </p:nvGrpSpPr>
          <p:grpSpPr>
            <a:xfrm>
              <a:off x="2910435" y="5074340"/>
              <a:ext cx="762000" cy="762000"/>
              <a:chOff x="0" y="0"/>
              <a:chExt cx="812800" cy="812800"/>
            </a:xfrm>
          </p:grpSpPr>
          <p:sp>
            <p:nvSpPr>
              <p:cNvPr id="132" name="Google Shape;13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3"/>
            <p:cNvGrpSpPr/>
            <p:nvPr/>
          </p:nvGrpSpPr>
          <p:grpSpPr>
            <a:xfrm>
              <a:off x="3066896" y="5646272"/>
              <a:ext cx="449078" cy="608501"/>
              <a:chOff x="0" y="-47625"/>
              <a:chExt cx="635000" cy="860425"/>
            </a:xfrm>
          </p:grpSpPr>
          <p:sp>
            <p:nvSpPr>
              <p:cNvPr id="135" name="Google Shape;135;p13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36" name="Google Shape;136;p13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" name="Google Shape;140;p13"/>
          <p:cNvSpPr/>
          <p:nvPr/>
        </p:nvSpPr>
        <p:spPr>
          <a:xfrm>
            <a:off x="4316034" y="6014085"/>
            <a:ext cx="555837" cy="555837"/>
          </a:xfrm>
          <a:custGeom>
            <a:avLst/>
            <a:gdLst/>
            <a:ahLst/>
            <a:cxnLst/>
            <a:rect l="l" t="t" r="r" b="b"/>
            <a:pathLst>
              <a:path w="833755" h="833755" extrusionOk="0">
                <a:moveTo>
                  <a:pt x="0" y="0"/>
                </a:moveTo>
                <a:lnTo>
                  <a:pt x="833755" y="0"/>
                </a:lnTo>
                <a:lnTo>
                  <a:pt x="833755" y="833755"/>
                </a:lnTo>
                <a:lnTo>
                  <a:pt x="0" y="8337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3"/>
          <p:cNvSpPr/>
          <p:nvPr/>
        </p:nvSpPr>
        <p:spPr>
          <a:xfrm>
            <a:off x="989885" y="6045656"/>
            <a:ext cx="492693" cy="492693"/>
          </a:xfrm>
          <a:custGeom>
            <a:avLst/>
            <a:gdLst/>
            <a:ahLst/>
            <a:cxnLst/>
            <a:rect l="l" t="t" r="r" b="b"/>
            <a:pathLst>
              <a:path w="739040" h="739040" extrusionOk="0">
                <a:moveTo>
                  <a:pt x="0" y="0"/>
                </a:moveTo>
                <a:lnTo>
                  <a:pt x="739040" y="0"/>
                </a:lnTo>
                <a:lnTo>
                  <a:pt x="739040" y="739040"/>
                </a:lnTo>
                <a:lnTo>
                  <a:pt x="0" y="73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13"/>
          <p:cNvSpPr/>
          <p:nvPr/>
        </p:nvSpPr>
        <p:spPr>
          <a:xfrm>
            <a:off x="8381920" y="6029595"/>
            <a:ext cx="524817" cy="524817"/>
          </a:xfrm>
          <a:custGeom>
            <a:avLst/>
            <a:gdLst/>
            <a:ahLst/>
            <a:cxnLst/>
            <a:rect l="l" t="t" r="r" b="b"/>
            <a:pathLst>
              <a:path w="787225" h="787225" extrusionOk="0">
                <a:moveTo>
                  <a:pt x="0" y="0"/>
                </a:moveTo>
                <a:lnTo>
                  <a:pt x="787224" y="0"/>
                </a:lnTo>
                <a:lnTo>
                  <a:pt x="787224" y="787225"/>
                </a:lnTo>
                <a:lnTo>
                  <a:pt x="0" y="7872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3" name="Google Shape;143;p13"/>
          <p:cNvSpPr txBox="1"/>
          <p:nvPr/>
        </p:nvSpPr>
        <p:spPr>
          <a:xfrm>
            <a:off x="989884" y="1339046"/>
            <a:ext cx="78067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60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RANSOMWARE</a:t>
            </a:r>
            <a:endParaRPr sz="8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044694" y="3503949"/>
            <a:ext cx="297649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rtl="0" fontAlgn="base"/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Syed </a:t>
            </a:r>
            <a:endParaRPr lang="en-US" sz="2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rtl="0" fontAlgn="base"/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Kryselle Matienzo </a:t>
            </a:r>
            <a:endParaRPr lang="en-US" sz="2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rtl="0" fontAlgn="base"/>
            <a:r>
              <a:rPr lang="en-US" sz="18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Rashin</a:t>
            </a:r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8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Zeighami</a:t>
            </a:r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 </a:t>
            </a:r>
            <a:endParaRPr lang="en-US" sz="2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rtl="0" fontAlgn="base"/>
            <a:r>
              <a:rPr lang="en-US" sz="18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Suhasini</a:t>
            </a:r>
            <a:r>
              <a:rPr lang="en-US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18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Manchineela</a:t>
            </a:r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 </a:t>
            </a:r>
            <a:endParaRPr lang="en-US" sz="2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rtl="0" fontAlgn="base"/>
            <a:r>
              <a:rPr lang="en-US" sz="1800" b="0" i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Ampem</a:t>
            </a:r>
            <a:r>
              <a:rPr lang="en-US" sz="1800" b="0" i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Darko </a:t>
            </a:r>
            <a:endParaRPr lang="en-US" sz="2400" b="0" i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1607720" y="6186988"/>
            <a:ext cx="1174203" cy="3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30000"/>
              </a:lnSpc>
              <a:buClr>
                <a:srgbClr val="000000"/>
              </a:buClr>
            </a:pPr>
            <a:r>
              <a:rPr lang="en-US" sz="1650" kern="0">
                <a:solidFill>
                  <a:srgbClr val="FFFFFF"/>
                </a:solidFill>
                <a:latin typeface="Montserrat Medium"/>
                <a:cs typeface="Arial"/>
                <a:sym typeface="Montserrat Medium"/>
              </a:rPr>
              <a:t>12.08.2023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4921797" y="6155416"/>
            <a:ext cx="2825500" cy="3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30000"/>
              </a:lnSpc>
              <a:buClr>
                <a:srgbClr val="000000"/>
              </a:buClr>
            </a:pPr>
            <a:r>
              <a:rPr lang="en-US" sz="1667" kern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Centennial College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9021037" y="6155416"/>
            <a:ext cx="2969598" cy="33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30000"/>
              </a:lnSpc>
              <a:buClr>
                <a:srgbClr val="000000"/>
              </a:buClr>
            </a:pPr>
            <a:r>
              <a:rPr lang="en-US" sz="1650" kern="0">
                <a:solidFill>
                  <a:srgbClr val="FFFFFF"/>
                </a:solidFill>
                <a:latin typeface="Montserrat Medium"/>
                <a:cs typeface="Arial"/>
                <a:sym typeface="Montserrat Medium"/>
              </a:rPr>
              <a:t>CBER701-Sec002-Group5</a:t>
            </a:r>
            <a:endParaRPr lang="en-US"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5"/>
          <p:cNvSpPr/>
          <p:nvPr/>
        </p:nvSpPr>
        <p:spPr>
          <a:xfrm rot="-3278844">
            <a:off x="-4591230" y="-2277113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19" name="Google Shape;619;p25"/>
          <p:cNvSpPr txBox="1"/>
          <p:nvPr/>
        </p:nvSpPr>
        <p:spPr>
          <a:xfrm>
            <a:off x="337804" y="337794"/>
            <a:ext cx="11629725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5400" b="1" kern="0">
                <a:solidFill>
                  <a:srgbClr val="FFFFFF"/>
                </a:solidFill>
                <a:latin typeface="Montserrat"/>
                <a:cs typeface="Arial"/>
              </a:rPr>
              <a:t>How does WannaCry works?</a:t>
            </a:r>
          </a:p>
        </p:txBody>
      </p:sp>
      <p:sp>
        <p:nvSpPr>
          <p:cNvPr id="621" name="Google Shape;621;p25"/>
          <p:cNvSpPr/>
          <p:nvPr/>
        </p:nvSpPr>
        <p:spPr>
          <a:xfrm rot="7599151">
            <a:off x="7563556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5" name="Picture 4" descr="How Ransomware Works">
            <a:extLst>
              <a:ext uri="{FF2B5EF4-FFF2-40B4-BE49-F238E27FC236}">
                <a16:creationId xmlns:a16="http://schemas.microsoft.com/office/drawing/2014/main" id="{A24EDBF1-5BB5-75E2-647D-6B05A720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5" y="1982963"/>
            <a:ext cx="6982493" cy="3675539"/>
          </a:xfrm>
          <a:prstGeom prst="rect">
            <a:avLst/>
          </a:prstGeom>
        </p:spPr>
      </p:pic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2481CD4-FCA7-51C5-88C9-3A3350A94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780" y="1570980"/>
            <a:ext cx="3816439" cy="45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3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/>
          <p:nvPr/>
        </p:nvSpPr>
        <p:spPr>
          <a:xfrm rot="-3278844">
            <a:off x="-4785784" y="-24369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432" name="Google Shape;432;p21"/>
          <p:cNvGrpSpPr/>
          <p:nvPr/>
        </p:nvGrpSpPr>
        <p:grpSpPr>
          <a:xfrm>
            <a:off x="449665" y="2507926"/>
            <a:ext cx="226389" cy="239653"/>
            <a:chOff x="0" y="-47625"/>
            <a:chExt cx="812800" cy="860425"/>
          </a:xfrm>
        </p:grpSpPr>
        <p:sp>
          <p:nvSpPr>
            <p:cNvPr id="433" name="Google Shape;433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</p:sp>
        <p:sp>
          <p:nvSpPr>
            <p:cNvPr id="434" name="Google Shape;434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6240099" y="2507926"/>
            <a:ext cx="226389" cy="239653"/>
            <a:chOff x="0" y="-47625"/>
            <a:chExt cx="812800" cy="860425"/>
          </a:xfrm>
        </p:grpSpPr>
        <p:sp>
          <p:nvSpPr>
            <p:cNvPr id="439" name="Google Shape;439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</p:sp>
        <p:sp>
          <p:nvSpPr>
            <p:cNvPr id="440" name="Google Shape;440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21"/>
          <p:cNvSpPr txBox="1"/>
          <p:nvPr/>
        </p:nvSpPr>
        <p:spPr>
          <a:xfrm>
            <a:off x="685800" y="168485"/>
            <a:ext cx="767715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sz="5000" b="1" kern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Other famous ransomware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45" name="Google Shape;445;p21"/>
          <p:cNvGrpSpPr/>
          <p:nvPr/>
        </p:nvGrpSpPr>
        <p:grpSpPr>
          <a:xfrm>
            <a:off x="900150" y="2471828"/>
            <a:ext cx="4415851" cy="2161236"/>
            <a:chOff x="0" y="0"/>
            <a:chExt cx="5161004" cy="4322472"/>
          </a:xfrm>
        </p:grpSpPr>
        <p:sp>
          <p:nvSpPr>
            <p:cNvPr id="446" name="Google Shape;446;p21"/>
            <p:cNvSpPr txBox="1"/>
            <p:nvPr/>
          </p:nvSpPr>
          <p:spPr>
            <a:xfrm>
              <a:off x="0" y="0"/>
              <a:ext cx="5161004" cy="1575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133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June 2017 </a:t>
              </a:r>
              <a:r>
                <a:rPr lang="en-US" sz="2133" kern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Expetr</a:t>
              </a:r>
              <a:r>
                <a:rPr lang="en-US" sz="2133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/ </a:t>
              </a:r>
              <a:r>
                <a:rPr lang="en-US" sz="2133" kern="0" err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NotPetya</a:t>
              </a: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 txBox="1"/>
            <p:nvPr/>
          </p:nvSpPr>
          <p:spPr>
            <a:xfrm>
              <a:off x="0" y="924618"/>
              <a:ext cx="5160900" cy="3397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Ransomware (A wiper exploiting an SMB vulnerability) </a:t>
              </a:r>
            </a:p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Likely Russian-sponsored threat actors </a:t>
              </a:r>
            </a:p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Various, but severely impacted Maersk and Merck </a:t>
              </a:r>
            </a:p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Estimated $10 billion </a:t>
              </a:r>
            </a:p>
          </p:txBody>
        </p:sp>
      </p:grpSp>
      <p:grpSp>
        <p:nvGrpSpPr>
          <p:cNvPr id="450" name="Google Shape;450;p21"/>
          <p:cNvGrpSpPr/>
          <p:nvPr/>
        </p:nvGrpSpPr>
        <p:grpSpPr>
          <a:xfrm>
            <a:off x="6639812" y="2471828"/>
            <a:ext cx="4802080" cy="1594927"/>
            <a:chOff x="-58" y="0"/>
            <a:chExt cx="5377062" cy="3189854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0" y="0"/>
              <a:ext cx="5377004" cy="787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133" kern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Oct 2023 Toronto Public Library</a:t>
              </a: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-58" y="924618"/>
              <a:ext cx="5160901" cy="2265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Black Basta Group, operating since Apr 2022</a:t>
              </a:r>
            </a:p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Double extortion tactic</a:t>
              </a:r>
            </a:p>
            <a:p>
              <a:pPr marL="759476" lvl="2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Encrypting data</a:t>
              </a:r>
            </a:p>
            <a:p>
              <a:pPr marL="759476" lvl="2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Threatening to publish it</a:t>
              </a:r>
              <a:r>
                <a:rPr lang="en-US" sz="1600" b="0" i="0">
                  <a:solidFill>
                    <a:schemeClr val="bg1"/>
                  </a:solidFill>
                  <a:effectLst/>
                </a:rPr>
                <a:t> </a:t>
              </a:r>
            </a:p>
          </p:txBody>
        </p:sp>
      </p:grpSp>
      <p:pic>
        <p:nvPicPr>
          <p:cNvPr id="7181" name="Picture 13">
            <a:extLst>
              <a:ext uri="{FF2B5EF4-FFF2-40B4-BE49-F238E27FC236}">
                <a16:creationId xmlns:a16="http://schemas.microsoft.com/office/drawing/2014/main" id="{58D3D3ED-3816-4E2B-89DB-80B085FA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25647"/>
            <a:ext cx="5645150" cy="198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 rot="-3278844">
            <a:off x="-4157698" y="-1953538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9"/>
          <p:cNvSpPr/>
          <p:nvPr/>
        </p:nvSpPr>
        <p:spPr>
          <a:xfrm rot="7599151">
            <a:off x="7456950" y="2972806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372" name="Google Shape;372;p19"/>
          <p:cNvGrpSpPr/>
          <p:nvPr/>
        </p:nvGrpSpPr>
        <p:grpSpPr>
          <a:xfrm>
            <a:off x="11266446" y="1223898"/>
            <a:ext cx="565259" cy="570693"/>
            <a:chOff x="0" y="-60012"/>
            <a:chExt cx="1130517" cy="1141387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374" name="Google Shape;374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375" name="Google Shape;375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9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378" name="Google Shape;378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6" name="Google Shape;360;p19">
            <a:extLst>
              <a:ext uri="{FF2B5EF4-FFF2-40B4-BE49-F238E27FC236}">
                <a16:creationId xmlns:a16="http://schemas.microsoft.com/office/drawing/2014/main" id="{FBEF6A9A-481B-4DA9-9F32-F43C0169A168}"/>
              </a:ext>
            </a:extLst>
          </p:cNvPr>
          <p:cNvSpPr txBox="1"/>
          <p:nvPr/>
        </p:nvSpPr>
        <p:spPr>
          <a:xfrm>
            <a:off x="7827275" y="5042441"/>
            <a:ext cx="2766750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Ransomware as a Gateway to Future Attacks</a:t>
            </a:r>
            <a:endParaRPr sz="1000" b="1" kern="0">
              <a:solidFill>
                <a:srgbClr val="00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360;p19">
            <a:extLst>
              <a:ext uri="{FF2B5EF4-FFF2-40B4-BE49-F238E27FC236}">
                <a16:creationId xmlns:a16="http://schemas.microsoft.com/office/drawing/2014/main" id="{D0A2394A-7497-4F94-80C9-A88724BCD4C4}"/>
              </a:ext>
            </a:extLst>
          </p:cNvPr>
          <p:cNvSpPr txBox="1"/>
          <p:nvPr/>
        </p:nvSpPr>
        <p:spPr>
          <a:xfrm>
            <a:off x="1936506" y="3645794"/>
            <a:ext cx="3066712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Damage to Brand Reputation</a:t>
            </a:r>
            <a:endParaRPr lang="en-US" b="1" kern="0">
              <a:solidFill>
                <a:srgbClr val="FFFFFF"/>
              </a:solidFill>
              <a:ea typeface="Open Sans"/>
              <a:cs typeface="Open Sans"/>
            </a:endParaRPr>
          </a:p>
        </p:txBody>
      </p:sp>
      <p:sp>
        <p:nvSpPr>
          <p:cNvPr id="77" name="Google Shape;619;p25">
            <a:extLst>
              <a:ext uri="{FF2B5EF4-FFF2-40B4-BE49-F238E27FC236}">
                <a16:creationId xmlns:a16="http://schemas.microsoft.com/office/drawing/2014/main" id="{30093793-091F-42AA-8C15-35DE95E13BFB}"/>
              </a:ext>
            </a:extLst>
          </p:cNvPr>
          <p:cNvSpPr txBox="1"/>
          <p:nvPr/>
        </p:nvSpPr>
        <p:spPr>
          <a:xfrm>
            <a:off x="446237" y="276562"/>
            <a:ext cx="1162972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4400" b="1" kern="0">
                <a:solidFill>
                  <a:srgbClr val="FFFFFF"/>
                </a:solidFill>
                <a:latin typeface="Montserrat"/>
                <a:cs typeface="Arial"/>
                <a:sym typeface="Montserrat"/>
              </a:rPr>
              <a:t>Impact of Ransomware on Businesses</a:t>
            </a:r>
            <a:endParaRPr sz="700" kern="0">
              <a:solidFill>
                <a:srgbClr val="000000"/>
              </a:solidFill>
              <a:latin typeface="Montserrat" panose="00000500000000000000" pitchFamily="2" charset="0"/>
              <a:cs typeface="Arial"/>
              <a:sym typeface="Arial"/>
            </a:endParaRPr>
          </a:p>
        </p:txBody>
      </p:sp>
      <p:sp>
        <p:nvSpPr>
          <p:cNvPr id="80" name="Google Shape;360;p19">
            <a:extLst>
              <a:ext uri="{FF2B5EF4-FFF2-40B4-BE49-F238E27FC236}">
                <a16:creationId xmlns:a16="http://schemas.microsoft.com/office/drawing/2014/main" id="{5ECE0538-A5BF-48CA-9006-499FE8540955}"/>
              </a:ext>
            </a:extLst>
          </p:cNvPr>
          <p:cNvSpPr txBox="1"/>
          <p:nvPr/>
        </p:nvSpPr>
        <p:spPr>
          <a:xfrm>
            <a:off x="7676701" y="3577947"/>
            <a:ext cx="3481475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ea typeface="Open Sans"/>
                <a:cs typeface="Open Sans"/>
                <a:sym typeface="Open Sans"/>
              </a:rPr>
              <a:t>Financial Impact of Ransom Payments</a:t>
            </a:r>
            <a:endParaRPr lang="en-US" sz="1000" b="1" kern="0">
              <a:solidFill>
                <a:srgbClr val="000000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360;p19">
            <a:extLst>
              <a:ext uri="{FF2B5EF4-FFF2-40B4-BE49-F238E27FC236}">
                <a16:creationId xmlns:a16="http://schemas.microsoft.com/office/drawing/2014/main" id="{9E86DC07-5866-4B32-8526-D176592E12EC}"/>
              </a:ext>
            </a:extLst>
          </p:cNvPr>
          <p:cNvSpPr txBox="1"/>
          <p:nvPr/>
        </p:nvSpPr>
        <p:spPr>
          <a:xfrm>
            <a:off x="1936506" y="5042217"/>
            <a:ext cx="259297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b="1" kern="0">
                <a:solidFill>
                  <a:srgbClr val="FFFFFF"/>
                </a:solidFill>
                <a:ea typeface="Open Sans"/>
                <a:cs typeface="Open Sans"/>
              </a:rPr>
              <a:t>Sensitive Data Exposure</a:t>
            </a:r>
          </a:p>
        </p:txBody>
      </p:sp>
      <p:sp>
        <p:nvSpPr>
          <p:cNvPr id="88" name="Google Shape;360;p19">
            <a:extLst>
              <a:ext uri="{FF2B5EF4-FFF2-40B4-BE49-F238E27FC236}">
                <a16:creationId xmlns:a16="http://schemas.microsoft.com/office/drawing/2014/main" id="{017BBD46-E4A0-4F01-95A1-D7EE39EB53DD}"/>
              </a:ext>
            </a:extLst>
          </p:cNvPr>
          <p:cNvSpPr txBox="1"/>
          <p:nvPr/>
        </p:nvSpPr>
        <p:spPr>
          <a:xfrm>
            <a:off x="4529479" y="1654722"/>
            <a:ext cx="499035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</a:pPr>
            <a:r>
              <a:rPr lang="en-US" b="1" kern="0">
                <a:solidFill>
                  <a:srgbClr val="FFFFFF"/>
                </a:solidFill>
                <a:latin typeface="Arial"/>
                <a:ea typeface="Open Sans"/>
                <a:cs typeface="Open Sans"/>
                <a:sym typeface="Open Sans"/>
              </a:rPr>
              <a:t>Extended Downtime</a:t>
            </a:r>
            <a:endParaRPr lang="en-US" b="1" kern="0">
              <a:solidFill>
                <a:srgbClr val="FFFFFF"/>
              </a:solidFill>
              <a:latin typeface="Arial"/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CCA13-C45E-4D23-8C11-FE9A15164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4" y="2795482"/>
            <a:ext cx="3177052" cy="317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5"/>
          <p:cNvGrpSpPr/>
          <p:nvPr/>
        </p:nvGrpSpPr>
        <p:grpSpPr>
          <a:xfrm>
            <a:off x="1037980" y="2565630"/>
            <a:ext cx="3403386" cy="1830532"/>
            <a:chOff x="-1917510" y="1183791"/>
            <a:chExt cx="5600262" cy="2215992"/>
          </a:xfrm>
        </p:grpSpPr>
        <p:sp>
          <p:nvSpPr>
            <p:cNvPr id="588" name="Google Shape;588;p25"/>
            <p:cNvSpPr txBox="1"/>
            <p:nvPr/>
          </p:nvSpPr>
          <p:spPr>
            <a:xfrm>
              <a:off x="-1917510" y="1183791"/>
              <a:ext cx="5600262" cy="221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609630">
                <a:lnSpc>
                  <a:spcPct val="150015"/>
                </a:lnSpc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Deepfake Ransomware</a:t>
              </a: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91" name="Google Shape;591;p25"/>
            <p:cNvCxnSpPr/>
            <p:nvPr/>
          </p:nvCxnSpPr>
          <p:spPr>
            <a:xfrm>
              <a:off x="-630224" y="2555757"/>
              <a:ext cx="3025691" cy="0"/>
            </a:xfrm>
            <a:prstGeom prst="straightConnector1">
              <a:avLst/>
            </a:prstGeom>
            <a:noFill/>
            <a:ln w="374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9" name="Google Shape;619;p25"/>
          <p:cNvSpPr txBox="1"/>
          <p:nvPr/>
        </p:nvSpPr>
        <p:spPr>
          <a:xfrm>
            <a:off x="332221" y="441077"/>
            <a:ext cx="10049411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5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Research Directions</a:t>
            </a:r>
            <a:endParaRPr sz="9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/>
          <p:nvPr/>
        </p:nvSpPr>
        <p:spPr>
          <a:xfrm rot="-3278844">
            <a:off x="-5063000" y="-560893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21" name="Google Shape;621;p25"/>
          <p:cNvSpPr/>
          <p:nvPr/>
        </p:nvSpPr>
        <p:spPr>
          <a:xfrm rot="7599151">
            <a:off x="7563556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41" name="Google Shape;586;p25">
            <a:extLst>
              <a:ext uri="{FF2B5EF4-FFF2-40B4-BE49-F238E27FC236}">
                <a16:creationId xmlns:a16="http://schemas.microsoft.com/office/drawing/2014/main" id="{A279644F-2C41-4AB1-91CD-8C599354D9C8}"/>
              </a:ext>
            </a:extLst>
          </p:cNvPr>
          <p:cNvGrpSpPr/>
          <p:nvPr/>
        </p:nvGrpSpPr>
        <p:grpSpPr>
          <a:xfrm>
            <a:off x="4027931" y="4572653"/>
            <a:ext cx="3704600" cy="1228880"/>
            <a:chOff x="-1917509" y="1183791"/>
            <a:chExt cx="5600261" cy="2215992"/>
          </a:xfrm>
        </p:grpSpPr>
        <p:sp>
          <p:nvSpPr>
            <p:cNvPr id="42" name="Google Shape;588;p25">
              <a:extLst>
                <a:ext uri="{FF2B5EF4-FFF2-40B4-BE49-F238E27FC236}">
                  <a16:creationId xmlns:a16="http://schemas.microsoft.com/office/drawing/2014/main" id="{3CB11045-9C3E-4A37-94B5-79E75EB8A4D9}"/>
                </a:ext>
              </a:extLst>
            </p:cNvPr>
            <p:cNvSpPr txBox="1"/>
            <p:nvPr/>
          </p:nvSpPr>
          <p:spPr>
            <a:xfrm>
              <a:off x="-1917509" y="1183791"/>
              <a:ext cx="5600261" cy="2215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609630">
                <a:lnSpc>
                  <a:spcPct val="150015"/>
                </a:lnSpc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Remote Working Vulnerabilities</a:t>
              </a: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591;p25">
              <a:extLst>
                <a:ext uri="{FF2B5EF4-FFF2-40B4-BE49-F238E27FC236}">
                  <a16:creationId xmlns:a16="http://schemas.microsoft.com/office/drawing/2014/main" id="{621AEEA2-4DBD-49CF-9CF9-AC6314912A96}"/>
                </a:ext>
              </a:extLst>
            </p:cNvPr>
            <p:cNvCxnSpPr/>
            <p:nvPr/>
          </p:nvCxnSpPr>
          <p:spPr>
            <a:xfrm>
              <a:off x="-607968" y="3265958"/>
              <a:ext cx="3025689" cy="0"/>
            </a:xfrm>
            <a:prstGeom prst="straightConnector1">
              <a:avLst/>
            </a:prstGeom>
            <a:noFill/>
            <a:ln w="374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4" name="Google Shape;586;p25">
            <a:extLst>
              <a:ext uri="{FF2B5EF4-FFF2-40B4-BE49-F238E27FC236}">
                <a16:creationId xmlns:a16="http://schemas.microsoft.com/office/drawing/2014/main" id="{863774ED-2D93-4FF2-BDB1-FE838F9B9EB1}"/>
              </a:ext>
            </a:extLst>
          </p:cNvPr>
          <p:cNvGrpSpPr/>
          <p:nvPr/>
        </p:nvGrpSpPr>
        <p:grpSpPr>
          <a:xfrm>
            <a:off x="7602615" y="2667607"/>
            <a:ext cx="3762053" cy="1522786"/>
            <a:chOff x="-1917510" y="1183791"/>
            <a:chExt cx="5600262" cy="4431982"/>
          </a:xfrm>
        </p:grpSpPr>
        <p:sp>
          <p:nvSpPr>
            <p:cNvPr id="45" name="Google Shape;588;p25">
              <a:extLst>
                <a:ext uri="{FF2B5EF4-FFF2-40B4-BE49-F238E27FC236}">
                  <a16:creationId xmlns:a16="http://schemas.microsoft.com/office/drawing/2014/main" id="{D53156D8-B85A-48ED-9D38-B0998A5090AA}"/>
                </a:ext>
              </a:extLst>
            </p:cNvPr>
            <p:cNvSpPr txBox="1"/>
            <p:nvPr/>
          </p:nvSpPr>
          <p:spPr>
            <a:xfrm>
              <a:off x="-1917510" y="1183791"/>
              <a:ext cx="5600262" cy="44319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 defTabSz="609630">
                <a:lnSpc>
                  <a:spcPct val="150015"/>
                </a:lnSpc>
                <a:buClr>
                  <a:srgbClr val="000000"/>
                </a:buClr>
              </a:pPr>
              <a:r>
                <a:rPr lang="en-US" sz="2400" kern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Blockchain-based Countermeasures</a:t>
              </a:r>
              <a:endParaRPr sz="2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6" name="Google Shape;591;p25">
              <a:extLst>
                <a:ext uri="{FF2B5EF4-FFF2-40B4-BE49-F238E27FC236}">
                  <a16:creationId xmlns:a16="http://schemas.microsoft.com/office/drawing/2014/main" id="{CE74092D-B232-4AEE-800F-8EA0F72280C0}"/>
                </a:ext>
              </a:extLst>
            </p:cNvPr>
            <p:cNvCxnSpPr/>
            <p:nvPr/>
          </p:nvCxnSpPr>
          <p:spPr>
            <a:xfrm>
              <a:off x="-460767" y="4519974"/>
              <a:ext cx="3025690" cy="0"/>
            </a:xfrm>
            <a:prstGeom prst="straightConnector1">
              <a:avLst/>
            </a:prstGeom>
            <a:noFill/>
            <a:ln w="374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C43160-B6AB-421C-A8FC-0B4663827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22" y="2032029"/>
            <a:ext cx="2258062" cy="22580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5"/>
          <p:cNvSpPr/>
          <p:nvPr/>
        </p:nvSpPr>
        <p:spPr>
          <a:xfrm rot="-3278844">
            <a:off x="-5063000" y="-560893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19" name="Google Shape;619;p25"/>
          <p:cNvSpPr txBox="1"/>
          <p:nvPr/>
        </p:nvSpPr>
        <p:spPr>
          <a:xfrm>
            <a:off x="1071294" y="465142"/>
            <a:ext cx="10049411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 rot="7599151">
            <a:off x="7563556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66ECE-267A-4AD5-BDFB-AF99E3D2C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78" y="1829584"/>
            <a:ext cx="637159" cy="6371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53A315-5FB7-4416-B406-C52980E3A798}"/>
              </a:ext>
            </a:extLst>
          </p:cNvPr>
          <p:cNvSpPr txBox="1"/>
          <p:nvPr/>
        </p:nvSpPr>
        <p:spPr>
          <a:xfrm>
            <a:off x="4543273" y="1852306"/>
            <a:ext cx="4040187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76" lvl="1" indent="-151138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1800" b="0" i="0">
                <a:solidFill>
                  <a:schemeClr val="bg1"/>
                </a:solidFill>
                <a:effectLst/>
              </a:rPr>
              <a:t>Types, evolution, and encryption mechanisms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7C8FB94-8ABD-42A7-89CF-37EC9A1B5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77" y="2897631"/>
            <a:ext cx="637159" cy="6371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39D397-C041-471F-AA70-1458C6B4E2ED}"/>
              </a:ext>
            </a:extLst>
          </p:cNvPr>
          <p:cNvSpPr txBox="1"/>
          <p:nvPr/>
        </p:nvSpPr>
        <p:spPr>
          <a:xfrm>
            <a:off x="4606403" y="2897631"/>
            <a:ext cx="4040187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76" lvl="1" indent="-151138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1800" b="0" i="0">
                <a:solidFill>
                  <a:schemeClr val="bg1"/>
                </a:solidFill>
                <a:effectLst/>
              </a:rPr>
              <a:t>Business impact: financial, reputational, and operational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3DE37C-A1A8-4A43-8D79-3287300B9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77" y="3942956"/>
            <a:ext cx="637159" cy="6371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0D398E-9187-4EAC-B4E0-7DEBB4476C33}"/>
              </a:ext>
            </a:extLst>
          </p:cNvPr>
          <p:cNvSpPr txBox="1"/>
          <p:nvPr/>
        </p:nvSpPr>
        <p:spPr>
          <a:xfrm>
            <a:off x="4606403" y="3942956"/>
            <a:ext cx="4040187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76" lvl="1" indent="-151138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1800" b="0" i="0">
                <a:solidFill>
                  <a:schemeClr val="bg1"/>
                </a:solidFill>
                <a:effectLst/>
              </a:rPr>
              <a:t>Serves as a stark reminder of the need for robust cybersecurity practices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D82E23-82DC-4419-A8DD-1A3DC706B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77" y="5309938"/>
            <a:ext cx="637159" cy="6371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C61C4E-7D4A-49DD-AD74-B65638A752E5}"/>
              </a:ext>
            </a:extLst>
          </p:cNvPr>
          <p:cNvSpPr txBox="1"/>
          <p:nvPr/>
        </p:nvSpPr>
        <p:spPr>
          <a:xfrm>
            <a:off x="4606403" y="5309938"/>
            <a:ext cx="4040187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76" lvl="1" indent="-151138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1800" b="0" i="0">
                <a:solidFill>
                  <a:schemeClr val="bg1"/>
                </a:solidFill>
                <a:effectLst/>
              </a:rPr>
              <a:t>Preventive, detective and response strategies</a:t>
            </a:r>
          </a:p>
        </p:txBody>
      </p:sp>
    </p:spTree>
    <p:extLst>
      <p:ext uri="{BB962C8B-B14F-4D97-AF65-F5344CB8AC3E}">
        <p14:creationId xmlns:p14="http://schemas.microsoft.com/office/powerpoint/2010/main" val="301554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"/>
          <p:cNvSpPr txBox="1"/>
          <p:nvPr/>
        </p:nvSpPr>
        <p:spPr>
          <a:xfrm>
            <a:off x="2486049" y="2516358"/>
            <a:ext cx="721990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6000" b="1" kern="0">
                <a:solidFill>
                  <a:srgbClr val="69F3C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97" name="Google Shape;797;p31"/>
          <p:cNvSpPr/>
          <p:nvPr/>
        </p:nvSpPr>
        <p:spPr>
          <a:xfrm rot="-2699999">
            <a:off x="-3696304" y="-19924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798" name="Google Shape;798;p31"/>
          <p:cNvSpPr/>
          <p:nvPr/>
        </p:nvSpPr>
        <p:spPr>
          <a:xfrm rot="7807243">
            <a:off x="7406217" y="2309212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799" name="Google Shape;799;p31"/>
          <p:cNvGrpSpPr/>
          <p:nvPr/>
        </p:nvGrpSpPr>
        <p:grpSpPr>
          <a:xfrm>
            <a:off x="9183606" y="630671"/>
            <a:ext cx="1818979" cy="1669765"/>
            <a:chOff x="0" y="-47625"/>
            <a:chExt cx="812800" cy="746125"/>
          </a:xfrm>
        </p:grpSpPr>
        <p:sp>
          <p:nvSpPr>
            <p:cNvPr id="800" name="Google Shape;800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1" name="Google Shape;801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1"/>
          <p:cNvGrpSpPr/>
          <p:nvPr/>
        </p:nvGrpSpPr>
        <p:grpSpPr>
          <a:xfrm>
            <a:off x="9616954" y="453723"/>
            <a:ext cx="1385631" cy="1271965"/>
            <a:chOff x="0" y="-47625"/>
            <a:chExt cx="812800" cy="746125"/>
          </a:xfrm>
        </p:grpSpPr>
        <p:sp>
          <p:nvSpPr>
            <p:cNvPr id="803" name="Google Shape;803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04" name="Google Shape;804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1"/>
          <p:cNvGrpSpPr/>
          <p:nvPr/>
        </p:nvGrpSpPr>
        <p:grpSpPr>
          <a:xfrm>
            <a:off x="1231075" y="1253304"/>
            <a:ext cx="1006459" cy="923898"/>
            <a:chOff x="0" y="-47625"/>
            <a:chExt cx="812800" cy="746125"/>
          </a:xfrm>
        </p:grpSpPr>
        <p:sp>
          <p:nvSpPr>
            <p:cNvPr id="806" name="Google Shape;806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07" name="Google Shape;807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1"/>
          <p:cNvGrpSpPr/>
          <p:nvPr/>
        </p:nvGrpSpPr>
        <p:grpSpPr>
          <a:xfrm>
            <a:off x="1504806" y="1182771"/>
            <a:ext cx="688277" cy="631817"/>
            <a:chOff x="0" y="-47625"/>
            <a:chExt cx="812800" cy="746125"/>
          </a:xfrm>
        </p:grpSpPr>
        <p:sp>
          <p:nvSpPr>
            <p:cNvPr id="809" name="Google Shape;809;p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gradFill>
              <a:gsLst>
                <a:gs pos="0">
                  <a:srgbClr val="0097B2"/>
                </a:gs>
                <a:gs pos="100000">
                  <a:srgbClr val="7ED957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10" name="Google Shape;810;p31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7799944" y="5086671"/>
            <a:ext cx="671645" cy="663617"/>
            <a:chOff x="0" y="-53826"/>
            <a:chExt cx="1343290" cy="1327236"/>
          </a:xfrm>
        </p:grpSpPr>
        <p:grpSp>
          <p:nvGrpSpPr>
            <p:cNvPr id="812" name="Google Shape;812;p31"/>
            <p:cNvGrpSpPr/>
            <p:nvPr/>
          </p:nvGrpSpPr>
          <p:grpSpPr>
            <a:xfrm>
              <a:off x="0" y="40312"/>
              <a:ext cx="1343290" cy="1233098"/>
              <a:chOff x="0" y="-47625"/>
              <a:chExt cx="812800" cy="746125"/>
            </a:xfrm>
          </p:grpSpPr>
          <p:sp>
            <p:nvSpPr>
              <p:cNvPr id="813" name="Google Shape;813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814" name="Google Shape;814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31"/>
            <p:cNvGrpSpPr/>
            <p:nvPr/>
          </p:nvGrpSpPr>
          <p:grpSpPr>
            <a:xfrm>
              <a:off x="365341" y="-53826"/>
              <a:ext cx="918623" cy="843268"/>
              <a:chOff x="0" y="-47625"/>
              <a:chExt cx="812800" cy="746125"/>
            </a:xfrm>
          </p:grpSpPr>
          <p:sp>
            <p:nvSpPr>
              <p:cNvPr id="816" name="Google Shape;816;p31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817" name="Google Shape;817;p31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/>
        </p:nvSpPr>
        <p:spPr>
          <a:xfrm>
            <a:off x="8026090" y="4583889"/>
            <a:ext cx="2414316" cy="56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Future research directions</a:t>
            </a:r>
          </a:p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Conclusion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593483" y="692150"/>
            <a:ext cx="11005034" cy="108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5867" kern="0">
                <a:solidFill>
                  <a:srgbClr val="69F3C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Agenda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98;p15"/>
          <p:cNvSpPr/>
          <p:nvPr/>
        </p:nvSpPr>
        <p:spPr>
          <a:xfrm rot="-3278844">
            <a:off x="-5014384" y="-31227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99" name="Google Shape;199;p15"/>
          <p:cNvSpPr/>
          <p:nvPr/>
        </p:nvSpPr>
        <p:spPr>
          <a:xfrm rot="7599151">
            <a:off x="8142817" y="28439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0" name="Google Shape;200;p15"/>
          <p:cNvGrpSpPr/>
          <p:nvPr/>
        </p:nvGrpSpPr>
        <p:grpSpPr>
          <a:xfrm>
            <a:off x="1570971" y="2259645"/>
            <a:ext cx="2330771" cy="2018343"/>
            <a:chOff x="0" y="0"/>
            <a:chExt cx="4661542" cy="4036685"/>
          </a:xfrm>
        </p:grpSpPr>
        <p:sp>
          <p:nvSpPr>
            <p:cNvPr id="201" name="Google Shape;201;p15"/>
            <p:cNvSpPr/>
            <p:nvPr/>
          </p:nvSpPr>
          <p:spPr>
            <a:xfrm>
              <a:off x="0" y="0"/>
              <a:ext cx="4661542" cy="4036685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69F3C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2" name="Google Shape;202;p15"/>
            <p:cNvSpPr/>
            <p:nvPr/>
          </p:nvSpPr>
          <p:spPr>
            <a:xfrm>
              <a:off x="328910" y="284821"/>
              <a:ext cx="4003722" cy="3467042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03" name="Google Shape;203;p15"/>
          <p:cNvGrpSpPr/>
          <p:nvPr/>
        </p:nvGrpSpPr>
        <p:grpSpPr>
          <a:xfrm>
            <a:off x="4725073" y="2259645"/>
            <a:ext cx="2330771" cy="2018343"/>
            <a:chOff x="0" y="0"/>
            <a:chExt cx="4661542" cy="4036685"/>
          </a:xfrm>
        </p:grpSpPr>
        <p:sp>
          <p:nvSpPr>
            <p:cNvPr id="204" name="Google Shape;204;p15"/>
            <p:cNvSpPr/>
            <p:nvPr/>
          </p:nvSpPr>
          <p:spPr>
            <a:xfrm>
              <a:off x="0" y="0"/>
              <a:ext cx="4661542" cy="4036685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69F3C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5" name="Google Shape;205;p15"/>
            <p:cNvSpPr/>
            <p:nvPr/>
          </p:nvSpPr>
          <p:spPr>
            <a:xfrm>
              <a:off x="328910" y="284821"/>
              <a:ext cx="4003722" cy="3467042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06" name="Google Shape;206;p15"/>
          <p:cNvGrpSpPr/>
          <p:nvPr/>
        </p:nvGrpSpPr>
        <p:grpSpPr>
          <a:xfrm>
            <a:off x="7879174" y="2259645"/>
            <a:ext cx="2330771" cy="2018343"/>
            <a:chOff x="0" y="0"/>
            <a:chExt cx="4661542" cy="4036685"/>
          </a:xfrm>
        </p:grpSpPr>
        <p:sp>
          <p:nvSpPr>
            <p:cNvPr id="207" name="Google Shape;207;p15"/>
            <p:cNvSpPr/>
            <p:nvPr/>
          </p:nvSpPr>
          <p:spPr>
            <a:xfrm>
              <a:off x="0" y="0"/>
              <a:ext cx="4661542" cy="4036685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69F3C2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08" name="Google Shape;208;p15"/>
            <p:cNvSpPr/>
            <p:nvPr/>
          </p:nvSpPr>
          <p:spPr>
            <a:xfrm>
              <a:off x="328910" y="284821"/>
              <a:ext cx="4003722" cy="3467042"/>
            </a:xfrm>
            <a:custGeom>
              <a:avLst/>
              <a:gdLst/>
              <a:ahLst/>
              <a:cxnLst/>
              <a:rect l="l" t="t" r="r" b="b"/>
              <a:pathLst>
                <a:path w="4282440" h="3708400" extrusionOk="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214" name="Google Shape;214;p15"/>
          <p:cNvSpPr txBox="1"/>
          <p:nvPr/>
        </p:nvSpPr>
        <p:spPr>
          <a:xfrm>
            <a:off x="4757022" y="4583889"/>
            <a:ext cx="2495874" cy="101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WannaCry/WannaCrypt</a:t>
            </a:r>
          </a:p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 famous ransomware</a:t>
            </a:r>
          </a:p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1666282" y="4583889"/>
            <a:ext cx="2204101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ransomware?</a:t>
            </a:r>
          </a:p>
          <a:p>
            <a:pPr algn="ctr" defTabSz="609630">
              <a:lnSpc>
                <a:spcPct val="115000"/>
              </a:lnSpc>
              <a:buClr>
                <a:srgbClr val="000000"/>
              </a:buClr>
            </a:pPr>
            <a:r>
              <a:rPr lang="en-US" sz="1600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Types, Evolution &amp; Overview</a:t>
            </a:r>
          </a:p>
        </p:txBody>
      </p:sp>
      <p:grpSp>
        <p:nvGrpSpPr>
          <p:cNvPr id="218" name="Google Shape;218;p15"/>
          <p:cNvGrpSpPr/>
          <p:nvPr/>
        </p:nvGrpSpPr>
        <p:grpSpPr>
          <a:xfrm>
            <a:off x="10209945" y="1004106"/>
            <a:ext cx="565259" cy="570693"/>
            <a:chOff x="0" y="-60012"/>
            <a:chExt cx="1130517" cy="1141387"/>
          </a:xfrm>
        </p:grpSpPr>
        <p:grpSp>
          <p:nvGrpSpPr>
            <p:cNvPr id="219" name="Google Shape;219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0" name="Google Shape;22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21" name="Google Shape;22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23" name="Google Shape;223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224" name="Google Shape;224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" name="Google Shape;225;p15"/>
          <p:cNvGrpSpPr/>
          <p:nvPr/>
        </p:nvGrpSpPr>
        <p:grpSpPr>
          <a:xfrm>
            <a:off x="4062459" y="5590599"/>
            <a:ext cx="565259" cy="570693"/>
            <a:chOff x="0" y="-60012"/>
            <a:chExt cx="1130517" cy="1141387"/>
          </a:xfrm>
        </p:grpSpPr>
        <p:grpSp>
          <p:nvGrpSpPr>
            <p:cNvPr id="226" name="Google Shape;226;p1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228" name="Google Shape;228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231" name="Google Shape;231;p1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F29FEC-59C3-4E23-9AB0-9540664D6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04" y="2753563"/>
            <a:ext cx="929530" cy="929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E61B7E-867E-4F08-92A2-8EDF88F09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020" y="2651412"/>
            <a:ext cx="1240966" cy="1240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710C0-16CA-42C1-BE9E-FAD5BA8AC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00" y="2707957"/>
            <a:ext cx="1076935" cy="1076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CA8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/>
          <p:nvPr/>
        </p:nvSpPr>
        <p:spPr>
          <a:xfrm rot="-8100000">
            <a:off x="-4679506" y="2965181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237" name="Google Shape;237;p16"/>
          <p:cNvSpPr/>
          <p:nvPr/>
        </p:nvSpPr>
        <p:spPr>
          <a:xfrm rot="2700000">
            <a:off x="5128796" y="-2700960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1"/>
                </a:lnTo>
                <a:lnTo>
                  <a:pt x="0" y="9368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8" name="Google Shape;238;p16"/>
          <p:cNvGrpSpPr/>
          <p:nvPr/>
        </p:nvGrpSpPr>
        <p:grpSpPr>
          <a:xfrm>
            <a:off x="-198566" y="-566907"/>
            <a:ext cx="5328698" cy="5328698"/>
            <a:chOff x="0" y="0"/>
            <a:chExt cx="10657396" cy="10657396"/>
          </a:xfrm>
        </p:grpSpPr>
        <p:grpSp>
          <p:nvGrpSpPr>
            <p:cNvPr id="239" name="Google Shape;239;p16"/>
            <p:cNvGrpSpPr/>
            <p:nvPr/>
          </p:nvGrpSpPr>
          <p:grpSpPr>
            <a:xfrm>
              <a:off x="0" y="0"/>
              <a:ext cx="10657396" cy="10657396"/>
              <a:chOff x="0" y="0"/>
              <a:chExt cx="812800" cy="812800"/>
            </a:xfrm>
          </p:grpSpPr>
          <p:sp>
            <p:nvSpPr>
              <p:cNvPr id="240" name="Google Shape;240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16"/>
            <p:cNvGrpSpPr/>
            <p:nvPr/>
          </p:nvGrpSpPr>
          <p:grpSpPr>
            <a:xfrm>
              <a:off x="1034397" y="1034397"/>
              <a:ext cx="8588602" cy="8588602"/>
              <a:chOff x="0" y="0"/>
              <a:chExt cx="812800" cy="812800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6"/>
            <p:cNvGrpSpPr/>
            <p:nvPr/>
          </p:nvGrpSpPr>
          <p:grpSpPr>
            <a:xfrm>
              <a:off x="1786907" y="1786907"/>
              <a:ext cx="7083581" cy="7083581"/>
              <a:chOff x="0" y="0"/>
              <a:chExt cx="812800" cy="812800"/>
            </a:xfrm>
          </p:grpSpPr>
          <p:sp>
            <p:nvSpPr>
              <p:cNvPr id="246" name="Google Shape;246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6"/>
            <p:cNvGrpSpPr/>
            <p:nvPr/>
          </p:nvGrpSpPr>
          <p:grpSpPr>
            <a:xfrm>
              <a:off x="2409352" y="2409352"/>
              <a:ext cx="5838691" cy="5838691"/>
              <a:chOff x="0" y="0"/>
              <a:chExt cx="812800" cy="812800"/>
            </a:xfrm>
          </p:grpSpPr>
          <p:sp>
            <p:nvSpPr>
              <p:cNvPr id="249" name="Google Shape;249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16"/>
            <p:cNvGrpSpPr/>
            <p:nvPr/>
          </p:nvGrpSpPr>
          <p:grpSpPr>
            <a:xfrm>
              <a:off x="3092186" y="3092186"/>
              <a:ext cx="4473024" cy="4473024"/>
              <a:chOff x="0" y="0"/>
              <a:chExt cx="812800" cy="8128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 cmpd="sng">
                <a:solidFill>
                  <a:srgbClr val="FFFFFF">
                    <a:alpha val="19607"/>
                  </a:srgb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326613" y="-119478"/>
            <a:ext cx="2057400" cy="4313288"/>
            <a:chOff x="0" y="-47625"/>
            <a:chExt cx="812800" cy="1704015"/>
          </a:xfrm>
        </p:grpSpPr>
        <p:sp>
          <p:nvSpPr>
            <p:cNvPr id="255" name="Google Shape;255;p16"/>
            <p:cNvSpPr/>
            <p:nvPr/>
          </p:nvSpPr>
          <p:spPr>
            <a:xfrm>
              <a:off x="0" y="0"/>
              <a:ext cx="812800" cy="1656390"/>
            </a:xfrm>
            <a:custGeom>
              <a:avLst/>
              <a:gdLst/>
              <a:ahLst/>
              <a:cxnLst/>
              <a:rect l="l" t="t" r="r" b="b"/>
              <a:pathLst>
                <a:path w="812800" h="165639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656390"/>
                  </a:lnTo>
                  <a:lnTo>
                    <a:pt x="0" y="1656390"/>
                  </a:lnTo>
                  <a:close/>
                </a:path>
              </a:pathLst>
            </a:custGeom>
            <a:solidFill>
              <a:srgbClr val="F35391"/>
            </a:solidFill>
            <a:ln>
              <a:noFill/>
            </a:ln>
          </p:spPr>
        </p:sp>
        <p:sp>
          <p:nvSpPr>
            <p:cNvPr id="256" name="Google Shape;256;p16"/>
            <p:cNvSpPr txBox="1"/>
            <p:nvPr/>
          </p:nvSpPr>
          <p:spPr>
            <a:xfrm>
              <a:off x="0" y="-47625"/>
              <a:ext cx="812800" cy="1704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6"/>
          <p:cNvGrpSpPr/>
          <p:nvPr/>
        </p:nvGrpSpPr>
        <p:grpSpPr>
          <a:xfrm>
            <a:off x="1950924" y="1582583"/>
            <a:ext cx="1029716" cy="1029716"/>
            <a:chOff x="0" y="0"/>
            <a:chExt cx="812800" cy="812800"/>
          </a:xfrm>
        </p:grpSpPr>
        <p:sp>
          <p:nvSpPr>
            <p:cNvPr id="258" name="Google Shape;258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defTabSz="609630">
                <a:buClr>
                  <a:srgbClr val="000000"/>
                </a:buClr>
              </a:pP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133" kern="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01</a:t>
              </a:r>
              <a:endParaRPr sz="93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16"/>
          <p:cNvGrpSpPr/>
          <p:nvPr/>
        </p:nvGrpSpPr>
        <p:grpSpPr>
          <a:xfrm>
            <a:off x="10134600" y="-120550"/>
            <a:ext cx="2057400" cy="6977478"/>
            <a:chOff x="0" y="-47625"/>
            <a:chExt cx="812800" cy="2756534"/>
          </a:xfrm>
        </p:grpSpPr>
        <p:sp>
          <p:nvSpPr>
            <p:cNvPr id="261" name="Google Shape;261;p16"/>
            <p:cNvSpPr/>
            <p:nvPr/>
          </p:nvSpPr>
          <p:spPr>
            <a:xfrm>
              <a:off x="0" y="0"/>
              <a:ext cx="812800" cy="2708909"/>
            </a:xfrm>
            <a:custGeom>
              <a:avLst/>
              <a:gdLst/>
              <a:ahLst/>
              <a:cxnLst/>
              <a:rect l="l" t="t" r="r" b="b"/>
              <a:pathLst>
                <a:path w="812800" h="2708909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2708909"/>
                  </a:lnTo>
                  <a:lnTo>
                    <a:pt x="0" y="2708909"/>
                  </a:lnTo>
                  <a:close/>
                </a:path>
              </a:pathLst>
            </a:custGeom>
            <a:solidFill>
              <a:srgbClr val="69F3C2"/>
            </a:solidFill>
            <a:ln>
              <a:noFill/>
            </a:ln>
          </p:spPr>
        </p:sp>
        <p:sp>
          <p:nvSpPr>
            <p:cNvPr id="262" name="Google Shape;262;p16"/>
            <p:cNvSpPr txBox="1"/>
            <p:nvPr/>
          </p:nvSpPr>
          <p:spPr>
            <a:xfrm>
              <a:off x="0" y="-47625"/>
              <a:ext cx="812800" cy="2756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 defTabSz="609630">
                <a:lnSpc>
                  <a:spcPct val="186611"/>
                </a:lnSpc>
                <a:buClr>
                  <a:srgbClr val="000000"/>
                </a:buClr>
              </a:pPr>
              <a:endParaRPr sz="1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6"/>
          <p:cNvSpPr/>
          <p:nvPr/>
        </p:nvSpPr>
        <p:spPr>
          <a:xfrm>
            <a:off x="10134600" y="-668275"/>
            <a:ext cx="4572000" cy="6756180"/>
          </a:xfrm>
          <a:custGeom>
            <a:avLst/>
            <a:gdLst/>
            <a:ahLst/>
            <a:cxnLst/>
            <a:rect l="l" t="t" r="r" b="b"/>
            <a:pathLst>
              <a:path w="6858000" h="10134270" extrusionOk="0">
                <a:moveTo>
                  <a:pt x="0" y="0"/>
                </a:moveTo>
                <a:lnTo>
                  <a:pt x="6858000" y="0"/>
                </a:lnTo>
                <a:lnTo>
                  <a:pt x="6858000" y="10134270"/>
                </a:lnTo>
                <a:lnTo>
                  <a:pt x="0" y="101342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629" r="-131652"/>
            </a:stretch>
          </a:blipFill>
          <a:ln>
            <a:noFill/>
          </a:ln>
        </p:spPr>
      </p:sp>
      <p:sp>
        <p:nvSpPr>
          <p:cNvPr id="269" name="Google Shape;269;p16"/>
          <p:cNvSpPr txBox="1"/>
          <p:nvPr/>
        </p:nvSpPr>
        <p:spPr>
          <a:xfrm>
            <a:off x="2239514" y="2844568"/>
            <a:ext cx="7916976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lnSpc>
                <a:spcPct val="120000"/>
              </a:lnSpc>
              <a:buClr>
                <a:srgbClr val="000000"/>
              </a:buClr>
            </a:pPr>
            <a:r>
              <a:rPr lang="en-US" sz="5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is ransomware?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0E3FF-3043-4D13-8E9C-7E839A690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0" y="4563666"/>
            <a:ext cx="2201987" cy="2201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 rot="-3278844">
            <a:off x="-4785784" y="-33259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53" name="Google Shape;153;p14"/>
          <p:cNvSpPr txBox="1"/>
          <p:nvPr/>
        </p:nvSpPr>
        <p:spPr>
          <a:xfrm>
            <a:off x="588327" y="350710"/>
            <a:ext cx="6710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609630">
              <a:buClr>
                <a:srgbClr val="000000"/>
              </a:buClr>
            </a:pPr>
            <a:r>
              <a:rPr lang="en-US" sz="60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Common Types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4" name="Google Shape;154;p14"/>
          <p:cNvGrpSpPr/>
          <p:nvPr/>
        </p:nvGrpSpPr>
        <p:grpSpPr>
          <a:xfrm>
            <a:off x="632437" y="1578238"/>
            <a:ext cx="4432041" cy="1306275"/>
            <a:chOff x="0" y="-28575"/>
            <a:chExt cx="6855000" cy="2612550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0" y="1097415"/>
              <a:ext cx="6595543" cy="1486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400" b="0" i="0">
                  <a:solidFill>
                    <a:schemeClr val="bg1"/>
                  </a:solidFill>
                  <a:effectLst/>
                </a:rPr>
                <a:t>Locks victims out of their devices, displaying a ransom note demanding payment to regain access</a:t>
              </a:r>
              <a:r>
                <a:rPr lang="en-US" sz="1400" kern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lang="en-US" sz="933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0" y="-28575"/>
              <a:ext cx="6855000" cy="933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30000"/>
                </a:lnSpc>
                <a:buClr>
                  <a:srgbClr val="000000"/>
                </a:buClr>
              </a:pPr>
              <a:r>
                <a:rPr lang="en-US" sz="2333" b="1" kern="0">
                  <a:solidFill>
                    <a:srgbClr val="69F3C2"/>
                  </a:solidFill>
                  <a:latin typeface="Open Sans"/>
                  <a:ea typeface="Open Sans"/>
                  <a:cs typeface="Open Sans"/>
                  <a:sym typeface="Open Sans"/>
                </a:rPr>
                <a:t>Locker Ransomware</a:t>
              </a:r>
              <a:endParaRPr sz="933" b="1" ker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605195" y="3007694"/>
            <a:ext cx="4578463" cy="1801796"/>
            <a:chOff x="0" y="-28575"/>
            <a:chExt cx="6855000" cy="3603592"/>
          </a:xfrm>
        </p:grpSpPr>
        <p:sp>
          <p:nvSpPr>
            <p:cNvPr id="158" name="Google Shape;158;p14"/>
            <p:cNvSpPr txBox="1"/>
            <p:nvPr/>
          </p:nvSpPr>
          <p:spPr>
            <a:xfrm>
              <a:off x="0" y="1097415"/>
              <a:ext cx="6425400" cy="2477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400" b="0" i="0">
                  <a:solidFill>
                    <a:schemeClr val="bg1"/>
                  </a:solidFill>
                  <a:effectLst/>
                  <a:latin typeface="+mj-lt"/>
                </a:rPr>
                <a:t>Encrypts important files, holding them hostage until a ransom is paid for the decryption key. Attackers often provide countdowns and warnings about potential data deletion.</a:t>
              </a:r>
              <a:endParaRPr sz="933" kern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0" y="-28575"/>
              <a:ext cx="6855000" cy="933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30000"/>
                </a:lnSpc>
                <a:buClr>
                  <a:srgbClr val="000000"/>
                </a:buClr>
              </a:pPr>
              <a:r>
                <a:rPr lang="en-US" sz="2333" b="1" kern="0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Crypto Ransomware</a:t>
              </a:r>
              <a:endParaRPr sz="93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4"/>
          <p:cNvSpPr/>
          <p:nvPr/>
        </p:nvSpPr>
        <p:spPr>
          <a:xfrm rot="7599151">
            <a:off x="7615535" y="2681757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1" name="Google Shape;161;p14"/>
          <p:cNvGrpSpPr/>
          <p:nvPr/>
        </p:nvGrpSpPr>
        <p:grpSpPr>
          <a:xfrm>
            <a:off x="5869754" y="1552175"/>
            <a:ext cx="3427500" cy="1801796"/>
            <a:chOff x="0" y="-28575"/>
            <a:chExt cx="6855000" cy="3603592"/>
          </a:xfrm>
        </p:grpSpPr>
        <p:sp>
          <p:nvSpPr>
            <p:cNvPr id="162" name="Google Shape;162;p14"/>
            <p:cNvSpPr txBox="1"/>
            <p:nvPr/>
          </p:nvSpPr>
          <p:spPr>
            <a:xfrm>
              <a:off x="0" y="1097415"/>
              <a:ext cx="6855000" cy="2477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400" b="0" i="0">
                  <a:solidFill>
                    <a:schemeClr val="bg1"/>
                  </a:solidFill>
                  <a:effectLst/>
                  <a:latin typeface="+mj-lt"/>
                </a:rPr>
                <a:t>Involves coercing users into downloading software by bombarding them with pop-ups and alarming messages, creating a false sense of urgency.</a:t>
              </a:r>
              <a:endParaRPr sz="933" kern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0" y="-28575"/>
              <a:ext cx="6855000" cy="933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30000"/>
                </a:lnSpc>
                <a:buClr>
                  <a:srgbClr val="000000"/>
                </a:buClr>
              </a:pPr>
              <a:r>
                <a:rPr lang="en-US" sz="2333" b="1" kern="0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Scareware</a:t>
              </a:r>
              <a:endParaRPr sz="93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>
            <a:off x="8484759" y="251862"/>
            <a:ext cx="1250017" cy="1326376"/>
            <a:chOff x="0" y="-122432"/>
            <a:chExt cx="2500034" cy="2652752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67" name="Google Shape;167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4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70" name="Google Shape;17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 rot="8840484">
              <a:off x="873587" y="682056"/>
              <a:ext cx="395197" cy="395197"/>
              <a:chOff x="0" y="0"/>
              <a:chExt cx="812800" cy="812800"/>
            </a:xfrm>
          </p:grpSpPr>
          <p:sp>
            <p:nvSpPr>
              <p:cNvPr id="172" name="Google Shape;17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517" tIns="8517" rIns="8517" bIns="851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 rot="8840484">
              <a:off x="816146" y="505646"/>
              <a:ext cx="232906" cy="315588"/>
              <a:chOff x="0" y="-47625"/>
              <a:chExt cx="635000" cy="860425"/>
            </a:xfrm>
          </p:grpSpPr>
          <p:sp>
            <p:nvSpPr>
              <p:cNvPr id="175" name="Google Shape;175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76" name="Google Shape;176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517" tIns="8517" rIns="8517" bIns="851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" name="Google Shape;177;p14"/>
          <p:cNvGrpSpPr/>
          <p:nvPr/>
        </p:nvGrpSpPr>
        <p:grpSpPr>
          <a:xfrm rot="-7214293">
            <a:off x="10673183" y="5386592"/>
            <a:ext cx="806405" cy="855665"/>
            <a:chOff x="0" y="-78983"/>
            <a:chExt cx="1612809" cy="1711331"/>
          </a:xfrm>
        </p:grpSpPr>
        <p:grpSp>
          <p:nvGrpSpPr>
            <p:cNvPr id="178" name="Google Shape;178;p14"/>
            <p:cNvGrpSpPr/>
            <p:nvPr/>
          </p:nvGrpSpPr>
          <p:grpSpPr>
            <a:xfrm>
              <a:off x="314245" y="440306"/>
              <a:ext cx="1298564" cy="1192042"/>
              <a:chOff x="0" y="-47625"/>
              <a:chExt cx="812800" cy="746125"/>
            </a:xfrm>
          </p:grpSpPr>
          <p:sp>
            <p:nvSpPr>
              <p:cNvPr id="179" name="Google Shape;179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180" name="Google Shape;180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4"/>
            <p:cNvGrpSpPr/>
            <p:nvPr/>
          </p:nvGrpSpPr>
          <p:grpSpPr>
            <a:xfrm>
              <a:off x="0" y="-78983"/>
              <a:ext cx="1347973" cy="1237397"/>
              <a:chOff x="0" y="-47625"/>
              <a:chExt cx="812800" cy="746125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183" name="Google Shape;183;p14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 rot="9220010">
              <a:off x="507475" y="433726"/>
              <a:ext cx="258304" cy="258304"/>
              <a:chOff x="0" y="0"/>
              <a:chExt cx="812800" cy="812800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  <p:txBody>
              <a:bodyPr spcFirstLastPara="1" wrap="square" lIns="60950" tIns="60950" rIns="60950" bIns="60950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93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33" tIns="8633" rIns="8633" bIns="8633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14"/>
            <p:cNvGrpSpPr/>
            <p:nvPr/>
          </p:nvGrpSpPr>
          <p:grpSpPr>
            <a:xfrm rot="9220010">
              <a:off x="486052" y="309304"/>
              <a:ext cx="152229" cy="206270"/>
              <a:chOff x="0" y="-47625"/>
              <a:chExt cx="635000" cy="860425"/>
            </a:xfrm>
          </p:grpSpPr>
          <p:sp>
            <p:nvSpPr>
              <p:cNvPr id="188" name="Google Shape;188;p14"/>
              <p:cNvSpPr/>
              <p:nvPr/>
            </p:nvSpPr>
            <p:spPr>
              <a:xfrm>
                <a:off x="0" y="0"/>
                <a:ext cx="6350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812800" extrusionOk="0">
                    <a:moveTo>
                      <a:pt x="635000" y="0"/>
                    </a:moveTo>
                    <a:lnTo>
                      <a:pt x="635000" y="698500"/>
                    </a:lnTo>
                    <a:lnTo>
                      <a:pt x="317500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9E52"/>
              </a:solidFill>
              <a:ln>
                <a:noFill/>
              </a:ln>
            </p:spPr>
          </p:sp>
          <p:sp>
            <p:nvSpPr>
              <p:cNvPr id="189" name="Google Shape;189;p14"/>
              <p:cNvSpPr txBox="1"/>
              <p:nvPr/>
            </p:nvSpPr>
            <p:spPr>
              <a:xfrm>
                <a:off x="0" y="-47625"/>
                <a:ext cx="6350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633" tIns="8633" rIns="8633" bIns="8633" anchor="ctr" anchorCtr="0">
                <a:noAutofit/>
              </a:bodyPr>
              <a:lstStyle/>
              <a:p>
                <a:pPr algn="ctr" defTabSz="609630">
                  <a:lnSpc>
                    <a:spcPct val="186666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157;p14">
            <a:extLst>
              <a:ext uri="{FF2B5EF4-FFF2-40B4-BE49-F238E27FC236}">
                <a16:creationId xmlns:a16="http://schemas.microsoft.com/office/drawing/2014/main" id="{6B47A4F9-4B83-4BF6-8875-0C9209854D8F}"/>
              </a:ext>
            </a:extLst>
          </p:cNvPr>
          <p:cNvGrpSpPr/>
          <p:nvPr/>
        </p:nvGrpSpPr>
        <p:grpSpPr>
          <a:xfrm>
            <a:off x="5813611" y="3564098"/>
            <a:ext cx="5058798" cy="1801796"/>
            <a:chOff x="0" y="-28575"/>
            <a:chExt cx="9614423" cy="3603592"/>
          </a:xfrm>
        </p:grpSpPr>
        <p:sp>
          <p:nvSpPr>
            <p:cNvPr id="41" name="Google Shape;158;p14">
              <a:extLst>
                <a:ext uri="{FF2B5EF4-FFF2-40B4-BE49-F238E27FC236}">
                  <a16:creationId xmlns:a16="http://schemas.microsoft.com/office/drawing/2014/main" id="{D41D33FB-FF21-4080-A10F-0B14632003DA}"/>
                </a:ext>
              </a:extLst>
            </p:cNvPr>
            <p:cNvSpPr txBox="1"/>
            <p:nvPr/>
          </p:nvSpPr>
          <p:spPr>
            <a:xfrm>
              <a:off x="0" y="1097415"/>
              <a:ext cx="6425399" cy="2477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400" b="0" i="0">
                  <a:solidFill>
                    <a:schemeClr val="bg1"/>
                  </a:solidFill>
                  <a:effectLst/>
                  <a:latin typeface="+mj-lt"/>
                </a:rPr>
                <a:t>Threatens to release sensitive data online, aiming to extort money by exploiting individuals or businesses' desire to protect confidential information.</a:t>
              </a:r>
              <a:endParaRPr sz="933" kern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42" name="Google Shape;159;p14">
              <a:extLst>
                <a:ext uri="{FF2B5EF4-FFF2-40B4-BE49-F238E27FC236}">
                  <a16:creationId xmlns:a16="http://schemas.microsoft.com/office/drawing/2014/main" id="{0BEF47FA-F626-4C6B-BEDD-0A22902CDB49}"/>
                </a:ext>
              </a:extLst>
            </p:cNvPr>
            <p:cNvSpPr txBox="1"/>
            <p:nvPr/>
          </p:nvSpPr>
          <p:spPr>
            <a:xfrm>
              <a:off x="0" y="-28575"/>
              <a:ext cx="9614423" cy="933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30000"/>
                </a:lnSpc>
                <a:buClr>
                  <a:srgbClr val="000000"/>
                </a:buClr>
              </a:pPr>
              <a:r>
                <a:rPr lang="en-US" sz="2333" b="1" kern="0" err="1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Leakware</a:t>
              </a:r>
              <a:r>
                <a:rPr lang="en-US" sz="2333" b="1" kern="0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 (Exfiltration/</a:t>
              </a:r>
              <a:r>
                <a:rPr lang="en-US" sz="2333" b="1" kern="0" err="1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Doxware</a:t>
              </a:r>
              <a:r>
                <a:rPr lang="en-US" sz="2333" b="1" kern="0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)</a:t>
              </a:r>
              <a:endParaRPr sz="93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157;p14">
            <a:extLst>
              <a:ext uri="{FF2B5EF4-FFF2-40B4-BE49-F238E27FC236}">
                <a16:creationId xmlns:a16="http://schemas.microsoft.com/office/drawing/2014/main" id="{8CA9F97B-21C5-4D47-AFC4-053ECF350289}"/>
              </a:ext>
            </a:extLst>
          </p:cNvPr>
          <p:cNvGrpSpPr/>
          <p:nvPr/>
        </p:nvGrpSpPr>
        <p:grpSpPr>
          <a:xfrm>
            <a:off x="632437" y="4776615"/>
            <a:ext cx="4551221" cy="1554036"/>
            <a:chOff x="0" y="-28575"/>
            <a:chExt cx="6855000" cy="3108072"/>
          </a:xfrm>
        </p:grpSpPr>
        <p:sp>
          <p:nvSpPr>
            <p:cNvPr id="44" name="Google Shape;158;p14">
              <a:extLst>
                <a:ext uri="{FF2B5EF4-FFF2-40B4-BE49-F238E27FC236}">
                  <a16:creationId xmlns:a16="http://schemas.microsoft.com/office/drawing/2014/main" id="{7A84B2BA-32D2-4586-A259-1B3C401500E1}"/>
                </a:ext>
              </a:extLst>
            </p:cNvPr>
            <p:cNvSpPr txBox="1"/>
            <p:nvPr/>
          </p:nvSpPr>
          <p:spPr>
            <a:xfrm>
              <a:off x="0" y="1097415"/>
              <a:ext cx="6463861" cy="1982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400" b="0" i="0">
                  <a:solidFill>
                    <a:schemeClr val="bg1"/>
                  </a:solidFill>
                  <a:effectLst/>
                  <a:latin typeface="+mj-lt"/>
                </a:rPr>
                <a:t>Operates as a dark web business model, streamlining ransomware attacks by automating various aspects, including deployment, payment collection, and user access restoration.</a:t>
              </a:r>
              <a:endParaRPr sz="933" kern="0">
                <a:solidFill>
                  <a:schemeClr val="bg1"/>
                </a:solidFill>
                <a:latin typeface="+mj-lt"/>
                <a:cs typeface="Arial"/>
                <a:sym typeface="Arial"/>
              </a:endParaRPr>
            </a:p>
          </p:txBody>
        </p:sp>
        <p:sp>
          <p:nvSpPr>
            <p:cNvPr id="45" name="Google Shape;159;p14">
              <a:extLst>
                <a:ext uri="{FF2B5EF4-FFF2-40B4-BE49-F238E27FC236}">
                  <a16:creationId xmlns:a16="http://schemas.microsoft.com/office/drawing/2014/main" id="{5D974763-61D6-4334-BBD8-57B115305DE3}"/>
                </a:ext>
              </a:extLst>
            </p:cNvPr>
            <p:cNvSpPr txBox="1"/>
            <p:nvPr/>
          </p:nvSpPr>
          <p:spPr>
            <a:xfrm>
              <a:off x="0" y="-28575"/>
              <a:ext cx="6855000" cy="18669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30000"/>
                </a:lnSpc>
                <a:buClr>
                  <a:srgbClr val="000000"/>
                </a:buClr>
              </a:pPr>
              <a:r>
                <a:rPr lang="en-US" sz="2333" b="1" kern="0">
                  <a:solidFill>
                    <a:srgbClr val="69F3C2"/>
                  </a:solidFill>
                  <a:latin typeface="Arial"/>
                  <a:cs typeface="Arial"/>
                  <a:sym typeface="Arial"/>
                </a:rPr>
                <a:t>Ransomware-As-A-Service</a:t>
              </a:r>
              <a:endParaRPr sz="933" b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 rot="-3278844">
            <a:off x="-4785784" y="-24369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9"/>
          <p:cNvSpPr/>
          <p:nvPr/>
        </p:nvSpPr>
        <p:spPr>
          <a:xfrm rot="7599151">
            <a:off x="7406217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52" name="Google Shape;352;p19"/>
          <p:cNvSpPr txBox="1"/>
          <p:nvPr/>
        </p:nvSpPr>
        <p:spPr>
          <a:xfrm>
            <a:off x="18" y="245168"/>
            <a:ext cx="10724387" cy="108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5867" kern="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Evolution on Ransomware</a:t>
            </a:r>
            <a:endParaRPr sz="9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147661" y="1738708"/>
            <a:ext cx="4397122" cy="1207849"/>
            <a:chOff x="0" y="0"/>
            <a:chExt cx="6636516" cy="1712906"/>
          </a:xfrm>
        </p:grpSpPr>
        <p:sp>
          <p:nvSpPr>
            <p:cNvPr id="354" name="Google Shape;354;p19"/>
            <p:cNvSpPr txBox="1"/>
            <p:nvPr/>
          </p:nvSpPr>
          <p:spPr>
            <a:xfrm>
              <a:off x="0" y="0"/>
              <a:ext cx="6501600" cy="886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Generation I:</a:t>
              </a:r>
              <a:endParaRPr sz="11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612330" y="615682"/>
              <a:ext cx="6024186" cy="1097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marR="0" lvl="1" indent="-151138" algn="l" defTabSz="60963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Before 2013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  <a:sym typeface="Arial"/>
              </a:endParaRPr>
            </a:p>
            <a:p>
              <a:pPr defTabSz="609630">
                <a:lnSpc>
                  <a:spcPct val="115000"/>
                </a:lnSpc>
                <a:buClr>
                  <a:srgbClr val="000000"/>
                </a:buClr>
              </a:pPr>
              <a:endParaRPr lang="en-CA" sz="110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209173" y="5714871"/>
            <a:ext cx="961279" cy="972577"/>
            <a:chOff x="0" y="-99633"/>
            <a:chExt cx="1922558" cy="1945153"/>
          </a:xfrm>
        </p:grpSpPr>
        <p:grpSp>
          <p:nvGrpSpPr>
            <p:cNvPr id="366" name="Google Shape;366;p19"/>
            <p:cNvGrpSpPr/>
            <p:nvPr/>
          </p:nvGrpSpPr>
          <p:grpSpPr>
            <a:xfrm>
              <a:off x="0" y="-99633"/>
              <a:ext cx="1700411" cy="1560924"/>
              <a:chOff x="0" y="-47625"/>
              <a:chExt cx="812800" cy="746125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368" name="Google Shape;368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19"/>
            <p:cNvGrpSpPr/>
            <p:nvPr/>
          </p:nvGrpSpPr>
          <p:grpSpPr>
            <a:xfrm>
              <a:off x="231002" y="292724"/>
              <a:ext cx="1691556" cy="1552796"/>
              <a:chOff x="0" y="-47625"/>
              <a:chExt cx="812800" cy="746125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371" name="Google Shape;371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2" name="Google Shape;372;p19"/>
          <p:cNvGrpSpPr/>
          <p:nvPr/>
        </p:nvGrpSpPr>
        <p:grpSpPr>
          <a:xfrm>
            <a:off x="10637796" y="559606"/>
            <a:ext cx="565259" cy="570693"/>
            <a:chOff x="0" y="-60012"/>
            <a:chExt cx="1130517" cy="1141387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374" name="Google Shape;374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375" name="Google Shape;375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9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378" name="Google Shape;378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" name="Google Shape;353;p19">
            <a:extLst>
              <a:ext uri="{FF2B5EF4-FFF2-40B4-BE49-F238E27FC236}">
                <a16:creationId xmlns:a16="http://schemas.microsoft.com/office/drawing/2014/main" id="{ED55D3C9-D14B-4CD0-8152-296F2410E9EC}"/>
              </a:ext>
            </a:extLst>
          </p:cNvPr>
          <p:cNvGrpSpPr/>
          <p:nvPr/>
        </p:nvGrpSpPr>
        <p:grpSpPr>
          <a:xfrm>
            <a:off x="3636498" y="2952506"/>
            <a:ext cx="4397122" cy="1207849"/>
            <a:chOff x="0" y="0"/>
            <a:chExt cx="6636516" cy="1712906"/>
          </a:xfrm>
        </p:grpSpPr>
        <p:sp>
          <p:nvSpPr>
            <p:cNvPr id="64" name="Google Shape;354;p19">
              <a:extLst>
                <a:ext uri="{FF2B5EF4-FFF2-40B4-BE49-F238E27FC236}">
                  <a16:creationId xmlns:a16="http://schemas.microsoft.com/office/drawing/2014/main" id="{F3EFB1BA-FA6F-4681-86DC-3357F262E949}"/>
                </a:ext>
              </a:extLst>
            </p:cNvPr>
            <p:cNvSpPr txBox="1"/>
            <p:nvPr/>
          </p:nvSpPr>
          <p:spPr>
            <a:xfrm>
              <a:off x="0" y="0"/>
              <a:ext cx="6501600" cy="886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Generation II:</a:t>
              </a:r>
              <a:endParaRPr sz="11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355;p19">
              <a:extLst>
                <a:ext uri="{FF2B5EF4-FFF2-40B4-BE49-F238E27FC236}">
                  <a16:creationId xmlns:a16="http://schemas.microsoft.com/office/drawing/2014/main" id="{B6FEA016-BF95-4C27-A21D-76888CEF7980}"/>
                </a:ext>
              </a:extLst>
            </p:cNvPr>
            <p:cNvSpPr txBox="1"/>
            <p:nvPr/>
          </p:nvSpPr>
          <p:spPr>
            <a:xfrm>
              <a:off x="612330" y="615682"/>
              <a:ext cx="6024186" cy="10972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marR="0" lvl="1" indent="-151138" algn="l" defTabSz="60963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2013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  <a:sym typeface="Arial"/>
              </a:endParaRPr>
            </a:p>
            <a:p>
              <a:pPr defTabSz="609630">
                <a:lnSpc>
                  <a:spcPct val="115000"/>
                </a:lnSpc>
                <a:buClr>
                  <a:srgbClr val="000000"/>
                </a:buClr>
              </a:pPr>
              <a:endParaRPr lang="en-CA" sz="110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7" name="Google Shape;353;p19">
            <a:extLst>
              <a:ext uri="{FF2B5EF4-FFF2-40B4-BE49-F238E27FC236}">
                <a16:creationId xmlns:a16="http://schemas.microsoft.com/office/drawing/2014/main" id="{62AC256E-996C-4CF6-99D6-E039B009B68C}"/>
              </a:ext>
            </a:extLst>
          </p:cNvPr>
          <p:cNvGrpSpPr/>
          <p:nvPr/>
        </p:nvGrpSpPr>
        <p:grpSpPr>
          <a:xfrm>
            <a:off x="5465919" y="4145170"/>
            <a:ext cx="4397122" cy="1250079"/>
            <a:chOff x="0" y="0"/>
            <a:chExt cx="6636516" cy="1772794"/>
          </a:xfrm>
        </p:grpSpPr>
        <p:sp>
          <p:nvSpPr>
            <p:cNvPr id="68" name="Google Shape;354;p19">
              <a:extLst>
                <a:ext uri="{FF2B5EF4-FFF2-40B4-BE49-F238E27FC236}">
                  <a16:creationId xmlns:a16="http://schemas.microsoft.com/office/drawing/2014/main" id="{7CD90370-3BC9-48CA-9FD3-11CD610CE404}"/>
                </a:ext>
              </a:extLst>
            </p:cNvPr>
            <p:cNvSpPr txBox="1"/>
            <p:nvPr/>
          </p:nvSpPr>
          <p:spPr>
            <a:xfrm>
              <a:off x="0" y="0"/>
              <a:ext cx="6501600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Generation </a:t>
              </a:r>
              <a:r>
                <a:rPr lang="en-US" sz="2400" b="1" kern="0" err="1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III.a</a:t>
              </a: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 (Trojans)</a:t>
              </a:r>
              <a:endParaRPr sz="11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355;p19">
              <a:extLst>
                <a:ext uri="{FF2B5EF4-FFF2-40B4-BE49-F238E27FC236}">
                  <a16:creationId xmlns:a16="http://schemas.microsoft.com/office/drawing/2014/main" id="{A01D98BA-41E6-4CD9-8C73-3E45BBD26A8F}"/>
                </a:ext>
              </a:extLst>
            </p:cNvPr>
            <p:cNvSpPr txBox="1"/>
            <p:nvPr/>
          </p:nvSpPr>
          <p:spPr>
            <a:xfrm>
              <a:off x="612330" y="615682"/>
              <a:ext cx="60241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marR="0" lvl="1" indent="-151138" algn="l" defTabSz="60963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2016</a:t>
              </a:r>
              <a:endParaRPr lang="en-CA" sz="110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6" name="Google Shape;353;p19">
            <a:extLst>
              <a:ext uri="{FF2B5EF4-FFF2-40B4-BE49-F238E27FC236}">
                <a16:creationId xmlns:a16="http://schemas.microsoft.com/office/drawing/2014/main" id="{286FF50A-7632-4ECC-94B8-9223FF7E17AF}"/>
              </a:ext>
            </a:extLst>
          </p:cNvPr>
          <p:cNvGrpSpPr/>
          <p:nvPr/>
        </p:nvGrpSpPr>
        <p:grpSpPr>
          <a:xfrm>
            <a:off x="7642478" y="5443820"/>
            <a:ext cx="4397122" cy="1250079"/>
            <a:chOff x="0" y="0"/>
            <a:chExt cx="6636516" cy="1772794"/>
          </a:xfrm>
        </p:grpSpPr>
        <p:sp>
          <p:nvSpPr>
            <p:cNvPr id="77" name="Google Shape;354;p19">
              <a:extLst>
                <a:ext uri="{FF2B5EF4-FFF2-40B4-BE49-F238E27FC236}">
                  <a16:creationId xmlns:a16="http://schemas.microsoft.com/office/drawing/2014/main" id="{638E55E0-E196-4724-9436-F19130BA0BB4}"/>
                </a:ext>
              </a:extLst>
            </p:cNvPr>
            <p:cNvSpPr txBox="1"/>
            <p:nvPr/>
          </p:nvSpPr>
          <p:spPr>
            <a:xfrm>
              <a:off x="0" y="0"/>
              <a:ext cx="6501600" cy="1772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Generation </a:t>
              </a:r>
              <a:r>
                <a:rPr lang="en-US" sz="2400" b="1" kern="0" err="1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III.b</a:t>
              </a:r>
              <a:r>
                <a:rPr lang="en-US" sz="2400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 (Worms)</a:t>
              </a:r>
              <a:endParaRPr sz="11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355;p19">
              <a:extLst>
                <a:ext uri="{FF2B5EF4-FFF2-40B4-BE49-F238E27FC236}">
                  <a16:creationId xmlns:a16="http://schemas.microsoft.com/office/drawing/2014/main" id="{DD7589C4-30BD-4ED6-AB15-7DA73E891845}"/>
                </a:ext>
              </a:extLst>
            </p:cNvPr>
            <p:cNvSpPr txBox="1"/>
            <p:nvPr/>
          </p:nvSpPr>
          <p:spPr>
            <a:xfrm>
              <a:off x="612330" y="615682"/>
              <a:ext cx="6024186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marR="0" lvl="1" indent="-151138" algn="l" defTabSz="60963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Arial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2017</a:t>
              </a:r>
              <a:endParaRPr lang="en-CA" sz="110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23BC1E-CE60-464A-A060-90D97B0B4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25" y="1738708"/>
            <a:ext cx="297324" cy="29732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4CA4931-F83D-4D56-8E3C-FB1520BE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35" y="2946557"/>
            <a:ext cx="297324" cy="29732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B6FD875-6298-42A4-AD95-895D9C260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27" y="4155687"/>
            <a:ext cx="297324" cy="29732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A6E6F17-D8E7-4C6A-99C3-AADA05E6E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30" y="5443820"/>
            <a:ext cx="297324" cy="297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758537FC-5A61-4043-B1D1-DE843F33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1" y="183772"/>
            <a:ext cx="11394357" cy="649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152;p14"/>
          <p:cNvSpPr/>
          <p:nvPr/>
        </p:nvSpPr>
        <p:spPr>
          <a:xfrm rot="-3278844">
            <a:off x="-4785784" y="-3325924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60" name="Google Shape;160;p14"/>
          <p:cNvSpPr/>
          <p:nvPr/>
        </p:nvSpPr>
        <p:spPr>
          <a:xfrm rot="7599151">
            <a:off x="7615535" y="2681757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1" y="0"/>
                </a:lnTo>
                <a:lnTo>
                  <a:pt x="14357351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539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/>
          <p:nvPr/>
        </p:nvSpPr>
        <p:spPr>
          <a:xfrm rot="-3278844">
            <a:off x="-4157698" y="-1953538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19"/>
          <p:cNvSpPr/>
          <p:nvPr/>
        </p:nvSpPr>
        <p:spPr>
          <a:xfrm rot="7599151">
            <a:off x="7456950" y="2972806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372" name="Google Shape;372;p19"/>
          <p:cNvGrpSpPr/>
          <p:nvPr/>
        </p:nvGrpSpPr>
        <p:grpSpPr>
          <a:xfrm>
            <a:off x="11266446" y="1223898"/>
            <a:ext cx="565259" cy="570693"/>
            <a:chOff x="0" y="-60012"/>
            <a:chExt cx="1130517" cy="1141387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374" name="Google Shape;374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375" name="Google Shape;375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6" name="Google Shape;376;p19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378" name="Google Shape;378;p19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 defTabSz="609630">
                  <a:lnSpc>
                    <a:spcPct val="186611"/>
                  </a:lnSpc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" name="Google Shape;359;p19">
            <a:extLst>
              <a:ext uri="{FF2B5EF4-FFF2-40B4-BE49-F238E27FC236}">
                <a16:creationId xmlns:a16="http://schemas.microsoft.com/office/drawing/2014/main" id="{1587A9AA-1900-4187-B77E-93FC75E57B19}"/>
              </a:ext>
            </a:extLst>
          </p:cNvPr>
          <p:cNvGrpSpPr/>
          <p:nvPr/>
        </p:nvGrpSpPr>
        <p:grpSpPr>
          <a:xfrm>
            <a:off x="7827275" y="5042441"/>
            <a:ext cx="2852793" cy="707393"/>
            <a:chOff x="0" y="0"/>
            <a:chExt cx="6703792" cy="1274084"/>
          </a:xfrm>
        </p:grpSpPr>
        <p:sp>
          <p:nvSpPr>
            <p:cNvPr id="66" name="Google Shape;360;p19">
              <a:extLst>
                <a:ext uri="{FF2B5EF4-FFF2-40B4-BE49-F238E27FC236}">
                  <a16:creationId xmlns:a16="http://schemas.microsoft.com/office/drawing/2014/main" id="{FBEF6A9A-481B-4DA9-9F32-F43C0169A168}"/>
                </a:ext>
              </a:extLst>
            </p:cNvPr>
            <p:cNvSpPr txBox="1"/>
            <p:nvPr/>
          </p:nvSpPr>
          <p:spPr>
            <a:xfrm>
              <a:off x="0" y="0"/>
              <a:ext cx="6501599" cy="598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Pirated Software</a:t>
              </a:r>
              <a:endParaRPr sz="10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361;p19">
              <a:extLst>
                <a:ext uri="{FF2B5EF4-FFF2-40B4-BE49-F238E27FC236}">
                  <a16:creationId xmlns:a16="http://schemas.microsoft.com/office/drawing/2014/main" id="{8D17B3F7-95F3-4C96-890E-9BC4FC654E06}"/>
                </a:ext>
              </a:extLst>
            </p:cNvPr>
            <p:cNvSpPr txBox="1"/>
            <p:nvPr/>
          </p:nvSpPr>
          <p:spPr>
            <a:xfrm>
              <a:off x="0" y="764096"/>
              <a:ext cx="6703792" cy="50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Illegitimate software</a:t>
              </a:r>
              <a:endParaRPr lang="en-US" sz="105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68" name="Google Shape;359;p19">
            <a:extLst>
              <a:ext uri="{FF2B5EF4-FFF2-40B4-BE49-F238E27FC236}">
                <a16:creationId xmlns:a16="http://schemas.microsoft.com/office/drawing/2014/main" id="{3AFE74E7-D842-4B96-831E-A1C3AE2F8DDF}"/>
              </a:ext>
            </a:extLst>
          </p:cNvPr>
          <p:cNvGrpSpPr/>
          <p:nvPr/>
        </p:nvGrpSpPr>
        <p:grpSpPr>
          <a:xfrm>
            <a:off x="1936506" y="3645794"/>
            <a:ext cx="3162083" cy="707393"/>
            <a:chOff x="0" y="0"/>
            <a:chExt cx="6703792" cy="1274084"/>
          </a:xfrm>
        </p:grpSpPr>
        <p:sp>
          <p:nvSpPr>
            <p:cNvPr id="69" name="Google Shape;360;p19">
              <a:extLst>
                <a:ext uri="{FF2B5EF4-FFF2-40B4-BE49-F238E27FC236}">
                  <a16:creationId xmlns:a16="http://schemas.microsoft.com/office/drawing/2014/main" id="{D0A2394A-7497-4F94-80C9-A88724BCD4C4}"/>
                </a:ext>
              </a:extLst>
            </p:cNvPr>
            <p:cNvSpPr txBox="1"/>
            <p:nvPr/>
          </p:nvSpPr>
          <p:spPr>
            <a:xfrm>
              <a:off x="0" y="0"/>
              <a:ext cx="6501600" cy="598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Email Attachments</a:t>
              </a:r>
              <a:endParaRPr sz="10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361;p19">
              <a:extLst>
                <a:ext uri="{FF2B5EF4-FFF2-40B4-BE49-F238E27FC236}">
                  <a16:creationId xmlns:a16="http://schemas.microsoft.com/office/drawing/2014/main" id="{D7E80FF5-FA68-48DC-9091-50BA7EA593C8}"/>
                </a:ext>
              </a:extLst>
            </p:cNvPr>
            <p:cNvSpPr txBox="1"/>
            <p:nvPr/>
          </p:nvSpPr>
          <p:spPr>
            <a:xfrm>
              <a:off x="0" y="764096"/>
              <a:ext cx="6703792" cy="50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Deceptive attachments</a:t>
              </a:r>
              <a:endParaRPr lang="en-US" sz="105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sp>
        <p:nvSpPr>
          <p:cNvPr id="77" name="Google Shape;619;p25">
            <a:extLst>
              <a:ext uri="{FF2B5EF4-FFF2-40B4-BE49-F238E27FC236}">
                <a16:creationId xmlns:a16="http://schemas.microsoft.com/office/drawing/2014/main" id="{30093793-091F-42AA-8C15-35DE95E13BFB}"/>
              </a:ext>
            </a:extLst>
          </p:cNvPr>
          <p:cNvSpPr txBox="1"/>
          <p:nvPr/>
        </p:nvSpPr>
        <p:spPr>
          <a:xfrm>
            <a:off x="446237" y="276562"/>
            <a:ext cx="11629725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4400" b="1" kern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Common ways Ransomware spreads</a:t>
            </a:r>
            <a:endParaRPr sz="700" kern="0">
              <a:solidFill>
                <a:srgbClr val="000000"/>
              </a:solidFill>
              <a:latin typeface="Montserrat" panose="00000500000000000000" pitchFamily="2" charset="0"/>
              <a:cs typeface="Arial"/>
              <a:sym typeface="Arial"/>
            </a:endParaRPr>
          </a:p>
        </p:txBody>
      </p:sp>
      <p:grpSp>
        <p:nvGrpSpPr>
          <p:cNvPr id="79" name="Google Shape;359;p19">
            <a:extLst>
              <a:ext uri="{FF2B5EF4-FFF2-40B4-BE49-F238E27FC236}">
                <a16:creationId xmlns:a16="http://schemas.microsoft.com/office/drawing/2014/main" id="{F0BDFDDA-A0B7-47EC-B3A3-123BE331D5FB}"/>
              </a:ext>
            </a:extLst>
          </p:cNvPr>
          <p:cNvGrpSpPr/>
          <p:nvPr/>
        </p:nvGrpSpPr>
        <p:grpSpPr>
          <a:xfrm>
            <a:off x="7676701" y="3577947"/>
            <a:ext cx="3589745" cy="707394"/>
            <a:chOff x="0" y="0"/>
            <a:chExt cx="6703792" cy="1274086"/>
          </a:xfrm>
        </p:grpSpPr>
        <p:sp>
          <p:nvSpPr>
            <p:cNvPr id="80" name="Google Shape;360;p19">
              <a:extLst>
                <a:ext uri="{FF2B5EF4-FFF2-40B4-BE49-F238E27FC236}">
                  <a16:creationId xmlns:a16="http://schemas.microsoft.com/office/drawing/2014/main" id="{5ECE0538-A5BF-48CA-9006-499FE8540955}"/>
                </a:ext>
              </a:extLst>
            </p:cNvPr>
            <p:cNvSpPr txBox="1"/>
            <p:nvPr/>
          </p:nvSpPr>
          <p:spPr>
            <a:xfrm>
              <a:off x="0" y="0"/>
              <a:ext cx="6501599" cy="598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Removable Devices</a:t>
              </a:r>
              <a:endParaRPr lang="en-US" sz="10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361;p19">
              <a:extLst>
                <a:ext uri="{FF2B5EF4-FFF2-40B4-BE49-F238E27FC236}">
                  <a16:creationId xmlns:a16="http://schemas.microsoft.com/office/drawing/2014/main" id="{72A65E91-0171-47DF-943F-B4D011586CF4}"/>
                </a:ext>
              </a:extLst>
            </p:cNvPr>
            <p:cNvSpPr txBox="1"/>
            <p:nvPr/>
          </p:nvSpPr>
          <p:spPr>
            <a:xfrm>
              <a:off x="0" y="764098"/>
              <a:ext cx="6703792" cy="50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Infected USB</a:t>
              </a:r>
              <a:endParaRPr lang="en-US" sz="105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2" name="Google Shape;359;p19">
            <a:extLst>
              <a:ext uri="{FF2B5EF4-FFF2-40B4-BE49-F238E27FC236}">
                <a16:creationId xmlns:a16="http://schemas.microsoft.com/office/drawing/2014/main" id="{F5E28138-CBD2-4078-AE48-CA17088CFEEC}"/>
              </a:ext>
            </a:extLst>
          </p:cNvPr>
          <p:cNvGrpSpPr/>
          <p:nvPr/>
        </p:nvGrpSpPr>
        <p:grpSpPr>
          <a:xfrm>
            <a:off x="1936506" y="5042217"/>
            <a:ext cx="2673611" cy="707394"/>
            <a:chOff x="0" y="0"/>
            <a:chExt cx="6703792" cy="1274086"/>
          </a:xfrm>
        </p:grpSpPr>
        <p:sp>
          <p:nvSpPr>
            <p:cNvPr id="83" name="Google Shape;360;p19">
              <a:extLst>
                <a:ext uri="{FF2B5EF4-FFF2-40B4-BE49-F238E27FC236}">
                  <a16:creationId xmlns:a16="http://schemas.microsoft.com/office/drawing/2014/main" id="{9E86DC07-5866-4B32-8526-D176592E12EC}"/>
                </a:ext>
              </a:extLst>
            </p:cNvPr>
            <p:cNvSpPr txBox="1"/>
            <p:nvPr/>
          </p:nvSpPr>
          <p:spPr>
            <a:xfrm>
              <a:off x="0" y="0"/>
              <a:ext cx="6501601" cy="598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Malicious URLs</a:t>
              </a:r>
              <a:endParaRPr lang="en-US" sz="10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361;p19">
              <a:extLst>
                <a:ext uri="{FF2B5EF4-FFF2-40B4-BE49-F238E27FC236}">
                  <a16:creationId xmlns:a16="http://schemas.microsoft.com/office/drawing/2014/main" id="{9BBF157E-A5F3-4F56-89CA-AF14A82EC8F4}"/>
                </a:ext>
              </a:extLst>
            </p:cNvPr>
            <p:cNvSpPr txBox="1"/>
            <p:nvPr/>
          </p:nvSpPr>
          <p:spPr>
            <a:xfrm>
              <a:off x="0" y="764098"/>
              <a:ext cx="6703792" cy="50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76" lvl="1" indent="-151138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 b="0" i="0">
                  <a:solidFill>
                    <a:schemeClr val="bg1"/>
                  </a:solidFill>
                  <a:effectLst/>
                </a:rPr>
                <a:t>Fake websites</a:t>
              </a:r>
              <a:endParaRPr lang="en-US" sz="1050" kern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87" name="Google Shape;359;p19">
            <a:extLst>
              <a:ext uri="{FF2B5EF4-FFF2-40B4-BE49-F238E27FC236}">
                <a16:creationId xmlns:a16="http://schemas.microsoft.com/office/drawing/2014/main" id="{2BD1082A-96C0-4692-8E87-BC64C374662E}"/>
              </a:ext>
            </a:extLst>
          </p:cNvPr>
          <p:cNvGrpSpPr/>
          <p:nvPr/>
        </p:nvGrpSpPr>
        <p:grpSpPr>
          <a:xfrm>
            <a:off x="4529479" y="1654722"/>
            <a:ext cx="5145545" cy="707394"/>
            <a:chOff x="0" y="0"/>
            <a:chExt cx="6703792" cy="1274086"/>
          </a:xfrm>
        </p:grpSpPr>
        <p:sp>
          <p:nvSpPr>
            <p:cNvPr id="88" name="Google Shape;360;p19">
              <a:extLst>
                <a:ext uri="{FF2B5EF4-FFF2-40B4-BE49-F238E27FC236}">
                  <a16:creationId xmlns:a16="http://schemas.microsoft.com/office/drawing/2014/main" id="{017BBD46-E4A0-4F01-95A1-D7EE39EB53DD}"/>
                </a:ext>
              </a:extLst>
            </p:cNvPr>
            <p:cNvSpPr txBox="1"/>
            <p:nvPr/>
          </p:nvSpPr>
          <p:spPr>
            <a:xfrm>
              <a:off x="0" y="0"/>
              <a:ext cx="6501601" cy="5986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defTabSz="609630">
                <a:lnSpc>
                  <a:spcPct val="120000"/>
                </a:lnSpc>
                <a:buClr>
                  <a:srgbClr val="000000"/>
                </a:buClr>
              </a:pPr>
              <a:r>
                <a:rPr lang="en-US" b="1" kern="0">
                  <a:solidFill>
                    <a:srgbClr val="FFFFFF"/>
                  </a:solidFill>
                  <a:ea typeface="Open Sans"/>
                  <a:cs typeface="Open Sans"/>
                  <a:sym typeface="Open Sans"/>
                </a:rPr>
                <a:t>Remote Desktop Protocol (RDP)</a:t>
              </a:r>
              <a:endParaRPr lang="en-US" sz="1000" b="1" kern="0">
                <a:solidFill>
                  <a:srgbClr val="000000"/>
                </a:solidFill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361;p19">
              <a:extLst>
                <a:ext uri="{FF2B5EF4-FFF2-40B4-BE49-F238E27FC236}">
                  <a16:creationId xmlns:a16="http://schemas.microsoft.com/office/drawing/2014/main" id="{13B2CB5C-9F05-497D-B9E6-93E49BF6F066}"/>
                </a:ext>
              </a:extLst>
            </p:cNvPr>
            <p:cNvSpPr txBox="1"/>
            <p:nvPr/>
          </p:nvSpPr>
          <p:spPr>
            <a:xfrm>
              <a:off x="0" y="764098"/>
              <a:ext cx="6703792" cy="509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02260" lvl="1" indent="-151130" defTabSz="609630">
                <a:lnSpc>
                  <a:spcPct val="115000"/>
                </a:lnSpc>
                <a:buClr>
                  <a:srgbClr val="FFFFFF"/>
                </a:buClr>
                <a:buSzPts val="2100"/>
                <a:buFont typeface="Arial"/>
                <a:buChar char="•"/>
              </a:pPr>
              <a:r>
                <a:rPr lang="en-US" sz="1600">
                  <a:solidFill>
                    <a:schemeClr val="bg1"/>
                  </a:solidFill>
                </a:rPr>
                <a:t>Exploiting RDP Vulnerabilities</a:t>
              </a:r>
              <a:endParaRPr lang="en-US" sz="1050" kern="0">
                <a:solidFill>
                  <a:schemeClr val="bg1"/>
                </a:solidFill>
                <a:cs typeface="Arial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7BCCA13-C45E-4D23-8C11-FE9A15164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4" y="2795482"/>
            <a:ext cx="3177052" cy="3177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5"/>
          <p:cNvSpPr/>
          <p:nvPr/>
        </p:nvSpPr>
        <p:spPr>
          <a:xfrm rot="-3278844">
            <a:off x="-4591230" y="-2277113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19" name="Google Shape;619;p25"/>
          <p:cNvSpPr txBox="1"/>
          <p:nvPr/>
        </p:nvSpPr>
        <p:spPr>
          <a:xfrm>
            <a:off x="65791" y="97896"/>
            <a:ext cx="12069059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4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Hybrid Approach of </a:t>
            </a: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Ransomware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 rot="7599151">
            <a:off x="7563556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grpSp>
        <p:nvGrpSpPr>
          <p:cNvPr id="622" name="Google Shape;622;p25"/>
          <p:cNvGrpSpPr/>
          <p:nvPr/>
        </p:nvGrpSpPr>
        <p:grpSpPr>
          <a:xfrm>
            <a:off x="10794212" y="845611"/>
            <a:ext cx="1352577" cy="1342128"/>
            <a:chOff x="0" y="-122432"/>
            <a:chExt cx="2500034" cy="2652752"/>
          </a:xfrm>
        </p:grpSpPr>
        <p:grpSp>
          <p:nvGrpSpPr>
            <p:cNvPr id="623" name="Google Shape;623;p25"/>
            <p:cNvGrpSpPr/>
            <p:nvPr/>
          </p:nvGrpSpPr>
          <p:grpSpPr>
            <a:xfrm>
              <a:off x="487115" y="682524"/>
              <a:ext cx="2012919" cy="1847796"/>
              <a:chOff x="0" y="-47625"/>
              <a:chExt cx="812800" cy="746125"/>
            </a:xfrm>
          </p:grpSpPr>
          <p:sp>
            <p:nvSpPr>
              <p:cNvPr id="624" name="Google Shape;624;p2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625" name="Google Shape;625;p2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marL="0" marR="0" lvl="0" indent="0" algn="ctr" defTabSz="609630" rtl="0" eaLnBrk="1" fontAlgn="auto" latinLnBrk="0" hangingPunct="1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>
              <a:off x="0" y="-122432"/>
              <a:ext cx="2089507" cy="1918102"/>
              <a:chOff x="0" y="-47625"/>
              <a:chExt cx="812800" cy="746125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628" name="Google Shape;628;p2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marL="0" marR="0" lvl="0" indent="0" algn="ctr" defTabSz="609630" rtl="0" eaLnBrk="1" fontAlgn="auto" latinLnBrk="0" hangingPunct="1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9" name="Google Shape;629;p25"/>
          <p:cNvGrpSpPr/>
          <p:nvPr/>
        </p:nvGrpSpPr>
        <p:grpSpPr>
          <a:xfrm>
            <a:off x="158348" y="5516186"/>
            <a:ext cx="565259" cy="570693"/>
            <a:chOff x="0" y="-60012"/>
            <a:chExt cx="1130517" cy="1141387"/>
          </a:xfrm>
        </p:grpSpPr>
        <p:grpSp>
          <p:nvGrpSpPr>
            <p:cNvPr id="630" name="Google Shape;630;p25"/>
            <p:cNvGrpSpPr/>
            <p:nvPr/>
          </p:nvGrpSpPr>
          <p:grpSpPr>
            <a:xfrm>
              <a:off x="132250" y="164998"/>
              <a:ext cx="998267" cy="916377"/>
              <a:chOff x="0" y="-47625"/>
              <a:chExt cx="812800" cy="746125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sp>
          <p:sp>
            <p:nvSpPr>
              <p:cNvPr id="632" name="Google Shape;632;p2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marL="0" marR="0" lvl="0" indent="0" algn="ctr" defTabSz="609630" rtl="0" eaLnBrk="1" fontAlgn="auto" latinLnBrk="0" hangingPunct="1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25"/>
            <p:cNvGrpSpPr/>
            <p:nvPr/>
          </p:nvGrpSpPr>
          <p:grpSpPr>
            <a:xfrm>
              <a:off x="0" y="-60012"/>
              <a:ext cx="1024208" cy="940191"/>
              <a:chOff x="0" y="-47625"/>
              <a:chExt cx="812800" cy="746125"/>
            </a:xfrm>
          </p:grpSpPr>
          <p:sp>
            <p:nvSpPr>
              <p:cNvPr id="634" name="Google Shape;634;p25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 extrusionOk="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gradFill>
                <a:gsLst>
                  <a:gs pos="0">
                    <a:srgbClr val="0097B2"/>
                  </a:gs>
                  <a:gs pos="100000">
                    <a:srgbClr val="7ED957"/>
                  </a:gs>
                </a:gsLst>
                <a:lin ang="0" scaled="0"/>
              </a:gradFill>
              <a:ln>
                <a:noFill/>
              </a:ln>
            </p:spPr>
          </p:sp>
          <p:sp>
            <p:nvSpPr>
              <p:cNvPr id="635" name="Google Shape;635;p25"/>
              <p:cNvSpPr txBox="1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marL="0" marR="0" lvl="0" indent="0" algn="ctr" defTabSz="609630" rtl="0" eaLnBrk="1" fontAlgn="auto" latinLnBrk="0" hangingPunct="1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B54A72-C582-4922-B247-2CABEB86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09" y="958932"/>
            <a:ext cx="10508859" cy="576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9B2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5"/>
          <p:cNvSpPr/>
          <p:nvPr/>
        </p:nvSpPr>
        <p:spPr>
          <a:xfrm rot="-3278844">
            <a:off x="-4591230" y="-2277113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619" name="Google Shape;619;p25"/>
          <p:cNvSpPr txBox="1"/>
          <p:nvPr/>
        </p:nvSpPr>
        <p:spPr>
          <a:xfrm>
            <a:off x="337804" y="337794"/>
            <a:ext cx="11629725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 defTabSz="609630">
              <a:lnSpc>
                <a:spcPct val="120000"/>
              </a:lnSpc>
              <a:buClr>
                <a:srgbClr val="000000"/>
              </a:buClr>
            </a:pPr>
            <a:r>
              <a:rPr lang="en-US" sz="5400" b="1" ker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WannaCry/WannaCrypt</a:t>
            </a:r>
            <a:endParaRPr sz="9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 rot="7599151">
            <a:off x="7563556" y="2678809"/>
            <a:ext cx="9571567" cy="6245448"/>
          </a:xfrm>
          <a:custGeom>
            <a:avLst/>
            <a:gdLst/>
            <a:ahLst/>
            <a:cxnLst/>
            <a:rect l="l" t="t" r="r" b="b"/>
            <a:pathLst>
              <a:path w="14357351" h="9368172" extrusionOk="0">
                <a:moveTo>
                  <a:pt x="0" y="0"/>
                </a:moveTo>
                <a:lnTo>
                  <a:pt x="14357352" y="0"/>
                </a:lnTo>
                <a:lnTo>
                  <a:pt x="14357352" y="9368172"/>
                </a:lnTo>
                <a:lnTo>
                  <a:pt x="0" y="9368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361;p19">
            <a:extLst>
              <a:ext uri="{FF2B5EF4-FFF2-40B4-BE49-F238E27FC236}">
                <a16:creationId xmlns:a16="http://schemas.microsoft.com/office/drawing/2014/main" id="{F7F58EAF-DC29-4DF5-AF17-4A008AD9A0B7}"/>
              </a:ext>
            </a:extLst>
          </p:cNvPr>
          <p:cNvSpPr txBox="1"/>
          <p:nvPr/>
        </p:nvSpPr>
        <p:spPr>
          <a:xfrm>
            <a:off x="5437575" y="2476719"/>
            <a:ext cx="6613585" cy="23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</a:rPr>
              <a:t>Ransomware (vulnerability in SMB protocol)</a:t>
            </a:r>
            <a:endParaRPr lang="en-US">
              <a:solidFill>
                <a:schemeClr val="bg1"/>
              </a:solidFill>
            </a:endParaRPr>
          </a:p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Calibri"/>
                <a:cs typeface="Calibri"/>
              </a:rPr>
              <a:t>Believed to be the Lazarus Group</a:t>
            </a:r>
            <a:r>
              <a:rPr lang="en-US" sz="2400" b="0" i="0">
                <a:solidFill>
                  <a:schemeClr val="bg1"/>
                </a:solidFill>
                <a:effectLst/>
                <a:latin typeface="WordVisiCarriageReturn_MSFontService"/>
              </a:rPr>
              <a:t> </a:t>
            </a:r>
          </a:p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Calibri"/>
                <a:cs typeface="Calibri"/>
              </a:rPr>
              <a:t>Multiple (global attack); Microsoft Windows users</a:t>
            </a:r>
            <a:r>
              <a:rPr lang="en-US" sz="2400" b="0" i="0">
                <a:solidFill>
                  <a:schemeClr val="bg1"/>
                </a:solidFill>
                <a:effectLst/>
                <a:latin typeface="WordVisiCarriageReturn_MSFontService"/>
              </a:rPr>
              <a:t> </a:t>
            </a:r>
          </a:p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400" b="0" i="0">
                <a:solidFill>
                  <a:schemeClr val="bg1"/>
                </a:solidFill>
                <a:effectLst/>
                <a:latin typeface="Calibri"/>
                <a:cs typeface="Calibri"/>
              </a:rPr>
              <a:t>Estimated $4 billion</a:t>
            </a:r>
          </a:p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</a:rPr>
              <a:t>nearly 5 million devices by May 2019</a:t>
            </a:r>
            <a:endParaRPr lang="en-US" sz="2000" b="0" i="0">
              <a:solidFill>
                <a:schemeClr val="bg1"/>
              </a:solidFill>
              <a:effectLst/>
              <a:cs typeface="Arial"/>
            </a:endParaRPr>
          </a:p>
          <a:p>
            <a:pPr marL="302260" lvl="1" indent="-151130" defTabSz="609630">
              <a:lnSpc>
                <a:spcPct val="115000"/>
              </a:lnSpc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000" b="0" i="0" err="1">
                <a:solidFill>
                  <a:schemeClr val="bg1"/>
                </a:solidFill>
                <a:effectLst/>
              </a:rPr>
              <a:t>EternalBlue</a:t>
            </a:r>
            <a:r>
              <a:rPr lang="en-US" sz="2000" b="0" i="0">
                <a:solidFill>
                  <a:schemeClr val="bg1"/>
                </a:solidFill>
                <a:effectLst/>
              </a:rPr>
              <a:t> exploit</a:t>
            </a:r>
            <a:endParaRPr lang="en-US" sz="2000" b="0" i="0">
              <a:solidFill>
                <a:schemeClr val="bg1"/>
              </a:solidFill>
              <a:effectLst/>
              <a:cs typeface="Arial"/>
            </a:endParaRPr>
          </a:p>
        </p:txBody>
      </p:sp>
      <p:pic>
        <p:nvPicPr>
          <p:cNvPr id="5122" name="Picture 2" descr="WannaCrypt ransomware worm targets out-of-date systems | Microsoft Security  Blog">
            <a:extLst>
              <a:ext uri="{FF2B5EF4-FFF2-40B4-BE49-F238E27FC236}">
                <a16:creationId xmlns:a16="http://schemas.microsoft.com/office/drawing/2014/main" id="{9ABE0D61-449B-4C7A-9E5D-99814951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2" y="1850674"/>
            <a:ext cx="5181201" cy="37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2023-10-03T16:26:48Z</dcterms:created>
  <dcterms:modified xsi:type="dcterms:W3CDTF">2023-12-08T20:34:29Z</dcterms:modified>
</cp:coreProperties>
</file>