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8" r:id="rId13"/>
    <p:sldId id="276" r:id="rId14"/>
    <p:sldId id="279" r:id="rId15"/>
    <p:sldId id="265" r:id="rId16"/>
    <p:sldId id="277"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327"/>
  </p:normalViewPr>
  <p:slideViewPr>
    <p:cSldViewPr>
      <p:cViewPr varScale="1">
        <p:scale>
          <a:sx n="78" d="100"/>
          <a:sy n="78" d="100"/>
        </p:scale>
        <p:origin x="43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0" y="72751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1924" y="23288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46689" y="3429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object 7">
            <a:extLst>
              <a:ext uri="{FF2B5EF4-FFF2-40B4-BE49-F238E27FC236}">
                <a16:creationId xmlns:a16="http://schemas.microsoft.com/office/drawing/2014/main" id="{8CA8EB34-215B-51F9-CF3F-C8978C29671E}"/>
              </a:ext>
            </a:extLst>
          </p:cNvPr>
          <p:cNvSpPr txBox="1"/>
          <p:nvPr/>
        </p:nvSpPr>
        <p:spPr>
          <a:xfrm>
            <a:off x="3048000" y="813145"/>
            <a:ext cx="6747640" cy="2925160"/>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Verdana" panose="020B0604030504040204" pitchFamily="34" charset="0"/>
                <a:ea typeface="Verdana" panose="020B0604030504040204" pitchFamily="34" charset="0"/>
                <a:cs typeface="Trebuchet MS"/>
              </a:rPr>
              <a:t>NITHISH T</a:t>
            </a:r>
          </a:p>
          <a:p>
            <a:pPr marL="12700">
              <a:lnSpc>
                <a:spcPct val="100000"/>
              </a:lnSpc>
              <a:spcBef>
                <a:spcPts val="130"/>
              </a:spcBef>
            </a:pPr>
            <a:endParaRPr lang="en-IN" sz="3200" spc="-20" dirty="0">
              <a:latin typeface="Verdana" panose="020B0604030504040204" pitchFamily="34" charset="0"/>
              <a:ea typeface="Verdana" panose="020B0604030504040204" pitchFamily="34" charset="0"/>
              <a:cs typeface="Trebuchet MS"/>
            </a:endParaRPr>
          </a:p>
          <a:p>
            <a:pPr marL="12700">
              <a:lnSpc>
                <a:spcPct val="100000"/>
              </a:lnSpc>
              <a:spcBef>
                <a:spcPts val="130"/>
              </a:spcBef>
            </a:pPr>
            <a:r>
              <a:rPr lang="en-IN" sz="2000" b="1" spc="-20" dirty="0">
                <a:latin typeface="Verdana" panose="020B0604030504040204" pitchFamily="34" charset="0"/>
                <a:ea typeface="Verdana" panose="020B0604030504040204" pitchFamily="34" charset="0"/>
                <a:cs typeface="Trebuchet MS"/>
              </a:rPr>
              <a:t>NMID :</a:t>
            </a:r>
            <a:r>
              <a:rPr lang="en-IN" sz="2000" spc="-20" dirty="0">
                <a:latin typeface="Verdana" panose="020B0604030504040204" pitchFamily="34" charset="0"/>
                <a:ea typeface="Verdana" panose="020B0604030504040204" pitchFamily="34" charset="0"/>
                <a:cs typeface="Trebuchet MS"/>
              </a:rPr>
              <a:t>EDFD0990FC19F8C87E541276D37DEE6A</a:t>
            </a:r>
          </a:p>
          <a:p>
            <a:pPr marL="12700">
              <a:lnSpc>
                <a:spcPct val="100000"/>
              </a:lnSpc>
              <a:spcBef>
                <a:spcPts val="130"/>
              </a:spcBef>
            </a:pPr>
            <a:endParaRPr lang="en-IN" sz="2000" spc="-20" dirty="0">
              <a:latin typeface="Verdana" panose="020B0604030504040204" pitchFamily="34" charset="0"/>
              <a:ea typeface="Verdana" panose="020B0604030504040204" pitchFamily="34" charset="0"/>
              <a:cs typeface="Trebuchet MS"/>
            </a:endParaRPr>
          </a:p>
          <a:p>
            <a:pPr marL="12700">
              <a:spcBef>
                <a:spcPts val="130"/>
              </a:spcBef>
            </a:pPr>
            <a:r>
              <a:rPr lang="en-IN" sz="2000" b="1" spc="-20" dirty="0">
                <a:latin typeface="Verdana" panose="020B0604030504040204" pitchFamily="34" charset="0"/>
                <a:ea typeface="Verdana" panose="020B0604030504040204" pitchFamily="34" charset="0"/>
                <a:cs typeface="Trebuchet MS"/>
              </a:rPr>
              <a:t>Course : </a:t>
            </a:r>
            <a:r>
              <a:rPr lang="en-IN" sz="2000" spc="-20" dirty="0">
                <a:latin typeface="Verdana" panose="020B0604030504040204" pitchFamily="34" charset="0"/>
                <a:ea typeface="Verdana" panose="020B0604030504040204" pitchFamily="34" charset="0"/>
                <a:cs typeface="Trebuchet MS"/>
              </a:rPr>
              <a:t>Generative AI for Engineering (E2324)</a:t>
            </a:r>
          </a:p>
          <a:p>
            <a:pPr marL="12700">
              <a:spcBef>
                <a:spcPts val="130"/>
              </a:spcBef>
            </a:pPr>
            <a:endParaRPr lang="en-IN" sz="2000" spc="-20" dirty="0">
              <a:latin typeface="Verdana" panose="020B0604030504040204" pitchFamily="34" charset="0"/>
              <a:ea typeface="Verdana" panose="020B0604030504040204" pitchFamily="34" charset="0"/>
              <a:cs typeface="Trebuchet MS"/>
            </a:endParaRPr>
          </a:p>
          <a:p>
            <a:pPr marL="12700">
              <a:lnSpc>
                <a:spcPct val="100000"/>
              </a:lnSpc>
              <a:spcBef>
                <a:spcPts val="130"/>
              </a:spcBef>
            </a:pPr>
            <a:r>
              <a:rPr lang="en-IN" sz="2000" spc="-20" dirty="0">
                <a:latin typeface="Verdana" panose="020B0604030504040204" pitchFamily="34" charset="0"/>
                <a:ea typeface="Verdana" panose="020B0604030504040204" pitchFamily="34" charset="0"/>
                <a:cs typeface="Trebuchet MS"/>
              </a:rPr>
              <a:t>Madras Institute of Technology Campus, Anna University</a:t>
            </a:r>
            <a:endParaRPr sz="2000" dirty="0">
              <a:latin typeface="Verdana" panose="020B0604030504040204" pitchFamily="34" charset="0"/>
              <a:ea typeface="Verdana" panose="020B0604030504040204" pitchFamily="34" charset="0"/>
              <a:cs typeface="Trebuchet MS"/>
            </a:endParaRPr>
          </a:p>
        </p:txBody>
      </p:sp>
      <p:sp>
        <p:nvSpPr>
          <p:cNvPr id="15" name="object 8">
            <a:extLst>
              <a:ext uri="{FF2B5EF4-FFF2-40B4-BE49-F238E27FC236}">
                <a16:creationId xmlns:a16="http://schemas.microsoft.com/office/drawing/2014/main" id="{225A5026-9B3C-2CF9-975E-7C9B2001F041}"/>
              </a:ext>
            </a:extLst>
          </p:cNvPr>
          <p:cNvSpPr txBox="1"/>
          <p:nvPr/>
        </p:nvSpPr>
        <p:spPr>
          <a:xfrm>
            <a:off x="2570589" y="3886200"/>
            <a:ext cx="7225051" cy="1249060"/>
          </a:xfrm>
          <a:prstGeom prst="rect">
            <a:avLst/>
          </a:prstGeom>
        </p:spPr>
        <p:txBody>
          <a:bodyPr vert="horz" wrap="square" lIns="0" tIns="12700" rIns="0" bIns="0" rtlCol="0">
            <a:spAutoFit/>
          </a:bodyPr>
          <a:lstStyle/>
          <a:p>
            <a:pPr marL="12700" algn="ctr">
              <a:spcBef>
                <a:spcPts val="100"/>
              </a:spcBef>
            </a:pPr>
            <a:endParaRPr lang="en-IN" sz="2400" b="1" spc="-10" dirty="0">
              <a:solidFill>
                <a:srgbClr val="2D936B"/>
              </a:solidFill>
              <a:latin typeface="Trebuchet MS"/>
              <a:cs typeface="Trebuchet MS"/>
            </a:endParaRPr>
          </a:p>
          <a:p>
            <a:pPr marL="674370">
              <a:spcBef>
                <a:spcPts val="920"/>
              </a:spcBef>
              <a:spcAft>
                <a:spcPts val="0"/>
              </a:spcAft>
            </a:pPr>
            <a:r>
              <a:rPr lang="en-US" sz="2400" b="1" dirty="0">
                <a:solidFill>
                  <a:schemeClr val="accent1">
                    <a:lumMod val="75000"/>
                  </a:schemeClr>
                </a:solidFill>
                <a:effectLst/>
                <a:latin typeface="Times New Roman" panose="02020603050405020304" pitchFamily="18" charset="0"/>
                <a:ea typeface="Times New Roman" panose="02020603050405020304" pitchFamily="18" charset="0"/>
              </a:rPr>
              <a:t>Heart disease prediction using Machine Learning</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marL="12700" algn="l">
              <a:spcBef>
                <a:spcPts val="100"/>
              </a:spcBef>
            </a:pPr>
            <a:endParaRPr lang="en-IN"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699192" y="31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228600"/>
            <a:ext cx="2384425"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b="1" spc="25" dirty="0">
                <a:latin typeface="Trebuchet MS"/>
                <a:ea typeface="+mj-ea"/>
              </a:rPr>
              <a:t>MODELLING</a:t>
            </a:r>
          </a:p>
        </p:txBody>
      </p:sp>
      <p:sp>
        <p:nvSpPr>
          <p:cNvPr id="10" name="TextBox 9">
            <a:extLst>
              <a:ext uri="{FF2B5EF4-FFF2-40B4-BE49-F238E27FC236}">
                <a16:creationId xmlns:a16="http://schemas.microsoft.com/office/drawing/2014/main" id="{AC25CFFF-4275-DD63-E553-C75F7669EAE5}"/>
              </a:ext>
            </a:extLst>
          </p:cNvPr>
          <p:cNvSpPr txBox="1"/>
          <p:nvPr/>
        </p:nvSpPr>
        <p:spPr>
          <a:xfrm>
            <a:off x="735012" y="1120676"/>
            <a:ext cx="9753600" cy="4616648"/>
          </a:xfrm>
          <a:prstGeom prst="rect">
            <a:avLst/>
          </a:prstGeom>
          <a:noFill/>
        </p:spPr>
        <p:txBody>
          <a:bodyPr wrap="square" rtlCol="0">
            <a:spAutoFit/>
          </a:bodyPr>
          <a:lstStyle/>
          <a:p>
            <a:pPr marL="342900" indent="-342900" algn="just">
              <a:buFont typeface="Wingdings" panose="05000000000000000000" pitchFamily="2" charset="2"/>
              <a:buChar char="Ø"/>
            </a:pPr>
            <a:r>
              <a:rPr lang="en-US" sz="2100" b="1" dirty="0">
                <a:latin typeface="Söhne"/>
              </a:rPr>
              <a:t>Data Collection and Preprocessing:</a:t>
            </a:r>
          </a:p>
          <a:p>
            <a:pPr algn="just"/>
            <a:r>
              <a:rPr lang="en-US" sz="2100" dirty="0">
                <a:latin typeface="Söhne"/>
              </a:rPr>
              <a:t>Gather relevant datasets containing features such as demographic information, medical history, lifestyle factors, and diagnostic test results.</a:t>
            </a:r>
          </a:p>
          <a:p>
            <a:pPr algn="just"/>
            <a:r>
              <a:rPr lang="en-US" sz="2100" dirty="0">
                <a:latin typeface="Söhne"/>
              </a:rPr>
              <a:t>Preprocess the data by handling missing values, encoding categorical variables, and normalizing or standardizing numerical features to ensure uniformity and compatibility for modeling.</a:t>
            </a:r>
          </a:p>
          <a:p>
            <a:pPr algn="just"/>
            <a:endParaRPr lang="en-US" sz="2100" dirty="0">
              <a:latin typeface="Söhne"/>
            </a:endParaRPr>
          </a:p>
          <a:p>
            <a:pPr marL="342900" indent="-342900" algn="just">
              <a:buFont typeface="Wingdings" panose="05000000000000000000" pitchFamily="2" charset="2"/>
              <a:buChar char="Ø"/>
            </a:pPr>
            <a:r>
              <a:rPr lang="en-US" sz="2100" b="1" dirty="0">
                <a:latin typeface="Söhne"/>
              </a:rPr>
              <a:t>Feature Selection and Engineering:</a:t>
            </a:r>
          </a:p>
          <a:p>
            <a:pPr algn="just"/>
            <a:r>
              <a:rPr lang="en-US" sz="2100" dirty="0">
                <a:latin typeface="Söhne"/>
              </a:rPr>
              <a:t>Conduct feature selection to identify the most informative features for predicting heart disease. This can be done using techniques such as correlation analysis, feature importance scores from tree-based models, or domain knowledge.</a:t>
            </a:r>
          </a:p>
          <a:p>
            <a:pPr algn="just"/>
            <a:r>
              <a:rPr lang="en-US" sz="2100" dirty="0">
                <a:latin typeface="Söhne"/>
              </a:rPr>
              <a:t>Engineer new features that may capture important relationships or interactions within the data, such as derived variables or polynomial features.</a:t>
            </a:r>
          </a:p>
          <a:p>
            <a:pPr algn="just"/>
            <a:endParaRPr lang="en-US" sz="2100" dirty="0">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699192" y="31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4419600" y="228600"/>
            <a:ext cx="2384425"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b="1" spc="25" dirty="0">
                <a:latin typeface="Trebuchet MS"/>
                <a:ea typeface="+mj-ea"/>
              </a:rPr>
              <a:t>MODELLING</a:t>
            </a:r>
          </a:p>
        </p:txBody>
      </p:sp>
      <p:sp>
        <p:nvSpPr>
          <p:cNvPr id="10" name="TextBox 9">
            <a:extLst>
              <a:ext uri="{FF2B5EF4-FFF2-40B4-BE49-F238E27FC236}">
                <a16:creationId xmlns:a16="http://schemas.microsoft.com/office/drawing/2014/main" id="{AC25CFFF-4275-DD63-E553-C75F7669EAE5}"/>
              </a:ext>
            </a:extLst>
          </p:cNvPr>
          <p:cNvSpPr txBox="1"/>
          <p:nvPr/>
        </p:nvSpPr>
        <p:spPr>
          <a:xfrm>
            <a:off x="653231" y="1210358"/>
            <a:ext cx="9753600" cy="5262979"/>
          </a:xfrm>
          <a:prstGeom prst="rect">
            <a:avLst/>
          </a:prstGeom>
          <a:noFill/>
        </p:spPr>
        <p:txBody>
          <a:bodyPr wrap="square" rtlCol="0">
            <a:spAutoFit/>
          </a:bodyPr>
          <a:lstStyle/>
          <a:p>
            <a:pPr marL="342900" indent="-342900" algn="just">
              <a:buFont typeface="Wingdings" panose="05000000000000000000" pitchFamily="2" charset="2"/>
              <a:buChar char="Ø"/>
            </a:pPr>
            <a:r>
              <a:rPr lang="en-US" sz="2100" b="1" dirty="0">
                <a:latin typeface="Söhne"/>
              </a:rPr>
              <a:t>Model Selection and Training:</a:t>
            </a:r>
          </a:p>
          <a:p>
            <a:pPr algn="just"/>
            <a:r>
              <a:rPr lang="en-US" sz="2100" dirty="0">
                <a:latin typeface="Söhne"/>
              </a:rPr>
              <a:t>Choose appropriate machine learning algorithms for heart disease prediction, considering factors such as interpretability, scalability, and performance.</a:t>
            </a:r>
          </a:p>
          <a:p>
            <a:pPr algn="just"/>
            <a:r>
              <a:rPr lang="en-US" sz="2100" dirty="0">
                <a:latin typeface="Söhne"/>
              </a:rPr>
              <a:t>Train multiple models, such as logistic regression, decision trees, random forests, support vector machines, and gradient boosting machines, to explore different approaches and ensemble techniques.</a:t>
            </a:r>
          </a:p>
          <a:p>
            <a:pPr algn="just"/>
            <a:r>
              <a:rPr lang="en-US" sz="2100" dirty="0">
                <a:latin typeface="Söhne"/>
              </a:rPr>
              <a:t>Utilize techniques like cross-validation to assess model performance and tune hyperparameters to optimize predictive accuracy.</a:t>
            </a:r>
          </a:p>
          <a:p>
            <a:pPr algn="just"/>
            <a:endParaRPr lang="en-US" sz="2100" dirty="0">
              <a:latin typeface="Söhne"/>
            </a:endParaRPr>
          </a:p>
          <a:p>
            <a:pPr marL="342900" indent="-342900" algn="just">
              <a:buFont typeface="Wingdings" panose="05000000000000000000" pitchFamily="2" charset="2"/>
              <a:buChar char="Ø"/>
            </a:pPr>
            <a:r>
              <a:rPr lang="en-US" sz="2100" b="1" dirty="0">
                <a:latin typeface="Söhne"/>
              </a:rPr>
              <a:t>Evaluation and Validation:</a:t>
            </a:r>
          </a:p>
          <a:p>
            <a:pPr algn="just"/>
            <a:r>
              <a:rPr lang="en-US" sz="2100" dirty="0">
                <a:latin typeface="Söhne"/>
              </a:rPr>
              <a:t>Evaluate the trained models using relevant evaluation metrics such as accuracy, precision, recall, F1 score, area under the ROC curve (AUC-ROC), and area under the precision-recall curve (AUC-PR).</a:t>
            </a:r>
          </a:p>
          <a:p>
            <a:pPr algn="just"/>
            <a:r>
              <a:rPr lang="en-US" sz="2100" dirty="0">
                <a:latin typeface="Söhne"/>
              </a:rPr>
              <a:t>Validate the models on separate test datasets or through techniques like nested cross-validation to ensure generalizability and robustness across different data samples.</a:t>
            </a:r>
          </a:p>
          <a:p>
            <a:pPr marL="457200" indent="-457200" algn="just">
              <a:buFont typeface="+mj-lt"/>
              <a:buAutoNum type="arabicPeriod"/>
            </a:pPr>
            <a:endParaRPr lang="en-US" sz="2100" dirty="0">
              <a:latin typeface="Söhne"/>
            </a:endParaRPr>
          </a:p>
        </p:txBody>
      </p:sp>
    </p:spTree>
    <p:extLst>
      <p:ext uri="{BB962C8B-B14F-4D97-AF65-F5344CB8AC3E}">
        <p14:creationId xmlns:p14="http://schemas.microsoft.com/office/powerpoint/2010/main" val="394512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699192" y="31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4419600" y="228600"/>
            <a:ext cx="2384425"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b="1" spc="25" dirty="0">
                <a:latin typeface="Trebuchet MS"/>
                <a:ea typeface="+mj-ea"/>
              </a:rPr>
              <a:t>MODELLING</a:t>
            </a:r>
          </a:p>
        </p:txBody>
      </p:sp>
      <p:sp>
        <p:nvSpPr>
          <p:cNvPr id="10" name="TextBox 9">
            <a:extLst>
              <a:ext uri="{FF2B5EF4-FFF2-40B4-BE49-F238E27FC236}">
                <a16:creationId xmlns:a16="http://schemas.microsoft.com/office/drawing/2014/main" id="{AC25CFFF-4275-DD63-E553-C75F7669EAE5}"/>
              </a:ext>
            </a:extLst>
          </p:cNvPr>
          <p:cNvSpPr txBox="1"/>
          <p:nvPr/>
        </p:nvSpPr>
        <p:spPr>
          <a:xfrm>
            <a:off x="735012" y="1120676"/>
            <a:ext cx="9753600" cy="4616648"/>
          </a:xfrm>
          <a:prstGeom prst="rect">
            <a:avLst/>
          </a:prstGeom>
          <a:noFill/>
        </p:spPr>
        <p:txBody>
          <a:bodyPr wrap="square" rtlCol="0">
            <a:spAutoFit/>
          </a:bodyPr>
          <a:lstStyle/>
          <a:p>
            <a:pPr marL="342900" indent="-342900" algn="just">
              <a:buFont typeface="Wingdings" panose="05000000000000000000" pitchFamily="2" charset="2"/>
              <a:buChar char="Ø"/>
            </a:pPr>
            <a:r>
              <a:rPr lang="en-US" sz="2100" b="1" dirty="0">
                <a:latin typeface="Söhne"/>
              </a:rPr>
              <a:t>Model Interpretation and Explainability:</a:t>
            </a:r>
          </a:p>
          <a:p>
            <a:pPr algn="just"/>
            <a:r>
              <a:rPr lang="en-US" sz="2100" dirty="0">
                <a:latin typeface="Söhne"/>
              </a:rPr>
              <a:t>Interpret the trained models to gain insights into the factors driving predictions and assess their clinical relevance.</a:t>
            </a:r>
          </a:p>
          <a:p>
            <a:pPr algn="just"/>
            <a:r>
              <a:rPr lang="en-US" sz="2100" dirty="0">
                <a:latin typeface="Söhne"/>
              </a:rPr>
              <a:t>Utilize interpretability techniques such as feature importance plots, partial dependence plots, SHAP (</a:t>
            </a:r>
            <a:r>
              <a:rPr lang="en-US" sz="2100" dirty="0" err="1">
                <a:latin typeface="Söhne"/>
              </a:rPr>
              <a:t>SHapley</a:t>
            </a:r>
            <a:r>
              <a:rPr lang="en-US" sz="2100" dirty="0">
                <a:latin typeface="Söhne"/>
              </a:rPr>
              <a:t> Additive </a:t>
            </a:r>
            <a:r>
              <a:rPr lang="en-US" sz="2100" dirty="0" err="1">
                <a:latin typeface="Söhne"/>
              </a:rPr>
              <a:t>exPlanations</a:t>
            </a:r>
            <a:r>
              <a:rPr lang="en-US" sz="2100" dirty="0">
                <a:latin typeface="Söhne"/>
              </a:rPr>
              <a:t>) values, or LIME (Local Interpretable Model-agnostic Explanations) to explain individual predictions and enhance trust in the model's decision-making process.</a:t>
            </a:r>
          </a:p>
          <a:p>
            <a:pPr algn="just"/>
            <a:endParaRPr lang="en-US" sz="2100" dirty="0">
              <a:latin typeface="Söhne"/>
            </a:endParaRPr>
          </a:p>
          <a:p>
            <a:pPr marL="342900" indent="-342900" algn="just">
              <a:buFont typeface="Wingdings" panose="05000000000000000000" pitchFamily="2" charset="2"/>
              <a:buChar char="Ø"/>
            </a:pPr>
            <a:r>
              <a:rPr lang="en-US" sz="2100" b="1" dirty="0">
                <a:latin typeface="Söhne"/>
              </a:rPr>
              <a:t>Deployment and Monitoring:</a:t>
            </a:r>
          </a:p>
          <a:p>
            <a:pPr algn="just"/>
            <a:r>
              <a:rPr lang="en-US" sz="2100" dirty="0">
                <a:latin typeface="Söhne"/>
              </a:rPr>
              <a:t>Deploy the finalized model into production environments, integrating it with healthcare systems or applications for real-time prediction.</a:t>
            </a:r>
          </a:p>
          <a:p>
            <a:pPr algn="just"/>
            <a:r>
              <a:rPr lang="en-US" sz="2100" dirty="0">
                <a:latin typeface="Söhne"/>
              </a:rPr>
              <a:t>Implement monitoring mechanisms to track model performance over time, detect drift or concept shift in the data distribution, and retrain or update the model as needed to maintain accuracy and relevance.</a:t>
            </a:r>
          </a:p>
        </p:txBody>
      </p:sp>
    </p:spTree>
    <p:extLst>
      <p:ext uri="{BB962C8B-B14F-4D97-AF65-F5344CB8AC3E}">
        <p14:creationId xmlns:p14="http://schemas.microsoft.com/office/powerpoint/2010/main" val="5539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3" name="Picture 2">
            <a:extLst>
              <a:ext uri="{FF2B5EF4-FFF2-40B4-BE49-F238E27FC236}">
                <a16:creationId xmlns:a16="http://schemas.microsoft.com/office/drawing/2014/main" id="{1867B604-FEBC-EB1E-067C-B14E328B956D}"/>
              </a:ext>
            </a:extLst>
          </p:cNvPr>
          <p:cNvPicPr>
            <a:picLocks noChangeAspect="1"/>
          </p:cNvPicPr>
          <p:nvPr/>
        </p:nvPicPr>
        <p:blipFill rotWithShape="1">
          <a:blip r:embed="rId2"/>
          <a:srcRect b="30276"/>
          <a:stretch/>
        </p:blipFill>
        <p:spPr>
          <a:xfrm>
            <a:off x="0" y="1600200"/>
            <a:ext cx="10344426" cy="3352800"/>
          </a:xfrm>
          <a:prstGeom prst="rect">
            <a:avLst/>
          </a:prstGeom>
        </p:spPr>
      </p:pic>
    </p:spTree>
    <p:extLst>
      <p:ext uri="{BB962C8B-B14F-4D97-AF65-F5344CB8AC3E}">
        <p14:creationId xmlns:p14="http://schemas.microsoft.com/office/powerpoint/2010/main" val="277571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3" name="Picture 2">
            <a:extLst>
              <a:ext uri="{FF2B5EF4-FFF2-40B4-BE49-F238E27FC236}">
                <a16:creationId xmlns:a16="http://schemas.microsoft.com/office/drawing/2014/main" id="{1867B604-FEBC-EB1E-067C-B14E328B956D}"/>
              </a:ext>
            </a:extLst>
          </p:cNvPr>
          <p:cNvPicPr>
            <a:picLocks noChangeAspect="1"/>
          </p:cNvPicPr>
          <p:nvPr/>
        </p:nvPicPr>
        <p:blipFill rotWithShape="1">
          <a:blip r:embed="rId2"/>
          <a:srcRect b="30276"/>
          <a:stretch/>
        </p:blipFill>
        <p:spPr>
          <a:xfrm>
            <a:off x="152400" y="1524000"/>
            <a:ext cx="10344426" cy="3352800"/>
          </a:xfrm>
          <a:prstGeom prst="rect">
            <a:avLst/>
          </a:prstGeom>
        </p:spPr>
      </p:pic>
    </p:spTree>
    <p:extLst>
      <p:ext uri="{BB962C8B-B14F-4D97-AF65-F5344CB8AC3E}">
        <p14:creationId xmlns:p14="http://schemas.microsoft.com/office/powerpoint/2010/main" val="113588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1999" y="274491"/>
            <a:ext cx="3419477"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r>
              <a:rPr lang="en-US" sz="3200" spc="25" dirty="0"/>
              <a:t>(</a:t>
            </a:r>
            <a:r>
              <a:rPr lang="en-US" sz="3200" spc="25" dirty="0" err="1"/>
              <a:t>Cont</a:t>
            </a:r>
            <a:r>
              <a:rPr lang="en-US" sz="3200" spc="25" dirty="0"/>
              <a:t>…)</a:t>
            </a:r>
            <a:endParaRPr sz="3200" spc="25"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6" name="Picture 5">
            <a:extLst>
              <a:ext uri="{FF2B5EF4-FFF2-40B4-BE49-F238E27FC236}">
                <a16:creationId xmlns:a16="http://schemas.microsoft.com/office/drawing/2014/main" id="{E668CC08-CF5D-36D6-8D82-F84C142CF005}"/>
              </a:ext>
            </a:extLst>
          </p:cNvPr>
          <p:cNvPicPr>
            <a:picLocks noChangeAspect="1"/>
          </p:cNvPicPr>
          <p:nvPr/>
        </p:nvPicPr>
        <p:blipFill>
          <a:blip r:embed="rId2"/>
          <a:stretch>
            <a:fillRect/>
          </a:stretch>
        </p:blipFill>
        <p:spPr>
          <a:xfrm>
            <a:off x="914400" y="1600200"/>
            <a:ext cx="8545935" cy="41154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3" name="TextBox 2">
            <a:extLst>
              <a:ext uri="{FF2B5EF4-FFF2-40B4-BE49-F238E27FC236}">
                <a16:creationId xmlns:a16="http://schemas.microsoft.com/office/drawing/2014/main" id="{EAC7AC3A-AD02-9622-3284-92520421B6E5}"/>
              </a:ext>
            </a:extLst>
          </p:cNvPr>
          <p:cNvSpPr txBox="1"/>
          <p:nvPr/>
        </p:nvSpPr>
        <p:spPr>
          <a:xfrm>
            <a:off x="3200400" y="2819400"/>
            <a:ext cx="6488776" cy="1015663"/>
          </a:xfrm>
          <a:prstGeom prst="rect">
            <a:avLst/>
          </a:prstGeom>
          <a:noFill/>
        </p:spPr>
        <p:txBody>
          <a:bodyPr wrap="square" rtlCol="0">
            <a:spAutoFit/>
          </a:bodyPr>
          <a:lstStyle/>
          <a:p>
            <a:r>
              <a:rPr lang="en-US" sz="6000" dirty="0">
                <a:latin typeface="Verdana" panose="020B0604030504040204" pitchFamily="34" charset="0"/>
                <a:ea typeface="Verdana" panose="020B0604030504040204" pitchFamily="34" charset="0"/>
              </a:rPr>
              <a:t>THANK YOU</a:t>
            </a:r>
            <a:endParaRPr lang="en-IN" sz="6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7310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122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485818" y="226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031014" y="4551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301808" y="29575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557310" y="27800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0BD8EE31-3AA9-D5D0-1EDE-33ED16076826}"/>
              </a:ext>
            </a:extLst>
          </p:cNvPr>
          <p:cNvSpPr txBox="1"/>
          <p:nvPr/>
        </p:nvSpPr>
        <p:spPr>
          <a:xfrm>
            <a:off x="1107121" y="1934751"/>
            <a:ext cx="8810072" cy="1138773"/>
          </a:xfrm>
          <a:prstGeom prst="rect">
            <a:avLst/>
          </a:prstGeom>
          <a:noFill/>
        </p:spPr>
        <p:txBody>
          <a:bodyPr wrap="square" rtlCol="0">
            <a:spAutoFit/>
          </a:bodyPr>
          <a:lstStyle/>
          <a:p>
            <a:pPr algn="ctr"/>
            <a:r>
              <a:rPr lang="en-US" sz="3200" b="1" dirty="0">
                <a:solidFill>
                  <a:schemeClr val="accent1">
                    <a:lumMod val="75000"/>
                  </a:schemeClr>
                </a:solidFill>
                <a:effectLst/>
                <a:latin typeface="Times New Roman" panose="02020603050405020304" pitchFamily="18" charset="0"/>
                <a:ea typeface="Times New Roman" panose="02020603050405020304" pitchFamily="18" charset="0"/>
              </a:rPr>
              <a:t>Heart disease prediction using Machine Learning</a:t>
            </a:r>
            <a:endParaRPr lang="en-IN" sz="3200" dirty="0">
              <a:solidFill>
                <a:schemeClr val="accent1">
                  <a:lumMod val="75000"/>
                </a:schemeClr>
              </a:solidFill>
              <a:effectLst/>
              <a:latin typeface="Times New Roman" panose="02020603050405020304" pitchFamily="18" charset="0"/>
              <a:ea typeface="Times New Roman" panose="02020603050405020304" pitchFamily="18" charset="0"/>
            </a:endParaRPr>
          </a:p>
          <a:p>
            <a:pPr algn="ctr"/>
            <a:endParaRPr lang="en-US" sz="3600" dirty="0">
              <a:latin typeface="Aptos" panose="020B0004020202020204" pitchFamily="34" charset="0"/>
            </a:endParaRPr>
          </a:p>
        </p:txBody>
      </p:sp>
      <p:pic>
        <p:nvPicPr>
          <p:cNvPr id="1026" name="Picture 2" descr="Heart Disease Prediction Using Support ...">
            <a:extLst>
              <a:ext uri="{FF2B5EF4-FFF2-40B4-BE49-F238E27FC236}">
                <a16:creationId xmlns:a16="http://schemas.microsoft.com/office/drawing/2014/main" id="{CC895211-C56C-9BC1-4369-C94787806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669" y="3784477"/>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9025" y="10067"/>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3977239" y="504825"/>
            <a:ext cx="247650" cy="247650"/>
          </a:xfrm>
          <a:prstGeom prst="rect">
            <a:avLst/>
          </a:prstGeom>
        </p:spPr>
      </p:pic>
      <p:grpSp>
        <p:nvGrpSpPr>
          <p:cNvPr id="18" name="object 18"/>
          <p:cNvGrpSpPr/>
          <p:nvPr/>
        </p:nvGrpSpPr>
        <p:grpSpPr>
          <a:xfrm>
            <a:off x="0" y="10067"/>
            <a:ext cx="2009775" cy="174307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01673" y="375696"/>
            <a:ext cx="2357120" cy="505908"/>
          </a:xfrm>
          <a:prstGeom prst="rect">
            <a:avLst/>
          </a:prstGeom>
        </p:spPr>
        <p:txBody>
          <a:bodyPr vert="horz" wrap="square" lIns="0" tIns="13335" rIns="0" bIns="0" rtlCol="0">
            <a:spAutoFit/>
          </a:bodyPr>
          <a:lstStyle/>
          <a:p>
            <a:pPr marL="12700">
              <a:spcBef>
                <a:spcPts val="130"/>
              </a:spcBef>
              <a:tabLst>
                <a:tab pos="2727960" algn="l"/>
              </a:tabLst>
            </a:pPr>
            <a:r>
              <a:rPr sz="3200" spc="25"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3E06DF38-EFD5-95F9-59EA-FB052CC76AFB}"/>
              </a:ext>
            </a:extLst>
          </p:cNvPr>
          <p:cNvSpPr txBox="1"/>
          <p:nvPr/>
        </p:nvSpPr>
        <p:spPr>
          <a:xfrm>
            <a:off x="3690065" y="2113862"/>
            <a:ext cx="5888166" cy="3477875"/>
          </a:xfrm>
          <a:prstGeom prst="rect">
            <a:avLst/>
          </a:prstGeom>
          <a:noFill/>
        </p:spPr>
        <p:txBody>
          <a:bodyPr wrap="square" rtlCol="0">
            <a:spAutoFit/>
          </a:bodyPr>
          <a:lstStyle/>
          <a:p>
            <a:pPr marL="342900" indent="-342900">
              <a:buFont typeface="Wingdings" panose="05000000000000000000" pitchFamily="2" charset="2"/>
              <a:buChar char="v"/>
            </a:pPr>
            <a:r>
              <a:rPr lang="en-US" sz="2200" dirty="0"/>
              <a:t>Problem Statement</a:t>
            </a:r>
          </a:p>
          <a:p>
            <a:pPr marL="342900" indent="-342900">
              <a:buFont typeface="Wingdings" panose="05000000000000000000" pitchFamily="2" charset="2"/>
              <a:buChar char="v"/>
            </a:pPr>
            <a:r>
              <a:rPr lang="en-US" sz="2200" dirty="0"/>
              <a:t>Project Overview</a:t>
            </a:r>
          </a:p>
          <a:p>
            <a:pPr marL="342900" indent="-342900">
              <a:buFont typeface="Wingdings" panose="05000000000000000000" pitchFamily="2" charset="2"/>
              <a:buChar char="v"/>
            </a:pPr>
            <a:r>
              <a:rPr lang="en-US" sz="2200" dirty="0"/>
              <a:t>Who are the End users?</a:t>
            </a:r>
          </a:p>
          <a:p>
            <a:pPr marL="342900" indent="-342900">
              <a:buFont typeface="Wingdings" panose="05000000000000000000" pitchFamily="2" charset="2"/>
              <a:buChar char="v"/>
            </a:pPr>
            <a:r>
              <a:rPr lang="en-US" sz="2200" dirty="0"/>
              <a:t>Solution and value proposition</a:t>
            </a:r>
          </a:p>
          <a:p>
            <a:pPr marL="342900" indent="-342900">
              <a:buFont typeface="Wingdings" panose="05000000000000000000" pitchFamily="2" charset="2"/>
              <a:buChar char="v"/>
            </a:pPr>
            <a:r>
              <a:rPr lang="en-US" sz="2200" dirty="0"/>
              <a:t>The wow in the solution</a:t>
            </a:r>
          </a:p>
          <a:p>
            <a:pPr marL="342900" indent="-342900">
              <a:buFont typeface="Wingdings" panose="05000000000000000000" pitchFamily="2" charset="2"/>
              <a:buChar char="v"/>
            </a:pPr>
            <a:r>
              <a:rPr lang="en-US" sz="2200" dirty="0"/>
              <a:t>Modelling</a:t>
            </a:r>
          </a:p>
          <a:p>
            <a:pPr marL="342900" indent="-342900">
              <a:buFont typeface="Wingdings" panose="05000000000000000000" pitchFamily="2" charset="2"/>
              <a:buChar char="v"/>
            </a:pPr>
            <a:r>
              <a:rPr lang="en-US" sz="2200" dirty="0"/>
              <a:t>Results</a:t>
            </a:r>
          </a:p>
          <a:p>
            <a:pPr marL="342900" indent="-342900">
              <a:buFont typeface="Wingdings" panose="05000000000000000000" pitchFamily="2" charset="2"/>
              <a:buChar char="v"/>
            </a:pPr>
            <a:endParaRPr lang="en-US" sz="2200" dirty="0"/>
          </a:p>
          <a:p>
            <a:pPr marL="342900" indent="-342900">
              <a:buFont typeface="Wingdings" panose="05000000000000000000" pitchFamily="2" charset="2"/>
              <a:buChar char="v"/>
            </a:pPr>
            <a:endParaRPr lang="en-US" sz="2200" dirty="0"/>
          </a:p>
          <a:p>
            <a:pPr marL="342900" indent="-342900">
              <a:buFont typeface="Wingdings" panose="05000000000000000000" pitchFamily="2" charset="2"/>
              <a:buChar char="v"/>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4038599"/>
            <a:ext cx="2276284" cy="2626507"/>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133600" y="5671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32538" y="356354"/>
            <a:ext cx="455886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5" dirty="0"/>
              <a:t>PROBLEM</a:t>
            </a:r>
            <a:r>
              <a:rPr lang="en-US" sz="4250" spc="25" dirty="0"/>
              <a:t> </a:t>
            </a:r>
            <a:r>
              <a:rPr sz="3200" spc="25" dirty="0"/>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644AEE5-D7F0-1122-BEF6-42E42B01B750}"/>
              </a:ext>
            </a:extLst>
          </p:cNvPr>
          <p:cNvSpPr txBox="1"/>
          <p:nvPr/>
        </p:nvSpPr>
        <p:spPr>
          <a:xfrm>
            <a:off x="1747837" y="1659285"/>
            <a:ext cx="7543800" cy="3539430"/>
          </a:xfrm>
          <a:prstGeom prst="rect">
            <a:avLst/>
          </a:prstGeom>
          <a:noFill/>
        </p:spPr>
        <p:txBody>
          <a:bodyPr wrap="square" rtlCol="0">
            <a:spAutoFit/>
          </a:bodyPr>
          <a:lstStyle/>
          <a:p>
            <a:pPr algn="just"/>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Heart disease remains a leading cause of death globally, emphasizing the need for accurate prediction and early intervention. Traditional risk assessment methods may not fully utilize the available data or provide precise predictions. Hence, there is a necessity to leverage advanced machine learning techniques to enhance heart disease prediction accuracy..</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4191000"/>
            <a:ext cx="2438400" cy="251092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2E8316B-4CB8-EF3B-3F3B-07AFD3673383}"/>
              </a:ext>
            </a:extLst>
          </p:cNvPr>
          <p:cNvSpPr txBox="1"/>
          <p:nvPr/>
        </p:nvSpPr>
        <p:spPr>
          <a:xfrm>
            <a:off x="933641" y="1288568"/>
            <a:ext cx="8819959" cy="4832092"/>
          </a:xfrm>
          <a:prstGeom prst="rect">
            <a:avLst/>
          </a:prstGeom>
          <a:noFill/>
        </p:spPr>
        <p:txBody>
          <a:bodyPr wrap="square" rtlCol="0">
            <a:spAutoFit/>
          </a:bodyPr>
          <a:lstStyle/>
          <a:p>
            <a:pPr marL="342900" indent="-457200" algn="just">
              <a:buFont typeface="Wingdings" panose="05000000000000000000" pitchFamily="2" charset="2"/>
              <a:buChar char="Ø"/>
            </a:pPr>
            <a:r>
              <a:rPr lang="en-US" sz="2200" dirty="0"/>
              <a:t>The project aims to address the significant global health concern of heart disease by leveraging machine learning techniques for accurate prediction.</a:t>
            </a:r>
          </a:p>
          <a:p>
            <a:pPr marL="342900" indent="-457200" algn="just">
              <a:buFont typeface="Wingdings" panose="05000000000000000000" pitchFamily="2" charset="2"/>
              <a:buChar char="Ø"/>
            </a:pPr>
            <a:r>
              <a:rPr lang="en-US" sz="2200" dirty="0"/>
              <a:t>Various preprocessing techniques and feature extraction methods are employed to effectively utilize available data and enhance prediction accuracy.</a:t>
            </a:r>
          </a:p>
          <a:p>
            <a:pPr marL="342900" indent="-457200" algn="just">
              <a:buFont typeface="Wingdings" panose="05000000000000000000" pitchFamily="2" charset="2"/>
              <a:buChar char="Ø"/>
            </a:pPr>
            <a:r>
              <a:rPr lang="en-US" sz="2200" dirty="0"/>
              <a:t>Multiple machine learning algorithms are utilized to develop predictive models, enabling comprehensive analysis and comparison.</a:t>
            </a:r>
          </a:p>
          <a:p>
            <a:pPr marL="342900" indent="-457200" algn="just">
              <a:buFont typeface="Wingdings" panose="05000000000000000000" pitchFamily="2" charset="2"/>
              <a:buChar char="Ø"/>
            </a:pPr>
            <a:r>
              <a:rPr lang="en-US" sz="2200" dirty="0"/>
              <a:t>Evaluation metrics including accuracy, precision, recall, and F2 score are employed to assess the performance of each model, ensuring robustness and reliability.</a:t>
            </a:r>
          </a:p>
          <a:p>
            <a:pPr marL="342900" indent="-457200" algn="just">
              <a:buFont typeface="Wingdings" panose="05000000000000000000" pitchFamily="2" charset="2"/>
              <a:buChar char="Ø"/>
            </a:pPr>
            <a:r>
              <a:rPr lang="en-US" sz="2200" dirty="0"/>
              <a:t>The ultimate goal is to identify the most effective predictive model for heart disease, which could potentially lead to improved patient outcomes through early detection and intervention.</a:t>
            </a:r>
          </a:p>
        </p:txBody>
      </p:sp>
      <p:sp>
        <p:nvSpPr>
          <p:cNvPr id="14" name="object 7">
            <a:extLst>
              <a:ext uri="{FF2B5EF4-FFF2-40B4-BE49-F238E27FC236}">
                <a16:creationId xmlns:a16="http://schemas.microsoft.com/office/drawing/2014/main" id="{D32C9494-77FB-E853-9709-B96A923E22C7}"/>
              </a:ext>
            </a:extLst>
          </p:cNvPr>
          <p:cNvSpPr txBox="1">
            <a:spLocks noGrp="1"/>
          </p:cNvSpPr>
          <p:nvPr>
            <p:ph type="title"/>
          </p:nvPr>
        </p:nvSpPr>
        <p:spPr>
          <a:xfrm>
            <a:off x="2743200" y="432639"/>
            <a:ext cx="70104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PROJECT</a:t>
            </a:r>
            <a:r>
              <a:rPr lang="en-US" sz="3200" spc="25" dirty="0"/>
              <a:t> </a:t>
            </a:r>
            <a:r>
              <a:rPr sz="3200" spc="25" dirty="0"/>
              <a:t>OVERVIEW</a:t>
            </a:r>
            <a:r>
              <a:rPr lang="en-US" sz="3200" spc="25" dirty="0"/>
              <a:t> </a:t>
            </a:r>
            <a:endParaRPr sz="3200" spc="25" dirty="0"/>
          </a:p>
        </p:txBody>
      </p:sp>
      <p:sp>
        <p:nvSpPr>
          <p:cNvPr id="15" name="object 6">
            <a:extLst>
              <a:ext uri="{FF2B5EF4-FFF2-40B4-BE49-F238E27FC236}">
                <a16:creationId xmlns:a16="http://schemas.microsoft.com/office/drawing/2014/main" id="{94646972-F0D1-B388-6B61-6A100952D9D5}"/>
              </a:ext>
            </a:extLst>
          </p:cNvPr>
          <p:cNvSpPr/>
          <p:nvPr/>
        </p:nvSpPr>
        <p:spPr>
          <a:xfrm>
            <a:off x="2209800" y="501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19400" y="200881"/>
            <a:ext cx="5486400" cy="509114"/>
          </a:xfrm>
          <a:prstGeom prst="rect">
            <a:avLst/>
          </a:prstGeom>
        </p:spPr>
        <p:txBody>
          <a:bodyPr vert="horz" wrap="square" lIns="0" tIns="16510" rIns="0" bIns="0" rtlCol="0">
            <a:spAutoFit/>
          </a:bodyPr>
          <a:lstStyle/>
          <a:p>
            <a:pPr marL="12700">
              <a:lnSpc>
                <a:spcPct val="100000"/>
              </a:lnSpc>
              <a:spcBef>
                <a:spcPts val="130"/>
              </a:spcBef>
            </a:pPr>
            <a:r>
              <a:rPr sz="3200" spc="25" dirty="0"/>
              <a:t>WHO</a:t>
            </a:r>
            <a:r>
              <a:rPr sz="3200" spc="-235" dirty="0"/>
              <a:t> </a:t>
            </a:r>
            <a:r>
              <a:rPr sz="3200" spc="25" dirty="0"/>
              <a:t>ARE</a:t>
            </a:r>
            <a:r>
              <a:rPr sz="3200" spc="-35" dirty="0"/>
              <a:t> </a:t>
            </a:r>
            <a:r>
              <a:rPr sz="3200" spc="25" dirty="0"/>
              <a:t>THE</a:t>
            </a:r>
            <a:r>
              <a:rPr sz="3200" spc="-35" dirty="0"/>
              <a:t> </a:t>
            </a:r>
            <a:r>
              <a:rPr sz="3200" spc="25" dirty="0"/>
              <a:t>END</a:t>
            </a:r>
            <a:r>
              <a:rPr sz="3200" spc="-45" dirty="0"/>
              <a:t> </a:t>
            </a:r>
            <a:r>
              <a:rPr sz="3200" spc="25" dirty="0"/>
              <a:t>USERS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F61F1AA-8E62-2DF3-B8AF-23DE097AEA91}"/>
              </a:ext>
            </a:extLst>
          </p:cNvPr>
          <p:cNvSpPr txBox="1"/>
          <p:nvPr/>
        </p:nvSpPr>
        <p:spPr>
          <a:xfrm>
            <a:off x="723900" y="1219200"/>
            <a:ext cx="9144000" cy="461036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b="1" dirty="0"/>
              <a:t>Healthcare Professionals</a:t>
            </a:r>
            <a:r>
              <a:rPr lang="en-US" sz="2200" dirty="0"/>
              <a:t>: Physicians, cardiologists, and healthcare providers who can use the predictive models to assist in diagnosing and managing patients at risk of heart disease.</a:t>
            </a:r>
          </a:p>
          <a:p>
            <a:pPr marL="342900" indent="-342900" algn="just">
              <a:lnSpc>
                <a:spcPct val="150000"/>
              </a:lnSpc>
              <a:buFont typeface="Wingdings" panose="05000000000000000000" pitchFamily="2" charset="2"/>
              <a:buChar char="Ø"/>
            </a:pPr>
            <a:r>
              <a:rPr lang="en-US" sz="2200" b="1" dirty="0"/>
              <a:t>Patients: </a:t>
            </a:r>
            <a:r>
              <a:rPr lang="en-US" sz="2200" dirty="0"/>
              <a:t>Individuals concerned about their heart health who may benefit from early detection and intervention facilitated by the predictive models.</a:t>
            </a:r>
          </a:p>
          <a:p>
            <a:pPr marL="342900" indent="-342900" algn="just">
              <a:lnSpc>
                <a:spcPct val="150000"/>
              </a:lnSpc>
              <a:buFont typeface="Wingdings" panose="05000000000000000000" pitchFamily="2" charset="2"/>
              <a:buChar char="Ø"/>
            </a:pPr>
            <a:r>
              <a:rPr lang="en-US" sz="2200" b="1" dirty="0"/>
              <a:t>Healthcare Institutions: </a:t>
            </a:r>
            <a:r>
              <a:rPr lang="en-US" sz="2200" dirty="0"/>
              <a:t>Hospitals, clinics, and medical centers could integrate the predictive models into their existing healthcare systems to enhance patient care and optimize resource allocation.</a:t>
            </a:r>
          </a:p>
          <a:p>
            <a:pPr algn="just">
              <a:lnSpc>
                <a:spcPct val="150000"/>
              </a:lnSpc>
            </a:pPr>
            <a:endParaRPr lang="en-US" sz="2200" dirty="0"/>
          </a:p>
        </p:txBody>
      </p:sp>
      <p:sp>
        <p:nvSpPr>
          <p:cNvPr id="10" name="object 6">
            <a:extLst>
              <a:ext uri="{FF2B5EF4-FFF2-40B4-BE49-F238E27FC236}">
                <a16:creationId xmlns:a16="http://schemas.microsoft.com/office/drawing/2014/main" id="{C05C7163-99AB-16E0-03C5-87D7C5BBD6ED}"/>
              </a:ext>
            </a:extLst>
          </p:cNvPr>
          <p:cNvSpPr/>
          <p:nvPr/>
        </p:nvSpPr>
        <p:spPr>
          <a:xfrm>
            <a:off x="2209800" y="2980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19400" y="200881"/>
            <a:ext cx="5486400" cy="509114"/>
          </a:xfrm>
          <a:prstGeom prst="rect">
            <a:avLst/>
          </a:prstGeom>
        </p:spPr>
        <p:txBody>
          <a:bodyPr vert="horz" wrap="square" lIns="0" tIns="16510" rIns="0" bIns="0" rtlCol="0">
            <a:spAutoFit/>
          </a:bodyPr>
          <a:lstStyle/>
          <a:p>
            <a:pPr marL="12700">
              <a:lnSpc>
                <a:spcPct val="100000"/>
              </a:lnSpc>
              <a:spcBef>
                <a:spcPts val="130"/>
              </a:spcBef>
            </a:pPr>
            <a:r>
              <a:rPr sz="3200" spc="25" dirty="0"/>
              <a:t>WHO</a:t>
            </a:r>
            <a:r>
              <a:rPr sz="3200" spc="-235" dirty="0"/>
              <a:t> </a:t>
            </a:r>
            <a:r>
              <a:rPr sz="3200" spc="25" dirty="0"/>
              <a:t>ARE</a:t>
            </a:r>
            <a:r>
              <a:rPr sz="3200" spc="-35" dirty="0"/>
              <a:t> </a:t>
            </a:r>
            <a:r>
              <a:rPr sz="3200" spc="25" dirty="0"/>
              <a:t>THE</a:t>
            </a:r>
            <a:r>
              <a:rPr sz="3200" spc="-35" dirty="0"/>
              <a:t> </a:t>
            </a:r>
            <a:r>
              <a:rPr sz="3200" spc="25" dirty="0"/>
              <a:t>END</a:t>
            </a:r>
            <a:r>
              <a:rPr sz="3200" spc="-45" dirty="0"/>
              <a:t> </a:t>
            </a:r>
            <a:r>
              <a:rPr sz="3200" spc="25" dirty="0"/>
              <a:t>USERS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6">
            <a:extLst>
              <a:ext uri="{FF2B5EF4-FFF2-40B4-BE49-F238E27FC236}">
                <a16:creationId xmlns:a16="http://schemas.microsoft.com/office/drawing/2014/main" id="{C05C7163-99AB-16E0-03C5-87D7C5BBD6ED}"/>
              </a:ext>
            </a:extLst>
          </p:cNvPr>
          <p:cNvSpPr/>
          <p:nvPr/>
        </p:nvSpPr>
        <p:spPr>
          <a:xfrm>
            <a:off x="2209800" y="2980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 name="TextBox 2">
            <a:extLst>
              <a:ext uri="{FF2B5EF4-FFF2-40B4-BE49-F238E27FC236}">
                <a16:creationId xmlns:a16="http://schemas.microsoft.com/office/drawing/2014/main" id="{1C369992-1357-3B8C-83B3-3E0E8E27050B}"/>
              </a:ext>
            </a:extLst>
          </p:cNvPr>
          <p:cNvSpPr txBox="1"/>
          <p:nvPr/>
        </p:nvSpPr>
        <p:spPr>
          <a:xfrm>
            <a:off x="914400" y="1031092"/>
            <a:ext cx="8988425" cy="5626027"/>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b="1" dirty="0"/>
              <a:t>Healthcare Researchers: </a:t>
            </a:r>
            <a:r>
              <a:rPr lang="en-US" sz="2200" dirty="0"/>
              <a:t>Researchers in the field of cardiology and preventive medicine could utilize the findings and methodologies from this project to further study and develop heart disease prediction methods.</a:t>
            </a:r>
          </a:p>
          <a:p>
            <a:pPr marL="342900" indent="-342900" algn="just">
              <a:lnSpc>
                <a:spcPct val="150000"/>
              </a:lnSpc>
              <a:buFont typeface="Wingdings" panose="05000000000000000000" pitchFamily="2" charset="2"/>
              <a:buChar char="Ø"/>
            </a:pPr>
            <a:r>
              <a:rPr lang="en-US" sz="2200" b="1" dirty="0"/>
              <a:t>Health Insurance Companies</a:t>
            </a:r>
            <a:r>
              <a:rPr lang="en-US" sz="2200" dirty="0"/>
              <a:t>: Insurers could utilize the predictive models to assess the risk profiles of their policyholders and offer targeted interventions or incentives for healthier lifestyles.</a:t>
            </a:r>
          </a:p>
          <a:p>
            <a:pPr marL="342900" indent="-342900" algn="just">
              <a:lnSpc>
                <a:spcPct val="150000"/>
              </a:lnSpc>
              <a:buFont typeface="Wingdings" panose="05000000000000000000" pitchFamily="2" charset="2"/>
              <a:buChar char="Ø"/>
            </a:pPr>
            <a:r>
              <a:rPr lang="en-US" sz="2200" b="1" dirty="0"/>
              <a:t>Public Health Authorities: </a:t>
            </a:r>
            <a:r>
              <a:rPr lang="en-US" sz="2200" dirty="0"/>
              <a:t>Government health agencies may use the predictive models to identify high-risk populations and allocate resources for preventive measures and public health campaigns aimed at reducing heart disease prevalence.</a:t>
            </a:r>
          </a:p>
        </p:txBody>
      </p:sp>
    </p:spTree>
    <p:extLst>
      <p:ext uri="{BB962C8B-B14F-4D97-AF65-F5344CB8AC3E}">
        <p14:creationId xmlns:p14="http://schemas.microsoft.com/office/powerpoint/2010/main" val="253870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19112" y="366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1066800" y="275142"/>
            <a:ext cx="9763125" cy="505908"/>
          </a:xfrm>
          <a:prstGeom prst="rect">
            <a:avLst/>
          </a:prstGeom>
        </p:spPr>
        <p:txBody>
          <a:bodyPr vert="horz" wrap="square" lIns="0" tIns="13335" rIns="0" bIns="0" rtlCol="0">
            <a:spAutoFit/>
          </a:bodyPr>
          <a:lstStyle/>
          <a:p>
            <a:pPr marL="12700">
              <a:spcBef>
                <a:spcPts val="130"/>
              </a:spcBef>
              <a:tabLst>
                <a:tab pos="2642870" algn="l"/>
              </a:tabLst>
            </a:pPr>
            <a:r>
              <a:rPr sz="3200" spc="25" dirty="0"/>
              <a:t>YOUR SOLUTION AND ITS VALUE PROPOSITION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A0F5EE8-1C64-B925-15AA-CE1B0B19DC73}"/>
              </a:ext>
            </a:extLst>
          </p:cNvPr>
          <p:cNvSpPr txBox="1"/>
          <p:nvPr/>
        </p:nvSpPr>
        <p:spPr>
          <a:xfrm>
            <a:off x="668036" y="690021"/>
            <a:ext cx="9525000" cy="5847755"/>
          </a:xfrm>
          <a:prstGeom prst="rect">
            <a:avLst/>
          </a:prstGeom>
          <a:noFill/>
        </p:spPr>
        <p:txBody>
          <a:bodyPr wrap="square" rtlCol="0">
            <a:spAutoFit/>
          </a:bodyPr>
          <a:lstStyle/>
          <a:p>
            <a:pPr algn="just"/>
            <a:endParaRPr lang="en-US" sz="2200" dirty="0">
              <a:solidFill>
                <a:srgbClr val="0D0D0D"/>
              </a:solidFill>
              <a:latin typeface="Söhne"/>
            </a:endParaRPr>
          </a:p>
          <a:p>
            <a:pPr marL="342900" indent="-342900" algn="just">
              <a:buFont typeface="Wingdings" panose="05000000000000000000" pitchFamily="2" charset="2"/>
              <a:buChar char="Ø"/>
            </a:pPr>
            <a:r>
              <a:rPr lang="en-US" sz="2200" b="1" dirty="0">
                <a:solidFill>
                  <a:srgbClr val="0D0D0D"/>
                </a:solidFill>
                <a:latin typeface="Söhne"/>
              </a:rPr>
              <a:t>Accurate Prediction</a:t>
            </a:r>
            <a:r>
              <a:rPr lang="en-US" sz="2200" dirty="0">
                <a:solidFill>
                  <a:srgbClr val="0D0D0D"/>
                </a:solidFill>
                <a:latin typeface="Söhne"/>
              </a:rPr>
              <a:t>: By leveraging advanced machine learning techniques and comprehensive data analysis, our system provides accurate predictions of heart disease risk, enabling early intervention and treatment.</a:t>
            </a:r>
          </a:p>
          <a:p>
            <a:pPr algn="just"/>
            <a:endParaRPr lang="en-US" sz="2200" dirty="0">
              <a:solidFill>
                <a:srgbClr val="0D0D0D"/>
              </a:solidFill>
              <a:latin typeface="Söhne"/>
            </a:endParaRPr>
          </a:p>
          <a:p>
            <a:pPr marL="342900" indent="-342900" algn="just">
              <a:buFont typeface="Wingdings" panose="05000000000000000000" pitchFamily="2" charset="2"/>
              <a:buChar char="Ø"/>
            </a:pPr>
            <a:r>
              <a:rPr lang="en-US" sz="2200" b="1" dirty="0">
                <a:solidFill>
                  <a:srgbClr val="0D0D0D"/>
                </a:solidFill>
                <a:latin typeface="Söhne"/>
              </a:rPr>
              <a:t>Personalized Risk Assessment</a:t>
            </a:r>
            <a:r>
              <a:rPr lang="en-US" sz="2200" dirty="0">
                <a:solidFill>
                  <a:srgbClr val="0D0D0D"/>
                </a:solidFill>
                <a:latin typeface="Söhne"/>
              </a:rPr>
              <a:t>: The predictive models take into account various patient factors and medical data to provide personalized risk assessments, allowing healthcare professionals to tailor interventions and recommendations to individual patients.</a:t>
            </a:r>
          </a:p>
          <a:p>
            <a:pPr marL="342900" indent="-342900" algn="just">
              <a:buFont typeface="Wingdings" panose="05000000000000000000" pitchFamily="2" charset="2"/>
              <a:buChar char="Ø"/>
            </a:pPr>
            <a:endParaRPr lang="en-US" sz="2200" dirty="0">
              <a:solidFill>
                <a:srgbClr val="0D0D0D"/>
              </a:solidFill>
              <a:latin typeface="Söhne"/>
            </a:endParaRPr>
          </a:p>
          <a:p>
            <a:pPr marL="342900" indent="-342900" algn="just">
              <a:buFont typeface="Wingdings" panose="05000000000000000000" pitchFamily="2" charset="2"/>
              <a:buChar char="Ø"/>
            </a:pPr>
            <a:r>
              <a:rPr lang="en-US" sz="2200" b="1" dirty="0">
                <a:solidFill>
                  <a:srgbClr val="0D0D0D"/>
                </a:solidFill>
                <a:latin typeface="Söhne"/>
              </a:rPr>
              <a:t>Robust Evaluation Metrics</a:t>
            </a:r>
            <a:r>
              <a:rPr lang="en-US" sz="2200" dirty="0">
                <a:solidFill>
                  <a:srgbClr val="0D0D0D"/>
                </a:solidFill>
                <a:latin typeface="Söhne"/>
              </a:rPr>
              <a:t>: We employ rigorous evaluation metrics such as accuracy, precision, recall, and F2 score to assess the performance of our models, ensuring reliability and robustness in real-world applications.</a:t>
            </a:r>
          </a:p>
          <a:p>
            <a:pPr marL="342900" indent="-342900" algn="just">
              <a:buFont typeface="Wingdings" panose="05000000000000000000" pitchFamily="2" charset="2"/>
              <a:buChar char="Ø"/>
            </a:pPr>
            <a:endParaRPr lang="en-US" sz="2200" dirty="0">
              <a:solidFill>
                <a:srgbClr val="0D0D0D"/>
              </a:solidFill>
              <a:latin typeface="Söhne"/>
            </a:endParaRPr>
          </a:p>
          <a:p>
            <a:pPr marL="342900" indent="-342900" algn="just">
              <a:buFont typeface="Wingdings" panose="05000000000000000000" pitchFamily="2" charset="2"/>
              <a:buChar char="Ø"/>
            </a:pPr>
            <a:r>
              <a:rPr lang="en-US" sz="2200" b="1" i="0" dirty="0">
                <a:solidFill>
                  <a:srgbClr val="0D0D0D"/>
                </a:solidFill>
                <a:effectLst/>
                <a:latin typeface="Söhne"/>
              </a:rPr>
              <a:t>Flexible Integration</a:t>
            </a:r>
            <a:r>
              <a:rPr lang="en-US" sz="2200" b="0" i="0" dirty="0">
                <a:solidFill>
                  <a:srgbClr val="0D0D0D"/>
                </a:solidFill>
                <a:effectLst/>
                <a:latin typeface="Söhne"/>
              </a:rPr>
              <a:t>: Our solution is designed to be easily integrated into existing healthcare systems, allowing seamless adoption by healthcare institutions, clinics, and medical practices.</a:t>
            </a:r>
            <a:endParaRPr lang="en-IN" sz="2200"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057400" y="397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0" y="23010"/>
            <a:ext cx="914400" cy="1269594"/>
          </a:xfrm>
          <a:prstGeom prst="rect">
            <a:avLst/>
          </a:prstGeom>
        </p:spPr>
      </p:pic>
      <p:sp>
        <p:nvSpPr>
          <p:cNvPr id="7" name="object 7"/>
          <p:cNvSpPr txBox="1">
            <a:spLocks noGrp="1"/>
          </p:cNvSpPr>
          <p:nvPr>
            <p:ph type="title"/>
          </p:nvPr>
        </p:nvSpPr>
        <p:spPr>
          <a:xfrm>
            <a:off x="2667000" y="304800"/>
            <a:ext cx="59563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THE WOW IN </a:t>
            </a:r>
            <a:r>
              <a:rPr lang="en-US" sz="3200" spc="25" dirty="0"/>
              <a:t>MY</a:t>
            </a:r>
            <a:r>
              <a:rPr sz="3200" spc="25" dirty="0"/>
              <a:t>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42CAF525-5B48-1832-F78E-E45C2F3AD5E9}"/>
              </a:ext>
            </a:extLst>
          </p:cNvPr>
          <p:cNvSpPr txBox="1"/>
          <p:nvPr/>
        </p:nvSpPr>
        <p:spPr>
          <a:xfrm>
            <a:off x="1219200" y="1104594"/>
            <a:ext cx="8678672" cy="5509200"/>
          </a:xfrm>
          <a:prstGeom prst="rect">
            <a:avLst/>
          </a:prstGeom>
          <a:noFill/>
        </p:spPr>
        <p:txBody>
          <a:bodyPr wrap="square">
            <a:spAutoFit/>
          </a:bodyPr>
          <a:lstStyle/>
          <a:p>
            <a:pPr marL="342900" indent="-342900" algn="just">
              <a:buFont typeface="Wingdings" panose="05000000000000000000" pitchFamily="2" charset="2"/>
              <a:buChar char="Ø"/>
            </a:pPr>
            <a:r>
              <a:rPr lang="en-US" sz="2200" b="1" dirty="0"/>
              <a:t>Interpretability and Explainability</a:t>
            </a:r>
            <a:r>
              <a:rPr lang="en-US" sz="2200" dirty="0"/>
              <a:t>: In addition to accurate predictions, your solution provides transparent insights into the factors influencing each prediction. Through advanced visualization techniques and model interpretability tools, healthcare professionals and patients can understand why a certain risk level is assigned, empowering them to make informed decisions regarding treatment plans and lifestyle modifications.</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b="1" dirty="0"/>
              <a:t>Adaptability to Diverse Data Sources</a:t>
            </a:r>
            <a:r>
              <a:rPr lang="en-US" sz="2200" dirty="0"/>
              <a:t>: Your solution demonstrates versatility in its ability to integrate and analyze diverse data sources beyond traditional medical records. This includes incorporating data from wearable devices, genetic testing, environmental factors, and even social determinants of health. By harnessing this wealth of information, your system can offer a more holistic view of an individual's health status and tailor predictions accordingly, leading to more personalized and effective interventions.</a:t>
            </a:r>
            <a:endParaRPr lang="en-IN"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1093</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Söhne</vt:lpstr>
      <vt:lpstr>Times New Roman</vt:lpstr>
      <vt:lpstr>Trebuchet MS</vt:lpstr>
      <vt:lpstr>Verdana</vt:lpstr>
      <vt:lpstr>Wingdings</vt:lpstr>
      <vt:lpstr>Office Theme</vt:lpstr>
      <vt:lpstr>PowerPoint Presentation</vt:lpstr>
      <vt:lpstr>PROJECT TITLE</vt:lpstr>
      <vt:lpstr>AGENDA</vt:lpstr>
      <vt:lpstr>PROBLEM STATEMENT</vt:lpstr>
      <vt:lpstr>PROJECT OVERVIEW </vt:lpstr>
      <vt:lpstr>WHO ARE THE END USERS?</vt:lpstr>
      <vt:lpstr>WHO ARE THE END USERS?</vt:lpstr>
      <vt:lpstr>YOUR SOLUTION AND ITS VALUE PROPOSITION</vt:lpstr>
      <vt:lpstr>THE WOW IN MY SOLUTION</vt:lpstr>
      <vt:lpstr>PowerPoint Presentation</vt:lpstr>
      <vt:lpstr>PowerPoint Presentation</vt:lpstr>
      <vt:lpstr>PowerPoint Presentation</vt:lpstr>
      <vt:lpstr>RESULTS</vt:lpstr>
      <vt:lpstr>RESULTS</vt:lpstr>
      <vt:lpstr>RESULTS(Cont…)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 6558SJ</dc:creator>
  <cp:lastModifiedBy>CB 6558SJ</cp:lastModifiedBy>
  <cp:revision>6</cp:revision>
  <dcterms:created xsi:type="dcterms:W3CDTF">2024-04-04T15:27:22Z</dcterms:created>
  <dcterms:modified xsi:type="dcterms:W3CDTF">2024-04-30T18:30:35Z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