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4" r:id="rId4"/>
    <p:sldId id="265" r:id="rId5"/>
    <p:sldId id="258" r:id="rId6"/>
    <p:sldId id="263" r:id="rId7"/>
    <p:sldId id="262" r:id="rId8"/>
    <p:sldId id="259" r:id="rId9"/>
    <p:sldId id="260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B5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5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33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38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0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2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80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5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75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46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03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086-D6FA-4E45-B715-BE0DA2972FC2}" type="datetimeFigureOut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3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7086-D6FA-4E45-B715-BE0DA2972FC2}" type="datetimeFigureOut">
              <a:rPr kumimoji="1" lang="ja-JP" altLang="en-US" smtClean="0"/>
              <a:t>2015/7/22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6FCF0-8E2E-4C3C-AE7A-2995B601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55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Abstraction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46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/>
          <p:cNvCxnSpPr>
            <a:stCxn id="61" idx="0"/>
            <a:endCxn id="15" idx="3"/>
          </p:cNvCxnSpPr>
          <p:nvPr/>
        </p:nvCxnSpPr>
        <p:spPr>
          <a:xfrm rot="5400000" flipH="1" flipV="1">
            <a:off x="6174719" y="2672135"/>
            <a:ext cx="682995" cy="100144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995357" y="2705584"/>
            <a:ext cx="147352" cy="1473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2"/>
          <p:cNvCxnSpPr>
            <a:stCxn id="62" idx="0"/>
            <a:endCxn id="15" idx="4"/>
          </p:cNvCxnSpPr>
          <p:nvPr/>
        </p:nvCxnSpPr>
        <p:spPr>
          <a:xfrm rot="5400000" flipH="1" flipV="1">
            <a:off x="6571596" y="3016916"/>
            <a:ext cx="661416" cy="3334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2"/>
          <p:cNvCxnSpPr>
            <a:stCxn id="63" idx="0"/>
            <a:endCxn id="15" idx="4"/>
          </p:cNvCxnSpPr>
          <p:nvPr/>
        </p:nvCxnSpPr>
        <p:spPr>
          <a:xfrm rot="16200000" flipV="1">
            <a:off x="6926568" y="2995401"/>
            <a:ext cx="661416" cy="37648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"/>
          <p:cNvCxnSpPr>
            <a:stCxn id="64" idx="0"/>
            <a:endCxn id="15" idx="5"/>
          </p:cNvCxnSpPr>
          <p:nvPr/>
        </p:nvCxnSpPr>
        <p:spPr>
          <a:xfrm rot="16200000" flipV="1">
            <a:off x="7306936" y="2645552"/>
            <a:ext cx="682995" cy="105460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84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0" y="0"/>
            <a:ext cx="4777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Noto Sans CJK JP Black" pitchFamily="34" charset="-128"/>
                <a:ea typeface="Noto Sans CJK JP Black" pitchFamily="34" charset="-128"/>
              </a:rPr>
              <a:t>Solar Farm Monitoring System</a:t>
            </a:r>
            <a:endParaRPr kumimoji="1" lang="ja-JP" altLang="en-US" sz="2000" dirty="0">
              <a:latin typeface="Noto Sans CJK JP Black" pitchFamily="34" charset="-128"/>
              <a:ea typeface="Noto Sans CJK JP Black" pitchFamily="34" charset="-128"/>
            </a:endParaRPr>
          </a:p>
        </p:txBody>
      </p:sp>
      <p:pic>
        <p:nvPicPr>
          <p:cNvPr id="7" name="Picture 3" descr="C:\Users\tie211059\Pictures\Azure\CnE_Enterprise_PNGs\Mon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9248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5638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94" y="345777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94" y="439742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44" y="345777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19" y="437202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08088" y="6384116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Noto Sans CJK JP Bold" pitchFamily="34" charset="-128"/>
                <a:ea typeface="Noto Sans CJK JP Bold" pitchFamily="34" charset="-128"/>
              </a:rPr>
              <a:t>Solar Farm Monitor</a:t>
            </a:r>
            <a:endParaRPr kumimoji="1" lang="ja-JP" altLang="en-US" dirty="0">
              <a:latin typeface="Noto Sans CJK JP Bold" pitchFamily="34" charset="-128"/>
              <a:ea typeface="Noto Sans CJK JP Bold" pitchFamily="34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876317" y="6392832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Noto Sans CJK JP Bold" pitchFamily="34" charset="-128"/>
                <a:ea typeface="Noto Sans CJK JP Bold" pitchFamily="34" charset="-128"/>
              </a:rPr>
              <a:t>Solar Farm</a:t>
            </a:r>
            <a:endParaRPr kumimoji="1" lang="ja-JP" altLang="en-US" dirty="0">
              <a:latin typeface="Noto Sans CJK JP Bold" pitchFamily="34" charset="-128"/>
              <a:ea typeface="Noto Sans CJK JP Bold" pitchFamily="34" charset="-128"/>
            </a:endParaRPr>
          </a:p>
        </p:txBody>
      </p:sp>
      <p:pic>
        <p:nvPicPr>
          <p:cNvPr id="1029" name="Picture 5" descr="C:\Users\tie211059\Pictures\Azure\CnE_Enterprise_PNGs\Cluster 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6672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/>
          <p:cNvCxnSpPr>
            <a:stCxn id="15" idx="0"/>
            <a:endCxn id="1029" idx="3"/>
          </p:cNvCxnSpPr>
          <p:nvPr/>
        </p:nvCxnSpPr>
        <p:spPr>
          <a:xfrm rot="16200000" flipV="1">
            <a:off x="5484711" y="1121261"/>
            <a:ext cx="1328812" cy="1839833"/>
          </a:xfrm>
          <a:prstGeom prst="curvedConnector2">
            <a:avLst/>
          </a:prstGeom>
          <a:ln w="101600" cmpd="tri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7"/>
          <p:cNvCxnSpPr>
            <a:stCxn id="1029" idx="1"/>
            <a:endCxn id="7" idx="0"/>
          </p:cNvCxnSpPr>
          <p:nvPr/>
        </p:nvCxnSpPr>
        <p:spPr>
          <a:xfrm rot="10800000" flipV="1">
            <a:off x="1835696" y="1376772"/>
            <a:ext cx="1593304" cy="1548172"/>
          </a:xfrm>
          <a:prstGeom prst="curvedConnector2">
            <a:avLst/>
          </a:prstGeom>
          <a:ln w="114300" cmpd="sng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tie211059\Pictures\Azure\CnE_Cloud_PNGs\Azure alert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44" y="4206042"/>
            <a:ext cx="483147" cy="48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吹き出し 47"/>
          <p:cNvSpPr/>
          <p:nvPr/>
        </p:nvSpPr>
        <p:spPr>
          <a:xfrm>
            <a:off x="3587571" y="2852936"/>
            <a:ext cx="2087834" cy="768858"/>
          </a:xfrm>
          <a:prstGeom prst="wedgeRoundRectCallout">
            <a:avLst>
              <a:gd name="adj1" fmla="val 48406"/>
              <a:gd name="adj2" fmla="val 8074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何ら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かの原因で発電量が下がる</a:t>
            </a:r>
            <a:r>
              <a:rPr kumimoji="1"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 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異常発生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)</a:t>
            </a:r>
            <a:endParaRPr kumimoji="1" lang="ja-JP" altLang="en-US" sz="14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55" name="角丸四角形吹き出し 54"/>
          <p:cNvSpPr/>
          <p:nvPr/>
        </p:nvSpPr>
        <p:spPr>
          <a:xfrm>
            <a:off x="3348262" y="4155752"/>
            <a:ext cx="2231850" cy="1111835"/>
          </a:xfrm>
          <a:prstGeom prst="wedgeRoundRectCallout">
            <a:avLst>
              <a:gd name="adj1" fmla="val -66560"/>
              <a:gd name="adj2" fmla="val 103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周りと比較して発電量がしきい値を超えて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/>
            </a:r>
            <a:b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</a:br>
            <a:r>
              <a:rPr lang="ja-JP" altLang="en-US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下がって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いるパネルを故障としてアラート</a:t>
            </a:r>
            <a:endParaRPr kumimoji="1" lang="ja-JP" altLang="en-US" sz="14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364929" y="5013672"/>
            <a:ext cx="720080" cy="2539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ID: 45412</a:t>
            </a:r>
            <a:endParaRPr kumimoji="1" lang="ja-JP" altLang="en-US" sz="1050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1115616" y="425946"/>
            <a:ext cx="2220812" cy="770806"/>
          </a:xfrm>
          <a:prstGeom prst="wedgeRoundRectCallout">
            <a:avLst>
              <a:gd name="adj1" fmla="val 60572"/>
              <a:gd name="adj2" fmla="val 3284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全ての</a:t>
            </a:r>
            <a:r>
              <a:rPr lang="ja-JP" altLang="en-US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発電量</a:t>
            </a:r>
            <a:r>
              <a:rPr kumimoji="1"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/>
            </a:r>
            <a:br>
              <a:rPr kumimoji="1"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</a:br>
            <a:r>
              <a:rPr kumimoji="1"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を集計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して外れ値を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/>
            </a:r>
            <a:b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</a:b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求める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</a:t>
            </a:r>
            <a:r>
              <a:rPr lang="ja-JP" altLang="en-US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異常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検知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)</a:t>
            </a:r>
            <a:endParaRPr kumimoji="1" lang="ja-JP" altLang="en-US" sz="14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4" name="角丸四角形吹き出し 33"/>
          <p:cNvSpPr/>
          <p:nvPr/>
        </p:nvSpPr>
        <p:spPr>
          <a:xfrm>
            <a:off x="5336800" y="1657443"/>
            <a:ext cx="3568660" cy="1195493"/>
          </a:xfrm>
          <a:prstGeom prst="wedgeRoundRectCallout">
            <a:avLst>
              <a:gd name="adj1" fmla="val -18006"/>
              <a:gd name="adj2" fmla="val 7899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ソーラーパネルが定期的に発電量を送信</a:t>
            </a:r>
            <a:endParaRPr kumimoji="1"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・毎秒送信</a:t>
            </a:r>
            <a:endParaRPr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・パネル数は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</a:t>
            </a:r>
            <a:r>
              <a:rPr lang="ja-JP" altLang="en-US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万枚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を想定</a:t>
            </a:r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/>
            </a:r>
            <a:b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</a:b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・それぞれ個別のタイミングで送信</a:t>
            </a:r>
            <a:endParaRPr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7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166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08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88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30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048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42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64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06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24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ie211059\Downloads\Glasses_insurance_256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52" y="3787114"/>
            <a:ext cx="418928" cy="41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/>
          <p:cNvSpPr txBox="1"/>
          <p:nvPr/>
        </p:nvSpPr>
        <p:spPr>
          <a:xfrm>
            <a:off x="5580112" y="4111188"/>
            <a:ext cx="720080" cy="2539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ID: 45412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2918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/>
          <p:cNvCxnSpPr>
            <a:stCxn id="61" idx="0"/>
            <a:endCxn id="15" idx="3"/>
          </p:cNvCxnSpPr>
          <p:nvPr/>
        </p:nvCxnSpPr>
        <p:spPr>
          <a:xfrm rot="5400000" flipH="1" flipV="1">
            <a:off x="6174719" y="2672135"/>
            <a:ext cx="682995" cy="100144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995357" y="2705584"/>
            <a:ext cx="147352" cy="1473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2"/>
          <p:cNvCxnSpPr>
            <a:stCxn id="62" idx="0"/>
            <a:endCxn id="15" idx="4"/>
          </p:cNvCxnSpPr>
          <p:nvPr/>
        </p:nvCxnSpPr>
        <p:spPr>
          <a:xfrm rot="5400000" flipH="1" flipV="1">
            <a:off x="6571596" y="3016916"/>
            <a:ext cx="661416" cy="3334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2"/>
          <p:cNvCxnSpPr>
            <a:stCxn id="63" idx="0"/>
            <a:endCxn id="15" idx="4"/>
          </p:cNvCxnSpPr>
          <p:nvPr/>
        </p:nvCxnSpPr>
        <p:spPr>
          <a:xfrm rot="16200000" flipV="1">
            <a:off x="6926568" y="2995401"/>
            <a:ext cx="661416" cy="37648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"/>
          <p:cNvCxnSpPr>
            <a:stCxn id="64" idx="0"/>
            <a:endCxn id="15" idx="5"/>
          </p:cNvCxnSpPr>
          <p:nvPr/>
        </p:nvCxnSpPr>
        <p:spPr>
          <a:xfrm rot="16200000" flipV="1">
            <a:off x="7306936" y="2645552"/>
            <a:ext cx="682995" cy="105460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84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ie211059\Pictures\Azure\CnE_Enterprise_PNGs\Mon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9248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5638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94" y="345777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94" y="439742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44" y="345777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19" y="437202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7504" y="6384116"/>
            <a:ext cx="365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Noto Sans CJK JP Bold" pitchFamily="34" charset="-128"/>
                <a:ea typeface="Noto Sans CJK JP Bold" pitchFamily="34" charset="-128"/>
              </a:rPr>
              <a:t>Reactive Solar Farm Monitor</a:t>
            </a:r>
            <a:endParaRPr kumimoji="1" lang="ja-JP" altLang="en-US" dirty="0">
              <a:latin typeface="Noto Sans CJK JP Bold" pitchFamily="34" charset="-128"/>
              <a:ea typeface="Noto Sans CJK JP Bold" pitchFamily="34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876317" y="6392832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Noto Sans CJK JP Bold" pitchFamily="34" charset="-128"/>
                <a:ea typeface="Noto Sans CJK JP Bold" pitchFamily="34" charset="-128"/>
              </a:rPr>
              <a:t>Solar Farm</a:t>
            </a:r>
            <a:endParaRPr kumimoji="1" lang="ja-JP" altLang="en-US" dirty="0">
              <a:latin typeface="Noto Sans CJK JP Bold" pitchFamily="34" charset="-128"/>
              <a:ea typeface="Noto Sans CJK JP Bold" pitchFamily="34" charset="-128"/>
            </a:endParaRPr>
          </a:p>
        </p:txBody>
      </p:sp>
      <p:pic>
        <p:nvPicPr>
          <p:cNvPr id="1029" name="Picture 5" descr="C:\Users\tie211059\Pictures\Azure\CnE_Enterprise_PNGs\Cluster 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6672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/>
          <p:cNvCxnSpPr>
            <a:stCxn id="15" idx="0"/>
            <a:endCxn id="1029" idx="3"/>
          </p:cNvCxnSpPr>
          <p:nvPr/>
        </p:nvCxnSpPr>
        <p:spPr>
          <a:xfrm rot="16200000" flipV="1">
            <a:off x="5484711" y="1121261"/>
            <a:ext cx="1328812" cy="1839833"/>
          </a:xfrm>
          <a:prstGeom prst="curvedConnector2">
            <a:avLst/>
          </a:prstGeom>
          <a:ln w="101600" cmpd="tri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7"/>
          <p:cNvCxnSpPr>
            <a:stCxn id="1029" idx="1"/>
            <a:endCxn id="7" idx="0"/>
          </p:cNvCxnSpPr>
          <p:nvPr/>
        </p:nvCxnSpPr>
        <p:spPr>
          <a:xfrm rot="10800000" flipV="1">
            <a:off x="1835696" y="1376772"/>
            <a:ext cx="1593304" cy="1548172"/>
          </a:xfrm>
          <a:prstGeom prst="curvedConnector2">
            <a:avLst/>
          </a:prstGeom>
          <a:ln w="114300" cmpd="sng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tie211059\Pictures\Azure\CnE_Cloud_PNGs\Azure alert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44" y="4206042"/>
            <a:ext cx="483147" cy="48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吹き出し 47"/>
          <p:cNvSpPr/>
          <p:nvPr/>
        </p:nvSpPr>
        <p:spPr>
          <a:xfrm>
            <a:off x="3587571" y="2852936"/>
            <a:ext cx="2087834" cy="768858"/>
          </a:xfrm>
          <a:prstGeom prst="wedgeRoundRectCallout">
            <a:avLst>
              <a:gd name="adj1" fmla="val 48406"/>
              <a:gd name="adj2" fmla="val 8074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① 何らかの原因で</a:t>
            </a:r>
            <a:endParaRPr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lang="ja-JP" altLang="en-US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発電力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が下がる</a:t>
            </a:r>
            <a:endParaRPr kumimoji="1" lang="ja-JP" altLang="en-US" sz="14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55" name="角丸四角形吹き出し 54"/>
          <p:cNvSpPr/>
          <p:nvPr/>
        </p:nvSpPr>
        <p:spPr>
          <a:xfrm>
            <a:off x="3348262" y="4155753"/>
            <a:ext cx="1988538" cy="857920"/>
          </a:xfrm>
          <a:prstGeom prst="wedgeRoundRectCallout">
            <a:avLst>
              <a:gd name="adj1" fmla="val -66560"/>
              <a:gd name="adj2" fmla="val 103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③ 故障が検知された</a:t>
            </a:r>
            <a:endParaRPr kumimoji="1"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ソーラパネルの</a:t>
            </a:r>
            <a:endParaRPr kumimoji="1"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アラートを表示</a:t>
            </a:r>
            <a:endParaRPr kumimoji="1" lang="ja-JP" altLang="en-US" sz="14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364929" y="5013672"/>
            <a:ext cx="720080" cy="2539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ID: 45412</a:t>
            </a:r>
            <a:endParaRPr kumimoji="1" lang="ja-JP" altLang="en-US" sz="1050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1115616" y="425946"/>
            <a:ext cx="2220812" cy="770806"/>
          </a:xfrm>
          <a:prstGeom prst="wedgeRoundRectCallout">
            <a:avLst>
              <a:gd name="adj1" fmla="val 60572"/>
              <a:gd name="adj2" fmla="val 3284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② 全ソーラーパネルの</a:t>
            </a:r>
            <a:endParaRPr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電力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(W)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から故障</a:t>
            </a:r>
            <a:endParaRPr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しているパネルを検知</a:t>
            </a:r>
            <a:endParaRPr kumimoji="1" lang="ja-JP" altLang="en-US" sz="14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4" name="角丸四角形吹き出し 33"/>
          <p:cNvSpPr/>
          <p:nvPr/>
        </p:nvSpPr>
        <p:spPr>
          <a:xfrm>
            <a:off x="5336800" y="1657443"/>
            <a:ext cx="3568660" cy="1195493"/>
          </a:xfrm>
          <a:prstGeom prst="wedgeRoundRectCallout">
            <a:avLst>
              <a:gd name="adj1" fmla="val -18006"/>
              <a:gd name="adj2" fmla="val 78997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ソーラーパネルがそれぞれ定期的に</a:t>
            </a:r>
            <a:endParaRPr kumimoji="1"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発電した電力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(W)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のデータ</a:t>
            </a:r>
            <a:r>
              <a:rPr kumimoji="1"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を送信</a:t>
            </a:r>
            <a:endParaRPr kumimoji="1"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・毎秒送信</a:t>
            </a:r>
            <a:endParaRPr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・パネル数は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万～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10</a:t>
            </a: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万枚を想定</a:t>
            </a:r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/>
            </a:r>
            <a:b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</a:br>
            <a:r>
              <a:rPr lang="ja-JP" altLang="en-US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・それぞれ個別のタイミングで送信</a:t>
            </a:r>
            <a:endParaRPr lang="en-US" altLang="ja-JP" sz="1400" dirty="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7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166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08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88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30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048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42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64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06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24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ie211059\Downloads\Glasses_insurance_256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52" y="3787114"/>
            <a:ext cx="418928" cy="41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/>
          <p:cNvSpPr txBox="1"/>
          <p:nvPr/>
        </p:nvSpPr>
        <p:spPr>
          <a:xfrm>
            <a:off x="5580112" y="4111188"/>
            <a:ext cx="720080" cy="2539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ID: 45412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586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/>
          <p:cNvCxnSpPr>
            <a:stCxn id="61" idx="0"/>
            <a:endCxn id="15" idx="3"/>
          </p:cNvCxnSpPr>
          <p:nvPr/>
        </p:nvCxnSpPr>
        <p:spPr>
          <a:xfrm rot="5400000" flipH="1" flipV="1">
            <a:off x="6174719" y="2672135"/>
            <a:ext cx="682995" cy="100144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995357" y="2705584"/>
            <a:ext cx="147352" cy="1473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2"/>
          <p:cNvCxnSpPr>
            <a:stCxn id="62" idx="0"/>
            <a:endCxn id="15" idx="4"/>
          </p:cNvCxnSpPr>
          <p:nvPr/>
        </p:nvCxnSpPr>
        <p:spPr>
          <a:xfrm rot="5400000" flipH="1" flipV="1">
            <a:off x="6571596" y="3016916"/>
            <a:ext cx="661416" cy="3334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2"/>
          <p:cNvCxnSpPr>
            <a:stCxn id="63" idx="0"/>
            <a:endCxn id="15" idx="4"/>
          </p:cNvCxnSpPr>
          <p:nvPr/>
        </p:nvCxnSpPr>
        <p:spPr>
          <a:xfrm rot="16200000" flipV="1">
            <a:off x="6926568" y="2995401"/>
            <a:ext cx="661416" cy="37648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"/>
          <p:cNvCxnSpPr>
            <a:stCxn id="64" idx="0"/>
            <a:endCxn id="15" idx="5"/>
          </p:cNvCxnSpPr>
          <p:nvPr/>
        </p:nvCxnSpPr>
        <p:spPr>
          <a:xfrm rot="16200000" flipV="1">
            <a:off x="7306936" y="2645552"/>
            <a:ext cx="682995" cy="105460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84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ie211059\Pictures\Azure\CnE_Enterprise_PNGs\Mon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9248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5638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94" y="345777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94" y="439742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44" y="345777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19" y="437202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7504" y="6384116"/>
            <a:ext cx="365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Noto Sans CJK JP Bold" pitchFamily="34" charset="-128"/>
                <a:ea typeface="Noto Sans CJK JP Bold" pitchFamily="34" charset="-128"/>
              </a:rPr>
              <a:t>Reactive Solar Farm Monitor</a:t>
            </a:r>
            <a:endParaRPr kumimoji="1" lang="ja-JP" altLang="en-US" dirty="0">
              <a:latin typeface="Noto Sans CJK JP Bold" pitchFamily="34" charset="-128"/>
              <a:ea typeface="Noto Sans CJK JP Bold" pitchFamily="34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876317" y="6392832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Noto Sans CJK JP Bold" pitchFamily="34" charset="-128"/>
                <a:ea typeface="Noto Sans CJK JP Bold" pitchFamily="34" charset="-128"/>
              </a:rPr>
              <a:t>Solar Farm</a:t>
            </a:r>
            <a:endParaRPr kumimoji="1" lang="ja-JP" altLang="en-US" dirty="0">
              <a:latin typeface="Noto Sans CJK JP Bold" pitchFamily="34" charset="-128"/>
              <a:ea typeface="Noto Sans CJK JP Bold" pitchFamily="34" charset="-128"/>
            </a:endParaRPr>
          </a:p>
        </p:txBody>
      </p:sp>
      <p:pic>
        <p:nvPicPr>
          <p:cNvPr id="1029" name="Picture 5" descr="C:\Users\tie211059\Pictures\Azure\CnE_Enterprise_PNGs\Cluster 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6672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/>
          <p:cNvCxnSpPr>
            <a:stCxn id="15" idx="0"/>
            <a:endCxn id="1029" idx="3"/>
          </p:cNvCxnSpPr>
          <p:nvPr/>
        </p:nvCxnSpPr>
        <p:spPr>
          <a:xfrm rot="16200000" flipV="1">
            <a:off x="5484711" y="1121261"/>
            <a:ext cx="1328812" cy="1839833"/>
          </a:xfrm>
          <a:prstGeom prst="curvedConnector2">
            <a:avLst/>
          </a:prstGeom>
          <a:ln w="101600" cmpd="tri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7"/>
          <p:cNvCxnSpPr>
            <a:stCxn id="1029" idx="1"/>
            <a:endCxn id="7" idx="0"/>
          </p:cNvCxnSpPr>
          <p:nvPr/>
        </p:nvCxnSpPr>
        <p:spPr>
          <a:xfrm rot="10800000" flipV="1">
            <a:off x="1835696" y="1376772"/>
            <a:ext cx="1593304" cy="1548172"/>
          </a:xfrm>
          <a:prstGeom prst="curvedConnector2">
            <a:avLst/>
          </a:prstGeom>
          <a:ln w="114300" cmpd="sng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tie211059\Pictures\Azure\CnE_Cloud_PNGs\Azure alert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44" y="4206042"/>
            <a:ext cx="483147" cy="48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吹き出し 47"/>
          <p:cNvSpPr/>
          <p:nvPr/>
        </p:nvSpPr>
        <p:spPr>
          <a:xfrm>
            <a:off x="3587571" y="2852936"/>
            <a:ext cx="2087834" cy="768858"/>
          </a:xfrm>
          <a:prstGeom prst="wedgeRoundRectCallout">
            <a:avLst>
              <a:gd name="adj1" fmla="val 48406"/>
              <a:gd name="adj2" fmla="val 8074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1. 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 The power </a:t>
            </a:r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drops with some cause</a:t>
            </a:r>
            <a:endParaRPr kumimoji="1" lang="ja-JP" altLang="en-US" sz="14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55" name="角丸四角形吹き出し 54"/>
          <p:cNvSpPr/>
          <p:nvPr/>
        </p:nvSpPr>
        <p:spPr>
          <a:xfrm>
            <a:off x="3348262" y="4155753"/>
            <a:ext cx="1988538" cy="857920"/>
          </a:xfrm>
          <a:prstGeom prst="wedgeRoundRectCallout">
            <a:avLst>
              <a:gd name="adj1" fmla="val -66560"/>
              <a:gd name="adj2" fmla="val 103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3. Display alerts of failure</a:t>
            </a:r>
            <a:endParaRPr kumimoji="1" lang="ja-JP" altLang="en-US" sz="14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364929" y="5013672"/>
            <a:ext cx="720080" cy="2539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ID: 45412</a:t>
            </a:r>
            <a:endParaRPr kumimoji="1" lang="ja-JP" altLang="en-US" sz="1050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971600" y="425946"/>
            <a:ext cx="2364828" cy="770806"/>
          </a:xfrm>
          <a:prstGeom prst="wedgeRoundRectCallout">
            <a:avLst>
              <a:gd name="adj1" fmla="val 60572"/>
              <a:gd name="adj2" fmla="val 3284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2. 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 Detect </a:t>
            </a:r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failure of panels by calculating based on all panels power</a:t>
            </a:r>
            <a:endParaRPr kumimoji="1" lang="ja-JP" altLang="en-US" sz="14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4" name="角丸四角形吹き出し 33"/>
          <p:cNvSpPr/>
          <p:nvPr/>
        </p:nvSpPr>
        <p:spPr>
          <a:xfrm>
            <a:off x="5035061" y="1679125"/>
            <a:ext cx="4067944" cy="1195493"/>
          </a:xfrm>
          <a:prstGeom prst="wedgeRoundRectCallout">
            <a:avLst>
              <a:gd name="adj1" fmla="val -18006"/>
              <a:gd name="adj2" fmla="val 78997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The solar panels send a power generation(watt) data at regular intervals.</a:t>
            </a:r>
          </a:p>
          <a:p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- These panels send a data per second at individual timing.</a:t>
            </a:r>
          </a:p>
          <a:p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- </a:t>
            </a:r>
            <a:r>
              <a:rPr lang="en-US" altLang="ja-JP" sz="14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10-100 </a:t>
            </a:r>
            <a:r>
              <a:rPr lang="en-US" altLang="ja-JP" sz="1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thousands panels are being assumed.</a:t>
            </a:r>
          </a:p>
        </p:txBody>
      </p:sp>
      <p:pic>
        <p:nvPicPr>
          <p:cNvPr id="1027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166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451896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08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88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30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048" y="47971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42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557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64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06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24" y="3514352"/>
            <a:ext cx="857424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ie211059\Downloads\Glasses_insurance_256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52" y="3787114"/>
            <a:ext cx="418928" cy="41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/>
          <p:cNvSpPr txBox="1"/>
          <p:nvPr/>
        </p:nvSpPr>
        <p:spPr>
          <a:xfrm>
            <a:off x="5580112" y="4111188"/>
            <a:ext cx="720080" cy="2539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ID: 45412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792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Architecture</a:t>
            </a:r>
            <a:endParaRPr kumimoji="1" lang="ja-JP" altLang="en-US" dirty="0"/>
          </a:p>
        </p:txBody>
      </p:sp>
      <p:pic>
        <p:nvPicPr>
          <p:cNvPr id="1031" name="Picture 7" descr="C:\Users\tie211059\Pictures\Azure\CnE_Cloud_PNGs\Worker rol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166022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ie211059\Pictures\ReactivePlatform\akk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377705"/>
            <a:ext cx="1440000" cy="590369"/>
          </a:xfrm>
          <a:prstGeom prst="rect">
            <a:avLst/>
          </a:prstGeom>
          <a:noFill/>
          <a:effectLst>
            <a:outerShdw blurRad="127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ie211059\Pictures\Azure\CnE_Cloud_PNGs\Web role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0" y="166022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680320" y="2960347"/>
            <a:ext cx="154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Monitor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47862" y="2968074"/>
            <a:ext cx="14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Analyzer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pic>
        <p:nvPicPr>
          <p:cNvPr id="1033" name="Picture 9" descr="C:\Users\tie211059\Pictures\Azure\CnE_Cloud_PNGs\Worker roles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53" y="455537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6472752" y="5867980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Simulator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cxnSp>
        <p:nvCxnSpPr>
          <p:cNvPr id="6" name="曲線コネクタ 5"/>
          <p:cNvCxnSpPr>
            <a:stCxn id="1036" idx="1"/>
            <a:endCxn id="1031" idx="3"/>
          </p:cNvCxnSpPr>
          <p:nvPr/>
        </p:nvCxnSpPr>
        <p:spPr>
          <a:xfrm flipH="1">
            <a:off x="4787863" y="2377705"/>
            <a:ext cx="1872489" cy="2516"/>
          </a:xfrm>
          <a:prstGeom prst="straightConnector1">
            <a:avLst/>
          </a:prstGeom>
          <a:ln w="127000" cmpd="tri">
            <a:solidFill>
              <a:schemeClr val="accent4">
                <a:lumMod val="60000"/>
                <a:lumOff val="4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tie211059\Pictures\mqttor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81" y="2852936"/>
            <a:ext cx="1440000" cy="35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曲線コネクタ 18"/>
          <p:cNvCxnSpPr>
            <a:stCxn id="12" idx="2"/>
            <a:endCxn id="68" idx="0"/>
          </p:cNvCxnSpPr>
          <p:nvPr/>
        </p:nvCxnSpPr>
        <p:spPr>
          <a:xfrm>
            <a:off x="1450848" y="3329679"/>
            <a:ext cx="0" cy="1035745"/>
          </a:xfrm>
          <a:prstGeom prst="straightConnector1">
            <a:avLst/>
          </a:prstGeom>
          <a:ln w="63500" cmpd="sng">
            <a:solidFill>
              <a:schemeClr val="accent3">
                <a:lumMod val="60000"/>
                <a:lumOff val="40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tie211059\Pictures\ReactivePlatform\play_full_colo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8258"/>
            <a:ext cx="1440000" cy="752089"/>
          </a:xfrm>
          <a:prstGeom prst="rect">
            <a:avLst/>
          </a:prstGeom>
          <a:noFill/>
          <a:effectLst>
            <a:outerShdw blurRad="127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tie211059\Pictures\Azure\CnE_Cloud_PNGs\Web role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240" y="491529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tie211059\Pictures\ReactivePlatform\play_full_colo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202" y="5144183"/>
            <a:ext cx="720000" cy="376045"/>
          </a:xfrm>
          <a:prstGeom prst="rect">
            <a:avLst/>
          </a:prstGeom>
          <a:noFill/>
          <a:effectLst>
            <a:outerShdw blurRad="127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4711202" y="5571826"/>
            <a:ext cx="1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Simulator</a:t>
            </a:r>
            <a:endParaRPr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  <a:p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Manager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cxnSp>
        <p:nvCxnSpPr>
          <p:cNvPr id="27" name="曲線コネクタ 26"/>
          <p:cNvCxnSpPr>
            <a:stCxn id="1034" idx="3"/>
            <a:endCxn id="1033" idx="1"/>
          </p:cNvCxnSpPr>
          <p:nvPr/>
        </p:nvCxnSpPr>
        <p:spPr>
          <a:xfrm>
            <a:off x="5451240" y="5275296"/>
            <a:ext cx="1021513" cy="80"/>
          </a:xfrm>
          <a:prstGeom prst="straightConnector1">
            <a:avLst/>
          </a:prstGeom>
          <a:ln w="635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450848" y="3337406"/>
            <a:ext cx="171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3">
                    <a:lumMod val="75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http</a:t>
            </a:r>
          </a:p>
          <a:p>
            <a:pPr algn="ctr"/>
            <a:r>
              <a:rPr lang="en-US" altLang="ja-JP" dirty="0">
                <a:solidFill>
                  <a:schemeClr val="accent3">
                    <a:lumMod val="75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&amp;</a:t>
            </a:r>
            <a:endParaRPr kumimoji="1" lang="en-US" altLang="ja-JP" dirty="0" smtClean="0">
              <a:solidFill>
                <a:schemeClr val="accent3">
                  <a:lumMod val="75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  <a:p>
            <a:pPr algn="ctr"/>
            <a:r>
              <a:rPr kumimoji="1" lang="en-US" altLang="ja-JP" dirty="0" err="1" smtClean="0">
                <a:solidFill>
                  <a:schemeClr val="accent3">
                    <a:lumMod val="75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WebSocket</a:t>
            </a:r>
            <a:endParaRPr kumimoji="1" lang="ja-JP" altLang="en-US" dirty="0">
              <a:solidFill>
                <a:schemeClr val="accent3">
                  <a:lumMod val="75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pic>
        <p:nvPicPr>
          <p:cNvPr id="32" name="Picture 4" descr="C:\Users\tie211059\Pictures\ReactivePlatform\akk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68" y="5153606"/>
            <a:ext cx="1440000" cy="590369"/>
          </a:xfrm>
          <a:prstGeom prst="rect">
            <a:avLst/>
          </a:prstGeom>
          <a:noFill/>
          <a:effectLst>
            <a:outerShdw blurRad="127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76" y="452308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878" y="452308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tie211059\Pictures\Azure\CnE_GeneralSymbols_PNGs\User.pn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60" y="5277717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曲線コネクタ 47"/>
          <p:cNvCxnSpPr>
            <a:stCxn id="1031" idx="1"/>
            <a:endCxn id="1032" idx="3"/>
          </p:cNvCxnSpPr>
          <p:nvPr/>
        </p:nvCxnSpPr>
        <p:spPr>
          <a:xfrm flipH="1">
            <a:off x="2120320" y="2380221"/>
            <a:ext cx="1227543" cy="0"/>
          </a:xfrm>
          <a:prstGeom prst="straightConnector1">
            <a:avLst/>
          </a:prstGeom>
          <a:ln w="101600" cmpd="dbl">
            <a:solidFill>
              <a:schemeClr val="accent1">
                <a:lumMod val="60000"/>
                <a:lumOff val="40000"/>
              </a:schemeClr>
            </a:solidFill>
            <a:prstDash val="sysDot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C:\Users\tie211059\Pictures\Azure\CnE_Cloud_PNGs\Storage queue.png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352" y="183770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曲線コネクタ 78"/>
          <p:cNvCxnSpPr>
            <a:stCxn id="1033" idx="0"/>
            <a:endCxn id="1036" idx="2"/>
          </p:cNvCxnSpPr>
          <p:nvPr/>
        </p:nvCxnSpPr>
        <p:spPr>
          <a:xfrm flipV="1">
            <a:off x="7192753" y="2917705"/>
            <a:ext cx="7599" cy="1637671"/>
          </a:xfrm>
          <a:prstGeom prst="straightConnector1">
            <a:avLst/>
          </a:prstGeom>
          <a:ln w="127000" cmpd="tri">
            <a:solidFill>
              <a:schemeClr val="accent4">
                <a:lumMod val="60000"/>
                <a:lumOff val="4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吹き出し 66"/>
          <p:cNvSpPr/>
          <p:nvPr/>
        </p:nvSpPr>
        <p:spPr>
          <a:xfrm>
            <a:off x="4787863" y="1596059"/>
            <a:ext cx="1368313" cy="432048"/>
          </a:xfrm>
          <a:prstGeom prst="wedgeRoundRectCallout">
            <a:avLst>
              <a:gd name="adj1" fmla="val -41330"/>
              <a:gd name="adj2" fmla="val 792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Subscriber</a:t>
            </a:r>
            <a:endParaRPr kumimoji="1" lang="ja-JP" altLang="en-US" dirty="0"/>
          </a:p>
        </p:txBody>
      </p:sp>
      <p:sp>
        <p:nvSpPr>
          <p:cNvPr id="101" name="角丸四角形吹き出し 100"/>
          <p:cNvSpPr/>
          <p:nvPr/>
        </p:nvSpPr>
        <p:spPr>
          <a:xfrm>
            <a:off x="7343639" y="4061113"/>
            <a:ext cx="1368313" cy="432048"/>
          </a:xfrm>
          <a:prstGeom prst="wedgeRoundRectCallout">
            <a:avLst>
              <a:gd name="adj1" fmla="val -41330"/>
              <a:gd name="adj2" fmla="val 792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Publisher</a:t>
            </a:r>
            <a:endParaRPr kumimoji="1" lang="ja-JP" altLang="en-US" dirty="0"/>
          </a:p>
        </p:txBody>
      </p:sp>
      <p:sp>
        <p:nvSpPr>
          <p:cNvPr id="102" name="角丸四角形吹き出し 101"/>
          <p:cNvSpPr/>
          <p:nvPr/>
        </p:nvSpPr>
        <p:spPr>
          <a:xfrm>
            <a:off x="7134739" y="1379471"/>
            <a:ext cx="1368313" cy="432048"/>
          </a:xfrm>
          <a:prstGeom prst="wedgeRoundRectCallout">
            <a:avLst>
              <a:gd name="adj1" fmla="val -41330"/>
              <a:gd name="adj2" fmla="val 792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Broker</a:t>
            </a:r>
            <a:endParaRPr kumimoji="1" lang="ja-JP" altLang="en-US" dirty="0"/>
          </a:p>
        </p:txBody>
      </p:sp>
      <p:pic>
        <p:nvPicPr>
          <p:cNvPr id="68" name="Picture 13" descr="C:\Users\tie211059\Pictures\Azure\CnE_Cloud_PNGs\API App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48" y="436542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3" descr="C:\Users\tie211059\Pictures\Azure\CnE_Cloud_PNGs\API App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006" y="491537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曲線コネクタ 18"/>
          <p:cNvCxnSpPr>
            <a:stCxn id="109" idx="3"/>
            <a:endCxn id="1034" idx="1"/>
          </p:cNvCxnSpPr>
          <p:nvPr/>
        </p:nvCxnSpPr>
        <p:spPr>
          <a:xfrm flipV="1">
            <a:off x="3084006" y="5275296"/>
            <a:ext cx="1647234" cy="80"/>
          </a:xfrm>
          <a:prstGeom prst="straightConnector1">
            <a:avLst/>
          </a:prstGeom>
          <a:ln w="38100" cmpd="sng">
            <a:solidFill>
              <a:schemeClr val="accent3">
                <a:lumMod val="60000"/>
                <a:lumOff val="4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メモ 103"/>
          <p:cNvSpPr/>
          <p:nvPr/>
        </p:nvSpPr>
        <p:spPr>
          <a:xfrm>
            <a:off x="7622390" y="1807955"/>
            <a:ext cx="1414106" cy="1333013"/>
          </a:xfrm>
          <a:prstGeom prst="foldedCorner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Broker</a:t>
            </a:r>
          </a:p>
          <a:p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Apache Apollo</a:t>
            </a:r>
          </a:p>
          <a:p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kumimoji="1" lang="en-US" altLang="ja-JP" sz="1400" dirty="0" err="1" smtClean="0">
                <a:solidFill>
                  <a:schemeClr val="bg1">
                    <a:lumMod val="50000"/>
                  </a:schemeClr>
                </a:solidFill>
              </a:rPr>
              <a:t>RabbitMQ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sz="1400" dirty="0" err="1" smtClean="0">
                <a:solidFill>
                  <a:schemeClr val="bg1">
                    <a:lumMod val="50000"/>
                  </a:schemeClr>
                </a:solidFill>
              </a:rPr>
              <a:t>emqttd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etc…</a:t>
            </a:r>
            <a:endParaRPr kumimoji="1" lang="ja-JP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メモ 140"/>
          <p:cNvSpPr/>
          <p:nvPr/>
        </p:nvSpPr>
        <p:spPr>
          <a:xfrm>
            <a:off x="4616773" y="3428524"/>
            <a:ext cx="2403499" cy="1152604"/>
          </a:xfrm>
          <a:prstGeom prst="foldedCorner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Client (Subscriber, Publisher)</a:t>
            </a:r>
          </a:p>
          <a:p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Scala-MQTT-client</a:t>
            </a:r>
          </a:p>
          <a:p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sz="1400" dirty="0" err="1" smtClean="0">
                <a:solidFill>
                  <a:schemeClr val="bg1">
                    <a:lumMod val="50000"/>
                  </a:schemeClr>
                </a:solidFill>
              </a:rPr>
              <a:t>fusesource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ja-JP" sz="1400" dirty="0" err="1" smtClean="0">
                <a:solidFill>
                  <a:schemeClr val="bg1">
                    <a:lumMod val="50000"/>
                  </a:schemeClr>
                </a:solidFill>
              </a:rPr>
              <a:t>mqtt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-client</a:t>
            </a:r>
          </a:p>
          <a:p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</a:rPr>
              <a:t>Eclipse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</a:rPr>
              <a:t>Paho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</a:rPr>
              <a:t> Java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3001189" y="4873749"/>
            <a:ext cx="171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3">
                    <a:lumMod val="75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http</a:t>
            </a:r>
            <a:endParaRPr kumimoji="1" lang="ja-JP" altLang="en-US" dirty="0">
              <a:solidFill>
                <a:schemeClr val="accent3">
                  <a:lumMod val="75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sp>
        <p:nvSpPr>
          <p:cNvPr id="105" name="角丸四角形吹き出し 104"/>
          <p:cNvSpPr/>
          <p:nvPr/>
        </p:nvSpPr>
        <p:spPr>
          <a:xfrm>
            <a:off x="420296" y="3524385"/>
            <a:ext cx="720000" cy="441136"/>
          </a:xfrm>
          <a:prstGeom prst="wedgeRoundRectCallout">
            <a:avLst>
              <a:gd name="adj1" fmla="val 72653"/>
              <a:gd name="adj2" fmla="val 204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1 / sec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4" name="角丸四角形吹き出し 143"/>
          <p:cNvSpPr/>
          <p:nvPr/>
        </p:nvSpPr>
        <p:spPr>
          <a:xfrm>
            <a:off x="7622390" y="3295404"/>
            <a:ext cx="1006610" cy="441136"/>
          </a:xfrm>
          <a:prstGeom prst="wedgeRoundRectCallout">
            <a:avLst>
              <a:gd name="adj1" fmla="val -74718"/>
              <a:gd name="adj2" fmla="val 3946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10,000 / sec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pic>
        <p:nvPicPr>
          <p:cNvPr id="146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96" y="4679610"/>
            <a:ext cx="471371" cy="47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6" descr="C:\Users\tie211059\Pictures\Azure\CnE_Cloud_PNGs\Azure alert.png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4" y="4534476"/>
            <a:ext cx="349334" cy="34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1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tie211059\Pictures\Azure\CnE_Cloud_PNGs\Worker rol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137218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ie211059\Pictures\ReactivePlatform\akk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089673"/>
            <a:ext cx="1440000" cy="590369"/>
          </a:xfrm>
          <a:prstGeom prst="rect">
            <a:avLst/>
          </a:prstGeom>
          <a:noFill/>
          <a:effectLst>
            <a:outerShdw blurRad="127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ie211059\Pictures\Azure\CnE_Cloud_PNGs\Web role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0" y="137218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680320" y="2672315"/>
            <a:ext cx="154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Monitor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47862" y="2680042"/>
            <a:ext cx="14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Analyzer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pic>
        <p:nvPicPr>
          <p:cNvPr id="1033" name="Picture 9" descr="C:\Users\tie211059\Pictures\Azure\CnE_Cloud_PNGs\Worker roles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53" y="426734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6472752" y="5579948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Simulator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cxnSp>
        <p:nvCxnSpPr>
          <p:cNvPr id="6" name="曲線コネクタ 5"/>
          <p:cNvCxnSpPr>
            <a:stCxn id="1036" idx="1"/>
            <a:endCxn id="1031" idx="3"/>
          </p:cNvCxnSpPr>
          <p:nvPr/>
        </p:nvCxnSpPr>
        <p:spPr>
          <a:xfrm flipH="1">
            <a:off x="4787863" y="2089673"/>
            <a:ext cx="1872489" cy="2516"/>
          </a:xfrm>
          <a:prstGeom prst="straightConnector1">
            <a:avLst/>
          </a:prstGeom>
          <a:ln w="127000" cmpd="tri">
            <a:solidFill>
              <a:schemeClr val="accent4">
                <a:lumMod val="60000"/>
                <a:lumOff val="4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tie211059\Pictures\mqttor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240" y="2718101"/>
            <a:ext cx="1440000" cy="35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曲線コネクタ 18"/>
          <p:cNvCxnSpPr>
            <a:stCxn id="12" idx="2"/>
            <a:endCxn id="68" idx="0"/>
          </p:cNvCxnSpPr>
          <p:nvPr/>
        </p:nvCxnSpPr>
        <p:spPr>
          <a:xfrm>
            <a:off x="1450848" y="3041647"/>
            <a:ext cx="0" cy="1035745"/>
          </a:xfrm>
          <a:prstGeom prst="straightConnector1">
            <a:avLst/>
          </a:prstGeom>
          <a:ln w="63500" cmpd="sng">
            <a:solidFill>
              <a:schemeClr val="accent3">
                <a:lumMod val="60000"/>
                <a:lumOff val="40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tie211059\Pictures\ReactivePlatform\play_full_colo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20226"/>
            <a:ext cx="1440000" cy="752089"/>
          </a:xfrm>
          <a:prstGeom prst="rect">
            <a:avLst/>
          </a:prstGeom>
          <a:noFill/>
          <a:effectLst>
            <a:outerShdw blurRad="127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1450848" y="3049374"/>
            <a:ext cx="171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3">
                    <a:lumMod val="75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http</a:t>
            </a:r>
          </a:p>
          <a:p>
            <a:pPr algn="ctr"/>
            <a:r>
              <a:rPr lang="en-US" altLang="ja-JP" dirty="0">
                <a:solidFill>
                  <a:schemeClr val="accent3">
                    <a:lumMod val="75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&amp;</a:t>
            </a:r>
            <a:endParaRPr kumimoji="1" lang="en-US" altLang="ja-JP" dirty="0" smtClean="0">
              <a:solidFill>
                <a:schemeClr val="accent3">
                  <a:lumMod val="75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  <a:p>
            <a:pPr algn="ctr"/>
            <a:r>
              <a:rPr kumimoji="1" lang="en-US" altLang="ja-JP" dirty="0" err="1" smtClean="0">
                <a:solidFill>
                  <a:schemeClr val="accent3">
                    <a:lumMod val="75000"/>
                  </a:schemeClr>
                </a:solidFill>
                <a:latin typeface="Noto Sans CJK JP Bold" pitchFamily="34" charset="-128"/>
                <a:ea typeface="Noto Sans CJK JP Bold" pitchFamily="34" charset="-128"/>
              </a:rPr>
              <a:t>WebSocket</a:t>
            </a:r>
            <a:endParaRPr kumimoji="1" lang="ja-JP" altLang="en-US" dirty="0">
              <a:solidFill>
                <a:schemeClr val="accent3">
                  <a:lumMod val="75000"/>
                </a:schemeClr>
              </a:solidFill>
              <a:latin typeface="Noto Sans CJK JP Bold" pitchFamily="34" charset="-128"/>
              <a:ea typeface="Noto Sans CJK JP Bold" pitchFamily="34" charset="-128"/>
            </a:endParaRPr>
          </a:p>
        </p:txBody>
      </p:sp>
      <p:pic>
        <p:nvPicPr>
          <p:cNvPr id="32" name="Picture 4" descr="C:\Users\tie211059\Pictures\ReactivePlatform\akk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68" y="4865574"/>
            <a:ext cx="1440000" cy="590369"/>
          </a:xfrm>
          <a:prstGeom prst="rect">
            <a:avLst/>
          </a:prstGeom>
          <a:noFill/>
          <a:effectLst>
            <a:outerShdw blurRad="127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76" y="423504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tie211059\Downloads\Solar_panel_in_sunlight_256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878" y="423504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tie211059\Pictures\Azure\CnE_GeneralSymbols_PNGs\User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60" y="4989685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曲線コネクタ 47"/>
          <p:cNvCxnSpPr>
            <a:stCxn id="1031" idx="1"/>
            <a:endCxn id="1032" idx="3"/>
          </p:cNvCxnSpPr>
          <p:nvPr/>
        </p:nvCxnSpPr>
        <p:spPr>
          <a:xfrm flipH="1">
            <a:off x="2120320" y="2092189"/>
            <a:ext cx="1227543" cy="0"/>
          </a:xfrm>
          <a:prstGeom prst="straightConnector1">
            <a:avLst/>
          </a:prstGeom>
          <a:ln w="101600" cmpd="dbl">
            <a:solidFill>
              <a:schemeClr val="accent1">
                <a:lumMod val="60000"/>
                <a:lumOff val="40000"/>
              </a:schemeClr>
            </a:solidFill>
            <a:prstDash val="sysDot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C:\Users\tie211059\Pictures\Azure\CnE_Cloud_PNGs\Storage queue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352" y="154967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曲線コネクタ 78"/>
          <p:cNvCxnSpPr>
            <a:stCxn id="1033" idx="0"/>
            <a:endCxn id="1036" idx="2"/>
          </p:cNvCxnSpPr>
          <p:nvPr/>
        </p:nvCxnSpPr>
        <p:spPr>
          <a:xfrm flipV="1">
            <a:off x="7192753" y="2629673"/>
            <a:ext cx="7599" cy="1637671"/>
          </a:xfrm>
          <a:prstGeom prst="straightConnector1">
            <a:avLst/>
          </a:prstGeom>
          <a:ln w="127000" cmpd="tri">
            <a:solidFill>
              <a:schemeClr val="accent4">
                <a:lumMod val="60000"/>
                <a:lumOff val="4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吹き出し 66"/>
          <p:cNvSpPr/>
          <p:nvPr/>
        </p:nvSpPr>
        <p:spPr>
          <a:xfrm>
            <a:off x="4787863" y="1308027"/>
            <a:ext cx="1368313" cy="432048"/>
          </a:xfrm>
          <a:prstGeom prst="wedgeRoundRectCallout">
            <a:avLst>
              <a:gd name="adj1" fmla="val -41330"/>
              <a:gd name="adj2" fmla="val 792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Subscriber</a:t>
            </a:r>
            <a:endParaRPr kumimoji="1" lang="ja-JP" altLang="en-US" dirty="0"/>
          </a:p>
        </p:txBody>
      </p:sp>
      <p:sp>
        <p:nvSpPr>
          <p:cNvPr id="101" name="角丸四角形吹き出し 100"/>
          <p:cNvSpPr/>
          <p:nvPr/>
        </p:nvSpPr>
        <p:spPr>
          <a:xfrm>
            <a:off x="7343639" y="3773081"/>
            <a:ext cx="1368313" cy="432048"/>
          </a:xfrm>
          <a:prstGeom prst="wedgeRoundRectCallout">
            <a:avLst>
              <a:gd name="adj1" fmla="val -41330"/>
              <a:gd name="adj2" fmla="val 792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Publisher</a:t>
            </a:r>
            <a:endParaRPr kumimoji="1" lang="ja-JP" altLang="en-US" dirty="0"/>
          </a:p>
        </p:txBody>
      </p:sp>
      <p:sp>
        <p:nvSpPr>
          <p:cNvPr id="102" name="角丸四角形吹き出し 101"/>
          <p:cNvSpPr/>
          <p:nvPr/>
        </p:nvSpPr>
        <p:spPr>
          <a:xfrm>
            <a:off x="7134739" y="1091439"/>
            <a:ext cx="1368313" cy="432048"/>
          </a:xfrm>
          <a:prstGeom prst="wedgeRoundRectCallout">
            <a:avLst>
              <a:gd name="adj1" fmla="val -41330"/>
              <a:gd name="adj2" fmla="val 792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Broker</a:t>
            </a:r>
            <a:endParaRPr kumimoji="1" lang="ja-JP" altLang="en-US" dirty="0"/>
          </a:p>
        </p:txBody>
      </p:sp>
      <p:pic>
        <p:nvPicPr>
          <p:cNvPr id="68" name="Picture 13" descr="C:\Users\tie211059\Pictures\Azure\CnE_Cloud_PNGs\API App.pn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48" y="407739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4" descr="C:\Users\tie211059\Pictures\Azure\CnE_GeneralSymbols_PNGs\Graph.png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96" y="4391578"/>
            <a:ext cx="471371" cy="47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6" descr="C:\Users\tie211059\Pictures\Azure\CnE_Cloud_PNGs\Azure alert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4" y="4246444"/>
            <a:ext cx="349334" cy="34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13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Actor Design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線矢印コネクタ 55"/>
          <p:cNvCxnSpPr>
            <a:stCxn id="47" idx="2"/>
            <a:endCxn id="47" idx="3"/>
          </p:cNvCxnSpPr>
          <p:nvPr/>
        </p:nvCxnSpPr>
        <p:spPr>
          <a:xfrm rot="5400000" flipH="1" flipV="1">
            <a:off x="6280903" y="4056800"/>
            <a:ext cx="225028" cy="684076"/>
          </a:xfrm>
          <a:prstGeom prst="curvedConnector4">
            <a:avLst>
              <a:gd name="adj1" fmla="val -131140"/>
              <a:gd name="adj2" fmla="val 191746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正方形/長方形 137"/>
          <p:cNvSpPr/>
          <p:nvPr/>
        </p:nvSpPr>
        <p:spPr>
          <a:xfrm>
            <a:off x="467544" y="4368924"/>
            <a:ext cx="1368152" cy="644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Sum</a:t>
            </a:r>
          </a:p>
          <a:p>
            <a:pPr algn="ctr"/>
            <a:r>
              <a:rPr lang="en-US" altLang="ja-JP" dirty="0" smtClean="0"/>
              <a:t>Calculator</a:t>
            </a:r>
            <a:endParaRPr kumimoji="1" lang="ja-JP" altLang="en-US" dirty="0"/>
          </a:p>
        </p:txBody>
      </p:sp>
      <p:sp>
        <p:nvSpPr>
          <p:cNvPr id="137" name="正方形/長方形 136"/>
          <p:cNvSpPr/>
          <p:nvPr/>
        </p:nvSpPr>
        <p:spPr>
          <a:xfrm>
            <a:off x="395536" y="4296916"/>
            <a:ext cx="1368152" cy="644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Sum</a:t>
            </a:r>
          </a:p>
          <a:p>
            <a:pPr algn="ctr"/>
            <a:r>
              <a:rPr lang="en-US" altLang="ja-JP" dirty="0" smtClean="0"/>
              <a:t>Calculator</a:t>
            </a:r>
            <a:endParaRPr kumimoji="1" lang="ja-JP" altLang="en-US" dirty="0"/>
          </a:p>
        </p:txBody>
      </p:sp>
      <p:sp>
        <p:nvSpPr>
          <p:cNvPr id="132" name="正方形/長方形 131"/>
          <p:cNvSpPr/>
          <p:nvPr/>
        </p:nvSpPr>
        <p:spPr>
          <a:xfrm>
            <a:off x="2843808" y="4437112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Inspector</a:t>
            </a:r>
            <a:endParaRPr kumimoji="1" lang="ja-JP" altLang="en-US" dirty="0"/>
          </a:p>
        </p:txBody>
      </p:sp>
      <p:sp>
        <p:nvSpPr>
          <p:cNvPr id="131" name="正方形/長方形 130"/>
          <p:cNvSpPr/>
          <p:nvPr/>
        </p:nvSpPr>
        <p:spPr>
          <a:xfrm>
            <a:off x="2771800" y="4365104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Inspector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Messages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" idx="2"/>
            <a:endCxn id="8" idx="0"/>
          </p:cNvCxnSpPr>
          <p:nvPr/>
        </p:nvCxnSpPr>
        <p:spPr>
          <a:xfrm flipH="1">
            <a:off x="2089262" y="1700808"/>
            <a:ext cx="10368" cy="7920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8" idx="2"/>
            <a:endCxn id="9" idx="0"/>
          </p:cNvCxnSpPr>
          <p:nvPr/>
        </p:nvCxnSpPr>
        <p:spPr>
          <a:xfrm flipH="1">
            <a:off x="961232" y="3132584"/>
            <a:ext cx="1128030" cy="109614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1" idx="0"/>
            <a:endCxn id="10" idx="2"/>
          </p:cNvCxnSpPr>
          <p:nvPr/>
        </p:nvCxnSpPr>
        <p:spPr>
          <a:xfrm flipV="1">
            <a:off x="2037107" y="4755976"/>
            <a:ext cx="1311086" cy="126531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0" idx="2"/>
            <a:endCxn id="30" idx="0"/>
          </p:cNvCxnSpPr>
          <p:nvPr/>
        </p:nvCxnSpPr>
        <p:spPr>
          <a:xfrm>
            <a:off x="3348193" y="4755976"/>
            <a:ext cx="1547843" cy="140932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メモ 33"/>
          <p:cNvSpPr/>
          <p:nvPr/>
        </p:nvSpPr>
        <p:spPr>
          <a:xfrm>
            <a:off x="1979712" y="1840632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Packet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>
            <a:stCxn id="8" idx="2"/>
            <a:endCxn id="10" idx="0"/>
          </p:cNvCxnSpPr>
          <p:nvPr/>
        </p:nvCxnSpPr>
        <p:spPr>
          <a:xfrm>
            <a:off x="2089262" y="3132584"/>
            <a:ext cx="1258931" cy="117333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メモ 44"/>
          <p:cNvSpPr/>
          <p:nvPr/>
        </p:nvSpPr>
        <p:spPr>
          <a:xfrm>
            <a:off x="2231740" y="5210162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Mean</a:t>
            </a:r>
            <a:endParaRPr kumimoji="1" lang="ja-JP" altLang="en-US" sz="1400" dirty="0"/>
          </a:p>
        </p:txBody>
      </p:sp>
      <p:sp>
        <p:nvSpPr>
          <p:cNvPr id="46" name="メモ 45"/>
          <p:cNvSpPr/>
          <p:nvPr/>
        </p:nvSpPr>
        <p:spPr>
          <a:xfrm>
            <a:off x="3433236" y="5210162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Alert</a:t>
            </a:r>
            <a:endParaRPr kumimoji="1" lang="ja-JP" altLang="en-US" sz="1400" dirty="0"/>
          </a:p>
        </p:txBody>
      </p:sp>
      <p:cxnSp>
        <p:nvCxnSpPr>
          <p:cNvPr id="48" name="直線矢印コネクタ 47"/>
          <p:cNvCxnSpPr>
            <a:stCxn id="7" idx="2"/>
            <a:endCxn id="47" idx="0"/>
          </p:cNvCxnSpPr>
          <p:nvPr/>
        </p:nvCxnSpPr>
        <p:spPr>
          <a:xfrm flipH="1">
            <a:off x="6051379" y="3140968"/>
            <a:ext cx="932889" cy="92032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47" idx="2"/>
            <a:endCxn id="30" idx="0"/>
          </p:cNvCxnSpPr>
          <p:nvPr/>
        </p:nvCxnSpPr>
        <p:spPr>
          <a:xfrm flipH="1">
            <a:off x="4896036" y="4511352"/>
            <a:ext cx="1155343" cy="165395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メモ 59"/>
          <p:cNvSpPr/>
          <p:nvPr/>
        </p:nvSpPr>
        <p:spPr>
          <a:xfrm>
            <a:off x="5261349" y="5303118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Snapshot</a:t>
            </a:r>
            <a:endParaRPr kumimoji="1" lang="ja-JP" altLang="en-US" sz="1400" dirty="0"/>
          </a:p>
        </p:txBody>
      </p:sp>
      <p:sp>
        <p:nvSpPr>
          <p:cNvPr id="62" name="メモ 61"/>
          <p:cNvSpPr/>
          <p:nvPr/>
        </p:nvSpPr>
        <p:spPr>
          <a:xfrm>
            <a:off x="6307088" y="3420616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Packet</a:t>
            </a:r>
            <a:endParaRPr kumimoji="1" lang="ja-JP" altLang="en-US" sz="1400" dirty="0"/>
          </a:p>
        </p:txBody>
      </p:sp>
      <p:cxnSp>
        <p:nvCxnSpPr>
          <p:cNvPr id="76" name="直線矢印コネクタ 75"/>
          <p:cNvCxnSpPr>
            <a:stCxn id="72" idx="2"/>
            <a:endCxn id="6" idx="3"/>
          </p:cNvCxnSpPr>
          <p:nvPr/>
        </p:nvCxnSpPr>
        <p:spPr>
          <a:xfrm flipH="1">
            <a:off x="2783706" y="1378344"/>
            <a:ext cx="3790348" cy="344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2" idx="3"/>
            <a:endCxn id="7" idx="0"/>
          </p:cNvCxnSpPr>
          <p:nvPr/>
        </p:nvCxnSpPr>
        <p:spPr>
          <a:xfrm flipH="1">
            <a:off x="6984268" y="1700808"/>
            <a:ext cx="14647" cy="7962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415554" y="1124744"/>
            <a:ext cx="136815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Inspection</a:t>
            </a:r>
          </a:p>
          <a:p>
            <a:pPr algn="ctr"/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300192" y="2497088"/>
            <a:ext cx="1368152" cy="643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Buffer</a:t>
            </a:r>
          </a:p>
          <a:p>
            <a:pPr algn="ctr"/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4211960" y="6165304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Socket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5367303" y="4061296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Buffer</a:t>
            </a:r>
            <a:endParaRPr kumimoji="1" lang="ja-JP" altLang="en-US" dirty="0"/>
          </a:p>
        </p:txBody>
      </p:sp>
      <p:sp>
        <p:nvSpPr>
          <p:cNvPr id="72" name="直方体 71"/>
          <p:cNvSpPr/>
          <p:nvPr/>
        </p:nvSpPr>
        <p:spPr>
          <a:xfrm>
            <a:off x="6574054" y="840904"/>
            <a:ext cx="1064698" cy="85990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Broker</a:t>
            </a:r>
            <a:endParaRPr kumimoji="1" lang="ja-JP" altLang="en-US" dirty="0"/>
          </a:p>
        </p:txBody>
      </p:sp>
      <p:sp>
        <p:nvSpPr>
          <p:cNvPr id="53" name="メモ 52"/>
          <p:cNvSpPr/>
          <p:nvPr/>
        </p:nvSpPr>
        <p:spPr>
          <a:xfrm>
            <a:off x="611560" y="3636640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Execute</a:t>
            </a:r>
            <a:endParaRPr kumimoji="1" lang="ja-JP" altLang="en-US" sz="1400" dirty="0"/>
          </a:p>
        </p:txBody>
      </p:sp>
      <p:sp>
        <p:nvSpPr>
          <p:cNvPr id="81" name="メモ 80"/>
          <p:cNvSpPr/>
          <p:nvPr/>
        </p:nvSpPr>
        <p:spPr>
          <a:xfrm>
            <a:off x="6558632" y="4662140"/>
            <a:ext cx="1080120" cy="486668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Take</a:t>
            </a:r>
            <a:br>
              <a:rPr lang="en-US" altLang="ja-JP" sz="1400" dirty="0" smtClean="0"/>
            </a:br>
            <a:r>
              <a:rPr lang="en-US" altLang="ja-JP" sz="1400" dirty="0" smtClean="0"/>
              <a:t>Snapshot</a:t>
            </a:r>
          </a:p>
        </p:txBody>
      </p:sp>
      <p:sp>
        <p:nvSpPr>
          <p:cNvPr id="84" name="メモ 83"/>
          <p:cNvSpPr/>
          <p:nvPr/>
        </p:nvSpPr>
        <p:spPr>
          <a:xfrm>
            <a:off x="7098692" y="4156720"/>
            <a:ext cx="1080120" cy="436776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Collect</a:t>
            </a:r>
            <a:br>
              <a:rPr lang="en-US" altLang="ja-JP" sz="1400" dirty="0" smtClean="0"/>
            </a:br>
            <a:r>
              <a:rPr lang="en-US" altLang="ja-JP" sz="1400" dirty="0" smtClean="0"/>
              <a:t>Ghosts</a:t>
            </a:r>
          </a:p>
        </p:txBody>
      </p:sp>
      <p:cxnSp>
        <p:nvCxnSpPr>
          <p:cNvPr id="87" name="直線矢印コネクタ 18"/>
          <p:cNvCxnSpPr>
            <a:stCxn id="9" idx="2"/>
            <a:endCxn id="11" idx="0"/>
          </p:cNvCxnSpPr>
          <p:nvPr/>
        </p:nvCxnSpPr>
        <p:spPr>
          <a:xfrm>
            <a:off x="961232" y="4872980"/>
            <a:ext cx="1075875" cy="114830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メモ 43"/>
          <p:cNvSpPr/>
          <p:nvPr/>
        </p:nvSpPr>
        <p:spPr>
          <a:xfrm>
            <a:off x="395536" y="5220816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Partial Sum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1405186" y="2492896"/>
            <a:ext cx="1368152" cy="639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Inspection</a:t>
            </a:r>
          </a:p>
          <a:p>
            <a:pPr algn="ctr"/>
            <a:r>
              <a:rPr lang="en-US" altLang="ja-JP" dirty="0" smtClean="0"/>
              <a:t>Manager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77156" y="4228728"/>
            <a:ext cx="1368152" cy="644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Sum</a:t>
            </a:r>
          </a:p>
          <a:p>
            <a:pPr algn="ctr"/>
            <a:r>
              <a:rPr lang="en-US" altLang="ja-JP" dirty="0" smtClean="0"/>
              <a:t>Calculator</a:t>
            </a:r>
            <a:endParaRPr kumimoji="1" lang="ja-JP" altLang="en-US" dirty="0"/>
          </a:p>
        </p:txBody>
      </p:sp>
      <p:sp>
        <p:nvSpPr>
          <p:cNvPr id="110" name="メモ 109"/>
          <p:cNvSpPr/>
          <p:nvPr/>
        </p:nvSpPr>
        <p:spPr>
          <a:xfrm>
            <a:off x="2555776" y="3632688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Execute</a:t>
            </a:r>
            <a:endParaRPr kumimoji="1" lang="ja-JP" altLang="en-US" sz="1400" dirty="0"/>
          </a:p>
        </p:txBody>
      </p:sp>
      <p:cxnSp>
        <p:nvCxnSpPr>
          <p:cNvPr id="111" name="直線矢印コネクタ 18"/>
          <p:cNvCxnSpPr>
            <a:stCxn id="10" idx="3"/>
            <a:endCxn id="8" idx="3"/>
          </p:cNvCxnSpPr>
          <p:nvPr/>
        </p:nvCxnSpPr>
        <p:spPr>
          <a:xfrm flipH="1" flipV="1">
            <a:off x="2773338" y="2812740"/>
            <a:ext cx="1258931" cy="1718208"/>
          </a:xfrm>
          <a:prstGeom prst="bentConnector3">
            <a:avLst>
              <a:gd name="adj1" fmla="val -18158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664117" y="4305920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Inspector</a:t>
            </a:r>
            <a:endParaRPr kumimoji="1" lang="ja-JP" altLang="en-US" dirty="0"/>
          </a:p>
        </p:txBody>
      </p:sp>
      <p:sp>
        <p:nvSpPr>
          <p:cNvPr id="117" name="メモ 116"/>
          <p:cNvSpPr/>
          <p:nvPr/>
        </p:nvSpPr>
        <p:spPr>
          <a:xfrm>
            <a:off x="3702344" y="3092666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Done</a:t>
            </a:r>
            <a:endParaRPr kumimoji="1" lang="ja-JP" altLang="en-US" sz="1400" dirty="0"/>
          </a:p>
        </p:txBody>
      </p:sp>
      <p:sp>
        <p:nvSpPr>
          <p:cNvPr id="118" name="メモ 117"/>
          <p:cNvSpPr/>
          <p:nvPr/>
        </p:nvSpPr>
        <p:spPr>
          <a:xfrm>
            <a:off x="797081" y="3237961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Sample</a:t>
            </a:r>
            <a:endParaRPr kumimoji="1" lang="ja-JP" altLang="en-US" sz="1400" dirty="0"/>
          </a:p>
        </p:txBody>
      </p:sp>
      <p:sp>
        <p:nvSpPr>
          <p:cNvPr id="119" name="メモ 118"/>
          <p:cNvSpPr/>
          <p:nvPr/>
        </p:nvSpPr>
        <p:spPr>
          <a:xfrm>
            <a:off x="2339752" y="3237961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Sample</a:t>
            </a:r>
            <a:endParaRPr kumimoji="1" lang="ja-JP" altLang="en-US" sz="1400" dirty="0"/>
          </a:p>
        </p:txBody>
      </p:sp>
      <p:sp>
        <p:nvSpPr>
          <p:cNvPr id="157" name="正方形/長方形 156"/>
          <p:cNvSpPr/>
          <p:nvPr/>
        </p:nvSpPr>
        <p:spPr>
          <a:xfrm>
            <a:off x="4078377" y="5589240"/>
            <a:ext cx="1686915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Analyzer</a:t>
            </a:r>
            <a:r>
              <a:rPr kumimoji="1" lang="en-US" altLang="ja-JP" dirty="0" err="1" smtClean="0"/>
              <a:t>Proxy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353031" y="6021288"/>
            <a:ext cx="1368152" cy="5850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Mean</a:t>
            </a:r>
          </a:p>
          <a:p>
            <a:pPr algn="ctr"/>
            <a:r>
              <a:rPr lang="en-US" altLang="ja-JP" dirty="0" smtClean="0"/>
              <a:t>Calculator</a:t>
            </a:r>
            <a:endParaRPr kumimoji="1" lang="ja-JP" altLang="en-US" dirty="0"/>
          </a:p>
        </p:txBody>
      </p:sp>
      <p:cxnSp>
        <p:nvCxnSpPr>
          <p:cNvPr id="49" name="直線矢印コネクタ 18"/>
          <p:cNvCxnSpPr>
            <a:stCxn id="8" idx="2"/>
            <a:endCxn id="11" idx="0"/>
          </p:cNvCxnSpPr>
          <p:nvPr/>
        </p:nvCxnSpPr>
        <p:spPr>
          <a:xfrm flipH="1">
            <a:off x="2037107" y="3132584"/>
            <a:ext cx="52155" cy="28887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メモ 49"/>
          <p:cNvSpPr/>
          <p:nvPr/>
        </p:nvSpPr>
        <p:spPr>
          <a:xfrm>
            <a:off x="1559570" y="4142928"/>
            <a:ext cx="1080120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Execute</a:t>
            </a:r>
            <a:endParaRPr kumimoji="1" lang="ja-JP" altLang="en-US" sz="1400" dirty="0"/>
          </a:p>
        </p:txBody>
      </p:sp>
      <p:sp>
        <p:nvSpPr>
          <p:cNvPr id="52" name="メモ 51"/>
          <p:cNvSpPr/>
          <p:nvPr/>
        </p:nvSpPr>
        <p:spPr>
          <a:xfrm>
            <a:off x="3851920" y="1270856"/>
            <a:ext cx="1260469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Measurement</a:t>
            </a:r>
            <a:endParaRPr kumimoji="1" lang="ja-JP" altLang="en-US" sz="1400" dirty="0"/>
          </a:p>
        </p:txBody>
      </p:sp>
      <p:sp>
        <p:nvSpPr>
          <p:cNvPr id="54" name="メモ 53"/>
          <p:cNvSpPr/>
          <p:nvPr/>
        </p:nvSpPr>
        <p:spPr>
          <a:xfrm>
            <a:off x="6517823" y="1879712"/>
            <a:ext cx="1260469" cy="368424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Measurement</a:t>
            </a:r>
            <a:endParaRPr kumimoji="1" lang="ja-JP" altLang="en-US" sz="1400" dirty="0"/>
          </a:p>
        </p:txBody>
      </p:sp>
      <p:sp>
        <p:nvSpPr>
          <p:cNvPr id="55" name="正方形/長方形 54"/>
          <p:cNvSpPr/>
          <p:nvPr/>
        </p:nvSpPr>
        <p:spPr>
          <a:xfrm>
            <a:off x="4283968" y="6237312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Socket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4355976" y="6309320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Socket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86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矢印コネクタ 41"/>
          <p:cNvCxnSpPr>
            <a:stCxn id="28" idx="2"/>
            <a:endCxn id="35" idx="0"/>
          </p:cNvCxnSpPr>
          <p:nvPr/>
        </p:nvCxnSpPr>
        <p:spPr>
          <a:xfrm flipH="1">
            <a:off x="3412873" y="2708920"/>
            <a:ext cx="1123123" cy="45904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Supervisor Hierarchy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6" idx="0"/>
            <a:endCxn id="35" idx="2"/>
          </p:cNvCxnSpPr>
          <p:nvPr/>
        </p:nvCxnSpPr>
        <p:spPr>
          <a:xfrm flipV="1">
            <a:off x="2375756" y="3834048"/>
            <a:ext cx="1037117" cy="51304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30" idx="0"/>
            <a:endCxn id="6" idx="2"/>
          </p:cNvCxnSpPr>
          <p:nvPr/>
        </p:nvCxnSpPr>
        <p:spPr>
          <a:xfrm flipV="1">
            <a:off x="1007604" y="5013176"/>
            <a:ext cx="1368152" cy="720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5" idx="2"/>
            <a:endCxn id="37" idx="0"/>
          </p:cNvCxnSpPr>
          <p:nvPr/>
        </p:nvCxnSpPr>
        <p:spPr>
          <a:xfrm>
            <a:off x="3412873" y="3834048"/>
            <a:ext cx="2059227" cy="5136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5" idx="2"/>
            <a:endCxn id="28" idx="0"/>
          </p:cNvCxnSpPr>
          <p:nvPr/>
        </p:nvCxnSpPr>
        <p:spPr>
          <a:xfrm>
            <a:off x="4535996" y="1629172"/>
            <a:ext cx="0" cy="41366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31" idx="0"/>
            <a:endCxn id="6" idx="2"/>
          </p:cNvCxnSpPr>
          <p:nvPr/>
        </p:nvCxnSpPr>
        <p:spPr>
          <a:xfrm flipH="1" flipV="1">
            <a:off x="2375756" y="5013176"/>
            <a:ext cx="144016" cy="78308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24" idx="0"/>
            <a:endCxn id="6" idx="2"/>
          </p:cNvCxnSpPr>
          <p:nvPr/>
        </p:nvCxnSpPr>
        <p:spPr>
          <a:xfrm flipH="1" flipV="1">
            <a:off x="2375756" y="5013176"/>
            <a:ext cx="1656184" cy="774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21" idx="0"/>
            <a:endCxn id="35" idx="2"/>
          </p:cNvCxnSpPr>
          <p:nvPr/>
        </p:nvCxnSpPr>
        <p:spPr>
          <a:xfrm flipH="1" flipV="1">
            <a:off x="3412873" y="3834048"/>
            <a:ext cx="561561" cy="5400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91" idx="0"/>
            <a:endCxn id="28" idx="2"/>
          </p:cNvCxnSpPr>
          <p:nvPr/>
        </p:nvCxnSpPr>
        <p:spPr>
          <a:xfrm flipH="1" flipV="1">
            <a:off x="4535996" y="2708920"/>
            <a:ext cx="2376264" cy="52050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28" idx="2"/>
            <a:endCxn id="97" idx="0"/>
          </p:cNvCxnSpPr>
          <p:nvPr/>
        </p:nvCxnSpPr>
        <p:spPr>
          <a:xfrm>
            <a:off x="4535996" y="2708920"/>
            <a:ext cx="683541" cy="46805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角丸四角形吹き出し 109"/>
          <p:cNvSpPr/>
          <p:nvPr/>
        </p:nvSpPr>
        <p:spPr>
          <a:xfrm>
            <a:off x="225069" y="3693483"/>
            <a:ext cx="1466611" cy="648072"/>
          </a:xfrm>
          <a:prstGeom prst="wedgeRoundRectCallout">
            <a:avLst>
              <a:gd name="adj1" fmla="val 46494"/>
              <a:gd name="adj2" fmla="val 808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AllForOne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Strategy</a:t>
            </a:r>
            <a:endParaRPr kumimoji="1" lang="ja-JP" altLang="en-US" dirty="0"/>
          </a:p>
        </p:txBody>
      </p:sp>
      <p:sp>
        <p:nvSpPr>
          <p:cNvPr id="111" name="角丸四角形吹き出し 110"/>
          <p:cNvSpPr/>
          <p:nvPr/>
        </p:nvSpPr>
        <p:spPr>
          <a:xfrm>
            <a:off x="2348534" y="1404144"/>
            <a:ext cx="1466611" cy="648072"/>
          </a:xfrm>
          <a:prstGeom prst="wedgeRoundRectCallout">
            <a:avLst>
              <a:gd name="adj1" fmla="val 46494"/>
              <a:gd name="adj2" fmla="val 808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OneForOne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Strategy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851920" y="2042840"/>
            <a:ext cx="1368152" cy="666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Analysis</a:t>
            </a:r>
          </a:p>
          <a:p>
            <a:pPr algn="ctr"/>
            <a:r>
              <a:rPr kumimoji="1" lang="en-US" altLang="ja-JP" dirty="0" smtClean="0"/>
              <a:t>Supervisor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691680" y="4347096"/>
            <a:ext cx="1368152" cy="666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Calculation</a:t>
            </a:r>
          </a:p>
          <a:p>
            <a:pPr algn="ctr"/>
            <a:r>
              <a:rPr kumimoji="1" lang="en-US" altLang="ja-JP" dirty="0" smtClean="0"/>
              <a:t>Supervisor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290358" y="4374089"/>
            <a:ext cx="1368152" cy="639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Inspection</a:t>
            </a:r>
          </a:p>
          <a:p>
            <a:pPr algn="ctr"/>
            <a:r>
              <a:rPr lang="en-US" altLang="ja-JP" dirty="0" smtClean="0"/>
              <a:t>Manager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3347864" y="5787256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Inspector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4788024" y="4347697"/>
            <a:ext cx="1368152" cy="666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Inspection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91" name="正方形/長方形 90"/>
          <p:cNvSpPr/>
          <p:nvPr/>
        </p:nvSpPr>
        <p:spPr>
          <a:xfrm>
            <a:off x="6228184" y="3229427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Buffer</a:t>
            </a:r>
            <a:endParaRPr kumimoji="1" lang="ja-JP" altLang="en-US" dirty="0"/>
          </a:p>
        </p:txBody>
      </p:sp>
      <p:sp>
        <p:nvSpPr>
          <p:cNvPr id="97" name="正方形/長方形 96"/>
          <p:cNvSpPr/>
          <p:nvPr/>
        </p:nvSpPr>
        <p:spPr>
          <a:xfrm>
            <a:off x="4535461" y="3176972"/>
            <a:ext cx="1368152" cy="666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Buffer</a:t>
            </a:r>
          </a:p>
          <a:p>
            <a:pPr algn="ctr"/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23528" y="5733256"/>
            <a:ext cx="1368152" cy="644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Sum</a:t>
            </a:r>
          </a:p>
          <a:p>
            <a:pPr algn="ctr"/>
            <a:r>
              <a:rPr lang="en-US" altLang="ja-JP" dirty="0" smtClean="0"/>
              <a:t>Calculator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835696" y="5796260"/>
            <a:ext cx="1368152" cy="5850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Mean</a:t>
            </a:r>
          </a:p>
          <a:p>
            <a:pPr algn="ctr"/>
            <a:r>
              <a:rPr lang="en-US" altLang="ja-JP" dirty="0" smtClean="0"/>
              <a:t>Calculator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2728797" y="3167968"/>
            <a:ext cx="1368152" cy="666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Inspection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Supervisor</a:t>
            </a:r>
            <a:endParaRPr kumimoji="1" lang="ja-JP" altLang="en-US" dirty="0"/>
          </a:p>
        </p:txBody>
      </p:sp>
      <p:sp>
        <p:nvSpPr>
          <p:cNvPr id="45" name="角丸四角形吹き出し 44"/>
          <p:cNvSpPr/>
          <p:nvPr/>
        </p:nvSpPr>
        <p:spPr>
          <a:xfrm>
            <a:off x="909145" y="2519896"/>
            <a:ext cx="1466611" cy="648072"/>
          </a:xfrm>
          <a:prstGeom prst="wedgeRoundRectCallout">
            <a:avLst>
              <a:gd name="adj1" fmla="val 46494"/>
              <a:gd name="adj2" fmla="val 808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AllForOne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Strategy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51920" y="1179116"/>
            <a:ext cx="1368152" cy="45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03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322</Words>
  <Application>Microsoft Office PowerPoint</Application>
  <PresentationFormat>画面に合わせる (4:3)</PresentationFormat>
  <Paragraphs>135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Abstraction</vt:lpstr>
      <vt:lpstr>PowerPoint プレゼンテーション</vt:lpstr>
      <vt:lpstr>PowerPoint プレゼンテーション</vt:lpstr>
      <vt:lpstr>PowerPoint プレゼンテーション</vt:lpstr>
      <vt:lpstr>Architecture</vt:lpstr>
      <vt:lpstr>PowerPoint プレゼンテーション</vt:lpstr>
      <vt:lpstr>Actor Design</vt:lpstr>
      <vt:lpstr>Messages</vt:lpstr>
      <vt:lpstr>Supervisor Hierarchy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TIS根来</dc:creator>
  <cp:lastModifiedBy>Yugo Maede</cp:lastModifiedBy>
  <cp:revision>96</cp:revision>
  <dcterms:created xsi:type="dcterms:W3CDTF">2015-06-04T08:30:05Z</dcterms:created>
  <dcterms:modified xsi:type="dcterms:W3CDTF">2015-07-22T02:40:44Z</dcterms:modified>
</cp:coreProperties>
</file>