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99" r:id="rId6"/>
    <p:sldId id="300" r:id="rId7"/>
    <p:sldId id="302" r:id="rId8"/>
    <p:sldId id="305" r:id="rId9"/>
    <p:sldId id="27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25"/>
    <a:srgbClr val="FFA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8889" autoAdjust="0"/>
  </p:normalViewPr>
  <p:slideViewPr>
    <p:cSldViewPr snapToGrid="0">
      <p:cViewPr varScale="1">
        <p:scale>
          <a:sx n="98" d="100"/>
          <a:sy n="98" d="100"/>
        </p:scale>
        <p:origin x="17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2D7B-688D-4BBA-93EB-EE76EEBCE458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449A-C98D-48BA-9542-0DC7BB767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7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sz="1100" u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Olá! Hoje, iremos apresentar sobre a nossa solução do projeto Enterprise Connection.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Nosso cenário atual se baseia em uma empresa que faz vendas online e deseja fazer o levantamento do seu lucro mensal e posterior a ele, o lucro anual.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Sua produção é baseada em 2 tipos de produtos: os de base, vendidos à valores variáveis e os customizados vendidos à 50 reais.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600" dirty="0"/>
              <a:t>Mas para que o levantamento dos dados seja feito com exatidão, a solução deve seguir alguns requisitos: *ler os requisitos*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1100" u="none" dirty="0">
                <a:highlight>
                  <a:srgbClr val="FFFF00"/>
                </a:highlight>
              </a:rPr>
              <a:t>Tendo em vista esse cenário, pensamos em uma solução que ajude a empresa melhorando, otimizando e facilitando a sua logística.</a:t>
            </a:r>
          </a:p>
          <a:p>
            <a:pPr marL="139700" indent="0">
              <a:spcBef>
                <a:spcPts val="0"/>
              </a:spcBef>
              <a:buNone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88698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600" dirty="0"/>
              <a:t>Através do conceito da Estrutura de Dados (colocar a estrutura de dados que usamos), nos baseamos em uma linguagem de programação que nos auxilie da melhor forma nessa situação. </a:t>
            </a:r>
          </a:p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600" dirty="0"/>
              <a:t>Através do Python, conseguimos solucionar e otimizar o problema que nos foi apresentado. Além de entregarmos mais informações do que os lucros como vocês virão mais para frente.</a:t>
            </a: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Font typeface="Roboto"/>
              <a:buNone/>
            </a:pPr>
            <a:endParaRPr lang="pt-BR" sz="1100" u="non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3106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Roboto"/>
              <a:buNone/>
            </a:pPr>
            <a:r>
              <a:rPr lang="pt-BR" sz="1100" u="none" dirty="0">
                <a:highlight>
                  <a:srgbClr val="FFFF00"/>
                </a:highlight>
              </a:rPr>
              <a:t>Mas para que a nossa solução fosse possível, contamos com um time capacitado para essa situação. *ler o integrantes e suas responsabilidades*</a:t>
            </a:r>
          </a:p>
        </p:txBody>
      </p:sp>
    </p:spTree>
    <p:extLst>
      <p:ext uri="{BB962C8B-B14F-4D97-AF65-F5344CB8AC3E}">
        <p14:creationId xmlns:p14="http://schemas.microsoft.com/office/powerpoint/2010/main" val="4238651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Fiquem agora com a visualização do código em funcionamento. É com você, João!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E449A-C98D-48BA-9542-0DC7BB7677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94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u="none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Ficamos por aqui, pessoal! Com esse algoritmo, conseguimos otimizar o levantamento mensal e anual do lucro da nossa empresa, além de </a:t>
            </a:r>
            <a:r>
              <a:rPr lang="pt-BR" sz="1100" u="none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diversos outros dados. </a:t>
            </a:r>
            <a:endParaRPr lang="pt-BR" sz="1100" u="none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Qualquer dúvida ou interesse, entre em contato conosco.</a:t>
            </a:r>
          </a:p>
          <a:p>
            <a:pPr marL="1397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Obrigado pela atenção!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0B867-9661-4518-A6EB-B5AF54A79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58CFED-3ECE-4DC9-8CEC-2FF1ED1DA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13C38-46F6-41C7-B123-C4430058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733EB-0C47-4138-B562-EC17ACBA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DB8D8-E82F-484E-B208-AEC0731A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9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96E80-B543-4C38-BED1-96D7C52C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C5747E-9B2A-47C4-8C63-8E1E83E8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65B07-3178-4518-9500-393A03D6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03E657-E500-4A3F-AB0E-DDF36FD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C0F02-0725-4084-928A-13C2A874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0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4357D-007F-4545-901C-ADEC6EA9C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C4F504-D1AC-4348-8985-05741A9B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8B67C-DCF3-4261-8C80-74696C37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9E2DE-4647-44D9-980C-7E984BE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14715-8D4D-439A-A0D6-965805C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4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310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130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4644-B774-4666-8ABA-F35CE9B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347A7-1B0A-4D3D-B278-D8D221B2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BDAC90-3040-4218-B593-3DBF641E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7CC840-0EBC-45CA-8F97-6DD9FFC1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89866-6B2E-4C3E-8FD2-66F79AC0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07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26FEF-5E15-44FE-9107-2853876B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ADF62F-5E79-4B6D-931D-75CFF562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DB445-E488-4845-9A58-1A3192A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33ABF-B99F-4FA2-83A9-2A9F999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CD29F-69B7-4A70-8B1F-B2797C5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93A2D-9071-43E2-B216-BA64E8DF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B9512-BCEE-42BB-B06B-0F5BDAF6F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6AC924-CFF9-4AB1-879B-16A22F4C4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DA8766-FC43-48A7-AF2B-DFBB312C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0AE7DD-1FCD-4E17-82E2-4476322B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CF57A4-5A37-471A-AB94-1C2CF39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6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6A124-E579-4EBB-B830-5221AA19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1B160A-CF44-48D7-87B3-A0428904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B8493-964C-4FF3-A4D2-ECB67405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7E7677-FA31-466D-A640-03A797EA4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31C225-4329-4D3B-9545-4EE7B584C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889A0D-1309-429B-A236-21E43D42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791BF4-74BF-42DE-B33F-88D864B3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CF902D-D331-416D-801B-5BFCEBD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35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116C-761E-4506-88D5-1F7DDD0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325AF8-7EB2-4D70-925C-8B294362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5B4C9E-4395-48FB-9070-DBD5EBFB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1E401E-1F27-47B6-9D27-93433142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19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DE31D0-B327-4304-89DE-F28690CF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7913E-5CA3-43AB-BF68-9903E924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A39D05-11E7-4E3D-BAF8-D7C9B2F3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38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F7CED-BE53-454B-9470-4CC6EBC2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E3BE0-D968-4334-BCE7-F249EB8B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A7C5F7-0E84-4298-A032-05BB54B6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80482B-970A-400C-9ABD-FE91CE8F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210A1C-8C2A-4E0F-B8FE-214AF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23FB6-8D12-4A44-A676-857C9C9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1751C-C8C3-4678-B761-C2EA4B1A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DDCBC5-6B0A-4CB3-B5D1-A9994799B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A2336-5BCA-48AC-9E79-8E0E40BE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560664-7CBD-4CF7-82B2-48F5C619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3DBE2-8BCC-4B0E-8E4C-9F671575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2516B0-B490-46C9-9700-12DB481C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EC878A-9C29-4954-92F1-006420F4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5C986-3B68-458C-99BA-6601D759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66342-6D79-4055-8B22-D7C1EFEB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DB3B5-7326-4D09-AE12-4EF6A5C8E079}" type="datetimeFigureOut">
              <a:rPr lang="pt-BR" smtClean="0"/>
              <a:t>13/04/2022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8AF6A-9554-4761-AB15-B22C50D2C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3CFCB-FC30-46E4-8F2B-BB04F3C34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F5D1-0F87-4B30-B018-E1C557658F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2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8B203CA-2395-45D2-8CD5-1994275D2DA5}"/>
              </a:ext>
            </a:extLst>
          </p:cNvPr>
          <p:cNvSpPr txBox="1">
            <a:spLocks/>
          </p:cNvSpPr>
          <p:nvPr/>
        </p:nvSpPr>
        <p:spPr>
          <a:xfrm>
            <a:off x="246744" y="115079"/>
            <a:ext cx="5191275" cy="223174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Dosis"/>
              <a:buNone/>
              <a:defRPr sz="52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933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ENTERPRISE </a:t>
            </a:r>
          </a:p>
          <a:p>
            <a:r>
              <a:rPr lang="pt-BR" sz="6933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CONNECTION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990A77A-4616-4D22-A593-1695DC17D6DE}"/>
              </a:ext>
            </a:extLst>
          </p:cNvPr>
          <p:cNvSpPr txBox="1">
            <a:spLocks/>
          </p:cNvSpPr>
          <p:nvPr/>
        </p:nvSpPr>
        <p:spPr>
          <a:xfrm>
            <a:off x="8312149" y="5502436"/>
            <a:ext cx="3879851" cy="33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pt-BR" sz="2133" b="1" dirty="0">
                <a:solidFill>
                  <a:schemeClr val="accent1"/>
                </a:solidFill>
                <a:latin typeface="Roboto" pitchFamily="2" charset="0"/>
                <a:ea typeface="Roboto" pitchFamily="2" charset="0"/>
              </a:rPr>
              <a:t>Abril 2022 - Tech Warriors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9152283-3815-4CC0-9D36-DD1CE6ECF670}"/>
              </a:ext>
            </a:extLst>
          </p:cNvPr>
          <p:cNvSpPr txBox="1">
            <a:spLocks/>
          </p:cNvSpPr>
          <p:nvPr/>
        </p:nvSpPr>
        <p:spPr>
          <a:xfrm>
            <a:off x="7401464" y="0"/>
            <a:ext cx="4790536" cy="1161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buSzPct val="100000"/>
              <a:buNone/>
            </a:pPr>
            <a:r>
              <a:rPr lang="pt-BR" sz="24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Simple Solution Algorithm - ProfitCo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5C9DB7-988E-4012-8D16-688E9A820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4" y="2809893"/>
            <a:ext cx="6044601" cy="4048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2F5ECD-2551-4B7E-860E-98628FAF8ECD}"/>
              </a:ext>
            </a:extLst>
          </p:cNvPr>
          <p:cNvSpPr txBox="1"/>
          <p:nvPr/>
        </p:nvSpPr>
        <p:spPr>
          <a:xfrm>
            <a:off x="3626460" y="4011726"/>
            <a:ext cx="8775091" cy="284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Calibri" panose="020F0502020204030204"/>
              </a:defRPr>
            </a:lvl1pPr>
            <a:lvl2pPr marL="914400" indent="-381000"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indent="-381000"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indent="-342900"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indent="0">
              <a:buNone/>
            </a:pPr>
            <a:r>
              <a:rPr lang="pt-BR" sz="2500" dirty="0">
                <a:sym typeface="Roboto"/>
              </a:rPr>
              <a:t>Requisitos...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2500" dirty="0"/>
              <a:t>▪ O valor do produto e suas quantidades de vendidas sofrem </a:t>
            </a:r>
            <a:r>
              <a:rPr lang="pt-BR" sz="2500" b="1" i="1" dirty="0">
                <a:solidFill>
                  <a:srgbClr val="FF8700"/>
                </a:solidFill>
                <a:sym typeface="Roboto"/>
              </a:rPr>
              <a:t>variações</a:t>
            </a:r>
            <a:r>
              <a:rPr lang="pt-BR" sz="2500" dirty="0"/>
              <a:t> durante o ano; 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2500" dirty="0"/>
              <a:t>▪ O estoque sempre contêm, pelo menos, </a:t>
            </a:r>
            <a:r>
              <a:rPr lang="pt-BR" sz="2500" b="1" i="1" dirty="0">
                <a:solidFill>
                  <a:srgbClr val="FF8700"/>
                </a:solidFill>
                <a:sym typeface="Roboto"/>
              </a:rPr>
              <a:t>1000 unidades</a:t>
            </a:r>
            <a:r>
              <a:rPr lang="pt-BR" sz="2500" dirty="0"/>
              <a:t>; 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pt-BR" sz="2500" dirty="0"/>
              <a:t>▪ Obrigatoriamente, os produtos customizados mais antigos, são </a:t>
            </a:r>
            <a:r>
              <a:rPr lang="pt-BR" sz="2500" b="1" i="1" dirty="0">
                <a:solidFill>
                  <a:srgbClr val="FF8700"/>
                </a:solidFill>
                <a:sym typeface="Roboto"/>
              </a:rPr>
              <a:t>vendidos primeiro</a:t>
            </a:r>
            <a:r>
              <a:rPr lang="pt-BR" sz="2500" dirty="0"/>
              <a:t>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35B4DFB-665C-49C0-853F-E876C93C0048}"/>
              </a:ext>
            </a:extLst>
          </p:cNvPr>
          <p:cNvSpPr txBox="1">
            <a:spLocks/>
          </p:cNvSpPr>
          <p:nvPr/>
        </p:nvSpPr>
        <p:spPr>
          <a:xfrm>
            <a:off x="2924460" y="2688194"/>
            <a:ext cx="5448101" cy="1353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2500" dirty="0">
                <a:cs typeface="Calibri" panose="020F0502020204030204"/>
              </a:rPr>
              <a:t>Seus produtos são vendidos a:</a:t>
            </a:r>
          </a:p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dirty="0">
                <a:cs typeface="Calibri" panose="020F0502020204030204"/>
              </a:rPr>
              <a:t>Produtos Base R$ *variável*</a:t>
            </a:r>
          </a:p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pt-BR" sz="2500" dirty="0">
                <a:cs typeface="Calibri" panose="020F0502020204030204"/>
              </a:rPr>
              <a:t>Produtos Customizados R$50,00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FC91F7D-A8B3-4378-8225-B82E5E24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6577869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PROBLEMA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C536CFA-4A01-439E-B1AC-F74B5278CC21}"/>
              </a:ext>
            </a:extLst>
          </p:cNvPr>
          <p:cNvSpPr txBox="1">
            <a:spLocks/>
          </p:cNvSpPr>
          <p:nvPr/>
        </p:nvSpPr>
        <p:spPr>
          <a:xfrm>
            <a:off x="2319969" y="1511802"/>
            <a:ext cx="8195631" cy="133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2700" dirty="0">
                <a:cs typeface="Calibri" panose="020F0502020204030204"/>
              </a:rPr>
              <a:t>Uma empresa de vendas on-line deseja saber qual o seu lucro em </a:t>
            </a:r>
            <a:r>
              <a:rPr lang="pt-BR" sz="2700" b="1" i="1" dirty="0">
                <a:solidFill>
                  <a:srgbClr val="FF8700"/>
                </a:solidFill>
                <a:cs typeface="Calibri" panose="020F0502020204030204"/>
              </a:rPr>
              <a:t>cada mês </a:t>
            </a:r>
            <a:r>
              <a:rPr lang="pt-BR" sz="2700" dirty="0">
                <a:cs typeface="Calibri" panose="020F0502020204030204"/>
              </a:rPr>
              <a:t>do ano e o total acumulado após </a:t>
            </a:r>
            <a:r>
              <a:rPr lang="pt-BR" sz="2700" b="1" i="1" dirty="0">
                <a:solidFill>
                  <a:srgbClr val="FF8700"/>
                </a:solidFill>
                <a:cs typeface="Calibri" panose="020F0502020204030204"/>
              </a:rPr>
              <a:t>12 meses</a:t>
            </a:r>
            <a:r>
              <a:rPr lang="pt-BR" sz="2700" b="1" dirty="0">
                <a:solidFill>
                  <a:schemeClr val="tx1"/>
                </a:solidFill>
                <a:cs typeface="Calibri" panose="020F0502020204030204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A08768-2D4D-4F9F-9A80-15BAF6806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753" y="1511802"/>
            <a:ext cx="957748" cy="957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AC7646E-7565-4914-A9E1-9F51426A1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834" y="2865370"/>
            <a:ext cx="976743" cy="976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E3716E6-5B28-4847-A35E-E5448827A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846274"/>
            <a:ext cx="976742" cy="976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362B2A7-CD78-4D79-9FE4-1A2DF585C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69" y="4822297"/>
            <a:ext cx="1404000" cy="140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25D75E8-2736-451C-91A6-A167A31DCDE4}"/>
              </a:ext>
            </a:extLst>
          </p:cNvPr>
          <p:cNvCxnSpPr>
            <a:cxnSpLocks/>
          </p:cNvCxnSpPr>
          <p:nvPr/>
        </p:nvCxnSpPr>
        <p:spPr>
          <a:xfrm>
            <a:off x="9582974" y="3414833"/>
            <a:ext cx="70322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5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8F3903A-9327-46B5-A50A-8DE2B3FF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5724508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NOSSA SOLUÇÃO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DCD7D85-72FA-4678-90EE-8C730B7A9759}"/>
              </a:ext>
            </a:extLst>
          </p:cNvPr>
          <p:cNvSpPr txBox="1">
            <a:spLocks/>
          </p:cNvSpPr>
          <p:nvPr/>
        </p:nvSpPr>
        <p:spPr>
          <a:xfrm>
            <a:off x="2544866" y="1388501"/>
            <a:ext cx="9647134" cy="214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Baseado na metodologia de Estrutura de Dados, utilizamos uma linguagem que seja de rápida e fácil lógica para a implementação da solução. 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O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Python</a:t>
            </a:r>
            <a:r>
              <a:rPr lang="pt-BR" sz="2400" dirty="0">
                <a:cs typeface="Calibri" panose="020F0502020204030204"/>
              </a:rPr>
              <a:t>, é a linguagem que mais vem crescendo ultimamente pela sua ampla forma de utilização.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D944D93-28CD-4879-864A-0AC6752CB66B}"/>
              </a:ext>
            </a:extLst>
          </p:cNvPr>
          <p:cNvGrpSpPr/>
          <p:nvPr/>
        </p:nvGrpSpPr>
        <p:grpSpPr>
          <a:xfrm>
            <a:off x="430578" y="3931022"/>
            <a:ext cx="2700000" cy="2052000"/>
            <a:chOff x="591145" y="3779102"/>
            <a:chExt cx="3000051" cy="2550541"/>
          </a:xfrm>
        </p:grpSpPr>
        <p:grpSp>
          <p:nvGrpSpPr>
            <p:cNvPr id="29" name="Google Shape;1276;p49">
              <a:extLst>
                <a:ext uri="{FF2B5EF4-FFF2-40B4-BE49-F238E27FC236}">
                  <a16:creationId xmlns:a16="http://schemas.microsoft.com/office/drawing/2014/main" id="{9FD5D769-EF73-447C-8454-44FE74B9B408}"/>
                </a:ext>
              </a:extLst>
            </p:cNvPr>
            <p:cNvGrpSpPr/>
            <p:nvPr/>
          </p:nvGrpSpPr>
          <p:grpSpPr>
            <a:xfrm>
              <a:off x="591145" y="3818434"/>
              <a:ext cx="3000051" cy="2511209"/>
              <a:chOff x="1631150" y="4455641"/>
              <a:chExt cx="720000" cy="657002"/>
            </a:xfrm>
          </p:grpSpPr>
          <p:sp>
            <p:nvSpPr>
              <p:cNvPr id="30" name="Google Shape;1277;p49">
                <a:extLst>
                  <a:ext uri="{FF2B5EF4-FFF2-40B4-BE49-F238E27FC236}">
                    <a16:creationId xmlns:a16="http://schemas.microsoft.com/office/drawing/2014/main" id="{C6286648-E89B-488A-83DF-2D52BB28369A}"/>
                  </a:ext>
                </a:extLst>
              </p:cNvPr>
              <p:cNvSpPr/>
              <p:nvPr/>
            </p:nvSpPr>
            <p:spPr>
              <a:xfrm>
                <a:off x="1631150" y="4455641"/>
                <a:ext cx="720000" cy="1077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278;p49">
                <a:extLst>
                  <a:ext uri="{FF2B5EF4-FFF2-40B4-BE49-F238E27FC236}">
                    <a16:creationId xmlns:a16="http://schemas.microsoft.com/office/drawing/2014/main" id="{B5A5612A-B501-48CF-B063-74F0BF83250F}"/>
                  </a:ext>
                </a:extLst>
              </p:cNvPr>
              <p:cNvSpPr/>
              <p:nvPr/>
            </p:nvSpPr>
            <p:spPr>
              <a:xfrm>
                <a:off x="1846141" y="4957304"/>
                <a:ext cx="293050" cy="15533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5" extrusionOk="0">
                    <a:moveTo>
                      <a:pt x="0" y="0"/>
                    </a:moveTo>
                    <a:cubicBezTo>
                      <a:pt x="98" y="204"/>
                      <a:pt x="98" y="204"/>
                      <a:pt x="98" y="204"/>
                    </a:cubicBezTo>
                    <a:cubicBezTo>
                      <a:pt x="125" y="229"/>
                      <a:pt x="175" y="245"/>
                      <a:pt x="231" y="245"/>
                    </a:cubicBezTo>
                    <a:cubicBezTo>
                      <a:pt x="287" y="245"/>
                      <a:pt x="336" y="229"/>
                      <a:pt x="363" y="204"/>
                    </a:cubicBezTo>
                    <a:cubicBezTo>
                      <a:pt x="462" y="0"/>
                      <a:pt x="462" y="0"/>
                      <a:pt x="462" y="0"/>
                    </a:cubicBezTo>
                    <a:cubicBezTo>
                      <a:pt x="413" y="27"/>
                      <a:pt x="328" y="44"/>
                      <a:pt x="231" y="44"/>
                    </a:cubicBezTo>
                    <a:cubicBezTo>
                      <a:pt x="133" y="44"/>
                      <a:pt x="49" y="2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279;p49">
                <a:extLst>
                  <a:ext uri="{FF2B5EF4-FFF2-40B4-BE49-F238E27FC236}">
                    <a16:creationId xmlns:a16="http://schemas.microsoft.com/office/drawing/2014/main" id="{4CF0A1DC-6806-4A58-B10C-755DA9FCCE11}"/>
                  </a:ext>
                </a:extLst>
              </p:cNvPr>
              <p:cNvSpPr/>
              <p:nvPr/>
            </p:nvSpPr>
            <p:spPr>
              <a:xfrm>
                <a:off x="1776241" y="4814286"/>
                <a:ext cx="431967" cy="16150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55" extrusionOk="0">
                    <a:moveTo>
                      <a:pt x="0" y="0"/>
                    </a:moveTo>
                    <a:cubicBezTo>
                      <a:pt x="55" y="112"/>
                      <a:pt x="55" y="112"/>
                      <a:pt x="55" y="112"/>
                    </a:cubicBezTo>
                    <a:cubicBezTo>
                      <a:pt x="95" y="195"/>
                      <a:pt x="95" y="195"/>
                      <a:pt x="95" y="195"/>
                    </a:cubicBezTo>
                    <a:cubicBezTo>
                      <a:pt x="126" y="227"/>
                      <a:pt x="217" y="255"/>
                      <a:pt x="341" y="255"/>
                    </a:cubicBezTo>
                    <a:cubicBezTo>
                      <a:pt x="464" y="255"/>
                      <a:pt x="555" y="227"/>
                      <a:pt x="587" y="195"/>
                    </a:cubicBezTo>
                    <a:cubicBezTo>
                      <a:pt x="627" y="112"/>
                      <a:pt x="627" y="112"/>
                      <a:pt x="627" y="112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24" y="30"/>
                      <a:pt x="508" y="54"/>
                      <a:pt x="341" y="54"/>
                    </a:cubicBezTo>
                    <a:cubicBezTo>
                      <a:pt x="173" y="54"/>
                      <a:pt x="58" y="3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280;p49">
                <a:extLst>
                  <a:ext uri="{FF2B5EF4-FFF2-40B4-BE49-F238E27FC236}">
                    <a16:creationId xmlns:a16="http://schemas.microsoft.com/office/drawing/2014/main" id="{01476F04-9F06-494E-8ED2-42A18BEAB3B3}"/>
                  </a:ext>
                </a:extLst>
              </p:cNvPr>
              <p:cNvSpPr/>
              <p:nvPr/>
            </p:nvSpPr>
            <p:spPr>
              <a:xfrm>
                <a:off x="1639308" y="4531550"/>
                <a:ext cx="706054" cy="169201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267" extrusionOk="0">
                    <a:moveTo>
                      <a:pt x="557" y="66"/>
                    </a:moveTo>
                    <a:cubicBezTo>
                      <a:pt x="326" y="66"/>
                      <a:pt x="84" y="43"/>
                      <a:pt x="0" y="0"/>
                    </a:cubicBezTo>
                    <a:cubicBezTo>
                      <a:pt x="96" y="198"/>
                      <a:pt x="96" y="198"/>
                      <a:pt x="96" y="198"/>
                    </a:cubicBezTo>
                    <a:cubicBezTo>
                      <a:pt x="135" y="230"/>
                      <a:pt x="295" y="267"/>
                      <a:pt x="557" y="267"/>
                    </a:cubicBezTo>
                    <a:cubicBezTo>
                      <a:pt x="819" y="267"/>
                      <a:pt x="979" y="230"/>
                      <a:pt x="1017" y="198"/>
                    </a:cubicBezTo>
                    <a:cubicBezTo>
                      <a:pt x="1113" y="0"/>
                      <a:pt x="1113" y="0"/>
                      <a:pt x="1113" y="0"/>
                    </a:cubicBezTo>
                    <a:cubicBezTo>
                      <a:pt x="1029" y="43"/>
                      <a:pt x="787" y="66"/>
                      <a:pt x="557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1281;p49">
                <a:extLst>
                  <a:ext uri="{FF2B5EF4-FFF2-40B4-BE49-F238E27FC236}">
                    <a16:creationId xmlns:a16="http://schemas.microsoft.com/office/drawing/2014/main" id="{6D0CB6FB-8F5E-4721-83F7-84B43321A4D8}"/>
                  </a:ext>
                </a:extLst>
              </p:cNvPr>
              <p:cNvSpPr/>
              <p:nvPr/>
            </p:nvSpPr>
            <p:spPr>
              <a:xfrm>
                <a:off x="1708546" y="4674128"/>
                <a:ext cx="567578" cy="16414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59" extrusionOk="0">
                    <a:moveTo>
                      <a:pt x="0" y="0"/>
                    </a:moveTo>
                    <a:cubicBezTo>
                      <a:pt x="94" y="193"/>
                      <a:pt x="94" y="193"/>
                      <a:pt x="94" y="193"/>
                    </a:cubicBezTo>
                    <a:cubicBezTo>
                      <a:pt x="130" y="227"/>
                      <a:pt x="266" y="259"/>
                      <a:pt x="448" y="259"/>
                    </a:cubicBezTo>
                    <a:cubicBezTo>
                      <a:pt x="630" y="259"/>
                      <a:pt x="765" y="227"/>
                      <a:pt x="802" y="193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815" y="38"/>
                      <a:pt x="627" y="58"/>
                      <a:pt x="448" y="58"/>
                    </a:cubicBezTo>
                    <a:cubicBezTo>
                      <a:pt x="268" y="58"/>
                      <a:pt x="81" y="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33" tIns="45700" rIns="91433" bIns="45700" anchor="t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400"/>
                </a:pPr>
                <a:endParaRPr sz="18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3F4F2A60-2988-48EF-9F5A-EF1EF9C1B447}"/>
                </a:ext>
              </a:extLst>
            </p:cNvPr>
            <p:cNvSpPr/>
            <p:nvPr/>
          </p:nvSpPr>
          <p:spPr>
            <a:xfrm>
              <a:off x="649255" y="4286799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Algoritmo Leve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2FCCBFB3-858C-4A10-AE41-DA917287D408}"/>
                </a:ext>
              </a:extLst>
            </p:cNvPr>
            <p:cNvSpPr/>
            <p:nvPr/>
          </p:nvSpPr>
          <p:spPr>
            <a:xfrm>
              <a:off x="630057" y="3779102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Fácil de modificar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2A65205A-5378-4F2B-82D6-741170220020}"/>
                </a:ext>
              </a:extLst>
            </p:cNvPr>
            <p:cNvSpPr/>
            <p:nvPr/>
          </p:nvSpPr>
          <p:spPr>
            <a:xfrm>
              <a:off x="660635" y="5398783"/>
              <a:ext cx="2859288" cy="682905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Fácil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59646714-7B59-4A02-BB8F-B54F3B44FB20}"/>
                </a:ext>
              </a:extLst>
            </p:cNvPr>
            <p:cNvSpPr/>
            <p:nvPr/>
          </p:nvSpPr>
          <p:spPr>
            <a:xfrm>
              <a:off x="625137" y="4798669"/>
              <a:ext cx="2941941" cy="775286"/>
            </a:xfrm>
            <a:prstGeom prst="rect">
              <a:avLst/>
            </a:prstGeom>
            <a:noFill/>
          </p:spPr>
          <p:txBody>
            <a:bodyPr spcFirstLastPara="1" wrap="none" lIns="121920" tIns="60960" rIns="121920" bIns="60960" numCol="1">
              <a:prstTxWarp prst="textArchDown">
                <a:avLst>
                  <a:gd name="adj" fmla="val 907433"/>
                </a:avLst>
              </a:prstTxWarp>
              <a:spAutoFit/>
            </a:bodyPr>
            <a:lstStyle/>
            <a:p>
              <a:pPr algn="ctr"/>
              <a:r>
                <a:rPr lang="pt-BR" sz="2000" dirty="0">
                  <a:latin typeface="Roboto"/>
                  <a:ea typeface="Roboto"/>
                  <a:cs typeface="Calibri" panose="020F0502020204030204"/>
                  <a:sym typeface="Roboto"/>
                </a:rPr>
                <a:t>Rápido</a:t>
              </a: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A9DA71D-DBFE-411E-A03B-738F5373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8" y="1898999"/>
            <a:ext cx="1440000" cy="144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92B3D3F6-11CD-4E54-858D-4E56D2BA8F87}"/>
              </a:ext>
            </a:extLst>
          </p:cNvPr>
          <p:cNvSpPr txBox="1">
            <a:spLocks/>
          </p:cNvSpPr>
          <p:nvPr/>
        </p:nvSpPr>
        <p:spPr>
          <a:xfrm>
            <a:off x="3087168" y="3466735"/>
            <a:ext cx="8860718" cy="190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Utilizamos uma estrutura de dados: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endParaRPr lang="pt-BR" sz="1600" dirty="0"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		for</a:t>
            </a:r>
            <a:r>
              <a:rPr lang="pt-BR" sz="2400" dirty="0">
                <a:cs typeface="Calibri" panose="020F0502020204030204"/>
              </a:rPr>
              <a:t> mês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in</a:t>
            </a:r>
            <a:r>
              <a:rPr lang="pt-BR" sz="2400" dirty="0">
                <a:cs typeface="Calibri" panose="020F0502020204030204"/>
              </a:rPr>
              <a:t> 12meses {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		       ....</a:t>
            </a:r>
          </a:p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		}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E7673CBA-FBE5-49FE-A90B-07CAFBDBEF1D}"/>
              </a:ext>
            </a:extLst>
          </p:cNvPr>
          <p:cNvSpPr txBox="1">
            <a:spLocks/>
          </p:cNvSpPr>
          <p:nvPr/>
        </p:nvSpPr>
        <p:spPr>
          <a:xfrm>
            <a:off x="4190344" y="5139290"/>
            <a:ext cx="7995479" cy="167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75000"/>
              <a:buNone/>
            </a:pPr>
            <a:r>
              <a:rPr lang="pt-BR" sz="2400" dirty="0">
                <a:cs typeface="Calibri" panose="020F0502020204030204"/>
              </a:rPr>
              <a:t>Onde dentro dessa estrutura,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executamos as regras de negócio </a:t>
            </a:r>
            <a:r>
              <a:rPr lang="pt-BR" sz="2400" dirty="0">
                <a:cs typeface="Calibri" panose="020F0502020204030204"/>
              </a:rPr>
              <a:t>até que se termine o prazo determinado (12 meses) e apresente os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resultados</a:t>
            </a:r>
            <a:r>
              <a:rPr lang="pt-BR" sz="2400" dirty="0">
                <a:cs typeface="Calibri" panose="020F0502020204030204"/>
              </a:rPr>
              <a:t> de cada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mês</a:t>
            </a:r>
            <a:r>
              <a:rPr lang="pt-BR" sz="2400" dirty="0">
                <a:cs typeface="Calibri" panose="020F0502020204030204"/>
              </a:rPr>
              <a:t> e do </a:t>
            </a:r>
            <a:r>
              <a:rPr lang="pt-BR" sz="2400" b="1" i="1" dirty="0">
                <a:solidFill>
                  <a:srgbClr val="FF8700"/>
                </a:solidFill>
                <a:cs typeface="Calibri" panose="020F0502020204030204"/>
              </a:rPr>
              <a:t>ano</a:t>
            </a:r>
            <a:r>
              <a:rPr lang="pt-BR" sz="2400" dirty="0"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18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8F3903A-9327-46B5-A50A-8DE2B3FF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59" y="351773"/>
            <a:ext cx="5724508" cy="937907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  <a:sym typeface="Arial"/>
              </a:rPr>
              <a:t>NOSSO TIME</a:t>
            </a:r>
          </a:p>
        </p:txBody>
      </p:sp>
      <p:sp>
        <p:nvSpPr>
          <p:cNvPr id="18" name="Google Shape;535;p45">
            <a:extLst>
              <a:ext uri="{FF2B5EF4-FFF2-40B4-BE49-F238E27FC236}">
                <a16:creationId xmlns:a16="http://schemas.microsoft.com/office/drawing/2014/main" id="{C6C92511-E0E3-4260-AEE8-25770B48430C}"/>
              </a:ext>
            </a:extLst>
          </p:cNvPr>
          <p:cNvSpPr txBox="1"/>
          <p:nvPr/>
        </p:nvSpPr>
        <p:spPr>
          <a:xfrm>
            <a:off x="1573759" y="4637087"/>
            <a:ext cx="1985600" cy="6209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João Hotequil</a:t>
            </a:r>
            <a:br>
              <a:rPr lang="en" sz="24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Desenvolvedor</a:t>
            </a:r>
            <a:endParaRPr sz="2400" b="1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D21E109-7926-4C96-806C-9858D1BE83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581" y="2534992"/>
            <a:ext cx="1786620" cy="178662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E06E743-4AFA-4BCD-B951-355C5000DC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50" y="2534990"/>
            <a:ext cx="1788017" cy="178801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A500679-DBF8-4FAC-A6AF-7AEEA47A62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3" b="30761"/>
          <a:stretch/>
        </p:blipFill>
        <p:spPr>
          <a:xfrm>
            <a:off x="6663696" y="2534991"/>
            <a:ext cx="1786619" cy="178801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94A9DF5-9A79-4C08-AE93-6EC1328FC4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7" t="5852" r="24712" b="48316"/>
          <a:stretch/>
        </p:blipFill>
        <p:spPr>
          <a:xfrm>
            <a:off x="4094241" y="2534991"/>
            <a:ext cx="1786619" cy="1788016"/>
          </a:xfrm>
          <a:prstGeom prst="ellipse">
            <a:avLst/>
          </a:prstGeom>
          <a:noFill/>
          <a:ln>
            <a:noFill/>
          </a:ln>
        </p:spPr>
      </p:pic>
      <p:sp>
        <p:nvSpPr>
          <p:cNvPr id="24" name="Google Shape;535;p45">
            <a:extLst>
              <a:ext uri="{FF2B5EF4-FFF2-40B4-BE49-F238E27FC236}">
                <a16:creationId xmlns:a16="http://schemas.microsoft.com/office/drawing/2014/main" id="{11185C76-32F1-465C-B349-E499828A11A9}"/>
              </a:ext>
            </a:extLst>
          </p:cNvPr>
          <p:cNvSpPr txBox="1"/>
          <p:nvPr/>
        </p:nvSpPr>
        <p:spPr>
          <a:xfrm>
            <a:off x="4008831" y="4637087"/>
            <a:ext cx="1985600" cy="6209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Danilo Silva</a:t>
            </a:r>
            <a:br>
              <a:rPr lang="en" sz="2133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Desenvolvedor</a:t>
            </a:r>
            <a:endParaRPr sz="2133" b="1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535;p45">
            <a:extLst>
              <a:ext uri="{FF2B5EF4-FFF2-40B4-BE49-F238E27FC236}">
                <a16:creationId xmlns:a16="http://schemas.microsoft.com/office/drawing/2014/main" id="{4F9BD403-2A4A-416B-B0D0-53B07E7BB4DF}"/>
              </a:ext>
            </a:extLst>
          </p:cNvPr>
          <p:cNvSpPr txBox="1"/>
          <p:nvPr/>
        </p:nvSpPr>
        <p:spPr>
          <a:xfrm>
            <a:off x="6564205" y="4637089"/>
            <a:ext cx="1985600" cy="7041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Caio Augusto</a:t>
            </a:r>
          </a:p>
          <a:p>
            <a:pPr algn="ctr"/>
            <a:r>
              <a:rPr lang="en" sz="13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Scrum Master </a:t>
            </a:r>
            <a:br>
              <a:rPr lang="en" sz="2133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33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535;p45">
            <a:extLst>
              <a:ext uri="{FF2B5EF4-FFF2-40B4-BE49-F238E27FC236}">
                <a16:creationId xmlns:a16="http://schemas.microsoft.com/office/drawing/2014/main" id="{46E4938A-A8A9-488D-A49E-2796A39E3F17}"/>
              </a:ext>
            </a:extLst>
          </p:cNvPr>
          <p:cNvSpPr txBox="1"/>
          <p:nvPr/>
        </p:nvSpPr>
        <p:spPr>
          <a:xfrm>
            <a:off x="9020788" y="4637088"/>
            <a:ext cx="1985600" cy="620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Lucas Neiva</a:t>
            </a:r>
          </a:p>
          <a:p>
            <a:pPr algn="ctr"/>
            <a:r>
              <a:rPr lang="pt-BR" sz="13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r>
              <a:rPr lang="pt-B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pt-BR" sz="13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owner</a:t>
            </a:r>
            <a:br>
              <a:rPr lang="en" sz="1300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830F17-3B6B-462C-853F-3785A65C230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50" y="2533807"/>
            <a:ext cx="1789200" cy="17892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77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167F84C-4979-4A48-9B6F-93CAB0C1E134}"/>
              </a:ext>
            </a:extLst>
          </p:cNvPr>
          <p:cNvSpPr txBox="1">
            <a:spLocks/>
          </p:cNvSpPr>
          <p:nvPr/>
        </p:nvSpPr>
        <p:spPr>
          <a:xfrm>
            <a:off x="1573759" y="351773"/>
            <a:ext cx="5724508" cy="93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O CÓDIGO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D7CB328-E3CC-4DFE-9BE3-EFC4F669DC9B}"/>
              </a:ext>
            </a:extLst>
          </p:cNvPr>
          <p:cNvSpPr txBox="1">
            <a:spLocks/>
          </p:cNvSpPr>
          <p:nvPr/>
        </p:nvSpPr>
        <p:spPr>
          <a:xfrm>
            <a:off x="4047069" y="2970788"/>
            <a:ext cx="6502395" cy="71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0"/>
              </a:spcBef>
              <a:buSzPct val="100000"/>
              <a:buNone/>
            </a:pPr>
            <a:r>
              <a:rPr lang="pt-BR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lt"/>
              </a:rPr>
              <a:t>Funcionamento prático do código!</a:t>
            </a:r>
            <a:endParaRPr lang="pt-BR" sz="32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52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6CF2295-96B7-4001-8F35-7C0B060B90C7}"/>
              </a:ext>
            </a:extLst>
          </p:cNvPr>
          <p:cNvSpPr txBox="1">
            <a:spLocks/>
          </p:cNvSpPr>
          <p:nvPr/>
        </p:nvSpPr>
        <p:spPr>
          <a:xfrm>
            <a:off x="1573759" y="351773"/>
            <a:ext cx="5724508" cy="93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200"/>
            </a:pPr>
            <a:r>
              <a:rPr lang="pt-BR" sz="4267" dirty="0">
                <a:solidFill>
                  <a:schemeClr val="bg1"/>
                </a:solidFill>
                <a:latin typeface="Dosis" pitchFamily="2" charset="0"/>
                <a:ea typeface="Roboto" pitchFamily="2" charset="0"/>
              </a:rPr>
              <a:t>OBRIGADO!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584E7B0-51E5-430B-BE09-71F253FA8D8E}"/>
              </a:ext>
            </a:extLst>
          </p:cNvPr>
          <p:cNvSpPr txBox="1">
            <a:spLocks/>
          </p:cNvSpPr>
          <p:nvPr/>
        </p:nvSpPr>
        <p:spPr>
          <a:xfrm>
            <a:off x="269797" y="5169241"/>
            <a:ext cx="2555919" cy="97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None/>
            </a:pPr>
            <a:r>
              <a:rPr lang="pt-B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Pensar diferente é pensar </a:t>
            </a:r>
            <a:r>
              <a:rPr lang="pt-BR" sz="2400" b="1" dirty="0">
                <a:solidFill>
                  <a:srgbClr val="FF7825"/>
                </a:solidFill>
                <a:latin typeface="Roboto" pitchFamily="2" charset="0"/>
                <a:ea typeface="Roboto" pitchFamily="2" charset="0"/>
              </a:rPr>
              <a:t>digital</a:t>
            </a:r>
            <a:endParaRPr lang="pt-BR" sz="2400" b="1" dirty="0">
              <a:solidFill>
                <a:srgbClr val="FF7825"/>
              </a:solidFill>
              <a:latin typeface="Roboto" pitchFamily="2" charset="0"/>
              <a:ea typeface="Roboto" pitchFamily="2" charset="0"/>
              <a:cs typeface="Calibri" panose="020F0502020204030204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D7217A-FA85-4509-8F13-796780135A20}"/>
              </a:ext>
            </a:extLst>
          </p:cNvPr>
          <p:cNvGrpSpPr/>
          <p:nvPr/>
        </p:nvGrpSpPr>
        <p:grpSpPr>
          <a:xfrm>
            <a:off x="644411" y="3450484"/>
            <a:ext cx="1806693" cy="1656997"/>
            <a:chOff x="457200" y="3162300"/>
            <a:chExt cx="1661160" cy="14796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26F40B8-887E-4EC5-8D9F-C0F8C0334D8F}"/>
                </a:ext>
              </a:extLst>
            </p:cNvPr>
            <p:cNvSpPr/>
            <p:nvPr/>
          </p:nvSpPr>
          <p:spPr>
            <a:xfrm>
              <a:off x="457200" y="3162300"/>
              <a:ext cx="1661160" cy="147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pic>
          <p:nvPicPr>
            <p:cNvPr id="11" name="Imagem 4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0F5C2DD1-CB4F-48C2-8CDE-6F35B01B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0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3639" y="3247487"/>
              <a:ext cx="1464602" cy="1319650"/>
            </a:xfrm>
            <a:prstGeom prst="rect">
              <a:avLst/>
            </a:prstGeom>
            <a:solidFill>
              <a:srgbClr val="FFC000"/>
            </a:solidFill>
          </p:spPr>
        </p:pic>
      </p:grp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679A97-9BC0-4AE3-ADA4-A15465829987}"/>
              </a:ext>
            </a:extLst>
          </p:cNvPr>
          <p:cNvSpPr txBox="1">
            <a:spLocks/>
          </p:cNvSpPr>
          <p:nvPr/>
        </p:nvSpPr>
        <p:spPr>
          <a:xfrm>
            <a:off x="2851718" y="1994781"/>
            <a:ext cx="8808449" cy="14342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8100" indent="0">
              <a:buNone/>
            </a:pPr>
            <a:r>
              <a:rPr lang="pt-BR" sz="2700" b="1" dirty="0">
                <a:solidFill>
                  <a:schemeClr val="bg1"/>
                </a:solidFill>
                <a:latin typeface="Roboto" panose="02000000000000000000" pitchFamily="2" charset="0"/>
              </a:rPr>
              <a:t>“Aprender a controlar seu orçamento é o modo mais prático de cortar gastos e começar a </a:t>
            </a:r>
            <a:r>
              <a:rPr lang="pt-BR" sz="2700" b="1" dirty="0">
                <a:solidFill>
                  <a:srgbClr val="FF7825"/>
                </a:solidFill>
                <a:latin typeface="Roboto" panose="02000000000000000000" pitchFamily="2" charset="0"/>
              </a:rPr>
              <a:t>investir</a:t>
            </a:r>
            <a:r>
              <a:rPr lang="pt-BR" sz="2700" b="1" dirty="0">
                <a:solidFill>
                  <a:schemeClr val="bg1"/>
                </a:solidFill>
                <a:latin typeface="Roboto" panose="02000000000000000000" pitchFamily="2" charset="0"/>
              </a:rPr>
              <a:t>.”</a:t>
            </a:r>
          </a:p>
          <a:p>
            <a:pPr marL="38100" indent="0" algn="l">
              <a:buNone/>
            </a:pPr>
            <a:r>
              <a:rPr lang="pt-BR" sz="1600" b="0" i="0" dirty="0">
                <a:solidFill>
                  <a:srgbClr val="FF7825"/>
                </a:solidFill>
                <a:effectLst/>
                <a:latin typeface="Roboto" panose="02000000000000000000" pitchFamily="2" charset="0"/>
              </a:rPr>
              <a:t>Douglas Gonçalves</a:t>
            </a:r>
            <a:endParaRPr lang="pt-BR" sz="2700" dirty="0">
              <a:solidFill>
                <a:srgbClr val="FF7825"/>
              </a:solidFill>
              <a:ea typeface="+mn-lt"/>
              <a:cs typeface="+mn-lt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A6096B83-33A0-4260-BFE6-D3B26E83A58E}"/>
              </a:ext>
            </a:extLst>
          </p:cNvPr>
          <p:cNvGrpSpPr/>
          <p:nvPr/>
        </p:nvGrpSpPr>
        <p:grpSpPr>
          <a:xfrm>
            <a:off x="8071731" y="5657042"/>
            <a:ext cx="3672000" cy="648000"/>
            <a:chOff x="4471176" y="3684574"/>
            <a:chExt cx="3540752" cy="61638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2D97141-BC6C-4901-B107-CB9D3DD4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03364" y="3688963"/>
              <a:ext cx="612000" cy="61200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9DA95B1-B270-445C-AE58-943741EB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1176" y="3684574"/>
              <a:ext cx="612000" cy="612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0B366AF-2DA7-46E8-B472-412B6F5BC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99928" y="3684574"/>
              <a:ext cx="612000" cy="612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21C15A2-3471-442D-91EA-D2B205EE4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5552" y="3684574"/>
              <a:ext cx="612000" cy="6120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267A69E-62A6-4F80-BFE3-5E1554555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7740" y="3684574"/>
              <a:ext cx="612000" cy="612000"/>
            </a:xfrm>
            <a:prstGeom prst="rect">
              <a:avLst/>
            </a:prstGeom>
          </p:spPr>
        </p:pic>
      </p:grp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533505E5-5AE1-4489-AFE1-ABFE3610CD29}"/>
              </a:ext>
            </a:extLst>
          </p:cNvPr>
          <p:cNvSpPr txBox="1">
            <a:spLocks/>
          </p:cNvSpPr>
          <p:nvPr/>
        </p:nvSpPr>
        <p:spPr>
          <a:xfrm>
            <a:off x="7851831" y="5023755"/>
            <a:ext cx="3891900" cy="61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None/>
            </a:pPr>
            <a:r>
              <a:rPr lang="pt-BR" sz="2267" dirty="0">
                <a:solidFill>
                  <a:schemeClr val="bg1"/>
                </a:solidFill>
                <a:ea typeface="+mn-lt"/>
                <a:cs typeface="+mn-lt"/>
              </a:rPr>
              <a:t>Entre em contato conosco...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a56c43-a551-48af-881e-66529a67f522">
      <Terms xmlns="http://schemas.microsoft.com/office/infopath/2007/PartnerControls"/>
    </lcf76f155ced4ddcb4097134ff3c332f>
    <TaxCatchAll xmlns="9abaf44a-a694-4711-a5ea-c368d004fa3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40908DAF44584A90801C620C0F77DF" ma:contentTypeVersion="16" ma:contentTypeDescription="Create a new document." ma:contentTypeScope="" ma:versionID="a7673c88f6de0c69a1d2213372cefd13">
  <xsd:schema xmlns:xsd="http://www.w3.org/2001/XMLSchema" xmlns:xs="http://www.w3.org/2001/XMLSchema" xmlns:p="http://schemas.microsoft.com/office/2006/metadata/properties" xmlns:ns2="e7a56c43-a551-48af-881e-66529a67f522" xmlns:ns3="9abaf44a-a694-4711-a5ea-c368d004fa3e" targetNamespace="http://schemas.microsoft.com/office/2006/metadata/properties" ma:root="true" ma:fieldsID="46ee861e875f0106da47a2decaca1984" ns2:_="" ns3:_="">
    <xsd:import namespace="e7a56c43-a551-48af-881e-66529a67f522"/>
    <xsd:import namespace="9abaf44a-a694-4711-a5ea-c368d004fa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a56c43-a551-48af-881e-66529a67f5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566eb4a-84a7-4f03-9cf4-83584b28a2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af44a-a694-4711-a5ea-c368d004fa3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8239699-5216-4970-a538-67f4b0a73612}" ma:internalName="TaxCatchAll" ma:showField="CatchAllData" ma:web="9abaf44a-a694-4711-a5ea-c368d004fa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BDDC4-D841-4E5C-8A6E-12EA0D32E620}">
  <ds:schemaRefs>
    <ds:schemaRef ds:uri="http://schemas.microsoft.com/office/2006/metadata/properties"/>
    <ds:schemaRef ds:uri="http://schemas.microsoft.com/office/infopath/2007/PartnerControls"/>
    <ds:schemaRef ds:uri="e7a56c43-a551-48af-881e-66529a67f522"/>
    <ds:schemaRef ds:uri="9abaf44a-a694-4711-a5ea-c368d004fa3e"/>
  </ds:schemaRefs>
</ds:datastoreItem>
</file>

<file path=customXml/itemProps2.xml><?xml version="1.0" encoding="utf-8"?>
<ds:datastoreItem xmlns:ds="http://schemas.openxmlformats.org/officeDocument/2006/customXml" ds:itemID="{481741EA-086C-42E2-99EB-4651151296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3A31A5-B491-4AD7-B987-B2B8F9645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a56c43-a551-48af-881e-66529a67f522"/>
    <ds:schemaRef ds:uri="9abaf44a-a694-4711-a5ea-c368d004fa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530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Dosis</vt:lpstr>
      <vt:lpstr>Roboto</vt:lpstr>
      <vt:lpstr>Wingdings</vt:lpstr>
      <vt:lpstr>Tema do Office</vt:lpstr>
      <vt:lpstr>Apresentação do PowerPoint</vt:lpstr>
      <vt:lpstr>PROBLEMA</vt:lpstr>
      <vt:lpstr>NOSSA SOLUÇÃO</vt:lpstr>
      <vt:lpstr>NOSSO TIME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Neiva</dc:creator>
  <cp:lastModifiedBy>Caio moraes</cp:lastModifiedBy>
  <cp:revision>5</cp:revision>
  <dcterms:created xsi:type="dcterms:W3CDTF">2022-04-08T02:34:13Z</dcterms:created>
  <dcterms:modified xsi:type="dcterms:W3CDTF">2022-04-13T15:31:57Z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0x0101001840908DAF44584A90801C620C0F77DF</vt:lpwstr>
  </property>
  <property fmtid="{D5CDD505-2E9C-101B-9397-08002B2CF9AE}" pid="3" name="MediaServiceImageTags">
    <vt:lpwstr/>
  </property>
</Properties>
</file>