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88" r:id="rId3"/>
    <p:sldId id="289" r:id="rId4"/>
    <p:sldId id="290" r:id="rId5"/>
    <p:sldId id="296" r:id="rId6"/>
    <p:sldId id="272" r:id="rId7"/>
    <p:sldId id="273" r:id="rId8"/>
    <p:sldId id="274" r:id="rId9"/>
    <p:sldId id="275" r:id="rId10"/>
    <p:sldId id="276" r:id="rId11"/>
    <p:sldId id="277" r:id="rId12"/>
    <p:sldId id="298" r:id="rId13"/>
    <p:sldId id="278" r:id="rId14"/>
    <p:sldId id="279" r:id="rId15"/>
    <p:sldId id="280" r:id="rId16"/>
    <p:sldId id="281" r:id="rId17"/>
    <p:sldId id="282" r:id="rId18"/>
    <p:sldId id="283" r:id="rId19"/>
    <p:sldId id="284" r:id="rId20"/>
    <p:sldId id="285" r:id="rId21"/>
    <p:sldId id="28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sorterViewPr>
    <p:cViewPr>
      <p:scale>
        <a:sx n="150" d="100"/>
        <a:sy n="150" d="100"/>
      </p:scale>
      <p:origin x="0" y="2026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5173A4-85EF-4C6E-8A72-F9B1641CCF01}" type="datetimeFigureOut">
              <a:rPr lang="en-SG" smtClean="0"/>
              <a:pPr/>
              <a:t>28/10/2021</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208445-FF66-444D-9F60-DFD3D0E9E6A8}" type="slidenum">
              <a:rPr lang="en-SG" smtClean="0"/>
              <a:pPr/>
              <a:t>‹#›</a:t>
            </a:fld>
            <a:endParaRPr lang="en-SG"/>
          </a:p>
        </p:txBody>
      </p:sp>
    </p:spTree>
    <p:extLst>
      <p:ext uri="{BB962C8B-B14F-4D97-AF65-F5344CB8AC3E}">
        <p14:creationId xmlns:p14="http://schemas.microsoft.com/office/powerpoint/2010/main" xmlns="" val="1666595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ltLang="en-US">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ltLang="en-US">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21601539-715E-419A-B695-35B5A5451F08}" type="datetimeFigureOut">
              <a:rPr lang="en-SG" smtClean="0"/>
              <a:pPr/>
              <a:t>28/10/2021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E6255F9-9783-484A-A2C6-0EF69D828B04}" type="slidenum">
              <a:rPr lang="en-SG" smtClean="0"/>
              <a:pPr/>
              <a:t>‹#›</a:t>
            </a:fld>
            <a:endParaRPr lang="en-SG"/>
          </a:p>
        </p:txBody>
      </p:sp>
    </p:spTree>
    <p:extLst>
      <p:ext uri="{BB962C8B-B14F-4D97-AF65-F5344CB8AC3E}">
        <p14:creationId xmlns:p14="http://schemas.microsoft.com/office/powerpoint/2010/main" xmlns="" val="3846267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21601539-715E-419A-B695-35B5A5451F08}" type="datetimeFigureOut">
              <a:rPr lang="en-SG" smtClean="0"/>
              <a:pPr/>
              <a:t>28/10/2021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E6255F9-9783-484A-A2C6-0EF69D828B04}" type="slidenum">
              <a:rPr lang="en-SG" smtClean="0"/>
              <a:pPr/>
              <a:t>‹#›</a:t>
            </a:fld>
            <a:endParaRPr lang="en-SG"/>
          </a:p>
        </p:txBody>
      </p:sp>
    </p:spTree>
    <p:extLst>
      <p:ext uri="{BB962C8B-B14F-4D97-AF65-F5344CB8AC3E}">
        <p14:creationId xmlns:p14="http://schemas.microsoft.com/office/powerpoint/2010/main" xmlns="" val="3094614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21601539-715E-419A-B695-35B5A5451F08}" type="datetimeFigureOut">
              <a:rPr lang="en-SG" smtClean="0"/>
              <a:pPr/>
              <a:t>28/10/2021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E6255F9-9783-484A-A2C6-0EF69D828B04}" type="slidenum">
              <a:rPr lang="en-SG" smtClean="0"/>
              <a:pPr/>
              <a:t>‹#›</a:t>
            </a:fld>
            <a:endParaRPr lang="en-SG"/>
          </a:p>
        </p:txBody>
      </p:sp>
    </p:spTree>
    <p:extLst>
      <p:ext uri="{BB962C8B-B14F-4D97-AF65-F5344CB8AC3E}">
        <p14:creationId xmlns:p14="http://schemas.microsoft.com/office/powerpoint/2010/main" xmlns="" val="3237723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21601539-715E-419A-B695-35B5A5451F08}" type="datetimeFigureOut">
              <a:rPr lang="en-SG" smtClean="0"/>
              <a:pPr/>
              <a:t>28/10/2021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E6255F9-9783-484A-A2C6-0EF69D828B04}" type="slidenum">
              <a:rPr lang="en-SG" smtClean="0"/>
              <a:pPr/>
              <a:t>‹#›</a:t>
            </a:fld>
            <a:endParaRPr lang="en-SG"/>
          </a:p>
        </p:txBody>
      </p:sp>
    </p:spTree>
    <p:extLst>
      <p:ext uri="{BB962C8B-B14F-4D97-AF65-F5344CB8AC3E}">
        <p14:creationId xmlns:p14="http://schemas.microsoft.com/office/powerpoint/2010/main" xmlns="" val="3899047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601539-715E-419A-B695-35B5A5451F08}" type="datetimeFigureOut">
              <a:rPr lang="en-SG" smtClean="0"/>
              <a:pPr/>
              <a:t>28/10/2021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E6255F9-9783-484A-A2C6-0EF69D828B04}" type="slidenum">
              <a:rPr lang="en-SG" smtClean="0"/>
              <a:pPr/>
              <a:t>‹#›</a:t>
            </a:fld>
            <a:endParaRPr lang="en-SG"/>
          </a:p>
        </p:txBody>
      </p:sp>
    </p:spTree>
    <p:extLst>
      <p:ext uri="{BB962C8B-B14F-4D97-AF65-F5344CB8AC3E}">
        <p14:creationId xmlns:p14="http://schemas.microsoft.com/office/powerpoint/2010/main" xmlns="" val="2561180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21601539-715E-419A-B695-35B5A5451F08}" type="datetimeFigureOut">
              <a:rPr lang="en-SG" smtClean="0"/>
              <a:pPr/>
              <a:t>28/10/2021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E6255F9-9783-484A-A2C6-0EF69D828B04}" type="slidenum">
              <a:rPr lang="en-SG" smtClean="0"/>
              <a:pPr/>
              <a:t>‹#›</a:t>
            </a:fld>
            <a:endParaRPr lang="en-SG"/>
          </a:p>
        </p:txBody>
      </p:sp>
    </p:spTree>
    <p:extLst>
      <p:ext uri="{BB962C8B-B14F-4D97-AF65-F5344CB8AC3E}">
        <p14:creationId xmlns:p14="http://schemas.microsoft.com/office/powerpoint/2010/main" xmlns="" val="2975453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21601539-715E-419A-B695-35B5A5451F08}" type="datetimeFigureOut">
              <a:rPr lang="en-SG" smtClean="0"/>
              <a:pPr/>
              <a:t>28/10/2021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DE6255F9-9783-484A-A2C6-0EF69D828B04}" type="slidenum">
              <a:rPr lang="en-SG" smtClean="0"/>
              <a:pPr/>
              <a:t>‹#›</a:t>
            </a:fld>
            <a:endParaRPr lang="en-SG"/>
          </a:p>
        </p:txBody>
      </p:sp>
    </p:spTree>
    <p:extLst>
      <p:ext uri="{BB962C8B-B14F-4D97-AF65-F5344CB8AC3E}">
        <p14:creationId xmlns:p14="http://schemas.microsoft.com/office/powerpoint/2010/main" xmlns="" val="474875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21601539-715E-419A-B695-35B5A5451F08}" type="datetimeFigureOut">
              <a:rPr lang="en-SG" smtClean="0"/>
              <a:pPr/>
              <a:t>28/10/2021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DE6255F9-9783-484A-A2C6-0EF69D828B04}" type="slidenum">
              <a:rPr lang="en-SG" smtClean="0"/>
              <a:pPr/>
              <a:t>‹#›</a:t>
            </a:fld>
            <a:endParaRPr lang="en-SG"/>
          </a:p>
        </p:txBody>
      </p:sp>
    </p:spTree>
    <p:extLst>
      <p:ext uri="{BB962C8B-B14F-4D97-AF65-F5344CB8AC3E}">
        <p14:creationId xmlns:p14="http://schemas.microsoft.com/office/powerpoint/2010/main" xmlns="" val="4280221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601539-715E-419A-B695-35B5A5451F08}" type="datetimeFigureOut">
              <a:rPr lang="en-SG" smtClean="0"/>
              <a:pPr/>
              <a:t>28/10/2021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DE6255F9-9783-484A-A2C6-0EF69D828B04}" type="slidenum">
              <a:rPr lang="en-SG" smtClean="0"/>
              <a:pPr/>
              <a:t>‹#›</a:t>
            </a:fld>
            <a:endParaRPr lang="en-SG"/>
          </a:p>
        </p:txBody>
      </p:sp>
    </p:spTree>
    <p:extLst>
      <p:ext uri="{BB962C8B-B14F-4D97-AF65-F5344CB8AC3E}">
        <p14:creationId xmlns:p14="http://schemas.microsoft.com/office/powerpoint/2010/main" xmlns="" val="3229966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601539-715E-419A-B695-35B5A5451F08}" type="datetimeFigureOut">
              <a:rPr lang="en-SG" smtClean="0"/>
              <a:pPr/>
              <a:t>28/10/2021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E6255F9-9783-484A-A2C6-0EF69D828B04}" type="slidenum">
              <a:rPr lang="en-SG" smtClean="0"/>
              <a:pPr/>
              <a:t>‹#›</a:t>
            </a:fld>
            <a:endParaRPr lang="en-SG"/>
          </a:p>
        </p:txBody>
      </p:sp>
    </p:spTree>
    <p:extLst>
      <p:ext uri="{BB962C8B-B14F-4D97-AF65-F5344CB8AC3E}">
        <p14:creationId xmlns:p14="http://schemas.microsoft.com/office/powerpoint/2010/main" xmlns="" val="1609304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601539-715E-419A-B695-35B5A5451F08}" type="datetimeFigureOut">
              <a:rPr lang="en-SG" smtClean="0"/>
              <a:pPr/>
              <a:t>28/10/2021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E6255F9-9783-484A-A2C6-0EF69D828B04}" type="slidenum">
              <a:rPr lang="en-SG" smtClean="0"/>
              <a:pPr/>
              <a:t>‹#›</a:t>
            </a:fld>
            <a:endParaRPr lang="en-SG"/>
          </a:p>
        </p:txBody>
      </p:sp>
    </p:spTree>
    <p:extLst>
      <p:ext uri="{BB962C8B-B14F-4D97-AF65-F5344CB8AC3E}">
        <p14:creationId xmlns:p14="http://schemas.microsoft.com/office/powerpoint/2010/main" xmlns="" val="728491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601539-715E-419A-B695-35B5A5451F08}" type="datetimeFigureOut">
              <a:rPr lang="en-SG" smtClean="0"/>
              <a:pPr/>
              <a:t>28/10/2021</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6255F9-9783-484A-A2C6-0EF69D828B04}" type="slidenum">
              <a:rPr lang="en-SG" smtClean="0"/>
              <a:pPr/>
              <a:t>‹#›</a:t>
            </a:fld>
            <a:endParaRPr lang="en-SG"/>
          </a:p>
        </p:txBody>
      </p:sp>
    </p:spTree>
    <p:extLst>
      <p:ext uri="{BB962C8B-B14F-4D97-AF65-F5344CB8AC3E}">
        <p14:creationId xmlns:p14="http://schemas.microsoft.com/office/powerpoint/2010/main" xmlns="" val="2758563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watch?v=6LAT1gLMPu4"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00c4goQRLek" TargetMode="External"/><Relationship Id="rId2" Type="http://schemas.openxmlformats.org/officeDocument/2006/relationships/hyperlink" Target="https://www.youtube.com/watch?v=FMdt7w59wHQ"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subTitle" idx="1"/>
          </p:nvPr>
        </p:nvSpPr>
        <p:spPr>
          <a:xfrm>
            <a:off x="1447800" y="1524000"/>
            <a:ext cx="6400800" cy="838200"/>
          </a:xfrm>
        </p:spPr>
        <p:txBody>
          <a:bodyPr/>
          <a:lstStyle/>
          <a:p>
            <a:pPr eaLnBrk="1" hangingPunct="1">
              <a:buFontTx/>
              <a:buNone/>
            </a:pPr>
            <a:r>
              <a:rPr lang="en-US" altLang="en-US" sz="4400" b="1" dirty="0">
                <a:solidFill>
                  <a:schemeClr val="tx1"/>
                </a:solidFill>
                <a:latin typeface="Times New Roman" pitchFamily="18" charset="0"/>
                <a:cs typeface="Times New Roman" pitchFamily="18" charset="0"/>
              </a:rPr>
              <a:t>Pollution and Solid Waste</a:t>
            </a: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90197" y="2914650"/>
            <a:ext cx="8096603" cy="11239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283558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a:solidFill>
                  <a:srgbClr val="FF0000"/>
                </a:solidFill>
              </a:rPr>
              <a:t>Pollution of Groundwater</a:t>
            </a:r>
          </a:p>
        </p:txBody>
      </p:sp>
      <p:sp>
        <p:nvSpPr>
          <p:cNvPr id="32771" name="Rectangle 3"/>
          <p:cNvSpPr>
            <a:spLocks noGrp="1" noChangeArrowheads="1"/>
          </p:cNvSpPr>
          <p:nvPr>
            <p:ph type="body" idx="1"/>
          </p:nvPr>
        </p:nvSpPr>
        <p:spPr/>
        <p:txBody>
          <a:bodyPr/>
          <a:lstStyle/>
          <a:p>
            <a:pPr eaLnBrk="1" hangingPunct="1"/>
            <a:r>
              <a:rPr lang="en-GB" altLang="en-US" sz="2400"/>
              <a:t>Excessive extraction of groundwater leads to the natural pollution of groundwater. Examples are fluoride and arsenic contamination.</a:t>
            </a:r>
          </a:p>
          <a:p>
            <a:pPr eaLnBrk="1" hangingPunct="1"/>
            <a:endParaRPr lang="en-GB" altLang="en-US" sz="2400"/>
          </a:p>
          <a:p>
            <a:pPr eaLnBrk="1" hangingPunct="1"/>
            <a:r>
              <a:rPr lang="en-GB" altLang="en-US" sz="2400"/>
              <a:t>Groundwater receives pollutants from septic tanks, landfills, hazardous waste dumps, and underground tanks containing petrol, oil, chemicals, etc.</a:t>
            </a:r>
            <a:endParaRPr lang="en-US" altLang="en-US"/>
          </a:p>
        </p:txBody>
      </p:sp>
    </p:spTree>
    <p:extLst>
      <p:ext uri="{BB962C8B-B14F-4D97-AF65-F5344CB8AC3E}">
        <p14:creationId xmlns:p14="http://schemas.microsoft.com/office/powerpoint/2010/main" xmlns="" val="889259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381000" y="228600"/>
            <a:ext cx="8229600" cy="1143000"/>
          </a:xfrm>
        </p:spPr>
        <p:txBody>
          <a:bodyPr/>
          <a:lstStyle/>
          <a:p>
            <a:r>
              <a:rPr lang="en-US" altLang="en-US" b="1">
                <a:solidFill>
                  <a:srgbClr val="FF0000"/>
                </a:solidFill>
              </a:rPr>
              <a:t>Eutrophication</a:t>
            </a:r>
          </a:p>
        </p:txBody>
      </p:sp>
      <p:sp>
        <p:nvSpPr>
          <p:cNvPr id="33795" name="Content Placeholder 2"/>
          <p:cNvSpPr>
            <a:spLocks noGrp="1"/>
          </p:cNvSpPr>
          <p:nvPr>
            <p:ph idx="1"/>
          </p:nvPr>
        </p:nvSpPr>
        <p:spPr>
          <a:xfrm>
            <a:off x="457200" y="1295400"/>
            <a:ext cx="8229600" cy="4830763"/>
          </a:xfrm>
        </p:spPr>
        <p:txBody>
          <a:bodyPr/>
          <a:lstStyle/>
          <a:p>
            <a:r>
              <a:rPr lang="en-US" altLang="en-US" sz="2400" dirty="0"/>
              <a:t>Enrichment of a standing water body by nutrients, such as phosphorus and nitrogen.</a:t>
            </a:r>
          </a:p>
          <a:p>
            <a:endParaRPr lang="en-US" altLang="en-US" sz="2400" dirty="0"/>
          </a:p>
          <a:p>
            <a:r>
              <a:rPr lang="en-US" altLang="en-US" sz="2400" dirty="0"/>
              <a:t>Increased photosynthetic activity.</a:t>
            </a:r>
          </a:p>
          <a:p>
            <a:endParaRPr lang="en-US" altLang="en-US" sz="2400" dirty="0"/>
          </a:p>
          <a:p>
            <a:r>
              <a:rPr lang="en-US" altLang="en-US" sz="2400" dirty="0"/>
              <a:t>Excessive algae die, they fall to the bottom and gets decomposed. This process requires dissolved oxygen, some fish species die.</a:t>
            </a:r>
          </a:p>
        </p:txBody>
      </p:sp>
    </p:spTree>
    <p:extLst>
      <p:ext uri="{BB962C8B-B14F-4D97-AF65-F5344CB8AC3E}">
        <p14:creationId xmlns:p14="http://schemas.microsoft.com/office/powerpoint/2010/main" xmlns="" val="2226877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2428868"/>
            <a:ext cx="8143932" cy="2308324"/>
          </a:xfrm>
          <a:prstGeom prst="rect">
            <a:avLst/>
          </a:prstGeom>
        </p:spPr>
        <p:txBody>
          <a:bodyPr wrap="square">
            <a:spAutoFit/>
          </a:bodyPr>
          <a:lstStyle/>
          <a:p>
            <a:r>
              <a:rPr lang="en-IN" dirty="0" smtClean="0"/>
              <a:t> </a:t>
            </a:r>
            <a:r>
              <a:rPr lang="en-IN" dirty="0" smtClean="0"/>
              <a:t>What happens when phosphorus, nitrates, and detergents in water lead to an acceleration in the growth of algae</a:t>
            </a:r>
            <a:r>
              <a:rPr lang="en-IN" dirty="0" smtClean="0"/>
              <a:t>?</a:t>
            </a:r>
          </a:p>
          <a:p>
            <a:endParaRPr lang="en-IN" dirty="0" smtClean="0"/>
          </a:p>
          <a:p>
            <a:r>
              <a:rPr lang="en-IN" dirty="0" smtClean="0"/>
              <a:t/>
            </a:r>
            <a:br>
              <a:rPr lang="en-IN" dirty="0" smtClean="0"/>
            </a:br>
            <a:r>
              <a:rPr lang="en-IN" dirty="0" smtClean="0"/>
              <a:t>a) Extinction</a:t>
            </a:r>
            <a:br>
              <a:rPr lang="en-IN" dirty="0" smtClean="0"/>
            </a:br>
            <a:r>
              <a:rPr lang="en-IN" dirty="0" smtClean="0"/>
              <a:t>b) </a:t>
            </a:r>
            <a:r>
              <a:rPr lang="en-IN" dirty="0" err="1" smtClean="0"/>
              <a:t>Eutrophication</a:t>
            </a:r>
            <a:r>
              <a:rPr lang="en-IN" dirty="0" smtClean="0"/>
              <a:t/>
            </a:r>
            <a:br>
              <a:rPr lang="en-IN" dirty="0" smtClean="0"/>
            </a:br>
            <a:r>
              <a:rPr lang="en-IN" dirty="0" smtClean="0"/>
              <a:t>c) Increase in the number of fishes</a:t>
            </a:r>
            <a:br>
              <a:rPr lang="en-IN" dirty="0" smtClean="0"/>
            </a:br>
            <a:r>
              <a:rPr lang="en-IN" dirty="0" smtClean="0"/>
              <a:t>d) Increase in the number of aquatic plants</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152400" y="304800"/>
            <a:ext cx="8229600" cy="6172200"/>
          </a:xfrm>
        </p:spPr>
        <p:txBody>
          <a:bodyPr>
            <a:normAutofit fontScale="85000" lnSpcReduction="20000"/>
          </a:bodyPr>
          <a:lstStyle/>
          <a:p>
            <a:pPr algn="just">
              <a:lnSpc>
                <a:spcPct val="90000"/>
              </a:lnSpc>
              <a:buNone/>
            </a:pPr>
            <a:r>
              <a:rPr lang="en-GB" altLang="en-US" sz="3300" b="1" dirty="0"/>
              <a:t>	</a:t>
            </a:r>
            <a:r>
              <a:rPr lang="en-US" altLang="en-US" sz="3300" b="1" dirty="0">
                <a:solidFill>
                  <a:srgbClr val="FF0000"/>
                </a:solidFill>
              </a:rPr>
              <a:t>Biomagnification </a:t>
            </a:r>
          </a:p>
          <a:p>
            <a:pPr algn="just">
              <a:lnSpc>
                <a:spcPct val="170000"/>
              </a:lnSpc>
              <a:buNone/>
            </a:pPr>
            <a:endParaRPr lang="en-GB" altLang="en-US" sz="3000" dirty="0"/>
          </a:p>
          <a:p>
            <a:pPr algn="just" eaLnBrk="1" hangingPunct="1">
              <a:lnSpc>
                <a:spcPct val="120000"/>
              </a:lnSpc>
              <a:buFontTx/>
              <a:buNone/>
            </a:pPr>
            <a:r>
              <a:rPr lang="en-GB" altLang="en-US" sz="3000" dirty="0"/>
              <a:t>	</a:t>
            </a:r>
            <a:r>
              <a:rPr lang="en-GB" altLang="en-US" sz="3000" dirty="0" err="1"/>
              <a:t>Biomagnification</a:t>
            </a:r>
            <a:r>
              <a:rPr lang="en-GB" altLang="en-US" sz="3000" dirty="0"/>
              <a:t> is the increase in concentration of a substance, such as the pesticide, that occurs in a food chain. The pollutant enters the first organism in a food chain. When the second organism in the chain consumes the first one, the pollutant too moves into the second organism. </a:t>
            </a:r>
          </a:p>
          <a:p>
            <a:pPr algn="just" eaLnBrk="1" hangingPunct="1">
              <a:lnSpc>
                <a:spcPct val="120000"/>
              </a:lnSpc>
              <a:buFontTx/>
              <a:buNone/>
            </a:pPr>
            <a:endParaRPr lang="en-GB" altLang="en-US" sz="3000" dirty="0"/>
          </a:p>
          <a:p>
            <a:pPr algn="just" eaLnBrk="1" hangingPunct="1">
              <a:lnSpc>
                <a:spcPct val="120000"/>
              </a:lnSpc>
              <a:buFontTx/>
              <a:buNone/>
            </a:pPr>
            <a:r>
              <a:rPr lang="en-GB" altLang="en-US" sz="3000" dirty="0"/>
              <a:t>	As we go up the levels of the ecological pyramid, there is energy loss. Hence, at each succeeding level, the predator consumes more of the prey. As a result, the organisms at higher levels have greater concentrations of the pollutant.  </a:t>
            </a:r>
            <a:endParaRPr lang="en-US" altLang="en-US" sz="3000" dirty="0"/>
          </a:p>
        </p:txBody>
      </p:sp>
    </p:spTree>
    <p:extLst>
      <p:ext uri="{BB962C8B-B14F-4D97-AF65-F5344CB8AC3E}">
        <p14:creationId xmlns:p14="http://schemas.microsoft.com/office/powerpoint/2010/main" xmlns="" val="149012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489325" y="1257300"/>
            <a:ext cx="2635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har char="•"/>
              <a:defRPr sz="3200">
                <a:solidFill>
                  <a:srgbClr val="000000"/>
                </a:solidFill>
                <a:latin typeface="Comic Sans MS" pitchFamily="66" charset="0"/>
              </a:defRPr>
            </a:lvl1pPr>
            <a:lvl2pPr marL="742950" indent="-285750" eaLnBrk="0" hangingPunct="0">
              <a:spcBef>
                <a:spcPct val="20000"/>
              </a:spcBef>
              <a:buFont typeface="Times" pitchFamily="18" charset="0"/>
              <a:buChar char="•"/>
              <a:defRPr sz="2800">
                <a:solidFill>
                  <a:srgbClr val="000000"/>
                </a:solidFill>
                <a:latin typeface="Comic Sans MS" pitchFamily="66" charset="0"/>
              </a:defRPr>
            </a:lvl2pPr>
            <a:lvl3pPr marL="1143000" indent="-228600" eaLnBrk="0" hangingPunct="0">
              <a:spcBef>
                <a:spcPct val="20000"/>
              </a:spcBef>
              <a:buChar char="-"/>
              <a:defRPr sz="2400">
                <a:solidFill>
                  <a:srgbClr val="000000"/>
                </a:solidFill>
                <a:latin typeface="Comic Sans MS" pitchFamily="66"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pPr>
            <a:endParaRPr lang="en-US" altLang="en-US" sz="1800">
              <a:solidFill>
                <a:schemeClr val="tx1"/>
              </a:solidFill>
              <a:latin typeface="Times New Roman" pitchFamily="18" charset="0"/>
            </a:endParaRPr>
          </a:p>
        </p:txBody>
      </p:sp>
      <p:sp>
        <p:nvSpPr>
          <p:cNvPr id="7172" name="Text Box 7"/>
          <p:cNvSpPr txBox="1">
            <a:spLocks noChangeArrowheads="1"/>
          </p:cNvSpPr>
          <p:nvPr/>
        </p:nvSpPr>
        <p:spPr bwMode="auto">
          <a:xfrm>
            <a:off x="304800" y="381000"/>
            <a:ext cx="8534400" cy="5200650"/>
          </a:xfrm>
          <a:prstGeom prst="rect">
            <a:avLst/>
          </a:prstGeom>
          <a:noFill/>
          <a:ln w="9525">
            <a:noFill/>
            <a:miter lim="800000"/>
            <a:headEnd/>
            <a:tailEnd/>
          </a:ln>
        </p:spPr>
        <p:txBody>
          <a:bodyPr>
            <a:spAutoFit/>
          </a:bodyPr>
          <a:lstStyle/>
          <a:p>
            <a:pPr>
              <a:defRPr/>
            </a:pPr>
            <a:r>
              <a:rPr lang="en-US" sz="2800" b="1" dirty="0">
                <a:solidFill>
                  <a:srgbClr val="000099"/>
                </a:solidFill>
                <a:latin typeface="Times New Roman" pitchFamily="18" charset="0"/>
                <a:cs typeface="Times New Roman" pitchFamily="18" charset="0"/>
              </a:rPr>
              <a:t>Control of Water Pollution</a:t>
            </a:r>
          </a:p>
          <a:p>
            <a:pPr>
              <a:defRPr/>
            </a:pPr>
            <a:endParaRPr lang="en-US" b="1" dirty="0">
              <a:solidFill>
                <a:srgbClr val="660033"/>
              </a:solidFill>
              <a:latin typeface="Arial" charset="0"/>
            </a:endParaRPr>
          </a:p>
          <a:p>
            <a:pPr>
              <a:buFontTx/>
              <a:buChar char="•"/>
              <a:defRPr/>
            </a:pPr>
            <a:r>
              <a:rPr lang="en-US" sz="2200" dirty="0">
                <a:solidFill>
                  <a:schemeClr val="accent1">
                    <a:lumMod val="75000"/>
                  </a:schemeClr>
                </a:solidFill>
                <a:latin typeface="Times New Roman" pitchFamily="18" charset="0"/>
                <a:cs typeface="Times New Roman" pitchFamily="18" charset="0"/>
              </a:rPr>
              <a:t>Treatment of domestic and industrial waste in order to reduce toxicity.</a:t>
            </a:r>
          </a:p>
          <a:p>
            <a:pPr>
              <a:buFontTx/>
              <a:buChar char="•"/>
              <a:defRPr/>
            </a:pPr>
            <a:endParaRPr lang="en-US" sz="2200" dirty="0">
              <a:solidFill>
                <a:schemeClr val="accent1">
                  <a:lumMod val="75000"/>
                </a:schemeClr>
              </a:solidFill>
              <a:latin typeface="Times New Roman" pitchFamily="18" charset="0"/>
              <a:cs typeface="Times New Roman" pitchFamily="18" charset="0"/>
            </a:endParaRPr>
          </a:p>
          <a:p>
            <a:pPr>
              <a:buFontTx/>
              <a:buChar char="•"/>
              <a:defRPr/>
            </a:pPr>
            <a:r>
              <a:rPr lang="en-US" sz="2200" dirty="0">
                <a:solidFill>
                  <a:schemeClr val="accent1">
                    <a:lumMod val="75000"/>
                  </a:schemeClr>
                </a:solidFill>
                <a:latin typeface="Times New Roman" pitchFamily="18" charset="0"/>
                <a:cs typeface="Times New Roman" pitchFamily="18" charset="0"/>
              </a:rPr>
              <a:t>Control on excess use of fertilizers and pesticides in agriculture</a:t>
            </a:r>
          </a:p>
          <a:p>
            <a:pPr>
              <a:buFontTx/>
              <a:buChar char="•"/>
              <a:defRPr/>
            </a:pPr>
            <a:endParaRPr lang="en-US" sz="2200" dirty="0">
              <a:solidFill>
                <a:schemeClr val="accent1">
                  <a:lumMod val="75000"/>
                </a:schemeClr>
              </a:solidFill>
              <a:latin typeface="Times New Roman" pitchFamily="18" charset="0"/>
              <a:cs typeface="Times New Roman" pitchFamily="18" charset="0"/>
            </a:endParaRPr>
          </a:p>
          <a:p>
            <a:pPr>
              <a:buFontTx/>
              <a:buChar char="•"/>
              <a:defRPr/>
            </a:pPr>
            <a:r>
              <a:rPr lang="en-US" sz="2200" dirty="0">
                <a:solidFill>
                  <a:schemeClr val="accent1">
                    <a:lumMod val="75000"/>
                  </a:schemeClr>
                </a:solidFill>
                <a:latin typeface="Times New Roman" pitchFamily="18" charset="0"/>
                <a:cs typeface="Times New Roman" pitchFamily="18" charset="0"/>
              </a:rPr>
              <a:t>Human activities  such as bathing, washing ; throwing dead bodies; immersion of idols should be stopped.</a:t>
            </a:r>
          </a:p>
          <a:p>
            <a:pPr>
              <a:buFontTx/>
              <a:buChar char="•"/>
              <a:defRPr/>
            </a:pPr>
            <a:endParaRPr lang="en-US" sz="2200" dirty="0">
              <a:solidFill>
                <a:schemeClr val="accent1">
                  <a:lumMod val="75000"/>
                </a:schemeClr>
              </a:solidFill>
              <a:latin typeface="Times New Roman" pitchFamily="18" charset="0"/>
              <a:cs typeface="Times New Roman" pitchFamily="18" charset="0"/>
            </a:endParaRPr>
          </a:p>
          <a:p>
            <a:pPr>
              <a:buFontTx/>
              <a:buChar char="•"/>
              <a:defRPr/>
            </a:pPr>
            <a:r>
              <a:rPr lang="en-US" sz="2200" dirty="0">
                <a:solidFill>
                  <a:schemeClr val="accent1">
                    <a:lumMod val="75000"/>
                  </a:schemeClr>
                </a:solidFill>
                <a:latin typeface="Times New Roman" pitchFamily="18" charset="0"/>
                <a:cs typeface="Times New Roman" pitchFamily="18" charset="0"/>
              </a:rPr>
              <a:t>Non- biodegradable waste material such as plastic should not be disposed in water bodies.</a:t>
            </a:r>
          </a:p>
          <a:p>
            <a:pPr>
              <a:buFontTx/>
              <a:buChar char="•"/>
              <a:defRPr/>
            </a:pPr>
            <a:endParaRPr lang="en-US" sz="2200" dirty="0">
              <a:solidFill>
                <a:schemeClr val="accent1">
                  <a:lumMod val="75000"/>
                </a:schemeClr>
              </a:solidFill>
              <a:latin typeface="Times New Roman" pitchFamily="18" charset="0"/>
              <a:cs typeface="Times New Roman" pitchFamily="18" charset="0"/>
            </a:endParaRPr>
          </a:p>
          <a:p>
            <a:pPr>
              <a:buFontTx/>
              <a:buChar char="•"/>
              <a:defRPr/>
            </a:pPr>
            <a:r>
              <a:rPr lang="en-US" sz="2200" dirty="0">
                <a:solidFill>
                  <a:schemeClr val="accent1">
                    <a:lumMod val="75000"/>
                  </a:schemeClr>
                </a:solidFill>
                <a:latin typeface="Times New Roman" pitchFamily="18" charset="0"/>
                <a:cs typeface="Times New Roman" pitchFamily="18" charset="0"/>
              </a:rPr>
              <a:t>Strict enforcement of rules</a:t>
            </a:r>
          </a:p>
          <a:p>
            <a:pPr>
              <a:buFontTx/>
              <a:buChar char="•"/>
              <a:defRPr/>
            </a:pPr>
            <a:endParaRPr lang="en-US" sz="2200" dirty="0">
              <a:solidFill>
                <a:schemeClr val="accent1">
                  <a:lumMod val="75000"/>
                </a:schemeClr>
              </a:solidFill>
              <a:latin typeface="Times New Roman" pitchFamily="18" charset="0"/>
              <a:cs typeface="Times New Roman" pitchFamily="18" charset="0"/>
            </a:endParaRPr>
          </a:p>
          <a:p>
            <a:pPr>
              <a:buFontTx/>
              <a:buChar char="•"/>
              <a:defRPr/>
            </a:pPr>
            <a:r>
              <a:rPr lang="en-US" sz="2200" dirty="0">
                <a:solidFill>
                  <a:schemeClr val="accent1">
                    <a:lumMod val="75000"/>
                  </a:schemeClr>
                </a:solidFill>
                <a:latin typeface="Times New Roman" pitchFamily="18" charset="0"/>
                <a:cs typeface="Times New Roman" pitchFamily="18" charset="0"/>
              </a:rPr>
              <a:t>Public awareness </a:t>
            </a:r>
            <a:endParaRPr lang="en-US" dirty="0">
              <a:solidFill>
                <a:schemeClr val="accent1">
                  <a:lumMod val="75000"/>
                </a:schemeClr>
              </a:solidFill>
              <a:latin typeface="Arial" charset="0"/>
            </a:endParaRPr>
          </a:p>
        </p:txBody>
      </p:sp>
    </p:spTree>
    <p:extLst>
      <p:ext uri="{BB962C8B-B14F-4D97-AF65-F5344CB8AC3E}">
        <p14:creationId xmlns:p14="http://schemas.microsoft.com/office/powerpoint/2010/main" xmlns="" val="744151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1"/>
          <p:cNvSpPr txBox="1">
            <a:spLocks noChangeArrowheads="1"/>
          </p:cNvSpPr>
          <p:nvPr/>
        </p:nvSpPr>
        <p:spPr bwMode="auto">
          <a:xfrm>
            <a:off x="428596" y="1142984"/>
            <a:ext cx="8077200" cy="2308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rgbClr val="000000"/>
                </a:solidFill>
                <a:latin typeface="Comic Sans MS" pitchFamily="66" charset="0"/>
              </a:defRPr>
            </a:lvl1pPr>
            <a:lvl2pPr marL="742950" indent="-285750" eaLnBrk="0" hangingPunct="0">
              <a:spcBef>
                <a:spcPct val="20000"/>
              </a:spcBef>
              <a:buFont typeface="Times" pitchFamily="18" charset="0"/>
              <a:buChar char="•"/>
              <a:defRPr sz="2800">
                <a:solidFill>
                  <a:srgbClr val="000000"/>
                </a:solidFill>
                <a:latin typeface="Comic Sans MS" pitchFamily="66" charset="0"/>
              </a:defRPr>
            </a:lvl2pPr>
            <a:lvl3pPr marL="1143000" indent="-228600" eaLnBrk="0" hangingPunct="0">
              <a:spcBef>
                <a:spcPct val="20000"/>
              </a:spcBef>
              <a:buChar char="-"/>
              <a:defRPr sz="2400">
                <a:solidFill>
                  <a:srgbClr val="000000"/>
                </a:solidFill>
                <a:latin typeface="Comic Sans MS" pitchFamily="66"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n-US" altLang="en-US" sz="1800" dirty="0">
              <a:solidFill>
                <a:srgbClr val="003399"/>
              </a:solidFill>
              <a:latin typeface="Arial" pitchFamily="34" charset="0"/>
            </a:endParaRPr>
          </a:p>
          <a:p>
            <a:pPr eaLnBrk="1" hangingPunct="1">
              <a:spcBef>
                <a:spcPct val="0"/>
              </a:spcBef>
              <a:buFontTx/>
              <a:buNone/>
            </a:pPr>
            <a:r>
              <a:rPr lang="en-US" altLang="en-US" sz="1800" dirty="0" err="1">
                <a:solidFill>
                  <a:srgbClr val="003399"/>
                </a:solidFill>
                <a:latin typeface="Arial" pitchFamily="34" charset="0"/>
              </a:rPr>
              <a:t>Eutrophication</a:t>
            </a:r>
            <a:r>
              <a:rPr lang="en-US" altLang="en-US" sz="1800" dirty="0">
                <a:solidFill>
                  <a:srgbClr val="003399"/>
                </a:solidFill>
                <a:latin typeface="Arial" pitchFamily="34" charset="0"/>
              </a:rPr>
              <a:t> </a:t>
            </a:r>
          </a:p>
          <a:p>
            <a:pPr eaLnBrk="1" fontAlgn="t" hangingPunct="1">
              <a:spcBef>
                <a:spcPct val="0"/>
              </a:spcBef>
              <a:buFontTx/>
              <a:buNone/>
            </a:pPr>
            <a:r>
              <a:rPr lang="en-US" altLang="en-US" sz="1800" dirty="0">
                <a:solidFill>
                  <a:schemeClr val="tx1"/>
                </a:solidFill>
                <a:latin typeface="Arial" pitchFamily="34" charset="0"/>
              </a:rPr>
              <a:t> </a:t>
            </a:r>
          </a:p>
          <a:p>
            <a:pPr eaLnBrk="1" hangingPunct="1">
              <a:spcBef>
                <a:spcPct val="0"/>
              </a:spcBef>
              <a:buFontTx/>
              <a:buNone/>
            </a:pPr>
            <a:r>
              <a:rPr lang="en-US" altLang="en-US" sz="1800" dirty="0">
                <a:solidFill>
                  <a:schemeClr val="tx1"/>
                </a:solidFill>
                <a:latin typeface="Arial" pitchFamily="34" charset="0"/>
                <a:hlinkClick r:id="rId2"/>
              </a:rPr>
              <a:t>https://www.youtube.com/watch?v=6LAT1gLMPu4</a:t>
            </a:r>
            <a:r>
              <a:rPr lang="en-US" altLang="en-US" sz="1800" dirty="0">
                <a:solidFill>
                  <a:schemeClr val="tx1"/>
                </a:solidFill>
                <a:latin typeface="Arial" pitchFamily="34" charset="0"/>
              </a:rPr>
              <a:t> </a:t>
            </a:r>
          </a:p>
          <a:p>
            <a:pPr eaLnBrk="1" hangingPunct="1">
              <a:spcBef>
                <a:spcPct val="0"/>
              </a:spcBef>
              <a:buFontTx/>
              <a:buNone/>
            </a:pPr>
            <a:endParaRPr lang="en-US" altLang="en-US" sz="1800" dirty="0">
              <a:solidFill>
                <a:schemeClr val="tx1"/>
              </a:solidFill>
              <a:latin typeface="Arial" pitchFamily="34" charset="0"/>
            </a:endParaRPr>
          </a:p>
          <a:p>
            <a:pPr eaLnBrk="1" hangingPunct="1">
              <a:spcBef>
                <a:spcPct val="0"/>
              </a:spcBef>
              <a:buFontTx/>
              <a:buNone/>
            </a:pPr>
            <a:endParaRPr lang="en-US" altLang="en-US" sz="1800" dirty="0">
              <a:solidFill>
                <a:srgbClr val="003399"/>
              </a:solidFill>
              <a:latin typeface="Arial" pitchFamily="34" charset="0"/>
            </a:endParaRPr>
          </a:p>
          <a:p>
            <a:pPr eaLnBrk="1" hangingPunct="1">
              <a:spcBef>
                <a:spcPct val="0"/>
              </a:spcBef>
              <a:buFontTx/>
              <a:buNone/>
            </a:pPr>
            <a:endParaRPr lang="en-US" altLang="en-US" sz="1800" dirty="0">
              <a:solidFill>
                <a:schemeClr val="tx1"/>
              </a:solidFill>
              <a:latin typeface="Arial" pitchFamily="34" charset="0"/>
            </a:endParaRPr>
          </a:p>
          <a:p>
            <a:pPr eaLnBrk="1" hangingPunct="1">
              <a:spcBef>
                <a:spcPct val="0"/>
              </a:spcBef>
              <a:buFontTx/>
              <a:buNone/>
            </a:pPr>
            <a:endParaRPr lang="en-US" altLang="en-US" sz="1800" dirty="0">
              <a:solidFill>
                <a:schemeClr val="tx1"/>
              </a:solidFill>
              <a:latin typeface="Arial" pitchFamily="34" charset="0"/>
            </a:endParaRPr>
          </a:p>
        </p:txBody>
      </p:sp>
      <p:sp>
        <p:nvSpPr>
          <p:cNvPr id="36867" name="TextBox 3"/>
          <p:cNvSpPr txBox="1">
            <a:spLocks noChangeArrowheads="1"/>
          </p:cNvSpPr>
          <p:nvPr/>
        </p:nvSpPr>
        <p:spPr bwMode="auto">
          <a:xfrm>
            <a:off x="609600" y="304800"/>
            <a:ext cx="17653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har char="•"/>
              <a:defRPr sz="3200">
                <a:solidFill>
                  <a:srgbClr val="000000"/>
                </a:solidFill>
                <a:latin typeface="Comic Sans MS" pitchFamily="66" charset="0"/>
              </a:defRPr>
            </a:lvl1pPr>
            <a:lvl2pPr marL="742950" indent="-285750" eaLnBrk="0" hangingPunct="0">
              <a:spcBef>
                <a:spcPct val="20000"/>
              </a:spcBef>
              <a:buFont typeface="Times" pitchFamily="18" charset="0"/>
              <a:buChar char="•"/>
              <a:defRPr sz="2800">
                <a:solidFill>
                  <a:srgbClr val="000000"/>
                </a:solidFill>
                <a:latin typeface="Comic Sans MS" pitchFamily="66" charset="0"/>
              </a:defRPr>
            </a:lvl2pPr>
            <a:lvl3pPr marL="1143000" indent="-228600" eaLnBrk="0" hangingPunct="0">
              <a:spcBef>
                <a:spcPct val="20000"/>
              </a:spcBef>
              <a:buChar char="-"/>
              <a:defRPr sz="2400">
                <a:solidFill>
                  <a:srgbClr val="000000"/>
                </a:solidFill>
                <a:latin typeface="Comic Sans MS" pitchFamily="66"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2000" b="1">
                <a:solidFill>
                  <a:srgbClr val="003399"/>
                </a:solidFill>
                <a:latin typeface="Arial" pitchFamily="34" charset="0"/>
              </a:rPr>
              <a:t>Related links</a:t>
            </a:r>
          </a:p>
        </p:txBody>
      </p:sp>
    </p:spTree>
    <p:extLst>
      <p:ext uri="{BB962C8B-B14F-4D97-AF65-F5344CB8AC3E}">
        <p14:creationId xmlns:p14="http://schemas.microsoft.com/office/powerpoint/2010/main" xmlns="" val="1393864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274638"/>
            <a:ext cx="8229600" cy="715962"/>
          </a:xfrm>
        </p:spPr>
        <p:txBody>
          <a:bodyPr>
            <a:normAutofit fontScale="90000"/>
          </a:bodyPr>
          <a:lstStyle/>
          <a:p>
            <a:r>
              <a:rPr lang="en-US" altLang="en-US" b="1">
                <a:solidFill>
                  <a:srgbClr val="C00000"/>
                </a:solidFill>
                <a:latin typeface="Times New Roman" pitchFamily="18" charset="0"/>
                <a:cs typeface="Times New Roman" pitchFamily="18" charset="0"/>
              </a:rPr>
              <a:t>Soil Pollution</a:t>
            </a:r>
            <a:r>
              <a:rPr lang="en-US" altLang="en-US" b="1">
                <a:latin typeface="Times New Roman" pitchFamily="18" charset="0"/>
                <a:cs typeface="Times New Roman" pitchFamily="18" charset="0"/>
              </a:rPr>
              <a:t/>
            </a:r>
            <a:br>
              <a:rPr lang="en-US" altLang="en-US" b="1">
                <a:latin typeface="Times New Roman" pitchFamily="18" charset="0"/>
                <a:cs typeface="Times New Roman" pitchFamily="18" charset="0"/>
              </a:rPr>
            </a:br>
            <a:endParaRPr lang="en-US" altLang="en-US"/>
          </a:p>
        </p:txBody>
      </p:sp>
      <p:sp>
        <p:nvSpPr>
          <p:cNvPr id="37891" name="Content Placeholder 2"/>
          <p:cNvSpPr>
            <a:spLocks noGrp="1"/>
          </p:cNvSpPr>
          <p:nvPr>
            <p:ph idx="1"/>
          </p:nvPr>
        </p:nvSpPr>
        <p:spPr>
          <a:xfrm>
            <a:off x="457200" y="762000"/>
            <a:ext cx="8229600" cy="5364163"/>
          </a:xfrm>
        </p:spPr>
        <p:txBody>
          <a:bodyPr/>
          <a:lstStyle/>
          <a:p>
            <a:pPr algn="just">
              <a:buFontTx/>
              <a:buNone/>
            </a:pPr>
            <a:r>
              <a:rPr lang="en-US" altLang="en-US">
                <a:latin typeface="Times New Roman" pitchFamily="18" charset="0"/>
                <a:cs typeface="Times New Roman" pitchFamily="18" charset="0"/>
              </a:rPr>
              <a:t>Any change in the physical, chemical, and biological properties of soil due to natural or anthropogenic activities is known as </a:t>
            </a:r>
            <a:r>
              <a:rPr lang="en-US" altLang="en-US" i="1">
                <a:latin typeface="Times New Roman" pitchFamily="18" charset="0"/>
                <a:cs typeface="Times New Roman" pitchFamily="18" charset="0"/>
              </a:rPr>
              <a:t>soil pollution</a:t>
            </a:r>
            <a:r>
              <a:rPr lang="en-US" altLang="en-US">
                <a:latin typeface="Times New Roman" pitchFamily="18" charset="0"/>
                <a:cs typeface="Times New Roman" pitchFamily="18" charset="0"/>
              </a:rPr>
              <a:t>. </a:t>
            </a:r>
          </a:p>
          <a:p>
            <a:endParaRPr lang="en-US" altLang="en-US"/>
          </a:p>
          <a:p>
            <a:pPr>
              <a:buFontTx/>
              <a:buNone/>
            </a:pPr>
            <a:r>
              <a:rPr lang="en-US" altLang="en-US"/>
              <a:t>Major Soil Pollutants and their effects</a:t>
            </a:r>
          </a:p>
          <a:p>
            <a:r>
              <a:rPr lang="en-US" altLang="en-US" sz="2000"/>
              <a:t>1) Heavy Metal</a:t>
            </a:r>
          </a:p>
          <a:p>
            <a:r>
              <a:rPr lang="en-US" altLang="en-US" sz="2000"/>
              <a:t>2) Chemical waste</a:t>
            </a:r>
          </a:p>
          <a:p>
            <a:r>
              <a:rPr lang="en-US" altLang="en-US" sz="2000"/>
              <a:t>3) Pesticides, fertilizers and other agricultural products</a:t>
            </a:r>
          </a:p>
          <a:p>
            <a:r>
              <a:rPr lang="en-US" altLang="en-US" sz="2000"/>
              <a:t>4) Lead, Cadmium</a:t>
            </a:r>
          </a:p>
          <a:p>
            <a:r>
              <a:rPr lang="en-US" altLang="en-US" sz="2000"/>
              <a:t>5) Radioactve waste</a:t>
            </a:r>
          </a:p>
        </p:txBody>
      </p:sp>
    </p:spTree>
    <p:extLst>
      <p:ext uri="{BB962C8B-B14F-4D97-AF65-F5344CB8AC3E}">
        <p14:creationId xmlns:p14="http://schemas.microsoft.com/office/powerpoint/2010/main" xmlns="" val="1781211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6"/>
          <p:cNvSpPr txBox="1">
            <a:spLocks noChangeArrowheads="1"/>
          </p:cNvSpPr>
          <p:nvPr/>
        </p:nvSpPr>
        <p:spPr bwMode="auto">
          <a:xfrm>
            <a:off x="365125" y="304800"/>
            <a:ext cx="334962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rgbClr val="000000"/>
                </a:solidFill>
                <a:latin typeface="Comic Sans MS" pitchFamily="66" charset="0"/>
              </a:defRPr>
            </a:lvl1pPr>
            <a:lvl2pPr marL="742950" indent="-285750" eaLnBrk="0" hangingPunct="0">
              <a:spcBef>
                <a:spcPct val="20000"/>
              </a:spcBef>
              <a:buFont typeface="Times" pitchFamily="18" charset="0"/>
              <a:buChar char="•"/>
              <a:defRPr sz="2800">
                <a:solidFill>
                  <a:srgbClr val="000000"/>
                </a:solidFill>
                <a:latin typeface="Comic Sans MS" pitchFamily="66" charset="0"/>
              </a:defRPr>
            </a:lvl2pPr>
            <a:lvl3pPr marL="1143000" indent="-228600" eaLnBrk="0" hangingPunct="0">
              <a:spcBef>
                <a:spcPct val="20000"/>
              </a:spcBef>
              <a:buChar char="-"/>
              <a:defRPr sz="2400">
                <a:solidFill>
                  <a:srgbClr val="000000"/>
                </a:solidFill>
                <a:latin typeface="Comic Sans MS" pitchFamily="66"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2400" b="1">
                <a:solidFill>
                  <a:srgbClr val="050500"/>
                </a:solidFill>
                <a:latin typeface="Times New Roman" pitchFamily="18" charset="0"/>
                <a:cs typeface="Times New Roman" pitchFamily="18" charset="0"/>
              </a:rPr>
              <a:t>Causes of Soil Pollution</a:t>
            </a:r>
            <a:r>
              <a:rPr lang="en-US" altLang="en-US" sz="2400">
                <a:solidFill>
                  <a:srgbClr val="050500"/>
                </a:solidFill>
                <a:latin typeface="Times New Roman" pitchFamily="18" charset="0"/>
                <a:cs typeface="Times New Roman" pitchFamily="18" charset="0"/>
              </a:rPr>
              <a:t> </a:t>
            </a:r>
          </a:p>
        </p:txBody>
      </p:sp>
      <p:sp>
        <p:nvSpPr>
          <p:cNvPr id="10245" name="Text Box 7"/>
          <p:cNvSpPr txBox="1">
            <a:spLocks noChangeArrowheads="1"/>
          </p:cNvSpPr>
          <p:nvPr/>
        </p:nvSpPr>
        <p:spPr bwMode="auto">
          <a:xfrm>
            <a:off x="381000" y="685800"/>
            <a:ext cx="7788275" cy="1784350"/>
          </a:xfrm>
          <a:prstGeom prst="rect">
            <a:avLst/>
          </a:prstGeom>
          <a:noFill/>
          <a:ln w="9525">
            <a:noFill/>
            <a:miter lim="800000"/>
            <a:headEnd/>
            <a:tailEnd/>
          </a:ln>
        </p:spPr>
        <p:txBody>
          <a:bodyPr>
            <a:spAutoFit/>
          </a:bodyPr>
          <a:lstStyle/>
          <a:p>
            <a:pPr>
              <a:buFontTx/>
              <a:buChar char="•"/>
              <a:defRPr/>
            </a:pPr>
            <a:r>
              <a:rPr lang="en-US" sz="2200" dirty="0">
                <a:solidFill>
                  <a:schemeClr val="accent1">
                    <a:lumMod val="75000"/>
                  </a:schemeClr>
                </a:solidFill>
                <a:latin typeface="Times New Roman" pitchFamily="18" charset="0"/>
                <a:cs typeface="Times New Roman" pitchFamily="18" charset="0"/>
              </a:rPr>
              <a:t>Industrial waste</a:t>
            </a:r>
          </a:p>
          <a:p>
            <a:pPr>
              <a:buFontTx/>
              <a:buChar char="•"/>
              <a:defRPr/>
            </a:pPr>
            <a:r>
              <a:rPr lang="en-US" sz="2200" dirty="0">
                <a:solidFill>
                  <a:schemeClr val="accent1">
                    <a:lumMod val="75000"/>
                  </a:schemeClr>
                </a:solidFill>
                <a:latin typeface="Times New Roman" pitchFamily="18" charset="0"/>
                <a:cs typeface="Times New Roman" pitchFamily="18" charset="0"/>
              </a:rPr>
              <a:t>Mining</a:t>
            </a:r>
          </a:p>
          <a:p>
            <a:pPr>
              <a:buFontTx/>
              <a:buChar char="•"/>
              <a:defRPr/>
            </a:pPr>
            <a:r>
              <a:rPr lang="en-US" sz="2200" dirty="0">
                <a:solidFill>
                  <a:schemeClr val="accent1">
                    <a:lumMod val="75000"/>
                  </a:schemeClr>
                </a:solidFill>
                <a:latin typeface="Times New Roman" pitchFamily="18" charset="0"/>
                <a:cs typeface="Times New Roman" pitchFamily="18" charset="0"/>
              </a:rPr>
              <a:t>Agricultural waste</a:t>
            </a:r>
          </a:p>
          <a:p>
            <a:pPr>
              <a:buFontTx/>
              <a:buChar char="•"/>
              <a:defRPr/>
            </a:pPr>
            <a:r>
              <a:rPr lang="en-US" sz="2200" dirty="0">
                <a:solidFill>
                  <a:schemeClr val="accent1">
                    <a:lumMod val="75000"/>
                  </a:schemeClr>
                </a:solidFill>
                <a:latin typeface="Times New Roman" pitchFamily="18" charset="0"/>
                <a:cs typeface="Times New Roman" pitchFamily="18" charset="0"/>
              </a:rPr>
              <a:t>Domestic waste</a:t>
            </a:r>
          </a:p>
          <a:p>
            <a:pPr>
              <a:buFontTx/>
              <a:buChar char="•"/>
              <a:defRPr/>
            </a:pPr>
            <a:r>
              <a:rPr lang="en-US" sz="2200" dirty="0">
                <a:solidFill>
                  <a:schemeClr val="accent1">
                    <a:lumMod val="75000"/>
                  </a:schemeClr>
                </a:solidFill>
                <a:latin typeface="Times New Roman" pitchFamily="18" charset="0"/>
                <a:cs typeface="Times New Roman" pitchFamily="18" charset="0"/>
              </a:rPr>
              <a:t>Radioactive wastes</a:t>
            </a:r>
          </a:p>
        </p:txBody>
      </p:sp>
      <p:sp>
        <p:nvSpPr>
          <p:cNvPr id="38916" name="Text Box 4"/>
          <p:cNvSpPr txBox="1">
            <a:spLocks noChangeArrowheads="1"/>
          </p:cNvSpPr>
          <p:nvPr/>
        </p:nvSpPr>
        <p:spPr bwMode="auto">
          <a:xfrm>
            <a:off x="457200" y="2438400"/>
            <a:ext cx="332898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har char="•"/>
              <a:defRPr sz="3200">
                <a:solidFill>
                  <a:srgbClr val="000000"/>
                </a:solidFill>
                <a:latin typeface="Comic Sans MS" pitchFamily="66" charset="0"/>
              </a:defRPr>
            </a:lvl1pPr>
            <a:lvl2pPr marL="742950" indent="-285750" eaLnBrk="0" hangingPunct="0">
              <a:spcBef>
                <a:spcPct val="20000"/>
              </a:spcBef>
              <a:buFont typeface="Times" pitchFamily="18" charset="0"/>
              <a:buChar char="•"/>
              <a:defRPr sz="2800">
                <a:solidFill>
                  <a:srgbClr val="000000"/>
                </a:solidFill>
                <a:latin typeface="Comic Sans MS" pitchFamily="66" charset="0"/>
              </a:defRPr>
            </a:lvl2pPr>
            <a:lvl3pPr marL="1143000" indent="-228600" eaLnBrk="0" hangingPunct="0">
              <a:spcBef>
                <a:spcPct val="20000"/>
              </a:spcBef>
              <a:buChar char="-"/>
              <a:defRPr sz="2400">
                <a:solidFill>
                  <a:srgbClr val="000000"/>
                </a:solidFill>
                <a:latin typeface="Comic Sans MS" pitchFamily="66"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2400" b="1">
                <a:solidFill>
                  <a:srgbClr val="050500"/>
                </a:solidFill>
                <a:latin typeface="Times New Roman" pitchFamily="18" charset="0"/>
                <a:cs typeface="Times New Roman" pitchFamily="18" charset="0"/>
              </a:rPr>
              <a:t>Effects of Soil Pollution </a:t>
            </a:r>
          </a:p>
        </p:txBody>
      </p:sp>
      <p:sp>
        <p:nvSpPr>
          <p:cNvPr id="5" name="Text Box 5"/>
          <p:cNvSpPr txBox="1">
            <a:spLocks noChangeArrowheads="1"/>
          </p:cNvSpPr>
          <p:nvPr/>
        </p:nvSpPr>
        <p:spPr bwMode="auto">
          <a:xfrm>
            <a:off x="457200" y="3124200"/>
            <a:ext cx="7924800" cy="2678113"/>
          </a:xfrm>
          <a:prstGeom prst="rect">
            <a:avLst/>
          </a:prstGeom>
          <a:noFill/>
          <a:ln w="9525">
            <a:noFill/>
            <a:miter lim="800000"/>
            <a:headEnd/>
            <a:tailEnd/>
          </a:ln>
        </p:spPr>
        <p:txBody>
          <a:bodyPr>
            <a:spAutoFit/>
          </a:bodyPr>
          <a:lstStyle/>
          <a:p>
            <a:pPr algn="just">
              <a:buFontTx/>
              <a:buChar char="•"/>
              <a:defRPr/>
            </a:pPr>
            <a:r>
              <a:rPr lang="en-US" sz="2400" dirty="0">
                <a:solidFill>
                  <a:schemeClr val="accent1">
                    <a:lumMod val="75000"/>
                  </a:schemeClr>
                </a:solidFill>
                <a:latin typeface="Times New Roman" pitchFamily="18" charset="0"/>
                <a:cs typeface="Times New Roman" pitchFamily="18" charset="0"/>
              </a:rPr>
              <a:t>Reduces the fertility of the soil</a:t>
            </a:r>
          </a:p>
          <a:p>
            <a:pPr algn="just">
              <a:buFontTx/>
              <a:buChar char="•"/>
              <a:defRPr/>
            </a:pPr>
            <a:r>
              <a:rPr lang="en-US" sz="2400" dirty="0">
                <a:solidFill>
                  <a:schemeClr val="accent1">
                    <a:lumMod val="75000"/>
                  </a:schemeClr>
                </a:solidFill>
                <a:latin typeface="Times New Roman" pitchFamily="18" charset="0"/>
                <a:cs typeface="Times New Roman" pitchFamily="18" charset="0"/>
              </a:rPr>
              <a:t>Causes an increase in the number of mosquitoes and flies, which are vectors of several deadly diseases</a:t>
            </a:r>
          </a:p>
          <a:p>
            <a:pPr algn="just">
              <a:buFontTx/>
              <a:buChar char="•"/>
              <a:defRPr/>
            </a:pPr>
            <a:r>
              <a:rPr lang="en-US" sz="2400" dirty="0">
                <a:solidFill>
                  <a:schemeClr val="accent1">
                    <a:lumMod val="75000"/>
                  </a:schemeClr>
                </a:solidFill>
                <a:latin typeface="Times New Roman" pitchFamily="18" charset="0"/>
                <a:cs typeface="Times New Roman" pitchFamily="18" charset="0"/>
              </a:rPr>
              <a:t>Reduces the aesthetic value of land</a:t>
            </a:r>
          </a:p>
          <a:p>
            <a:pPr algn="just">
              <a:buFontTx/>
              <a:buChar char="•"/>
              <a:defRPr/>
            </a:pPr>
            <a:r>
              <a:rPr lang="en-US" sz="2400" dirty="0">
                <a:solidFill>
                  <a:schemeClr val="accent1">
                    <a:lumMod val="75000"/>
                  </a:schemeClr>
                </a:solidFill>
                <a:latin typeface="Times New Roman" pitchFamily="18" charset="0"/>
                <a:cs typeface="Times New Roman" pitchFamily="18" charset="0"/>
              </a:rPr>
              <a:t>Radioactive elements present in polluted soil enter human body and cause a number of adverse health effects such as cancer, deformities in bones, etc.</a:t>
            </a:r>
          </a:p>
        </p:txBody>
      </p:sp>
    </p:spTree>
    <p:extLst>
      <p:ext uri="{BB962C8B-B14F-4D97-AF65-F5344CB8AC3E}">
        <p14:creationId xmlns:p14="http://schemas.microsoft.com/office/powerpoint/2010/main" xmlns="" val="2985393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563562"/>
          </a:xfrm>
        </p:spPr>
        <p:txBody>
          <a:bodyPr>
            <a:normAutofit fontScale="90000"/>
          </a:bodyPr>
          <a:lstStyle/>
          <a:p>
            <a:pPr>
              <a:defRPr/>
            </a:pPr>
            <a:r>
              <a:rPr lang="en-US" b="1" dirty="0">
                <a:solidFill>
                  <a:srgbClr val="050500"/>
                </a:solidFill>
                <a:latin typeface="Times New Roman" pitchFamily="18" charset="0"/>
                <a:cs typeface="Times New Roman" pitchFamily="18" charset="0"/>
              </a:rPr>
              <a:t>Control of Soil Pollution</a:t>
            </a:r>
            <a:r>
              <a:rPr lang="en-US" b="1" dirty="0">
                <a:solidFill>
                  <a:schemeClr val="tx2">
                    <a:lumMod val="75000"/>
                  </a:schemeClr>
                </a:solidFill>
                <a:latin typeface="Times New Roman" pitchFamily="18" charset="0"/>
                <a:cs typeface="Times New Roman" pitchFamily="18" charset="0"/>
              </a:rPr>
              <a:t/>
            </a:r>
            <a:br>
              <a:rPr lang="en-US" b="1" dirty="0">
                <a:solidFill>
                  <a:schemeClr val="tx2">
                    <a:lumMod val="75000"/>
                  </a:schemeClr>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990600"/>
            <a:ext cx="8382000" cy="5135563"/>
          </a:xfrm>
        </p:spPr>
        <p:txBody>
          <a:bodyPr/>
          <a:lstStyle/>
          <a:p>
            <a:pPr algn="just">
              <a:defRPr/>
            </a:pPr>
            <a:r>
              <a:rPr lang="en-US" sz="2400" dirty="0">
                <a:solidFill>
                  <a:schemeClr val="accent1">
                    <a:lumMod val="75000"/>
                  </a:schemeClr>
                </a:solidFill>
                <a:latin typeface="Times New Roman" pitchFamily="18" charset="0"/>
                <a:cs typeface="Times New Roman" pitchFamily="18" charset="0"/>
              </a:rPr>
              <a:t>Treatment of industrial waste before being disposed to reduce soil pollution.</a:t>
            </a:r>
          </a:p>
          <a:p>
            <a:pPr algn="just">
              <a:defRPr/>
            </a:pPr>
            <a:r>
              <a:rPr lang="en-US" sz="2400" dirty="0">
                <a:solidFill>
                  <a:schemeClr val="accent1">
                    <a:lumMod val="75000"/>
                  </a:schemeClr>
                </a:solidFill>
                <a:latin typeface="Times New Roman" pitchFamily="18" charset="0"/>
                <a:cs typeface="Times New Roman" pitchFamily="18" charset="0"/>
              </a:rPr>
              <a:t>Garbage from urban waste should be segregated into biodegradable and non-biodegradable waste products. Biodegradable waste can be used for production of manures and biogas, non-biodegradable waste can be recycled and reused.</a:t>
            </a:r>
          </a:p>
          <a:p>
            <a:pPr algn="just">
              <a:defRPr/>
            </a:pPr>
            <a:r>
              <a:rPr lang="en-US" sz="2400" dirty="0">
                <a:solidFill>
                  <a:schemeClr val="accent1">
                    <a:lumMod val="75000"/>
                  </a:schemeClr>
                </a:solidFill>
                <a:latin typeface="Times New Roman" pitchFamily="18" charset="0"/>
                <a:cs typeface="Times New Roman" pitchFamily="18" charset="0"/>
              </a:rPr>
              <a:t>Planting of trees must be encouraged.</a:t>
            </a:r>
          </a:p>
          <a:p>
            <a:pPr algn="just">
              <a:defRPr/>
            </a:pPr>
            <a:r>
              <a:rPr lang="en-US" sz="2400" dirty="0">
                <a:solidFill>
                  <a:schemeClr val="accent1">
                    <a:lumMod val="75000"/>
                  </a:schemeClr>
                </a:solidFill>
                <a:latin typeface="Times New Roman" pitchFamily="18" charset="0"/>
                <a:cs typeface="Times New Roman" pitchFamily="18" charset="0"/>
              </a:rPr>
              <a:t>Reduction in the amount of radioactive materials released in the soil </a:t>
            </a:r>
          </a:p>
          <a:p>
            <a:pPr algn="just">
              <a:defRPr/>
            </a:pPr>
            <a:r>
              <a:rPr lang="en-US" sz="2400" dirty="0">
                <a:solidFill>
                  <a:schemeClr val="accent1">
                    <a:lumMod val="75000"/>
                  </a:schemeClr>
                </a:solidFill>
                <a:latin typeface="Times New Roman" pitchFamily="18" charset="0"/>
                <a:cs typeface="Times New Roman" pitchFamily="18" charset="0"/>
              </a:rPr>
              <a:t>Reduction in the use of chemical fertilizers and pesticides</a:t>
            </a:r>
          </a:p>
          <a:p>
            <a:pPr algn="just">
              <a:defRPr/>
            </a:pPr>
            <a:r>
              <a:rPr lang="en-US" sz="2400" dirty="0">
                <a:solidFill>
                  <a:schemeClr val="accent1">
                    <a:lumMod val="75000"/>
                  </a:schemeClr>
                </a:solidFill>
                <a:latin typeface="Times New Roman" pitchFamily="18" charset="0"/>
                <a:cs typeface="Times New Roman" pitchFamily="18" charset="0"/>
              </a:rPr>
              <a:t>Solid waste can be used for electricity generation.</a:t>
            </a:r>
          </a:p>
          <a:p>
            <a:pPr>
              <a:defRPr/>
            </a:pPr>
            <a:endParaRPr lang="en-US" dirty="0"/>
          </a:p>
        </p:txBody>
      </p:sp>
    </p:spTree>
    <p:extLst>
      <p:ext uri="{BB962C8B-B14F-4D97-AF65-F5344CB8AC3E}">
        <p14:creationId xmlns:p14="http://schemas.microsoft.com/office/powerpoint/2010/main" xmlns="" val="431884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a:xfrm>
            <a:off x="762000" y="914400"/>
            <a:ext cx="8229600" cy="4525963"/>
          </a:xfrm>
        </p:spPr>
        <p:txBody>
          <a:bodyPr/>
          <a:lstStyle/>
          <a:p>
            <a:pPr>
              <a:buFontTx/>
              <a:buNone/>
            </a:pPr>
            <a:r>
              <a:rPr lang="en-US" altLang="en-US" sz="2000" u="sng">
                <a:solidFill>
                  <a:srgbClr val="C00000"/>
                </a:solidFill>
              </a:rPr>
              <a:t>Video link:</a:t>
            </a:r>
          </a:p>
          <a:p>
            <a:pPr>
              <a:buFontTx/>
              <a:buNone/>
            </a:pPr>
            <a:endParaRPr lang="en-US" altLang="en-US" sz="2000" u="sng">
              <a:solidFill>
                <a:srgbClr val="C00000"/>
              </a:solidFill>
            </a:endParaRPr>
          </a:p>
          <a:p>
            <a:pPr>
              <a:buFontTx/>
              <a:buNone/>
            </a:pPr>
            <a:endParaRPr lang="en-US" altLang="en-US" sz="2000"/>
          </a:p>
          <a:p>
            <a:pPr>
              <a:buFontTx/>
              <a:buNone/>
            </a:pPr>
            <a:r>
              <a:rPr lang="en-US" altLang="en-US" sz="2000"/>
              <a:t>Major soil pollutants and their impacts on human health.</a:t>
            </a:r>
          </a:p>
          <a:p>
            <a:pPr>
              <a:buFontTx/>
              <a:buNone/>
            </a:pPr>
            <a:r>
              <a:rPr lang="en-US" altLang="en-US" sz="1600" u="sng">
                <a:hlinkClick r:id="rId2"/>
              </a:rPr>
              <a:t>https://www.youtube.com/watch?v=FMdt7w59wHQ</a:t>
            </a:r>
            <a:endParaRPr lang="en-US" altLang="en-US" sz="1600" u="sng"/>
          </a:p>
          <a:p>
            <a:endParaRPr lang="en-US" altLang="en-US" sz="2000" u="sng"/>
          </a:p>
          <a:p>
            <a:pPr>
              <a:buFontTx/>
              <a:buNone/>
            </a:pPr>
            <a:r>
              <a:rPr lang="en-US" altLang="en-US" sz="2000"/>
              <a:t>Soil Pollution</a:t>
            </a:r>
          </a:p>
          <a:p>
            <a:pPr>
              <a:buFontTx/>
              <a:buNone/>
            </a:pPr>
            <a:r>
              <a:rPr lang="en-US" altLang="en-US" sz="1600">
                <a:hlinkClick r:id="rId3"/>
              </a:rPr>
              <a:t>https://www.youtube.com/watch?v=00c4goQRLek</a:t>
            </a:r>
            <a:endParaRPr lang="en-US" altLang="en-US" sz="1600"/>
          </a:p>
          <a:p>
            <a:endParaRPr lang="en-US" altLang="en-US"/>
          </a:p>
          <a:p>
            <a:endParaRPr lang="en-US" altLang="en-US"/>
          </a:p>
        </p:txBody>
      </p:sp>
    </p:spTree>
    <p:extLst>
      <p:ext uri="{BB962C8B-B14F-4D97-AF65-F5344CB8AC3E}">
        <p14:creationId xmlns:p14="http://schemas.microsoft.com/office/powerpoint/2010/main" xmlns="" val="3258318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4"/>
          <p:cNvSpPr txBox="1">
            <a:spLocks noChangeArrowheads="1"/>
          </p:cNvSpPr>
          <p:nvPr/>
        </p:nvSpPr>
        <p:spPr bwMode="auto">
          <a:xfrm>
            <a:off x="3276600" y="152400"/>
            <a:ext cx="3408363"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rgbClr val="000000"/>
                </a:solidFill>
                <a:latin typeface="Comic Sans MS" pitchFamily="66" charset="0"/>
              </a:defRPr>
            </a:lvl1pPr>
            <a:lvl2pPr marL="742950" indent="-285750" eaLnBrk="0" hangingPunct="0">
              <a:spcBef>
                <a:spcPct val="20000"/>
              </a:spcBef>
              <a:buFont typeface="Times" pitchFamily="18" charset="0"/>
              <a:buChar char="•"/>
              <a:defRPr sz="2800">
                <a:solidFill>
                  <a:srgbClr val="000000"/>
                </a:solidFill>
                <a:latin typeface="Comic Sans MS" pitchFamily="66" charset="0"/>
              </a:defRPr>
            </a:lvl2pPr>
            <a:lvl3pPr marL="1143000" indent="-228600" eaLnBrk="0" hangingPunct="0">
              <a:spcBef>
                <a:spcPct val="20000"/>
              </a:spcBef>
              <a:buChar char="-"/>
              <a:defRPr sz="2400">
                <a:solidFill>
                  <a:srgbClr val="000000"/>
                </a:solidFill>
                <a:latin typeface="Comic Sans MS" pitchFamily="66"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3600" b="1" u="sng">
                <a:latin typeface="Times New Roman" pitchFamily="18" charset="0"/>
                <a:cs typeface="Times New Roman" pitchFamily="18" charset="0"/>
              </a:rPr>
              <a:t>Water Pollution</a:t>
            </a:r>
            <a:r>
              <a:rPr lang="en-US" altLang="en-US" sz="2800">
                <a:solidFill>
                  <a:schemeClr val="tx1"/>
                </a:solidFill>
                <a:latin typeface="Times New Roman" pitchFamily="18" charset="0"/>
                <a:cs typeface="Times New Roman" pitchFamily="18" charset="0"/>
              </a:rPr>
              <a:t> </a:t>
            </a:r>
          </a:p>
        </p:txBody>
      </p:sp>
      <p:sp>
        <p:nvSpPr>
          <p:cNvPr id="6147" name="Text Box 5"/>
          <p:cNvSpPr txBox="1">
            <a:spLocks noChangeArrowheads="1"/>
          </p:cNvSpPr>
          <p:nvPr/>
        </p:nvSpPr>
        <p:spPr bwMode="auto">
          <a:xfrm>
            <a:off x="304800" y="762000"/>
            <a:ext cx="8458200" cy="1446213"/>
          </a:xfrm>
          <a:prstGeom prst="rect">
            <a:avLst/>
          </a:prstGeom>
          <a:noFill/>
          <a:ln w="9525">
            <a:noFill/>
            <a:miter lim="800000"/>
            <a:headEnd/>
            <a:tailEnd/>
          </a:ln>
        </p:spPr>
        <p:txBody>
          <a:bodyPr>
            <a:spAutoFit/>
          </a:bodyPr>
          <a:lstStyle/>
          <a:p>
            <a:pPr algn="just">
              <a:defRPr/>
            </a:pPr>
            <a:r>
              <a:rPr lang="en-US" sz="2200" dirty="0">
                <a:solidFill>
                  <a:schemeClr val="accent1">
                    <a:lumMod val="75000"/>
                  </a:schemeClr>
                </a:solidFill>
                <a:latin typeface="Times New Roman" pitchFamily="18" charset="0"/>
                <a:cs typeface="Times New Roman" pitchFamily="18" charset="0"/>
              </a:rPr>
              <a:t>The addition of various organic and inorganic substances that change the</a:t>
            </a:r>
          </a:p>
          <a:p>
            <a:pPr algn="just">
              <a:defRPr/>
            </a:pPr>
            <a:r>
              <a:rPr lang="en-US" sz="2200" dirty="0">
                <a:solidFill>
                  <a:schemeClr val="accent1">
                    <a:lumMod val="75000"/>
                  </a:schemeClr>
                </a:solidFill>
                <a:latin typeface="Times New Roman" pitchFamily="18" charset="0"/>
                <a:cs typeface="Times New Roman" pitchFamily="18" charset="0"/>
              </a:rPr>
              <a:t>physical and chemical properties of water thereby leading to detrimental effects on living organisms and reducing water usability is termed as </a:t>
            </a:r>
            <a:r>
              <a:rPr lang="en-US" sz="2200" i="1" dirty="0">
                <a:solidFill>
                  <a:schemeClr val="accent1">
                    <a:lumMod val="75000"/>
                  </a:schemeClr>
                </a:solidFill>
                <a:latin typeface="Times New Roman" pitchFamily="18" charset="0"/>
                <a:cs typeface="Times New Roman" pitchFamily="18" charset="0"/>
              </a:rPr>
              <a:t>water pollution</a:t>
            </a:r>
            <a:r>
              <a:rPr lang="en-US" sz="2200" dirty="0">
                <a:solidFill>
                  <a:schemeClr val="accent1">
                    <a:lumMod val="75000"/>
                  </a:schemeClr>
                </a:solidFill>
                <a:latin typeface="Times New Roman" pitchFamily="18" charset="0"/>
                <a:cs typeface="Times New Roman" pitchFamily="18" charset="0"/>
              </a:rPr>
              <a:t>. </a:t>
            </a:r>
          </a:p>
        </p:txBody>
      </p:sp>
      <p:pic>
        <p:nvPicPr>
          <p:cNvPr id="25604" name="Picture 8"/>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019800" y="2133600"/>
            <a:ext cx="2667000" cy="4003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05" name="Picture 10" descr="C:\LIGI JOHN\EVS\Figures\Fig 5.9"/>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762000" y="2514600"/>
            <a:ext cx="4419600" cy="3314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055647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A25FE13E-0EA0-439F-B9AF-A186F12B624F}"/>
              </a:ext>
            </a:extLst>
          </p:cNvPr>
          <p:cNvSpPr txBox="1"/>
          <p:nvPr/>
        </p:nvSpPr>
        <p:spPr>
          <a:xfrm>
            <a:off x="13996" y="21771"/>
            <a:ext cx="8763000" cy="6463308"/>
          </a:xfrm>
          <a:prstGeom prst="rect">
            <a:avLst/>
          </a:prstGeom>
          <a:noFill/>
        </p:spPr>
        <p:txBody>
          <a:bodyPr wrap="square">
            <a:spAutoFit/>
          </a:bodyPr>
          <a:lstStyle/>
          <a:p>
            <a:pPr algn="l"/>
            <a:r>
              <a:rPr lang="en-US" b="1" i="0" dirty="0">
                <a:solidFill>
                  <a:srgbClr val="333333"/>
                </a:solidFill>
                <a:effectLst/>
                <a:latin typeface="Roboto"/>
              </a:rPr>
              <a:t>9. A moth having a speckled wing, able to blend into its background due to its dark </a:t>
            </a:r>
            <a:r>
              <a:rPr lang="en-US" b="1" i="0" dirty="0" err="1">
                <a:solidFill>
                  <a:srgbClr val="333333"/>
                </a:solidFill>
                <a:effectLst/>
                <a:latin typeface="Roboto"/>
              </a:rPr>
              <a:t>colouration</a:t>
            </a:r>
            <a:r>
              <a:rPr lang="en-US" b="1" i="0" dirty="0">
                <a:solidFill>
                  <a:srgbClr val="333333"/>
                </a:solidFill>
                <a:effectLst/>
                <a:latin typeface="Roboto"/>
              </a:rPr>
              <a:t> is called</a:t>
            </a:r>
            <a:endParaRPr lang="en-US" b="0" i="0" dirty="0">
              <a:solidFill>
                <a:srgbClr val="333333"/>
              </a:solidFill>
              <a:effectLst/>
              <a:latin typeface="Roboto"/>
            </a:endParaRPr>
          </a:p>
          <a:p>
            <a:pPr marL="742950" lvl="1" indent="-285750" algn="l">
              <a:buFont typeface="+mj-lt"/>
              <a:buAutoNum type="arabicPeriod"/>
            </a:pPr>
            <a:r>
              <a:rPr lang="en-US" b="0" i="0" dirty="0">
                <a:solidFill>
                  <a:srgbClr val="333333"/>
                </a:solidFill>
                <a:effectLst/>
                <a:latin typeface="Roboto"/>
              </a:rPr>
              <a:t>Industrial melanism</a:t>
            </a:r>
          </a:p>
          <a:p>
            <a:pPr marL="742950" lvl="1" indent="-285750" algn="l">
              <a:buFont typeface="+mj-lt"/>
              <a:buAutoNum type="arabicPeriod"/>
            </a:pPr>
            <a:r>
              <a:rPr lang="en-US" b="0" i="0" dirty="0">
                <a:solidFill>
                  <a:srgbClr val="333333"/>
                </a:solidFill>
                <a:effectLst/>
                <a:latin typeface="Roboto"/>
              </a:rPr>
              <a:t>Adaptation</a:t>
            </a:r>
          </a:p>
          <a:p>
            <a:pPr marL="742950" lvl="1" indent="-285750" algn="l">
              <a:buFont typeface="+mj-lt"/>
              <a:buAutoNum type="arabicPeriod"/>
            </a:pPr>
            <a:r>
              <a:rPr lang="en-US" b="0" i="0" dirty="0">
                <a:solidFill>
                  <a:srgbClr val="333333"/>
                </a:solidFill>
                <a:effectLst/>
                <a:latin typeface="Roboto"/>
              </a:rPr>
              <a:t>Predation</a:t>
            </a:r>
          </a:p>
          <a:p>
            <a:pPr marL="742950" lvl="1" indent="-285750" algn="l">
              <a:buFont typeface="+mj-lt"/>
              <a:buAutoNum type="arabicPeriod"/>
            </a:pPr>
            <a:r>
              <a:rPr lang="en-US" b="0" i="0" dirty="0">
                <a:solidFill>
                  <a:srgbClr val="333333"/>
                </a:solidFill>
                <a:effectLst/>
                <a:latin typeface="Roboto"/>
              </a:rPr>
              <a:t>Evolution</a:t>
            </a:r>
          </a:p>
          <a:p>
            <a:pPr algn="l"/>
            <a:r>
              <a:rPr lang="en-US" b="1" i="0" dirty="0">
                <a:solidFill>
                  <a:srgbClr val="333333"/>
                </a:solidFill>
                <a:effectLst/>
                <a:latin typeface="Roboto"/>
              </a:rPr>
              <a:t>10. Carbon dioxide is primarily called a greenhouse gas because</a:t>
            </a:r>
            <a:endParaRPr lang="en-US" b="0" i="0" dirty="0">
              <a:solidFill>
                <a:srgbClr val="333333"/>
              </a:solidFill>
              <a:effectLst/>
              <a:latin typeface="Roboto"/>
            </a:endParaRPr>
          </a:p>
          <a:p>
            <a:pPr marL="742950" lvl="1" indent="-285750" algn="l">
              <a:buFont typeface="+mj-lt"/>
              <a:buAutoNum type="arabicPeriod"/>
            </a:pPr>
            <a:r>
              <a:rPr lang="en-US" b="0" i="0" dirty="0">
                <a:solidFill>
                  <a:srgbClr val="333333"/>
                </a:solidFill>
                <a:effectLst/>
                <a:latin typeface="Roboto"/>
              </a:rPr>
              <a:t>Traps heat</a:t>
            </a:r>
          </a:p>
          <a:p>
            <a:pPr marL="742950" lvl="1" indent="-285750" algn="l">
              <a:buFont typeface="+mj-lt"/>
              <a:buAutoNum type="arabicPeriod"/>
            </a:pPr>
            <a:r>
              <a:rPr lang="en-US" b="0" i="0" dirty="0">
                <a:solidFill>
                  <a:srgbClr val="333333"/>
                </a:solidFill>
                <a:effectLst/>
                <a:latin typeface="Roboto"/>
              </a:rPr>
              <a:t>Traps light</a:t>
            </a:r>
          </a:p>
          <a:p>
            <a:pPr marL="742950" lvl="1" indent="-285750" algn="l">
              <a:buFont typeface="+mj-lt"/>
              <a:buAutoNum type="arabicPeriod"/>
            </a:pPr>
            <a:r>
              <a:rPr lang="en-US" b="0" i="0" dirty="0">
                <a:solidFill>
                  <a:srgbClr val="333333"/>
                </a:solidFill>
                <a:effectLst/>
                <a:latin typeface="Roboto"/>
              </a:rPr>
              <a:t>Traps warm currents</a:t>
            </a:r>
          </a:p>
          <a:p>
            <a:pPr marL="742950" lvl="1" indent="-285750" algn="l">
              <a:buFont typeface="+mj-lt"/>
              <a:buAutoNum type="arabicPeriod"/>
            </a:pPr>
            <a:r>
              <a:rPr lang="en-US" b="0" i="0" dirty="0">
                <a:solidFill>
                  <a:srgbClr val="333333"/>
                </a:solidFill>
                <a:effectLst/>
                <a:latin typeface="Roboto"/>
              </a:rPr>
              <a:t>None of the above</a:t>
            </a:r>
          </a:p>
          <a:p>
            <a:pPr algn="l"/>
            <a:r>
              <a:rPr lang="en-US" b="1" i="0" dirty="0">
                <a:solidFill>
                  <a:srgbClr val="333333"/>
                </a:solidFill>
                <a:effectLst/>
                <a:latin typeface="Roboto"/>
              </a:rPr>
              <a:t>11. Trichoderma </a:t>
            </a:r>
            <a:r>
              <a:rPr lang="en-US" b="1" i="0" dirty="0" err="1">
                <a:solidFill>
                  <a:srgbClr val="333333"/>
                </a:solidFill>
                <a:effectLst/>
                <a:latin typeface="Roboto"/>
              </a:rPr>
              <a:t>harzianum</a:t>
            </a:r>
            <a:r>
              <a:rPr lang="en-US" b="1" i="0" dirty="0">
                <a:solidFill>
                  <a:srgbClr val="333333"/>
                </a:solidFill>
                <a:effectLst/>
                <a:latin typeface="Roboto"/>
              </a:rPr>
              <a:t> is a ________ that is predominantly used as a fungicide</a:t>
            </a:r>
            <a:endParaRPr lang="en-US" b="0" i="0" dirty="0">
              <a:solidFill>
                <a:srgbClr val="333333"/>
              </a:solidFill>
              <a:effectLst/>
              <a:latin typeface="Roboto"/>
            </a:endParaRPr>
          </a:p>
          <a:p>
            <a:pPr marL="742950" lvl="1" indent="-285750" algn="l">
              <a:buFont typeface="+mj-lt"/>
              <a:buAutoNum type="arabicPeriod"/>
            </a:pPr>
            <a:r>
              <a:rPr lang="en-US" b="0" i="0" dirty="0">
                <a:solidFill>
                  <a:srgbClr val="333333"/>
                </a:solidFill>
                <a:effectLst/>
                <a:latin typeface="Roboto"/>
              </a:rPr>
              <a:t>Virus</a:t>
            </a:r>
          </a:p>
          <a:p>
            <a:pPr marL="742950" lvl="1" indent="-285750" algn="l">
              <a:buFont typeface="+mj-lt"/>
              <a:buAutoNum type="arabicPeriod"/>
            </a:pPr>
            <a:r>
              <a:rPr lang="en-US" b="0" i="0" dirty="0">
                <a:solidFill>
                  <a:srgbClr val="333333"/>
                </a:solidFill>
                <a:effectLst/>
                <a:latin typeface="Roboto"/>
              </a:rPr>
              <a:t>Fungus</a:t>
            </a:r>
          </a:p>
          <a:p>
            <a:pPr marL="742950" lvl="1" indent="-285750" algn="l">
              <a:buFont typeface="+mj-lt"/>
              <a:buAutoNum type="arabicPeriod"/>
            </a:pPr>
            <a:r>
              <a:rPr lang="en-US" b="0" i="0" dirty="0">
                <a:solidFill>
                  <a:srgbClr val="333333"/>
                </a:solidFill>
                <a:effectLst/>
                <a:latin typeface="Roboto"/>
              </a:rPr>
              <a:t>Bacteria</a:t>
            </a:r>
          </a:p>
          <a:p>
            <a:pPr marL="742950" lvl="1" indent="-285750" algn="l">
              <a:buFont typeface="+mj-lt"/>
              <a:buAutoNum type="arabicPeriod"/>
            </a:pPr>
            <a:r>
              <a:rPr lang="en-US" b="0" i="0" dirty="0">
                <a:solidFill>
                  <a:srgbClr val="333333"/>
                </a:solidFill>
                <a:effectLst/>
                <a:latin typeface="Roboto"/>
              </a:rPr>
              <a:t>Protozoa</a:t>
            </a:r>
          </a:p>
          <a:p>
            <a:pPr algn="l"/>
            <a:r>
              <a:rPr lang="en-US" b="1" i="0" dirty="0">
                <a:solidFill>
                  <a:srgbClr val="333333"/>
                </a:solidFill>
                <a:effectLst/>
                <a:latin typeface="Roboto"/>
              </a:rPr>
              <a:t>12. Greenhouse gases are those that absorb and emit infrared radiation. Examples </a:t>
            </a:r>
            <a:r>
              <a:rPr lang="en-US" b="1" i="0" dirty="0" err="1">
                <a:solidFill>
                  <a:srgbClr val="333333"/>
                </a:solidFill>
                <a:effectLst/>
                <a:latin typeface="Roboto"/>
              </a:rPr>
              <a:t>inlude</a:t>
            </a:r>
            <a:r>
              <a:rPr lang="en-US" b="1" i="0" dirty="0">
                <a:solidFill>
                  <a:srgbClr val="333333"/>
                </a:solidFill>
                <a:effectLst/>
                <a:latin typeface="Roboto"/>
              </a:rPr>
              <a:t>__________</a:t>
            </a:r>
            <a:endParaRPr lang="en-US" b="0" i="0" dirty="0">
              <a:solidFill>
                <a:srgbClr val="333333"/>
              </a:solidFill>
              <a:effectLst/>
              <a:latin typeface="Roboto"/>
            </a:endParaRPr>
          </a:p>
          <a:p>
            <a:pPr marL="742950" lvl="1" indent="-285750" algn="l">
              <a:buFont typeface="+mj-lt"/>
              <a:buAutoNum type="arabicPeriod"/>
            </a:pPr>
            <a:r>
              <a:rPr lang="en-US" b="0" i="0" dirty="0">
                <a:solidFill>
                  <a:srgbClr val="333333"/>
                </a:solidFill>
                <a:effectLst/>
                <a:latin typeface="Roboto"/>
              </a:rPr>
              <a:t>Nitrogen</a:t>
            </a:r>
          </a:p>
          <a:p>
            <a:pPr marL="742950" lvl="1" indent="-285750" algn="l">
              <a:buFont typeface="+mj-lt"/>
              <a:buAutoNum type="arabicPeriod"/>
            </a:pPr>
            <a:r>
              <a:rPr lang="en-US" b="0" i="0" dirty="0">
                <a:solidFill>
                  <a:srgbClr val="333333"/>
                </a:solidFill>
                <a:effectLst/>
                <a:latin typeface="Roboto"/>
              </a:rPr>
              <a:t>Ozone</a:t>
            </a:r>
          </a:p>
          <a:p>
            <a:pPr marL="742950" lvl="1" indent="-285750" algn="l">
              <a:buFont typeface="+mj-lt"/>
              <a:buAutoNum type="arabicPeriod"/>
            </a:pPr>
            <a:r>
              <a:rPr lang="en-US" b="0" i="0" dirty="0">
                <a:solidFill>
                  <a:srgbClr val="333333"/>
                </a:solidFill>
                <a:effectLst/>
                <a:latin typeface="Roboto"/>
              </a:rPr>
              <a:t>Argon</a:t>
            </a:r>
          </a:p>
          <a:p>
            <a:pPr marL="742950" lvl="1" indent="-285750" algn="l">
              <a:buFont typeface="+mj-lt"/>
              <a:buAutoNum type="arabicPeriod"/>
            </a:pPr>
            <a:r>
              <a:rPr lang="en-US" b="0" i="0" dirty="0">
                <a:solidFill>
                  <a:srgbClr val="333333"/>
                </a:solidFill>
                <a:effectLst/>
                <a:latin typeface="Roboto"/>
              </a:rPr>
              <a:t>None of the above</a:t>
            </a:r>
          </a:p>
        </p:txBody>
      </p:sp>
    </p:spTree>
    <p:extLst>
      <p:ext uri="{BB962C8B-B14F-4D97-AF65-F5344CB8AC3E}">
        <p14:creationId xmlns:p14="http://schemas.microsoft.com/office/powerpoint/2010/main" xmlns="" val="1956536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A25FE13E-0EA0-439F-B9AF-A186F12B624F}"/>
              </a:ext>
            </a:extLst>
          </p:cNvPr>
          <p:cNvSpPr txBox="1"/>
          <p:nvPr/>
        </p:nvSpPr>
        <p:spPr>
          <a:xfrm>
            <a:off x="13996" y="21771"/>
            <a:ext cx="8763000" cy="6463308"/>
          </a:xfrm>
          <a:prstGeom prst="rect">
            <a:avLst/>
          </a:prstGeom>
          <a:noFill/>
        </p:spPr>
        <p:txBody>
          <a:bodyPr wrap="square">
            <a:spAutoFit/>
          </a:bodyPr>
          <a:lstStyle/>
          <a:p>
            <a:pPr algn="l"/>
            <a:r>
              <a:rPr lang="en-US" b="1" i="0" dirty="0">
                <a:solidFill>
                  <a:srgbClr val="333333"/>
                </a:solidFill>
                <a:effectLst/>
                <a:latin typeface="Roboto"/>
              </a:rPr>
              <a:t>9. A moth having a speckled wing, able to blend into its background due to its dark </a:t>
            </a:r>
            <a:r>
              <a:rPr lang="en-US" b="1" i="0" dirty="0" err="1">
                <a:solidFill>
                  <a:srgbClr val="333333"/>
                </a:solidFill>
                <a:effectLst/>
                <a:latin typeface="Roboto"/>
              </a:rPr>
              <a:t>colouration</a:t>
            </a:r>
            <a:r>
              <a:rPr lang="en-US" b="1" i="0" dirty="0">
                <a:solidFill>
                  <a:srgbClr val="333333"/>
                </a:solidFill>
                <a:effectLst/>
                <a:latin typeface="Roboto"/>
              </a:rPr>
              <a:t> is called</a:t>
            </a:r>
            <a:endParaRPr lang="en-US" b="0" i="0" dirty="0">
              <a:solidFill>
                <a:srgbClr val="333333"/>
              </a:solidFill>
              <a:effectLst/>
              <a:latin typeface="Roboto"/>
            </a:endParaRPr>
          </a:p>
          <a:p>
            <a:pPr marL="742950" lvl="1" indent="-285750" algn="l">
              <a:buFont typeface="+mj-lt"/>
              <a:buAutoNum type="arabicPeriod"/>
            </a:pPr>
            <a:r>
              <a:rPr lang="en-US" b="0" i="0" dirty="0">
                <a:solidFill>
                  <a:srgbClr val="FF0000"/>
                </a:solidFill>
                <a:effectLst/>
                <a:latin typeface="Roboto"/>
              </a:rPr>
              <a:t>Industrial melanism</a:t>
            </a:r>
          </a:p>
          <a:p>
            <a:pPr marL="742950" lvl="1" indent="-285750" algn="l">
              <a:buFont typeface="+mj-lt"/>
              <a:buAutoNum type="arabicPeriod"/>
            </a:pPr>
            <a:r>
              <a:rPr lang="en-US" b="0" i="0" dirty="0">
                <a:solidFill>
                  <a:srgbClr val="333333"/>
                </a:solidFill>
                <a:effectLst/>
                <a:latin typeface="Roboto"/>
              </a:rPr>
              <a:t>Adaptation</a:t>
            </a:r>
          </a:p>
          <a:p>
            <a:pPr marL="742950" lvl="1" indent="-285750" algn="l">
              <a:buFont typeface="+mj-lt"/>
              <a:buAutoNum type="arabicPeriod"/>
            </a:pPr>
            <a:r>
              <a:rPr lang="en-US" b="0" i="0" dirty="0">
                <a:solidFill>
                  <a:srgbClr val="333333"/>
                </a:solidFill>
                <a:effectLst/>
                <a:latin typeface="Roboto"/>
              </a:rPr>
              <a:t>Predation</a:t>
            </a:r>
          </a:p>
          <a:p>
            <a:pPr marL="742950" lvl="1" indent="-285750" algn="l">
              <a:buFont typeface="+mj-lt"/>
              <a:buAutoNum type="arabicPeriod"/>
            </a:pPr>
            <a:r>
              <a:rPr lang="en-US" b="0" i="0" dirty="0">
                <a:solidFill>
                  <a:srgbClr val="333333"/>
                </a:solidFill>
                <a:effectLst/>
                <a:latin typeface="Roboto"/>
              </a:rPr>
              <a:t>Evolution</a:t>
            </a:r>
          </a:p>
          <a:p>
            <a:pPr algn="l"/>
            <a:r>
              <a:rPr lang="en-US" b="1" i="0" dirty="0">
                <a:solidFill>
                  <a:srgbClr val="333333"/>
                </a:solidFill>
                <a:effectLst/>
                <a:latin typeface="Roboto"/>
              </a:rPr>
              <a:t>10. Carbon dioxide is primarily called a greenhouse gas because</a:t>
            </a:r>
            <a:endParaRPr lang="en-US" b="0" i="0" dirty="0">
              <a:solidFill>
                <a:srgbClr val="333333"/>
              </a:solidFill>
              <a:effectLst/>
              <a:latin typeface="Roboto"/>
            </a:endParaRPr>
          </a:p>
          <a:p>
            <a:pPr marL="742950" lvl="1" indent="-285750" algn="l">
              <a:buFont typeface="+mj-lt"/>
              <a:buAutoNum type="arabicPeriod"/>
            </a:pPr>
            <a:r>
              <a:rPr lang="en-US" b="0" i="0" dirty="0">
                <a:solidFill>
                  <a:srgbClr val="FF0000"/>
                </a:solidFill>
                <a:effectLst/>
                <a:latin typeface="Roboto"/>
              </a:rPr>
              <a:t>Traps heat</a:t>
            </a:r>
          </a:p>
          <a:p>
            <a:pPr marL="742950" lvl="1" indent="-285750" algn="l">
              <a:buFont typeface="+mj-lt"/>
              <a:buAutoNum type="arabicPeriod"/>
            </a:pPr>
            <a:r>
              <a:rPr lang="en-US" b="0" i="0" dirty="0">
                <a:solidFill>
                  <a:srgbClr val="333333"/>
                </a:solidFill>
                <a:effectLst/>
                <a:latin typeface="Roboto"/>
              </a:rPr>
              <a:t>Traps light</a:t>
            </a:r>
          </a:p>
          <a:p>
            <a:pPr marL="742950" lvl="1" indent="-285750" algn="l">
              <a:buFont typeface="+mj-lt"/>
              <a:buAutoNum type="arabicPeriod"/>
            </a:pPr>
            <a:r>
              <a:rPr lang="en-US" b="0" i="0" dirty="0">
                <a:solidFill>
                  <a:srgbClr val="333333"/>
                </a:solidFill>
                <a:effectLst/>
                <a:latin typeface="Roboto"/>
              </a:rPr>
              <a:t>Traps warm currents</a:t>
            </a:r>
          </a:p>
          <a:p>
            <a:pPr marL="742950" lvl="1" indent="-285750" algn="l">
              <a:buFont typeface="+mj-lt"/>
              <a:buAutoNum type="arabicPeriod"/>
            </a:pPr>
            <a:r>
              <a:rPr lang="en-US" b="0" i="0" dirty="0">
                <a:solidFill>
                  <a:srgbClr val="333333"/>
                </a:solidFill>
                <a:effectLst/>
                <a:latin typeface="Roboto"/>
              </a:rPr>
              <a:t>None of the above</a:t>
            </a:r>
          </a:p>
          <a:p>
            <a:pPr algn="l"/>
            <a:r>
              <a:rPr lang="en-US" b="1" i="0" dirty="0">
                <a:solidFill>
                  <a:srgbClr val="333333"/>
                </a:solidFill>
                <a:effectLst/>
                <a:latin typeface="Roboto"/>
              </a:rPr>
              <a:t>11. Trichoderma </a:t>
            </a:r>
            <a:r>
              <a:rPr lang="en-US" b="1" i="0" dirty="0" err="1">
                <a:solidFill>
                  <a:srgbClr val="333333"/>
                </a:solidFill>
                <a:effectLst/>
                <a:latin typeface="Roboto"/>
              </a:rPr>
              <a:t>harzianum</a:t>
            </a:r>
            <a:r>
              <a:rPr lang="en-US" b="1" i="0" dirty="0">
                <a:solidFill>
                  <a:srgbClr val="333333"/>
                </a:solidFill>
                <a:effectLst/>
                <a:latin typeface="Roboto"/>
              </a:rPr>
              <a:t> is a ________ that is predominantly used as a fungicide</a:t>
            </a:r>
            <a:endParaRPr lang="en-US" b="0" i="0" dirty="0">
              <a:solidFill>
                <a:srgbClr val="333333"/>
              </a:solidFill>
              <a:effectLst/>
              <a:latin typeface="Roboto"/>
            </a:endParaRPr>
          </a:p>
          <a:p>
            <a:pPr marL="742950" lvl="1" indent="-285750" algn="l">
              <a:buFont typeface="+mj-lt"/>
              <a:buAutoNum type="arabicPeriod"/>
            </a:pPr>
            <a:r>
              <a:rPr lang="en-US" b="0" i="0" dirty="0">
                <a:solidFill>
                  <a:srgbClr val="333333"/>
                </a:solidFill>
                <a:effectLst/>
                <a:latin typeface="Roboto"/>
              </a:rPr>
              <a:t>Virus</a:t>
            </a:r>
          </a:p>
          <a:p>
            <a:pPr marL="742950" lvl="1" indent="-285750" algn="l">
              <a:buFont typeface="+mj-lt"/>
              <a:buAutoNum type="arabicPeriod"/>
            </a:pPr>
            <a:r>
              <a:rPr lang="en-US" b="0" i="0" dirty="0">
                <a:solidFill>
                  <a:srgbClr val="FF0000"/>
                </a:solidFill>
                <a:effectLst/>
                <a:latin typeface="Roboto"/>
              </a:rPr>
              <a:t>Fungus</a:t>
            </a:r>
          </a:p>
          <a:p>
            <a:pPr marL="742950" lvl="1" indent="-285750" algn="l">
              <a:buFont typeface="+mj-lt"/>
              <a:buAutoNum type="arabicPeriod"/>
            </a:pPr>
            <a:r>
              <a:rPr lang="en-US" b="0" i="0" dirty="0">
                <a:solidFill>
                  <a:srgbClr val="333333"/>
                </a:solidFill>
                <a:effectLst/>
                <a:latin typeface="Roboto"/>
              </a:rPr>
              <a:t>Bacteria</a:t>
            </a:r>
          </a:p>
          <a:p>
            <a:pPr marL="742950" lvl="1" indent="-285750" algn="l">
              <a:buFont typeface="+mj-lt"/>
              <a:buAutoNum type="arabicPeriod"/>
            </a:pPr>
            <a:r>
              <a:rPr lang="en-US" b="0" i="0" dirty="0">
                <a:solidFill>
                  <a:srgbClr val="333333"/>
                </a:solidFill>
                <a:effectLst/>
                <a:latin typeface="Roboto"/>
              </a:rPr>
              <a:t>Protozoa</a:t>
            </a:r>
          </a:p>
          <a:p>
            <a:pPr algn="l"/>
            <a:r>
              <a:rPr lang="en-US" b="1" i="0" dirty="0">
                <a:solidFill>
                  <a:srgbClr val="333333"/>
                </a:solidFill>
                <a:effectLst/>
                <a:latin typeface="Roboto"/>
              </a:rPr>
              <a:t>12. Greenhouse gases are those that absorb and emit infrared radiation. Examples </a:t>
            </a:r>
            <a:r>
              <a:rPr lang="en-US" b="1" i="0" dirty="0" err="1">
                <a:solidFill>
                  <a:srgbClr val="333333"/>
                </a:solidFill>
                <a:effectLst/>
                <a:latin typeface="Roboto"/>
              </a:rPr>
              <a:t>inlude</a:t>
            </a:r>
            <a:r>
              <a:rPr lang="en-US" b="1" i="0" dirty="0">
                <a:solidFill>
                  <a:srgbClr val="333333"/>
                </a:solidFill>
                <a:effectLst/>
                <a:latin typeface="Roboto"/>
              </a:rPr>
              <a:t>__________</a:t>
            </a:r>
            <a:endParaRPr lang="en-US" b="0" i="0" dirty="0">
              <a:solidFill>
                <a:srgbClr val="333333"/>
              </a:solidFill>
              <a:effectLst/>
              <a:latin typeface="Roboto"/>
            </a:endParaRPr>
          </a:p>
          <a:p>
            <a:pPr marL="742950" lvl="1" indent="-285750" algn="l">
              <a:buFont typeface="+mj-lt"/>
              <a:buAutoNum type="arabicPeriod"/>
            </a:pPr>
            <a:r>
              <a:rPr lang="en-US" b="0" i="0" dirty="0">
                <a:solidFill>
                  <a:srgbClr val="333333"/>
                </a:solidFill>
                <a:effectLst/>
                <a:latin typeface="Roboto"/>
              </a:rPr>
              <a:t>Nitrogen</a:t>
            </a:r>
          </a:p>
          <a:p>
            <a:pPr marL="742950" lvl="1" indent="-285750" algn="l">
              <a:buFont typeface="+mj-lt"/>
              <a:buAutoNum type="arabicPeriod"/>
            </a:pPr>
            <a:r>
              <a:rPr lang="en-US" b="0" i="0" dirty="0">
                <a:solidFill>
                  <a:srgbClr val="FF0000"/>
                </a:solidFill>
                <a:effectLst/>
                <a:latin typeface="Roboto"/>
              </a:rPr>
              <a:t>Ozone</a:t>
            </a:r>
          </a:p>
          <a:p>
            <a:pPr marL="742950" lvl="1" indent="-285750" algn="l">
              <a:buFont typeface="+mj-lt"/>
              <a:buAutoNum type="arabicPeriod"/>
            </a:pPr>
            <a:r>
              <a:rPr lang="en-US" b="0" i="0" dirty="0">
                <a:solidFill>
                  <a:srgbClr val="333333"/>
                </a:solidFill>
                <a:effectLst/>
                <a:latin typeface="Roboto"/>
              </a:rPr>
              <a:t>Argon</a:t>
            </a:r>
          </a:p>
          <a:p>
            <a:pPr marL="742950" lvl="1" indent="-285750" algn="l">
              <a:buFont typeface="+mj-lt"/>
              <a:buAutoNum type="arabicPeriod"/>
            </a:pPr>
            <a:r>
              <a:rPr lang="en-US" b="0" i="0" dirty="0">
                <a:solidFill>
                  <a:srgbClr val="333333"/>
                </a:solidFill>
                <a:effectLst/>
                <a:latin typeface="Roboto"/>
              </a:rPr>
              <a:t>None of the above</a:t>
            </a:r>
          </a:p>
        </p:txBody>
      </p:sp>
    </p:spTree>
    <p:extLst>
      <p:ext uri="{BB962C8B-B14F-4D97-AF65-F5344CB8AC3E}">
        <p14:creationId xmlns:p14="http://schemas.microsoft.com/office/powerpoint/2010/main" xmlns="" val="2197551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74638"/>
            <a:ext cx="8229600" cy="792162"/>
          </a:xfrm>
        </p:spPr>
        <p:txBody>
          <a:bodyPr>
            <a:normAutofit fontScale="90000"/>
          </a:bodyPr>
          <a:lstStyle/>
          <a:p>
            <a:r>
              <a:rPr lang="en-US" altLang="en-US" b="1">
                <a:solidFill>
                  <a:srgbClr val="FF0000"/>
                </a:solidFill>
                <a:latin typeface="Times New Roman" pitchFamily="18" charset="0"/>
                <a:cs typeface="Times New Roman" pitchFamily="18" charset="0"/>
              </a:rPr>
              <a:t>Causes of Water Pollution</a:t>
            </a:r>
            <a:br>
              <a:rPr lang="en-US" altLang="en-US" b="1">
                <a:solidFill>
                  <a:srgbClr val="FF0000"/>
                </a:solidFill>
                <a:latin typeface="Times New Roman" pitchFamily="18" charset="0"/>
                <a:cs typeface="Times New Roman" pitchFamily="18" charset="0"/>
              </a:rPr>
            </a:br>
            <a:endParaRPr lang="en-US" altLang="en-US">
              <a:solidFill>
                <a:srgbClr val="FF0000"/>
              </a:solidFill>
            </a:endParaRPr>
          </a:p>
        </p:txBody>
      </p:sp>
      <p:sp>
        <p:nvSpPr>
          <p:cNvPr id="26627" name="Content Placeholder 2"/>
          <p:cNvSpPr>
            <a:spLocks noGrp="1"/>
          </p:cNvSpPr>
          <p:nvPr>
            <p:ph idx="1"/>
          </p:nvPr>
        </p:nvSpPr>
        <p:spPr>
          <a:xfrm>
            <a:off x="457200" y="838200"/>
            <a:ext cx="8229600" cy="5562600"/>
          </a:xfrm>
        </p:spPr>
        <p:txBody>
          <a:bodyPr/>
          <a:lstStyle/>
          <a:p>
            <a:r>
              <a:rPr lang="en-US" altLang="en-US" sz="2400" b="1" u="sng">
                <a:solidFill>
                  <a:srgbClr val="050500"/>
                </a:solidFill>
                <a:latin typeface="Times New Roman" pitchFamily="18" charset="0"/>
                <a:cs typeface="Times New Roman" pitchFamily="18" charset="0"/>
              </a:rPr>
              <a:t>Natural Causes-</a:t>
            </a:r>
          </a:p>
          <a:p>
            <a:r>
              <a:rPr lang="en-US" altLang="en-US" sz="2000">
                <a:solidFill>
                  <a:srgbClr val="050500"/>
                </a:solidFill>
                <a:latin typeface="Times New Roman" pitchFamily="18" charset="0"/>
                <a:cs typeface="Times New Roman" pitchFamily="18" charset="0"/>
              </a:rPr>
              <a:t>Soil erosion due to rain, floods, high speed wind.</a:t>
            </a:r>
          </a:p>
          <a:p>
            <a:r>
              <a:rPr lang="en-US" altLang="en-US" sz="2000">
                <a:solidFill>
                  <a:srgbClr val="050500"/>
                </a:solidFill>
                <a:latin typeface="Times New Roman" pitchFamily="18" charset="0"/>
                <a:cs typeface="Times New Roman" pitchFamily="18" charset="0"/>
              </a:rPr>
              <a:t>Deposition of dead and decaying remains of plants and animals.</a:t>
            </a:r>
          </a:p>
          <a:p>
            <a:pPr>
              <a:buFontTx/>
              <a:buNone/>
            </a:pPr>
            <a:endParaRPr lang="en-US" altLang="en-US" sz="2000">
              <a:solidFill>
                <a:srgbClr val="050500"/>
              </a:solidFill>
              <a:latin typeface="Times New Roman" pitchFamily="18" charset="0"/>
              <a:cs typeface="Times New Roman" pitchFamily="18" charset="0"/>
            </a:endParaRPr>
          </a:p>
          <a:p>
            <a:r>
              <a:rPr lang="en-US" altLang="en-US" sz="2400" b="1" u="sng">
                <a:solidFill>
                  <a:srgbClr val="050500"/>
                </a:solidFill>
                <a:latin typeface="Times New Roman" pitchFamily="18" charset="0"/>
                <a:cs typeface="Times New Roman" pitchFamily="18" charset="0"/>
              </a:rPr>
              <a:t>Man-made Causes-</a:t>
            </a:r>
          </a:p>
          <a:p>
            <a:r>
              <a:rPr lang="en-US" altLang="en-US" sz="2000">
                <a:solidFill>
                  <a:srgbClr val="050500"/>
                </a:solidFill>
                <a:latin typeface="Times New Roman" pitchFamily="18" charset="0"/>
                <a:cs typeface="Times New Roman" pitchFamily="18" charset="0"/>
              </a:rPr>
              <a:t>Sewage and other wastes- Includes papers, cloth, soap, detergents, waste. </a:t>
            </a:r>
          </a:p>
          <a:p>
            <a:r>
              <a:rPr lang="en-US" altLang="en-US" sz="2000">
                <a:solidFill>
                  <a:srgbClr val="050500"/>
                </a:solidFill>
                <a:latin typeface="Times New Roman" pitchFamily="18" charset="0"/>
                <a:cs typeface="Times New Roman" pitchFamily="18" charset="0"/>
              </a:rPr>
              <a:t>Industrial waste- effluents such as oil, grease, plastic, metals, acids and other toxic chemicals.</a:t>
            </a:r>
          </a:p>
          <a:p>
            <a:r>
              <a:rPr lang="en-US" altLang="en-US" sz="2000">
                <a:solidFill>
                  <a:srgbClr val="050500"/>
                </a:solidFill>
                <a:latin typeface="Times New Roman" pitchFamily="18" charset="0"/>
                <a:cs typeface="Times New Roman" pitchFamily="18" charset="0"/>
              </a:rPr>
              <a:t>Agricultural waste – fertilizers, pesticides.</a:t>
            </a:r>
          </a:p>
          <a:p>
            <a:r>
              <a:rPr lang="en-US" altLang="en-US" sz="2000">
                <a:solidFill>
                  <a:srgbClr val="050500"/>
                </a:solidFill>
                <a:latin typeface="Times New Roman" pitchFamily="18" charset="0"/>
                <a:cs typeface="Times New Roman" pitchFamily="18" charset="0"/>
              </a:rPr>
              <a:t>Human activities – bathing, clothing, washing.</a:t>
            </a:r>
          </a:p>
          <a:p>
            <a:r>
              <a:rPr lang="en-US" altLang="en-US" sz="2000">
                <a:solidFill>
                  <a:srgbClr val="050500"/>
                </a:solidFill>
                <a:latin typeface="Times New Roman" pitchFamily="18" charset="0"/>
                <a:cs typeface="Times New Roman" pitchFamily="18" charset="0"/>
              </a:rPr>
              <a:t>Customs and traditions- disposal of dead bodies, immersion of idols of gods. </a:t>
            </a:r>
          </a:p>
          <a:p>
            <a:endParaRPr lang="en-US" altLang="en-US"/>
          </a:p>
        </p:txBody>
      </p:sp>
    </p:spTree>
    <p:extLst>
      <p:ext uri="{BB962C8B-B14F-4D97-AF65-F5344CB8AC3E}">
        <p14:creationId xmlns="" xmlns:p14="http://schemas.microsoft.com/office/powerpoint/2010/main" val="1430279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b="1" dirty="0"/>
              <a:t>Sources of water pollutants</a:t>
            </a:r>
          </a:p>
        </p:txBody>
      </p:sp>
      <p:sp>
        <p:nvSpPr>
          <p:cNvPr id="27651" name="Content Placeholder 2"/>
          <p:cNvSpPr>
            <a:spLocks noGrp="1"/>
          </p:cNvSpPr>
          <p:nvPr>
            <p:ph idx="1"/>
          </p:nvPr>
        </p:nvSpPr>
        <p:spPr/>
        <p:txBody>
          <a:bodyPr/>
          <a:lstStyle/>
          <a:p>
            <a:r>
              <a:rPr lang="en-US" altLang="en-US" sz="2400" b="1" dirty="0">
                <a:solidFill>
                  <a:srgbClr val="FF0000"/>
                </a:solidFill>
              </a:rPr>
              <a:t>Point sources</a:t>
            </a:r>
            <a:r>
              <a:rPr lang="en-US" altLang="en-US" sz="2400" dirty="0"/>
              <a:t>-Pollutants enter the water at a single point-- sewage treatment plant and factories.  These can be regulated through law.</a:t>
            </a:r>
          </a:p>
          <a:p>
            <a:endParaRPr lang="en-US" altLang="en-US" sz="2400" dirty="0"/>
          </a:p>
          <a:p>
            <a:endParaRPr lang="en-US" altLang="en-US" sz="2400" dirty="0"/>
          </a:p>
          <a:p>
            <a:r>
              <a:rPr lang="en-US" altLang="en-US" sz="2400" b="1" dirty="0">
                <a:solidFill>
                  <a:srgbClr val="FF0000"/>
                </a:solidFill>
              </a:rPr>
              <a:t>Non point source- </a:t>
            </a:r>
            <a:r>
              <a:rPr lang="en-US" altLang="en-US" sz="2400" dirty="0"/>
              <a:t>pollutants enter the water over large areas--Surface run off, mining wastes, municipal wastes, acid rain and soil erosion. </a:t>
            </a:r>
          </a:p>
        </p:txBody>
      </p:sp>
    </p:spTree>
    <p:extLst>
      <p:ext uri="{BB962C8B-B14F-4D97-AF65-F5344CB8AC3E}">
        <p14:creationId xmlns="" xmlns:p14="http://schemas.microsoft.com/office/powerpoint/2010/main" val="3449970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28596" y="1214422"/>
            <a:ext cx="8215370" cy="2000264"/>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0"/>
            <a:ext cx="8229600" cy="1143000"/>
          </a:xfrm>
        </p:spPr>
        <p:txBody>
          <a:bodyPr/>
          <a:lstStyle/>
          <a:p>
            <a:pPr eaLnBrk="1" hangingPunct="1"/>
            <a:r>
              <a:rPr lang="en-US" altLang="en-US"/>
              <a:t>Water Pollutants and its effects</a:t>
            </a:r>
          </a:p>
        </p:txBody>
      </p:sp>
      <p:sp>
        <p:nvSpPr>
          <p:cNvPr id="28675" name="Rectangle 3"/>
          <p:cNvSpPr>
            <a:spLocks noGrp="1" noChangeArrowheads="1"/>
          </p:cNvSpPr>
          <p:nvPr>
            <p:ph type="body" idx="1"/>
          </p:nvPr>
        </p:nvSpPr>
        <p:spPr>
          <a:xfrm>
            <a:off x="457200" y="990600"/>
            <a:ext cx="8229600" cy="5562600"/>
          </a:xfrm>
        </p:spPr>
        <p:txBody>
          <a:bodyPr/>
          <a:lstStyle/>
          <a:p>
            <a:pPr eaLnBrk="1" hangingPunct="1">
              <a:lnSpc>
                <a:spcPct val="90000"/>
              </a:lnSpc>
            </a:pPr>
            <a:r>
              <a:rPr lang="en-GB" altLang="en-US" sz="2000" b="1" u="sng">
                <a:solidFill>
                  <a:srgbClr val="FF0000"/>
                </a:solidFill>
              </a:rPr>
              <a:t>Sediments</a:t>
            </a:r>
            <a:r>
              <a:rPr lang="en-GB" altLang="en-US" sz="2000"/>
              <a:t>: Excessive amounts of soil particles carried by flowing water, when there is severe soil erosion. Sediments cloud the water and reduces photosynthesis, destroys feeding ground of fishes, clogs reservoirs and channels.</a:t>
            </a:r>
          </a:p>
          <a:p>
            <a:pPr eaLnBrk="1" hangingPunct="1">
              <a:lnSpc>
                <a:spcPct val="90000"/>
              </a:lnSpc>
            </a:pPr>
            <a:endParaRPr lang="en-GB" altLang="en-US" sz="2000"/>
          </a:p>
          <a:p>
            <a:pPr eaLnBrk="1" hangingPunct="1">
              <a:lnSpc>
                <a:spcPct val="90000"/>
              </a:lnSpc>
            </a:pPr>
            <a:r>
              <a:rPr lang="en-GB" altLang="en-US" sz="2000" b="1" u="sng">
                <a:solidFill>
                  <a:srgbClr val="FF0000"/>
                </a:solidFill>
              </a:rPr>
              <a:t>Oxygen-demanding wastes</a:t>
            </a:r>
            <a:r>
              <a:rPr lang="en-GB" altLang="en-US" sz="2000"/>
              <a:t>: Organic waste such as animal manure and plant debris that are decomposed by bacteria, from sewage, animal feedlots, paper mills, and food processing facilities. These bacteria deplete the oxygen and causes death of fish.</a:t>
            </a:r>
          </a:p>
          <a:p>
            <a:pPr eaLnBrk="1" hangingPunct="1">
              <a:lnSpc>
                <a:spcPct val="90000"/>
              </a:lnSpc>
            </a:pPr>
            <a:endParaRPr lang="en-GB" altLang="en-US" sz="2000"/>
          </a:p>
          <a:p>
            <a:pPr eaLnBrk="1" hangingPunct="1">
              <a:lnSpc>
                <a:spcPct val="90000"/>
              </a:lnSpc>
            </a:pPr>
            <a:r>
              <a:rPr lang="en-GB" altLang="en-US" sz="2000" b="1">
                <a:solidFill>
                  <a:srgbClr val="FF0000"/>
                </a:solidFill>
              </a:rPr>
              <a:t>Infectious microorganisms: </a:t>
            </a:r>
            <a:r>
              <a:rPr lang="en-GB" altLang="en-US" sz="2000"/>
              <a:t>Parasitic worms, viruses and bacteria from infected organisms as well as human and animal wastes. They are responsible for water borne diseases.</a:t>
            </a:r>
          </a:p>
          <a:p>
            <a:pPr eaLnBrk="1" hangingPunct="1">
              <a:lnSpc>
                <a:spcPct val="90000"/>
              </a:lnSpc>
            </a:pPr>
            <a:endParaRPr lang="en-GB" altLang="en-US" sz="2000"/>
          </a:p>
          <a:p>
            <a:pPr eaLnBrk="1" hangingPunct="1">
              <a:lnSpc>
                <a:spcPct val="90000"/>
              </a:lnSpc>
            </a:pPr>
            <a:r>
              <a:rPr lang="en-GB" altLang="en-US" sz="2000" b="1" u="sng">
                <a:solidFill>
                  <a:srgbClr val="FF0000"/>
                </a:solidFill>
              </a:rPr>
              <a:t>Organic compounds</a:t>
            </a:r>
            <a:r>
              <a:rPr lang="en-GB" altLang="en-US" sz="2000"/>
              <a:t>: Synthetic chemicals containing carbon from industrial effluents, surface runoff, and cleaning agents. These chemicals causes health problems for humans and harm fishes.</a:t>
            </a:r>
            <a:endParaRPr lang="en-US" altLang="en-US"/>
          </a:p>
        </p:txBody>
      </p:sp>
    </p:spTree>
    <p:extLst>
      <p:ext uri="{BB962C8B-B14F-4D97-AF65-F5344CB8AC3E}">
        <p14:creationId xmlns:p14="http://schemas.microsoft.com/office/powerpoint/2010/main" xmlns="" val="821119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a:t>Water Pollutants (contd)</a:t>
            </a:r>
          </a:p>
        </p:txBody>
      </p:sp>
      <p:sp>
        <p:nvSpPr>
          <p:cNvPr id="29699" name="Rectangle 3"/>
          <p:cNvSpPr>
            <a:spLocks noGrp="1" noChangeArrowheads="1"/>
          </p:cNvSpPr>
          <p:nvPr>
            <p:ph type="body" idx="1"/>
          </p:nvPr>
        </p:nvSpPr>
        <p:spPr>
          <a:xfrm>
            <a:off x="457200" y="1219200"/>
            <a:ext cx="8229600" cy="4525963"/>
          </a:xfrm>
        </p:spPr>
        <p:txBody>
          <a:bodyPr>
            <a:normAutofit fontScale="92500" lnSpcReduction="10000"/>
          </a:bodyPr>
          <a:lstStyle/>
          <a:p>
            <a:pPr eaLnBrk="1" hangingPunct="1"/>
            <a:r>
              <a:rPr lang="en-GB" altLang="en-US" sz="2000" b="1">
                <a:solidFill>
                  <a:srgbClr val="FF0000"/>
                </a:solidFill>
              </a:rPr>
              <a:t>Inorganic nutrients</a:t>
            </a:r>
            <a:r>
              <a:rPr lang="en-GB" altLang="en-US" sz="2000"/>
              <a:t>: Substances like nitrogen and phosphorus from animal waste, plant residues, and fertilizer runoff. These nutrients causes eutrophication. </a:t>
            </a:r>
          </a:p>
          <a:p>
            <a:pPr eaLnBrk="1" hangingPunct="1"/>
            <a:endParaRPr lang="en-GB" altLang="en-US" sz="2000"/>
          </a:p>
          <a:p>
            <a:pPr eaLnBrk="1" hangingPunct="1"/>
            <a:r>
              <a:rPr lang="en-GB" altLang="en-US" sz="2000" b="1">
                <a:solidFill>
                  <a:srgbClr val="FF0000"/>
                </a:solidFill>
              </a:rPr>
              <a:t>Inorganic chemicals</a:t>
            </a:r>
            <a:r>
              <a:rPr lang="en-GB" altLang="en-US" sz="2000"/>
              <a:t>: Acids, salts, and heavy metals like lead and mercury from industrial effluents, surface runoff, and household cleaning agents.  They make water unfit for use and harms aquatic life.</a:t>
            </a:r>
          </a:p>
          <a:p>
            <a:pPr eaLnBrk="1" hangingPunct="1"/>
            <a:endParaRPr lang="en-GB" altLang="en-US" sz="2000"/>
          </a:p>
          <a:p>
            <a:pPr eaLnBrk="1" hangingPunct="1"/>
            <a:r>
              <a:rPr lang="en-GB" altLang="en-US" sz="2000" b="1">
                <a:solidFill>
                  <a:srgbClr val="FF0000"/>
                </a:solidFill>
              </a:rPr>
              <a:t>Radioactive substances: </a:t>
            </a:r>
            <a:r>
              <a:rPr lang="en-GB" altLang="en-US" sz="2000"/>
              <a:t>Wastes from nuclear power plants, nuclear weapons production, mining and refining uranium and other ores. Such substances causes cancer and birth defects.</a:t>
            </a:r>
          </a:p>
          <a:p>
            <a:pPr eaLnBrk="1" hangingPunct="1"/>
            <a:endParaRPr lang="en-GB" altLang="en-US" sz="2000"/>
          </a:p>
          <a:p>
            <a:pPr eaLnBrk="1" hangingPunct="1"/>
            <a:r>
              <a:rPr lang="en-GB" altLang="en-US" sz="2000" b="1">
                <a:solidFill>
                  <a:srgbClr val="FF0000"/>
                </a:solidFill>
              </a:rPr>
              <a:t>Thermal pollution</a:t>
            </a:r>
            <a:r>
              <a:rPr lang="en-GB" altLang="en-US" sz="2000"/>
              <a:t>: Hot water from industrial processes. Heat lowers oxygen demand and makes aquatic life more vulnerable to diseases, parasites. Thermal shock in aquatic organisms. </a:t>
            </a:r>
            <a:endParaRPr lang="en-US" altLang="en-US" sz="2800"/>
          </a:p>
        </p:txBody>
      </p:sp>
    </p:spTree>
    <p:extLst>
      <p:ext uri="{BB962C8B-B14F-4D97-AF65-F5344CB8AC3E}">
        <p14:creationId xmlns:p14="http://schemas.microsoft.com/office/powerpoint/2010/main" xmlns="" val="1917119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defRPr/>
            </a:pPr>
            <a:r>
              <a:rPr lang="en-US" b="1" dirty="0">
                <a:solidFill>
                  <a:srgbClr val="003399"/>
                </a:solidFill>
                <a:latin typeface="Times New Roman" pitchFamily="18" charset="0"/>
                <a:cs typeface="Times New Roman" pitchFamily="18" charset="0"/>
              </a:rPr>
              <a:t>Effects of Water Pollution </a:t>
            </a:r>
            <a:r>
              <a:rPr lang="en-US" b="1" dirty="0">
                <a:solidFill>
                  <a:schemeClr val="tx2">
                    <a:lumMod val="75000"/>
                  </a:schemeClr>
                </a:solidFill>
                <a:latin typeface="Times New Roman" pitchFamily="18" charset="0"/>
                <a:cs typeface="Times New Roman" pitchFamily="18" charset="0"/>
              </a:rPr>
              <a:t/>
            </a:r>
            <a:br>
              <a:rPr lang="en-US" b="1" dirty="0">
                <a:solidFill>
                  <a:schemeClr val="tx2">
                    <a:lumMod val="75000"/>
                  </a:schemeClr>
                </a:solidFill>
                <a:latin typeface="Times New Roman" pitchFamily="18" charset="0"/>
                <a:cs typeface="Times New Roman" pitchFamily="18" charset="0"/>
              </a:rPr>
            </a:br>
            <a:endParaRPr lang="en-US" dirty="0"/>
          </a:p>
        </p:txBody>
      </p:sp>
      <p:sp>
        <p:nvSpPr>
          <p:cNvPr id="30723" name="Content Placeholder 2"/>
          <p:cNvSpPr>
            <a:spLocks noGrp="1"/>
          </p:cNvSpPr>
          <p:nvPr>
            <p:ph idx="1"/>
          </p:nvPr>
        </p:nvSpPr>
        <p:spPr>
          <a:xfrm>
            <a:off x="457200" y="609600"/>
            <a:ext cx="8229600" cy="5943600"/>
          </a:xfrm>
        </p:spPr>
        <p:txBody>
          <a:bodyPr/>
          <a:lstStyle/>
          <a:p>
            <a:r>
              <a:rPr lang="en-US" altLang="en-US" sz="2800" b="1" u="sng" dirty="0"/>
              <a:t>Effect on human health-</a:t>
            </a:r>
          </a:p>
          <a:p>
            <a:r>
              <a:rPr lang="en-US" altLang="en-US" sz="2000" dirty="0"/>
              <a:t>Various diseases of CNS, damage to liver, brain and kidney</a:t>
            </a:r>
            <a:r>
              <a:rPr lang="en-US" altLang="en-US" dirty="0"/>
              <a:t>.</a:t>
            </a:r>
          </a:p>
          <a:p>
            <a:r>
              <a:rPr lang="en-US" altLang="en-US" sz="2800" b="1" u="sng" dirty="0"/>
              <a:t>Diseases caused by contaminated drinking water-</a:t>
            </a:r>
            <a:r>
              <a:rPr lang="en-GB" altLang="en-US" sz="2000" dirty="0">
                <a:latin typeface="Times New Roman" pitchFamily="18" charset="0"/>
                <a:cs typeface="Times New Roman" pitchFamily="18" charset="0"/>
              </a:rPr>
              <a:t>Leads to various waterborne diseases such as </a:t>
            </a:r>
            <a:r>
              <a:rPr lang="en-GB" altLang="en-US" sz="2000" dirty="0" err="1">
                <a:latin typeface="Times New Roman" pitchFamily="18" charset="0"/>
                <a:cs typeface="Times New Roman" pitchFamily="18" charset="0"/>
              </a:rPr>
              <a:t>diarrheoa</a:t>
            </a:r>
            <a:r>
              <a:rPr lang="en-GB" altLang="en-US" sz="2000" dirty="0">
                <a:latin typeface="Times New Roman" pitchFamily="18" charset="0"/>
                <a:cs typeface="Times New Roman" pitchFamily="18" charset="0"/>
              </a:rPr>
              <a:t>, typhoid, cholera, infectious hepatitis, jaundice, etc., in human beings</a:t>
            </a:r>
          </a:p>
          <a:p>
            <a:r>
              <a:rPr lang="en-US" altLang="en-US" sz="2000" dirty="0">
                <a:solidFill>
                  <a:srgbClr val="FF0000"/>
                </a:solidFill>
              </a:rPr>
              <a:t>Bacteria– </a:t>
            </a:r>
          </a:p>
          <a:p>
            <a:r>
              <a:rPr lang="en-US" altLang="en-US" sz="2000" dirty="0"/>
              <a:t>1)Typhoid </a:t>
            </a:r>
          </a:p>
          <a:p>
            <a:r>
              <a:rPr lang="en-US" altLang="en-US" sz="2000" dirty="0"/>
              <a:t>2) Cholera—vomiting.</a:t>
            </a:r>
          </a:p>
          <a:p>
            <a:r>
              <a:rPr lang="en-US" altLang="en-US" sz="2000" dirty="0"/>
              <a:t>3) </a:t>
            </a:r>
            <a:r>
              <a:rPr lang="en-US" altLang="en-US" sz="2000" dirty="0" err="1"/>
              <a:t>Diarrhoea</a:t>
            </a:r>
            <a:endParaRPr lang="en-US" altLang="en-US" sz="2000" dirty="0"/>
          </a:p>
          <a:p>
            <a:endParaRPr lang="en-US" altLang="en-US" sz="2000" dirty="0"/>
          </a:p>
          <a:p>
            <a:r>
              <a:rPr lang="en-US" altLang="en-US" sz="2000" dirty="0">
                <a:solidFill>
                  <a:srgbClr val="FF0000"/>
                </a:solidFill>
              </a:rPr>
              <a:t>Viruses-</a:t>
            </a:r>
          </a:p>
          <a:p>
            <a:r>
              <a:rPr lang="en-US" altLang="en-US" sz="2000" dirty="0"/>
              <a:t>Infectious hepatitis– Fever, severe headache, loss of appetite, abdominal pain, jaundice, enlarged liver.</a:t>
            </a:r>
          </a:p>
          <a:p>
            <a:r>
              <a:rPr lang="en-US" altLang="en-US" sz="2000" dirty="0"/>
              <a:t>Parasitic protozoa-</a:t>
            </a:r>
          </a:p>
          <a:p>
            <a:endParaRPr lang="en-US" altLang="en-US" dirty="0"/>
          </a:p>
          <a:p>
            <a:endParaRPr lang="en-US" altLang="en-US" dirty="0"/>
          </a:p>
        </p:txBody>
      </p:sp>
    </p:spTree>
    <p:extLst>
      <p:ext uri="{BB962C8B-B14F-4D97-AF65-F5344CB8AC3E}">
        <p14:creationId xmlns:p14="http://schemas.microsoft.com/office/powerpoint/2010/main" xmlns="" val="1789755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4525963"/>
          </a:xfrm>
        </p:spPr>
        <p:txBody>
          <a:bodyPr/>
          <a:lstStyle/>
          <a:p>
            <a:pPr>
              <a:defRPr/>
            </a:pPr>
            <a:r>
              <a:rPr lang="en-US" dirty="0">
                <a:solidFill>
                  <a:srgbClr val="FF0000"/>
                </a:solidFill>
              </a:rPr>
              <a:t>Effects on animals-</a:t>
            </a:r>
          </a:p>
          <a:p>
            <a:pPr marL="342900" lvl="4" indent="-342900">
              <a:buFontTx/>
              <a:buChar char="•"/>
              <a:defRPr/>
            </a:pPr>
            <a:r>
              <a:rPr lang="en-US" dirty="0">
                <a:solidFill>
                  <a:srgbClr val="050500"/>
                </a:solidFill>
              </a:rPr>
              <a:t>Harmful chemicals and pollutants in water effect survival of aquatic organisms-- </a:t>
            </a:r>
            <a:r>
              <a:rPr lang="en-US" sz="2200" dirty="0">
                <a:solidFill>
                  <a:srgbClr val="003399"/>
                </a:solidFill>
                <a:latin typeface="Times New Roman" pitchFamily="18" charset="0"/>
                <a:cs typeface="Times New Roman" pitchFamily="18" charset="0"/>
              </a:rPr>
              <a:t>Loss of aquatic biodiversity </a:t>
            </a:r>
          </a:p>
          <a:p>
            <a:pPr marL="342900" lvl="4" indent="-342900">
              <a:buFontTx/>
              <a:buChar char="•"/>
              <a:defRPr/>
            </a:pPr>
            <a:endParaRPr lang="en-US" dirty="0"/>
          </a:p>
          <a:p>
            <a:pPr>
              <a:defRPr/>
            </a:pPr>
            <a:r>
              <a:rPr lang="en-US" dirty="0">
                <a:solidFill>
                  <a:srgbClr val="FF0000"/>
                </a:solidFill>
              </a:rPr>
              <a:t>Effects on plants-</a:t>
            </a:r>
          </a:p>
          <a:p>
            <a:pPr>
              <a:defRPr/>
            </a:pPr>
            <a:r>
              <a:rPr lang="en-US" sz="2000" dirty="0"/>
              <a:t>Nitrate and phosphate fertilizer  used to increase nitrogen and phosphate content of soil goes in water and increases the growth of certain plants on surface of water body--</a:t>
            </a:r>
            <a:r>
              <a:rPr lang="en-US" sz="2000" dirty="0" err="1">
                <a:solidFill>
                  <a:schemeClr val="accent1">
                    <a:lumMod val="75000"/>
                  </a:schemeClr>
                </a:solidFill>
                <a:latin typeface="Times New Roman" pitchFamily="18" charset="0"/>
                <a:cs typeface="Times New Roman" pitchFamily="18" charset="0"/>
              </a:rPr>
              <a:t>Eutrophication</a:t>
            </a:r>
            <a:r>
              <a:rPr lang="en-US" sz="2000" dirty="0">
                <a:solidFill>
                  <a:schemeClr val="accent1">
                    <a:lumMod val="75000"/>
                  </a:schemeClr>
                </a:solidFill>
                <a:latin typeface="Times New Roman" pitchFamily="18" charset="0"/>
                <a:cs typeface="Times New Roman" pitchFamily="18" charset="0"/>
              </a:rPr>
              <a:t> of water bodies</a:t>
            </a:r>
          </a:p>
          <a:p>
            <a:pPr>
              <a:defRPr/>
            </a:pPr>
            <a:r>
              <a:rPr lang="en-US" sz="2000" dirty="0"/>
              <a:t>Polluted water contains high concentration of heavy metals becomes toxic for plants. </a:t>
            </a:r>
          </a:p>
          <a:p>
            <a:pPr>
              <a:defRPr/>
            </a:pPr>
            <a:endParaRPr lang="en-US" sz="2000" dirty="0"/>
          </a:p>
          <a:p>
            <a:pPr>
              <a:defRPr/>
            </a:pPr>
            <a:endParaRPr lang="en-US" sz="2000" dirty="0"/>
          </a:p>
          <a:p>
            <a:pPr>
              <a:defRPr/>
            </a:pPr>
            <a:endParaRPr lang="en-US" sz="2000" dirty="0"/>
          </a:p>
        </p:txBody>
      </p:sp>
    </p:spTree>
    <p:extLst>
      <p:ext uri="{BB962C8B-B14F-4D97-AF65-F5344CB8AC3E}">
        <p14:creationId xmlns:p14="http://schemas.microsoft.com/office/powerpoint/2010/main" xmlns="" val="3679790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1106</TotalTime>
  <Words>1211</Words>
  <Application>Microsoft Office PowerPoint</Application>
  <PresentationFormat>On-screen Show (4:3)</PresentationFormat>
  <Paragraphs>168</Paragraphs>
  <Slides>21</Slides>
  <Notes>3</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Slide 2</vt:lpstr>
      <vt:lpstr>Causes of Water Pollution </vt:lpstr>
      <vt:lpstr>Sources of water pollutants</vt:lpstr>
      <vt:lpstr>Slide 5</vt:lpstr>
      <vt:lpstr>Water Pollutants and its effects</vt:lpstr>
      <vt:lpstr>Water Pollutants (contd)</vt:lpstr>
      <vt:lpstr>Effects of Water Pollution  </vt:lpstr>
      <vt:lpstr>Slide 9</vt:lpstr>
      <vt:lpstr>Pollution of Groundwater</vt:lpstr>
      <vt:lpstr>Eutrophication</vt:lpstr>
      <vt:lpstr>Slide 12</vt:lpstr>
      <vt:lpstr>Slide 13</vt:lpstr>
      <vt:lpstr>Slide 14</vt:lpstr>
      <vt:lpstr>Slide 15</vt:lpstr>
      <vt:lpstr>Soil Pollution </vt:lpstr>
      <vt:lpstr>Slide 17</vt:lpstr>
      <vt:lpstr>Control of Soil Pollution </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Tapan</dc:creator>
  <cp:lastModifiedBy>dell</cp:lastModifiedBy>
  <cp:revision>48</cp:revision>
  <dcterms:created xsi:type="dcterms:W3CDTF">2016-10-12T04:59:45Z</dcterms:created>
  <dcterms:modified xsi:type="dcterms:W3CDTF">2021-10-28T06:51:14Z</dcterms:modified>
</cp:coreProperties>
</file>