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4" r:id="rId12"/>
    <p:sldId id="295" r:id="rId13"/>
    <p:sldId id="296" r:id="rId14"/>
    <p:sldId id="321" r:id="rId15"/>
    <p:sldId id="322" r:id="rId16"/>
    <p:sldId id="319" r:id="rId17"/>
    <p:sldId id="320" r:id="rId18"/>
    <p:sldId id="31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202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173A4-85EF-4C6E-8A72-F9B1641CCF01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08445-FF66-444D-9F60-DFD3D0E9E6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659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26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461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772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904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118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45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87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022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96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930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849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1539-715E-419A-B695-35B5A5451F08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255F9-9783-484A-A2C6-0EF69D828B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856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Tsxx1KZwlM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ABtBR3t-Ek" TargetMode="External"/><Relationship Id="rId2" Type="http://schemas.openxmlformats.org/officeDocument/2006/relationships/hyperlink" Target="https://www.youtube.com/watch?v=Xvz3jh7ujZg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1524000"/>
            <a:ext cx="6400800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Pollution and Solid Waste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97" y="2914650"/>
            <a:ext cx="809660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55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2"/>
          <p:cNvSpPr txBox="1">
            <a:spLocks noChangeArrowheads="1"/>
          </p:cNvSpPr>
          <p:nvPr/>
        </p:nvSpPr>
        <p:spPr bwMode="auto">
          <a:xfrm>
            <a:off x="228600" y="533400"/>
            <a:ext cx="80772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66"/>
                </a:solidFill>
                <a:latin typeface="Arial" pitchFamily="34" charset="0"/>
              </a:rPr>
              <a:t>Air Pollution Causes, Effects And Solutions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solidFill>
                  <a:schemeClr val="bg1"/>
                </a:solidFill>
                <a:latin typeface="Arial" pitchFamily="34" charset="0"/>
                <a:hlinkClick r:id="rId2"/>
              </a:rPr>
              <a:t>https://www.youtube.com/watch?v=bTsxx1KZwlM</a:t>
            </a:r>
            <a:endParaRPr lang="en-US" altLang="en-US" sz="1800">
              <a:solidFill>
                <a:schemeClr val="bg1"/>
              </a:solidFill>
              <a:latin typeface="Arial" pitchFamily="34" charset="0"/>
            </a:endParaRPr>
          </a:p>
          <a:p>
            <a:pPr eaLnBrk="1" fontAlgn="t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66"/>
              </a:solidFill>
              <a:latin typeface="Arial" pitchFamily="34" charset="0"/>
            </a:endParaRP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66"/>
                </a:solidFill>
                <a:latin typeface="Arial" pitchFamily="34" charset="0"/>
              </a:rPr>
              <a:t>Water pollution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66"/>
                </a:solidFill>
                <a:latin typeface="Arial" pitchFamily="34" charset="0"/>
              </a:rPr>
              <a:t> https://www.youtube.com/watch?v=IG3thzNUIdY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66"/>
              </a:solidFill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66"/>
              </a:solidFill>
              <a:latin typeface="Arial" pitchFamily="34" charset="0"/>
            </a:endParaRP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66"/>
                </a:solidFill>
                <a:latin typeface="Arial" pitchFamily="34" charset="0"/>
              </a:rPr>
              <a:t>Soil Pollution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66"/>
                </a:solidFill>
                <a:latin typeface="Arial" pitchFamily="34" charset="0"/>
              </a:rPr>
              <a:t> https://www.youtube.com/watch?v=00c4goQRLek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66"/>
              </a:solidFill>
              <a:latin typeface="Arial" pitchFamily="34" charset="0"/>
            </a:endParaRPr>
          </a:p>
          <a:p>
            <a:pPr eaLnBrk="1" fontAlgn="t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66"/>
              </a:solidFill>
              <a:latin typeface="Arial" pitchFamily="34" charset="0"/>
            </a:endParaRP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66"/>
                </a:solidFill>
                <a:latin typeface="Arial" pitchFamily="34" charset="0"/>
              </a:rPr>
              <a:t>Noise Pollution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66"/>
                </a:solidFill>
                <a:latin typeface="Arial" pitchFamily="34" charset="0"/>
              </a:rPr>
              <a:t> https://www.youtube.com/watch?v=-VaaTn_g1_k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66"/>
              </a:solidFill>
              <a:latin typeface="Arial" pitchFamily="34" charset="0"/>
            </a:endParaRPr>
          </a:p>
          <a:p>
            <a:pPr eaLnBrk="1" fontAlgn="t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66"/>
              </a:solidFill>
              <a:latin typeface="Arial" pitchFamily="34" charset="0"/>
            </a:endParaRP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66"/>
                </a:solidFill>
                <a:latin typeface="Arial" pitchFamily="34" charset="0"/>
              </a:rPr>
              <a:t>Radioactive Pollution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66"/>
                </a:solidFill>
                <a:latin typeface="Arial" pitchFamily="34" charset="0"/>
              </a:rPr>
              <a:t> https://www.youtube.com/watch?v=KxlgRHf_7oA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48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2743200" y="228600"/>
            <a:ext cx="319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Radiation Pollution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381000" y="2133600"/>
            <a:ext cx="4076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Causes of Radiation Pollution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381000" y="2590800"/>
            <a:ext cx="5773738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Radioactive waste from nuclear power plants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Nuclear explosions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Medical use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Radiations from luminous watches, clock dials,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X-rays from microwave, etc. </a:t>
            </a:r>
          </a:p>
        </p:txBody>
      </p:sp>
      <p:sp>
        <p:nvSpPr>
          <p:cNvPr id="16391" name="Text Box 10"/>
          <p:cNvSpPr txBox="1">
            <a:spLocks noChangeArrowheads="1"/>
          </p:cNvSpPr>
          <p:nvPr/>
        </p:nvSpPr>
        <p:spPr bwMode="auto">
          <a:xfrm>
            <a:off x="304800" y="990600"/>
            <a:ext cx="589756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Radiation pollution is the emission of any form of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ionizing or non-ionizing radiation as a result of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natural or human activities. </a:t>
            </a:r>
          </a:p>
        </p:txBody>
      </p:sp>
      <p:pic>
        <p:nvPicPr>
          <p:cNvPr id="5120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838200"/>
            <a:ext cx="23622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34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441325" y="646113"/>
            <a:ext cx="4057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Effects of Radiation Pollution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533400" y="1066800"/>
            <a:ext cx="50450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3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Somatic Effects</a:t>
            </a:r>
            <a:r>
              <a:rPr lang="en-US" altLang="en-US" sz="2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533400" y="2286000"/>
            <a:ext cx="48006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3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Genetic Effects- Change in DNA</a:t>
            </a:r>
            <a:r>
              <a:rPr lang="en-US" altLang="en-US" sz="2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457200" y="1524000"/>
            <a:ext cx="78486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Radiations can cause skin cancer, bone cancer, reduction of life span, premature ageing etc. </a:t>
            </a:r>
          </a:p>
        </p:txBody>
      </p:sp>
      <p:sp>
        <p:nvSpPr>
          <p:cNvPr id="17414" name="Text Box 9"/>
          <p:cNvSpPr txBox="1">
            <a:spLocks noChangeArrowheads="1"/>
          </p:cNvSpPr>
          <p:nvPr/>
        </p:nvSpPr>
        <p:spPr bwMode="auto">
          <a:xfrm>
            <a:off x="457200" y="2667000"/>
            <a:ext cx="86868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Increase in the number of abnormal children and increased infant mortality.</a:t>
            </a:r>
          </a:p>
        </p:txBody>
      </p:sp>
      <p:sp>
        <p:nvSpPr>
          <p:cNvPr id="52231" name="Text Box 10"/>
          <p:cNvSpPr txBox="1">
            <a:spLocks noChangeArrowheads="1"/>
          </p:cNvSpPr>
          <p:nvPr/>
        </p:nvSpPr>
        <p:spPr bwMode="auto">
          <a:xfrm>
            <a:off x="441325" y="4837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2232" name="Text Box 4"/>
          <p:cNvSpPr txBox="1">
            <a:spLocks noChangeArrowheads="1"/>
          </p:cNvSpPr>
          <p:nvPr/>
        </p:nvSpPr>
        <p:spPr bwMode="auto">
          <a:xfrm>
            <a:off x="533400" y="3124200"/>
            <a:ext cx="4171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Control of Radiation Pollution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1000" y="3581400"/>
            <a:ext cx="8474075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Dense trees should be planted around atomic power plants.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Proper management of radioactive waste should be ensured.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Unnecessary X-ray examination should be avoided. Lead shields should be used by workers.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During nuclear installations, various efforts including the process of site selection, its design, construction, operation, and its short-term and long-term effects should be seriously considered to control radiation. </a:t>
            </a:r>
          </a:p>
        </p:txBody>
      </p:sp>
    </p:spTree>
    <p:extLst>
      <p:ext uri="{BB962C8B-B14F-4D97-AF65-F5344CB8AC3E}">
        <p14:creationId xmlns:p14="http://schemas.microsoft.com/office/powerpoint/2010/main" val="114460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"/>
          <p:cNvSpPr txBox="1">
            <a:spLocks noChangeArrowheads="1"/>
          </p:cNvSpPr>
          <p:nvPr/>
        </p:nvSpPr>
        <p:spPr bwMode="auto">
          <a:xfrm>
            <a:off x="762000" y="1676400"/>
            <a:ext cx="5243513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50500"/>
                </a:solidFill>
                <a:latin typeface="Arial" pitchFamily="34" charset="0"/>
              </a:rPr>
              <a:t>Radioactive Pollution</a:t>
            </a:r>
            <a:endParaRPr lang="en-US" altLang="en-US" sz="2400">
              <a:solidFill>
                <a:srgbClr val="050500"/>
              </a:solidFill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50500"/>
                </a:solidFill>
                <a:latin typeface="Arial" pitchFamily="34" charset="0"/>
              </a:rPr>
              <a:t> https://www.youtube.com/watch?v=KxlgRHf_7oA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50500"/>
              </a:solidFill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50500"/>
                </a:solidFill>
                <a:latin typeface="Arial" pitchFamily="34" charset="0"/>
              </a:rPr>
              <a:t>Nuclear hazards. Cause, effect and control </a:t>
            </a:r>
            <a:endParaRPr lang="en-US" altLang="en-US" sz="2400">
              <a:solidFill>
                <a:srgbClr val="050500"/>
              </a:solidFill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itchFamily="34" charset="0"/>
              </a:rPr>
              <a:t> </a:t>
            </a:r>
            <a:r>
              <a:rPr lang="en-US" altLang="en-US" sz="1600" u="sng">
                <a:solidFill>
                  <a:schemeClr val="tx1"/>
                </a:solidFill>
                <a:latin typeface="Arial" pitchFamily="34" charset="0"/>
                <a:hlinkClick r:id="rId2"/>
              </a:rPr>
              <a:t>https://www.youtube.com/watch?v=Xvz3jh7ujZg</a:t>
            </a:r>
            <a:endParaRPr lang="en-US" altLang="en-US" sz="200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u="sng">
                <a:solidFill>
                  <a:schemeClr val="tx1"/>
                </a:solidFill>
                <a:latin typeface="Arial" pitchFamily="34" charset="0"/>
                <a:hlinkClick r:id="rId3"/>
              </a:rPr>
              <a:t>https://www.youtube.com/watch?v=aABtBR3t-Ek</a:t>
            </a:r>
            <a:endParaRPr lang="en-US" altLang="en-US" sz="2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3251" name="TextBox 2"/>
          <p:cNvSpPr txBox="1">
            <a:spLocks noChangeArrowheads="1"/>
          </p:cNvSpPr>
          <p:nvPr/>
        </p:nvSpPr>
        <p:spPr bwMode="auto">
          <a:xfrm>
            <a:off x="609600" y="685800"/>
            <a:ext cx="1614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Related links</a:t>
            </a:r>
          </a:p>
        </p:txBody>
      </p:sp>
    </p:spTree>
    <p:extLst>
      <p:ext uri="{BB962C8B-B14F-4D97-AF65-F5344CB8AC3E}">
        <p14:creationId xmlns:p14="http://schemas.microsoft.com/office/powerpoint/2010/main" val="384129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5FE13E-0EA0-439F-B9AF-A186F12B624F}"/>
              </a:ext>
            </a:extLst>
          </p:cNvPr>
          <p:cNvSpPr txBox="1"/>
          <p:nvPr/>
        </p:nvSpPr>
        <p:spPr>
          <a:xfrm>
            <a:off x="13996" y="21771"/>
            <a:ext cx="8763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9. A moth having a speckled wing, able to blend into its background due to its dark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Roboto"/>
              </a:rPr>
              <a:t>colouration</a:t>
            </a:r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 is called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Industrial melanism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Adaptation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Predation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Evolution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10. Carbon dioxide is primarily called a greenhouse gas because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Traps heat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Traps light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Traps warm currents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None of the above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11. Trichoderma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Roboto"/>
              </a:rPr>
              <a:t>harzianum</a:t>
            </a:r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 is a ________ that is predominantly used as a fungicide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Virus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Fungus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Bacteria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Protozoa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12. Greenhouse gases are those that absorb and emit infrared radiation. Examples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Roboto"/>
              </a:rPr>
              <a:t>inlude</a:t>
            </a:r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__________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Nitrogen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Ozone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Argon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95653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5FE13E-0EA0-439F-B9AF-A186F12B624F}"/>
              </a:ext>
            </a:extLst>
          </p:cNvPr>
          <p:cNvSpPr txBox="1"/>
          <p:nvPr/>
        </p:nvSpPr>
        <p:spPr>
          <a:xfrm>
            <a:off x="13996" y="21771"/>
            <a:ext cx="8763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9. A moth having a speckled wing, able to blend into its background due to its dark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Roboto"/>
              </a:rPr>
              <a:t>colouration</a:t>
            </a:r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 is called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Industrial melanism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Adaptation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Predation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Evolution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10. Carbon dioxide is primarily called a greenhouse gas because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Traps heat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Traps light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Traps warm currents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None of the above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11. Trichoderma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Roboto"/>
              </a:rPr>
              <a:t>harzianum</a:t>
            </a:r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 is a ________ that is predominantly used as a fungicide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Virus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Fungus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Bacteria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Protozoa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12. Greenhouse gases are those that absorb and emit infrared radiation. Examples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Roboto"/>
              </a:rPr>
              <a:t>inlude</a:t>
            </a:r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__________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Nitrogen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Ozone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Argon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19755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5935CC-186B-4381-8CEB-601130D1BE6B}"/>
              </a:ext>
            </a:extLst>
          </p:cNvPr>
          <p:cNvSpPr txBox="1"/>
          <p:nvPr/>
        </p:nvSpPr>
        <p:spPr>
          <a:xfrm>
            <a:off x="381000" y="474345"/>
            <a:ext cx="8458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13. Depletion of the ozone layer is damaging to human health. Negative effects include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Skin cancers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Osteoporosis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Dyspepsia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None of the above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14. __________ is an organism used to gauge the quality of an ecosystem. 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Decomposers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Predator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Bio-remediator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Bioindicator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15. _________ is a waste disposal method where solid organic wastes are converted to the residue and gaseous products through combustion.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Incarnation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Incineration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Incarceration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Incubation</a:t>
            </a:r>
          </a:p>
        </p:txBody>
      </p:sp>
    </p:spTree>
    <p:extLst>
      <p:ext uri="{BB962C8B-B14F-4D97-AF65-F5344CB8AC3E}">
        <p14:creationId xmlns:p14="http://schemas.microsoft.com/office/powerpoint/2010/main" val="327562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5935CC-186B-4381-8CEB-601130D1BE6B}"/>
              </a:ext>
            </a:extLst>
          </p:cNvPr>
          <p:cNvSpPr txBox="1"/>
          <p:nvPr/>
        </p:nvSpPr>
        <p:spPr>
          <a:xfrm>
            <a:off x="381000" y="474345"/>
            <a:ext cx="8458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13. Depletion of the ozone layer is damaging to human health. Negative effects include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Skin cancers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Osteoporosis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Dyspepsia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None of the above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14. __________ is an organism used to gauge the quality of an ecosystem. 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Decomposers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Predator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Bio-remediator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Bioindicator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15. _________ is a waste disposal method where solid organic wastes are converted to the residue and gaseous products through combustion.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Incarnation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Incineration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Incarceration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Incubation</a:t>
            </a:r>
          </a:p>
        </p:txBody>
      </p:sp>
    </p:spTree>
    <p:extLst>
      <p:ext uri="{BB962C8B-B14F-4D97-AF65-F5344CB8AC3E}">
        <p14:creationId xmlns:p14="http://schemas.microsoft.com/office/powerpoint/2010/main" val="12301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971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Thank you </a:t>
            </a:r>
            <a:endParaRPr lang="en-SG" sz="3600" b="1" dirty="0"/>
          </a:p>
        </p:txBody>
      </p:sp>
    </p:spTree>
    <p:extLst>
      <p:ext uri="{BB962C8B-B14F-4D97-AF65-F5344CB8AC3E}">
        <p14:creationId xmlns:p14="http://schemas.microsoft.com/office/powerpoint/2010/main" val="238986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0292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Pollution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 is the </a:t>
            </a:r>
            <a:r>
              <a:rPr lang="en-US" altLang="en-US" sz="2800" u="sng" dirty="0">
                <a:latin typeface="Times New Roman" pitchFamily="18" charset="0"/>
                <a:cs typeface="Times New Roman" pitchFamily="18" charset="0"/>
              </a:rPr>
              <a:t>introduction of contaminants into the natural environment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that cause adverse change. 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Pollution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 can take the form of chemical substances or energy, such as noise, heat or light.</a:t>
            </a:r>
          </a:p>
          <a:p>
            <a:pPr algn="just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u="sng" dirty="0">
                <a:latin typeface="Times New Roman" pitchFamily="18" charset="0"/>
                <a:cs typeface="Times New Roman" pitchFamily="18" charset="0"/>
              </a:rPr>
              <a:t>Pollutants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, the components of 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pollution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, can be either foreign substances/energies or naturally occurring contaminants.</a:t>
            </a:r>
          </a:p>
        </p:txBody>
      </p:sp>
    </p:spTree>
    <p:extLst>
      <p:ext uri="{BB962C8B-B14F-4D97-AF65-F5344CB8AC3E}">
        <p14:creationId xmlns:p14="http://schemas.microsoft.com/office/powerpoint/2010/main" val="202202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9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b="1">
                <a:solidFill>
                  <a:srgbClr val="FF0000"/>
                </a:solidFill>
              </a:rPr>
              <a:t>Types of Pollution</a:t>
            </a:r>
          </a:p>
          <a:p>
            <a:r>
              <a:rPr lang="en-US" altLang="en-US"/>
              <a:t>Air Pollution</a:t>
            </a:r>
          </a:p>
          <a:p>
            <a:r>
              <a:rPr lang="en-US" altLang="en-US"/>
              <a:t>Water Pollution</a:t>
            </a:r>
          </a:p>
          <a:p>
            <a:r>
              <a:rPr lang="en-US" altLang="en-US"/>
              <a:t>Soil Pollution</a:t>
            </a:r>
          </a:p>
          <a:p>
            <a:r>
              <a:rPr lang="en-US" altLang="en-US"/>
              <a:t>Noise Pollution</a:t>
            </a:r>
          </a:p>
          <a:p>
            <a:r>
              <a:rPr lang="en-US" altLang="en-US"/>
              <a:t>Radiation Pollution</a:t>
            </a:r>
          </a:p>
        </p:txBody>
      </p:sp>
    </p:spTree>
    <p:extLst>
      <p:ext uri="{BB962C8B-B14F-4D97-AF65-F5344CB8AC3E}">
        <p14:creationId xmlns:p14="http://schemas.microsoft.com/office/powerpoint/2010/main" val="284929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/>
              <a:t>Noise Pollution</a:t>
            </a:r>
          </a:p>
        </p:txBody>
      </p:sp>
    </p:spTree>
    <p:extLst>
      <p:ext uri="{BB962C8B-B14F-4D97-AF65-F5344CB8AC3E}">
        <p14:creationId xmlns:p14="http://schemas.microsoft.com/office/powerpoint/2010/main" val="254797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3124200" y="152400"/>
            <a:ext cx="3287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Noise Pollution</a:t>
            </a:r>
            <a:r>
              <a:rPr lang="en-US" altLang="en-US" sz="3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04800" y="762000"/>
            <a:ext cx="8839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Refers to loud sound created by humans or machines  that disrupt the environment and normal living of organism in it.</a:t>
            </a:r>
          </a:p>
          <a:p>
            <a:pPr algn="just">
              <a:defRPr/>
            </a:pPr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unwanted noise dumped into the atmosphere that leads to discomfort </a:t>
            </a:r>
          </a:p>
          <a:p>
            <a:pPr algn="just">
              <a:defRPr/>
            </a:pPr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health hazards is known as </a:t>
            </a:r>
            <a:r>
              <a:rPr lang="en-US" sz="21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noise pollution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 rot="10800000" flipV="1">
            <a:off x="228600" y="2135188"/>
            <a:ext cx="360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50500"/>
                </a:solidFill>
                <a:latin typeface="Times New Roman" pitchFamily="18" charset="0"/>
                <a:cs typeface="Times New Roman" pitchFamily="18" charset="0"/>
              </a:rPr>
              <a:t>Sources of Noise Pollution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304800" y="2667000"/>
            <a:ext cx="8534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Natural phenomena such as violent volcanic eruptions, thunder, fierce storms, etc. </a:t>
            </a:r>
          </a:p>
          <a:p>
            <a:pPr algn="just">
              <a:buFontTx/>
              <a:buChar char="•"/>
              <a:defRPr/>
            </a:pPr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Domestic appliances such as mixers, washing machines, telephones, etc.</a:t>
            </a:r>
          </a:p>
          <a:p>
            <a:pPr algn="just">
              <a:buFontTx/>
              <a:buChar char="•"/>
              <a:defRPr/>
            </a:pPr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Industries such mills and factories</a:t>
            </a:r>
          </a:p>
          <a:p>
            <a:pPr algn="just">
              <a:buFontTx/>
              <a:buChar char="•"/>
              <a:defRPr/>
            </a:pPr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Automobiles –music system n constant honking by drivers.</a:t>
            </a:r>
          </a:p>
          <a:p>
            <a:pPr algn="just">
              <a:buFontTx/>
              <a:buChar char="•"/>
              <a:defRPr/>
            </a:pPr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Noise by Trains, ships, and aircrafts</a:t>
            </a:r>
          </a:p>
          <a:p>
            <a:pPr algn="just">
              <a:buFontTx/>
              <a:buChar char="•"/>
              <a:defRPr/>
            </a:pPr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Bursting of crackers and playing loud music during social</a:t>
            </a:r>
          </a:p>
          <a:p>
            <a:pPr algn="just">
              <a:defRPr/>
            </a:pPr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gatherings and festivals.</a:t>
            </a:r>
          </a:p>
          <a:p>
            <a:pPr algn="just">
              <a:buFontTx/>
              <a:buChar char="•"/>
              <a:defRPr/>
            </a:pPr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Entertainment  devices such as radio, television, etc.  </a:t>
            </a:r>
          </a:p>
        </p:txBody>
      </p:sp>
    </p:spTree>
    <p:extLst>
      <p:ext uri="{BB962C8B-B14F-4D97-AF65-F5344CB8AC3E}">
        <p14:creationId xmlns:p14="http://schemas.microsoft.com/office/powerpoint/2010/main" val="10194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48006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u="sng" dirty="0">
                <a:latin typeface="Times"/>
              </a:rPr>
              <a:t>Auditory effects: </a:t>
            </a:r>
          </a:p>
          <a:p>
            <a:pPr algn="just">
              <a:buFontTx/>
              <a:buNone/>
              <a:defRPr/>
            </a:pPr>
            <a:r>
              <a:rPr lang="en-US" dirty="0">
                <a:latin typeface="Times"/>
              </a:rPr>
              <a:t>	Temporary deafness or hearing loss etc.</a:t>
            </a:r>
          </a:p>
          <a:p>
            <a:pPr algn="just">
              <a:defRPr/>
            </a:pPr>
            <a:r>
              <a:rPr lang="en-US" u="sng" dirty="0">
                <a:latin typeface="Times"/>
              </a:rPr>
              <a:t>Non-auditory effects:</a:t>
            </a:r>
          </a:p>
          <a:p>
            <a:pPr algn="just">
              <a:defRPr/>
            </a:pPr>
            <a:r>
              <a:rPr lang="en-US" dirty="0">
                <a:latin typeface="Times"/>
              </a:rPr>
              <a:t>Effects on human health</a:t>
            </a:r>
          </a:p>
          <a:p>
            <a:pPr algn="just">
              <a:defRPr/>
            </a:pPr>
            <a:r>
              <a:rPr lang="en-US" dirty="0">
                <a:latin typeface="Times"/>
              </a:rPr>
              <a:t>Physiological disorder</a:t>
            </a:r>
          </a:p>
          <a:p>
            <a:pPr algn="just">
              <a:defRPr/>
            </a:pPr>
            <a:r>
              <a:rPr lang="en-US" dirty="0">
                <a:latin typeface="Times"/>
              </a:rPr>
              <a:t>Loss of working efficiency  </a:t>
            </a:r>
          </a:p>
          <a:p>
            <a:pPr algn="just">
              <a:defRPr/>
            </a:pPr>
            <a:r>
              <a:rPr lang="en-US" dirty="0">
                <a:latin typeface="Times"/>
              </a:rPr>
              <a:t>Insomnia </a:t>
            </a:r>
          </a:p>
          <a:p>
            <a:pPr algn="just">
              <a:defRPr/>
            </a:pPr>
            <a:r>
              <a:rPr lang="en-US" dirty="0">
                <a:latin typeface="Times"/>
              </a:rPr>
              <a:t>Effects on wildlife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3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Control of Noise Pollution</a:t>
            </a:r>
          </a:p>
        </p:txBody>
      </p:sp>
      <p:sp>
        <p:nvSpPr>
          <p:cNvPr id="56323" name="TextBox 3"/>
          <p:cNvSpPr txBox="1">
            <a:spLocks noChangeArrowheads="1"/>
          </p:cNvSpPr>
          <p:nvPr/>
        </p:nvSpPr>
        <p:spPr bwMode="auto">
          <a:xfrm>
            <a:off x="685800" y="1066800"/>
            <a:ext cx="770572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just">
              <a:buFontTx/>
              <a:buAutoNum type="arabicParenR"/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Control at receiver’s end:</a:t>
            </a:r>
          </a:p>
          <a:p>
            <a:pPr marL="514350" indent="-514350" algn="just">
              <a:defRPr/>
            </a:pPr>
            <a:r>
              <a:rPr lang="en-US" sz="2000" dirty="0">
                <a:solidFill>
                  <a:srgbClr val="0A0C0C"/>
                </a:solidFill>
                <a:latin typeface="Arial" charset="0"/>
              </a:rPr>
              <a:t>    	 For the people working in noisy installations,  ear-protection aids like earplugs, noise </a:t>
            </a:r>
          </a:p>
          <a:p>
            <a:pPr marL="514350" indent="-514350" algn="just">
              <a:defRPr/>
            </a:pPr>
            <a:r>
              <a:rPr lang="en-US" sz="2000" dirty="0">
                <a:solidFill>
                  <a:srgbClr val="0A0C0C"/>
                </a:solidFill>
                <a:latin typeface="Arial" charset="0"/>
              </a:rPr>
              <a:t>    	 helmets, headphones etc must be provided </a:t>
            </a:r>
          </a:p>
          <a:p>
            <a:pPr marL="514350" indent="-514350" algn="just">
              <a:buFontTx/>
              <a:buAutoNum type="arabicParenR" startAt="2"/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Suppression of noise at source:</a:t>
            </a:r>
          </a:p>
          <a:p>
            <a:pPr marL="514350" indent="-514350" algn="just">
              <a:defRPr/>
            </a:pPr>
            <a:r>
              <a:rPr lang="en-US" sz="2000" dirty="0">
                <a:solidFill>
                  <a:srgbClr val="0A0C0C"/>
                </a:solidFill>
                <a:latin typeface="Arial" charset="0"/>
              </a:rPr>
              <a:t>          It is possible by improving the method of working by</a:t>
            </a:r>
          </a:p>
          <a:p>
            <a:pPr marL="514350" indent="-514350" algn="just">
              <a:buFontTx/>
              <a:buAutoNum type="alphaLcParenR"/>
              <a:defRPr/>
            </a:pPr>
            <a:r>
              <a:rPr lang="en-US" sz="2000" dirty="0">
                <a:solidFill>
                  <a:srgbClr val="0A0C0C"/>
                </a:solidFill>
                <a:latin typeface="Arial" charset="0"/>
              </a:rPr>
              <a:t>Designing, fabricating and using quieter machines to replace the noisy ones</a:t>
            </a:r>
          </a:p>
          <a:p>
            <a:pPr marL="514350" indent="-514350" algn="just">
              <a:defRPr/>
            </a:pPr>
            <a:r>
              <a:rPr lang="en-US" sz="2000" dirty="0">
                <a:solidFill>
                  <a:srgbClr val="0A0C0C"/>
                </a:solidFill>
                <a:latin typeface="Arial" charset="0"/>
              </a:rPr>
              <a:t>b) 	Proper lubrication and better maintenance of machines</a:t>
            </a:r>
          </a:p>
          <a:p>
            <a:pPr marL="514350" indent="-514350" algn="just">
              <a:defRPr/>
            </a:pPr>
            <a:r>
              <a:rPr lang="en-US" sz="2000" dirty="0">
                <a:solidFill>
                  <a:srgbClr val="0A0C0C"/>
                </a:solidFill>
                <a:latin typeface="Arial" charset="0"/>
              </a:rPr>
              <a:t>c) 	Installing noisy machine in soundproof chamber</a:t>
            </a:r>
          </a:p>
          <a:p>
            <a:pPr marL="514350" indent="-514350" algn="just">
              <a:defRPr/>
            </a:pPr>
            <a:r>
              <a:rPr lang="en-US" sz="2000" dirty="0">
                <a:solidFill>
                  <a:srgbClr val="0A0C0C"/>
                </a:solidFill>
                <a:latin typeface="Arial" charset="0"/>
              </a:rPr>
              <a:t>d)	Using silencer to control noise from automobiles, ducts exhausts etc.</a:t>
            </a:r>
          </a:p>
          <a:p>
            <a:pPr marL="342900" indent="-342900" algn="just">
              <a:buFontTx/>
              <a:buAutoNum type="alphaLcParenR" startAt="5"/>
              <a:defRPr/>
            </a:pPr>
            <a:r>
              <a:rPr lang="en-US" sz="2000" dirty="0">
                <a:solidFill>
                  <a:srgbClr val="0A0C0C"/>
                </a:solidFill>
                <a:latin typeface="Arial" charset="0"/>
              </a:rPr>
              <a:t>Covering noise-producing machine parts with sound–   absorbing materials to check noise production.</a:t>
            </a:r>
          </a:p>
          <a:p>
            <a:pPr marL="342900" indent="-342900" algn="just">
              <a:buFontTx/>
              <a:buAutoNum type="alphaLcParenR" startAt="5"/>
              <a:defRPr/>
            </a:pPr>
            <a:r>
              <a:rPr lang="en-US" sz="2000" dirty="0">
                <a:solidFill>
                  <a:srgbClr val="0A0C0C"/>
                </a:solidFill>
                <a:latin typeface="Arial" charset="0"/>
              </a:rPr>
              <a:t>Reducing the noise production from a vibrating  machine by vibration damping  (rubber, neoprene etc.)</a:t>
            </a:r>
          </a:p>
          <a:p>
            <a:pPr marL="514350" indent="-514350">
              <a:defRPr/>
            </a:pPr>
            <a:endParaRPr lang="en-US" sz="2000" dirty="0">
              <a:solidFill>
                <a:srgbClr val="0A0C0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1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Acoustic Zoning</a:t>
            </a:r>
          </a:p>
        </p:txBody>
      </p:sp>
      <p:sp>
        <p:nvSpPr>
          <p:cNvPr id="46083" name="TextBox 2"/>
          <p:cNvSpPr txBox="1">
            <a:spLocks noChangeArrowheads="1"/>
          </p:cNvSpPr>
          <p:nvPr/>
        </p:nvSpPr>
        <p:spPr bwMode="auto">
          <a:xfrm>
            <a:off x="122238" y="1219200"/>
            <a:ext cx="902176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A0C0C"/>
                </a:solidFill>
                <a:latin typeface="Arial" pitchFamily="34" charset="0"/>
              </a:rPr>
              <a:t>Increased distance between the source and receiver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A0C0C"/>
                </a:solidFill>
                <a:latin typeface="Arial" pitchFamily="34" charset="0"/>
              </a:rPr>
              <a:t>by zoning of noisy industrial areas, bus terminals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A0C0C"/>
                </a:solidFill>
                <a:latin typeface="Arial" pitchFamily="34" charset="0"/>
              </a:rPr>
              <a:t>Railway stations away from the residential areas would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A0C0C"/>
                </a:solidFill>
                <a:latin typeface="Arial" pitchFamily="34" charset="0"/>
              </a:rPr>
              <a:t>go a long way in minimizing noise pollution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62000" y="3124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3600" b="1" ker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Planting of Trees</a:t>
            </a:r>
            <a:endParaRPr lang="en-US" sz="3600" b="1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085" name="TextBox 2"/>
          <p:cNvSpPr txBox="1">
            <a:spLocks noChangeArrowheads="1"/>
          </p:cNvSpPr>
          <p:nvPr/>
        </p:nvSpPr>
        <p:spPr bwMode="auto">
          <a:xfrm>
            <a:off x="228600" y="4038600"/>
            <a:ext cx="91233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A0C0C"/>
                </a:solidFill>
                <a:latin typeface="Arial" pitchFamily="34" charset="0"/>
              </a:rPr>
              <a:t>Planting green trees and shrubs along roads, hospitals,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A0C0C"/>
                </a:solidFill>
                <a:latin typeface="Arial" pitchFamily="34" charset="0"/>
              </a:rPr>
              <a:t> educational institutions to a help in noise reduction to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A0C0C"/>
                </a:solidFill>
                <a:latin typeface="Arial" pitchFamily="34" charset="0"/>
              </a:rPr>
              <a:t> considerable extent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A0C0C"/>
                </a:solidFill>
                <a:latin typeface="Arial" pitchFamily="34" charset="0"/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6341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Legislative measures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1600200"/>
            <a:ext cx="9183688" cy="2678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A0C0C"/>
                </a:solidFill>
                <a:latin typeface="Arial" charset="0"/>
              </a:rPr>
              <a:t>Strict legislative measures need to be enforced to curb</a:t>
            </a:r>
          </a:p>
          <a:p>
            <a:pPr>
              <a:defRPr/>
            </a:pPr>
            <a:r>
              <a:rPr lang="en-US" sz="2800" dirty="0">
                <a:solidFill>
                  <a:srgbClr val="0A0C0C"/>
                </a:solidFill>
                <a:latin typeface="Arial" charset="0"/>
              </a:rPr>
              <a:t>The menace of noise pollution. Some of them could be:</a:t>
            </a:r>
          </a:p>
          <a:p>
            <a:pPr marL="571500" indent="-571500">
              <a:defRPr/>
            </a:pPr>
            <a:r>
              <a:rPr lang="en-US" sz="2800" dirty="0" err="1">
                <a:solidFill>
                  <a:srgbClr val="0A0C0C"/>
                </a:solidFill>
                <a:latin typeface="Arial" charset="0"/>
              </a:rPr>
              <a:t>i</a:t>
            </a:r>
            <a:r>
              <a:rPr lang="en-US" sz="2800" dirty="0">
                <a:solidFill>
                  <a:srgbClr val="0A0C0C"/>
                </a:solidFill>
                <a:latin typeface="Arial" charset="0"/>
              </a:rPr>
              <a:t>) Minimum use of loudspeakers and amplifiers, specially</a:t>
            </a:r>
          </a:p>
          <a:p>
            <a:pPr marL="571500" indent="-571500">
              <a:defRPr/>
            </a:pPr>
            <a:r>
              <a:rPr lang="en-US" sz="2800" dirty="0">
                <a:solidFill>
                  <a:srgbClr val="0A0C0C"/>
                </a:solidFill>
                <a:latin typeface="Arial" charset="0"/>
              </a:rPr>
              <a:t>   near silence zones.</a:t>
            </a:r>
          </a:p>
          <a:p>
            <a:pPr marL="571500" indent="-571500">
              <a:defRPr/>
            </a:pPr>
            <a:r>
              <a:rPr lang="en-US" sz="2800" dirty="0">
                <a:solidFill>
                  <a:srgbClr val="0A0C0C"/>
                </a:solidFill>
                <a:latin typeface="Arial" charset="0"/>
              </a:rPr>
              <a:t>ii) Banning pressure horns in automobiles</a:t>
            </a:r>
          </a:p>
          <a:p>
            <a:pPr marL="571500" indent="-571500">
              <a:defRPr/>
            </a:pPr>
            <a:r>
              <a:rPr lang="en-US" sz="2800" dirty="0">
                <a:solidFill>
                  <a:srgbClr val="0A0C0C"/>
                </a:solidFill>
                <a:latin typeface="Arial" charset="0"/>
              </a:rPr>
              <a:t>iii) Framing a separate Noise Pollution Act.</a:t>
            </a:r>
          </a:p>
        </p:txBody>
      </p:sp>
    </p:spTree>
    <p:extLst>
      <p:ext uri="{BB962C8B-B14F-4D97-AF65-F5344CB8AC3E}">
        <p14:creationId xmlns:p14="http://schemas.microsoft.com/office/powerpoint/2010/main" val="195436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1111</Words>
  <Application>Microsoft Office PowerPoint</Application>
  <PresentationFormat>On-screen Show (4:3)</PresentationFormat>
  <Paragraphs>176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Roboto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Noise Pollution</vt:lpstr>
      <vt:lpstr>PowerPoint Presentation</vt:lpstr>
      <vt:lpstr>PowerPoint Presentation</vt:lpstr>
      <vt:lpstr>Control of Noise Pollution</vt:lpstr>
      <vt:lpstr>Acoustic Zoning</vt:lpstr>
      <vt:lpstr>Legislative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Tapan</dc:creator>
  <cp:lastModifiedBy>Ajit Kumar Sharma</cp:lastModifiedBy>
  <cp:revision>38</cp:revision>
  <dcterms:created xsi:type="dcterms:W3CDTF">2016-10-12T04:59:45Z</dcterms:created>
  <dcterms:modified xsi:type="dcterms:W3CDTF">2020-10-28T10:48:43Z</dcterms:modified>
</cp:coreProperties>
</file>