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5" r:id="rId21"/>
    <p:sldId id="314" r:id="rId22"/>
    <p:sldId id="317" r:id="rId23"/>
    <p:sldId id="316" r:id="rId24"/>
    <p:sldId id="319" r:id="rId25"/>
    <p:sldId id="318" r:id="rId26"/>
    <p:sldId id="321" r:id="rId27"/>
    <p:sldId id="320" r:id="rId28"/>
    <p:sldId id="323" r:id="rId29"/>
    <p:sldId id="32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sorterViewPr>
    <p:cViewPr>
      <p:scale>
        <a:sx n="150" d="100"/>
        <a:sy n="150" d="100"/>
      </p:scale>
      <p:origin x="0" y="202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5173A4-85EF-4C6E-8A72-F9B1641CCF01}" type="datetimeFigureOut">
              <a:rPr lang="en-SG" smtClean="0"/>
              <a:t>4/11/2020</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208445-FF66-444D-9F60-DFD3D0E9E6A8}" type="slidenum">
              <a:rPr lang="en-SG" smtClean="0"/>
              <a:t>‹#›</a:t>
            </a:fld>
            <a:endParaRPr lang="en-SG"/>
          </a:p>
        </p:txBody>
      </p:sp>
    </p:spTree>
    <p:extLst>
      <p:ext uri="{BB962C8B-B14F-4D97-AF65-F5344CB8AC3E}">
        <p14:creationId xmlns:p14="http://schemas.microsoft.com/office/powerpoint/2010/main" val="1666595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E8208445-FF66-444D-9F60-DFD3D0E9E6A8}" type="slidenum">
              <a:rPr lang="en-SG" smtClean="0"/>
              <a:t>17</a:t>
            </a:fld>
            <a:endParaRPr lang="en-SG"/>
          </a:p>
        </p:txBody>
      </p:sp>
    </p:spTree>
    <p:extLst>
      <p:ext uri="{BB962C8B-B14F-4D97-AF65-F5344CB8AC3E}">
        <p14:creationId xmlns:p14="http://schemas.microsoft.com/office/powerpoint/2010/main" val="266622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21601539-715E-419A-B695-35B5A5451F08}" type="datetimeFigureOut">
              <a:rPr lang="en-SG" smtClean="0"/>
              <a:t>4/11/2020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E6255F9-9783-484A-A2C6-0EF69D828B04}" type="slidenum">
              <a:rPr lang="en-SG" smtClean="0"/>
              <a:t>‹#›</a:t>
            </a:fld>
            <a:endParaRPr lang="en-SG"/>
          </a:p>
        </p:txBody>
      </p:sp>
    </p:spTree>
    <p:extLst>
      <p:ext uri="{BB962C8B-B14F-4D97-AF65-F5344CB8AC3E}">
        <p14:creationId xmlns:p14="http://schemas.microsoft.com/office/powerpoint/2010/main" val="384626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21601539-715E-419A-B695-35B5A5451F08}" type="datetimeFigureOut">
              <a:rPr lang="en-SG" smtClean="0"/>
              <a:t>4/11/2020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E6255F9-9783-484A-A2C6-0EF69D828B04}" type="slidenum">
              <a:rPr lang="en-SG" smtClean="0"/>
              <a:t>‹#›</a:t>
            </a:fld>
            <a:endParaRPr lang="en-SG"/>
          </a:p>
        </p:txBody>
      </p:sp>
    </p:spTree>
    <p:extLst>
      <p:ext uri="{BB962C8B-B14F-4D97-AF65-F5344CB8AC3E}">
        <p14:creationId xmlns:p14="http://schemas.microsoft.com/office/powerpoint/2010/main" val="3094614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21601539-715E-419A-B695-35B5A5451F08}" type="datetimeFigureOut">
              <a:rPr lang="en-SG" smtClean="0"/>
              <a:t>4/11/2020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E6255F9-9783-484A-A2C6-0EF69D828B04}" type="slidenum">
              <a:rPr lang="en-SG" smtClean="0"/>
              <a:t>‹#›</a:t>
            </a:fld>
            <a:endParaRPr lang="en-SG"/>
          </a:p>
        </p:txBody>
      </p:sp>
    </p:spTree>
    <p:extLst>
      <p:ext uri="{BB962C8B-B14F-4D97-AF65-F5344CB8AC3E}">
        <p14:creationId xmlns:p14="http://schemas.microsoft.com/office/powerpoint/2010/main" val="323772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21601539-715E-419A-B695-35B5A5451F08}" type="datetimeFigureOut">
              <a:rPr lang="en-SG" smtClean="0"/>
              <a:t>4/11/2020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E6255F9-9783-484A-A2C6-0EF69D828B04}" type="slidenum">
              <a:rPr lang="en-SG" smtClean="0"/>
              <a:t>‹#›</a:t>
            </a:fld>
            <a:endParaRPr lang="en-SG"/>
          </a:p>
        </p:txBody>
      </p:sp>
    </p:spTree>
    <p:extLst>
      <p:ext uri="{BB962C8B-B14F-4D97-AF65-F5344CB8AC3E}">
        <p14:creationId xmlns:p14="http://schemas.microsoft.com/office/powerpoint/2010/main" val="389904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01539-715E-419A-B695-35B5A5451F08}" type="datetimeFigureOut">
              <a:rPr lang="en-SG" smtClean="0"/>
              <a:t>4/11/2020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E6255F9-9783-484A-A2C6-0EF69D828B04}" type="slidenum">
              <a:rPr lang="en-SG" smtClean="0"/>
              <a:t>‹#›</a:t>
            </a:fld>
            <a:endParaRPr lang="en-SG"/>
          </a:p>
        </p:txBody>
      </p:sp>
    </p:spTree>
    <p:extLst>
      <p:ext uri="{BB962C8B-B14F-4D97-AF65-F5344CB8AC3E}">
        <p14:creationId xmlns:p14="http://schemas.microsoft.com/office/powerpoint/2010/main" val="256118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21601539-715E-419A-B695-35B5A5451F08}" type="datetimeFigureOut">
              <a:rPr lang="en-SG" smtClean="0"/>
              <a:t>4/11/2020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E6255F9-9783-484A-A2C6-0EF69D828B04}" type="slidenum">
              <a:rPr lang="en-SG" smtClean="0"/>
              <a:t>‹#›</a:t>
            </a:fld>
            <a:endParaRPr lang="en-SG"/>
          </a:p>
        </p:txBody>
      </p:sp>
    </p:spTree>
    <p:extLst>
      <p:ext uri="{BB962C8B-B14F-4D97-AF65-F5344CB8AC3E}">
        <p14:creationId xmlns:p14="http://schemas.microsoft.com/office/powerpoint/2010/main" val="297545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21601539-715E-419A-B695-35B5A5451F08}" type="datetimeFigureOut">
              <a:rPr lang="en-SG" smtClean="0"/>
              <a:t>4/11/2020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E6255F9-9783-484A-A2C6-0EF69D828B04}" type="slidenum">
              <a:rPr lang="en-SG" smtClean="0"/>
              <a:t>‹#›</a:t>
            </a:fld>
            <a:endParaRPr lang="en-SG"/>
          </a:p>
        </p:txBody>
      </p:sp>
    </p:spTree>
    <p:extLst>
      <p:ext uri="{BB962C8B-B14F-4D97-AF65-F5344CB8AC3E}">
        <p14:creationId xmlns:p14="http://schemas.microsoft.com/office/powerpoint/2010/main" val="474875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21601539-715E-419A-B695-35B5A5451F08}" type="datetimeFigureOut">
              <a:rPr lang="en-SG" smtClean="0"/>
              <a:t>4/11/2020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E6255F9-9783-484A-A2C6-0EF69D828B04}" type="slidenum">
              <a:rPr lang="en-SG" smtClean="0"/>
              <a:t>‹#›</a:t>
            </a:fld>
            <a:endParaRPr lang="en-SG"/>
          </a:p>
        </p:txBody>
      </p:sp>
    </p:spTree>
    <p:extLst>
      <p:ext uri="{BB962C8B-B14F-4D97-AF65-F5344CB8AC3E}">
        <p14:creationId xmlns:p14="http://schemas.microsoft.com/office/powerpoint/2010/main" val="4280221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01539-715E-419A-B695-35B5A5451F08}" type="datetimeFigureOut">
              <a:rPr lang="en-SG" smtClean="0"/>
              <a:t>4/11/2020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E6255F9-9783-484A-A2C6-0EF69D828B04}" type="slidenum">
              <a:rPr lang="en-SG" smtClean="0"/>
              <a:t>‹#›</a:t>
            </a:fld>
            <a:endParaRPr lang="en-SG"/>
          </a:p>
        </p:txBody>
      </p:sp>
    </p:spTree>
    <p:extLst>
      <p:ext uri="{BB962C8B-B14F-4D97-AF65-F5344CB8AC3E}">
        <p14:creationId xmlns:p14="http://schemas.microsoft.com/office/powerpoint/2010/main" val="3229966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601539-715E-419A-B695-35B5A5451F08}" type="datetimeFigureOut">
              <a:rPr lang="en-SG" smtClean="0"/>
              <a:t>4/11/2020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E6255F9-9783-484A-A2C6-0EF69D828B04}" type="slidenum">
              <a:rPr lang="en-SG" smtClean="0"/>
              <a:t>‹#›</a:t>
            </a:fld>
            <a:endParaRPr lang="en-SG"/>
          </a:p>
        </p:txBody>
      </p:sp>
    </p:spTree>
    <p:extLst>
      <p:ext uri="{BB962C8B-B14F-4D97-AF65-F5344CB8AC3E}">
        <p14:creationId xmlns:p14="http://schemas.microsoft.com/office/powerpoint/2010/main" val="160930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601539-715E-419A-B695-35B5A5451F08}" type="datetimeFigureOut">
              <a:rPr lang="en-SG" smtClean="0"/>
              <a:t>4/11/2020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E6255F9-9783-484A-A2C6-0EF69D828B04}" type="slidenum">
              <a:rPr lang="en-SG" smtClean="0"/>
              <a:t>‹#›</a:t>
            </a:fld>
            <a:endParaRPr lang="en-SG"/>
          </a:p>
        </p:txBody>
      </p:sp>
    </p:spTree>
    <p:extLst>
      <p:ext uri="{BB962C8B-B14F-4D97-AF65-F5344CB8AC3E}">
        <p14:creationId xmlns:p14="http://schemas.microsoft.com/office/powerpoint/2010/main" val="72849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601539-715E-419A-B695-35B5A5451F08}" type="datetimeFigureOut">
              <a:rPr lang="en-SG" smtClean="0"/>
              <a:t>4/11/2020</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255F9-9783-484A-A2C6-0EF69D828B04}" type="slidenum">
              <a:rPr lang="en-SG" smtClean="0"/>
              <a:t>‹#›</a:t>
            </a:fld>
            <a:endParaRPr lang="en-SG"/>
          </a:p>
        </p:txBody>
      </p:sp>
    </p:spTree>
    <p:extLst>
      <p:ext uri="{BB962C8B-B14F-4D97-AF65-F5344CB8AC3E}">
        <p14:creationId xmlns:p14="http://schemas.microsoft.com/office/powerpoint/2010/main" val="2758563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youtube.com/watch?v=l618BhvWkz4" TargetMode="External"/><Relationship Id="rId13" Type="http://schemas.openxmlformats.org/officeDocument/2006/relationships/hyperlink" Target="https://www.youtube.com/watch?v=XwL46QAnaDg" TargetMode="External"/><Relationship Id="rId18" Type="http://schemas.openxmlformats.org/officeDocument/2006/relationships/hyperlink" Target="https://www.youtube.com/watch?v=tVd-j8Zckhs" TargetMode="External"/><Relationship Id="rId3" Type="http://schemas.openxmlformats.org/officeDocument/2006/relationships/hyperlink" Target="https://www.youtube.com/watch?v=Qo0K3FfwFgo" TargetMode="External"/><Relationship Id="rId7" Type="http://schemas.openxmlformats.org/officeDocument/2006/relationships/hyperlink" Target="https://www.youtube.com/watch?v=MFmr6Yapn_A" TargetMode="External"/><Relationship Id="rId12" Type="http://schemas.openxmlformats.org/officeDocument/2006/relationships/hyperlink" Target="https://www.youtube.com/watch?v=t64XA4qH4jQ" TargetMode="External"/><Relationship Id="rId17" Type="http://schemas.openxmlformats.org/officeDocument/2006/relationships/hyperlink" Target="https://www.youtube.com/watch?v=WZTYkZgDaEY" TargetMode="External"/><Relationship Id="rId2" Type="http://schemas.openxmlformats.org/officeDocument/2006/relationships/hyperlink" Target="https://www.youtube.com/watch?v=Kgjb-b5682I" TargetMode="External"/><Relationship Id="rId16" Type="http://schemas.openxmlformats.org/officeDocument/2006/relationships/hyperlink" Target="https://www.youtube.com/watch?v=3nx5yr2GnGk" TargetMode="External"/><Relationship Id="rId1" Type="http://schemas.openxmlformats.org/officeDocument/2006/relationships/slideLayout" Target="../slideLayouts/slideLayout2.xml"/><Relationship Id="rId6" Type="http://schemas.openxmlformats.org/officeDocument/2006/relationships/hyperlink" Target="https://www.youtube.com/watch?v=SSIRzuE78TA" TargetMode="External"/><Relationship Id="rId11" Type="http://schemas.openxmlformats.org/officeDocument/2006/relationships/hyperlink" Target="https://www.youtube.com/watch?v=icZfpfrXGbo" TargetMode="External"/><Relationship Id="rId5" Type="http://schemas.openxmlformats.org/officeDocument/2006/relationships/hyperlink" Target="https://www.youtube.com/watch?v=dCPMdVDUtR0" TargetMode="External"/><Relationship Id="rId15" Type="http://schemas.openxmlformats.org/officeDocument/2006/relationships/hyperlink" Target="https://www.youtube.com/watch?v=H47bAPEKBRQ" TargetMode="External"/><Relationship Id="rId10" Type="http://schemas.openxmlformats.org/officeDocument/2006/relationships/hyperlink" Target="https://www.youtube.com/watch?v=_l7dKLwI-6c" TargetMode="External"/><Relationship Id="rId19" Type="http://schemas.openxmlformats.org/officeDocument/2006/relationships/hyperlink" Target="https://www.youtube.com/watch?v=AI8sjCXQHCE" TargetMode="External"/><Relationship Id="rId4" Type="http://schemas.openxmlformats.org/officeDocument/2006/relationships/hyperlink" Target="https://www.youtube.com/watch?v=yhWnrNQPwAs" TargetMode="External"/><Relationship Id="rId9" Type="http://schemas.openxmlformats.org/officeDocument/2006/relationships/hyperlink" Target="https://www.youtube.com/watch?v=r--zloLcYys" TargetMode="External"/><Relationship Id="rId14" Type="http://schemas.openxmlformats.org/officeDocument/2006/relationships/hyperlink" Target="https://www.youtube.com/watch?v=qjvtdxIW0X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subTitle" idx="1"/>
          </p:nvPr>
        </p:nvSpPr>
        <p:spPr>
          <a:xfrm>
            <a:off x="1447800" y="1524000"/>
            <a:ext cx="6400800" cy="838200"/>
          </a:xfrm>
        </p:spPr>
        <p:txBody>
          <a:bodyPr/>
          <a:lstStyle/>
          <a:p>
            <a:pPr eaLnBrk="1" hangingPunct="1">
              <a:buFontTx/>
              <a:buNone/>
            </a:pPr>
            <a:r>
              <a:rPr lang="en-US" altLang="en-US" sz="4400" b="1" dirty="0">
                <a:solidFill>
                  <a:schemeClr val="tx1"/>
                </a:solidFill>
                <a:latin typeface="Times New Roman" pitchFamily="18" charset="0"/>
                <a:cs typeface="Times New Roman" pitchFamily="18" charset="0"/>
              </a:rPr>
              <a:t>Pollution and Solid Waste</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197" y="2914650"/>
            <a:ext cx="8096603"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3558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rmAutofit fontScale="90000"/>
          </a:bodyPr>
          <a:lstStyle/>
          <a:p>
            <a:r>
              <a:rPr lang="en-IN" altLang="en-US" b="1">
                <a:solidFill>
                  <a:srgbClr val="000099"/>
                </a:solidFill>
              </a:rPr>
              <a:t>Effects of Solid Waste</a:t>
            </a:r>
            <a:br>
              <a:rPr lang="en-IN" altLang="en-US"/>
            </a:br>
            <a:endParaRPr lang="en-IN" altLang="en-US"/>
          </a:p>
        </p:txBody>
      </p:sp>
      <p:sp>
        <p:nvSpPr>
          <p:cNvPr id="61443" name="Content Placeholder 2"/>
          <p:cNvSpPr>
            <a:spLocks noGrp="1"/>
          </p:cNvSpPr>
          <p:nvPr>
            <p:ph sz="quarter" idx="1"/>
          </p:nvPr>
        </p:nvSpPr>
        <p:spPr>
          <a:xfrm>
            <a:off x="457200" y="1143000"/>
            <a:ext cx="8001000" cy="5334000"/>
          </a:xfrm>
        </p:spPr>
        <p:txBody>
          <a:bodyPr/>
          <a:lstStyle/>
          <a:p>
            <a:pPr algn="just"/>
            <a:r>
              <a:rPr lang="en-US" altLang="en-US" sz="2000" b="1" dirty="0"/>
              <a:t>Solid waste </a:t>
            </a:r>
            <a:r>
              <a:rPr lang="en-US" altLang="en-US" sz="2000" b="1" dirty="0">
                <a:solidFill>
                  <a:srgbClr val="FF0000"/>
                </a:solidFill>
              </a:rPr>
              <a:t>helps disease-causing organisms </a:t>
            </a:r>
            <a:r>
              <a:rPr lang="en-US" altLang="en-US" sz="2000" b="1" dirty="0"/>
              <a:t>such as mosquitoes, flies, etc., to thrive freely and increase in population.</a:t>
            </a:r>
          </a:p>
          <a:p>
            <a:pPr algn="just"/>
            <a:endParaRPr lang="en-US" altLang="en-US" sz="2000" b="1" dirty="0"/>
          </a:p>
          <a:p>
            <a:pPr algn="just"/>
            <a:r>
              <a:rPr lang="en-US" altLang="en-US" sz="2000" b="1" dirty="0"/>
              <a:t>It runs off with rainwater and mixes with the nearby water bodies </a:t>
            </a:r>
            <a:r>
              <a:rPr lang="en-US" altLang="en-US" sz="2000" b="1" dirty="0">
                <a:solidFill>
                  <a:srgbClr val="FF0000"/>
                </a:solidFill>
              </a:rPr>
              <a:t>causing water pollution</a:t>
            </a:r>
            <a:r>
              <a:rPr lang="en-US" altLang="en-US" sz="2000" b="1" dirty="0"/>
              <a:t>.</a:t>
            </a:r>
          </a:p>
          <a:p>
            <a:pPr algn="just"/>
            <a:endParaRPr lang="en-US" altLang="en-US" sz="2000" b="1" dirty="0"/>
          </a:p>
          <a:p>
            <a:pPr algn="just"/>
            <a:r>
              <a:rPr lang="en-US" altLang="en-US" sz="2000" b="1" dirty="0"/>
              <a:t>Burning of solid waste leads to </a:t>
            </a:r>
            <a:r>
              <a:rPr lang="en-US" altLang="en-US" sz="2000" b="1" dirty="0">
                <a:solidFill>
                  <a:srgbClr val="FF0000"/>
                </a:solidFill>
              </a:rPr>
              <a:t>air pollution</a:t>
            </a:r>
            <a:r>
              <a:rPr lang="en-US" altLang="en-US" sz="2000" b="1" dirty="0"/>
              <a:t>.</a:t>
            </a:r>
          </a:p>
          <a:p>
            <a:pPr algn="just"/>
            <a:endParaRPr lang="en-US" altLang="en-US" sz="2000" b="1" dirty="0"/>
          </a:p>
          <a:p>
            <a:pPr algn="just"/>
            <a:r>
              <a:rPr lang="en-US" altLang="en-US" sz="2000" b="1" dirty="0"/>
              <a:t>Radioactive substances present in solid waste cause a number of </a:t>
            </a:r>
            <a:r>
              <a:rPr lang="en-US" altLang="en-US" sz="2000" b="1" dirty="0">
                <a:solidFill>
                  <a:srgbClr val="FF0000"/>
                </a:solidFill>
              </a:rPr>
              <a:t>diseases in human beings.</a:t>
            </a:r>
          </a:p>
          <a:p>
            <a:pPr algn="just"/>
            <a:endParaRPr lang="en-US" altLang="en-US" sz="2000" b="1" dirty="0">
              <a:solidFill>
                <a:srgbClr val="FF0000"/>
              </a:solidFill>
            </a:endParaRPr>
          </a:p>
          <a:p>
            <a:pPr algn="just"/>
            <a:r>
              <a:rPr lang="en-US" altLang="en-US" sz="2000" b="1" dirty="0"/>
              <a:t>Solid waste </a:t>
            </a:r>
            <a:r>
              <a:rPr lang="en-US" altLang="en-US" sz="2000" b="1" dirty="0">
                <a:solidFill>
                  <a:srgbClr val="FF0000"/>
                </a:solidFill>
              </a:rPr>
              <a:t>reduces the aesthetic value of land</a:t>
            </a:r>
            <a:r>
              <a:rPr lang="en-US" altLang="en-US" sz="2000" b="1" dirty="0"/>
              <a:t>.</a:t>
            </a:r>
          </a:p>
          <a:p>
            <a:pPr algn="just"/>
            <a:r>
              <a:rPr lang="en-US" altLang="en-US" sz="2000" b="1" dirty="0"/>
              <a:t>Non-biodegradable solid wastes such as polythene, plastic, rubber, etc., </a:t>
            </a:r>
            <a:r>
              <a:rPr lang="en-US" altLang="en-US" sz="2000" b="1" dirty="0">
                <a:solidFill>
                  <a:srgbClr val="FF0000"/>
                </a:solidFill>
              </a:rPr>
              <a:t>release toxic gases when burnt </a:t>
            </a:r>
            <a:r>
              <a:rPr lang="en-US" altLang="en-US" sz="2000" b="1" dirty="0"/>
              <a:t>hence causing air pollution.</a:t>
            </a:r>
          </a:p>
          <a:p>
            <a:endParaRPr lang="en-US" altLang="en-US" b="1" dirty="0"/>
          </a:p>
          <a:p>
            <a:endParaRPr lang="en-IN" altLang="en-US" b="1" dirty="0"/>
          </a:p>
        </p:txBody>
      </p:sp>
    </p:spTree>
    <p:extLst>
      <p:ext uri="{BB962C8B-B14F-4D97-AF65-F5344CB8AC3E}">
        <p14:creationId xmlns:p14="http://schemas.microsoft.com/office/powerpoint/2010/main" val="314370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7467600" cy="639762"/>
          </a:xfrm>
        </p:spPr>
        <p:txBody>
          <a:bodyPr>
            <a:noAutofit/>
          </a:bodyPr>
          <a:lstStyle/>
          <a:p>
            <a:pPr>
              <a:defRPr/>
            </a:pPr>
            <a:r>
              <a:rPr lang="en-US" b="1" dirty="0"/>
              <a:t>Solid waste management </a:t>
            </a:r>
          </a:p>
        </p:txBody>
      </p:sp>
      <p:sp>
        <p:nvSpPr>
          <p:cNvPr id="62467" name="Content Placeholder 2"/>
          <p:cNvSpPr>
            <a:spLocks noGrp="1"/>
          </p:cNvSpPr>
          <p:nvPr>
            <p:ph sz="quarter" idx="1"/>
          </p:nvPr>
        </p:nvSpPr>
        <p:spPr>
          <a:xfrm>
            <a:off x="457200" y="1600200"/>
            <a:ext cx="7772400" cy="4873625"/>
          </a:xfrm>
        </p:spPr>
        <p:txBody>
          <a:bodyPr/>
          <a:lstStyle/>
          <a:p>
            <a:pPr algn="just"/>
            <a:r>
              <a:rPr lang="en-US" altLang="en-US" sz="2400" dirty="0">
                <a:latin typeface="Arial" pitchFamily="34" charset="0"/>
                <a:cs typeface="Arial" pitchFamily="34" charset="0"/>
              </a:rPr>
              <a:t>Indiscriminate disposal of solid wastes-especially of hazardous waste causes adverse environment effects.</a:t>
            </a:r>
          </a:p>
          <a:p>
            <a:pPr algn="just"/>
            <a:endParaRPr lang="en-US" altLang="en-US" sz="2400" dirty="0">
              <a:latin typeface="Arial" pitchFamily="34" charset="0"/>
              <a:cs typeface="Arial" pitchFamily="34" charset="0"/>
            </a:endParaRPr>
          </a:p>
          <a:p>
            <a:pPr algn="just"/>
            <a:r>
              <a:rPr lang="en-US" altLang="en-US" sz="2400" dirty="0">
                <a:latin typeface="Arial" pitchFamily="34" charset="0"/>
                <a:cs typeface="Arial" pitchFamily="34" charset="0"/>
              </a:rPr>
              <a:t>The main objective of solid waste management is to minimize these adverse effects before it becomes too difficult to rectify in the future.</a:t>
            </a:r>
          </a:p>
        </p:txBody>
      </p:sp>
    </p:spTree>
    <p:extLst>
      <p:ext uri="{BB962C8B-B14F-4D97-AF65-F5344CB8AC3E}">
        <p14:creationId xmlns:p14="http://schemas.microsoft.com/office/powerpoint/2010/main" val="1095072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457200" y="-76200"/>
            <a:ext cx="7467600" cy="1143000"/>
          </a:xfrm>
        </p:spPr>
        <p:txBody>
          <a:bodyPr/>
          <a:lstStyle/>
          <a:p>
            <a:r>
              <a:rPr lang="en-IN" altLang="en-US" b="1">
                <a:solidFill>
                  <a:srgbClr val="000066"/>
                </a:solidFill>
              </a:rPr>
              <a:t>Treatment of Solid Waste</a:t>
            </a:r>
          </a:p>
        </p:txBody>
      </p:sp>
      <p:sp>
        <p:nvSpPr>
          <p:cNvPr id="63491" name="Content Placeholder 2"/>
          <p:cNvSpPr>
            <a:spLocks noGrp="1"/>
          </p:cNvSpPr>
          <p:nvPr>
            <p:ph sz="quarter" idx="1"/>
          </p:nvPr>
        </p:nvSpPr>
        <p:spPr>
          <a:xfrm>
            <a:off x="457200" y="1600200"/>
            <a:ext cx="7467600" cy="4873625"/>
          </a:xfrm>
        </p:spPr>
        <p:txBody>
          <a:bodyPr/>
          <a:lstStyle/>
          <a:p>
            <a:pPr>
              <a:buFont typeface="Wingdings" pitchFamily="2" charset="2"/>
              <a:buNone/>
            </a:pPr>
            <a:r>
              <a:rPr lang="en-US" altLang="en-US" dirty="0"/>
              <a:t> </a:t>
            </a:r>
            <a:r>
              <a:rPr lang="en-US" altLang="en-US" sz="2400" dirty="0"/>
              <a:t>Solid waste management (SWM) is a </a:t>
            </a:r>
          </a:p>
          <a:p>
            <a:pPr>
              <a:buFont typeface="Wingdings" pitchFamily="2" charset="2"/>
              <a:buNone/>
            </a:pPr>
            <a:r>
              <a:rPr lang="en-US" altLang="en-US" sz="2400" dirty="0"/>
              <a:t>   three-step process:</a:t>
            </a:r>
          </a:p>
          <a:p>
            <a:pPr>
              <a:buFont typeface="Wingdings" pitchFamily="2" charset="2"/>
              <a:buNone/>
            </a:pPr>
            <a:endParaRPr lang="en-US" altLang="en-US" sz="2400" dirty="0"/>
          </a:p>
          <a:p>
            <a:pPr>
              <a:buFont typeface="Wingdings" pitchFamily="2" charset="2"/>
              <a:buChar char="v"/>
            </a:pPr>
            <a:r>
              <a:rPr lang="en-US" altLang="en-US" sz="2400" dirty="0"/>
              <a:t>Collection of solid waste </a:t>
            </a:r>
          </a:p>
          <a:p>
            <a:pPr>
              <a:buFont typeface="Wingdings" pitchFamily="2" charset="2"/>
              <a:buChar char="v"/>
            </a:pPr>
            <a:endParaRPr lang="en-US" altLang="en-US" sz="2400" dirty="0"/>
          </a:p>
          <a:p>
            <a:pPr>
              <a:buFont typeface="Wingdings" pitchFamily="2" charset="2"/>
              <a:buChar char="v"/>
            </a:pPr>
            <a:r>
              <a:rPr lang="en-US" altLang="en-US" sz="2400" dirty="0"/>
              <a:t>Transportation of solid waste </a:t>
            </a:r>
          </a:p>
          <a:p>
            <a:pPr>
              <a:buFont typeface="Wingdings" pitchFamily="2" charset="2"/>
              <a:buChar char="v"/>
            </a:pPr>
            <a:endParaRPr lang="en-US" altLang="en-US" sz="2400" dirty="0"/>
          </a:p>
          <a:p>
            <a:pPr>
              <a:buFont typeface="Wingdings" pitchFamily="2" charset="2"/>
              <a:buChar char="v"/>
            </a:pPr>
            <a:r>
              <a:rPr lang="en-US" altLang="en-US" sz="2400" dirty="0"/>
              <a:t>Disposal of solid </a:t>
            </a:r>
            <a:r>
              <a:rPr lang="en-US" altLang="en-US" dirty="0"/>
              <a:t>waste </a:t>
            </a:r>
          </a:p>
          <a:p>
            <a:endParaRPr lang="en-US" altLang="en-US" dirty="0"/>
          </a:p>
          <a:p>
            <a:endParaRPr lang="en-IN" altLang="en-US" dirty="0"/>
          </a:p>
        </p:txBody>
      </p:sp>
      <p:pic>
        <p:nvPicPr>
          <p:cNvPr id="63492" name="Picture 5" descr="MPj0437334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371600"/>
            <a:ext cx="2286000"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7" descr="MCj0286871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911600"/>
            <a:ext cx="25908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11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pPr>
              <a:defRPr/>
            </a:pPr>
            <a:r>
              <a:rPr lang="en-US" b="1" dirty="0">
                <a:solidFill>
                  <a:schemeClr val="accent3">
                    <a:lumMod val="50000"/>
                  </a:schemeClr>
                </a:solidFill>
              </a:rPr>
              <a:t>Solid waste management </a:t>
            </a:r>
          </a:p>
        </p:txBody>
      </p:sp>
      <p:sp>
        <p:nvSpPr>
          <p:cNvPr id="3" name="Rounded Rectangle 2"/>
          <p:cNvSpPr/>
          <p:nvPr/>
        </p:nvSpPr>
        <p:spPr>
          <a:xfrm>
            <a:off x="2743200" y="1143000"/>
            <a:ext cx="2667000" cy="60960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extrusionH="57150">
              <a:bevelT w="69850" h="69850" prst="divot"/>
            </a:sp3d>
          </a:bodyPr>
          <a:lstStyle/>
          <a:p>
            <a:pPr algn="ctr">
              <a:defRPr/>
            </a:pPr>
            <a:r>
              <a:rPr lang="en-US" sz="2100" b="1" dirty="0">
                <a:solidFill>
                  <a:srgbClr val="003300"/>
                </a:solidFill>
                <a:latin typeface="+mj-lt"/>
              </a:rPr>
              <a:t>Waste generation</a:t>
            </a:r>
          </a:p>
        </p:txBody>
      </p:sp>
      <p:sp>
        <p:nvSpPr>
          <p:cNvPr id="4" name="Rounded Rectangle 3"/>
          <p:cNvSpPr/>
          <p:nvPr/>
        </p:nvSpPr>
        <p:spPr>
          <a:xfrm>
            <a:off x="2819400" y="2286000"/>
            <a:ext cx="2667000" cy="76200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800" b="1" dirty="0">
              <a:solidFill>
                <a:srgbClr val="003300"/>
              </a:solidFill>
            </a:endParaRPr>
          </a:p>
          <a:p>
            <a:pPr algn="ctr">
              <a:defRPr/>
            </a:pPr>
            <a:r>
              <a:rPr lang="en-US" sz="2300" b="1" dirty="0">
                <a:solidFill>
                  <a:srgbClr val="003300"/>
                </a:solidFill>
              </a:rPr>
              <a:t>Collection</a:t>
            </a:r>
          </a:p>
          <a:p>
            <a:pPr algn="ctr">
              <a:defRPr/>
            </a:pPr>
            <a:endParaRPr lang="en-US" sz="2800" b="1" dirty="0">
              <a:solidFill>
                <a:srgbClr val="003300"/>
              </a:solidFill>
            </a:endParaRPr>
          </a:p>
        </p:txBody>
      </p:sp>
      <p:sp>
        <p:nvSpPr>
          <p:cNvPr id="6" name="Rounded Rectangle 5"/>
          <p:cNvSpPr/>
          <p:nvPr/>
        </p:nvSpPr>
        <p:spPr>
          <a:xfrm>
            <a:off x="2895600" y="3581400"/>
            <a:ext cx="2590800" cy="76200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300" b="1" dirty="0">
                <a:solidFill>
                  <a:srgbClr val="003300"/>
                </a:solidFill>
              </a:rPr>
              <a:t>Transportation</a:t>
            </a:r>
          </a:p>
        </p:txBody>
      </p:sp>
      <p:sp>
        <p:nvSpPr>
          <p:cNvPr id="9" name="Rounded Rectangle 8"/>
          <p:cNvSpPr/>
          <p:nvPr/>
        </p:nvSpPr>
        <p:spPr>
          <a:xfrm>
            <a:off x="3048000" y="4800600"/>
            <a:ext cx="2514600" cy="60960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300" b="1" dirty="0">
                <a:solidFill>
                  <a:srgbClr val="003300"/>
                </a:solidFill>
              </a:rPr>
              <a:t>Disposal</a:t>
            </a:r>
          </a:p>
        </p:txBody>
      </p:sp>
      <p:sp>
        <p:nvSpPr>
          <p:cNvPr id="10" name="Bent Arrow 9"/>
          <p:cNvSpPr/>
          <p:nvPr/>
        </p:nvSpPr>
        <p:spPr>
          <a:xfrm rot="5400000">
            <a:off x="6222206" y="3226594"/>
            <a:ext cx="509588" cy="1828800"/>
          </a:xfrm>
          <a:prstGeom prst="bentArrow">
            <a:avLst>
              <a:gd name="adj1" fmla="val 0"/>
              <a:gd name="adj2" fmla="val 2187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1" name="Bent Arrow 10"/>
          <p:cNvSpPr/>
          <p:nvPr/>
        </p:nvSpPr>
        <p:spPr>
          <a:xfrm rot="16200000" flipH="1">
            <a:off x="1779588" y="3402012"/>
            <a:ext cx="509588" cy="1477963"/>
          </a:xfrm>
          <a:prstGeom prst="bentArrow">
            <a:avLst>
              <a:gd name="adj1" fmla="val 0"/>
              <a:gd name="adj2" fmla="val 2187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2" name="Bent Arrow 11"/>
          <p:cNvSpPr/>
          <p:nvPr/>
        </p:nvSpPr>
        <p:spPr>
          <a:xfrm flipV="1">
            <a:off x="1371600" y="4419600"/>
            <a:ext cx="1524000" cy="838200"/>
          </a:xfrm>
          <a:prstGeom prst="bentArrow">
            <a:avLst>
              <a:gd name="adj1" fmla="val 3519"/>
              <a:gd name="adj2" fmla="val 2187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3" name="Bent Arrow 12"/>
          <p:cNvSpPr/>
          <p:nvPr/>
        </p:nvSpPr>
        <p:spPr>
          <a:xfrm rot="10800000">
            <a:off x="5638800" y="4419600"/>
            <a:ext cx="1676400" cy="762000"/>
          </a:xfrm>
          <a:prstGeom prst="bentArrow">
            <a:avLst>
              <a:gd name="adj1" fmla="val 0"/>
              <a:gd name="adj2" fmla="val 2187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4" name="Down Arrow 13"/>
          <p:cNvSpPr/>
          <p:nvPr/>
        </p:nvSpPr>
        <p:spPr>
          <a:xfrm>
            <a:off x="3962400" y="18288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Down Arrow 14"/>
          <p:cNvSpPr/>
          <p:nvPr/>
        </p:nvSpPr>
        <p:spPr>
          <a:xfrm>
            <a:off x="3886200" y="3124200"/>
            <a:ext cx="304800" cy="444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45230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685800" y="76200"/>
            <a:ext cx="7467600" cy="1143000"/>
          </a:xfrm>
        </p:spPr>
        <p:txBody>
          <a:bodyPr/>
          <a:lstStyle/>
          <a:p>
            <a:r>
              <a:rPr lang="en-US" altLang="en-US"/>
              <a:t>Collection of solid waste</a:t>
            </a:r>
            <a:endParaRPr lang="en-IN" altLang="en-US"/>
          </a:p>
        </p:txBody>
      </p:sp>
      <p:sp>
        <p:nvSpPr>
          <p:cNvPr id="65539" name="Content Placeholder 2"/>
          <p:cNvSpPr>
            <a:spLocks noGrp="1"/>
          </p:cNvSpPr>
          <p:nvPr>
            <p:ph sz="quarter" idx="1"/>
          </p:nvPr>
        </p:nvSpPr>
        <p:spPr>
          <a:xfrm>
            <a:off x="457200" y="1298575"/>
            <a:ext cx="8077200" cy="4873625"/>
          </a:xfrm>
        </p:spPr>
        <p:txBody>
          <a:bodyPr/>
          <a:lstStyle/>
          <a:p>
            <a:pPr algn="just"/>
            <a:r>
              <a:rPr lang="en-US" altLang="en-US" sz="2400">
                <a:solidFill>
                  <a:srgbClr val="000099"/>
                </a:solidFill>
              </a:rPr>
              <a:t>Large number of dustbins </a:t>
            </a:r>
            <a:r>
              <a:rPr lang="en-US" altLang="en-US" sz="2400"/>
              <a:t>must be provided to enable proper collection of solid wastes according to categories.</a:t>
            </a:r>
          </a:p>
          <a:p>
            <a:pPr algn="just"/>
            <a:endParaRPr lang="en-US" altLang="en-US" sz="2400"/>
          </a:p>
          <a:p>
            <a:pPr algn="just"/>
            <a:r>
              <a:rPr lang="en-US" altLang="en-US" sz="2400">
                <a:solidFill>
                  <a:srgbClr val="000099"/>
                </a:solidFill>
              </a:rPr>
              <a:t>Door to door collection </a:t>
            </a:r>
            <a:r>
              <a:rPr lang="en-US" altLang="en-US" sz="2400"/>
              <a:t>of domestic garbage, is the most common and popular practice.</a:t>
            </a:r>
          </a:p>
          <a:p>
            <a:pPr algn="just"/>
            <a:endParaRPr lang="en-US" altLang="en-US" sz="2400"/>
          </a:p>
          <a:p>
            <a:pPr algn="just"/>
            <a:r>
              <a:rPr lang="en-US" altLang="en-US" sz="2400">
                <a:solidFill>
                  <a:srgbClr val="000099"/>
                </a:solidFill>
              </a:rPr>
              <a:t>Rag pickers </a:t>
            </a:r>
            <a:r>
              <a:rPr lang="en-US" altLang="en-US" sz="2400"/>
              <a:t>contribute to waste management. They segregate recyclable materials from other wastes and hence save the cost and time.</a:t>
            </a:r>
            <a:endParaRPr lang="en-IN" altLang="en-US"/>
          </a:p>
        </p:txBody>
      </p:sp>
    </p:spTree>
    <p:extLst>
      <p:ext uri="{BB962C8B-B14F-4D97-AF65-F5344CB8AC3E}">
        <p14:creationId xmlns:p14="http://schemas.microsoft.com/office/powerpoint/2010/main" val="426846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76200"/>
            <a:ext cx="7467600" cy="1143000"/>
          </a:xfrm>
        </p:spPr>
        <p:txBody>
          <a:bodyPr/>
          <a:lstStyle/>
          <a:p>
            <a:r>
              <a:rPr lang="en-US" altLang="en-US">
                <a:solidFill>
                  <a:srgbClr val="FF0000"/>
                </a:solidFill>
              </a:rPr>
              <a:t>Transportation of solid waste</a:t>
            </a:r>
            <a:endParaRPr lang="en-IN" altLang="en-US">
              <a:solidFill>
                <a:srgbClr val="FF0000"/>
              </a:solidFill>
            </a:endParaRPr>
          </a:p>
        </p:txBody>
      </p:sp>
      <p:sp>
        <p:nvSpPr>
          <p:cNvPr id="66563" name="Content Placeholder 2"/>
          <p:cNvSpPr>
            <a:spLocks noGrp="1"/>
          </p:cNvSpPr>
          <p:nvPr>
            <p:ph sz="quarter" idx="1"/>
          </p:nvPr>
        </p:nvSpPr>
        <p:spPr>
          <a:xfrm>
            <a:off x="457200" y="1146175"/>
            <a:ext cx="8077200" cy="4873625"/>
          </a:xfrm>
        </p:spPr>
        <p:txBody>
          <a:bodyPr/>
          <a:lstStyle/>
          <a:p>
            <a:pPr algn="just"/>
            <a:r>
              <a:rPr lang="en-US" altLang="en-US" sz="2400">
                <a:solidFill>
                  <a:srgbClr val="000099"/>
                </a:solidFill>
              </a:rPr>
              <a:t>Transportation </a:t>
            </a:r>
            <a:r>
              <a:rPr lang="en-US" altLang="en-US" sz="2400"/>
              <a:t>of solid wastes from urban areas to the dumping grounds with the help of tractors, trucks etc.</a:t>
            </a:r>
          </a:p>
        </p:txBody>
      </p:sp>
      <p:pic>
        <p:nvPicPr>
          <p:cNvPr id="66564" name="Picture 2" descr="https://encrypted-tbn2.gstatic.com/images?q=tbn:ANd9GcRsOfLP0qEl6Bj0QlajTJ_rUFCjhFPdJyx53guEUPb0nax2a5g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95600"/>
            <a:ext cx="6103938"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16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normAutofit fontScale="90000"/>
          </a:bodyPr>
          <a:lstStyle/>
          <a:p>
            <a:r>
              <a:rPr lang="en-IN" altLang="en-US" b="1"/>
              <a:t>Disposal of solid waste </a:t>
            </a:r>
            <a:br>
              <a:rPr lang="en-IN" altLang="en-US"/>
            </a:br>
            <a:endParaRPr lang="en-IN" altLang="en-US"/>
          </a:p>
        </p:txBody>
      </p:sp>
      <p:sp>
        <p:nvSpPr>
          <p:cNvPr id="67587" name="Content Placeholder 2"/>
          <p:cNvSpPr>
            <a:spLocks noGrp="1"/>
          </p:cNvSpPr>
          <p:nvPr>
            <p:ph sz="quarter" idx="1"/>
          </p:nvPr>
        </p:nvSpPr>
        <p:spPr>
          <a:xfrm>
            <a:off x="304800" y="1298575"/>
            <a:ext cx="8001000" cy="4873625"/>
          </a:xfrm>
        </p:spPr>
        <p:txBody>
          <a:bodyPr>
            <a:normAutofit lnSpcReduction="10000"/>
          </a:bodyPr>
          <a:lstStyle/>
          <a:p>
            <a:r>
              <a:rPr lang="en-US" altLang="en-US" sz="2400" dirty="0"/>
              <a:t>Open dumping </a:t>
            </a:r>
          </a:p>
          <a:p>
            <a:endParaRPr lang="en-US" altLang="en-US" sz="2400" dirty="0"/>
          </a:p>
          <a:p>
            <a:r>
              <a:rPr lang="en-US" altLang="en-US" sz="2400" dirty="0"/>
              <a:t>Land fill </a:t>
            </a:r>
          </a:p>
          <a:p>
            <a:endParaRPr lang="en-US" altLang="en-US" sz="2400" dirty="0"/>
          </a:p>
          <a:p>
            <a:r>
              <a:rPr lang="en-US" altLang="en-US" sz="2400" dirty="0"/>
              <a:t>Ocean dumping </a:t>
            </a:r>
          </a:p>
          <a:p>
            <a:endParaRPr lang="en-US" altLang="en-US" sz="2400" dirty="0"/>
          </a:p>
          <a:p>
            <a:r>
              <a:rPr lang="en-US" altLang="en-US" sz="2400" dirty="0"/>
              <a:t>Burning</a:t>
            </a:r>
          </a:p>
          <a:p>
            <a:endParaRPr lang="en-US" altLang="en-US" sz="2400" dirty="0"/>
          </a:p>
          <a:p>
            <a:r>
              <a:rPr lang="en-US" altLang="en-US" sz="2400" dirty="0"/>
              <a:t>Composting </a:t>
            </a:r>
          </a:p>
          <a:p>
            <a:endParaRPr lang="en-US" altLang="en-US" dirty="0"/>
          </a:p>
          <a:p>
            <a:r>
              <a:rPr lang="en-IN" altLang="en-US" sz="2400" dirty="0"/>
              <a:t>Reduction at source</a:t>
            </a:r>
          </a:p>
          <a:p>
            <a:endParaRPr lang="en-IN" altLang="en-US" dirty="0"/>
          </a:p>
        </p:txBody>
      </p:sp>
      <p:pic>
        <p:nvPicPr>
          <p:cNvPr id="67588" name="Picture 9" descr="C:\Documents and Settings\ligi\Local Settings\Temporary Internet Files\Content.IE5\K1MJC1YN\MPj04373420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295400"/>
            <a:ext cx="5562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8400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normAutofit fontScale="90000"/>
          </a:bodyPr>
          <a:lstStyle/>
          <a:p>
            <a:r>
              <a:rPr lang="en-US" altLang="en-US" b="1"/>
              <a:t>5 Rs of Solid Waste Management </a:t>
            </a:r>
            <a:br>
              <a:rPr lang="en-US" altLang="en-US" b="1"/>
            </a:br>
            <a:endParaRPr lang="en-IN" altLang="en-US" b="1"/>
          </a:p>
        </p:txBody>
      </p:sp>
      <p:sp>
        <p:nvSpPr>
          <p:cNvPr id="68611" name="Content Placeholder 2"/>
          <p:cNvSpPr>
            <a:spLocks noGrp="1"/>
          </p:cNvSpPr>
          <p:nvPr>
            <p:ph sz="quarter" idx="1"/>
          </p:nvPr>
        </p:nvSpPr>
        <p:spPr>
          <a:xfrm>
            <a:off x="304800" y="914400"/>
            <a:ext cx="8305800" cy="5562600"/>
          </a:xfrm>
        </p:spPr>
        <p:txBody>
          <a:bodyPr/>
          <a:lstStyle/>
          <a:p>
            <a:pPr algn="just">
              <a:buFont typeface="Wingdings" pitchFamily="2" charset="2"/>
              <a:buNone/>
            </a:pPr>
            <a:r>
              <a:rPr lang="en-US" altLang="en-US" dirty="0"/>
              <a:t>   </a:t>
            </a:r>
            <a:r>
              <a:rPr lang="en-US" altLang="en-US" sz="2000" dirty="0"/>
              <a:t>Over-consumption and waste of commodities can be checked by adopting the five Rs of consumption.</a:t>
            </a:r>
          </a:p>
          <a:p>
            <a:pPr algn="just"/>
            <a:endParaRPr lang="en-US" altLang="en-US" sz="2000" dirty="0"/>
          </a:p>
          <a:p>
            <a:pPr algn="just"/>
            <a:r>
              <a:rPr lang="en-IN" altLang="en-US" sz="2000" dirty="0"/>
              <a:t>Refuse </a:t>
            </a:r>
          </a:p>
          <a:p>
            <a:pPr algn="just"/>
            <a:endParaRPr lang="en-IN" altLang="en-US" sz="2000" dirty="0"/>
          </a:p>
          <a:p>
            <a:pPr algn="just"/>
            <a:r>
              <a:rPr lang="en-IN" altLang="en-US" sz="2000" dirty="0"/>
              <a:t>Reduce </a:t>
            </a:r>
          </a:p>
          <a:p>
            <a:pPr algn="just"/>
            <a:endParaRPr lang="en-IN" altLang="en-US" sz="2000" dirty="0"/>
          </a:p>
          <a:p>
            <a:pPr algn="just"/>
            <a:r>
              <a:rPr lang="en-IN" altLang="en-US" sz="2000" dirty="0"/>
              <a:t>Reuse </a:t>
            </a:r>
          </a:p>
          <a:p>
            <a:pPr algn="just"/>
            <a:endParaRPr lang="en-IN" altLang="en-US" sz="2000" dirty="0"/>
          </a:p>
          <a:p>
            <a:pPr algn="just"/>
            <a:r>
              <a:rPr lang="en-IN" altLang="en-US" sz="2000" dirty="0"/>
              <a:t>Repair </a:t>
            </a:r>
          </a:p>
          <a:p>
            <a:pPr algn="just"/>
            <a:endParaRPr lang="en-IN" altLang="en-US" sz="2000" dirty="0"/>
          </a:p>
          <a:p>
            <a:pPr algn="just"/>
            <a:r>
              <a:rPr lang="en-IN" altLang="en-US" sz="2000" dirty="0"/>
              <a:t>Recycle </a:t>
            </a:r>
            <a:endParaRPr lang="en-IN" altLang="en-US" sz="2400" dirty="0"/>
          </a:p>
          <a:p>
            <a:pPr algn="just"/>
            <a:endParaRPr lang="en-IN" altLang="en-US" sz="2400" dirty="0"/>
          </a:p>
          <a:p>
            <a:pPr algn="just"/>
            <a:endParaRPr lang="en-IN" altLang="en-US" sz="2400" dirty="0"/>
          </a:p>
        </p:txBody>
      </p:sp>
      <p:pic>
        <p:nvPicPr>
          <p:cNvPr id="68612" name="Picture 5" descr="C:\Documents and Settings\ligi\Local Settings\Temporary Internet Files\Content.IE5\G9QFOP63\MPj043726600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1939925"/>
            <a:ext cx="37719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7848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304800" y="71284"/>
            <a:ext cx="8243887" cy="1023937"/>
          </a:xfrm>
        </p:spPr>
        <p:txBody>
          <a:bodyPr/>
          <a:lstStyle/>
          <a:p>
            <a:r>
              <a:rPr lang="en-US" altLang="en-US" sz="3200"/>
              <a:t>SOLID WASTE MANAGEMENT</a:t>
            </a:r>
          </a:p>
        </p:txBody>
      </p:sp>
      <p:sp>
        <p:nvSpPr>
          <p:cNvPr id="69635" name="Content Placeholder 2"/>
          <p:cNvSpPr>
            <a:spLocks noGrp="1"/>
          </p:cNvSpPr>
          <p:nvPr>
            <p:ph idx="1"/>
          </p:nvPr>
        </p:nvSpPr>
        <p:spPr>
          <a:xfrm>
            <a:off x="533400" y="1722437"/>
            <a:ext cx="8229600" cy="4525963"/>
          </a:xfrm>
        </p:spPr>
        <p:txBody>
          <a:bodyPr>
            <a:normAutofit/>
          </a:bodyPr>
          <a:lstStyle/>
          <a:p>
            <a:pPr>
              <a:buFontTx/>
              <a:buNone/>
            </a:pPr>
            <a:r>
              <a:rPr lang="en-US" altLang="en-US" sz="2800" dirty="0"/>
              <a:t>Main Functional Elements:</a:t>
            </a:r>
          </a:p>
          <a:p>
            <a:r>
              <a:rPr lang="en-US" altLang="en-US" sz="2400" dirty="0"/>
              <a:t>Waste generation</a:t>
            </a:r>
          </a:p>
          <a:p>
            <a:r>
              <a:rPr lang="en-US" altLang="en-US" sz="2400" dirty="0"/>
              <a:t>Storage</a:t>
            </a:r>
          </a:p>
          <a:p>
            <a:r>
              <a:rPr lang="en-US" altLang="en-US" sz="2400" dirty="0"/>
              <a:t>Collection</a:t>
            </a:r>
          </a:p>
          <a:p>
            <a:r>
              <a:rPr lang="en-US" altLang="en-US" sz="2400" dirty="0"/>
              <a:t>Transfer/transport</a:t>
            </a:r>
          </a:p>
          <a:p>
            <a:r>
              <a:rPr lang="en-US" altLang="en-US" sz="2400" dirty="0"/>
              <a:t>Processing/recovery</a:t>
            </a:r>
          </a:p>
          <a:p>
            <a:r>
              <a:rPr lang="en-US" altLang="en-US" sz="2400" dirty="0"/>
              <a:t>Disposal</a:t>
            </a:r>
          </a:p>
          <a:p>
            <a:pPr>
              <a:buFontTx/>
              <a:buNone/>
            </a:pPr>
            <a:endParaRPr lang="en-US" altLang="en-US" sz="1800" dirty="0"/>
          </a:p>
          <a:p>
            <a:pPr>
              <a:buFontTx/>
              <a:buNone/>
            </a:pPr>
            <a:endParaRPr lang="en-US" altLang="en-US" sz="1800" dirty="0"/>
          </a:p>
        </p:txBody>
      </p:sp>
      <p:sp>
        <p:nvSpPr>
          <p:cNvPr id="2" name="TextBox 1"/>
          <p:cNvSpPr txBox="1"/>
          <p:nvPr/>
        </p:nvSpPr>
        <p:spPr>
          <a:xfrm>
            <a:off x="515807" y="1143000"/>
            <a:ext cx="2830198" cy="523220"/>
          </a:xfrm>
          <a:prstGeom prst="rect">
            <a:avLst/>
          </a:prstGeom>
          <a:noFill/>
        </p:spPr>
        <p:txBody>
          <a:bodyPr wrap="none" rtlCol="0">
            <a:spAutoFit/>
          </a:bodyPr>
          <a:lstStyle/>
          <a:p>
            <a:r>
              <a:rPr lang="en-US" sz="2800" dirty="0">
                <a:solidFill>
                  <a:srgbClr val="FF0000"/>
                </a:solidFill>
              </a:rPr>
              <a:t>Key to remember!</a:t>
            </a:r>
            <a:endParaRPr lang="en-SG" sz="2800" dirty="0">
              <a:solidFill>
                <a:srgbClr val="FF0000"/>
              </a:solidFill>
            </a:endParaRPr>
          </a:p>
        </p:txBody>
      </p:sp>
    </p:spTree>
    <p:extLst>
      <p:ext uri="{BB962C8B-B14F-4D97-AF65-F5344CB8AC3E}">
        <p14:creationId xmlns:p14="http://schemas.microsoft.com/office/powerpoint/2010/main" val="38244678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4343400" cy="5943600"/>
          </a:xfrm>
        </p:spPr>
        <p:txBody>
          <a:bodyPr>
            <a:normAutofit fontScale="25000" lnSpcReduction="20000"/>
          </a:bodyPr>
          <a:lstStyle/>
          <a:p>
            <a:pPr>
              <a:buFontTx/>
              <a:buNone/>
              <a:defRPr/>
            </a:pPr>
            <a:r>
              <a:rPr lang="en-US" sz="4000" dirty="0">
                <a:latin typeface="Arial" panose="020B0604020202020204" pitchFamily="34" charset="0"/>
                <a:cs typeface="Arial" panose="020B0604020202020204" pitchFamily="34" charset="0"/>
              </a:rPr>
              <a:t> </a:t>
            </a:r>
          </a:p>
          <a:p>
            <a:pPr>
              <a:buFontTx/>
              <a:buNone/>
              <a:defRPr/>
            </a:pPr>
            <a:r>
              <a:rPr lang="en-US" sz="4000" b="1" dirty="0">
                <a:latin typeface="Arial" panose="020B0604020202020204" pitchFamily="34" charset="0"/>
                <a:cs typeface="Arial" panose="020B0604020202020204" pitchFamily="34" charset="0"/>
              </a:rPr>
              <a:t>Solid waste management: </a:t>
            </a:r>
            <a:r>
              <a:rPr lang="en-US" sz="4000" b="1" dirty="0" err="1">
                <a:latin typeface="Arial" panose="020B0604020202020204" pitchFamily="34" charset="0"/>
                <a:cs typeface="Arial" panose="020B0604020202020204" pitchFamily="34" charset="0"/>
              </a:rPr>
              <a:t>Controlmeasures</a:t>
            </a:r>
            <a:r>
              <a:rPr lang="en-US" sz="4000" b="1" dirty="0">
                <a:latin typeface="Arial" panose="020B0604020202020204" pitchFamily="34" charset="0"/>
                <a:cs typeface="Arial" panose="020B0604020202020204" pitchFamily="34" charset="0"/>
              </a:rPr>
              <a:t> of urban and </a:t>
            </a:r>
            <a:r>
              <a:rPr lang="en-US" sz="4000" b="1" dirty="0" err="1">
                <a:latin typeface="Arial" panose="020B0604020202020204" pitchFamily="34" charset="0"/>
                <a:cs typeface="Arial" panose="020B0604020202020204" pitchFamily="34" charset="0"/>
              </a:rPr>
              <a:t>industrialwaste</a:t>
            </a:r>
            <a:endParaRPr lang="en-US" sz="4000" b="1" dirty="0">
              <a:latin typeface="Arial" panose="020B0604020202020204" pitchFamily="34" charset="0"/>
              <a:cs typeface="Arial" panose="020B0604020202020204" pitchFamily="34" charset="0"/>
            </a:endParaRPr>
          </a:p>
          <a:p>
            <a:pPr marL="342900" lvl="1" indent="-342900">
              <a:buFont typeface="Times" pitchFamily="18" charset="0"/>
              <a:buNone/>
              <a:defRPr/>
            </a:pPr>
            <a:r>
              <a:rPr lang="en-GB" sz="4000" u="sng" dirty="0">
                <a:latin typeface="Arial" panose="020B0604020202020204" pitchFamily="34" charset="0"/>
                <a:cs typeface="Arial" panose="020B0604020202020204" pitchFamily="34" charset="0"/>
                <a:hlinkClick r:id="rId2"/>
              </a:rPr>
              <a:t>https://www.youtube.com/watch?v=Kgjb-b5682I</a:t>
            </a:r>
            <a:endParaRPr lang="en-US" sz="4000" u="sng" dirty="0">
              <a:latin typeface="Arial" panose="020B0604020202020204" pitchFamily="34" charset="0"/>
              <a:cs typeface="Arial" panose="020B0604020202020204" pitchFamily="34" charset="0"/>
            </a:endParaRPr>
          </a:p>
          <a:p>
            <a:pPr lvl="1">
              <a:buFont typeface="Times" pitchFamily="18" charset="0"/>
              <a:buNone/>
              <a:defRPr/>
            </a:pPr>
            <a:r>
              <a:rPr lang="en-GB" sz="4000" u="sng" dirty="0">
                <a:latin typeface="Arial" panose="020B0604020202020204" pitchFamily="34" charset="0"/>
                <a:cs typeface="Arial" panose="020B0604020202020204" pitchFamily="34" charset="0"/>
                <a:hlinkClick r:id="rId3"/>
              </a:rPr>
              <a:t>https://www.youtube.com/watch?v=Qo0K3FfwFgo</a:t>
            </a:r>
            <a:endParaRPr lang="en-US" sz="4000" dirty="0">
              <a:latin typeface="Arial" panose="020B0604020202020204" pitchFamily="34" charset="0"/>
              <a:cs typeface="Arial" panose="020B0604020202020204" pitchFamily="34" charset="0"/>
            </a:endParaRPr>
          </a:p>
          <a:p>
            <a:pPr lvl="1">
              <a:buFont typeface="Times" pitchFamily="18" charset="0"/>
              <a:buNone/>
              <a:defRPr/>
            </a:pPr>
            <a:r>
              <a:rPr lang="en-GB" sz="4000" u="sng" dirty="0">
                <a:latin typeface="Arial" panose="020B0604020202020204" pitchFamily="34" charset="0"/>
                <a:cs typeface="Arial" panose="020B0604020202020204" pitchFamily="34" charset="0"/>
                <a:hlinkClick r:id="rId4"/>
              </a:rPr>
              <a:t>https://www.youtube.com/watch?v=yhWnrNQPwAs</a:t>
            </a:r>
            <a:endParaRPr lang="en-US" sz="4000" dirty="0">
              <a:latin typeface="Arial" panose="020B0604020202020204" pitchFamily="34" charset="0"/>
              <a:cs typeface="Arial" panose="020B0604020202020204" pitchFamily="34" charset="0"/>
            </a:endParaRPr>
          </a:p>
          <a:p>
            <a:pPr lvl="1">
              <a:buFont typeface="Times" pitchFamily="18" charset="0"/>
              <a:buNone/>
              <a:defRPr/>
            </a:pPr>
            <a:r>
              <a:rPr lang="en-GB" sz="4000" dirty="0">
                <a:latin typeface="Arial" panose="020B0604020202020204" pitchFamily="34" charset="0"/>
                <a:cs typeface="Arial" panose="020B0604020202020204" pitchFamily="34" charset="0"/>
                <a:hlinkClick r:id="rId5"/>
              </a:rPr>
              <a:t>https://www.youtube.com/watch?v=dCPMdVDUtR0</a:t>
            </a:r>
            <a:endParaRPr lang="en-GB" sz="4000" dirty="0">
              <a:latin typeface="Arial" panose="020B0604020202020204" pitchFamily="34" charset="0"/>
              <a:cs typeface="Arial" panose="020B0604020202020204" pitchFamily="34" charset="0"/>
            </a:endParaRPr>
          </a:p>
          <a:p>
            <a:pPr lvl="1">
              <a:buFont typeface="Times" pitchFamily="18" charset="0"/>
              <a:buNone/>
              <a:defRPr/>
            </a:pPr>
            <a:r>
              <a:rPr lang="en-GB" sz="4000" u="sng" dirty="0">
                <a:latin typeface="Arial" panose="020B0604020202020204" pitchFamily="34" charset="0"/>
                <a:cs typeface="Arial" panose="020B0604020202020204" pitchFamily="34" charset="0"/>
                <a:hlinkClick r:id="rId6"/>
              </a:rPr>
              <a:t>https://www.youtube.com/watch?v=SSIRzuE78TA</a:t>
            </a:r>
            <a:endParaRPr lang="en-US" sz="4000" dirty="0">
              <a:latin typeface="Arial" panose="020B0604020202020204" pitchFamily="34" charset="0"/>
              <a:cs typeface="Arial" panose="020B0604020202020204" pitchFamily="34" charset="0"/>
            </a:endParaRPr>
          </a:p>
          <a:p>
            <a:pPr lvl="1">
              <a:buFont typeface="Times" pitchFamily="18" charset="0"/>
              <a:buNone/>
              <a:defRPr/>
            </a:pPr>
            <a:r>
              <a:rPr lang="en-GB" sz="4000" u="sng" dirty="0">
                <a:latin typeface="Arial" panose="020B0604020202020204" pitchFamily="34" charset="0"/>
                <a:cs typeface="Arial" panose="020B0604020202020204" pitchFamily="34" charset="0"/>
                <a:hlinkClick r:id="rId7"/>
              </a:rPr>
              <a:t>https://www.youtube.com/watch?v=MFmr6Yapn_A</a:t>
            </a:r>
            <a:endParaRPr lang="en-US" sz="4000" dirty="0">
              <a:latin typeface="Arial" panose="020B0604020202020204" pitchFamily="34" charset="0"/>
              <a:cs typeface="Arial" panose="020B0604020202020204" pitchFamily="34" charset="0"/>
            </a:endParaRPr>
          </a:p>
          <a:p>
            <a:pPr lvl="1">
              <a:buFont typeface="Times" pitchFamily="18" charset="0"/>
              <a:buNone/>
              <a:defRPr/>
            </a:pPr>
            <a:r>
              <a:rPr lang="en-GB" sz="4000" dirty="0">
                <a:latin typeface="Arial" panose="020B0604020202020204" pitchFamily="34" charset="0"/>
                <a:cs typeface="Arial" panose="020B0604020202020204" pitchFamily="34" charset="0"/>
                <a:hlinkClick r:id="rId4"/>
              </a:rPr>
              <a:t>https://www.youtube.com/watch?v=yhWnrNQPwAs</a:t>
            </a:r>
            <a:endParaRPr lang="en-GB" sz="4000" dirty="0">
              <a:latin typeface="Arial" panose="020B0604020202020204" pitchFamily="34" charset="0"/>
              <a:cs typeface="Arial" panose="020B0604020202020204" pitchFamily="34" charset="0"/>
            </a:endParaRPr>
          </a:p>
          <a:p>
            <a:pPr lvl="1">
              <a:buFont typeface="Times" pitchFamily="18" charset="0"/>
              <a:buNone/>
              <a:defRPr/>
            </a:pPr>
            <a:endParaRPr lang="en-GB" sz="4000" b="1" dirty="0">
              <a:latin typeface="Arial" panose="020B0604020202020204" pitchFamily="34" charset="0"/>
              <a:cs typeface="Arial" panose="020B0604020202020204" pitchFamily="34" charset="0"/>
            </a:endParaRPr>
          </a:p>
          <a:p>
            <a:pPr lvl="1">
              <a:buFont typeface="Times" pitchFamily="18" charset="0"/>
              <a:buNone/>
              <a:defRPr/>
            </a:pPr>
            <a:r>
              <a:rPr lang="en-US" sz="4000" b="1" dirty="0">
                <a:latin typeface="Arial" panose="020B0604020202020204" pitchFamily="34" charset="0"/>
                <a:cs typeface="Arial" panose="020B0604020202020204" pitchFamily="34" charset="0"/>
              </a:rPr>
              <a:t>Pollution case studies:</a:t>
            </a:r>
          </a:p>
          <a:p>
            <a:pPr lvl="1">
              <a:buFont typeface="Times" pitchFamily="18" charset="0"/>
              <a:buNone/>
              <a:defRPr/>
            </a:pPr>
            <a:endParaRPr lang="en-GB" sz="4000" dirty="0">
              <a:latin typeface="Arial" panose="020B0604020202020204" pitchFamily="34" charset="0"/>
              <a:cs typeface="Arial" panose="020B0604020202020204" pitchFamily="34" charset="0"/>
            </a:endParaRPr>
          </a:p>
          <a:p>
            <a:pPr>
              <a:buFontTx/>
              <a:buNone/>
              <a:defRPr/>
            </a:pPr>
            <a:r>
              <a:rPr lang="en-GB" sz="4000" dirty="0">
                <a:latin typeface="Arial" panose="020B0604020202020204" pitchFamily="34" charset="0"/>
                <a:cs typeface="Arial" panose="020B0604020202020204" pitchFamily="34" charset="0"/>
              </a:rPr>
              <a:t>Oil pollution in the Ecuador Rainforest</a:t>
            </a:r>
            <a:endParaRPr lang="en-US" sz="4000" dirty="0">
              <a:latin typeface="Arial" panose="020B0604020202020204" pitchFamily="34" charset="0"/>
              <a:cs typeface="Arial" panose="020B0604020202020204" pitchFamily="34" charset="0"/>
            </a:endParaRPr>
          </a:p>
          <a:p>
            <a:pPr>
              <a:buFontTx/>
              <a:buNone/>
              <a:defRPr/>
            </a:pPr>
            <a:r>
              <a:rPr lang="en-GB" sz="4000" u="sng" dirty="0">
                <a:latin typeface="Arial" panose="020B0604020202020204" pitchFamily="34" charset="0"/>
                <a:cs typeface="Arial" panose="020B0604020202020204" pitchFamily="34" charset="0"/>
                <a:hlinkClick r:id="rId8"/>
              </a:rPr>
              <a:t>https://www.youtube.com/watch?v=l618BhvWkz4</a:t>
            </a:r>
            <a:endParaRPr lang="en-US" sz="4000" dirty="0">
              <a:latin typeface="Arial" panose="020B0604020202020204" pitchFamily="34" charset="0"/>
              <a:cs typeface="Arial" panose="020B0604020202020204" pitchFamily="34" charset="0"/>
            </a:endParaRPr>
          </a:p>
          <a:p>
            <a:pPr>
              <a:buFontTx/>
              <a:buNone/>
              <a:defRPr/>
            </a:pPr>
            <a:r>
              <a:rPr lang="en-GB" sz="4000" dirty="0">
                <a:latin typeface="Arial" panose="020B0604020202020204" pitchFamily="34" charset="0"/>
                <a:cs typeface="Arial" panose="020B0604020202020204" pitchFamily="34" charset="0"/>
              </a:rPr>
              <a:t>https://www.youtube.com/watch?v=_azgdnGBdh8</a:t>
            </a:r>
            <a:endParaRPr lang="en-US" sz="4000" dirty="0">
              <a:latin typeface="Arial" panose="020B0604020202020204" pitchFamily="34" charset="0"/>
              <a:cs typeface="Arial" panose="020B0604020202020204" pitchFamily="34" charset="0"/>
            </a:endParaRPr>
          </a:p>
          <a:p>
            <a:pPr>
              <a:defRPr/>
            </a:pPr>
            <a:endParaRPr lang="en-GB" sz="4000" dirty="0">
              <a:latin typeface="Arial" panose="020B0604020202020204" pitchFamily="34" charset="0"/>
              <a:cs typeface="Arial" panose="020B0604020202020204" pitchFamily="34" charset="0"/>
            </a:endParaRPr>
          </a:p>
          <a:p>
            <a:pPr>
              <a:buFontTx/>
              <a:buNone/>
              <a:defRPr/>
            </a:pPr>
            <a:r>
              <a:rPr lang="en-GB" sz="4000" dirty="0">
                <a:latin typeface="Arial" panose="020B0604020202020204" pitchFamily="34" charset="0"/>
                <a:cs typeface="Arial" panose="020B0604020202020204" pitchFamily="34" charset="0"/>
              </a:rPr>
              <a:t>Soil and water pollution: DDT and the Bald-eagle population in the US</a:t>
            </a:r>
            <a:endParaRPr lang="en-US" sz="4000" dirty="0">
              <a:latin typeface="Arial" panose="020B0604020202020204" pitchFamily="34" charset="0"/>
              <a:cs typeface="Arial" panose="020B0604020202020204" pitchFamily="34" charset="0"/>
            </a:endParaRPr>
          </a:p>
          <a:p>
            <a:pPr>
              <a:buFontTx/>
              <a:buNone/>
              <a:defRPr/>
            </a:pPr>
            <a:r>
              <a:rPr lang="en-GB" sz="4000" u="sng" dirty="0">
                <a:latin typeface="Arial" panose="020B0604020202020204" pitchFamily="34" charset="0"/>
                <a:cs typeface="Arial" panose="020B0604020202020204" pitchFamily="34" charset="0"/>
                <a:hlinkClick r:id="rId9"/>
              </a:rPr>
              <a:t>https://www.youtube.com/watch?v=r--zloLcYys</a:t>
            </a:r>
            <a:endParaRPr lang="en-US" sz="4000" dirty="0">
              <a:latin typeface="Arial" panose="020B0604020202020204" pitchFamily="34" charset="0"/>
              <a:cs typeface="Arial" panose="020B0604020202020204" pitchFamily="34" charset="0"/>
            </a:endParaRPr>
          </a:p>
          <a:p>
            <a:pPr>
              <a:buFontTx/>
              <a:buNone/>
              <a:defRPr/>
            </a:pPr>
            <a:r>
              <a:rPr lang="en-GB" sz="4000" dirty="0">
                <a:latin typeface="Arial" panose="020B0604020202020204" pitchFamily="34" charset="0"/>
                <a:cs typeface="Arial" panose="020B0604020202020204" pitchFamily="34" charset="0"/>
              </a:rPr>
              <a:t>https://www.youtube.com/watch?v=gnjXsW0AMxs</a:t>
            </a:r>
            <a:endParaRPr lang="en-US" sz="4000" dirty="0">
              <a:latin typeface="Arial" panose="020B0604020202020204" pitchFamily="34" charset="0"/>
              <a:cs typeface="Arial" panose="020B0604020202020204" pitchFamily="34" charset="0"/>
            </a:endParaRPr>
          </a:p>
          <a:p>
            <a:pPr>
              <a:buFontTx/>
              <a:buNone/>
              <a:defRPr/>
            </a:pPr>
            <a:endParaRPr lang="en-GB" sz="4000" dirty="0">
              <a:latin typeface="Arial" panose="020B0604020202020204" pitchFamily="34" charset="0"/>
              <a:cs typeface="Arial" panose="020B0604020202020204" pitchFamily="34" charset="0"/>
            </a:endParaRPr>
          </a:p>
          <a:p>
            <a:pPr>
              <a:buFontTx/>
              <a:buNone/>
              <a:defRPr/>
            </a:pPr>
            <a:r>
              <a:rPr lang="en-GB" sz="4000" dirty="0">
                <a:latin typeface="Arial" panose="020B0604020202020204" pitchFamily="34" charset="0"/>
                <a:cs typeface="Arial" panose="020B0604020202020204" pitchFamily="34" charset="0"/>
              </a:rPr>
              <a:t>Mining pollution: tailing dams disaster (Brazil, Italy, Peru)</a:t>
            </a:r>
            <a:endParaRPr lang="en-US" sz="4000" dirty="0">
              <a:latin typeface="Arial" panose="020B0604020202020204" pitchFamily="34" charset="0"/>
              <a:cs typeface="Arial" panose="020B0604020202020204" pitchFamily="34" charset="0"/>
            </a:endParaRPr>
          </a:p>
          <a:p>
            <a:pPr>
              <a:buFontTx/>
              <a:buNone/>
              <a:defRPr/>
            </a:pPr>
            <a:r>
              <a:rPr lang="en-GB" sz="4000" u="sng" dirty="0">
                <a:latin typeface="Arial" panose="020B0604020202020204" pitchFamily="34" charset="0"/>
                <a:cs typeface="Arial" panose="020B0604020202020204" pitchFamily="34" charset="0"/>
                <a:hlinkClick r:id="rId10"/>
              </a:rPr>
              <a:t>https://www.youtube.com/watch?v=_l7dKLwI-6c</a:t>
            </a:r>
            <a:endParaRPr lang="en-US" sz="4000" dirty="0">
              <a:latin typeface="Arial" panose="020B0604020202020204" pitchFamily="34" charset="0"/>
              <a:cs typeface="Arial" panose="020B0604020202020204" pitchFamily="34" charset="0"/>
            </a:endParaRPr>
          </a:p>
          <a:p>
            <a:pPr>
              <a:buFontTx/>
              <a:buNone/>
              <a:defRPr/>
            </a:pPr>
            <a:r>
              <a:rPr lang="en-GB" sz="4000" u="sng" dirty="0">
                <a:latin typeface="Arial" panose="020B0604020202020204" pitchFamily="34" charset="0"/>
                <a:cs typeface="Arial" panose="020B0604020202020204" pitchFamily="34" charset="0"/>
                <a:hlinkClick r:id="rId11"/>
              </a:rPr>
              <a:t>https://www.youtube.com/watch?v=icZfpfrXGbo</a:t>
            </a:r>
            <a:endParaRPr lang="en-US" sz="4000" dirty="0">
              <a:latin typeface="Arial" panose="020B0604020202020204" pitchFamily="34" charset="0"/>
              <a:cs typeface="Arial" panose="020B0604020202020204" pitchFamily="34" charset="0"/>
            </a:endParaRPr>
          </a:p>
          <a:p>
            <a:pPr>
              <a:buFontTx/>
              <a:buNone/>
              <a:defRPr/>
            </a:pPr>
            <a:r>
              <a:rPr lang="en-GB" sz="4000" u="sng" dirty="0">
                <a:latin typeface="Arial" panose="020B0604020202020204" pitchFamily="34" charset="0"/>
                <a:cs typeface="Arial" panose="020B0604020202020204" pitchFamily="34" charset="0"/>
                <a:hlinkClick r:id="rId12"/>
              </a:rPr>
              <a:t>https://www.youtube.com/watch?v=t64XA4qH4jQ</a:t>
            </a:r>
            <a:endParaRPr lang="en-US" sz="4000" dirty="0">
              <a:latin typeface="Arial" panose="020B0604020202020204" pitchFamily="34" charset="0"/>
              <a:cs typeface="Arial" panose="020B0604020202020204" pitchFamily="34" charset="0"/>
            </a:endParaRPr>
          </a:p>
          <a:p>
            <a:pPr>
              <a:buFontTx/>
              <a:buNone/>
              <a:defRPr/>
            </a:pPr>
            <a:r>
              <a:rPr lang="en-GB" sz="4000" dirty="0">
                <a:latin typeface="Arial" panose="020B0604020202020204" pitchFamily="34" charset="0"/>
                <a:cs typeface="Arial" panose="020B0604020202020204" pitchFamily="34" charset="0"/>
              </a:rPr>
              <a:t>https://www.youtube.com/watch?v=TbI_ZArJ22U</a:t>
            </a:r>
            <a:endParaRPr lang="en-US" sz="4000" dirty="0">
              <a:latin typeface="Arial" panose="020B0604020202020204" pitchFamily="34" charset="0"/>
              <a:cs typeface="Arial" panose="020B0604020202020204" pitchFamily="34" charset="0"/>
            </a:endParaRPr>
          </a:p>
          <a:p>
            <a:pPr>
              <a:buFontTx/>
              <a:buNone/>
              <a:defRPr/>
            </a:pPr>
            <a:endParaRPr lang="en-GB" sz="4000" dirty="0">
              <a:latin typeface="Arial" panose="020B0604020202020204" pitchFamily="34" charset="0"/>
              <a:cs typeface="Arial" panose="020B0604020202020204" pitchFamily="34" charset="0"/>
            </a:endParaRPr>
          </a:p>
          <a:p>
            <a:pPr>
              <a:buFontTx/>
              <a:buNone/>
              <a:defRPr/>
            </a:pPr>
            <a:r>
              <a:rPr lang="en-GB" sz="4000" dirty="0">
                <a:latin typeface="Arial" panose="020B0604020202020204" pitchFamily="34" charset="0"/>
                <a:cs typeface="Arial" panose="020B0604020202020204" pitchFamily="34" charset="0"/>
              </a:rPr>
              <a:t>Mining pollution: </a:t>
            </a:r>
            <a:r>
              <a:rPr lang="en-GB" sz="4000" dirty="0" err="1">
                <a:latin typeface="Arial" panose="020B0604020202020204" pitchFamily="34" charset="0"/>
                <a:cs typeface="Arial" panose="020B0604020202020204" pitchFamily="34" charset="0"/>
              </a:rPr>
              <a:t>Odisha</a:t>
            </a:r>
            <a:r>
              <a:rPr lang="en-GB" sz="4000" dirty="0">
                <a:latin typeface="Arial" panose="020B0604020202020204" pitchFamily="34" charset="0"/>
                <a:cs typeface="Arial" panose="020B0604020202020204" pitchFamily="34" charset="0"/>
              </a:rPr>
              <a:t> (</a:t>
            </a:r>
            <a:r>
              <a:rPr lang="en-GB" sz="4000" dirty="0" err="1">
                <a:latin typeface="Arial" panose="020B0604020202020204" pitchFamily="34" charset="0"/>
                <a:cs typeface="Arial" panose="020B0604020202020204" pitchFamily="34" charset="0"/>
              </a:rPr>
              <a:t>egSukinda</a:t>
            </a:r>
            <a:r>
              <a:rPr lang="en-GB" sz="4000" dirty="0">
                <a:latin typeface="Arial" panose="020B0604020202020204" pitchFamily="34" charset="0"/>
                <a:cs typeface="Arial" panose="020B0604020202020204" pitchFamily="34" charset="0"/>
              </a:rPr>
              <a:t>)</a:t>
            </a:r>
            <a:endParaRPr lang="en-US" sz="4000" dirty="0">
              <a:latin typeface="Arial" panose="020B0604020202020204" pitchFamily="34" charset="0"/>
              <a:cs typeface="Arial" panose="020B0604020202020204" pitchFamily="34" charset="0"/>
            </a:endParaRPr>
          </a:p>
          <a:p>
            <a:pPr>
              <a:buFontTx/>
              <a:buNone/>
              <a:defRPr/>
            </a:pPr>
            <a:r>
              <a:rPr lang="en-GB" sz="4000" dirty="0">
                <a:latin typeface="Arial" panose="020B0604020202020204" pitchFamily="34" charset="0"/>
                <a:cs typeface="Arial" panose="020B0604020202020204" pitchFamily="34" charset="0"/>
              </a:rPr>
              <a:t>https://www.youtube.com/watch?v=DcAWQMnkPYg</a:t>
            </a:r>
            <a:endParaRPr lang="en-US" sz="4000" dirty="0">
              <a:latin typeface="Arial" panose="020B0604020202020204" pitchFamily="34" charset="0"/>
              <a:cs typeface="Arial" panose="020B0604020202020204" pitchFamily="34" charset="0"/>
            </a:endParaRPr>
          </a:p>
          <a:p>
            <a:pPr>
              <a:buFontTx/>
              <a:buNone/>
              <a:defRPr/>
            </a:pPr>
            <a:endParaRPr lang="en-GB" sz="4000" dirty="0">
              <a:latin typeface="Arial" panose="020B0604020202020204" pitchFamily="34" charset="0"/>
              <a:cs typeface="Arial" panose="020B0604020202020204" pitchFamily="34" charset="0"/>
            </a:endParaRPr>
          </a:p>
          <a:p>
            <a:pPr>
              <a:buFontTx/>
              <a:buNone/>
              <a:defRPr/>
            </a:pPr>
            <a:r>
              <a:rPr lang="en-GB" sz="4000" dirty="0">
                <a:latin typeface="Arial" panose="020B0604020202020204" pitchFamily="34" charset="0"/>
                <a:cs typeface="Arial" panose="020B0604020202020204" pitchFamily="34" charset="0"/>
              </a:rPr>
              <a:t>Water pollution: </a:t>
            </a:r>
            <a:r>
              <a:rPr lang="en-GB" sz="4000" dirty="0" err="1">
                <a:latin typeface="Arial" panose="020B0604020202020204" pitchFamily="34" charset="0"/>
                <a:cs typeface="Arial" panose="020B0604020202020204" pitchFamily="34" charset="0"/>
              </a:rPr>
              <a:t>Singrauli-Sonbhadra</a:t>
            </a:r>
            <a:r>
              <a:rPr lang="en-GB" sz="4000" dirty="0">
                <a:latin typeface="Arial" panose="020B0604020202020204" pitchFamily="34" charset="0"/>
                <a:cs typeface="Arial" panose="020B0604020202020204" pitchFamily="34" charset="0"/>
              </a:rPr>
              <a:t> region in UP, India and rivers Ganges and Yamuna</a:t>
            </a:r>
            <a:endParaRPr lang="en-US" sz="4000" dirty="0">
              <a:latin typeface="Arial" panose="020B0604020202020204" pitchFamily="34" charset="0"/>
              <a:cs typeface="Arial" panose="020B0604020202020204" pitchFamily="34" charset="0"/>
            </a:endParaRPr>
          </a:p>
          <a:p>
            <a:pPr>
              <a:buFontTx/>
              <a:buNone/>
              <a:defRPr/>
            </a:pPr>
            <a:r>
              <a:rPr lang="en-GB" sz="4000" u="sng" dirty="0">
                <a:latin typeface="Arial" panose="020B0604020202020204" pitchFamily="34" charset="0"/>
                <a:cs typeface="Arial" panose="020B0604020202020204" pitchFamily="34" charset="0"/>
                <a:hlinkClick r:id="rId13"/>
              </a:rPr>
              <a:t>https://www.youtube.com/watch?v=XwL46QAnaDg</a:t>
            </a:r>
            <a:endParaRPr lang="en-US" sz="4000" dirty="0">
              <a:latin typeface="Arial" panose="020B0604020202020204" pitchFamily="34" charset="0"/>
              <a:cs typeface="Arial" panose="020B0604020202020204" pitchFamily="34" charset="0"/>
            </a:endParaRPr>
          </a:p>
          <a:p>
            <a:pPr lvl="1">
              <a:buFont typeface="Times" pitchFamily="18" charset="0"/>
              <a:buNone/>
              <a:defRPr/>
            </a:pPr>
            <a:endParaRPr lang="en-US" sz="4000" dirty="0"/>
          </a:p>
          <a:p>
            <a:pPr>
              <a:buFontTx/>
              <a:buNone/>
              <a:defRPr/>
            </a:pPr>
            <a:r>
              <a:rPr lang="en-US" sz="4000" dirty="0"/>
              <a:t> </a:t>
            </a:r>
          </a:p>
          <a:p>
            <a:pPr>
              <a:defRPr/>
            </a:pPr>
            <a:endParaRPr lang="en-US" dirty="0"/>
          </a:p>
        </p:txBody>
      </p:sp>
      <p:sp>
        <p:nvSpPr>
          <p:cNvPr id="4" name="Content Placeholder 2">
            <a:extLst>
              <a:ext uri="{FF2B5EF4-FFF2-40B4-BE49-F238E27FC236}">
                <a16:creationId xmlns:a16="http://schemas.microsoft.com/office/drawing/2014/main" id="{542641A3-3D97-45F7-AC3B-C4D92A1AF2F9}"/>
              </a:ext>
            </a:extLst>
          </p:cNvPr>
          <p:cNvSpPr txBox="1">
            <a:spLocks/>
          </p:cNvSpPr>
          <p:nvPr/>
        </p:nvSpPr>
        <p:spPr>
          <a:xfrm>
            <a:off x="4495800" y="457200"/>
            <a:ext cx="4648200"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en-US" altLang="en-US" sz="1600"/>
              <a:t>Ill-effects of Fireworks:</a:t>
            </a:r>
          </a:p>
          <a:p>
            <a:pPr>
              <a:buFontTx/>
              <a:buNone/>
            </a:pPr>
            <a:r>
              <a:rPr lang="en-GB" altLang="en-US" sz="1600" u="sng">
                <a:hlinkClick r:id="rId14"/>
              </a:rPr>
              <a:t>https://www.youtube.com/watch?v=qjvtdxIW0XU</a:t>
            </a:r>
            <a:endParaRPr lang="en-US" altLang="en-US" sz="1600"/>
          </a:p>
          <a:p>
            <a:endParaRPr lang="en-GB" altLang="en-US" sz="1600"/>
          </a:p>
          <a:p>
            <a:pPr>
              <a:buFontTx/>
              <a:buNone/>
            </a:pPr>
            <a:r>
              <a:rPr lang="en-GB" altLang="en-US" sz="1600"/>
              <a:t>Diwali:</a:t>
            </a:r>
          </a:p>
          <a:p>
            <a:pPr>
              <a:buFontTx/>
              <a:buNone/>
            </a:pPr>
            <a:r>
              <a:rPr lang="en-GB" altLang="en-US" sz="1600">
                <a:hlinkClick r:id="rId15"/>
              </a:rPr>
              <a:t>https://www.youtube.com/watch?v=H47bAPEKBRQ</a:t>
            </a:r>
            <a:endParaRPr lang="en-GB" altLang="en-US" sz="1600"/>
          </a:p>
          <a:p>
            <a:pPr>
              <a:buFontTx/>
              <a:buNone/>
            </a:pPr>
            <a:endParaRPr lang="en-GB" altLang="en-US" sz="1600"/>
          </a:p>
          <a:p>
            <a:pPr>
              <a:buFontTx/>
              <a:buNone/>
            </a:pPr>
            <a:r>
              <a:rPr lang="en-GB" altLang="en-US" sz="1600"/>
              <a:t>Effect:Air Pollution</a:t>
            </a:r>
            <a:endParaRPr lang="en-US" altLang="en-US" sz="1600"/>
          </a:p>
          <a:p>
            <a:pPr>
              <a:buFontTx/>
              <a:buNone/>
            </a:pPr>
            <a:r>
              <a:rPr lang="en-GB" altLang="en-US" sz="1600" u="sng">
                <a:hlinkClick r:id="rId16"/>
              </a:rPr>
              <a:t>https://www.youtube.com/watch?v=3nx5yr2GnGk</a:t>
            </a:r>
            <a:endParaRPr lang="en-US" altLang="en-US" sz="1600"/>
          </a:p>
          <a:p>
            <a:pPr>
              <a:buFontTx/>
              <a:buNone/>
            </a:pPr>
            <a:r>
              <a:rPr lang="en-GB" altLang="en-US" sz="1600" u="sng">
                <a:hlinkClick r:id="rId17"/>
              </a:rPr>
              <a:t>https://www.youtube.com/watch?v=WZTYkZgDaEY</a:t>
            </a:r>
            <a:endParaRPr lang="en-GB" altLang="en-US" sz="1600" u="sng"/>
          </a:p>
          <a:p>
            <a:endParaRPr lang="en-US" altLang="en-US" sz="1600"/>
          </a:p>
          <a:p>
            <a:pPr>
              <a:buFontTx/>
              <a:buNone/>
            </a:pPr>
            <a:r>
              <a:rPr lang="en-GB" altLang="en-US" sz="1600"/>
              <a:t>Effect: Noise Pollution</a:t>
            </a:r>
            <a:endParaRPr lang="en-US" altLang="en-US" sz="1600"/>
          </a:p>
          <a:p>
            <a:pPr>
              <a:buFontTx/>
              <a:buNone/>
            </a:pPr>
            <a:r>
              <a:rPr lang="en-GB" altLang="en-US" sz="1600" u="sng">
                <a:hlinkClick r:id="rId18"/>
              </a:rPr>
              <a:t>https://www.youtube.com/watch?v=tVd-j8Zckhs</a:t>
            </a:r>
            <a:endParaRPr lang="en-GB" altLang="en-US" sz="1600" u="sng"/>
          </a:p>
          <a:p>
            <a:pPr>
              <a:buFontTx/>
              <a:buNone/>
            </a:pPr>
            <a:endParaRPr lang="en-US" altLang="en-US" sz="1600"/>
          </a:p>
          <a:p>
            <a:pPr>
              <a:buFontTx/>
              <a:buNone/>
            </a:pPr>
            <a:r>
              <a:rPr lang="en-GB" altLang="en-US" sz="1600"/>
              <a:t>Green fireworks:</a:t>
            </a:r>
          </a:p>
          <a:p>
            <a:pPr>
              <a:buFontTx/>
              <a:buNone/>
            </a:pPr>
            <a:r>
              <a:rPr lang="en-GB" altLang="en-US" sz="1600" u="sng">
                <a:hlinkClick r:id="rId19"/>
              </a:rPr>
              <a:t>https://www.youtube.com/watch?v=AI8sjCXQHCE</a:t>
            </a:r>
            <a:endParaRPr lang="en-US" altLang="en-US" sz="1600"/>
          </a:p>
          <a:p>
            <a:pPr>
              <a:buFontTx/>
              <a:buNone/>
            </a:pPr>
            <a:r>
              <a:rPr lang="en-GB" altLang="en-US" sz="1600">
                <a:hlinkClick r:id="rId15"/>
              </a:rPr>
              <a:t>https://www.youtube.com/watch?v=H47bAPEKBRQ</a:t>
            </a:r>
            <a:endParaRPr lang="en-GB" altLang="en-US" sz="1600"/>
          </a:p>
          <a:p>
            <a:pPr>
              <a:buFontTx/>
              <a:buNone/>
            </a:pPr>
            <a:endParaRPr lang="en-US" altLang="en-US" sz="1600"/>
          </a:p>
          <a:p>
            <a:endParaRPr lang="en-US" altLang="en-US" sz="2400" dirty="0"/>
          </a:p>
        </p:txBody>
      </p:sp>
    </p:spTree>
    <p:extLst>
      <p:ext uri="{BB962C8B-B14F-4D97-AF65-F5344CB8AC3E}">
        <p14:creationId xmlns:p14="http://schemas.microsoft.com/office/powerpoint/2010/main" val="249494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228600" y="762000"/>
            <a:ext cx="8458200" cy="5029200"/>
          </a:xfrm>
        </p:spPr>
        <p:txBody>
          <a:bodyPr>
            <a:normAutofit/>
          </a:bodyPr>
          <a:lstStyle/>
          <a:p>
            <a:pPr algn="just"/>
            <a:r>
              <a:rPr lang="en-US" altLang="en-US" sz="2800" b="1" dirty="0">
                <a:latin typeface="Times New Roman" pitchFamily="18" charset="0"/>
                <a:cs typeface="Times New Roman" pitchFamily="18" charset="0"/>
              </a:rPr>
              <a:t>Pollution</a:t>
            </a:r>
            <a:r>
              <a:rPr lang="en-US" altLang="en-US" sz="2800" dirty="0">
                <a:latin typeface="Times New Roman" pitchFamily="18" charset="0"/>
                <a:cs typeface="Times New Roman" pitchFamily="18" charset="0"/>
              </a:rPr>
              <a:t> is the </a:t>
            </a:r>
            <a:r>
              <a:rPr lang="en-US" altLang="en-US" sz="2800" u="sng" dirty="0">
                <a:latin typeface="Times New Roman" pitchFamily="18" charset="0"/>
                <a:cs typeface="Times New Roman" pitchFamily="18" charset="0"/>
              </a:rPr>
              <a:t>introduction of contaminants into the natural environment</a:t>
            </a:r>
            <a:r>
              <a:rPr lang="en-US" altLang="en-US" sz="2800" dirty="0">
                <a:latin typeface="Times New Roman" pitchFamily="18" charset="0"/>
                <a:cs typeface="Times New Roman" pitchFamily="18" charset="0"/>
              </a:rPr>
              <a:t> that cause adverse change. </a:t>
            </a:r>
            <a:r>
              <a:rPr lang="en-US" altLang="en-US" sz="2800" b="1" dirty="0">
                <a:latin typeface="Times New Roman" pitchFamily="18" charset="0"/>
                <a:cs typeface="Times New Roman" pitchFamily="18" charset="0"/>
              </a:rPr>
              <a:t>Pollution</a:t>
            </a:r>
            <a:r>
              <a:rPr lang="en-US" altLang="en-US" sz="2800" dirty="0">
                <a:latin typeface="Times New Roman" pitchFamily="18" charset="0"/>
                <a:cs typeface="Times New Roman" pitchFamily="18" charset="0"/>
              </a:rPr>
              <a:t> can take the form of chemical substances or energy, such as noise, heat or light.</a:t>
            </a:r>
          </a:p>
          <a:p>
            <a:pPr algn="just"/>
            <a:endParaRPr lang="en-US" altLang="en-US" sz="2800" dirty="0">
              <a:latin typeface="Times New Roman" pitchFamily="18" charset="0"/>
              <a:cs typeface="Times New Roman" pitchFamily="18" charset="0"/>
            </a:endParaRPr>
          </a:p>
          <a:p>
            <a:pPr algn="just"/>
            <a:r>
              <a:rPr lang="en-US" altLang="en-US" sz="2800" dirty="0">
                <a:latin typeface="Times New Roman" pitchFamily="18" charset="0"/>
                <a:cs typeface="Times New Roman" pitchFamily="18" charset="0"/>
              </a:rPr>
              <a:t> </a:t>
            </a:r>
            <a:r>
              <a:rPr lang="en-US" altLang="en-US" sz="2800" u="sng" dirty="0">
                <a:latin typeface="Times New Roman" pitchFamily="18" charset="0"/>
                <a:cs typeface="Times New Roman" pitchFamily="18" charset="0"/>
              </a:rPr>
              <a:t>Pollutants</a:t>
            </a:r>
            <a:r>
              <a:rPr lang="en-US" altLang="en-US" sz="2800" dirty="0">
                <a:latin typeface="Times New Roman" pitchFamily="18" charset="0"/>
                <a:cs typeface="Times New Roman" pitchFamily="18" charset="0"/>
              </a:rPr>
              <a:t>, the components of </a:t>
            </a:r>
            <a:r>
              <a:rPr lang="en-US" altLang="en-US" sz="2800" b="1" dirty="0">
                <a:latin typeface="Times New Roman" pitchFamily="18" charset="0"/>
                <a:cs typeface="Times New Roman" pitchFamily="18" charset="0"/>
              </a:rPr>
              <a:t>pollution</a:t>
            </a:r>
            <a:r>
              <a:rPr lang="en-US" altLang="en-US" sz="2800" dirty="0">
                <a:latin typeface="Times New Roman" pitchFamily="18" charset="0"/>
                <a:cs typeface="Times New Roman" pitchFamily="18" charset="0"/>
              </a:rPr>
              <a:t>, can be either foreign substances/energies or naturally occurring contaminants.</a:t>
            </a:r>
          </a:p>
        </p:txBody>
      </p:sp>
    </p:spTree>
    <p:extLst>
      <p:ext uri="{BB962C8B-B14F-4D97-AF65-F5344CB8AC3E}">
        <p14:creationId xmlns:p14="http://schemas.microsoft.com/office/powerpoint/2010/main" val="2022025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F5B190-5191-467A-B0B9-E592F97DBC7F}"/>
              </a:ext>
            </a:extLst>
          </p:cNvPr>
          <p:cNvSpPr txBox="1"/>
          <p:nvPr/>
        </p:nvSpPr>
        <p:spPr>
          <a:xfrm>
            <a:off x="76200" y="76200"/>
            <a:ext cx="8991600" cy="5940088"/>
          </a:xfrm>
          <a:prstGeom prst="rect">
            <a:avLst/>
          </a:prstGeom>
          <a:noFill/>
        </p:spPr>
        <p:txBody>
          <a:bodyPr wrap="square">
            <a:spAutoFit/>
          </a:bodyPr>
          <a:lstStyle/>
          <a:p>
            <a:pPr algn="l"/>
            <a:r>
              <a:rPr lang="en-US" sz="2000" b="1" i="0" dirty="0">
                <a:effectLst/>
                <a:latin typeface="Roboto"/>
              </a:rPr>
              <a:t>1. Waste removal system was established in which of the following cities for the first time?</a:t>
            </a:r>
            <a:endParaRPr lang="en-US" sz="2000" b="0" i="0" dirty="0">
              <a:effectLst/>
              <a:latin typeface="Roboto"/>
            </a:endParaRPr>
          </a:p>
          <a:p>
            <a:pPr algn="l"/>
            <a:r>
              <a:rPr lang="en-US" sz="2000" b="0" i="0" dirty="0">
                <a:effectLst/>
                <a:latin typeface="Roboto"/>
              </a:rPr>
              <a:t>(a) Athens</a:t>
            </a:r>
          </a:p>
          <a:p>
            <a:pPr algn="l"/>
            <a:r>
              <a:rPr lang="en-US" sz="2000" b="0" i="0" dirty="0">
                <a:effectLst/>
                <a:latin typeface="Roboto"/>
              </a:rPr>
              <a:t>(b) Lahore</a:t>
            </a:r>
          </a:p>
          <a:p>
            <a:pPr algn="l"/>
            <a:r>
              <a:rPr lang="en-US" sz="2000" b="0" i="0" dirty="0">
                <a:effectLst/>
                <a:latin typeface="Roboto"/>
              </a:rPr>
              <a:t>(c) Paris</a:t>
            </a:r>
          </a:p>
          <a:p>
            <a:pPr algn="l"/>
            <a:r>
              <a:rPr lang="en-US" sz="2000" b="0" i="0" dirty="0">
                <a:effectLst/>
                <a:latin typeface="Roboto"/>
              </a:rPr>
              <a:t>(d) London</a:t>
            </a:r>
          </a:p>
          <a:p>
            <a:pPr algn="l"/>
            <a:endParaRPr lang="en-US" sz="2000" b="1" i="0" dirty="0">
              <a:effectLst/>
              <a:latin typeface="Roboto"/>
            </a:endParaRPr>
          </a:p>
          <a:p>
            <a:pPr algn="l"/>
            <a:r>
              <a:rPr lang="en-US" sz="2000" b="1" i="0" dirty="0">
                <a:effectLst/>
                <a:latin typeface="Roboto"/>
              </a:rPr>
              <a:t>2. Which of the following solid wastes describe the term ‘Municipal Solid Waste’?</a:t>
            </a:r>
            <a:endParaRPr lang="en-US" sz="2000" b="0" i="0" dirty="0">
              <a:effectLst/>
              <a:latin typeface="Roboto"/>
            </a:endParaRPr>
          </a:p>
          <a:p>
            <a:pPr algn="l"/>
            <a:r>
              <a:rPr lang="en-US" sz="2000" b="0" i="0" dirty="0">
                <a:effectLst/>
                <a:latin typeface="Roboto"/>
              </a:rPr>
              <a:t>(a) Toxic</a:t>
            </a:r>
          </a:p>
          <a:p>
            <a:pPr algn="l"/>
            <a:r>
              <a:rPr lang="en-US" sz="2000" b="0" i="0" dirty="0">
                <a:effectLst/>
                <a:latin typeface="Roboto"/>
              </a:rPr>
              <a:t>(b) Hazardous</a:t>
            </a:r>
          </a:p>
          <a:p>
            <a:pPr algn="l"/>
            <a:r>
              <a:rPr lang="en-US" sz="2000" b="0" i="0" dirty="0">
                <a:effectLst/>
                <a:latin typeface="Roboto"/>
              </a:rPr>
              <a:t>(c) Non-toxic</a:t>
            </a:r>
          </a:p>
          <a:p>
            <a:pPr algn="l"/>
            <a:r>
              <a:rPr lang="en-US" sz="2000" b="0" i="0" dirty="0">
                <a:effectLst/>
                <a:latin typeface="Roboto"/>
              </a:rPr>
              <a:t>(d) Non-hazardous</a:t>
            </a:r>
          </a:p>
          <a:p>
            <a:pPr algn="l"/>
            <a:endParaRPr lang="en-US" sz="2000" b="1" i="0" dirty="0">
              <a:effectLst/>
              <a:latin typeface="Roboto"/>
            </a:endParaRPr>
          </a:p>
          <a:p>
            <a:pPr algn="l"/>
            <a:r>
              <a:rPr lang="en-US" sz="2000" b="1" i="0" dirty="0">
                <a:effectLst/>
                <a:latin typeface="Roboto"/>
              </a:rPr>
              <a:t>3. Why it is difficult to recycle plastics?</a:t>
            </a:r>
            <a:endParaRPr lang="en-US" sz="2000" b="0" i="0" dirty="0">
              <a:effectLst/>
              <a:latin typeface="Roboto"/>
            </a:endParaRPr>
          </a:p>
          <a:p>
            <a:pPr algn="l"/>
            <a:r>
              <a:rPr lang="en-US" sz="2000" b="0" i="0" dirty="0">
                <a:effectLst/>
                <a:latin typeface="Roboto"/>
              </a:rPr>
              <a:t>(a) It is very hard</a:t>
            </a:r>
          </a:p>
          <a:p>
            <a:pPr algn="l"/>
            <a:r>
              <a:rPr lang="en-US" sz="2000" b="0" i="0" dirty="0">
                <a:effectLst/>
                <a:latin typeface="Roboto"/>
              </a:rPr>
              <a:t>(b) It comes in different sizes</a:t>
            </a:r>
          </a:p>
          <a:p>
            <a:pPr algn="l"/>
            <a:r>
              <a:rPr lang="en-US" sz="2000" b="0" i="0" dirty="0">
                <a:effectLst/>
                <a:latin typeface="Roboto"/>
              </a:rPr>
              <a:t>(c) It is adhesive</a:t>
            </a:r>
          </a:p>
          <a:p>
            <a:pPr algn="l"/>
            <a:r>
              <a:rPr lang="en-US" sz="2000" b="0" i="0" dirty="0">
                <a:effectLst/>
                <a:latin typeface="Roboto"/>
              </a:rPr>
              <a:t>(d) It contains different types of polymer resins</a:t>
            </a:r>
          </a:p>
        </p:txBody>
      </p:sp>
    </p:spTree>
    <p:extLst>
      <p:ext uri="{BB962C8B-B14F-4D97-AF65-F5344CB8AC3E}">
        <p14:creationId xmlns:p14="http://schemas.microsoft.com/office/powerpoint/2010/main" val="2124775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F5B190-5191-467A-B0B9-E592F97DBC7F}"/>
              </a:ext>
            </a:extLst>
          </p:cNvPr>
          <p:cNvSpPr txBox="1"/>
          <p:nvPr/>
        </p:nvSpPr>
        <p:spPr>
          <a:xfrm>
            <a:off x="76200" y="76200"/>
            <a:ext cx="8991600" cy="6247864"/>
          </a:xfrm>
          <a:prstGeom prst="rect">
            <a:avLst/>
          </a:prstGeom>
          <a:noFill/>
        </p:spPr>
        <p:txBody>
          <a:bodyPr wrap="square">
            <a:spAutoFit/>
          </a:bodyPr>
          <a:lstStyle/>
          <a:p>
            <a:pPr algn="l"/>
            <a:r>
              <a:rPr lang="en-US" sz="2000" b="1" i="0" dirty="0">
                <a:solidFill>
                  <a:srgbClr val="333333"/>
                </a:solidFill>
                <a:effectLst/>
                <a:latin typeface="Roboto"/>
              </a:rPr>
              <a:t>1. Waste removal system was established in which of the following cities for the first time?</a:t>
            </a:r>
            <a:endParaRPr lang="en-US" sz="2000" b="0" i="0" dirty="0">
              <a:solidFill>
                <a:srgbClr val="333333"/>
              </a:solidFill>
              <a:effectLst/>
              <a:latin typeface="Roboto"/>
            </a:endParaRPr>
          </a:p>
          <a:p>
            <a:pPr algn="l"/>
            <a:r>
              <a:rPr lang="en-US" sz="2000" b="0" i="0" dirty="0">
                <a:solidFill>
                  <a:srgbClr val="FF0000"/>
                </a:solidFill>
                <a:effectLst/>
                <a:latin typeface="Roboto"/>
              </a:rPr>
              <a:t>(a) Athens</a:t>
            </a:r>
          </a:p>
          <a:p>
            <a:pPr algn="l"/>
            <a:r>
              <a:rPr lang="en-US" sz="2000" b="0" i="0" dirty="0">
                <a:solidFill>
                  <a:srgbClr val="333333"/>
                </a:solidFill>
                <a:effectLst/>
                <a:latin typeface="Roboto"/>
              </a:rPr>
              <a:t>(b) Lahore</a:t>
            </a:r>
          </a:p>
          <a:p>
            <a:pPr algn="l"/>
            <a:r>
              <a:rPr lang="en-US" sz="2000" b="0" i="0" dirty="0">
                <a:solidFill>
                  <a:srgbClr val="333333"/>
                </a:solidFill>
                <a:effectLst/>
                <a:latin typeface="Roboto"/>
              </a:rPr>
              <a:t>(c) Paris</a:t>
            </a:r>
          </a:p>
          <a:p>
            <a:pPr algn="l"/>
            <a:r>
              <a:rPr lang="en-US" sz="2000" b="0" i="0" dirty="0">
                <a:solidFill>
                  <a:srgbClr val="333333"/>
                </a:solidFill>
                <a:effectLst/>
                <a:latin typeface="Roboto"/>
              </a:rPr>
              <a:t>(d) London</a:t>
            </a:r>
          </a:p>
          <a:p>
            <a:pPr algn="l"/>
            <a:r>
              <a:rPr lang="en-US" sz="2000" b="1" i="0" dirty="0">
                <a:solidFill>
                  <a:srgbClr val="FF0000"/>
                </a:solidFill>
                <a:effectLst/>
                <a:latin typeface="Roboto"/>
              </a:rPr>
              <a:t>Sol:(a) Athens.</a:t>
            </a:r>
            <a:endParaRPr lang="en-US" sz="2000" b="0" i="0" dirty="0">
              <a:solidFill>
                <a:srgbClr val="FF0000"/>
              </a:solidFill>
              <a:effectLst/>
              <a:latin typeface="Roboto"/>
            </a:endParaRPr>
          </a:p>
          <a:p>
            <a:pPr algn="l"/>
            <a:r>
              <a:rPr lang="en-US" sz="2000" b="1" i="0" dirty="0">
                <a:solidFill>
                  <a:srgbClr val="333333"/>
                </a:solidFill>
                <a:effectLst/>
                <a:latin typeface="Roboto"/>
              </a:rPr>
              <a:t>2. Which of the following solid wastes describe the term ‘Municipal Solid Waste’?</a:t>
            </a:r>
            <a:endParaRPr lang="en-US" sz="2000" b="0" i="0" dirty="0">
              <a:solidFill>
                <a:srgbClr val="333333"/>
              </a:solidFill>
              <a:effectLst/>
              <a:latin typeface="Roboto"/>
            </a:endParaRPr>
          </a:p>
          <a:p>
            <a:pPr algn="l"/>
            <a:r>
              <a:rPr lang="en-US" sz="2000" b="0" i="0" dirty="0">
                <a:solidFill>
                  <a:srgbClr val="333333"/>
                </a:solidFill>
                <a:effectLst/>
                <a:latin typeface="Roboto"/>
              </a:rPr>
              <a:t>(a) Toxic</a:t>
            </a:r>
          </a:p>
          <a:p>
            <a:pPr algn="l"/>
            <a:r>
              <a:rPr lang="en-US" sz="2000" b="0" i="0" dirty="0">
                <a:solidFill>
                  <a:srgbClr val="333333"/>
                </a:solidFill>
                <a:effectLst/>
                <a:latin typeface="Roboto"/>
              </a:rPr>
              <a:t>(b) Hazardous</a:t>
            </a:r>
          </a:p>
          <a:p>
            <a:pPr algn="l"/>
            <a:r>
              <a:rPr lang="en-US" sz="2000" b="0" i="0" dirty="0">
                <a:solidFill>
                  <a:srgbClr val="333333"/>
                </a:solidFill>
                <a:effectLst/>
                <a:latin typeface="Roboto"/>
              </a:rPr>
              <a:t>(c) Non-toxic</a:t>
            </a:r>
          </a:p>
          <a:p>
            <a:pPr algn="l"/>
            <a:r>
              <a:rPr lang="en-US" sz="2000" b="0" i="0" dirty="0">
                <a:solidFill>
                  <a:srgbClr val="FF0000"/>
                </a:solidFill>
                <a:effectLst/>
                <a:latin typeface="Roboto"/>
              </a:rPr>
              <a:t>(d) Non-hazardous</a:t>
            </a:r>
          </a:p>
          <a:p>
            <a:pPr algn="l"/>
            <a:r>
              <a:rPr lang="en-US" sz="2000" b="1" i="0" dirty="0">
                <a:solidFill>
                  <a:srgbClr val="FF0000"/>
                </a:solidFill>
                <a:effectLst/>
                <a:latin typeface="Roboto"/>
              </a:rPr>
              <a:t>Sol:(d) Non-hazardous.</a:t>
            </a:r>
            <a:endParaRPr lang="en-US" sz="2000" b="0" i="0" dirty="0">
              <a:solidFill>
                <a:srgbClr val="FF0000"/>
              </a:solidFill>
              <a:effectLst/>
              <a:latin typeface="Roboto"/>
            </a:endParaRPr>
          </a:p>
          <a:p>
            <a:pPr algn="l"/>
            <a:r>
              <a:rPr lang="en-US" sz="2000" b="1" i="0" dirty="0">
                <a:solidFill>
                  <a:srgbClr val="333333"/>
                </a:solidFill>
                <a:effectLst/>
                <a:latin typeface="Roboto"/>
              </a:rPr>
              <a:t>3. Why it is difficult to recycle plastics?</a:t>
            </a:r>
            <a:endParaRPr lang="en-US" sz="2000" b="0" i="0" dirty="0">
              <a:solidFill>
                <a:srgbClr val="333333"/>
              </a:solidFill>
              <a:effectLst/>
              <a:latin typeface="Roboto"/>
            </a:endParaRPr>
          </a:p>
          <a:p>
            <a:pPr algn="l"/>
            <a:r>
              <a:rPr lang="en-US" sz="2000" b="0" i="0" dirty="0">
                <a:solidFill>
                  <a:srgbClr val="333333"/>
                </a:solidFill>
                <a:effectLst/>
                <a:latin typeface="Roboto"/>
              </a:rPr>
              <a:t>(a) It is very hard</a:t>
            </a:r>
          </a:p>
          <a:p>
            <a:pPr algn="l"/>
            <a:r>
              <a:rPr lang="en-US" sz="2000" b="0" i="0" dirty="0">
                <a:solidFill>
                  <a:srgbClr val="333333"/>
                </a:solidFill>
                <a:effectLst/>
                <a:latin typeface="Roboto"/>
              </a:rPr>
              <a:t>(b) It comes in different sizes</a:t>
            </a:r>
          </a:p>
          <a:p>
            <a:pPr algn="l"/>
            <a:r>
              <a:rPr lang="en-US" sz="2000" b="0" i="0" dirty="0">
                <a:solidFill>
                  <a:srgbClr val="333333"/>
                </a:solidFill>
                <a:effectLst/>
                <a:latin typeface="Roboto"/>
              </a:rPr>
              <a:t>(c) It is adhesive</a:t>
            </a:r>
          </a:p>
          <a:p>
            <a:pPr algn="l"/>
            <a:r>
              <a:rPr lang="en-US" sz="2000" b="0" i="0" dirty="0">
                <a:solidFill>
                  <a:srgbClr val="FF0000"/>
                </a:solidFill>
                <a:effectLst/>
                <a:latin typeface="Roboto"/>
              </a:rPr>
              <a:t>(d) It contains different types of polymer resins</a:t>
            </a:r>
          </a:p>
          <a:p>
            <a:pPr algn="l"/>
            <a:r>
              <a:rPr lang="en-US" sz="2000" b="1" i="0" dirty="0">
                <a:solidFill>
                  <a:srgbClr val="FF0000"/>
                </a:solidFill>
                <a:effectLst/>
                <a:latin typeface="Roboto"/>
              </a:rPr>
              <a:t>Sol:(d) It contains different types of polymer resins</a:t>
            </a:r>
            <a:endParaRPr lang="en-US" sz="2000" b="0" i="0" dirty="0">
              <a:solidFill>
                <a:srgbClr val="FF0000"/>
              </a:solidFill>
              <a:effectLst/>
              <a:latin typeface="Roboto"/>
            </a:endParaRPr>
          </a:p>
        </p:txBody>
      </p:sp>
    </p:spTree>
    <p:extLst>
      <p:ext uri="{BB962C8B-B14F-4D97-AF65-F5344CB8AC3E}">
        <p14:creationId xmlns:p14="http://schemas.microsoft.com/office/powerpoint/2010/main" val="4081990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8FE045-E3DB-4E46-A8C6-81EC1A871EFF}"/>
              </a:ext>
            </a:extLst>
          </p:cNvPr>
          <p:cNvSpPr txBox="1"/>
          <p:nvPr/>
        </p:nvSpPr>
        <p:spPr>
          <a:xfrm>
            <a:off x="152400" y="228600"/>
            <a:ext cx="8839200" cy="5324535"/>
          </a:xfrm>
          <a:prstGeom prst="rect">
            <a:avLst/>
          </a:prstGeom>
          <a:noFill/>
        </p:spPr>
        <p:txBody>
          <a:bodyPr wrap="square">
            <a:spAutoFit/>
          </a:bodyPr>
          <a:lstStyle/>
          <a:p>
            <a:pPr algn="l"/>
            <a:r>
              <a:rPr lang="en-US" sz="2000" b="1" i="0" dirty="0">
                <a:effectLst/>
                <a:latin typeface="Roboto"/>
              </a:rPr>
              <a:t>4. Which of the following is done on an individual level?</a:t>
            </a:r>
            <a:endParaRPr lang="en-US" sz="2000" b="0" i="0" dirty="0">
              <a:effectLst/>
              <a:latin typeface="Roboto"/>
            </a:endParaRPr>
          </a:p>
          <a:p>
            <a:pPr algn="l"/>
            <a:r>
              <a:rPr lang="en-US" sz="2000" b="0" i="0" dirty="0">
                <a:effectLst/>
                <a:latin typeface="Roboto"/>
              </a:rPr>
              <a:t>(a) Burning</a:t>
            </a:r>
          </a:p>
          <a:p>
            <a:pPr algn="l"/>
            <a:r>
              <a:rPr lang="en-US" sz="2000" b="0" i="0" dirty="0">
                <a:effectLst/>
                <a:latin typeface="Roboto"/>
              </a:rPr>
              <a:t>(b) Disposal</a:t>
            </a:r>
          </a:p>
          <a:p>
            <a:pPr algn="l"/>
            <a:r>
              <a:rPr lang="en-US" sz="2000" b="0" i="0" dirty="0">
                <a:effectLst/>
                <a:latin typeface="Roboto"/>
              </a:rPr>
              <a:t>(c) Recycling</a:t>
            </a:r>
          </a:p>
          <a:p>
            <a:pPr algn="l"/>
            <a:r>
              <a:rPr lang="en-US" sz="2000" b="0" i="0" dirty="0">
                <a:effectLst/>
                <a:latin typeface="Roboto"/>
              </a:rPr>
              <a:t>(d) Source reduction</a:t>
            </a:r>
          </a:p>
          <a:p>
            <a:pPr algn="l"/>
            <a:endParaRPr lang="en-US" sz="2000" b="1" i="0" dirty="0">
              <a:effectLst/>
              <a:latin typeface="Roboto"/>
            </a:endParaRPr>
          </a:p>
          <a:p>
            <a:pPr algn="l"/>
            <a:r>
              <a:rPr lang="en-US" sz="2000" b="1" i="0" dirty="0">
                <a:effectLst/>
                <a:latin typeface="Roboto"/>
              </a:rPr>
              <a:t>5. Why is recycled paper banned for use in food containers?</a:t>
            </a:r>
            <a:endParaRPr lang="en-US" sz="2000" b="0" i="0" dirty="0">
              <a:effectLst/>
              <a:latin typeface="Roboto"/>
            </a:endParaRPr>
          </a:p>
          <a:p>
            <a:pPr algn="l"/>
            <a:r>
              <a:rPr lang="en-US" sz="2000" b="0" i="0" dirty="0">
                <a:effectLst/>
                <a:latin typeface="Roboto"/>
              </a:rPr>
              <a:t>(a) Because it creates a lot of spaces</a:t>
            </a:r>
          </a:p>
          <a:p>
            <a:pPr algn="l"/>
            <a:r>
              <a:rPr lang="en-US" sz="2000" b="0" i="0" dirty="0">
                <a:effectLst/>
                <a:latin typeface="Roboto"/>
              </a:rPr>
              <a:t>(b) Because it creates contamination</a:t>
            </a:r>
          </a:p>
          <a:p>
            <a:pPr algn="l"/>
            <a:r>
              <a:rPr lang="en-US" sz="2000" b="0" i="0" dirty="0">
                <a:effectLst/>
                <a:latin typeface="Roboto"/>
              </a:rPr>
              <a:t>(c) Because paper can be used only one time</a:t>
            </a:r>
          </a:p>
          <a:p>
            <a:pPr algn="l"/>
            <a:r>
              <a:rPr lang="en-US" sz="2000" b="0" i="0" dirty="0">
                <a:effectLst/>
                <a:latin typeface="Roboto"/>
              </a:rPr>
              <a:t>(d) Because paper is very thick and can’t cover the food containers</a:t>
            </a:r>
          </a:p>
          <a:p>
            <a:pPr algn="l"/>
            <a:endParaRPr lang="en-US" sz="2000" b="1" i="0" dirty="0">
              <a:effectLst/>
              <a:latin typeface="Roboto"/>
            </a:endParaRPr>
          </a:p>
          <a:p>
            <a:pPr algn="l"/>
            <a:r>
              <a:rPr lang="en-US" sz="2000" b="1" i="0" dirty="0">
                <a:effectLst/>
                <a:latin typeface="Roboto"/>
              </a:rPr>
              <a:t>6. Which of the following plans are used as a waste management plan?</a:t>
            </a:r>
            <a:endParaRPr lang="en-US" sz="2000" b="0" i="0" dirty="0">
              <a:effectLst/>
              <a:latin typeface="Roboto"/>
            </a:endParaRPr>
          </a:p>
          <a:p>
            <a:pPr algn="l"/>
            <a:r>
              <a:rPr lang="en-US" sz="2000" b="0" i="0" dirty="0">
                <a:effectLst/>
                <a:latin typeface="Roboto"/>
              </a:rPr>
              <a:t>(a) Plan for reuse</a:t>
            </a:r>
          </a:p>
          <a:p>
            <a:pPr algn="l"/>
            <a:r>
              <a:rPr lang="en-US" sz="2000" b="0" i="0" dirty="0">
                <a:effectLst/>
                <a:latin typeface="Roboto"/>
              </a:rPr>
              <a:t>(b) The integrated plan</a:t>
            </a:r>
          </a:p>
          <a:p>
            <a:pPr algn="l"/>
            <a:r>
              <a:rPr lang="en-US" sz="2000" b="0" i="0" dirty="0">
                <a:effectLst/>
                <a:latin typeface="Roboto"/>
              </a:rPr>
              <a:t>(c) Plan for recycling</a:t>
            </a:r>
          </a:p>
          <a:p>
            <a:pPr algn="l"/>
            <a:r>
              <a:rPr lang="en-US" sz="2000" b="0" i="0" dirty="0">
                <a:effectLst/>
                <a:latin typeface="Roboto"/>
              </a:rPr>
              <a:t>(d) Plan for reducing</a:t>
            </a:r>
          </a:p>
        </p:txBody>
      </p:sp>
    </p:spTree>
    <p:extLst>
      <p:ext uri="{BB962C8B-B14F-4D97-AF65-F5344CB8AC3E}">
        <p14:creationId xmlns:p14="http://schemas.microsoft.com/office/powerpoint/2010/main" val="1647859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8FE045-E3DB-4E46-A8C6-81EC1A871EFF}"/>
              </a:ext>
            </a:extLst>
          </p:cNvPr>
          <p:cNvSpPr txBox="1"/>
          <p:nvPr/>
        </p:nvSpPr>
        <p:spPr>
          <a:xfrm>
            <a:off x="152400" y="228600"/>
            <a:ext cx="8839200" cy="5324535"/>
          </a:xfrm>
          <a:prstGeom prst="rect">
            <a:avLst/>
          </a:prstGeom>
          <a:noFill/>
        </p:spPr>
        <p:txBody>
          <a:bodyPr wrap="square">
            <a:spAutoFit/>
          </a:bodyPr>
          <a:lstStyle/>
          <a:p>
            <a:pPr algn="l"/>
            <a:r>
              <a:rPr lang="en-US" sz="2000" b="1" i="0" dirty="0">
                <a:solidFill>
                  <a:srgbClr val="333333"/>
                </a:solidFill>
                <a:effectLst/>
                <a:latin typeface="Roboto"/>
              </a:rPr>
              <a:t>4. Which of the following is done on an individual level?</a:t>
            </a:r>
            <a:endParaRPr lang="en-US" sz="2000" b="0" i="0" dirty="0">
              <a:solidFill>
                <a:srgbClr val="333333"/>
              </a:solidFill>
              <a:effectLst/>
              <a:latin typeface="Roboto"/>
            </a:endParaRPr>
          </a:p>
          <a:p>
            <a:pPr algn="l"/>
            <a:r>
              <a:rPr lang="en-US" sz="2000" b="0" i="0" dirty="0">
                <a:solidFill>
                  <a:srgbClr val="333333"/>
                </a:solidFill>
                <a:effectLst/>
                <a:latin typeface="Roboto"/>
              </a:rPr>
              <a:t>(a) Burning</a:t>
            </a:r>
          </a:p>
          <a:p>
            <a:pPr algn="l"/>
            <a:r>
              <a:rPr lang="en-US" sz="2000" b="0" i="0" dirty="0">
                <a:solidFill>
                  <a:srgbClr val="333333"/>
                </a:solidFill>
                <a:effectLst/>
                <a:latin typeface="Roboto"/>
              </a:rPr>
              <a:t>(b) Disposal</a:t>
            </a:r>
          </a:p>
          <a:p>
            <a:pPr algn="l"/>
            <a:r>
              <a:rPr lang="en-US" sz="2000" b="0" i="0" dirty="0">
                <a:solidFill>
                  <a:srgbClr val="333333"/>
                </a:solidFill>
                <a:effectLst/>
                <a:latin typeface="Roboto"/>
              </a:rPr>
              <a:t>(c) Recycling</a:t>
            </a:r>
          </a:p>
          <a:p>
            <a:pPr algn="l"/>
            <a:r>
              <a:rPr lang="en-US" sz="2000" b="0" i="0" dirty="0">
                <a:solidFill>
                  <a:srgbClr val="FF0000"/>
                </a:solidFill>
                <a:effectLst/>
                <a:latin typeface="Roboto"/>
              </a:rPr>
              <a:t>(d) Source reduction</a:t>
            </a:r>
          </a:p>
          <a:p>
            <a:pPr algn="l"/>
            <a:endParaRPr lang="en-US" sz="2000" b="1" i="0" dirty="0">
              <a:solidFill>
                <a:srgbClr val="333333"/>
              </a:solidFill>
              <a:effectLst/>
              <a:latin typeface="Roboto"/>
            </a:endParaRPr>
          </a:p>
          <a:p>
            <a:pPr algn="l"/>
            <a:r>
              <a:rPr lang="en-US" sz="2000" b="1" i="0" dirty="0">
                <a:solidFill>
                  <a:srgbClr val="333333"/>
                </a:solidFill>
                <a:effectLst/>
                <a:latin typeface="Roboto"/>
              </a:rPr>
              <a:t>5. Why is recycled paper banned for use in food containers?</a:t>
            </a:r>
            <a:endParaRPr lang="en-US" sz="2000" b="0" i="0" dirty="0">
              <a:solidFill>
                <a:srgbClr val="333333"/>
              </a:solidFill>
              <a:effectLst/>
              <a:latin typeface="Roboto"/>
            </a:endParaRPr>
          </a:p>
          <a:p>
            <a:pPr algn="l"/>
            <a:r>
              <a:rPr lang="en-US" sz="2000" b="0" i="0" dirty="0">
                <a:solidFill>
                  <a:srgbClr val="333333"/>
                </a:solidFill>
                <a:effectLst/>
                <a:latin typeface="Roboto"/>
              </a:rPr>
              <a:t>(a) Because it creates a lot of spaces</a:t>
            </a:r>
          </a:p>
          <a:p>
            <a:pPr algn="l"/>
            <a:r>
              <a:rPr lang="en-US" sz="2000" b="0" i="0" dirty="0">
                <a:solidFill>
                  <a:srgbClr val="FF0000"/>
                </a:solidFill>
                <a:effectLst/>
                <a:latin typeface="Roboto"/>
              </a:rPr>
              <a:t>(b) Because it creates contamination</a:t>
            </a:r>
          </a:p>
          <a:p>
            <a:pPr algn="l"/>
            <a:r>
              <a:rPr lang="en-US" sz="2000" b="0" i="0" dirty="0">
                <a:solidFill>
                  <a:srgbClr val="333333"/>
                </a:solidFill>
                <a:effectLst/>
                <a:latin typeface="Roboto"/>
              </a:rPr>
              <a:t>(c) Because paper can be used only one time</a:t>
            </a:r>
          </a:p>
          <a:p>
            <a:pPr algn="l"/>
            <a:r>
              <a:rPr lang="en-US" sz="2000" b="0" i="0" dirty="0">
                <a:solidFill>
                  <a:srgbClr val="333333"/>
                </a:solidFill>
                <a:effectLst/>
                <a:latin typeface="Roboto"/>
              </a:rPr>
              <a:t>(d) Because paper is very thick and can’t cover the food containers</a:t>
            </a:r>
          </a:p>
          <a:p>
            <a:pPr algn="l"/>
            <a:endParaRPr lang="en-US" sz="2000" b="1" i="0" dirty="0">
              <a:solidFill>
                <a:srgbClr val="333333"/>
              </a:solidFill>
              <a:effectLst/>
              <a:latin typeface="Roboto"/>
            </a:endParaRPr>
          </a:p>
          <a:p>
            <a:pPr algn="l"/>
            <a:r>
              <a:rPr lang="en-US" sz="2000" b="1" i="0" dirty="0">
                <a:solidFill>
                  <a:srgbClr val="333333"/>
                </a:solidFill>
                <a:effectLst/>
                <a:latin typeface="Roboto"/>
              </a:rPr>
              <a:t>6. Which of the following plans are used as a waste management plan?</a:t>
            </a:r>
            <a:endParaRPr lang="en-US" sz="2000" b="0" i="0" dirty="0">
              <a:solidFill>
                <a:srgbClr val="333333"/>
              </a:solidFill>
              <a:effectLst/>
              <a:latin typeface="Roboto"/>
            </a:endParaRPr>
          </a:p>
          <a:p>
            <a:pPr algn="l"/>
            <a:r>
              <a:rPr lang="en-US" sz="2000" b="0" i="0" dirty="0">
                <a:solidFill>
                  <a:srgbClr val="333333"/>
                </a:solidFill>
                <a:effectLst/>
                <a:latin typeface="Roboto"/>
              </a:rPr>
              <a:t>(a) Plan for reuse</a:t>
            </a:r>
          </a:p>
          <a:p>
            <a:pPr algn="l"/>
            <a:r>
              <a:rPr lang="en-US" sz="2000" b="0" i="0" dirty="0">
                <a:solidFill>
                  <a:srgbClr val="FF0000"/>
                </a:solidFill>
                <a:effectLst/>
                <a:latin typeface="Roboto"/>
              </a:rPr>
              <a:t>(b) The integrated plan</a:t>
            </a:r>
          </a:p>
          <a:p>
            <a:pPr algn="l"/>
            <a:r>
              <a:rPr lang="en-US" sz="2000" b="0" i="0" dirty="0">
                <a:solidFill>
                  <a:srgbClr val="333333"/>
                </a:solidFill>
                <a:effectLst/>
                <a:latin typeface="Roboto"/>
              </a:rPr>
              <a:t>(c) Plan for recycling</a:t>
            </a:r>
          </a:p>
          <a:p>
            <a:pPr algn="l"/>
            <a:r>
              <a:rPr lang="en-US" sz="2000" b="0" i="0" dirty="0">
                <a:solidFill>
                  <a:srgbClr val="333333"/>
                </a:solidFill>
                <a:effectLst/>
                <a:latin typeface="Roboto"/>
              </a:rPr>
              <a:t>(d) Plan for reducing</a:t>
            </a:r>
          </a:p>
        </p:txBody>
      </p:sp>
    </p:spTree>
    <p:extLst>
      <p:ext uri="{BB962C8B-B14F-4D97-AF65-F5344CB8AC3E}">
        <p14:creationId xmlns:p14="http://schemas.microsoft.com/office/powerpoint/2010/main" val="4195390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CA629F-5EA1-40E1-862A-06DEDC532085}"/>
              </a:ext>
            </a:extLst>
          </p:cNvPr>
          <p:cNvSpPr txBox="1"/>
          <p:nvPr/>
        </p:nvSpPr>
        <p:spPr>
          <a:xfrm>
            <a:off x="152400" y="533400"/>
            <a:ext cx="8991600" cy="5078313"/>
          </a:xfrm>
          <a:prstGeom prst="rect">
            <a:avLst/>
          </a:prstGeom>
          <a:noFill/>
        </p:spPr>
        <p:txBody>
          <a:bodyPr wrap="square">
            <a:spAutoFit/>
          </a:bodyPr>
          <a:lstStyle/>
          <a:p>
            <a:pPr algn="l"/>
            <a:r>
              <a:rPr lang="en-US" b="1" i="0" dirty="0">
                <a:effectLst/>
                <a:latin typeface="Roboto"/>
              </a:rPr>
              <a:t>7. The organic material of the solid waste will decompose</a:t>
            </a:r>
            <a:endParaRPr lang="en-US" b="0" i="0" dirty="0">
              <a:effectLst/>
              <a:latin typeface="Roboto"/>
            </a:endParaRPr>
          </a:p>
          <a:p>
            <a:pPr algn="l"/>
            <a:r>
              <a:rPr lang="en-US" b="0" i="0" dirty="0">
                <a:effectLst/>
                <a:latin typeface="Roboto"/>
              </a:rPr>
              <a:t>(a) By the flow of water</a:t>
            </a:r>
          </a:p>
          <a:p>
            <a:pPr algn="l"/>
            <a:r>
              <a:rPr lang="en-US" b="0" i="0" dirty="0">
                <a:effectLst/>
                <a:latin typeface="Roboto"/>
              </a:rPr>
              <a:t>(b) By the soil particles</a:t>
            </a:r>
          </a:p>
          <a:p>
            <a:pPr algn="l"/>
            <a:r>
              <a:rPr lang="en-US" b="0" i="0" dirty="0">
                <a:effectLst/>
                <a:latin typeface="Roboto"/>
              </a:rPr>
              <a:t>(c) By the action of microorganisms</a:t>
            </a:r>
          </a:p>
          <a:p>
            <a:pPr algn="l"/>
            <a:r>
              <a:rPr lang="en-US" b="0" i="0" dirty="0">
                <a:effectLst/>
                <a:latin typeface="Roboto"/>
              </a:rPr>
              <a:t>(d) By oxidation</a:t>
            </a:r>
          </a:p>
          <a:p>
            <a:pPr algn="l"/>
            <a:endParaRPr lang="en-US" b="1" i="0" dirty="0">
              <a:effectLst/>
              <a:latin typeface="Roboto"/>
            </a:endParaRPr>
          </a:p>
          <a:p>
            <a:pPr algn="l"/>
            <a:r>
              <a:rPr lang="en-US" b="1" i="0" dirty="0">
                <a:effectLst/>
                <a:latin typeface="Roboto"/>
              </a:rPr>
              <a:t>8. Which of the following wastes are called the Municipal Solid Waste (MSW)?</a:t>
            </a:r>
            <a:endParaRPr lang="en-US" b="0" i="0" dirty="0">
              <a:effectLst/>
              <a:latin typeface="Roboto"/>
            </a:endParaRPr>
          </a:p>
          <a:p>
            <a:pPr algn="l"/>
            <a:r>
              <a:rPr lang="en-US" b="0" i="0" dirty="0">
                <a:effectLst/>
                <a:latin typeface="Roboto"/>
              </a:rPr>
              <a:t>(a) Food wastes</a:t>
            </a:r>
          </a:p>
          <a:p>
            <a:pPr algn="l"/>
            <a:r>
              <a:rPr lang="en-US" b="0" i="0" dirty="0">
                <a:effectLst/>
                <a:latin typeface="Roboto"/>
              </a:rPr>
              <a:t>(b) Wood pieces</a:t>
            </a:r>
          </a:p>
          <a:p>
            <a:pPr algn="l"/>
            <a:r>
              <a:rPr lang="en-US" b="0" i="0" dirty="0">
                <a:effectLst/>
                <a:latin typeface="Roboto"/>
              </a:rPr>
              <a:t>(c) Plastic cans</a:t>
            </a:r>
          </a:p>
          <a:p>
            <a:pPr algn="l"/>
            <a:r>
              <a:rPr lang="en-US" b="0" i="0" dirty="0">
                <a:effectLst/>
                <a:latin typeface="Roboto"/>
              </a:rPr>
              <a:t>(d) All of the above</a:t>
            </a:r>
          </a:p>
          <a:p>
            <a:pPr algn="l"/>
            <a:endParaRPr lang="en-US" b="1" i="0" dirty="0">
              <a:effectLst/>
              <a:latin typeface="Roboto"/>
            </a:endParaRPr>
          </a:p>
          <a:p>
            <a:pPr algn="l"/>
            <a:r>
              <a:rPr lang="en-US" b="1" i="0" dirty="0">
                <a:effectLst/>
                <a:latin typeface="Roboto"/>
              </a:rPr>
              <a:t>9. The process of burning municipal solid wastes under suitable temperature and conditions in a specific furnace is called ______.</a:t>
            </a:r>
            <a:endParaRPr lang="en-US" b="0" i="0" dirty="0">
              <a:effectLst/>
              <a:latin typeface="Roboto"/>
            </a:endParaRPr>
          </a:p>
          <a:p>
            <a:pPr algn="l"/>
            <a:r>
              <a:rPr lang="en-US" b="0" i="0" dirty="0">
                <a:effectLst/>
                <a:latin typeface="Roboto"/>
              </a:rPr>
              <a:t>(a) Landfill</a:t>
            </a:r>
          </a:p>
          <a:p>
            <a:pPr algn="l"/>
            <a:r>
              <a:rPr lang="en-US" b="0" i="0" dirty="0">
                <a:effectLst/>
                <a:latin typeface="Roboto"/>
              </a:rPr>
              <a:t>(b) Incineration</a:t>
            </a:r>
          </a:p>
          <a:p>
            <a:pPr algn="l"/>
            <a:r>
              <a:rPr lang="en-US" b="0" i="0" dirty="0">
                <a:effectLst/>
                <a:latin typeface="Roboto"/>
              </a:rPr>
              <a:t>(c) Recycling</a:t>
            </a:r>
          </a:p>
          <a:p>
            <a:pPr algn="l"/>
            <a:r>
              <a:rPr lang="en-US" b="0" i="0" dirty="0">
                <a:effectLst/>
                <a:latin typeface="Roboto"/>
              </a:rPr>
              <a:t>(d) Vermicomposting</a:t>
            </a:r>
          </a:p>
        </p:txBody>
      </p:sp>
    </p:spTree>
    <p:extLst>
      <p:ext uri="{BB962C8B-B14F-4D97-AF65-F5344CB8AC3E}">
        <p14:creationId xmlns:p14="http://schemas.microsoft.com/office/powerpoint/2010/main" val="3980495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CA629F-5EA1-40E1-862A-06DEDC532085}"/>
              </a:ext>
            </a:extLst>
          </p:cNvPr>
          <p:cNvSpPr txBox="1"/>
          <p:nvPr/>
        </p:nvSpPr>
        <p:spPr>
          <a:xfrm>
            <a:off x="152400" y="533400"/>
            <a:ext cx="8991600" cy="5078313"/>
          </a:xfrm>
          <a:prstGeom prst="rect">
            <a:avLst/>
          </a:prstGeom>
          <a:noFill/>
        </p:spPr>
        <p:txBody>
          <a:bodyPr wrap="square">
            <a:spAutoFit/>
          </a:bodyPr>
          <a:lstStyle/>
          <a:p>
            <a:pPr algn="l"/>
            <a:r>
              <a:rPr lang="en-US" b="1" i="0" dirty="0">
                <a:solidFill>
                  <a:srgbClr val="333333"/>
                </a:solidFill>
                <a:effectLst/>
                <a:latin typeface="Roboto"/>
              </a:rPr>
              <a:t>7. The organic material of the solid waste will decompose</a:t>
            </a:r>
            <a:endParaRPr lang="en-US" b="0" i="0" dirty="0">
              <a:solidFill>
                <a:srgbClr val="333333"/>
              </a:solidFill>
              <a:effectLst/>
              <a:latin typeface="Roboto"/>
            </a:endParaRPr>
          </a:p>
          <a:p>
            <a:pPr algn="l"/>
            <a:r>
              <a:rPr lang="en-US" b="0" i="0" dirty="0">
                <a:solidFill>
                  <a:srgbClr val="333333"/>
                </a:solidFill>
                <a:effectLst/>
                <a:latin typeface="Roboto"/>
              </a:rPr>
              <a:t>(a) By the flow of water</a:t>
            </a:r>
          </a:p>
          <a:p>
            <a:pPr algn="l"/>
            <a:r>
              <a:rPr lang="en-US" b="0" i="0" dirty="0">
                <a:solidFill>
                  <a:srgbClr val="333333"/>
                </a:solidFill>
                <a:effectLst/>
                <a:latin typeface="Roboto"/>
              </a:rPr>
              <a:t>(b) By the soil particles</a:t>
            </a:r>
          </a:p>
          <a:p>
            <a:pPr algn="l"/>
            <a:r>
              <a:rPr lang="en-US" b="0" i="0" dirty="0">
                <a:solidFill>
                  <a:srgbClr val="FF0000"/>
                </a:solidFill>
                <a:effectLst/>
                <a:latin typeface="Roboto"/>
              </a:rPr>
              <a:t>(c) By the action of microorganisms</a:t>
            </a:r>
          </a:p>
          <a:p>
            <a:pPr algn="l"/>
            <a:r>
              <a:rPr lang="en-US" b="0" i="0" dirty="0">
                <a:solidFill>
                  <a:srgbClr val="333333"/>
                </a:solidFill>
                <a:effectLst/>
                <a:latin typeface="Roboto"/>
              </a:rPr>
              <a:t>(d) By oxidation</a:t>
            </a:r>
          </a:p>
          <a:p>
            <a:pPr algn="l"/>
            <a:endParaRPr lang="en-US" b="1" i="0" dirty="0">
              <a:solidFill>
                <a:srgbClr val="333333"/>
              </a:solidFill>
              <a:effectLst/>
              <a:latin typeface="Roboto"/>
            </a:endParaRPr>
          </a:p>
          <a:p>
            <a:pPr algn="l"/>
            <a:r>
              <a:rPr lang="en-US" b="1" i="0" dirty="0">
                <a:solidFill>
                  <a:srgbClr val="333333"/>
                </a:solidFill>
                <a:effectLst/>
                <a:latin typeface="Roboto"/>
              </a:rPr>
              <a:t>8. Which of the following wastes are called the Municipal Solid Waste (MSW)?</a:t>
            </a:r>
            <a:endParaRPr lang="en-US" b="0" i="0" dirty="0">
              <a:solidFill>
                <a:srgbClr val="333333"/>
              </a:solidFill>
              <a:effectLst/>
              <a:latin typeface="Roboto"/>
            </a:endParaRPr>
          </a:p>
          <a:p>
            <a:pPr algn="l"/>
            <a:r>
              <a:rPr lang="en-US" b="0" i="0" dirty="0">
                <a:solidFill>
                  <a:srgbClr val="333333"/>
                </a:solidFill>
                <a:effectLst/>
                <a:latin typeface="Roboto"/>
              </a:rPr>
              <a:t>(a) Food wastes</a:t>
            </a:r>
          </a:p>
          <a:p>
            <a:pPr algn="l"/>
            <a:r>
              <a:rPr lang="en-US" b="0" i="0" dirty="0">
                <a:solidFill>
                  <a:srgbClr val="333333"/>
                </a:solidFill>
                <a:effectLst/>
                <a:latin typeface="Roboto"/>
              </a:rPr>
              <a:t>(b) Wood pieces</a:t>
            </a:r>
          </a:p>
          <a:p>
            <a:pPr algn="l"/>
            <a:r>
              <a:rPr lang="en-US" b="0" i="0" dirty="0">
                <a:solidFill>
                  <a:srgbClr val="333333"/>
                </a:solidFill>
                <a:effectLst/>
                <a:latin typeface="Roboto"/>
              </a:rPr>
              <a:t>(c) Plastic cans</a:t>
            </a:r>
          </a:p>
          <a:p>
            <a:pPr algn="l"/>
            <a:r>
              <a:rPr lang="en-US" b="0" i="0" dirty="0">
                <a:solidFill>
                  <a:srgbClr val="FF0000"/>
                </a:solidFill>
                <a:effectLst/>
                <a:latin typeface="Roboto"/>
              </a:rPr>
              <a:t>(d) All of the above</a:t>
            </a:r>
          </a:p>
          <a:p>
            <a:pPr algn="l"/>
            <a:endParaRPr lang="en-US" b="1" i="0" dirty="0">
              <a:solidFill>
                <a:srgbClr val="333333"/>
              </a:solidFill>
              <a:effectLst/>
              <a:latin typeface="Roboto"/>
            </a:endParaRPr>
          </a:p>
          <a:p>
            <a:pPr algn="l"/>
            <a:r>
              <a:rPr lang="en-US" b="1" i="0" dirty="0">
                <a:solidFill>
                  <a:srgbClr val="333333"/>
                </a:solidFill>
                <a:effectLst/>
                <a:latin typeface="Roboto"/>
              </a:rPr>
              <a:t>9. The process of burning municipal solid wastes under suitable temperature and conditions in a specific furnace is called ______.</a:t>
            </a:r>
            <a:endParaRPr lang="en-US" b="0" i="0" dirty="0">
              <a:solidFill>
                <a:srgbClr val="333333"/>
              </a:solidFill>
              <a:effectLst/>
              <a:latin typeface="Roboto"/>
            </a:endParaRPr>
          </a:p>
          <a:p>
            <a:pPr algn="l"/>
            <a:r>
              <a:rPr lang="en-US" b="0" i="0" dirty="0">
                <a:solidFill>
                  <a:srgbClr val="333333"/>
                </a:solidFill>
                <a:effectLst/>
                <a:latin typeface="Roboto"/>
              </a:rPr>
              <a:t>(a) Landfill</a:t>
            </a:r>
          </a:p>
          <a:p>
            <a:pPr algn="l"/>
            <a:r>
              <a:rPr lang="en-US" b="0" i="0" dirty="0">
                <a:solidFill>
                  <a:srgbClr val="FF0000"/>
                </a:solidFill>
                <a:effectLst/>
                <a:latin typeface="Roboto"/>
              </a:rPr>
              <a:t>(b) Incineration</a:t>
            </a:r>
          </a:p>
          <a:p>
            <a:pPr algn="l"/>
            <a:r>
              <a:rPr lang="en-US" b="0" i="0" dirty="0">
                <a:solidFill>
                  <a:srgbClr val="333333"/>
                </a:solidFill>
                <a:effectLst/>
                <a:latin typeface="Roboto"/>
              </a:rPr>
              <a:t>(c) Recycling</a:t>
            </a:r>
          </a:p>
          <a:p>
            <a:pPr algn="l"/>
            <a:r>
              <a:rPr lang="en-US" b="0" i="0" dirty="0">
                <a:solidFill>
                  <a:srgbClr val="333333"/>
                </a:solidFill>
                <a:effectLst/>
                <a:latin typeface="Roboto"/>
              </a:rPr>
              <a:t>(d) Vermicomposting</a:t>
            </a:r>
          </a:p>
        </p:txBody>
      </p:sp>
    </p:spTree>
    <p:extLst>
      <p:ext uri="{BB962C8B-B14F-4D97-AF65-F5344CB8AC3E}">
        <p14:creationId xmlns:p14="http://schemas.microsoft.com/office/powerpoint/2010/main" val="3477557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C6BA8B-5679-4C73-8AEF-CFC9B7086597}"/>
              </a:ext>
            </a:extLst>
          </p:cNvPr>
          <p:cNvSpPr txBox="1"/>
          <p:nvPr/>
        </p:nvSpPr>
        <p:spPr>
          <a:xfrm>
            <a:off x="23327" y="228600"/>
            <a:ext cx="8968273" cy="6001643"/>
          </a:xfrm>
          <a:prstGeom prst="rect">
            <a:avLst/>
          </a:prstGeom>
          <a:noFill/>
        </p:spPr>
        <p:txBody>
          <a:bodyPr wrap="square">
            <a:spAutoFit/>
          </a:bodyPr>
          <a:lstStyle/>
          <a:p>
            <a:pPr algn="l"/>
            <a:r>
              <a:rPr lang="en-US" sz="1600" b="1" i="0" dirty="0">
                <a:effectLst/>
                <a:latin typeface="Roboto"/>
              </a:rPr>
              <a:t>10. The burning of solid waste is not recommended because</a:t>
            </a:r>
            <a:endParaRPr lang="en-US" sz="1600" b="0" i="0" dirty="0">
              <a:effectLst/>
              <a:latin typeface="Roboto"/>
            </a:endParaRPr>
          </a:p>
          <a:p>
            <a:pPr algn="l"/>
            <a:r>
              <a:rPr lang="en-US" sz="1600" b="0" i="0" dirty="0">
                <a:effectLst/>
                <a:latin typeface="Roboto"/>
              </a:rPr>
              <a:t>(a) It is very costly</a:t>
            </a:r>
          </a:p>
          <a:p>
            <a:pPr algn="l"/>
            <a:r>
              <a:rPr lang="en-US" sz="1600" b="0" i="0" dirty="0">
                <a:effectLst/>
                <a:latin typeface="Roboto"/>
              </a:rPr>
              <a:t>(b) It requires a lot of space</a:t>
            </a:r>
          </a:p>
          <a:p>
            <a:pPr algn="l"/>
            <a:r>
              <a:rPr lang="en-US" sz="1600" b="0" i="0" dirty="0">
                <a:effectLst/>
                <a:latin typeface="Roboto"/>
              </a:rPr>
              <a:t>(c) It requires modern technologies</a:t>
            </a:r>
          </a:p>
          <a:p>
            <a:pPr algn="l"/>
            <a:r>
              <a:rPr lang="en-US" sz="1600" b="0" i="0" dirty="0">
                <a:effectLst/>
                <a:latin typeface="Roboto"/>
              </a:rPr>
              <a:t>(d) It causes several environmental issues</a:t>
            </a:r>
          </a:p>
          <a:p>
            <a:pPr algn="l"/>
            <a:endParaRPr lang="en-US" sz="1600" b="1" i="0" dirty="0">
              <a:effectLst/>
              <a:latin typeface="Roboto"/>
            </a:endParaRPr>
          </a:p>
          <a:p>
            <a:pPr algn="l"/>
            <a:r>
              <a:rPr lang="en-US" sz="1600" b="1" i="0" dirty="0">
                <a:effectLst/>
                <a:latin typeface="Roboto"/>
              </a:rPr>
              <a:t>11. When the organic matter present in the sanitary landfill decomposes, it generates</a:t>
            </a:r>
            <a:endParaRPr lang="en-US" sz="1600" b="0" i="0" dirty="0">
              <a:effectLst/>
              <a:latin typeface="Roboto"/>
            </a:endParaRPr>
          </a:p>
          <a:p>
            <a:pPr algn="l"/>
            <a:r>
              <a:rPr lang="en-US" sz="1600" b="0" i="0" dirty="0">
                <a:effectLst/>
                <a:latin typeface="Roboto"/>
              </a:rPr>
              <a:t>(a) Methane</a:t>
            </a:r>
          </a:p>
          <a:p>
            <a:pPr algn="l"/>
            <a:r>
              <a:rPr lang="en-US" sz="1600" b="0" i="0" dirty="0">
                <a:effectLst/>
                <a:latin typeface="Roboto"/>
              </a:rPr>
              <a:t>(b) Nitrogen</a:t>
            </a:r>
          </a:p>
          <a:p>
            <a:pPr algn="l"/>
            <a:r>
              <a:rPr lang="en-US" sz="1600" b="0" i="0" dirty="0">
                <a:effectLst/>
                <a:latin typeface="Roboto"/>
              </a:rPr>
              <a:t>(c) Hydrogen</a:t>
            </a:r>
          </a:p>
          <a:p>
            <a:pPr algn="l"/>
            <a:r>
              <a:rPr lang="en-US" sz="1600" b="0" i="0" dirty="0">
                <a:effectLst/>
                <a:latin typeface="Roboto"/>
              </a:rPr>
              <a:t>(d) All of the above</a:t>
            </a:r>
          </a:p>
          <a:p>
            <a:pPr algn="l"/>
            <a:endParaRPr lang="en-US" sz="1600" b="1" i="0" dirty="0">
              <a:effectLst/>
              <a:latin typeface="Roboto"/>
            </a:endParaRPr>
          </a:p>
          <a:p>
            <a:pPr algn="l"/>
            <a:r>
              <a:rPr lang="en-US" sz="1600" b="1" i="0" dirty="0">
                <a:effectLst/>
                <a:latin typeface="Roboto"/>
              </a:rPr>
              <a:t>12. Which of the following is the oldest and the most common method used to dump the solid wastes?</a:t>
            </a:r>
            <a:endParaRPr lang="en-US" sz="1600" b="0" i="0" dirty="0">
              <a:effectLst/>
              <a:latin typeface="Roboto"/>
            </a:endParaRPr>
          </a:p>
          <a:p>
            <a:pPr algn="l"/>
            <a:r>
              <a:rPr lang="en-US" sz="1600" b="0" i="0" dirty="0">
                <a:effectLst/>
                <a:latin typeface="Roboto"/>
              </a:rPr>
              <a:t>(a) River</a:t>
            </a:r>
          </a:p>
          <a:p>
            <a:pPr algn="l"/>
            <a:r>
              <a:rPr lang="en-US" sz="1600" b="0" i="0" dirty="0">
                <a:effectLst/>
                <a:latin typeface="Roboto"/>
              </a:rPr>
              <a:t>(b) Ocean</a:t>
            </a:r>
          </a:p>
          <a:p>
            <a:pPr algn="l"/>
            <a:r>
              <a:rPr lang="en-US" sz="1600" b="0" i="0" dirty="0">
                <a:effectLst/>
                <a:latin typeface="Roboto"/>
              </a:rPr>
              <a:t>(c) Landfill</a:t>
            </a:r>
          </a:p>
          <a:p>
            <a:pPr algn="l"/>
            <a:r>
              <a:rPr lang="en-US" sz="1600" b="0" i="0" dirty="0">
                <a:effectLst/>
                <a:latin typeface="Roboto"/>
              </a:rPr>
              <a:t>(d) None of the above</a:t>
            </a:r>
          </a:p>
          <a:p>
            <a:pPr algn="l"/>
            <a:endParaRPr lang="en-US" sz="1600" b="1" i="0" dirty="0">
              <a:effectLst/>
              <a:latin typeface="Roboto"/>
            </a:endParaRPr>
          </a:p>
          <a:p>
            <a:pPr algn="l"/>
            <a:r>
              <a:rPr lang="en-US" sz="1600" b="1" i="0" dirty="0">
                <a:effectLst/>
                <a:latin typeface="Roboto"/>
              </a:rPr>
              <a:t>13. The disposable wastes contain</a:t>
            </a:r>
            <a:endParaRPr lang="en-US" sz="1600" b="0" i="0" dirty="0">
              <a:effectLst/>
              <a:latin typeface="Roboto"/>
            </a:endParaRPr>
          </a:p>
          <a:p>
            <a:pPr algn="l"/>
            <a:r>
              <a:rPr lang="en-US" sz="1600" b="0" i="0" dirty="0">
                <a:effectLst/>
                <a:latin typeface="Roboto"/>
              </a:rPr>
              <a:t>(a) Solids</a:t>
            </a:r>
          </a:p>
          <a:p>
            <a:pPr algn="l"/>
            <a:r>
              <a:rPr lang="en-US" sz="1600" b="0" i="0" dirty="0">
                <a:effectLst/>
                <a:latin typeface="Roboto"/>
              </a:rPr>
              <a:t>(b) Slurries</a:t>
            </a:r>
          </a:p>
          <a:p>
            <a:pPr algn="l"/>
            <a:r>
              <a:rPr lang="en-US" sz="1600" b="0" i="0" dirty="0">
                <a:effectLst/>
                <a:latin typeface="Roboto"/>
              </a:rPr>
              <a:t>(c) Liquids</a:t>
            </a:r>
          </a:p>
          <a:p>
            <a:pPr algn="l"/>
            <a:r>
              <a:rPr lang="en-US" sz="1600" b="0" i="0" dirty="0">
                <a:effectLst/>
                <a:latin typeface="Roboto"/>
              </a:rPr>
              <a:t>(d) All of the above</a:t>
            </a:r>
          </a:p>
        </p:txBody>
      </p:sp>
    </p:spTree>
    <p:extLst>
      <p:ext uri="{BB962C8B-B14F-4D97-AF65-F5344CB8AC3E}">
        <p14:creationId xmlns:p14="http://schemas.microsoft.com/office/powerpoint/2010/main" val="3309817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C6BA8B-5679-4C73-8AEF-CFC9B7086597}"/>
              </a:ext>
            </a:extLst>
          </p:cNvPr>
          <p:cNvSpPr txBox="1"/>
          <p:nvPr/>
        </p:nvSpPr>
        <p:spPr>
          <a:xfrm>
            <a:off x="23327" y="228600"/>
            <a:ext cx="9144000" cy="6001643"/>
          </a:xfrm>
          <a:prstGeom prst="rect">
            <a:avLst/>
          </a:prstGeom>
          <a:noFill/>
        </p:spPr>
        <p:txBody>
          <a:bodyPr wrap="square">
            <a:spAutoFit/>
          </a:bodyPr>
          <a:lstStyle/>
          <a:p>
            <a:pPr algn="l"/>
            <a:r>
              <a:rPr lang="en-US" sz="1600" b="1" i="0" dirty="0">
                <a:solidFill>
                  <a:srgbClr val="333333"/>
                </a:solidFill>
                <a:effectLst/>
                <a:latin typeface="Roboto"/>
              </a:rPr>
              <a:t>10. The burning of solid waste is not recommended because</a:t>
            </a:r>
            <a:endParaRPr lang="en-US" sz="1600" b="0" i="0" dirty="0">
              <a:solidFill>
                <a:srgbClr val="333333"/>
              </a:solidFill>
              <a:effectLst/>
              <a:latin typeface="Roboto"/>
            </a:endParaRPr>
          </a:p>
          <a:p>
            <a:pPr algn="l"/>
            <a:r>
              <a:rPr lang="en-US" sz="1600" b="0" i="0" dirty="0">
                <a:solidFill>
                  <a:srgbClr val="333333"/>
                </a:solidFill>
                <a:effectLst/>
                <a:latin typeface="Roboto"/>
              </a:rPr>
              <a:t>(a) It is very costly</a:t>
            </a:r>
          </a:p>
          <a:p>
            <a:pPr algn="l"/>
            <a:r>
              <a:rPr lang="en-US" sz="1600" b="0" i="0" dirty="0">
                <a:solidFill>
                  <a:srgbClr val="333333"/>
                </a:solidFill>
                <a:effectLst/>
                <a:latin typeface="Roboto"/>
              </a:rPr>
              <a:t>(b) It requires a lot of space</a:t>
            </a:r>
          </a:p>
          <a:p>
            <a:pPr algn="l"/>
            <a:r>
              <a:rPr lang="en-US" sz="1600" b="0" i="0" dirty="0">
                <a:solidFill>
                  <a:srgbClr val="333333"/>
                </a:solidFill>
                <a:effectLst/>
                <a:latin typeface="Roboto"/>
              </a:rPr>
              <a:t>(c) It requires modern technologies</a:t>
            </a:r>
          </a:p>
          <a:p>
            <a:pPr algn="l"/>
            <a:r>
              <a:rPr lang="en-US" sz="1600" b="0" i="0" dirty="0">
                <a:solidFill>
                  <a:srgbClr val="FF0000"/>
                </a:solidFill>
                <a:effectLst/>
                <a:latin typeface="Roboto"/>
              </a:rPr>
              <a:t>(d) It causes several environmental issues</a:t>
            </a:r>
          </a:p>
          <a:p>
            <a:pPr algn="l"/>
            <a:endParaRPr lang="en-US" sz="1600" b="1" i="0" dirty="0">
              <a:solidFill>
                <a:srgbClr val="333333"/>
              </a:solidFill>
              <a:effectLst/>
              <a:latin typeface="Roboto"/>
            </a:endParaRPr>
          </a:p>
          <a:p>
            <a:pPr algn="l"/>
            <a:r>
              <a:rPr lang="en-US" sz="1600" b="1" i="0" dirty="0">
                <a:solidFill>
                  <a:srgbClr val="333333"/>
                </a:solidFill>
                <a:effectLst/>
                <a:latin typeface="Roboto"/>
              </a:rPr>
              <a:t>11. When the organic matter present in the sanitary landfill decomposes, it generates</a:t>
            </a:r>
            <a:endParaRPr lang="en-US" sz="1600" b="0" i="0" dirty="0">
              <a:solidFill>
                <a:srgbClr val="333333"/>
              </a:solidFill>
              <a:effectLst/>
              <a:latin typeface="Roboto"/>
            </a:endParaRPr>
          </a:p>
          <a:p>
            <a:pPr algn="l"/>
            <a:r>
              <a:rPr lang="en-US" sz="1600" b="0" i="0" dirty="0">
                <a:solidFill>
                  <a:srgbClr val="FF0000"/>
                </a:solidFill>
                <a:effectLst/>
                <a:latin typeface="Roboto"/>
              </a:rPr>
              <a:t>(a) Methane</a:t>
            </a:r>
          </a:p>
          <a:p>
            <a:pPr algn="l"/>
            <a:r>
              <a:rPr lang="en-US" sz="1600" b="0" i="0" dirty="0">
                <a:solidFill>
                  <a:srgbClr val="333333"/>
                </a:solidFill>
                <a:effectLst/>
                <a:latin typeface="Roboto"/>
              </a:rPr>
              <a:t>(b) Nitrogen</a:t>
            </a:r>
          </a:p>
          <a:p>
            <a:pPr algn="l"/>
            <a:r>
              <a:rPr lang="en-US" sz="1600" b="0" i="0" dirty="0">
                <a:solidFill>
                  <a:srgbClr val="333333"/>
                </a:solidFill>
                <a:effectLst/>
                <a:latin typeface="Roboto"/>
              </a:rPr>
              <a:t>(c) Hydrogen</a:t>
            </a:r>
          </a:p>
          <a:p>
            <a:pPr algn="l"/>
            <a:r>
              <a:rPr lang="en-US" sz="1600" b="0" i="0" dirty="0">
                <a:solidFill>
                  <a:srgbClr val="333333"/>
                </a:solidFill>
                <a:effectLst/>
                <a:latin typeface="Roboto"/>
              </a:rPr>
              <a:t>(d) All of the above</a:t>
            </a:r>
          </a:p>
          <a:p>
            <a:pPr algn="l"/>
            <a:endParaRPr lang="en-US" sz="1600" b="1" i="0" dirty="0">
              <a:solidFill>
                <a:srgbClr val="333333"/>
              </a:solidFill>
              <a:effectLst/>
              <a:latin typeface="Roboto"/>
            </a:endParaRPr>
          </a:p>
          <a:p>
            <a:pPr algn="l"/>
            <a:r>
              <a:rPr lang="en-US" sz="1600" b="1" i="0" dirty="0">
                <a:solidFill>
                  <a:srgbClr val="333333"/>
                </a:solidFill>
                <a:effectLst/>
                <a:latin typeface="Roboto"/>
              </a:rPr>
              <a:t>12. Which of the following is the oldest and the most common method used to dump the solid wastes?</a:t>
            </a:r>
            <a:endParaRPr lang="en-US" sz="1600" b="0" i="0" dirty="0">
              <a:solidFill>
                <a:srgbClr val="333333"/>
              </a:solidFill>
              <a:effectLst/>
              <a:latin typeface="Roboto"/>
            </a:endParaRPr>
          </a:p>
          <a:p>
            <a:pPr algn="l"/>
            <a:r>
              <a:rPr lang="en-US" sz="1600" b="0" i="0" dirty="0">
                <a:solidFill>
                  <a:srgbClr val="333333"/>
                </a:solidFill>
                <a:effectLst/>
                <a:latin typeface="Roboto"/>
              </a:rPr>
              <a:t>(a) River</a:t>
            </a:r>
          </a:p>
          <a:p>
            <a:pPr algn="l"/>
            <a:r>
              <a:rPr lang="en-US" sz="1600" b="0" i="0" dirty="0">
                <a:solidFill>
                  <a:srgbClr val="333333"/>
                </a:solidFill>
                <a:effectLst/>
                <a:latin typeface="Roboto"/>
              </a:rPr>
              <a:t>(b) Ocean</a:t>
            </a:r>
          </a:p>
          <a:p>
            <a:pPr algn="l"/>
            <a:r>
              <a:rPr lang="en-US" sz="1600" b="0" i="0" dirty="0">
                <a:solidFill>
                  <a:srgbClr val="FF0000"/>
                </a:solidFill>
                <a:effectLst/>
                <a:latin typeface="Roboto"/>
              </a:rPr>
              <a:t>(c) Landfill</a:t>
            </a:r>
          </a:p>
          <a:p>
            <a:pPr algn="l"/>
            <a:r>
              <a:rPr lang="en-US" sz="1600" b="0" i="0" dirty="0">
                <a:solidFill>
                  <a:srgbClr val="333333"/>
                </a:solidFill>
                <a:effectLst/>
                <a:latin typeface="Roboto"/>
              </a:rPr>
              <a:t>(d) None of the above</a:t>
            </a:r>
          </a:p>
          <a:p>
            <a:pPr algn="l"/>
            <a:endParaRPr lang="en-US" sz="1600" b="1" i="0" dirty="0">
              <a:solidFill>
                <a:srgbClr val="333333"/>
              </a:solidFill>
              <a:effectLst/>
              <a:latin typeface="Roboto"/>
            </a:endParaRPr>
          </a:p>
          <a:p>
            <a:pPr algn="l"/>
            <a:r>
              <a:rPr lang="en-US" sz="1600" b="1" i="0" dirty="0">
                <a:solidFill>
                  <a:srgbClr val="333333"/>
                </a:solidFill>
                <a:effectLst/>
                <a:latin typeface="Roboto"/>
              </a:rPr>
              <a:t>13. The disposable wastes contain</a:t>
            </a:r>
            <a:endParaRPr lang="en-US" sz="1600" b="0" i="0" dirty="0">
              <a:solidFill>
                <a:srgbClr val="333333"/>
              </a:solidFill>
              <a:effectLst/>
              <a:latin typeface="Roboto"/>
            </a:endParaRPr>
          </a:p>
          <a:p>
            <a:pPr algn="l"/>
            <a:r>
              <a:rPr lang="en-US" sz="1600" b="0" i="0" dirty="0">
                <a:solidFill>
                  <a:srgbClr val="333333"/>
                </a:solidFill>
                <a:effectLst/>
                <a:latin typeface="Roboto"/>
              </a:rPr>
              <a:t>(a) Solids</a:t>
            </a:r>
          </a:p>
          <a:p>
            <a:pPr algn="l"/>
            <a:r>
              <a:rPr lang="en-US" sz="1600" b="0" i="0" dirty="0">
                <a:solidFill>
                  <a:srgbClr val="333333"/>
                </a:solidFill>
                <a:effectLst/>
                <a:latin typeface="Roboto"/>
              </a:rPr>
              <a:t>(b) Slurries</a:t>
            </a:r>
          </a:p>
          <a:p>
            <a:pPr algn="l"/>
            <a:r>
              <a:rPr lang="en-US" sz="1600" b="0" i="0" dirty="0">
                <a:solidFill>
                  <a:srgbClr val="333333"/>
                </a:solidFill>
                <a:effectLst/>
                <a:latin typeface="Roboto"/>
              </a:rPr>
              <a:t>(c) Liquids</a:t>
            </a:r>
          </a:p>
          <a:p>
            <a:pPr algn="l"/>
            <a:r>
              <a:rPr lang="en-US" sz="1600" b="0" i="0" dirty="0">
                <a:solidFill>
                  <a:srgbClr val="FF0000"/>
                </a:solidFill>
                <a:effectLst/>
                <a:latin typeface="Roboto"/>
              </a:rPr>
              <a:t>(d) All of the above</a:t>
            </a:r>
          </a:p>
        </p:txBody>
      </p:sp>
    </p:spTree>
    <p:extLst>
      <p:ext uri="{BB962C8B-B14F-4D97-AF65-F5344CB8AC3E}">
        <p14:creationId xmlns:p14="http://schemas.microsoft.com/office/powerpoint/2010/main" val="3053259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D7B0C5-9998-4CEC-A4C3-7C6E4A10E2B3}"/>
              </a:ext>
            </a:extLst>
          </p:cNvPr>
          <p:cNvSpPr txBox="1"/>
          <p:nvPr/>
        </p:nvSpPr>
        <p:spPr>
          <a:xfrm>
            <a:off x="76200" y="0"/>
            <a:ext cx="8915400" cy="6555641"/>
          </a:xfrm>
          <a:prstGeom prst="rect">
            <a:avLst/>
          </a:prstGeom>
          <a:noFill/>
        </p:spPr>
        <p:txBody>
          <a:bodyPr wrap="square">
            <a:spAutoFit/>
          </a:bodyPr>
          <a:lstStyle/>
          <a:p>
            <a:pPr algn="l"/>
            <a:r>
              <a:rPr lang="en-US" sz="1200" b="1" i="0" dirty="0">
                <a:effectLst/>
                <a:latin typeface="Roboto"/>
              </a:rPr>
              <a:t>14. Find the correct statement</a:t>
            </a:r>
            <a:endParaRPr lang="en-US" sz="1200" b="0" i="0" dirty="0">
              <a:effectLst/>
              <a:latin typeface="Roboto"/>
            </a:endParaRPr>
          </a:p>
          <a:p>
            <a:pPr algn="l"/>
            <a:r>
              <a:rPr lang="en-US" sz="1200" b="0" i="0" dirty="0">
                <a:effectLst/>
                <a:latin typeface="Roboto"/>
              </a:rPr>
              <a:t>(a) The waste from one process becomes the input for another process</a:t>
            </a:r>
          </a:p>
          <a:p>
            <a:pPr algn="l"/>
            <a:r>
              <a:rPr lang="en-US" sz="1200" b="0" i="0" dirty="0">
                <a:effectLst/>
                <a:latin typeface="Roboto"/>
              </a:rPr>
              <a:t>(b) All the processes related to consumption and production produce some kind of waste</a:t>
            </a:r>
          </a:p>
          <a:p>
            <a:pPr algn="l"/>
            <a:r>
              <a:rPr lang="en-US" sz="1200" b="0" i="0" dirty="0">
                <a:effectLst/>
                <a:latin typeface="Roboto"/>
              </a:rPr>
              <a:t>(c) There is no real waste in nature</a:t>
            </a:r>
          </a:p>
          <a:p>
            <a:pPr algn="l"/>
            <a:r>
              <a:rPr lang="en-US" sz="1200" b="0" i="0" dirty="0">
                <a:effectLst/>
                <a:latin typeface="Roboto"/>
              </a:rPr>
              <a:t>(d) All of the above</a:t>
            </a:r>
          </a:p>
          <a:p>
            <a:pPr algn="l"/>
            <a:r>
              <a:rPr lang="en-US" sz="1200" b="1" i="0" dirty="0">
                <a:effectLst/>
                <a:latin typeface="Roboto"/>
              </a:rPr>
              <a:t>15. Which of the following methods is better for the solid waste problem?</a:t>
            </a:r>
            <a:endParaRPr lang="en-US" sz="1200" b="0" i="0" dirty="0">
              <a:effectLst/>
              <a:latin typeface="Roboto"/>
            </a:endParaRPr>
          </a:p>
          <a:p>
            <a:pPr algn="l"/>
            <a:r>
              <a:rPr lang="en-US" sz="1200" b="0" i="0" dirty="0">
                <a:effectLst/>
                <a:latin typeface="Roboto"/>
              </a:rPr>
              <a:t>(a) Recycling</a:t>
            </a:r>
          </a:p>
          <a:p>
            <a:pPr algn="l"/>
            <a:r>
              <a:rPr lang="en-US" sz="1200" b="0" i="0" dirty="0">
                <a:effectLst/>
                <a:latin typeface="Roboto"/>
              </a:rPr>
              <a:t>(b) Landfilling</a:t>
            </a:r>
          </a:p>
          <a:p>
            <a:pPr algn="l"/>
            <a:r>
              <a:rPr lang="en-US" sz="1200" b="0" i="0" dirty="0">
                <a:effectLst/>
                <a:latin typeface="Roboto"/>
              </a:rPr>
              <a:t>(c) Both a and b</a:t>
            </a:r>
          </a:p>
          <a:p>
            <a:pPr algn="l"/>
            <a:r>
              <a:rPr lang="en-US" sz="1200" b="0" i="0" dirty="0">
                <a:effectLst/>
                <a:latin typeface="Roboto"/>
              </a:rPr>
              <a:t>(d) None of the above</a:t>
            </a:r>
          </a:p>
          <a:p>
            <a:pPr algn="l"/>
            <a:r>
              <a:rPr lang="en-US" sz="1200" b="1" i="0" dirty="0">
                <a:effectLst/>
                <a:latin typeface="Roboto"/>
              </a:rPr>
              <a:t>16. Which of the following statements is incorrect for plastic wastes?</a:t>
            </a:r>
            <a:endParaRPr lang="en-US" sz="1200" b="0" i="0" dirty="0">
              <a:effectLst/>
              <a:latin typeface="Roboto"/>
            </a:endParaRPr>
          </a:p>
          <a:p>
            <a:pPr algn="l"/>
            <a:r>
              <a:rPr lang="en-US" sz="1200" b="0" i="0" dirty="0">
                <a:effectLst/>
                <a:latin typeface="Roboto"/>
              </a:rPr>
              <a:t>(a) It is used to make compost</a:t>
            </a:r>
          </a:p>
          <a:p>
            <a:pPr algn="l"/>
            <a:r>
              <a:rPr lang="en-US" sz="1200" b="0" i="0" dirty="0">
                <a:effectLst/>
                <a:latin typeface="Roboto"/>
              </a:rPr>
              <a:t>(b) It lasts for a longer period of time</a:t>
            </a:r>
          </a:p>
          <a:p>
            <a:pPr algn="l"/>
            <a:r>
              <a:rPr lang="en-US" sz="1200" b="0" i="0" dirty="0">
                <a:effectLst/>
                <a:latin typeface="Roboto"/>
              </a:rPr>
              <a:t>(c) Toxic fumes are produced when burnt</a:t>
            </a:r>
          </a:p>
          <a:p>
            <a:pPr algn="l"/>
            <a:r>
              <a:rPr lang="en-US" sz="1200" b="0" i="0" dirty="0">
                <a:effectLst/>
                <a:latin typeface="Roboto"/>
              </a:rPr>
              <a:t>(d) All of the above</a:t>
            </a:r>
          </a:p>
          <a:p>
            <a:pPr algn="l"/>
            <a:r>
              <a:rPr lang="en-US" sz="1200" b="1" i="0" dirty="0">
                <a:effectLst/>
                <a:latin typeface="Roboto"/>
              </a:rPr>
              <a:t>17. Which of the following can be recycled many times?</a:t>
            </a:r>
            <a:endParaRPr lang="en-US" sz="1200" b="0" i="0" dirty="0">
              <a:effectLst/>
              <a:latin typeface="Roboto"/>
            </a:endParaRPr>
          </a:p>
          <a:p>
            <a:pPr algn="l"/>
            <a:r>
              <a:rPr lang="en-US" sz="1200" b="0" i="0" dirty="0">
                <a:effectLst/>
                <a:latin typeface="Roboto"/>
              </a:rPr>
              <a:t>(a) Wood</a:t>
            </a:r>
          </a:p>
          <a:p>
            <a:pPr algn="l"/>
            <a:r>
              <a:rPr lang="en-US" sz="1200" b="0" i="0" dirty="0">
                <a:effectLst/>
                <a:latin typeface="Roboto"/>
              </a:rPr>
              <a:t>(b) Plastic</a:t>
            </a:r>
          </a:p>
          <a:p>
            <a:pPr algn="l"/>
            <a:r>
              <a:rPr lang="en-US" sz="1200" b="0" i="0" dirty="0">
                <a:effectLst/>
                <a:latin typeface="Roboto"/>
              </a:rPr>
              <a:t>(c) </a:t>
            </a:r>
            <a:r>
              <a:rPr lang="en-US" sz="1200" b="0" i="0" dirty="0" err="1">
                <a:effectLst/>
                <a:latin typeface="Roboto"/>
              </a:rPr>
              <a:t>Aluminium</a:t>
            </a:r>
            <a:endParaRPr lang="en-US" sz="1200" b="0" i="0" dirty="0">
              <a:effectLst/>
              <a:latin typeface="Roboto"/>
            </a:endParaRPr>
          </a:p>
          <a:p>
            <a:pPr algn="l"/>
            <a:r>
              <a:rPr lang="en-US" sz="1200" b="0" i="0" dirty="0">
                <a:effectLst/>
                <a:latin typeface="Roboto"/>
              </a:rPr>
              <a:t>(d) Organic materials</a:t>
            </a:r>
          </a:p>
          <a:p>
            <a:pPr algn="l"/>
            <a:r>
              <a:rPr lang="en-US" sz="1200" b="1" i="0" dirty="0">
                <a:effectLst/>
                <a:latin typeface="Roboto"/>
              </a:rPr>
              <a:t>18. Which of the following gas is produced from landfill wastes?</a:t>
            </a:r>
            <a:endParaRPr lang="en-US" sz="1200" b="0" i="0" dirty="0">
              <a:effectLst/>
              <a:latin typeface="Roboto"/>
            </a:endParaRPr>
          </a:p>
          <a:p>
            <a:pPr algn="l"/>
            <a:r>
              <a:rPr lang="en-US" sz="1200" b="0" i="0" dirty="0">
                <a:effectLst/>
                <a:latin typeface="Roboto"/>
              </a:rPr>
              <a:t>(a) Biogas</a:t>
            </a:r>
          </a:p>
          <a:p>
            <a:pPr algn="l"/>
            <a:r>
              <a:rPr lang="en-US" sz="1200" b="0" i="0" dirty="0">
                <a:effectLst/>
                <a:latin typeface="Roboto"/>
              </a:rPr>
              <a:t>(b) Natural gas</a:t>
            </a:r>
          </a:p>
          <a:p>
            <a:pPr algn="l"/>
            <a:r>
              <a:rPr lang="en-US" sz="1200" b="0" i="0" dirty="0">
                <a:effectLst/>
                <a:latin typeface="Roboto"/>
              </a:rPr>
              <a:t>(c) Liquified petroleum gas</a:t>
            </a:r>
          </a:p>
          <a:p>
            <a:pPr algn="l"/>
            <a:r>
              <a:rPr lang="en-US" sz="1200" b="0" i="0" dirty="0">
                <a:effectLst/>
                <a:latin typeface="Roboto"/>
              </a:rPr>
              <a:t>(d) All of the above</a:t>
            </a:r>
          </a:p>
          <a:p>
            <a:pPr algn="l"/>
            <a:r>
              <a:rPr lang="en-US" sz="1200" b="1" i="0" dirty="0">
                <a:effectLst/>
                <a:latin typeface="Roboto"/>
              </a:rPr>
              <a:t>19. Which of the following statements is true about zero waste management?</a:t>
            </a:r>
            <a:endParaRPr lang="en-US" sz="1200" b="0" i="0" dirty="0">
              <a:effectLst/>
              <a:latin typeface="Roboto"/>
            </a:endParaRPr>
          </a:p>
          <a:p>
            <a:pPr algn="l"/>
            <a:r>
              <a:rPr lang="en-US" sz="1200" b="0" i="0" dirty="0">
                <a:effectLst/>
                <a:latin typeface="Roboto"/>
              </a:rPr>
              <a:t>(a) Separate collection of each kind of waste</a:t>
            </a:r>
          </a:p>
          <a:p>
            <a:pPr algn="l"/>
            <a:r>
              <a:rPr lang="en-US" sz="1200" b="0" i="0" dirty="0">
                <a:effectLst/>
                <a:latin typeface="Roboto"/>
              </a:rPr>
              <a:t>(b) Segregation of garbage at the source</a:t>
            </a:r>
          </a:p>
          <a:p>
            <a:pPr algn="l"/>
            <a:r>
              <a:rPr lang="en-US" sz="1200" b="0" i="0" dirty="0">
                <a:effectLst/>
                <a:latin typeface="Roboto"/>
              </a:rPr>
              <a:t>(c) Community involvement</a:t>
            </a:r>
          </a:p>
          <a:p>
            <a:pPr algn="l"/>
            <a:r>
              <a:rPr lang="en-US" sz="1200" b="0" i="0" dirty="0">
                <a:effectLst/>
                <a:latin typeface="Roboto"/>
              </a:rPr>
              <a:t>(d) All of the above</a:t>
            </a:r>
          </a:p>
          <a:p>
            <a:pPr algn="l"/>
            <a:r>
              <a:rPr lang="en-US" sz="1200" b="1" i="0" dirty="0">
                <a:effectLst/>
                <a:latin typeface="Roboto"/>
              </a:rPr>
              <a:t>20. How many main components are there in integrated waste management?</a:t>
            </a:r>
            <a:endParaRPr lang="en-US" sz="1200" b="0" i="0" dirty="0">
              <a:effectLst/>
              <a:latin typeface="Roboto"/>
            </a:endParaRPr>
          </a:p>
          <a:p>
            <a:pPr algn="l"/>
            <a:r>
              <a:rPr lang="en-US" sz="1200" b="0" i="0" dirty="0">
                <a:effectLst/>
                <a:latin typeface="Roboto"/>
              </a:rPr>
              <a:t>(a) Two</a:t>
            </a:r>
          </a:p>
          <a:p>
            <a:pPr algn="l"/>
            <a:r>
              <a:rPr lang="en-US" sz="1200" b="0" i="0" dirty="0">
                <a:effectLst/>
                <a:latin typeface="Roboto"/>
              </a:rPr>
              <a:t>(b) Three</a:t>
            </a:r>
          </a:p>
          <a:p>
            <a:pPr algn="l"/>
            <a:r>
              <a:rPr lang="en-US" sz="1200" b="0" i="0" dirty="0">
                <a:effectLst/>
                <a:latin typeface="Roboto"/>
              </a:rPr>
              <a:t>(c) Seven</a:t>
            </a:r>
          </a:p>
          <a:p>
            <a:pPr algn="l"/>
            <a:r>
              <a:rPr lang="en-US" sz="1200" b="0" i="0" dirty="0">
                <a:effectLst/>
                <a:latin typeface="Roboto"/>
              </a:rPr>
              <a:t>(d) Eleven</a:t>
            </a:r>
          </a:p>
        </p:txBody>
      </p:sp>
    </p:spTree>
    <p:extLst>
      <p:ext uri="{BB962C8B-B14F-4D97-AF65-F5344CB8AC3E}">
        <p14:creationId xmlns:p14="http://schemas.microsoft.com/office/powerpoint/2010/main" val="2377640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D7B0C5-9998-4CEC-A4C3-7C6E4A10E2B3}"/>
              </a:ext>
            </a:extLst>
          </p:cNvPr>
          <p:cNvSpPr txBox="1"/>
          <p:nvPr/>
        </p:nvSpPr>
        <p:spPr>
          <a:xfrm>
            <a:off x="76200" y="0"/>
            <a:ext cx="8915400" cy="6555641"/>
          </a:xfrm>
          <a:prstGeom prst="rect">
            <a:avLst/>
          </a:prstGeom>
          <a:noFill/>
        </p:spPr>
        <p:txBody>
          <a:bodyPr wrap="square">
            <a:spAutoFit/>
          </a:bodyPr>
          <a:lstStyle/>
          <a:p>
            <a:pPr algn="l"/>
            <a:r>
              <a:rPr lang="en-US" sz="1200" b="1" i="0" dirty="0">
                <a:solidFill>
                  <a:srgbClr val="333333"/>
                </a:solidFill>
                <a:effectLst/>
                <a:latin typeface="Roboto"/>
              </a:rPr>
              <a:t>14. Find the correct statement</a:t>
            </a:r>
            <a:endParaRPr lang="en-US" sz="1200" b="0" i="0" dirty="0">
              <a:solidFill>
                <a:srgbClr val="333333"/>
              </a:solidFill>
              <a:effectLst/>
              <a:latin typeface="Roboto"/>
            </a:endParaRPr>
          </a:p>
          <a:p>
            <a:pPr algn="l"/>
            <a:r>
              <a:rPr lang="en-US" sz="1200" b="0" i="0" dirty="0">
                <a:solidFill>
                  <a:srgbClr val="333333"/>
                </a:solidFill>
                <a:effectLst/>
                <a:latin typeface="Roboto"/>
              </a:rPr>
              <a:t>(a) The waste from one process becomes the input for another process</a:t>
            </a:r>
          </a:p>
          <a:p>
            <a:pPr algn="l"/>
            <a:r>
              <a:rPr lang="en-US" sz="1200" b="0" i="0" dirty="0">
                <a:solidFill>
                  <a:srgbClr val="333333"/>
                </a:solidFill>
                <a:effectLst/>
                <a:latin typeface="Roboto"/>
              </a:rPr>
              <a:t>(b) All the processes related to consumption and production produce some kind of waste</a:t>
            </a:r>
          </a:p>
          <a:p>
            <a:pPr algn="l"/>
            <a:r>
              <a:rPr lang="en-US" sz="1200" b="0" i="0" dirty="0">
                <a:solidFill>
                  <a:srgbClr val="333333"/>
                </a:solidFill>
                <a:effectLst/>
                <a:latin typeface="Roboto"/>
              </a:rPr>
              <a:t>(c) There is no real waste in nature</a:t>
            </a:r>
          </a:p>
          <a:p>
            <a:pPr algn="l"/>
            <a:r>
              <a:rPr lang="en-US" sz="1200" b="0" i="0" dirty="0">
                <a:solidFill>
                  <a:srgbClr val="FF0000"/>
                </a:solidFill>
                <a:effectLst/>
                <a:latin typeface="Roboto"/>
              </a:rPr>
              <a:t>(d) All of the above</a:t>
            </a:r>
          </a:p>
          <a:p>
            <a:pPr algn="l"/>
            <a:r>
              <a:rPr lang="en-US" sz="1200" b="1" i="0" dirty="0">
                <a:solidFill>
                  <a:srgbClr val="333333"/>
                </a:solidFill>
                <a:effectLst/>
                <a:latin typeface="Roboto"/>
              </a:rPr>
              <a:t>15. Which of the following methods is better for the solid waste problem?</a:t>
            </a:r>
            <a:endParaRPr lang="en-US" sz="1200" b="0" i="0" dirty="0">
              <a:solidFill>
                <a:srgbClr val="333333"/>
              </a:solidFill>
              <a:effectLst/>
              <a:latin typeface="Roboto"/>
            </a:endParaRPr>
          </a:p>
          <a:p>
            <a:pPr algn="l"/>
            <a:r>
              <a:rPr lang="en-US" sz="1200" b="0" i="0" dirty="0">
                <a:solidFill>
                  <a:srgbClr val="FF0000"/>
                </a:solidFill>
                <a:effectLst/>
                <a:latin typeface="Roboto"/>
              </a:rPr>
              <a:t>(a) Recycling</a:t>
            </a:r>
          </a:p>
          <a:p>
            <a:pPr algn="l"/>
            <a:r>
              <a:rPr lang="en-US" sz="1200" b="0" i="0" dirty="0">
                <a:solidFill>
                  <a:srgbClr val="333333"/>
                </a:solidFill>
                <a:effectLst/>
                <a:latin typeface="Roboto"/>
              </a:rPr>
              <a:t>(b) Landfilling</a:t>
            </a:r>
          </a:p>
          <a:p>
            <a:pPr algn="l"/>
            <a:r>
              <a:rPr lang="en-US" sz="1200" b="0" i="0" dirty="0">
                <a:solidFill>
                  <a:srgbClr val="333333"/>
                </a:solidFill>
                <a:effectLst/>
                <a:latin typeface="Roboto"/>
              </a:rPr>
              <a:t>(c) Both a and b</a:t>
            </a:r>
          </a:p>
          <a:p>
            <a:pPr algn="l"/>
            <a:r>
              <a:rPr lang="en-US" sz="1200" b="0" i="0" dirty="0">
                <a:solidFill>
                  <a:srgbClr val="333333"/>
                </a:solidFill>
                <a:effectLst/>
                <a:latin typeface="Roboto"/>
              </a:rPr>
              <a:t>(d) None of the above</a:t>
            </a:r>
          </a:p>
          <a:p>
            <a:pPr algn="l"/>
            <a:r>
              <a:rPr lang="en-US" sz="1200" b="1" i="0" dirty="0">
                <a:solidFill>
                  <a:srgbClr val="333333"/>
                </a:solidFill>
                <a:effectLst/>
                <a:latin typeface="Roboto"/>
              </a:rPr>
              <a:t>16. Which of the following statements is incorrect for plastic wastes?</a:t>
            </a:r>
            <a:endParaRPr lang="en-US" sz="1200" b="0" i="0" dirty="0">
              <a:solidFill>
                <a:srgbClr val="333333"/>
              </a:solidFill>
              <a:effectLst/>
              <a:latin typeface="Roboto"/>
            </a:endParaRPr>
          </a:p>
          <a:p>
            <a:pPr algn="l"/>
            <a:r>
              <a:rPr lang="en-US" sz="1200" b="0" i="0" dirty="0">
                <a:solidFill>
                  <a:srgbClr val="FF0000"/>
                </a:solidFill>
                <a:effectLst/>
                <a:latin typeface="Roboto"/>
              </a:rPr>
              <a:t>(a) It is used to make compost</a:t>
            </a:r>
          </a:p>
          <a:p>
            <a:pPr algn="l"/>
            <a:r>
              <a:rPr lang="en-US" sz="1200" b="0" i="0" dirty="0">
                <a:solidFill>
                  <a:srgbClr val="333333"/>
                </a:solidFill>
                <a:effectLst/>
                <a:latin typeface="Roboto"/>
              </a:rPr>
              <a:t>(b) It lasts for a longer period of time</a:t>
            </a:r>
          </a:p>
          <a:p>
            <a:pPr algn="l"/>
            <a:r>
              <a:rPr lang="en-US" sz="1200" b="0" i="0" dirty="0">
                <a:solidFill>
                  <a:srgbClr val="333333"/>
                </a:solidFill>
                <a:effectLst/>
                <a:latin typeface="Roboto"/>
              </a:rPr>
              <a:t>(c) Toxic fumes are produced when burnt</a:t>
            </a:r>
          </a:p>
          <a:p>
            <a:pPr algn="l"/>
            <a:r>
              <a:rPr lang="en-US" sz="1200" b="0" i="0" dirty="0">
                <a:solidFill>
                  <a:srgbClr val="333333"/>
                </a:solidFill>
                <a:effectLst/>
                <a:latin typeface="Roboto"/>
              </a:rPr>
              <a:t>(d) All of the above</a:t>
            </a:r>
          </a:p>
          <a:p>
            <a:pPr algn="l"/>
            <a:r>
              <a:rPr lang="en-US" sz="1200" b="1" i="0" dirty="0">
                <a:solidFill>
                  <a:srgbClr val="333333"/>
                </a:solidFill>
                <a:effectLst/>
                <a:latin typeface="Roboto"/>
              </a:rPr>
              <a:t>17. Which of the following can be recycled many times?</a:t>
            </a:r>
            <a:endParaRPr lang="en-US" sz="1200" b="0" i="0" dirty="0">
              <a:solidFill>
                <a:srgbClr val="333333"/>
              </a:solidFill>
              <a:effectLst/>
              <a:latin typeface="Roboto"/>
            </a:endParaRPr>
          </a:p>
          <a:p>
            <a:pPr algn="l"/>
            <a:r>
              <a:rPr lang="en-US" sz="1200" b="0" i="0" dirty="0">
                <a:solidFill>
                  <a:srgbClr val="333333"/>
                </a:solidFill>
                <a:effectLst/>
                <a:latin typeface="Roboto"/>
              </a:rPr>
              <a:t>(a) Wood</a:t>
            </a:r>
          </a:p>
          <a:p>
            <a:pPr algn="l"/>
            <a:r>
              <a:rPr lang="en-US" sz="1200" b="0" i="0" dirty="0">
                <a:solidFill>
                  <a:srgbClr val="333333"/>
                </a:solidFill>
                <a:effectLst/>
                <a:latin typeface="Roboto"/>
              </a:rPr>
              <a:t>(b) Plastic</a:t>
            </a:r>
          </a:p>
          <a:p>
            <a:pPr algn="l"/>
            <a:r>
              <a:rPr lang="en-US" sz="1200" b="0" i="0" dirty="0">
                <a:solidFill>
                  <a:srgbClr val="FF0000"/>
                </a:solidFill>
                <a:effectLst/>
                <a:latin typeface="Roboto"/>
              </a:rPr>
              <a:t>(c) </a:t>
            </a:r>
            <a:r>
              <a:rPr lang="en-US" sz="1200" b="0" i="0" dirty="0" err="1">
                <a:solidFill>
                  <a:srgbClr val="FF0000"/>
                </a:solidFill>
                <a:effectLst/>
                <a:latin typeface="Roboto"/>
              </a:rPr>
              <a:t>Aluminium</a:t>
            </a:r>
            <a:endParaRPr lang="en-US" sz="1200" b="0" i="0" dirty="0">
              <a:solidFill>
                <a:srgbClr val="FF0000"/>
              </a:solidFill>
              <a:effectLst/>
              <a:latin typeface="Roboto"/>
            </a:endParaRPr>
          </a:p>
          <a:p>
            <a:pPr algn="l"/>
            <a:r>
              <a:rPr lang="en-US" sz="1200" b="0" i="0" dirty="0">
                <a:solidFill>
                  <a:srgbClr val="333333"/>
                </a:solidFill>
                <a:effectLst/>
                <a:latin typeface="Roboto"/>
              </a:rPr>
              <a:t>(d) Organic materials</a:t>
            </a:r>
          </a:p>
          <a:p>
            <a:pPr algn="l"/>
            <a:r>
              <a:rPr lang="en-US" sz="1200" b="1" i="0" dirty="0">
                <a:solidFill>
                  <a:srgbClr val="333333"/>
                </a:solidFill>
                <a:effectLst/>
                <a:latin typeface="Roboto"/>
              </a:rPr>
              <a:t>18. Which of the following gas is produced from landfill wastes?</a:t>
            </a:r>
            <a:endParaRPr lang="en-US" sz="1200" b="0" i="0" dirty="0">
              <a:solidFill>
                <a:srgbClr val="333333"/>
              </a:solidFill>
              <a:effectLst/>
              <a:latin typeface="Roboto"/>
            </a:endParaRPr>
          </a:p>
          <a:p>
            <a:pPr algn="l"/>
            <a:r>
              <a:rPr lang="en-US" sz="1200" b="0" i="0" dirty="0">
                <a:solidFill>
                  <a:srgbClr val="FF0000"/>
                </a:solidFill>
                <a:effectLst/>
                <a:latin typeface="Roboto"/>
              </a:rPr>
              <a:t>(a) Biogas</a:t>
            </a:r>
          </a:p>
          <a:p>
            <a:pPr algn="l"/>
            <a:r>
              <a:rPr lang="en-US" sz="1200" b="0" i="0" dirty="0">
                <a:solidFill>
                  <a:srgbClr val="333333"/>
                </a:solidFill>
                <a:effectLst/>
                <a:latin typeface="Roboto"/>
              </a:rPr>
              <a:t>(b) Natural gas</a:t>
            </a:r>
          </a:p>
          <a:p>
            <a:pPr algn="l"/>
            <a:r>
              <a:rPr lang="en-US" sz="1200" b="0" i="0" dirty="0">
                <a:solidFill>
                  <a:srgbClr val="333333"/>
                </a:solidFill>
                <a:effectLst/>
                <a:latin typeface="Roboto"/>
              </a:rPr>
              <a:t>(c) Liquified petroleum gas</a:t>
            </a:r>
          </a:p>
          <a:p>
            <a:pPr algn="l"/>
            <a:r>
              <a:rPr lang="en-US" sz="1200" b="0" i="0" dirty="0">
                <a:solidFill>
                  <a:srgbClr val="333333"/>
                </a:solidFill>
                <a:effectLst/>
                <a:latin typeface="Roboto"/>
              </a:rPr>
              <a:t>(d) All of the above</a:t>
            </a:r>
          </a:p>
          <a:p>
            <a:pPr algn="l"/>
            <a:r>
              <a:rPr lang="en-US" sz="1200" b="1" i="0" dirty="0">
                <a:solidFill>
                  <a:srgbClr val="333333"/>
                </a:solidFill>
                <a:effectLst/>
                <a:latin typeface="Roboto"/>
              </a:rPr>
              <a:t>19. Which of the following statements is true about zero waste management?</a:t>
            </a:r>
            <a:endParaRPr lang="en-US" sz="1200" b="0" i="0" dirty="0">
              <a:solidFill>
                <a:srgbClr val="333333"/>
              </a:solidFill>
              <a:effectLst/>
              <a:latin typeface="Roboto"/>
            </a:endParaRPr>
          </a:p>
          <a:p>
            <a:pPr algn="l"/>
            <a:r>
              <a:rPr lang="en-US" sz="1200" b="0" i="0" dirty="0">
                <a:solidFill>
                  <a:srgbClr val="333333"/>
                </a:solidFill>
                <a:effectLst/>
                <a:latin typeface="Roboto"/>
              </a:rPr>
              <a:t>(a) Separate collection of each kind of waste</a:t>
            </a:r>
          </a:p>
          <a:p>
            <a:pPr algn="l"/>
            <a:r>
              <a:rPr lang="en-US" sz="1200" b="0" i="0" dirty="0">
                <a:solidFill>
                  <a:srgbClr val="333333"/>
                </a:solidFill>
                <a:effectLst/>
                <a:latin typeface="Roboto"/>
              </a:rPr>
              <a:t>(b) Segregation of garbage at the source</a:t>
            </a:r>
          </a:p>
          <a:p>
            <a:pPr algn="l"/>
            <a:r>
              <a:rPr lang="en-US" sz="1200" b="0" i="0" dirty="0">
                <a:solidFill>
                  <a:srgbClr val="333333"/>
                </a:solidFill>
                <a:effectLst/>
                <a:latin typeface="Roboto"/>
              </a:rPr>
              <a:t>(c) Community involvement</a:t>
            </a:r>
          </a:p>
          <a:p>
            <a:pPr algn="l"/>
            <a:r>
              <a:rPr lang="en-US" sz="1200" b="0" i="0" dirty="0">
                <a:solidFill>
                  <a:srgbClr val="FF0000"/>
                </a:solidFill>
                <a:effectLst/>
                <a:latin typeface="Roboto"/>
              </a:rPr>
              <a:t>(d) All of the above</a:t>
            </a:r>
          </a:p>
          <a:p>
            <a:pPr algn="l"/>
            <a:r>
              <a:rPr lang="en-US" sz="1200" b="1" i="0" dirty="0">
                <a:solidFill>
                  <a:srgbClr val="333333"/>
                </a:solidFill>
                <a:effectLst/>
                <a:latin typeface="Roboto"/>
              </a:rPr>
              <a:t>20. How many main components are there in integrated waste management?</a:t>
            </a:r>
            <a:endParaRPr lang="en-US" sz="1200" b="0" i="0" dirty="0">
              <a:solidFill>
                <a:srgbClr val="333333"/>
              </a:solidFill>
              <a:effectLst/>
              <a:latin typeface="Roboto"/>
            </a:endParaRPr>
          </a:p>
          <a:p>
            <a:pPr algn="l"/>
            <a:r>
              <a:rPr lang="en-US" sz="1200" b="0" i="0" dirty="0">
                <a:solidFill>
                  <a:srgbClr val="333333"/>
                </a:solidFill>
                <a:effectLst/>
                <a:latin typeface="Roboto"/>
              </a:rPr>
              <a:t>(a) Two</a:t>
            </a:r>
          </a:p>
          <a:p>
            <a:pPr algn="l"/>
            <a:r>
              <a:rPr lang="en-US" sz="1200" b="0" i="0" dirty="0">
                <a:solidFill>
                  <a:srgbClr val="FF0000"/>
                </a:solidFill>
                <a:effectLst/>
                <a:latin typeface="Roboto"/>
              </a:rPr>
              <a:t>(b) Three</a:t>
            </a:r>
          </a:p>
          <a:p>
            <a:pPr algn="l"/>
            <a:r>
              <a:rPr lang="en-US" sz="1200" b="0" i="0" dirty="0">
                <a:solidFill>
                  <a:srgbClr val="333333"/>
                </a:solidFill>
                <a:effectLst/>
                <a:latin typeface="Roboto"/>
              </a:rPr>
              <a:t>(c) Seven</a:t>
            </a:r>
          </a:p>
          <a:p>
            <a:pPr algn="l"/>
            <a:r>
              <a:rPr lang="en-US" sz="1200" b="0" i="0" dirty="0">
                <a:solidFill>
                  <a:srgbClr val="333333"/>
                </a:solidFill>
                <a:effectLst/>
                <a:latin typeface="Roboto"/>
              </a:rPr>
              <a:t>(d) Eleven</a:t>
            </a:r>
          </a:p>
        </p:txBody>
      </p:sp>
    </p:spTree>
    <p:extLst>
      <p:ext uri="{BB962C8B-B14F-4D97-AF65-F5344CB8AC3E}">
        <p14:creationId xmlns:p14="http://schemas.microsoft.com/office/powerpoint/2010/main" val="52357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a:xfrm>
            <a:off x="1555" y="-6220"/>
            <a:ext cx="6934200" cy="4343400"/>
          </a:xfrm>
        </p:spPr>
        <p:txBody>
          <a:bodyPr>
            <a:normAutofit/>
          </a:bodyPr>
          <a:lstStyle/>
          <a:p>
            <a:pPr eaLnBrk="1" hangingPunct="1"/>
            <a:br>
              <a:rPr lang="en-US" altLang="en-US" sz="4800" dirty="0">
                <a:solidFill>
                  <a:srgbClr val="003300"/>
                </a:solidFill>
                <a:latin typeface="Algerian" pitchFamily="82" charset="0"/>
              </a:rPr>
            </a:br>
            <a:r>
              <a:rPr lang="en-US" altLang="en-US" sz="4800" dirty="0">
                <a:solidFill>
                  <a:srgbClr val="003300"/>
                </a:solidFill>
                <a:latin typeface="Algerian" pitchFamily="82" charset="0"/>
              </a:rPr>
              <a:t>	</a:t>
            </a:r>
            <a:r>
              <a:rPr lang="en-US" altLang="en-US" sz="4800" b="1" dirty="0">
                <a:solidFill>
                  <a:srgbClr val="003300"/>
                </a:solidFill>
                <a:latin typeface="Algerian" pitchFamily="82" charset="0"/>
              </a:rPr>
              <a:t>Land Pollution</a:t>
            </a:r>
            <a:br>
              <a:rPr lang="en-US" altLang="en-US" sz="4800" b="1" dirty="0">
                <a:solidFill>
                  <a:srgbClr val="003300"/>
                </a:solidFill>
                <a:latin typeface="Algerian" pitchFamily="82" charset="0"/>
              </a:rPr>
            </a:br>
            <a:r>
              <a:rPr lang="en-US" altLang="en-US" b="1" dirty="0">
                <a:solidFill>
                  <a:srgbClr val="003300"/>
                </a:solidFill>
                <a:latin typeface="Algerian" pitchFamily="82" charset="0"/>
              </a:rPr>
              <a:t>(Solid Waste Management)</a:t>
            </a:r>
          </a:p>
        </p:txBody>
      </p:sp>
    </p:spTree>
    <p:extLst>
      <p:ext uri="{BB962C8B-B14F-4D97-AF65-F5344CB8AC3E}">
        <p14:creationId xmlns:p14="http://schemas.microsoft.com/office/powerpoint/2010/main" val="2684426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7467600" cy="715962"/>
          </a:xfrm>
        </p:spPr>
        <p:txBody>
          <a:bodyPr>
            <a:noAutofit/>
          </a:bodyPr>
          <a:lstStyle/>
          <a:p>
            <a:pPr eaLnBrk="1" fontAlgn="auto" hangingPunct="1">
              <a:spcAft>
                <a:spcPts val="0"/>
              </a:spcAft>
              <a:defRPr/>
            </a:pPr>
            <a:r>
              <a:rPr lang="en-US" b="1" dirty="0">
                <a:solidFill>
                  <a:schemeClr val="accent3">
                    <a:lumMod val="50000"/>
                  </a:schemeClr>
                </a:solidFill>
              </a:rPr>
              <a:t>Introduction</a:t>
            </a:r>
          </a:p>
        </p:txBody>
      </p:sp>
      <p:pic>
        <p:nvPicPr>
          <p:cNvPr id="55299" name="Picture 4" descr="C:\Users\Atul\Desktop\wasreunload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567082">
            <a:off x="117475" y="3392488"/>
            <a:ext cx="373380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5475" y="4833938"/>
            <a:ext cx="3005138"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11" descr="girs_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731704">
            <a:off x="5400675" y="2894013"/>
            <a:ext cx="3505200"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Rectangle 3"/>
          <p:cNvSpPr>
            <a:spLocks noGrp="1" noChangeArrowheads="1"/>
          </p:cNvSpPr>
          <p:nvPr>
            <p:ph sz="quarter" idx="1"/>
          </p:nvPr>
        </p:nvSpPr>
        <p:spPr>
          <a:xfrm>
            <a:off x="457200" y="1143000"/>
            <a:ext cx="7467600" cy="1752600"/>
          </a:xfrm>
        </p:spPr>
        <p:txBody>
          <a:bodyPr/>
          <a:lstStyle/>
          <a:p>
            <a:pPr algn="just" eaLnBrk="1" hangingPunct="1">
              <a:lnSpc>
                <a:spcPct val="90000"/>
              </a:lnSpc>
              <a:buFont typeface="Wingdings" pitchFamily="2" charset="2"/>
              <a:buChar char="q"/>
            </a:pPr>
            <a:r>
              <a:rPr lang="en-US" altLang="en-US" sz="2200" dirty="0">
                <a:solidFill>
                  <a:srgbClr val="006600"/>
                </a:solidFill>
                <a:latin typeface="Arial" pitchFamily="34" charset="0"/>
                <a:cs typeface="Arial" pitchFamily="34" charset="0"/>
              </a:rPr>
              <a:t>Solid waste is that material (such as domestic trash, garbage, metal scrap etc.) which arises from various human activities and which is normally discarded as useless or unwanted. It is responsible for land pollution in urban and industrial areas.</a:t>
            </a:r>
          </a:p>
          <a:p>
            <a:pPr algn="just" eaLnBrk="1" hangingPunct="1">
              <a:lnSpc>
                <a:spcPct val="90000"/>
              </a:lnSpc>
              <a:buFont typeface="Wingdings" pitchFamily="2" charset="2"/>
              <a:buChar char="q"/>
            </a:pPr>
            <a:endParaRPr lang="en-US" altLang="en-US" sz="2200" dirty="0">
              <a:solidFill>
                <a:srgbClr val="006600"/>
              </a:solidFill>
              <a:latin typeface="Arial" pitchFamily="34" charset="0"/>
              <a:cs typeface="Arial" pitchFamily="34" charset="0"/>
            </a:endParaRPr>
          </a:p>
        </p:txBody>
      </p:sp>
    </p:spTree>
    <p:extLst>
      <p:ext uri="{BB962C8B-B14F-4D97-AF65-F5344CB8AC3E}">
        <p14:creationId xmlns:p14="http://schemas.microsoft.com/office/powerpoint/2010/main" val="255851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7467600" cy="563562"/>
          </a:xfrm>
        </p:spPr>
        <p:txBody>
          <a:bodyPr>
            <a:noAutofit/>
          </a:bodyPr>
          <a:lstStyle/>
          <a:p>
            <a:pPr eaLnBrk="1" fontAlgn="auto" hangingPunct="1">
              <a:spcAft>
                <a:spcPts val="0"/>
              </a:spcAft>
              <a:defRPr/>
            </a:pPr>
            <a:r>
              <a:rPr lang="en-US" sz="3200" b="1" dirty="0">
                <a:solidFill>
                  <a:schemeClr val="accent3">
                    <a:lumMod val="50000"/>
                  </a:schemeClr>
                </a:solidFill>
                <a:latin typeface="Cambria" pitchFamily="18" charset="0"/>
              </a:rPr>
              <a:t>Some common terms </a:t>
            </a:r>
          </a:p>
        </p:txBody>
      </p:sp>
      <p:sp>
        <p:nvSpPr>
          <p:cNvPr id="13315" name="Rectangle 3"/>
          <p:cNvSpPr>
            <a:spLocks noGrp="1" noChangeArrowheads="1"/>
          </p:cNvSpPr>
          <p:nvPr>
            <p:ph sz="quarter" idx="1"/>
          </p:nvPr>
        </p:nvSpPr>
        <p:spPr>
          <a:xfrm>
            <a:off x="304800" y="990600"/>
            <a:ext cx="8229600" cy="3962400"/>
          </a:xfrm>
        </p:spPr>
        <p:txBody>
          <a:bodyPr/>
          <a:lstStyle/>
          <a:p>
            <a:pPr algn="just" eaLnBrk="1" hangingPunct="1">
              <a:lnSpc>
                <a:spcPct val="90000"/>
              </a:lnSpc>
              <a:buSzPct val="100000"/>
              <a:buFont typeface="Wingdings" pitchFamily="2" charset="2"/>
              <a:buBlip>
                <a:blip r:embed="rId2"/>
              </a:buBlip>
              <a:defRPr/>
            </a:pPr>
            <a:r>
              <a:rPr lang="en-US" sz="2000" b="1" dirty="0">
                <a:latin typeface="Arial" pitchFamily="34" charset="0"/>
                <a:cs typeface="Arial" pitchFamily="34" charset="0"/>
              </a:rPr>
              <a:t>Garbage</a:t>
            </a:r>
            <a:r>
              <a:rPr lang="en-US" sz="2000" dirty="0">
                <a:latin typeface="Arial" pitchFamily="34" charset="0"/>
                <a:cs typeface="Arial" pitchFamily="34" charset="0"/>
              </a:rPr>
              <a:t> refers to the </a:t>
            </a:r>
            <a:r>
              <a:rPr lang="en-US" sz="2000" dirty="0">
                <a:solidFill>
                  <a:srgbClr val="000099"/>
                </a:solidFill>
                <a:latin typeface="Arial" pitchFamily="34" charset="0"/>
                <a:cs typeface="Arial" pitchFamily="34" charset="0"/>
              </a:rPr>
              <a:t>putrescible solid waste </a:t>
            </a:r>
            <a:r>
              <a:rPr lang="en-US" sz="2000" dirty="0">
                <a:latin typeface="Arial" pitchFamily="34" charset="0"/>
                <a:cs typeface="Arial" pitchFamily="34" charset="0"/>
              </a:rPr>
              <a:t>(Solid waste that contains organic matter capable of being decomposed by microorganisms) constituents produced during the preparation or storage of meat, vegetables, etc.</a:t>
            </a:r>
          </a:p>
          <a:p>
            <a:pPr algn="just" eaLnBrk="1" hangingPunct="1">
              <a:lnSpc>
                <a:spcPct val="90000"/>
              </a:lnSpc>
              <a:buSzPct val="100000"/>
              <a:buFont typeface="Wingdings" pitchFamily="2" charset="2"/>
              <a:buBlip>
                <a:blip r:embed="rId2"/>
              </a:buBlip>
              <a:defRPr/>
            </a:pPr>
            <a:endParaRPr lang="en-US" sz="2000" dirty="0">
              <a:latin typeface="Arial" pitchFamily="34" charset="0"/>
              <a:cs typeface="Arial" pitchFamily="34" charset="0"/>
            </a:endParaRPr>
          </a:p>
          <a:p>
            <a:pPr algn="just" eaLnBrk="1" hangingPunct="1">
              <a:lnSpc>
                <a:spcPct val="90000"/>
              </a:lnSpc>
              <a:buSzPct val="100000"/>
              <a:buFont typeface="Wingdings" pitchFamily="2" charset="2"/>
              <a:buBlip>
                <a:blip r:embed="rId2"/>
              </a:buBlip>
              <a:defRPr/>
            </a:pPr>
            <a:r>
              <a:rPr lang="en-US" sz="2000" b="1" dirty="0">
                <a:solidFill>
                  <a:srgbClr val="003399"/>
                </a:solidFill>
                <a:latin typeface="Arial" pitchFamily="34" charset="0"/>
                <a:cs typeface="Arial" pitchFamily="34" charset="0"/>
              </a:rPr>
              <a:t>Rubbish</a:t>
            </a:r>
            <a:r>
              <a:rPr lang="en-US" sz="2000" dirty="0">
                <a:solidFill>
                  <a:srgbClr val="003399"/>
                </a:solidFill>
                <a:latin typeface="Arial" pitchFamily="34" charset="0"/>
                <a:cs typeface="Arial" pitchFamily="34" charset="0"/>
              </a:rPr>
              <a:t> is the non-putrescible solid waste constituents, either combustible or non combustible. Combustible waste includes paper, wood, scrap, rubber, leather, etc. Non-combustible wastes are metals, glass, ceramics etc.</a:t>
            </a:r>
          </a:p>
          <a:p>
            <a:pPr algn="just" eaLnBrk="1" hangingPunct="1">
              <a:lnSpc>
                <a:spcPct val="90000"/>
              </a:lnSpc>
              <a:buSzPct val="100000"/>
              <a:buFont typeface="Wingdings" pitchFamily="2" charset="2"/>
              <a:buBlip>
                <a:blip r:embed="rId2"/>
              </a:buBlip>
              <a:defRPr/>
            </a:pPr>
            <a:endParaRPr lang="en-US" sz="2000" dirty="0">
              <a:solidFill>
                <a:srgbClr val="003399"/>
              </a:solidFill>
              <a:latin typeface="Arial" pitchFamily="34" charset="0"/>
              <a:cs typeface="Arial" pitchFamily="34" charset="0"/>
            </a:endParaRPr>
          </a:p>
          <a:p>
            <a:pPr algn="just" eaLnBrk="1" hangingPunct="1">
              <a:lnSpc>
                <a:spcPct val="90000"/>
              </a:lnSpc>
              <a:buSzPct val="100000"/>
              <a:buFont typeface="Wingdings" pitchFamily="2" charset="2"/>
              <a:buBlip>
                <a:blip r:embed="rId2"/>
              </a:buBlip>
              <a:defRPr/>
            </a:pPr>
            <a:r>
              <a:rPr lang="en-US" sz="2000" b="1" dirty="0">
                <a:solidFill>
                  <a:schemeClr val="accent1">
                    <a:lumMod val="50000"/>
                  </a:schemeClr>
                </a:solidFill>
                <a:latin typeface="Arial" pitchFamily="34" charset="0"/>
                <a:cs typeface="Arial" pitchFamily="34" charset="0"/>
              </a:rPr>
              <a:t>Refuse means all decomposing and non-decomposing combustible and non-combustible solid wastes such as garbage, ashes, paper, cans, wood scraps, plastic etc.</a:t>
            </a:r>
          </a:p>
          <a:p>
            <a:pPr marL="0" indent="0" algn="just" eaLnBrk="1" hangingPunct="1">
              <a:lnSpc>
                <a:spcPct val="90000"/>
              </a:lnSpc>
              <a:buSzPct val="100000"/>
              <a:buNone/>
              <a:defRPr/>
            </a:pPr>
            <a:endParaRPr lang="en-US" dirty="0">
              <a:solidFill>
                <a:srgbClr val="006600"/>
              </a:solidFill>
              <a:latin typeface="Arial" pitchFamily="34" charset="0"/>
              <a:cs typeface="Arial" pitchFamily="34" charset="0"/>
            </a:endParaRPr>
          </a:p>
        </p:txBody>
      </p:sp>
    </p:spTree>
    <p:extLst>
      <p:ext uri="{BB962C8B-B14F-4D97-AF65-F5344CB8AC3E}">
        <p14:creationId xmlns:p14="http://schemas.microsoft.com/office/powerpoint/2010/main" val="316439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7467600" cy="563562"/>
          </a:xfrm>
        </p:spPr>
        <p:txBody>
          <a:bodyPr>
            <a:noAutofit/>
          </a:bodyPr>
          <a:lstStyle/>
          <a:p>
            <a:pPr eaLnBrk="1" fontAlgn="auto" hangingPunct="1">
              <a:spcAft>
                <a:spcPts val="0"/>
              </a:spcAft>
              <a:defRPr/>
            </a:pPr>
            <a:r>
              <a:rPr lang="en-US" b="1" dirty="0">
                <a:solidFill>
                  <a:schemeClr val="accent3">
                    <a:lumMod val="50000"/>
                  </a:schemeClr>
                </a:solidFill>
                <a:latin typeface="Cambria" pitchFamily="18" charset="0"/>
              </a:rPr>
              <a:t>Important source of solid waste</a:t>
            </a:r>
          </a:p>
        </p:txBody>
      </p:sp>
      <p:sp>
        <p:nvSpPr>
          <p:cNvPr id="7" name="Rectangle 3"/>
          <p:cNvSpPr>
            <a:spLocks noGrp="1" noChangeArrowheads="1"/>
          </p:cNvSpPr>
          <p:nvPr>
            <p:ph sz="quarter" idx="1"/>
          </p:nvPr>
        </p:nvSpPr>
        <p:spPr>
          <a:xfrm>
            <a:off x="304800" y="1066800"/>
            <a:ext cx="8229600" cy="5486400"/>
          </a:xfrm>
        </p:spPr>
        <p:txBody>
          <a:bodyPr/>
          <a:lstStyle/>
          <a:p>
            <a:pPr algn="just" eaLnBrk="1" hangingPunct="1">
              <a:lnSpc>
                <a:spcPct val="90000"/>
              </a:lnSpc>
              <a:buSzPct val="100000"/>
              <a:buFont typeface="Wingdings" pitchFamily="2" charset="2"/>
              <a:buBlip>
                <a:blip r:embed="rId2"/>
              </a:buBlip>
              <a:defRPr/>
            </a:pPr>
            <a:r>
              <a:rPr lang="en-US" sz="2000" b="1" dirty="0">
                <a:solidFill>
                  <a:srgbClr val="003399"/>
                </a:solidFill>
                <a:latin typeface="Arial" pitchFamily="34" charset="0"/>
                <a:cs typeface="Arial" pitchFamily="34" charset="0"/>
              </a:rPr>
              <a:t>Domestic garbage </a:t>
            </a:r>
            <a:r>
              <a:rPr lang="en-US" sz="2000" dirty="0">
                <a:solidFill>
                  <a:srgbClr val="003399"/>
                </a:solidFill>
                <a:latin typeface="Arial" pitchFamily="34" charset="0"/>
                <a:cs typeface="Arial" pitchFamily="34" charset="0"/>
              </a:rPr>
              <a:t>refers to household wastes such as plastic, paper, glass pieces, metal objects etc.</a:t>
            </a:r>
          </a:p>
          <a:p>
            <a:pPr algn="just" eaLnBrk="1" hangingPunct="1">
              <a:lnSpc>
                <a:spcPct val="90000"/>
              </a:lnSpc>
              <a:buSzPct val="100000"/>
              <a:buFont typeface="Wingdings" pitchFamily="2" charset="2"/>
              <a:buBlip>
                <a:blip r:embed="rId2"/>
              </a:buBlip>
              <a:defRPr/>
            </a:pPr>
            <a:endParaRPr lang="en-US" sz="2000" b="1" dirty="0">
              <a:solidFill>
                <a:srgbClr val="003399"/>
              </a:solidFill>
              <a:latin typeface="Arial" pitchFamily="34" charset="0"/>
              <a:cs typeface="Arial" pitchFamily="34" charset="0"/>
            </a:endParaRPr>
          </a:p>
          <a:p>
            <a:pPr algn="just" eaLnBrk="1" hangingPunct="1">
              <a:lnSpc>
                <a:spcPct val="90000"/>
              </a:lnSpc>
              <a:buSzPct val="100000"/>
              <a:buFont typeface="Wingdings" pitchFamily="2" charset="2"/>
              <a:buBlip>
                <a:blip r:embed="rId2"/>
              </a:buBlip>
              <a:defRPr/>
            </a:pPr>
            <a:r>
              <a:rPr lang="en-US" sz="2000" b="1" dirty="0">
                <a:solidFill>
                  <a:schemeClr val="accent1">
                    <a:lumMod val="50000"/>
                  </a:schemeClr>
                </a:solidFill>
                <a:latin typeface="Arial" pitchFamily="34" charset="0"/>
                <a:cs typeface="Arial" pitchFamily="34" charset="0"/>
              </a:rPr>
              <a:t>Pathological wastes </a:t>
            </a:r>
            <a:r>
              <a:rPr lang="en-US" sz="2000" dirty="0">
                <a:solidFill>
                  <a:schemeClr val="accent1">
                    <a:lumMod val="50000"/>
                  </a:schemeClr>
                </a:solidFill>
                <a:latin typeface="Arial" pitchFamily="34" charset="0"/>
                <a:cs typeface="Arial" pitchFamily="34" charset="0"/>
              </a:rPr>
              <a:t>include dead animals and human waste.</a:t>
            </a:r>
          </a:p>
          <a:p>
            <a:pPr algn="just" eaLnBrk="1" hangingPunct="1">
              <a:lnSpc>
                <a:spcPct val="90000"/>
              </a:lnSpc>
              <a:buSzPct val="100000"/>
              <a:buFont typeface="Wingdings" pitchFamily="2" charset="2"/>
              <a:buBlip>
                <a:blip r:embed="rId2"/>
              </a:buBlip>
              <a:defRPr/>
            </a:pPr>
            <a:endParaRPr lang="en-US" sz="2000" dirty="0">
              <a:solidFill>
                <a:schemeClr val="accent1">
                  <a:lumMod val="50000"/>
                </a:schemeClr>
              </a:solidFill>
              <a:latin typeface="Arial" pitchFamily="34" charset="0"/>
              <a:cs typeface="Arial" pitchFamily="34" charset="0"/>
            </a:endParaRPr>
          </a:p>
          <a:p>
            <a:pPr algn="just" eaLnBrk="1" hangingPunct="1">
              <a:lnSpc>
                <a:spcPct val="90000"/>
              </a:lnSpc>
              <a:buSzPct val="100000"/>
              <a:buFont typeface="Wingdings" pitchFamily="2" charset="2"/>
              <a:buBlip>
                <a:blip r:embed="rId2"/>
              </a:buBlip>
              <a:defRPr/>
            </a:pPr>
            <a:r>
              <a:rPr lang="en-US" sz="2000" b="1" dirty="0">
                <a:solidFill>
                  <a:srgbClr val="7030A0"/>
                </a:solidFill>
                <a:latin typeface="Arial" pitchFamily="34" charset="0"/>
                <a:cs typeface="Arial" pitchFamily="34" charset="0"/>
              </a:rPr>
              <a:t>Industrial wastes </a:t>
            </a:r>
            <a:r>
              <a:rPr lang="en-US" sz="2000" dirty="0">
                <a:solidFill>
                  <a:srgbClr val="7030A0"/>
                </a:solidFill>
                <a:latin typeface="Arial" pitchFamily="34" charset="0"/>
                <a:cs typeface="Arial" pitchFamily="34" charset="0"/>
              </a:rPr>
              <a:t>generally include chemicals, paints, sand, metal ore processing, fly ash, sewage treatment sludge, etc.</a:t>
            </a:r>
          </a:p>
          <a:p>
            <a:pPr algn="just" eaLnBrk="1" hangingPunct="1">
              <a:lnSpc>
                <a:spcPct val="90000"/>
              </a:lnSpc>
              <a:buSzPct val="100000"/>
              <a:buFont typeface="Wingdings" pitchFamily="2" charset="2"/>
              <a:buBlip>
                <a:blip r:embed="rId2"/>
              </a:buBlip>
              <a:defRPr/>
            </a:pPr>
            <a:endParaRPr lang="en-US" sz="2000" dirty="0">
              <a:solidFill>
                <a:srgbClr val="7030A0"/>
              </a:solidFill>
              <a:latin typeface="Arial" pitchFamily="34" charset="0"/>
              <a:cs typeface="Arial" pitchFamily="34" charset="0"/>
            </a:endParaRPr>
          </a:p>
          <a:p>
            <a:pPr algn="just" eaLnBrk="1" hangingPunct="1">
              <a:lnSpc>
                <a:spcPct val="90000"/>
              </a:lnSpc>
              <a:buSzPct val="100000"/>
              <a:buFont typeface="Wingdings" pitchFamily="2" charset="2"/>
              <a:buBlip>
                <a:blip r:embed="rId2"/>
              </a:buBlip>
              <a:defRPr/>
            </a:pPr>
            <a:r>
              <a:rPr lang="en-US" sz="2000" b="1" dirty="0">
                <a:solidFill>
                  <a:srgbClr val="006600"/>
                </a:solidFill>
                <a:latin typeface="Arial" pitchFamily="34" charset="0"/>
                <a:cs typeface="Arial" pitchFamily="34" charset="0"/>
              </a:rPr>
              <a:t>Agricultural wastes </a:t>
            </a:r>
            <a:r>
              <a:rPr lang="en-US" sz="2000" dirty="0">
                <a:solidFill>
                  <a:srgbClr val="006600"/>
                </a:solidFill>
                <a:latin typeface="Arial" pitchFamily="34" charset="0"/>
                <a:cs typeface="Arial" pitchFamily="34" charset="0"/>
              </a:rPr>
              <a:t>contain mainly farm animal manure and crop residues.</a:t>
            </a:r>
          </a:p>
          <a:p>
            <a:pPr algn="just" eaLnBrk="1" hangingPunct="1">
              <a:lnSpc>
                <a:spcPct val="90000"/>
              </a:lnSpc>
              <a:buSzPct val="100000"/>
              <a:buFont typeface="Wingdings" pitchFamily="2" charset="2"/>
              <a:buBlip>
                <a:blip r:embed="rId2"/>
              </a:buBlip>
              <a:defRPr/>
            </a:pPr>
            <a:endParaRPr lang="en-US" sz="2000" dirty="0">
              <a:solidFill>
                <a:srgbClr val="006600"/>
              </a:solidFill>
              <a:latin typeface="Arial" pitchFamily="34" charset="0"/>
              <a:cs typeface="Arial" pitchFamily="34" charset="0"/>
            </a:endParaRPr>
          </a:p>
          <a:p>
            <a:pPr algn="just" eaLnBrk="1" hangingPunct="1">
              <a:lnSpc>
                <a:spcPct val="90000"/>
              </a:lnSpc>
              <a:buSzPct val="100000"/>
              <a:buFont typeface="Wingdings" pitchFamily="2" charset="2"/>
              <a:buBlip>
                <a:blip r:embed="rId2"/>
              </a:buBlip>
              <a:defRPr/>
            </a:pPr>
            <a:r>
              <a:rPr lang="en-US" sz="2000" b="1" dirty="0">
                <a:solidFill>
                  <a:srgbClr val="996600"/>
                </a:solidFill>
                <a:latin typeface="Arial" pitchFamily="34" charset="0"/>
                <a:cs typeface="Arial" pitchFamily="34" charset="0"/>
              </a:rPr>
              <a:t>Municipal Solid waste (MSW) </a:t>
            </a:r>
            <a:r>
              <a:rPr lang="en-US" sz="2000" dirty="0">
                <a:solidFill>
                  <a:srgbClr val="996600"/>
                </a:solidFill>
                <a:latin typeface="Arial" pitchFamily="34" charset="0"/>
                <a:cs typeface="Arial" pitchFamily="34" charset="0"/>
              </a:rPr>
              <a:t>is commonly known as trash or garbage and consists of everyday items such as product packaging, furniture, bottles etc.</a:t>
            </a:r>
          </a:p>
          <a:p>
            <a:pPr algn="just" eaLnBrk="1" hangingPunct="1">
              <a:lnSpc>
                <a:spcPct val="90000"/>
              </a:lnSpc>
              <a:buSzPct val="100000"/>
              <a:buFont typeface="Wingdings" pitchFamily="2" charset="2"/>
              <a:buBlip>
                <a:blip r:embed="rId2"/>
              </a:buBlip>
              <a:defRPr/>
            </a:pPr>
            <a:endParaRPr lang="en-US" sz="2000" dirty="0">
              <a:solidFill>
                <a:srgbClr val="996600"/>
              </a:solidFill>
              <a:latin typeface="Arial" pitchFamily="34" charset="0"/>
              <a:cs typeface="Arial" pitchFamily="34" charset="0"/>
            </a:endParaRPr>
          </a:p>
          <a:p>
            <a:pPr algn="just" eaLnBrk="1" hangingPunct="1">
              <a:lnSpc>
                <a:spcPct val="90000"/>
              </a:lnSpc>
              <a:buSzPct val="100000"/>
              <a:buFont typeface="Wingdings" pitchFamily="2" charset="2"/>
              <a:buBlip>
                <a:blip r:embed="rId2"/>
              </a:buBlip>
              <a:defRPr/>
            </a:pPr>
            <a:r>
              <a:rPr lang="en-US" sz="2000" b="1" dirty="0">
                <a:solidFill>
                  <a:srgbClr val="000066"/>
                </a:solidFill>
                <a:latin typeface="Arial" pitchFamily="34" charset="0"/>
                <a:cs typeface="Arial" pitchFamily="34" charset="0"/>
              </a:rPr>
              <a:t>Mining wastes </a:t>
            </a:r>
            <a:r>
              <a:rPr lang="en-US" sz="2000" dirty="0">
                <a:solidFill>
                  <a:srgbClr val="000066"/>
                </a:solidFill>
                <a:latin typeface="Arial" pitchFamily="34" charset="0"/>
                <a:cs typeface="Arial" pitchFamily="34" charset="0"/>
              </a:rPr>
              <a:t>result from mining activities. </a:t>
            </a:r>
            <a:r>
              <a:rPr lang="en-US" sz="2000" dirty="0" err="1">
                <a:solidFill>
                  <a:srgbClr val="000066"/>
                </a:solidFill>
                <a:latin typeface="Arial" pitchFamily="34" charset="0"/>
                <a:cs typeface="Arial" pitchFamily="34" charset="0"/>
              </a:rPr>
              <a:t>Eg</a:t>
            </a:r>
            <a:r>
              <a:rPr lang="en-US" sz="2000" dirty="0">
                <a:solidFill>
                  <a:srgbClr val="000066"/>
                </a:solidFill>
                <a:latin typeface="Arial" pitchFamily="34" charset="0"/>
                <a:cs typeface="Arial" pitchFamily="34" charset="0"/>
              </a:rPr>
              <a:t>. Heavy metals</a:t>
            </a:r>
            <a:r>
              <a:rPr lang="en-US" sz="2600" dirty="0">
                <a:solidFill>
                  <a:srgbClr val="000066"/>
                </a:solidFill>
                <a:latin typeface="Arial" pitchFamily="34" charset="0"/>
                <a:cs typeface="Arial" pitchFamily="34" charset="0"/>
              </a:rPr>
              <a:t>.</a:t>
            </a:r>
            <a:endParaRPr lang="en-US" sz="2600" b="1" dirty="0">
              <a:solidFill>
                <a:srgbClr val="000066"/>
              </a:solidFill>
              <a:latin typeface="Arial" pitchFamily="34" charset="0"/>
              <a:cs typeface="Arial" pitchFamily="34" charset="0"/>
            </a:endParaRPr>
          </a:p>
        </p:txBody>
      </p:sp>
    </p:spTree>
    <p:extLst>
      <p:ext uri="{BB962C8B-B14F-4D97-AF65-F5344CB8AC3E}">
        <p14:creationId xmlns:p14="http://schemas.microsoft.com/office/powerpoint/2010/main" val="264530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7467600" cy="563562"/>
          </a:xfrm>
        </p:spPr>
        <p:txBody>
          <a:bodyPr>
            <a:noAutofit/>
          </a:bodyPr>
          <a:lstStyle/>
          <a:p>
            <a:pPr eaLnBrk="1" fontAlgn="auto" hangingPunct="1">
              <a:spcAft>
                <a:spcPts val="0"/>
              </a:spcAft>
              <a:defRPr/>
            </a:pPr>
            <a:r>
              <a:rPr lang="en-US" sz="3600" b="1" dirty="0">
                <a:solidFill>
                  <a:schemeClr val="accent3">
                    <a:lumMod val="50000"/>
                  </a:schemeClr>
                </a:solidFill>
                <a:latin typeface="Cambria" pitchFamily="18" charset="0"/>
              </a:rPr>
              <a:t>Important source of solid waste</a:t>
            </a:r>
          </a:p>
        </p:txBody>
      </p:sp>
      <p:sp>
        <p:nvSpPr>
          <p:cNvPr id="58371" name="Rectangle 3"/>
          <p:cNvSpPr>
            <a:spLocks noGrp="1" noChangeArrowheads="1"/>
          </p:cNvSpPr>
          <p:nvPr>
            <p:ph sz="quarter" idx="1"/>
          </p:nvPr>
        </p:nvSpPr>
        <p:spPr>
          <a:xfrm>
            <a:off x="381000" y="1524000"/>
            <a:ext cx="8229600" cy="5486400"/>
          </a:xfrm>
        </p:spPr>
        <p:txBody>
          <a:bodyPr/>
          <a:lstStyle/>
          <a:p>
            <a:pPr algn="just" eaLnBrk="1" hangingPunct="1">
              <a:lnSpc>
                <a:spcPct val="90000"/>
              </a:lnSpc>
              <a:buFont typeface="Wingdings" pitchFamily="2" charset="2"/>
              <a:buBlip>
                <a:blip r:embed="rId2"/>
              </a:buBlip>
            </a:pPr>
            <a:r>
              <a:rPr lang="en-US" altLang="en-US" sz="2400" b="1" dirty="0">
                <a:solidFill>
                  <a:srgbClr val="003399"/>
                </a:solidFill>
                <a:latin typeface="Arial" pitchFamily="34" charset="0"/>
                <a:cs typeface="Arial" pitchFamily="34" charset="0"/>
              </a:rPr>
              <a:t>Radioactive wastes: </a:t>
            </a:r>
            <a:r>
              <a:rPr lang="en-US" altLang="en-US" sz="2400" dirty="0">
                <a:solidFill>
                  <a:srgbClr val="003399"/>
                </a:solidFill>
                <a:latin typeface="Arial" pitchFamily="34" charset="0"/>
                <a:cs typeface="Arial" pitchFamily="34" charset="0"/>
              </a:rPr>
              <a:t>Nuclear explosions, nuclear testing, use of radioactive substances in medical and scientific research etc.</a:t>
            </a:r>
          </a:p>
          <a:p>
            <a:pPr algn="just" eaLnBrk="1" hangingPunct="1">
              <a:lnSpc>
                <a:spcPct val="90000"/>
              </a:lnSpc>
              <a:buFont typeface="Wingdings" pitchFamily="2" charset="2"/>
              <a:buBlip>
                <a:blip r:embed="rId2"/>
              </a:buBlip>
            </a:pPr>
            <a:endParaRPr lang="en-US" altLang="en-US" sz="2400" b="1" dirty="0">
              <a:solidFill>
                <a:srgbClr val="003399"/>
              </a:solidFill>
              <a:latin typeface="Arial" pitchFamily="34" charset="0"/>
              <a:cs typeface="Arial" pitchFamily="34" charset="0"/>
            </a:endParaRPr>
          </a:p>
          <a:p>
            <a:pPr algn="just" eaLnBrk="1" hangingPunct="1">
              <a:lnSpc>
                <a:spcPct val="90000"/>
              </a:lnSpc>
              <a:buFont typeface="Wingdings" pitchFamily="2" charset="2"/>
              <a:buBlip>
                <a:blip r:embed="rId2"/>
              </a:buBlip>
            </a:pPr>
            <a:r>
              <a:rPr lang="en-US" altLang="en-US" sz="2400" b="1" dirty="0">
                <a:solidFill>
                  <a:srgbClr val="996600"/>
                </a:solidFill>
                <a:latin typeface="Arial" pitchFamily="34" charset="0"/>
                <a:cs typeface="Arial" pitchFamily="34" charset="0"/>
              </a:rPr>
              <a:t>Hospital wastes </a:t>
            </a:r>
            <a:r>
              <a:rPr lang="en-US" altLang="en-US" sz="2400" dirty="0">
                <a:solidFill>
                  <a:srgbClr val="996600"/>
                </a:solidFill>
                <a:latin typeface="Arial" pitchFamily="34" charset="0"/>
                <a:cs typeface="Arial" pitchFamily="34" charset="0"/>
              </a:rPr>
              <a:t>includes disposable needles, syringes, blades, tissues etc.</a:t>
            </a:r>
          </a:p>
          <a:p>
            <a:pPr algn="just" eaLnBrk="1" hangingPunct="1">
              <a:lnSpc>
                <a:spcPct val="90000"/>
              </a:lnSpc>
              <a:buFont typeface="Wingdings" pitchFamily="2" charset="2"/>
              <a:buBlip>
                <a:blip r:embed="rId2"/>
              </a:buBlip>
            </a:pPr>
            <a:endParaRPr lang="en-US" altLang="en-US" sz="2400" dirty="0">
              <a:solidFill>
                <a:srgbClr val="000066"/>
              </a:solidFill>
              <a:latin typeface="Arial" pitchFamily="34" charset="0"/>
              <a:cs typeface="Arial" pitchFamily="34" charset="0"/>
            </a:endParaRPr>
          </a:p>
          <a:p>
            <a:pPr algn="just" eaLnBrk="1" hangingPunct="1">
              <a:lnSpc>
                <a:spcPct val="90000"/>
              </a:lnSpc>
              <a:buFont typeface="Wingdings" pitchFamily="2" charset="2"/>
              <a:buBlip>
                <a:blip r:embed="rId2"/>
              </a:buBlip>
            </a:pPr>
            <a:r>
              <a:rPr lang="en-US" altLang="en-US" sz="2400" b="1" dirty="0">
                <a:solidFill>
                  <a:srgbClr val="006600"/>
                </a:solidFill>
                <a:latin typeface="Arial" pitchFamily="34" charset="0"/>
                <a:cs typeface="Arial" pitchFamily="34" charset="0"/>
              </a:rPr>
              <a:t>E-waste </a:t>
            </a:r>
            <a:r>
              <a:rPr lang="en-US" altLang="en-US" sz="2400" dirty="0">
                <a:solidFill>
                  <a:srgbClr val="006600"/>
                </a:solidFill>
                <a:latin typeface="Arial" pitchFamily="34" charset="0"/>
                <a:cs typeface="Arial" pitchFamily="34" charset="0"/>
              </a:rPr>
              <a:t>refers to electrical and electronic equipment wastes.</a:t>
            </a:r>
            <a:endParaRPr lang="en-US" altLang="en-US" sz="2400" b="1" dirty="0">
              <a:solidFill>
                <a:srgbClr val="006600"/>
              </a:solidFill>
              <a:latin typeface="Arial" pitchFamily="34" charset="0"/>
              <a:cs typeface="Arial" pitchFamily="34" charset="0"/>
            </a:endParaRPr>
          </a:p>
          <a:p>
            <a:pPr algn="just" eaLnBrk="1" hangingPunct="1">
              <a:lnSpc>
                <a:spcPct val="90000"/>
              </a:lnSpc>
              <a:buFont typeface="Wingdings" pitchFamily="2" charset="2"/>
              <a:buNone/>
            </a:pPr>
            <a:endParaRPr lang="en-US" altLang="en-US" b="1" dirty="0">
              <a:solidFill>
                <a:srgbClr val="000066"/>
              </a:solidFill>
              <a:latin typeface="Arial" pitchFamily="34" charset="0"/>
              <a:cs typeface="Arial" pitchFamily="34" charset="0"/>
            </a:endParaRPr>
          </a:p>
        </p:txBody>
      </p:sp>
    </p:spTree>
    <p:extLst>
      <p:ext uri="{BB962C8B-B14F-4D97-AF65-F5344CB8AC3E}">
        <p14:creationId xmlns:p14="http://schemas.microsoft.com/office/powerpoint/2010/main" val="197020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pPr eaLnBrk="1" fontAlgn="auto" hangingPunct="1">
              <a:spcAft>
                <a:spcPts val="0"/>
              </a:spcAft>
              <a:defRPr/>
            </a:pPr>
            <a:r>
              <a:rPr lang="en-GB" b="1" i="1" dirty="0">
                <a:solidFill>
                  <a:schemeClr val="accent3">
                    <a:lumMod val="50000"/>
                  </a:schemeClr>
                </a:solidFill>
              </a:rPr>
              <a:t>Plastic bottles in a trash can</a:t>
            </a:r>
            <a:br>
              <a:rPr lang="en-US" dirty="0"/>
            </a:br>
            <a:endParaRPr lang="en-US" dirty="0"/>
          </a:p>
        </p:txBody>
      </p:sp>
      <p:pic>
        <p:nvPicPr>
          <p:cNvPr id="59395" name="Picture 2" descr="File:PET bottles in a trash can (Prague).jpg"/>
          <p:cNvPicPr>
            <a:picLocks noChangeAspect="1" noChangeArrowheads="1"/>
          </p:cNvPicPr>
          <p:nvPr/>
        </p:nvPicPr>
        <p:blipFill>
          <a:blip r:embed="rId2">
            <a:lum bright="6000" contrast="18000"/>
            <a:grayscl/>
            <a:extLst>
              <a:ext uri="{28A0092B-C50C-407E-A947-70E740481C1C}">
                <a14:useLocalDpi xmlns:a14="http://schemas.microsoft.com/office/drawing/2010/main" val="0"/>
              </a:ext>
            </a:extLst>
          </a:blip>
          <a:srcRect/>
          <a:stretch>
            <a:fillRect/>
          </a:stretch>
        </p:blipFill>
        <p:spPr bwMode="auto">
          <a:xfrm>
            <a:off x="1143000" y="1676400"/>
            <a:ext cx="5867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214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pPr eaLnBrk="1" fontAlgn="auto" hangingPunct="1">
              <a:spcAft>
                <a:spcPts val="0"/>
              </a:spcAft>
              <a:defRPr/>
            </a:pPr>
            <a:r>
              <a:rPr lang="en-GB" b="1" i="1" dirty="0">
                <a:solidFill>
                  <a:schemeClr val="accent3">
                    <a:lumMod val="50000"/>
                  </a:schemeClr>
                </a:solidFill>
              </a:rPr>
              <a:t>E waste</a:t>
            </a:r>
            <a:br>
              <a:rPr lang="en-US" dirty="0"/>
            </a:br>
            <a:endParaRPr lang="en-US" dirty="0"/>
          </a:p>
        </p:txBody>
      </p:sp>
      <p:pic>
        <p:nvPicPr>
          <p:cNvPr id="60419" name="Picture 2" descr="2-Ewaste-pile"/>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524000" y="1600200"/>
            <a:ext cx="5410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212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760</TotalTime>
  <Words>2661</Words>
  <Application>Microsoft Office PowerPoint</Application>
  <PresentationFormat>On-screen Show (4:3)</PresentationFormat>
  <Paragraphs>373</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Algerian</vt:lpstr>
      <vt:lpstr>Arial</vt:lpstr>
      <vt:lpstr>Calibri</vt:lpstr>
      <vt:lpstr>Cambria</vt:lpstr>
      <vt:lpstr>Roboto</vt:lpstr>
      <vt:lpstr>Times</vt:lpstr>
      <vt:lpstr>Times New Roman</vt:lpstr>
      <vt:lpstr>Wingdings</vt:lpstr>
      <vt:lpstr>Office Theme</vt:lpstr>
      <vt:lpstr>PowerPoint Presentation</vt:lpstr>
      <vt:lpstr>PowerPoint Presentation</vt:lpstr>
      <vt:lpstr>  Land Pollution (Solid Waste Management)</vt:lpstr>
      <vt:lpstr>Introduction</vt:lpstr>
      <vt:lpstr>Some common terms </vt:lpstr>
      <vt:lpstr>Important source of solid waste</vt:lpstr>
      <vt:lpstr>Important source of solid waste</vt:lpstr>
      <vt:lpstr>Plastic bottles in a trash can </vt:lpstr>
      <vt:lpstr>E waste </vt:lpstr>
      <vt:lpstr>Effects of Solid Waste </vt:lpstr>
      <vt:lpstr>Solid waste management </vt:lpstr>
      <vt:lpstr>Treatment of Solid Waste</vt:lpstr>
      <vt:lpstr>Solid waste management </vt:lpstr>
      <vt:lpstr>Collection of solid waste</vt:lpstr>
      <vt:lpstr>Transportation of solid waste</vt:lpstr>
      <vt:lpstr>Disposal of solid waste  </vt:lpstr>
      <vt:lpstr>5 Rs of Solid Waste Management  </vt:lpstr>
      <vt:lpstr>SOLID WASTE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Tapan</dc:creator>
  <cp:lastModifiedBy>Ajit Kumar Sharma</cp:lastModifiedBy>
  <cp:revision>39</cp:revision>
  <dcterms:created xsi:type="dcterms:W3CDTF">2016-10-12T04:59:45Z</dcterms:created>
  <dcterms:modified xsi:type="dcterms:W3CDTF">2020-11-04T02:56:20Z</dcterms:modified>
</cp:coreProperties>
</file>