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7" r:id="rId2"/>
    <p:sldId id="301" r:id="rId3"/>
    <p:sldId id="258" r:id="rId4"/>
    <p:sldId id="259" r:id="rId5"/>
    <p:sldId id="260" r:id="rId6"/>
    <p:sldId id="261" r:id="rId7"/>
    <p:sldId id="262" r:id="rId8"/>
    <p:sldId id="263" r:id="rId9"/>
    <p:sldId id="291" r:id="rId10"/>
    <p:sldId id="292" r:id="rId11"/>
    <p:sldId id="264" r:id="rId12"/>
    <p:sldId id="265" r:id="rId13"/>
    <p:sldId id="266" r:id="rId14"/>
    <p:sldId id="267" r:id="rId15"/>
    <p:sldId id="280" r:id="rId16"/>
    <p:sldId id="294" r:id="rId17"/>
    <p:sldId id="293" r:id="rId18"/>
    <p:sldId id="296" r:id="rId19"/>
    <p:sldId id="295" r:id="rId20"/>
    <p:sldId id="298" r:id="rId21"/>
    <p:sldId id="297" r:id="rId22"/>
    <p:sldId id="300" r:id="rId23"/>
    <p:sldId id="299" r:id="rId24"/>
    <p:sldId id="290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97B727-F0B1-4287-8B67-3B9D6C938DA2}" type="datetimeFigureOut">
              <a:rPr lang="en-SG" smtClean="0"/>
              <a:pPr/>
              <a:t>26/4/2022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25620A-ACE7-4A11-A875-AB1F228C5896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xmlns="" val="657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8C952-C5C4-46B3-939A-7CCB95BB2EC9}" type="datetimeFigureOut">
              <a:rPr lang="en-SG" smtClean="0"/>
              <a:pPr/>
              <a:t>26/4/2022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339D0-481C-4AF1-9A85-95B3611BDECA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xmlns="" val="1007263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8C952-C5C4-46B3-939A-7CCB95BB2EC9}" type="datetimeFigureOut">
              <a:rPr lang="en-SG" smtClean="0"/>
              <a:pPr/>
              <a:t>26/4/2022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339D0-481C-4AF1-9A85-95B3611BDECA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xmlns="" val="2685237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8C952-C5C4-46B3-939A-7CCB95BB2EC9}" type="datetimeFigureOut">
              <a:rPr lang="en-SG" smtClean="0"/>
              <a:pPr/>
              <a:t>26/4/2022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339D0-481C-4AF1-9A85-95B3611BDECA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xmlns="" val="381913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8C952-C5C4-46B3-939A-7CCB95BB2EC9}" type="datetimeFigureOut">
              <a:rPr lang="en-SG" smtClean="0"/>
              <a:pPr/>
              <a:t>26/4/2022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339D0-481C-4AF1-9A85-95B3611BDECA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xmlns="" val="3206982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8C952-C5C4-46B3-939A-7CCB95BB2EC9}" type="datetimeFigureOut">
              <a:rPr lang="en-SG" smtClean="0"/>
              <a:pPr/>
              <a:t>26/4/2022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339D0-481C-4AF1-9A85-95B3611BDECA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xmlns="" val="269707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8C952-C5C4-46B3-939A-7CCB95BB2EC9}" type="datetimeFigureOut">
              <a:rPr lang="en-SG" smtClean="0"/>
              <a:pPr/>
              <a:t>26/4/2022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339D0-481C-4AF1-9A85-95B3611BDECA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xmlns="" val="4258865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8C952-C5C4-46B3-939A-7CCB95BB2EC9}" type="datetimeFigureOut">
              <a:rPr lang="en-SG" smtClean="0"/>
              <a:pPr/>
              <a:t>26/4/2022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339D0-481C-4AF1-9A85-95B3611BDECA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xmlns="" val="149977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8C952-C5C4-46B3-939A-7CCB95BB2EC9}" type="datetimeFigureOut">
              <a:rPr lang="en-SG" smtClean="0"/>
              <a:pPr/>
              <a:t>26/4/2022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339D0-481C-4AF1-9A85-95B3611BDECA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xmlns="" val="3482324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8C952-C5C4-46B3-939A-7CCB95BB2EC9}" type="datetimeFigureOut">
              <a:rPr lang="en-SG" smtClean="0"/>
              <a:pPr/>
              <a:t>26/4/2022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339D0-481C-4AF1-9A85-95B3611BDECA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xmlns="" val="1768032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8C952-C5C4-46B3-939A-7CCB95BB2EC9}" type="datetimeFigureOut">
              <a:rPr lang="en-SG" smtClean="0"/>
              <a:pPr/>
              <a:t>26/4/2022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339D0-481C-4AF1-9A85-95B3611BDECA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xmlns="" val="4019181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8C952-C5C4-46B3-939A-7CCB95BB2EC9}" type="datetimeFigureOut">
              <a:rPr lang="en-SG" smtClean="0"/>
              <a:pPr/>
              <a:t>26/4/2022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339D0-481C-4AF1-9A85-95B3611BDECA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xmlns="" val="1051999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E8C952-C5C4-46B3-939A-7CCB95BB2EC9}" type="datetimeFigureOut">
              <a:rPr lang="en-SG" smtClean="0"/>
              <a:pPr/>
              <a:t>26/4/2022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6339D0-481C-4AF1-9A85-95B3611BDECA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xmlns="" val="1593558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AJlbdAgoxec" TargetMode="External"/><Relationship Id="rId2" Type="http://schemas.openxmlformats.org/officeDocument/2006/relationships/hyperlink" Target="https://www.youtube.com/watch?v=fTznEIZRkLg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youtube.com/watch?v=ul4alU7P4tU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8HKx8b_yc50" TargetMode="External"/><Relationship Id="rId2" Type="http://schemas.openxmlformats.org/officeDocument/2006/relationships/hyperlink" Target="https://www.youtube.com/watch?v=Kt-C8WCIWrg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video.nationalgeographic.com/video/101-videos/landslides" TargetMode="External"/><Relationship Id="rId5" Type="http://schemas.openxmlformats.org/officeDocument/2006/relationships/hyperlink" Target="https://www.youtube.com/watch?v=x6SQbSmvzQM" TargetMode="External"/><Relationship Id="rId4" Type="http://schemas.openxmlformats.org/officeDocument/2006/relationships/hyperlink" Target="https://www.youtube.com/watch?v=-AAG4HEsgMQ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Box 1"/>
          <p:cNvSpPr txBox="1">
            <a:spLocks noChangeArrowheads="1"/>
          </p:cNvSpPr>
          <p:nvPr/>
        </p:nvSpPr>
        <p:spPr bwMode="auto">
          <a:xfrm>
            <a:off x="3680618" y="436455"/>
            <a:ext cx="2011363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5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Unit 6</a:t>
            </a:r>
          </a:p>
        </p:txBody>
      </p:sp>
      <p:sp>
        <p:nvSpPr>
          <p:cNvPr id="47107" name="Rectangle 1"/>
          <p:cNvSpPr>
            <a:spLocks noChangeArrowheads="1"/>
          </p:cNvSpPr>
          <p:nvPr/>
        </p:nvSpPr>
        <p:spPr bwMode="auto">
          <a:xfrm>
            <a:off x="762000" y="3657600"/>
            <a:ext cx="7086600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en-US" altLang="en-US" b="1" dirty="0">
                <a:solidFill>
                  <a:srgbClr val="C00000"/>
                </a:solidFill>
              </a:rPr>
              <a:t>Social issues and Environment-II</a:t>
            </a:r>
          </a:p>
          <a:p>
            <a:pPr lvl="1" eaLnBrk="1" hangingPunct="1">
              <a:buFont typeface="Arial" charset="0"/>
              <a:buChar char="–"/>
            </a:pPr>
            <a:r>
              <a:rPr lang="pt-PT" altLang="en-US" b="1" dirty="0">
                <a:solidFill>
                  <a:srgbClr val="002060"/>
                </a:solidFill>
              </a:rPr>
              <a:t>Population Explosion and Family welfare Program</a:t>
            </a:r>
          </a:p>
          <a:p>
            <a:pPr lvl="1" eaLnBrk="1" hangingPunct="1">
              <a:buFont typeface="Arial" charset="0"/>
              <a:buChar char="–"/>
            </a:pPr>
            <a:r>
              <a:rPr lang="pt-PT" altLang="en-US" b="1" dirty="0">
                <a:solidFill>
                  <a:srgbClr val="002060"/>
                </a:solidFill>
              </a:rPr>
              <a:t>Environment and Human Health </a:t>
            </a:r>
          </a:p>
          <a:p>
            <a:pPr lvl="1" eaLnBrk="1" hangingPunct="1">
              <a:buFont typeface="Arial" charset="0"/>
              <a:buChar char="–"/>
            </a:pPr>
            <a:r>
              <a:rPr lang="pt-PT" altLang="en-US" b="1" dirty="0">
                <a:solidFill>
                  <a:srgbClr val="002060"/>
                </a:solidFill>
              </a:rPr>
              <a:t>Environmental ethics</a:t>
            </a:r>
          </a:p>
          <a:p>
            <a:pPr lvl="1" eaLnBrk="1" hangingPunct="1">
              <a:buFont typeface="Arial" charset="0"/>
              <a:buChar char="–"/>
            </a:pPr>
            <a:r>
              <a:rPr lang="pt-PT" altLang="en-US" b="1" dirty="0">
                <a:solidFill>
                  <a:srgbClr val="002060"/>
                </a:solidFill>
              </a:rPr>
              <a:t>Diaster managemnt</a:t>
            </a:r>
          </a:p>
          <a:p>
            <a:pPr lvl="1" eaLnBrk="1" hangingPunct="1">
              <a:buFont typeface="Arial" charset="0"/>
              <a:buChar char="–"/>
            </a:pPr>
            <a:r>
              <a:rPr lang="pt-PT" altLang="en-US" b="1" dirty="0">
                <a:solidFill>
                  <a:srgbClr val="002060"/>
                </a:solidFill>
              </a:rPr>
              <a:t> Environmental movements</a:t>
            </a:r>
          </a:p>
          <a:p>
            <a:pPr lvl="1" eaLnBrk="1" hangingPunct="1">
              <a:buFont typeface="Arial" charset="0"/>
              <a:buChar char="–"/>
            </a:pPr>
            <a:r>
              <a:rPr lang="pt-PT" altLang="en-US" b="1" dirty="0">
                <a:solidFill>
                  <a:srgbClr val="002060"/>
                </a:solidFill>
              </a:rPr>
              <a:t> Role of an individual to protect environment </a:t>
            </a:r>
            <a:endParaRPr lang="pt-PT" altLang="en-US" dirty="0">
              <a:solidFill>
                <a:srgbClr val="00206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62000" y="1219200"/>
            <a:ext cx="7848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800" b="1" dirty="0"/>
              <a:t>Human Communities and the Environment</a:t>
            </a:r>
            <a:endParaRPr lang="en-SG" sz="28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865" y="1739979"/>
            <a:ext cx="9024271" cy="1901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727639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4"/>
          <p:cNvSpPr txBox="1">
            <a:spLocks noChangeArrowheads="1"/>
          </p:cNvSpPr>
          <p:nvPr/>
        </p:nvSpPr>
        <p:spPr bwMode="auto">
          <a:xfrm>
            <a:off x="381000" y="762000"/>
            <a:ext cx="50593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050500"/>
                </a:solidFill>
                <a:latin typeface="Times New Roman" pitchFamily="18" charset="0"/>
                <a:cs typeface="Times New Roman" pitchFamily="18" charset="0"/>
              </a:rPr>
              <a:t>Problems Faced by Displaced People </a:t>
            </a:r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212725" y="1712913"/>
            <a:ext cx="8321675" cy="415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compensation for the lost land is often not paid or the payment is delayed.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endParaRPr lang="en-US" sz="2200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endParaRPr lang="en-US" sz="2200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Basic infrastructure and amenities are not provided in the new area.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endParaRPr lang="en-US" sz="2200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endParaRPr lang="en-US" sz="2200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Very often, temporary camps become permanent settlements.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endParaRPr lang="en-US" sz="2200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endParaRPr lang="en-US" sz="2200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Ethnic and caste differences make it difficult for the refugees to live peacefully with the communities already living in the area. </a:t>
            </a:r>
          </a:p>
        </p:txBody>
      </p:sp>
    </p:spTree>
    <p:extLst>
      <p:ext uri="{BB962C8B-B14F-4D97-AF65-F5344CB8AC3E}">
        <p14:creationId xmlns:p14="http://schemas.microsoft.com/office/powerpoint/2010/main" xmlns="" val="1251455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4"/>
          <p:cNvSpPr txBox="1">
            <a:spLocks noChangeArrowheads="1"/>
          </p:cNvSpPr>
          <p:nvPr/>
        </p:nvSpPr>
        <p:spPr bwMode="auto">
          <a:xfrm>
            <a:off x="2743200" y="381000"/>
            <a:ext cx="35401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Environmental Ethics</a:t>
            </a:r>
          </a:p>
        </p:txBody>
      </p:sp>
      <p:sp>
        <p:nvSpPr>
          <p:cNvPr id="14339" name="Text Box 5"/>
          <p:cNvSpPr txBox="1">
            <a:spLocks noChangeArrowheads="1"/>
          </p:cNvSpPr>
          <p:nvPr/>
        </p:nvSpPr>
        <p:spPr bwMode="auto">
          <a:xfrm>
            <a:off x="457200" y="1524000"/>
            <a:ext cx="8189913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Creating a moral sense of environmental conservation in each person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is called </a:t>
            </a:r>
            <a:r>
              <a:rPr lang="en-US" sz="2200" i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environmental ethics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</p:txBody>
      </p:sp>
      <p:sp>
        <p:nvSpPr>
          <p:cNvPr id="54276" name="Text Box 6"/>
          <p:cNvSpPr txBox="1">
            <a:spLocks noChangeArrowheads="1"/>
          </p:cNvSpPr>
          <p:nvPr/>
        </p:nvSpPr>
        <p:spPr bwMode="auto">
          <a:xfrm>
            <a:off x="365125" y="3617913"/>
            <a:ext cx="247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 </a:t>
            </a:r>
          </a:p>
        </p:txBody>
      </p:sp>
      <p:pic>
        <p:nvPicPr>
          <p:cNvPr id="54277" name="Picture 4" descr="C:\Documents and Settings\ligi\Local Settings\Temporary Internet Files\Content.IE5\O9E74L6F\MPj04372960000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743200"/>
            <a:ext cx="42672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381933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4"/>
          <p:cNvSpPr txBox="1">
            <a:spLocks noChangeArrowheads="1"/>
          </p:cNvSpPr>
          <p:nvPr/>
        </p:nvSpPr>
        <p:spPr bwMode="auto">
          <a:xfrm>
            <a:off x="457200" y="6858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u="sng">
                <a:solidFill>
                  <a:srgbClr val="002060"/>
                </a:solidFill>
              </a:rPr>
              <a:t>Environmental ethics:Issues.  </a:t>
            </a:r>
            <a:r>
              <a:rPr lang="en-US" altLang="en-US" sz="2400" b="1" u="sng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Contrasting Views</a:t>
            </a: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304800" y="1143000"/>
            <a:ext cx="6545263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Utilitarian justification  (also known as individualistic ethics)</a:t>
            </a:r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381000" y="1600200"/>
            <a:ext cx="63484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Ecological justification (also known as moral justification) </a:t>
            </a:r>
          </a:p>
        </p:txBody>
      </p:sp>
      <p:sp>
        <p:nvSpPr>
          <p:cNvPr id="55301" name="Text Box 9"/>
          <p:cNvSpPr txBox="1">
            <a:spLocks noChangeArrowheads="1"/>
          </p:cNvSpPr>
          <p:nvPr/>
        </p:nvSpPr>
        <p:spPr bwMode="auto">
          <a:xfrm>
            <a:off x="457200" y="2362200"/>
            <a:ext cx="60912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u="sng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Environmental Equity and Priority Principle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2819400"/>
            <a:ext cx="8001000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0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Always respect all nature especially in cases where strong human rights are at stake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609600" y="3733800"/>
            <a:ext cx="8305800" cy="237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u="sng" dirty="0">
                <a:solidFill>
                  <a:srgbClr val="002060"/>
                </a:solidFill>
                <a:latin typeface="+mn-lt"/>
                <a:cs typeface="+mn-cs"/>
              </a:rPr>
              <a:t>Environmental ethics: </a:t>
            </a:r>
            <a:r>
              <a:rPr lang="en-US" sz="2400" b="1" u="sng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Possible Solutions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b="1" u="sng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One should respect the power of environment and apply it for the benefits of humankind.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One should place the highest priority on health, safety, and environmental protection while using environmental products.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One should be sensitive to ethical and social issues regarding the environment.</a:t>
            </a:r>
          </a:p>
        </p:txBody>
      </p:sp>
    </p:spTree>
    <p:extLst>
      <p:ext uri="{BB962C8B-B14F-4D97-AF65-F5344CB8AC3E}">
        <p14:creationId xmlns:p14="http://schemas.microsoft.com/office/powerpoint/2010/main" xmlns="" val="115628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Box 1"/>
          <p:cNvSpPr txBox="1">
            <a:spLocks noChangeArrowheads="1"/>
          </p:cNvSpPr>
          <p:nvPr/>
        </p:nvSpPr>
        <p:spPr bwMode="auto">
          <a:xfrm>
            <a:off x="304800" y="457200"/>
            <a:ext cx="8497888" cy="557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IN" altLang="en-US" sz="2800" b="1">
                <a:solidFill>
                  <a:srgbClr val="C00000"/>
                </a:solidFill>
              </a:rPr>
              <a:t>Methods to generate public awareness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IN" altLang="en-US" sz="2400" b="1">
              <a:solidFill>
                <a:srgbClr val="C00000"/>
              </a:solidFill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IN" altLang="en-US" sz="2400" b="1">
                <a:solidFill>
                  <a:srgbClr val="002060"/>
                </a:solidFill>
              </a:rPr>
              <a:t>The methods to generate environmental awareness generally falls in two categories 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IN" altLang="en-US" sz="2400" b="1">
              <a:solidFill>
                <a:srgbClr val="002060"/>
              </a:solidFill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IN" altLang="en-US" b="1" u="sng">
                <a:solidFill>
                  <a:srgbClr val="002060"/>
                </a:solidFill>
              </a:rPr>
              <a:t>Formal Method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2060"/>
                </a:solidFill>
              </a:rPr>
              <a:t>Introduction of Environmental Studies as a course in schools and colleges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IN" altLang="en-US" sz="2400" b="1">
              <a:solidFill>
                <a:srgbClr val="002060"/>
              </a:solidFill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IN" altLang="en-US" b="1" u="sng">
                <a:solidFill>
                  <a:srgbClr val="002060"/>
                </a:solidFill>
              </a:rPr>
              <a:t>Non Formal Method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en-US" sz="2400">
                <a:solidFill>
                  <a:srgbClr val="002060"/>
                </a:solidFill>
              </a:rPr>
              <a:t>Mass media such as newspapers, magazine, radio, T.V., etc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en-US" sz="2400">
                <a:solidFill>
                  <a:srgbClr val="002060"/>
                </a:solidFill>
              </a:rPr>
              <a:t>Organizing meetings, seminars and conferences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en-US" sz="2400">
                <a:solidFill>
                  <a:srgbClr val="002060"/>
                </a:solidFill>
              </a:rPr>
              <a:t>Organizing various competitions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400">
                <a:solidFill>
                  <a:srgbClr val="002060"/>
                </a:solidFill>
              </a:rPr>
              <a:t>Through folk songs, street plays, TV serials, etc.</a:t>
            </a:r>
            <a:endParaRPr lang="en-IN" altLang="en-US" sz="1800"/>
          </a:p>
        </p:txBody>
      </p:sp>
    </p:spTree>
    <p:extLst>
      <p:ext uri="{BB962C8B-B14F-4D97-AF65-F5344CB8AC3E}">
        <p14:creationId xmlns:p14="http://schemas.microsoft.com/office/powerpoint/2010/main" xmlns="" val="1699669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Box 1"/>
          <p:cNvSpPr txBox="1">
            <a:spLocks noChangeArrowheads="1"/>
          </p:cNvSpPr>
          <p:nvPr/>
        </p:nvSpPr>
        <p:spPr bwMode="auto">
          <a:xfrm>
            <a:off x="685800" y="838200"/>
            <a:ext cx="7315200" cy="867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1. population growth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u="sng">
                <a:hlinkClick r:id="rId2"/>
              </a:rPr>
              <a:t>https://www.youtube.com/watch?v=fTznEIZRkLg</a:t>
            </a:r>
            <a:endParaRPr lang="en-US" altLang="en-US" sz="1800" u="sng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u="sng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u="sng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2. resettlement and rehabilitation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u="sng">
                <a:hlinkClick r:id="rId3"/>
              </a:rPr>
              <a:t>https://www.youtube.com/watch?v=AJlbdAgoxec</a:t>
            </a: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 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3. Global growth vs human health: finding the balance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u="sng">
                <a:hlinkClick r:id="rId4"/>
              </a:rPr>
              <a:t>https://www.youtube.com/watch?v=ul4alU7P4tU</a:t>
            </a: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u="sng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u="sng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u="sng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u="sng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u="sng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u="sng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u="sng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u="sng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u="sng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u="sng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u="sng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u="sng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u="sng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u="sng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u="sng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u="sng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u="sng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u="sng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u="sng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u="sng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u="sng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xmlns="" val="8551222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Box 1"/>
          <p:cNvSpPr txBox="1">
            <a:spLocks noChangeArrowheads="1"/>
          </p:cNvSpPr>
          <p:nvPr/>
        </p:nvSpPr>
        <p:spPr bwMode="auto">
          <a:xfrm>
            <a:off x="990600" y="1524000"/>
            <a:ext cx="6396038" cy="369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Disaster management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 </a:t>
            </a:r>
            <a:r>
              <a:rPr lang="en-US" altLang="en-US" sz="1800" u="sng">
                <a:hlinkClick r:id="rId2"/>
              </a:rPr>
              <a:t>https://www.youtube.com/watch?v=Kt-C8WCIWrg</a:t>
            </a: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 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Earthquake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u="sng">
                <a:hlinkClick r:id="rId3"/>
              </a:rPr>
              <a:t>https://www.youtube.com/watch?v=8HKx8b_yc50</a:t>
            </a: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 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Cyclone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u="sng">
                <a:hlinkClick r:id="rId4"/>
              </a:rPr>
              <a:t>https://www.youtube.com/watch?v=-AAG4HEsgMQ</a:t>
            </a: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u="sng">
                <a:hlinkClick r:id="rId5"/>
              </a:rPr>
              <a:t>https://www.youtube.com/watch?v=x6SQbSmvzQM</a:t>
            </a: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 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Landslides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u="sng">
                <a:hlinkClick r:id="rId6"/>
              </a:rPr>
              <a:t>http://video.nationalgeographic.com/video/101-videos/landslides</a:t>
            </a: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6083" name="TextBox 2"/>
          <p:cNvSpPr txBox="1">
            <a:spLocks noChangeArrowheads="1"/>
          </p:cNvSpPr>
          <p:nvPr/>
        </p:nvSpPr>
        <p:spPr bwMode="auto">
          <a:xfrm>
            <a:off x="838200" y="838200"/>
            <a:ext cx="15065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Video Links</a:t>
            </a:r>
          </a:p>
        </p:txBody>
      </p:sp>
    </p:spTree>
    <p:extLst>
      <p:ext uri="{BB962C8B-B14F-4D97-AF65-F5344CB8AC3E}">
        <p14:creationId xmlns:p14="http://schemas.microsoft.com/office/powerpoint/2010/main" xmlns="" val="34181060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TextBox 346">
            <a:extLst>
              <a:ext uri="{FF2B5EF4-FFF2-40B4-BE49-F238E27FC236}">
                <a16:creationId xmlns:a16="http://schemas.microsoft.com/office/drawing/2014/main" xmlns="" id="{56AB7256-9803-45A9-9A76-92188319B794}"/>
              </a:ext>
            </a:extLst>
          </p:cNvPr>
          <p:cNvSpPr txBox="1"/>
          <p:nvPr/>
        </p:nvSpPr>
        <p:spPr>
          <a:xfrm>
            <a:off x="228600" y="304800"/>
            <a:ext cx="8686800" cy="594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2000" b="0" i="0" dirty="0">
                <a:effectLst/>
                <a:latin typeface="Roboto"/>
              </a:rPr>
              <a:t>Animals from colder climates generally have shorter limbs. This is called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b="0" i="0" dirty="0">
                <a:effectLst/>
                <a:latin typeface="Roboto"/>
              </a:rPr>
              <a:t>(a) Allen’s rule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b="0" i="0" dirty="0">
                <a:effectLst/>
                <a:latin typeface="Roboto"/>
              </a:rPr>
              <a:t>(b) Johnson’s rule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b="0" i="0" dirty="0">
                <a:effectLst/>
                <a:latin typeface="Roboto"/>
              </a:rPr>
              <a:t>(c) Arber’s rule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b="0" i="0" dirty="0">
                <a:effectLst/>
                <a:latin typeface="Roboto"/>
              </a:rPr>
              <a:t>(d) Niche rule</a:t>
            </a:r>
          </a:p>
          <a:p>
            <a:pPr marL="342900" indent="-342900">
              <a:buAutoNum type="arabicPeriod"/>
            </a:pPr>
            <a:endParaRPr lang="en-US" sz="2000" dirty="0">
              <a:latin typeface="Roboto"/>
            </a:endParaRPr>
          </a:p>
          <a:p>
            <a:pPr marL="342900" indent="-342900">
              <a:buAutoNum type="arabicPeriod"/>
            </a:pPr>
            <a:r>
              <a:rPr lang="en-US" sz="2000" b="0" i="0" dirty="0">
                <a:effectLst/>
                <a:latin typeface="Roboto"/>
              </a:rPr>
              <a:t>Niche is defined as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b="0" i="0" dirty="0">
                <a:effectLst/>
                <a:latin typeface="Roboto"/>
              </a:rPr>
              <a:t>(a) a component of an ecosystem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b="0" i="0" dirty="0">
                <a:effectLst/>
                <a:latin typeface="Roboto"/>
              </a:rPr>
              <a:t>(b) an ecologically adapted zone of a species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b="0" i="0" dirty="0">
                <a:effectLst/>
                <a:latin typeface="Roboto"/>
              </a:rPr>
              <a:t>(c) the physical position and functional role of a species within the community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b="0" i="0" dirty="0">
                <a:effectLst/>
                <a:latin typeface="Roboto"/>
              </a:rPr>
              <a:t>(d) all plants and animals living at the bottom of a water body.</a:t>
            </a:r>
          </a:p>
          <a:p>
            <a:pPr marL="342900" indent="-342900">
              <a:buAutoNum type="arabicPeriod"/>
            </a:pPr>
            <a:endParaRPr lang="en-US" sz="2000" dirty="0">
              <a:latin typeface="Roboto"/>
            </a:endParaRPr>
          </a:p>
          <a:p>
            <a:pPr marL="342900" indent="-342900">
              <a:buAutoNum type="arabicPeriod"/>
            </a:pPr>
            <a:r>
              <a:rPr lang="en-US" sz="2000" b="0" i="0" dirty="0">
                <a:effectLst/>
                <a:latin typeface="Roboto"/>
              </a:rPr>
              <a:t>It natality is balanced by mortality in a population at a given time, there will be a/an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b="0" i="0" dirty="0">
                <a:effectLst/>
                <a:latin typeface="Roboto"/>
              </a:rPr>
              <a:t>(a) decrease in the population size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b="0" i="0" dirty="0">
                <a:effectLst/>
                <a:latin typeface="Roboto"/>
              </a:rPr>
              <a:t>(b) increase in the population size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b="0" i="0" dirty="0">
                <a:effectLst/>
                <a:latin typeface="Roboto"/>
              </a:rPr>
              <a:t>(c) zero population growth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b="0" i="0" dirty="0">
                <a:effectLst/>
                <a:latin typeface="Roboto"/>
              </a:rPr>
              <a:t>(d) population explosion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xmlns="" val="11099612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TextBox 346">
            <a:extLst>
              <a:ext uri="{FF2B5EF4-FFF2-40B4-BE49-F238E27FC236}">
                <a16:creationId xmlns:a16="http://schemas.microsoft.com/office/drawing/2014/main" xmlns="" id="{56AB7256-9803-45A9-9A76-92188319B794}"/>
              </a:ext>
            </a:extLst>
          </p:cNvPr>
          <p:cNvSpPr txBox="1"/>
          <p:nvPr/>
        </p:nvSpPr>
        <p:spPr>
          <a:xfrm>
            <a:off x="228600" y="304800"/>
            <a:ext cx="8686800" cy="594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2000" b="0" i="0" dirty="0">
                <a:solidFill>
                  <a:srgbClr val="222222"/>
                </a:solidFill>
                <a:effectLst/>
                <a:latin typeface="Roboto"/>
              </a:rPr>
              <a:t>Animals from colder climates generally have shorter limbs. This is called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b="0" i="0" dirty="0">
                <a:solidFill>
                  <a:srgbClr val="FF0000"/>
                </a:solidFill>
                <a:effectLst/>
                <a:latin typeface="Roboto"/>
              </a:rPr>
              <a:t>(a) Allen’s rule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b="0" i="0" dirty="0">
                <a:solidFill>
                  <a:srgbClr val="222222"/>
                </a:solidFill>
                <a:effectLst/>
                <a:latin typeface="Roboto"/>
              </a:rPr>
              <a:t>(b) Johnson’s rule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b="0" i="0" dirty="0">
                <a:solidFill>
                  <a:srgbClr val="222222"/>
                </a:solidFill>
                <a:effectLst/>
                <a:latin typeface="Roboto"/>
              </a:rPr>
              <a:t>(c) Arber’s rule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b="0" i="0" dirty="0">
                <a:solidFill>
                  <a:srgbClr val="222222"/>
                </a:solidFill>
                <a:effectLst/>
                <a:latin typeface="Roboto"/>
              </a:rPr>
              <a:t>(d) Niche rule</a:t>
            </a:r>
          </a:p>
          <a:p>
            <a:pPr marL="342900" indent="-342900">
              <a:buAutoNum type="arabicPeriod"/>
            </a:pPr>
            <a:endParaRPr lang="en-US" sz="2000" dirty="0">
              <a:solidFill>
                <a:srgbClr val="222222"/>
              </a:solidFill>
              <a:latin typeface="Roboto"/>
            </a:endParaRPr>
          </a:p>
          <a:p>
            <a:pPr marL="342900" indent="-342900">
              <a:buAutoNum type="arabicPeriod"/>
            </a:pPr>
            <a:r>
              <a:rPr lang="en-US" sz="2000" b="0" i="0" dirty="0">
                <a:solidFill>
                  <a:srgbClr val="222222"/>
                </a:solidFill>
                <a:effectLst/>
                <a:latin typeface="Roboto"/>
              </a:rPr>
              <a:t>Niche is defined as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b="0" i="0" dirty="0">
                <a:solidFill>
                  <a:srgbClr val="222222"/>
                </a:solidFill>
                <a:effectLst/>
                <a:latin typeface="Roboto"/>
              </a:rPr>
              <a:t>(a) a component of an ecosystem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b="0" i="0" dirty="0">
                <a:solidFill>
                  <a:srgbClr val="222222"/>
                </a:solidFill>
                <a:effectLst/>
                <a:latin typeface="Roboto"/>
              </a:rPr>
              <a:t>(b) an ecologically adapted zone of a species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b="0" i="0" dirty="0">
                <a:solidFill>
                  <a:srgbClr val="222222"/>
                </a:solidFill>
                <a:effectLst/>
                <a:latin typeface="Roboto"/>
              </a:rPr>
              <a:t>(c)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Roboto"/>
              </a:rPr>
              <a:t>the physical position and functional role of a species within the community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b="0" i="0" dirty="0">
                <a:solidFill>
                  <a:srgbClr val="222222"/>
                </a:solidFill>
                <a:effectLst/>
                <a:latin typeface="Roboto"/>
              </a:rPr>
              <a:t>(d) all plants and animals living at the bottom of a water body.</a:t>
            </a:r>
          </a:p>
          <a:p>
            <a:pPr marL="342900" indent="-342900">
              <a:buAutoNum type="arabicPeriod"/>
            </a:pPr>
            <a:endParaRPr lang="en-US" sz="2000" dirty="0">
              <a:solidFill>
                <a:srgbClr val="222222"/>
              </a:solidFill>
              <a:latin typeface="Roboto"/>
            </a:endParaRPr>
          </a:p>
          <a:p>
            <a:pPr marL="342900" indent="-342900">
              <a:buAutoNum type="arabicPeriod"/>
            </a:pPr>
            <a:r>
              <a:rPr lang="en-US" sz="2000" b="0" i="0" dirty="0">
                <a:solidFill>
                  <a:srgbClr val="222222"/>
                </a:solidFill>
                <a:effectLst/>
                <a:latin typeface="Roboto"/>
              </a:rPr>
              <a:t>It natality is balanced by mortality in a population at a given time, there will be a/an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b="0" i="0" dirty="0">
                <a:solidFill>
                  <a:srgbClr val="222222"/>
                </a:solidFill>
                <a:effectLst/>
                <a:latin typeface="Roboto"/>
              </a:rPr>
              <a:t>(a) decrease in the population size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b="0" i="0" dirty="0">
                <a:solidFill>
                  <a:srgbClr val="222222"/>
                </a:solidFill>
                <a:effectLst/>
                <a:latin typeface="Roboto"/>
              </a:rPr>
              <a:t>(b) increase in the population size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b="0" i="0" dirty="0">
                <a:solidFill>
                  <a:srgbClr val="FF0000"/>
                </a:solidFill>
                <a:effectLst/>
                <a:latin typeface="Roboto"/>
              </a:rPr>
              <a:t>(c) zero population growth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b="0" i="0" dirty="0">
                <a:solidFill>
                  <a:srgbClr val="222222"/>
                </a:solidFill>
                <a:effectLst/>
                <a:latin typeface="Roboto"/>
              </a:rPr>
              <a:t>(d) population explosion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xmlns="" val="36242741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6958C6-47D6-48B4-A984-36C958CDFFD5}"/>
              </a:ext>
            </a:extLst>
          </p:cNvPr>
          <p:cNvSpPr txBox="1"/>
          <p:nvPr/>
        </p:nvSpPr>
        <p:spPr>
          <a:xfrm>
            <a:off x="152400" y="228600"/>
            <a:ext cx="8915400" cy="594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effectLst/>
                <a:latin typeface="Roboto"/>
              </a:rPr>
              <a:t>4. Mycorrhiza is an example of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b="0" i="0" dirty="0">
                <a:effectLst/>
                <a:latin typeface="Roboto"/>
              </a:rPr>
              <a:t>(a) </a:t>
            </a:r>
            <a:r>
              <a:rPr lang="en-US" sz="2000" b="0" i="0" dirty="0" err="1">
                <a:effectLst/>
                <a:latin typeface="Roboto"/>
              </a:rPr>
              <a:t>ectoparasitism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b="0" i="0" dirty="0">
                <a:effectLst/>
                <a:latin typeface="Roboto"/>
              </a:rPr>
              <a:t>(b) mutualism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b="0" i="0" dirty="0">
                <a:effectLst/>
                <a:latin typeface="Roboto"/>
              </a:rPr>
              <a:t>(c) </a:t>
            </a:r>
            <a:r>
              <a:rPr lang="en-US" sz="2000" b="0" i="0" dirty="0" err="1">
                <a:effectLst/>
                <a:latin typeface="Roboto"/>
              </a:rPr>
              <a:t>endoparasitism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b="0" i="0" dirty="0">
                <a:effectLst/>
                <a:latin typeface="Roboto"/>
              </a:rPr>
              <a:t>(d) predation</a:t>
            </a:r>
          </a:p>
          <a:p>
            <a:endParaRPr lang="en-US" sz="2000" dirty="0">
              <a:latin typeface="Roboto"/>
            </a:endParaRPr>
          </a:p>
          <a:p>
            <a:r>
              <a:rPr lang="en-US" sz="2000" b="0" i="0" dirty="0">
                <a:effectLst/>
                <a:latin typeface="Roboto"/>
              </a:rPr>
              <a:t>5. The interspecific interaction in which one partner is benefitted and the other is unaffected (neutral), is called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b="0" i="0" dirty="0">
                <a:effectLst/>
                <a:latin typeface="Roboto"/>
              </a:rPr>
              <a:t>(a) </a:t>
            </a:r>
            <a:r>
              <a:rPr lang="en-US" sz="2000" b="0" i="0" dirty="0" err="1">
                <a:effectLst/>
                <a:latin typeface="Roboto"/>
              </a:rPr>
              <a:t>amensalism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b="0" i="0" dirty="0">
                <a:effectLst/>
                <a:latin typeface="Roboto"/>
              </a:rPr>
              <a:t>(b) mutualism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b="0" i="0" dirty="0">
                <a:effectLst/>
                <a:latin typeface="Roboto"/>
              </a:rPr>
              <a:t>(c) competition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b="0" i="0" dirty="0">
                <a:effectLst/>
                <a:latin typeface="Roboto"/>
              </a:rPr>
              <a:t>(d) commensalism</a:t>
            </a:r>
          </a:p>
          <a:p>
            <a:endParaRPr lang="en-US" sz="2000" dirty="0">
              <a:latin typeface="Roboto"/>
            </a:endParaRPr>
          </a:p>
          <a:p>
            <a:r>
              <a:rPr lang="en-US" sz="2000" b="0" i="0" dirty="0">
                <a:effectLst/>
                <a:latin typeface="Roboto"/>
              </a:rPr>
              <a:t>6. Individuals of one kind, i.e., one species occupying a particular geographic area, at a given time form a/an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b="0" i="0" dirty="0">
                <a:effectLst/>
                <a:latin typeface="Roboto"/>
              </a:rPr>
              <a:t>(a) community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b="0" i="0" dirty="0">
                <a:effectLst/>
                <a:latin typeface="Roboto"/>
              </a:rPr>
              <a:t>(b) biome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b="0" i="0" dirty="0">
                <a:effectLst/>
                <a:latin typeface="Roboto"/>
              </a:rPr>
              <a:t>(c) population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b="0" i="0" dirty="0">
                <a:effectLst/>
                <a:latin typeface="Roboto"/>
              </a:rPr>
              <a:t>(d) deme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xmlns="" val="4786068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6958C6-47D6-48B4-A984-36C958CDFFD5}"/>
              </a:ext>
            </a:extLst>
          </p:cNvPr>
          <p:cNvSpPr txBox="1"/>
          <p:nvPr/>
        </p:nvSpPr>
        <p:spPr>
          <a:xfrm>
            <a:off x="152400" y="228600"/>
            <a:ext cx="8915400" cy="594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rgbClr val="222222"/>
                </a:solidFill>
                <a:effectLst/>
                <a:latin typeface="Roboto"/>
              </a:rPr>
              <a:t>4. Mycorrhiza is an example of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b="0" i="0" dirty="0">
                <a:solidFill>
                  <a:srgbClr val="222222"/>
                </a:solidFill>
                <a:effectLst/>
                <a:latin typeface="Roboto"/>
              </a:rPr>
              <a:t>(a) </a:t>
            </a:r>
            <a:r>
              <a:rPr lang="en-US" sz="2000" b="0" i="0" dirty="0" err="1">
                <a:solidFill>
                  <a:srgbClr val="222222"/>
                </a:solidFill>
                <a:effectLst/>
                <a:latin typeface="Roboto"/>
              </a:rPr>
              <a:t>ectoparasitism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b="0" i="0" dirty="0">
                <a:solidFill>
                  <a:srgbClr val="FF0000"/>
                </a:solidFill>
                <a:effectLst/>
                <a:latin typeface="Roboto"/>
              </a:rPr>
              <a:t>(b) mutualism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b="0" i="0" dirty="0">
                <a:solidFill>
                  <a:srgbClr val="222222"/>
                </a:solidFill>
                <a:effectLst/>
                <a:latin typeface="Roboto"/>
              </a:rPr>
              <a:t>(c) </a:t>
            </a:r>
            <a:r>
              <a:rPr lang="en-US" sz="2000" b="0" i="0" dirty="0" err="1">
                <a:solidFill>
                  <a:srgbClr val="222222"/>
                </a:solidFill>
                <a:effectLst/>
                <a:latin typeface="Roboto"/>
              </a:rPr>
              <a:t>endoparasitism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b="0" i="0" dirty="0">
                <a:solidFill>
                  <a:srgbClr val="222222"/>
                </a:solidFill>
                <a:effectLst/>
                <a:latin typeface="Roboto"/>
              </a:rPr>
              <a:t>(d) predation</a:t>
            </a:r>
          </a:p>
          <a:p>
            <a:endParaRPr lang="en-US" sz="2000" dirty="0">
              <a:solidFill>
                <a:srgbClr val="222222"/>
              </a:solidFill>
              <a:latin typeface="Roboto"/>
            </a:endParaRPr>
          </a:p>
          <a:p>
            <a:r>
              <a:rPr lang="en-US" sz="2000" b="0" i="0" dirty="0">
                <a:solidFill>
                  <a:srgbClr val="222222"/>
                </a:solidFill>
                <a:effectLst/>
                <a:latin typeface="Roboto"/>
              </a:rPr>
              <a:t>5. The interspecific interaction in which one partner is benefitted and the other is unaffected (neutral), is called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b="0" i="0" dirty="0">
                <a:solidFill>
                  <a:srgbClr val="222222"/>
                </a:solidFill>
                <a:effectLst/>
                <a:latin typeface="Roboto"/>
              </a:rPr>
              <a:t>(a) </a:t>
            </a:r>
            <a:r>
              <a:rPr lang="en-US" sz="2000" b="0" i="0" dirty="0" err="1">
                <a:solidFill>
                  <a:srgbClr val="222222"/>
                </a:solidFill>
                <a:effectLst/>
                <a:latin typeface="Roboto"/>
              </a:rPr>
              <a:t>amensalism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b="0" i="0" dirty="0">
                <a:solidFill>
                  <a:srgbClr val="222222"/>
                </a:solidFill>
                <a:effectLst/>
                <a:latin typeface="Roboto"/>
              </a:rPr>
              <a:t>(b) mutualism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b="0" i="0" dirty="0">
                <a:solidFill>
                  <a:srgbClr val="222222"/>
                </a:solidFill>
                <a:effectLst/>
                <a:latin typeface="Roboto"/>
              </a:rPr>
              <a:t>(c) competition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b="0" i="0" dirty="0">
                <a:solidFill>
                  <a:srgbClr val="FF0000"/>
                </a:solidFill>
                <a:effectLst/>
                <a:latin typeface="Roboto"/>
              </a:rPr>
              <a:t>(d) commensalism</a:t>
            </a:r>
          </a:p>
          <a:p>
            <a:endParaRPr lang="en-US" sz="2000" dirty="0">
              <a:solidFill>
                <a:srgbClr val="FF0000"/>
              </a:solidFill>
              <a:latin typeface="Roboto"/>
            </a:endParaRPr>
          </a:p>
          <a:p>
            <a:r>
              <a:rPr lang="en-US" sz="2000" b="0" i="0" dirty="0">
                <a:solidFill>
                  <a:srgbClr val="222222"/>
                </a:solidFill>
                <a:effectLst/>
                <a:latin typeface="Roboto"/>
              </a:rPr>
              <a:t>6. Individuals of one kind, i.e., one species occupying a particular geographic area, at a given time form a/an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b="0" i="0" dirty="0">
                <a:solidFill>
                  <a:srgbClr val="222222"/>
                </a:solidFill>
                <a:effectLst/>
                <a:latin typeface="Roboto"/>
              </a:rPr>
              <a:t>(a) community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b="0" i="0" dirty="0">
                <a:solidFill>
                  <a:srgbClr val="222222"/>
                </a:solidFill>
                <a:effectLst/>
                <a:latin typeface="Roboto"/>
              </a:rPr>
              <a:t>(b) biome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b="0" i="0" dirty="0">
                <a:solidFill>
                  <a:srgbClr val="FF0000"/>
                </a:solidFill>
                <a:effectLst/>
                <a:latin typeface="Roboto"/>
              </a:rPr>
              <a:t>(c) population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b="0" i="0" dirty="0">
                <a:solidFill>
                  <a:srgbClr val="222222"/>
                </a:solidFill>
                <a:effectLst/>
                <a:latin typeface="Roboto"/>
              </a:rPr>
              <a:t>(d) deme</a:t>
            </a:r>
            <a:endParaRPr lang="en-IN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32857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85784" y="-24"/>
            <a:ext cx="9429784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43DCA43-290B-45CC-B922-D81EA6089708}"/>
              </a:ext>
            </a:extLst>
          </p:cNvPr>
          <p:cNvSpPr txBox="1"/>
          <p:nvPr/>
        </p:nvSpPr>
        <p:spPr>
          <a:xfrm>
            <a:off x="76200" y="228600"/>
            <a:ext cx="87630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effectLst/>
                <a:latin typeface="Roboto"/>
              </a:rPr>
              <a:t>8. Niche overlap indicates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b="0" i="0" dirty="0">
                <a:effectLst/>
                <a:latin typeface="Roboto"/>
              </a:rPr>
              <a:t>(a) mutualism between two species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b="0" i="0" dirty="0">
                <a:effectLst/>
                <a:latin typeface="Roboto"/>
              </a:rPr>
              <a:t>(b) active cooperation between two species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b="0" i="0" dirty="0">
                <a:effectLst/>
                <a:latin typeface="Roboto"/>
              </a:rPr>
              <a:t>(c) sharing of one or more resources between the two species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b="0" i="0" dirty="0">
                <a:effectLst/>
                <a:latin typeface="Roboto"/>
              </a:rPr>
              <a:t>(d) two different parasites on the same host.</a:t>
            </a:r>
          </a:p>
          <a:p>
            <a:endParaRPr lang="en-US" sz="2000" dirty="0">
              <a:latin typeface="Roboto"/>
            </a:endParaRPr>
          </a:p>
          <a:p>
            <a:r>
              <a:rPr lang="en-US" sz="2000" b="0" i="0" dirty="0">
                <a:effectLst/>
                <a:latin typeface="Roboto"/>
              </a:rPr>
              <a:t>9. </a:t>
            </a:r>
            <a:r>
              <a:rPr lang="en-US" sz="2000" b="0" i="0" dirty="0" err="1">
                <a:effectLst/>
                <a:latin typeface="Roboto"/>
              </a:rPr>
              <a:t>Amensalism</a:t>
            </a:r>
            <a:r>
              <a:rPr lang="en-US" sz="2000" b="0" i="0" dirty="0">
                <a:effectLst/>
                <a:latin typeface="Roboto"/>
              </a:rPr>
              <a:t> is an association between two species where 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b="0" i="0" dirty="0">
                <a:effectLst/>
                <a:latin typeface="Roboto"/>
              </a:rPr>
              <a:t>(a) one species is harmed and other is benefitted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b="0" i="0" dirty="0">
                <a:effectLst/>
                <a:latin typeface="Roboto"/>
              </a:rPr>
              <a:t>(b) one species is harmed and other is unaffected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b="0" i="0" dirty="0">
                <a:effectLst/>
                <a:latin typeface="Roboto"/>
              </a:rPr>
              <a:t>(c) one species is benefitted and other is unaffected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b="0" i="0" dirty="0">
                <a:effectLst/>
                <a:latin typeface="Roboto"/>
              </a:rPr>
              <a:t>(d) both the species are harmed.</a:t>
            </a:r>
          </a:p>
          <a:p>
            <a:endParaRPr lang="en-US" sz="2000" dirty="0">
              <a:latin typeface="Roboto"/>
            </a:endParaRPr>
          </a:p>
          <a:p>
            <a:r>
              <a:rPr lang="en-US" sz="2000" b="0" i="0" dirty="0">
                <a:effectLst/>
                <a:latin typeface="Roboto"/>
              </a:rPr>
              <a:t>10. A population has more young individuals compared to the older individuals. What would be the status of the population after some years? 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b="0" i="0" dirty="0">
                <a:effectLst/>
                <a:latin typeface="Roboto"/>
              </a:rPr>
              <a:t>(a) It will decline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b="0" i="0" dirty="0">
                <a:effectLst/>
                <a:latin typeface="Roboto"/>
              </a:rPr>
              <a:t>(b) It will </a:t>
            </a:r>
            <a:r>
              <a:rPr lang="en-US" sz="2000" b="0" i="0" dirty="0" err="1">
                <a:effectLst/>
                <a:latin typeface="Roboto"/>
              </a:rPr>
              <a:t>stabilise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b="0" i="0" dirty="0">
                <a:effectLst/>
                <a:latin typeface="Roboto"/>
              </a:rPr>
              <a:t>(c) It will increase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b="0" i="0" dirty="0">
                <a:effectLst/>
                <a:latin typeface="Roboto"/>
              </a:rPr>
              <a:t>(d) It will first decline and then </a:t>
            </a:r>
            <a:r>
              <a:rPr lang="en-US" sz="2000" b="0" i="0" dirty="0" err="1">
                <a:effectLst/>
                <a:latin typeface="Roboto"/>
              </a:rPr>
              <a:t>stabilise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xmlns="" val="17343098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43DCA43-290B-45CC-B922-D81EA6089708}"/>
              </a:ext>
            </a:extLst>
          </p:cNvPr>
          <p:cNvSpPr txBox="1"/>
          <p:nvPr/>
        </p:nvSpPr>
        <p:spPr>
          <a:xfrm>
            <a:off x="76200" y="228600"/>
            <a:ext cx="87630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rgbClr val="222222"/>
                </a:solidFill>
                <a:effectLst/>
                <a:latin typeface="Roboto"/>
              </a:rPr>
              <a:t>8. Niche overlap indicates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b="0" i="0" dirty="0">
                <a:solidFill>
                  <a:srgbClr val="222222"/>
                </a:solidFill>
                <a:effectLst/>
                <a:latin typeface="Roboto"/>
              </a:rPr>
              <a:t>(a) mutualism between two species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b="0" i="0" dirty="0">
                <a:solidFill>
                  <a:srgbClr val="222222"/>
                </a:solidFill>
                <a:effectLst/>
                <a:latin typeface="Roboto"/>
              </a:rPr>
              <a:t>(b) active cooperation between two species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b="0" i="0" dirty="0">
                <a:solidFill>
                  <a:srgbClr val="FF0000"/>
                </a:solidFill>
                <a:effectLst/>
                <a:latin typeface="Roboto"/>
              </a:rPr>
              <a:t>(c) sharing of one or more resources between the two species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b="0" i="0" dirty="0">
                <a:solidFill>
                  <a:srgbClr val="222222"/>
                </a:solidFill>
                <a:effectLst/>
                <a:latin typeface="Roboto"/>
              </a:rPr>
              <a:t>(d) two different parasites on the same host.</a:t>
            </a:r>
          </a:p>
          <a:p>
            <a:endParaRPr lang="en-US" sz="2000" dirty="0">
              <a:solidFill>
                <a:srgbClr val="222222"/>
              </a:solidFill>
              <a:latin typeface="Roboto"/>
            </a:endParaRPr>
          </a:p>
          <a:p>
            <a:r>
              <a:rPr lang="en-US" sz="2000" b="0" i="0" dirty="0">
                <a:solidFill>
                  <a:srgbClr val="222222"/>
                </a:solidFill>
                <a:effectLst/>
                <a:latin typeface="Roboto"/>
              </a:rPr>
              <a:t>9. </a:t>
            </a:r>
            <a:r>
              <a:rPr lang="en-US" sz="2000" b="0" i="0" dirty="0" err="1">
                <a:solidFill>
                  <a:srgbClr val="222222"/>
                </a:solidFill>
                <a:effectLst/>
                <a:latin typeface="Roboto"/>
              </a:rPr>
              <a:t>Amensalism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Roboto"/>
              </a:rPr>
              <a:t> is an association between two species where 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b="0" i="0" dirty="0">
                <a:solidFill>
                  <a:srgbClr val="222222"/>
                </a:solidFill>
                <a:effectLst/>
                <a:latin typeface="Roboto"/>
              </a:rPr>
              <a:t>(a) one species is harmed and other is benefitted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b="0" i="0" dirty="0">
                <a:solidFill>
                  <a:srgbClr val="FF0000"/>
                </a:solidFill>
                <a:effectLst/>
                <a:latin typeface="Roboto"/>
              </a:rPr>
              <a:t>(b) one species is harmed and other is unaffected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b="0" i="0" dirty="0">
                <a:solidFill>
                  <a:srgbClr val="222222"/>
                </a:solidFill>
                <a:effectLst/>
                <a:latin typeface="Roboto"/>
              </a:rPr>
              <a:t>(c) one species is benefitted and other is unaffected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b="0" i="0" dirty="0">
                <a:solidFill>
                  <a:srgbClr val="222222"/>
                </a:solidFill>
                <a:effectLst/>
                <a:latin typeface="Roboto"/>
              </a:rPr>
              <a:t>(d) both the species are harmed.</a:t>
            </a:r>
          </a:p>
          <a:p>
            <a:endParaRPr lang="en-US" sz="2000" dirty="0">
              <a:solidFill>
                <a:srgbClr val="222222"/>
              </a:solidFill>
              <a:latin typeface="Roboto"/>
            </a:endParaRPr>
          </a:p>
          <a:p>
            <a:r>
              <a:rPr lang="en-US" sz="2000" b="0" i="0" dirty="0">
                <a:solidFill>
                  <a:srgbClr val="222222"/>
                </a:solidFill>
                <a:effectLst/>
                <a:latin typeface="Roboto"/>
              </a:rPr>
              <a:t>10. A population has more young individuals compared to the older individuals. What would be the status of the population after some years? 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b="0" i="0" dirty="0">
                <a:solidFill>
                  <a:srgbClr val="222222"/>
                </a:solidFill>
                <a:effectLst/>
                <a:latin typeface="Roboto"/>
              </a:rPr>
              <a:t>(a) It will decline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b="0" i="0" dirty="0">
                <a:solidFill>
                  <a:srgbClr val="222222"/>
                </a:solidFill>
                <a:effectLst/>
                <a:latin typeface="Roboto"/>
              </a:rPr>
              <a:t>(b) It will </a:t>
            </a:r>
            <a:r>
              <a:rPr lang="en-US" sz="2000" b="0" i="0" dirty="0" err="1">
                <a:solidFill>
                  <a:srgbClr val="222222"/>
                </a:solidFill>
                <a:effectLst/>
                <a:latin typeface="Roboto"/>
              </a:rPr>
              <a:t>stabilise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b="0" i="0" dirty="0">
                <a:solidFill>
                  <a:srgbClr val="FF0000"/>
                </a:solidFill>
                <a:effectLst/>
                <a:latin typeface="Roboto"/>
              </a:rPr>
              <a:t>(c) It will increase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b="0" i="0" dirty="0">
                <a:solidFill>
                  <a:srgbClr val="222222"/>
                </a:solidFill>
                <a:effectLst/>
                <a:latin typeface="Roboto"/>
              </a:rPr>
              <a:t>(d) It will first decline and then </a:t>
            </a:r>
            <a:r>
              <a:rPr lang="en-US" sz="2000" b="0" i="0" dirty="0" err="1">
                <a:solidFill>
                  <a:srgbClr val="222222"/>
                </a:solidFill>
                <a:effectLst/>
                <a:latin typeface="Roboto"/>
              </a:rPr>
              <a:t>stabilise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xmlns="" val="35962868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F3BF0C2-A3E2-470C-B616-40EC68266927}"/>
              </a:ext>
            </a:extLst>
          </p:cNvPr>
          <p:cNvSpPr txBox="1"/>
          <p:nvPr/>
        </p:nvSpPr>
        <p:spPr>
          <a:xfrm>
            <a:off x="76200" y="152400"/>
            <a:ext cx="8839200" cy="4647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effectLst/>
                <a:latin typeface="Roboto"/>
              </a:rPr>
              <a:t>11. Which of the following would necessarily decrease the density of a population in a given habitat?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b="0" i="0" dirty="0">
                <a:effectLst/>
                <a:latin typeface="Roboto"/>
              </a:rPr>
              <a:t>(a) Natality &gt; mortality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b="0" i="0" dirty="0">
                <a:effectLst/>
                <a:latin typeface="Roboto"/>
              </a:rPr>
              <a:t>(b) Immigration &gt; emigration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b="0" i="0" dirty="0">
                <a:effectLst/>
                <a:latin typeface="Roboto"/>
              </a:rPr>
              <a:t>(c) Mortality and emigration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b="0" i="0" dirty="0">
                <a:effectLst/>
                <a:latin typeface="Roboto"/>
              </a:rPr>
              <a:t>(d) Natality and immigration</a:t>
            </a:r>
          </a:p>
          <a:p>
            <a:endParaRPr lang="en-US" sz="2000" dirty="0">
              <a:latin typeface="Roboto"/>
            </a:endParaRPr>
          </a:p>
          <a:p>
            <a:r>
              <a:rPr lang="en-US" sz="2000" b="0" i="0" dirty="0">
                <a:effectLst/>
                <a:latin typeface="Roboto"/>
              </a:rPr>
              <a:t>12. What parameters are used for tiger census in our country’s national parks and sanctuaries? 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b="0" i="0" dirty="0">
                <a:effectLst/>
                <a:latin typeface="Roboto"/>
              </a:rPr>
              <a:t>(a) Pug marks only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b="0" i="0" dirty="0">
                <a:effectLst/>
                <a:latin typeface="Roboto"/>
              </a:rPr>
              <a:t>(b) Pug marks and </a:t>
            </a:r>
            <a:r>
              <a:rPr lang="en-US" sz="2000" b="0" i="0" dirty="0" err="1">
                <a:effectLst/>
                <a:latin typeface="Roboto"/>
              </a:rPr>
              <a:t>faecal</a:t>
            </a:r>
            <a:r>
              <a:rPr lang="en-US" sz="2000" b="0" i="0" dirty="0">
                <a:effectLst/>
                <a:latin typeface="Roboto"/>
              </a:rPr>
              <a:t> pellets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b="0" i="0" dirty="0">
                <a:effectLst/>
                <a:latin typeface="Roboto"/>
              </a:rPr>
              <a:t>(c) </a:t>
            </a:r>
            <a:r>
              <a:rPr lang="en-US" sz="2000" b="0" i="0" dirty="0" err="1">
                <a:effectLst/>
                <a:latin typeface="Roboto"/>
              </a:rPr>
              <a:t>Faecal</a:t>
            </a:r>
            <a:r>
              <a:rPr lang="en-US" sz="2000" b="0" i="0" dirty="0">
                <a:effectLst/>
                <a:latin typeface="Roboto"/>
              </a:rPr>
              <a:t> pellets only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b="0" i="0" dirty="0">
                <a:effectLst/>
                <a:latin typeface="Roboto"/>
              </a:rPr>
              <a:t>(d) Actual head counts</a:t>
            </a:r>
          </a:p>
          <a:p>
            <a:endParaRPr lang="en-US" dirty="0">
              <a:solidFill>
                <a:srgbClr val="222222"/>
              </a:solidFill>
              <a:latin typeface="Roboto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4111186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F3BF0C2-A3E2-470C-B616-40EC68266927}"/>
              </a:ext>
            </a:extLst>
          </p:cNvPr>
          <p:cNvSpPr txBox="1"/>
          <p:nvPr/>
        </p:nvSpPr>
        <p:spPr>
          <a:xfrm>
            <a:off x="76200" y="152400"/>
            <a:ext cx="88392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Roboto"/>
              </a:rPr>
              <a:t>11. Which of the following would necessarily decrease the density of a population in a given habitat?</a:t>
            </a:r>
            <a:r>
              <a:rPr lang="en-US" dirty="0"/>
              <a:t/>
            </a:r>
            <a:br>
              <a:rPr lang="en-US" dirty="0"/>
            </a:br>
            <a:r>
              <a:rPr lang="en-US" b="0" i="0" dirty="0">
                <a:solidFill>
                  <a:srgbClr val="222222"/>
                </a:solidFill>
                <a:effectLst/>
                <a:latin typeface="Roboto"/>
              </a:rPr>
              <a:t>(a) Natality &gt; mortality</a:t>
            </a:r>
            <a:r>
              <a:rPr lang="en-US" dirty="0"/>
              <a:t/>
            </a:r>
            <a:br>
              <a:rPr lang="en-US" dirty="0"/>
            </a:br>
            <a:r>
              <a:rPr lang="en-US" b="0" i="0" dirty="0">
                <a:solidFill>
                  <a:srgbClr val="222222"/>
                </a:solidFill>
                <a:effectLst/>
                <a:latin typeface="Roboto"/>
              </a:rPr>
              <a:t>(b) Immigration &gt; emigration</a:t>
            </a:r>
            <a:r>
              <a:rPr lang="en-US" dirty="0"/>
              <a:t/>
            </a:r>
            <a:br>
              <a:rPr lang="en-US" dirty="0"/>
            </a:br>
            <a:r>
              <a:rPr lang="en-US" b="0" i="0" dirty="0">
                <a:solidFill>
                  <a:srgbClr val="FF0000"/>
                </a:solidFill>
                <a:effectLst/>
                <a:latin typeface="Roboto"/>
              </a:rPr>
              <a:t>(c) Mortality and emigration</a:t>
            </a:r>
            <a:r>
              <a:rPr lang="en-US" dirty="0"/>
              <a:t/>
            </a:r>
            <a:br>
              <a:rPr lang="en-US" dirty="0"/>
            </a:br>
            <a:r>
              <a:rPr lang="en-US" b="0" i="0" dirty="0">
                <a:solidFill>
                  <a:srgbClr val="222222"/>
                </a:solidFill>
                <a:effectLst/>
                <a:latin typeface="Roboto"/>
              </a:rPr>
              <a:t>(d) Natality and immigration</a:t>
            </a:r>
          </a:p>
          <a:p>
            <a:endParaRPr lang="en-US" dirty="0">
              <a:solidFill>
                <a:srgbClr val="222222"/>
              </a:solidFill>
              <a:latin typeface="Roboto"/>
            </a:endParaRP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Roboto"/>
              </a:rPr>
              <a:t>12. What parameters are used for tiger census in our country’s national parks and sanctuaries? </a:t>
            </a:r>
            <a:r>
              <a:rPr lang="en-US" dirty="0"/>
              <a:t/>
            </a:r>
            <a:br>
              <a:rPr lang="en-US" dirty="0"/>
            </a:br>
            <a:r>
              <a:rPr lang="en-US" b="0" i="0" dirty="0">
                <a:solidFill>
                  <a:srgbClr val="222222"/>
                </a:solidFill>
                <a:effectLst/>
                <a:latin typeface="Roboto"/>
              </a:rPr>
              <a:t>(a) Pug marks only</a:t>
            </a:r>
            <a:r>
              <a:rPr lang="en-US" dirty="0"/>
              <a:t/>
            </a:r>
            <a:br>
              <a:rPr lang="en-US" dirty="0"/>
            </a:br>
            <a:r>
              <a:rPr lang="en-US" b="0" i="0" dirty="0">
                <a:solidFill>
                  <a:srgbClr val="FF0000"/>
                </a:solidFill>
                <a:effectLst/>
                <a:latin typeface="Roboto"/>
              </a:rPr>
              <a:t>(b) Pug marks and 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Roboto"/>
              </a:rPr>
              <a:t>faecal</a:t>
            </a:r>
            <a:r>
              <a:rPr lang="en-US" b="0" i="0" dirty="0">
                <a:solidFill>
                  <a:srgbClr val="FF0000"/>
                </a:solidFill>
                <a:effectLst/>
                <a:latin typeface="Roboto"/>
              </a:rPr>
              <a:t> pellets</a:t>
            </a:r>
            <a:r>
              <a:rPr lang="en-US" dirty="0"/>
              <a:t/>
            </a:r>
            <a:br>
              <a:rPr lang="en-US" dirty="0"/>
            </a:br>
            <a:r>
              <a:rPr lang="en-US" b="0" i="0" dirty="0">
                <a:solidFill>
                  <a:srgbClr val="222222"/>
                </a:solidFill>
                <a:effectLst/>
                <a:latin typeface="Roboto"/>
              </a:rPr>
              <a:t>(c)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Roboto"/>
              </a:rPr>
              <a:t>Faecal</a:t>
            </a:r>
            <a:r>
              <a:rPr lang="en-US" b="0" i="0" dirty="0">
                <a:solidFill>
                  <a:srgbClr val="222222"/>
                </a:solidFill>
                <a:effectLst/>
                <a:latin typeface="Roboto"/>
              </a:rPr>
              <a:t> pellets only</a:t>
            </a:r>
            <a:r>
              <a:rPr lang="en-US" dirty="0"/>
              <a:t/>
            </a:r>
            <a:br>
              <a:rPr lang="en-US" dirty="0"/>
            </a:br>
            <a:r>
              <a:rPr lang="en-US" b="0" i="0" dirty="0">
                <a:solidFill>
                  <a:srgbClr val="222222"/>
                </a:solidFill>
                <a:effectLst/>
                <a:latin typeface="Roboto"/>
              </a:rPr>
              <a:t>(d) Actual head counts</a:t>
            </a:r>
          </a:p>
          <a:p>
            <a:endParaRPr lang="en-US" dirty="0">
              <a:solidFill>
                <a:srgbClr val="222222"/>
              </a:solidFill>
              <a:latin typeface="Roboto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6953766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05200" y="3124200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Thank You</a:t>
            </a: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xmlns="" val="38041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381000" y="2819400"/>
            <a:ext cx="22701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Demography </a:t>
            </a:r>
          </a:p>
        </p:txBody>
      </p:sp>
      <p:sp>
        <p:nvSpPr>
          <p:cNvPr id="48131" name="Text Box 5"/>
          <p:cNvSpPr txBox="1">
            <a:spLocks noChangeArrowheads="1"/>
          </p:cNvSpPr>
          <p:nvPr/>
        </p:nvSpPr>
        <p:spPr bwMode="auto">
          <a:xfrm>
            <a:off x="3794125" y="59039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304800" y="381000"/>
            <a:ext cx="32337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Population Growth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48133" name="Text Box 9"/>
          <p:cNvSpPr txBox="1">
            <a:spLocks noChangeArrowheads="1"/>
          </p:cNvSpPr>
          <p:nvPr/>
        </p:nvSpPr>
        <p:spPr bwMode="auto">
          <a:xfrm>
            <a:off x="457200" y="1447800"/>
            <a:ext cx="77882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increase in the number of individuals in a population is known as </a:t>
            </a:r>
            <a:r>
              <a:rPr lang="en-US" altLang="en-US" sz="24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population growth</a:t>
            </a:r>
            <a:r>
              <a:rPr lang="en-US" alt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48134" name="Text Box 10"/>
          <p:cNvSpPr txBox="1">
            <a:spLocks noChangeArrowheads="1"/>
          </p:cNvSpPr>
          <p:nvPr/>
        </p:nvSpPr>
        <p:spPr bwMode="auto">
          <a:xfrm>
            <a:off x="381000" y="3886200"/>
            <a:ext cx="8077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study of human population trends is called </a:t>
            </a:r>
            <a:r>
              <a:rPr lang="en-US" altLang="en-US" sz="24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demography</a:t>
            </a:r>
            <a:r>
              <a:rPr lang="en-US" alt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xmlns="" val="3630056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4"/>
          <p:cNvSpPr txBox="1">
            <a:spLocks noChangeArrowheads="1"/>
          </p:cNvSpPr>
          <p:nvPr/>
        </p:nvSpPr>
        <p:spPr bwMode="auto">
          <a:xfrm>
            <a:off x="381000" y="1219200"/>
            <a:ext cx="83820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Birth Rate-</a:t>
            </a:r>
            <a:r>
              <a:rPr lang="en-US" altLang="en-US" sz="220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Number of births per thousand people in a geographical area. </a:t>
            </a:r>
          </a:p>
        </p:txBody>
      </p:sp>
      <p:sp>
        <p:nvSpPr>
          <p:cNvPr id="49155" name="Text Box 5"/>
          <p:cNvSpPr txBox="1">
            <a:spLocks noChangeArrowheads="1"/>
          </p:cNvSpPr>
          <p:nvPr/>
        </p:nvSpPr>
        <p:spPr bwMode="auto">
          <a:xfrm>
            <a:off x="365125" y="2906713"/>
            <a:ext cx="88090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Death rate-</a:t>
            </a:r>
            <a:r>
              <a:rPr lang="en-US" altLang="en-US" sz="220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Number of deaths per thousand people in a geographical area. </a:t>
            </a:r>
          </a:p>
        </p:txBody>
      </p:sp>
      <p:sp>
        <p:nvSpPr>
          <p:cNvPr id="49156" name="Text Box 6"/>
          <p:cNvSpPr txBox="1">
            <a:spLocks noChangeArrowheads="1"/>
          </p:cNvSpPr>
          <p:nvPr/>
        </p:nvSpPr>
        <p:spPr bwMode="auto">
          <a:xfrm>
            <a:off x="457200" y="4495800"/>
            <a:ext cx="72199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Migration</a:t>
            </a:r>
            <a:r>
              <a:rPr lang="en-US" altLang="en-US" sz="2000" b="1">
                <a:solidFill>
                  <a:srgbClr val="FF6600"/>
                </a:solidFill>
              </a:rPr>
              <a:t> -</a:t>
            </a:r>
            <a:r>
              <a:rPr lang="en-US" altLang="en-US" sz="220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Rate of change in population for a specific area. </a:t>
            </a:r>
            <a:r>
              <a:rPr lang="en-US" altLang="en-US" sz="180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7176" name="Text Box 8"/>
          <p:cNvSpPr txBox="1">
            <a:spLocks noChangeArrowheads="1"/>
          </p:cNvSpPr>
          <p:nvPr/>
        </p:nvSpPr>
        <p:spPr bwMode="auto">
          <a:xfrm>
            <a:off x="457200" y="381000"/>
            <a:ext cx="85344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Factors Deciding the Growth or Decline of Population</a:t>
            </a:r>
          </a:p>
        </p:txBody>
      </p:sp>
    </p:spTree>
    <p:extLst>
      <p:ext uri="{BB962C8B-B14F-4D97-AF65-F5344CB8AC3E}">
        <p14:creationId xmlns:p14="http://schemas.microsoft.com/office/powerpoint/2010/main" xmlns="" val="4131739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365125" y="773113"/>
            <a:ext cx="4459288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b="1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Causes of Population Growth </a:t>
            </a:r>
          </a:p>
        </p:txBody>
      </p:sp>
      <p:sp>
        <p:nvSpPr>
          <p:cNvPr id="50179" name="Text Box 5"/>
          <p:cNvSpPr txBox="1">
            <a:spLocks noChangeArrowheads="1"/>
          </p:cNvSpPr>
          <p:nvPr/>
        </p:nvSpPr>
        <p:spPr bwMode="auto">
          <a:xfrm>
            <a:off x="1295400" y="1676400"/>
            <a:ext cx="6445250" cy="381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US" altLang="en-US" sz="22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Availability of cure for many life-threatening diseases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2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US" altLang="en-US" sz="22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Poverty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endParaRPr lang="en-US" altLang="en-US" sz="22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US" altLang="en-US" sz="22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Preference for sons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endParaRPr lang="en-US" altLang="en-US" sz="22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US" altLang="en-US" sz="22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Custom of early marriages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endParaRPr lang="en-US" altLang="en-US" sz="22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US" altLang="en-US" sz="22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Improvement in public health 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endParaRPr lang="en-US" altLang="en-US" sz="22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US" altLang="en-US" sz="22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Illiteracy</a:t>
            </a:r>
          </a:p>
        </p:txBody>
      </p:sp>
      <p:sp>
        <p:nvSpPr>
          <p:cNvPr id="50180" name="Text Box 6"/>
          <p:cNvSpPr txBox="1">
            <a:spLocks noChangeArrowheads="1"/>
          </p:cNvSpPr>
          <p:nvPr/>
        </p:nvSpPr>
        <p:spPr bwMode="auto">
          <a:xfrm>
            <a:off x="1066800" y="266700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174094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381000" y="762000"/>
            <a:ext cx="47688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Effects of Population Growth </a:t>
            </a:r>
          </a:p>
        </p:txBody>
      </p:sp>
      <p:sp>
        <p:nvSpPr>
          <p:cNvPr id="51203" name="Text Box 5"/>
          <p:cNvSpPr txBox="1">
            <a:spLocks noChangeArrowheads="1"/>
          </p:cNvSpPr>
          <p:nvPr/>
        </p:nvSpPr>
        <p:spPr bwMode="auto">
          <a:xfrm>
            <a:off x="1143000" y="1905000"/>
            <a:ext cx="5872163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US" altLang="en-US" sz="240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Excessive exploitation of natural resources 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endParaRPr lang="en-US" altLang="en-US" sz="240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US" altLang="en-US" sz="240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Unemployment 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endParaRPr lang="en-US" altLang="en-US" sz="240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US" altLang="en-US" sz="240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Lack of proper health and sanitation facilities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endParaRPr lang="en-US" altLang="en-US" sz="240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US" altLang="en-US" sz="240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Environmental pollution</a:t>
            </a:r>
          </a:p>
        </p:txBody>
      </p:sp>
    </p:spTree>
    <p:extLst>
      <p:ext uri="{BB962C8B-B14F-4D97-AF65-F5344CB8AC3E}">
        <p14:creationId xmlns:p14="http://schemas.microsoft.com/office/powerpoint/2010/main" xmlns="" val="3646788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4"/>
          <p:cNvSpPr txBox="1">
            <a:spLocks noChangeArrowheads="1"/>
          </p:cNvSpPr>
          <p:nvPr/>
        </p:nvSpPr>
        <p:spPr bwMode="auto">
          <a:xfrm>
            <a:off x="2057400" y="304800"/>
            <a:ext cx="51339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Resettlement and Rehabilitation</a:t>
            </a:r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228600" y="1981200"/>
            <a:ext cx="8534400" cy="350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300" b="1" dirty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Natural hazards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Earthquakes, cyclones, landslides, floods, drought, </a:t>
            </a: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volcanic eruptions, and epidemic diseases</a:t>
            </a: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200" dirty="0">
              <a:solidFill>
                <a:srgbClr val="CC00CC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300" b="1" dirty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Anthropogenic factors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Developmental activities such as construction of dams, roads, tunnels, etc., which increase the risks of calamities such as floods and landslides. Other factors include accumulation of wastes and environmental pollution  </a:t>
            </a: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200" dirty="0">
              <a:solidFill>
                <a:srgbClr val="CC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228" name="Text Box 7"/>
          <p:cNvSpPr txBox="1">
            <a:spLocks noChangeArrowheads="1"/>
          </p:cNvSpPr>
          <p:nvPr/>
        </p:nvSpPr>
        <p:spPr bwMode="auto">
          <a:xfrm>
            <a:off x="228600" y="1295400"/>
            <a:ext cx="64801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050500"/>
                </a:solidFill>
                <a:latin typeface="Times New Roman" pitchFamily="18" charset="0"/>
                <a:cs typeface="Times New Roman" pitchFamily="18" charset="0"/>
              </a:rPr>
              <a:t>Reasons for Displacement of Human Habitation</a:t>
            </a:r>
          </a:p>
        </p:txBody>
      </p:sp>
    </p:spTree>
    <p:extLst>
      <p:ext uri="{BB962C8B-B14F-4D97-AF65-F5344CB8AC3E}">
        <p14:creationId xmlns:p14="http://schemas.microsoft.com/office/powerpoint/2010/main" xmlns="" val="3591081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4"/>
          <p:cNvSpPr txBox="1">
            <a:spLocks noChangeArrowheads="1"/>
          </p:cNvSpPr>
          <p:nvPr/>
        </p:nvSpPr>
        <p:spPr bwMode="auto">
          <a:xfrm>
            <a:off x="381000" y="762000"/>
            <a:ext cx="50593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050500"/>
                </a:solidFill>
                <a:latin typeface="Times New Roman" pitchFamily="18" charset="0"/>
                <a:cs typeface="Times New Roman" pitchFamily="18" charset="0"/>
              </a:rPr>
              <a:t>Problems Faced by Displaced People </a:t>
            </a:r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212725" y="1712913"/>
            <a:ext cx="8321675" cy="415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compensation for the lost land is often not paid or the payment is delayed.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endParaRPr lang="en-US" sz="2200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endParaRPr lang="en-US" sz="2200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Basic infrastructure and amenities are not provided in the new area.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endParaRPr lang="en-US" sz="2200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endParaRPr lang="en-US" sz="2200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Very often, temporary camps become permanent settlements.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endParaRPr lang="en-US" sz="2200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endParaRPr lang="en-US" sz="2200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Ethnic and caste differences make it difficult for the refugees to live peacefully with the communities already living in the area. </a:t>
            </a:r>
          </a:p>
        </p:txBody>
      </p:sp>
    </p:spTree>
    <p:extLst>
      <p:ext uri="{BB962C8B-B14F-4D97-AF65-F5344CB8AC3E}">
        <p14:creationId xmlns:p14="http://schemas.microsoft.com/office/powerpoint/2010/main" xmlns="" val="3495394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4"/>
          <p:cNvSpPr txBox="1">
            <a:spLocks noChangeArrowheads="1"/>
          </p:cNvSpPr>
          <p:nvPr/>
        </p:nvSpPr>
        <p:spPr bwMode="auto">
          <a:xfrm>
            <a:off x="2057400" y="304800"/>
            <a:ext cx="51339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Resettlement and Rehabilitation</a:t>
            </a:r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228600" y="1981200"/>
            <a:ext cx="8534400" cy="350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300" b="1" dirty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Natural hazards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Earthquakes, cyclones, landslides, floods, drought, </a:t>
            </a: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volcanic eruptions, and epidemic diseases</a:t>
            </a: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200" dirty="0">
              <a:solidFill>
                <a:srgbClr val="CC00CC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300" b="1" dirty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Anthropogenic factors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Developmental activities such as construction of dams, roads, tunnels, etc., which increase the risks of calamities such as floods and landslides. Other factors include accumulation of wastes and environmental pollution  </a:t>
            </a: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200" dirty="0">
              <a:solidFill>
                <a:srgbClr val="CC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228" name="Text Box 7"/>
          <p:cNvSpPr txBox="1">
            <a:spLocks noChangeArrowheads="1"/>
          </p:cNvSpPr>
          <p:nvPr/>
        </p:nvSpPr>
        <p:spPr bwMode="auto">
          <a:xfrm>
            <a:off x="228600" y="1295400"/>
            <a:ext cx="64801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050500"/>
                </a:solidFill>
                <a:latin typeface="Times New Roman" pitchFamily="18" charset="0"/>
                <a:cs typeface="Times New Roman" pitchFamily="18" charset="0"/>
              </a:rPr>
              <a:t>Reasons for Displacement of Human Habitation</a:t>
            </a:r>
          </a:p>
        </p:txBody>
      </p:sp>
    </p:spTree>
    <p:extLst>
      <p:ext uri="{BB962C8B-B14F-4D97-AF65-F5344CB8AC3E}">
        <p14:creationId xmlns:p14="http://schemas.microsoft.com/office/powerpoint/2010/main" xmlns="" val="721182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704</Words>
  <Application>Microsoft Office PowerPoint</Application>
  <PresentationFormat>On-screen Show (4:3)</PresentationFormat>
  <Paragraphs>180</Paragraphs>
  <Slides>24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Tapan</dc:creator>
  <cp:lastModifiedBy>dell</cp:lastModifiedBy>
  <cp:revision>39</cp:revision>
  <dcterms:created xsi:type="dcterms:W3CDTF">2016-10-11T13:13:20Z</dcterms:created>
  <dcterms:modified xsi:type="dcterms:W3CDTF">2022-04-26T08:21:42Z</dcterms:modified>
</cp:coreProperties>
</file>