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1" r:id="rId9"/>
    <p:sldId id="292" r:id="rId10"/>
    <p:sldId id="264" r:id="rId11"/>
    <p:sldId id="265" r:id="rId12"/>
    <p:sldId id="266" r:id="rId13"/>
    <p:sldId id="267" r:id="rId14"/>
    <p:sldId id="280" r:id="rId15"/>
    <p:sldId id="294" r:id="rId16"/>
    <p:sldId id="293" r:id="rId17"/>
    <p:sldId id="296" r:id="rId18"/>
    <p:sldId id="295" r:id="rId19"/>
    <p:sldId id="298" r:id="rId20"/>
    <p:sldId id="297" r:id="rId21"/>
    <p:sldId id="300" r:id="rId22"/>
    <p:sldId id="299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727-F0B1-4287-8B67-3B9D6C938DA2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5620A-ACE7-4A11-A875-AB1F228C58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2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23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9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8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3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3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1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9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C952-C5C4-46B3-939A-7CCB95BB2EC9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39D0-481C-4AF1-9A85-95B3611BDE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JlbdAgoxec" TargetMode="External"/><Relationship Id="rId2" Type="http://schemas.openxmlformats.org/officeDocument/2006/relationships/hyperlink" Target="https://www.youtube.com/watch?v=fTznEIZRkL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ul4alU7P4t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HKx8b_yc50" TargetMode="External"/><Relationship Id="rId2" Type="http://schemas.openxmlformats.org/officeDocument/2006/relationships/hyperlink" Target="https://www.youtube.com/watch?v=Kt-C8WCIWr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ideo.nationalgeographic.com/video/101-videos/landslides" TargetMode="External"/><Relationship Id="rId5" Type="http://schemas.openxmlformats.org/officeDocument/2006/relationships/hyperlink" Target="https://www.youtube.com/watch?v=x6SQbSmvzQM" TargetMode="External"/><Relationship Id="rId4" Type="http://schemas.openxmlformats.org/officeDocument/2006/relationships/hyperlink" Target="https://www.youtube.com/watch?v=-AAG4HEsgM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3680618" y="436455"/>
            <a:ext cx="2011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6</a:t>
            </a:r>
          </a:p>
        </p:txBody>
      </p:sp>
      <p:sp>
        <p:nvSpPr>
          <p:cNvPr id="47107" name="Rectangle 1"/>
          <p:cNvSpPr>
            <a:spLocks noChangeArrowheads="1"/>
          </p:cNvSpPr>
          <p:nvPr/>
        </p:nvSpPr>
        <p:spPr bwMode="auto">
          <a:xfrm>
            <a:off x="762000" y="3657600"/>
            <a:ext cx="7086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Social issues and Environment-II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Population Explosion and Family welfare Program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Environment and Human Health 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Environmental ethics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Diaster managemnt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 Environmental movements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 Role of an individual to protect environment </a:t>
            </a:r>
            <a:endParaRPr lang="pt-PT" alt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2192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/>
              <a:t>Human Communities and the Environment</a:t>
            </a:r>
            <a:endParaRPr lang="en-SG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" y="1739979"/>
            <a:ext cx="9024271" cy="190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63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743200" y="381000"/>
            <a:ext cx="354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Environmental Ethics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1899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a moral sense of environmental conservation in each person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environmental ethics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365125" y="36179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pic>
        <p:nvPicPr>
          <p:cNvPr id="54277" name="Picture 4" descr="C:\Documents and Settings\ligi\Local Settings\Temporary Internet Files\Content.IE5\O9E74L6F\MPj0437296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26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3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2060"/>
                </a:solidFill>
              </a:rPr>
              <a:t>Environmental ethics:Issues.  </a:t>
            </a:r>
            <a:r>
              <a:rPr lang="en-US" altLang="en-US" sz="2400" b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Contrasting Views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6545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Utilitarian justification  (also known as individualistic ethics)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6348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Ecological justification (also known as moral justification) 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457200" y="2362200"/>
            <a:ext cx="6091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Environmental Equity and Priority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819400"/>
            <a:ext cx="8001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Always respect all nature especially in cases where strong human rights are at stake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3733800"/>
            <a:ext cx="83058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2060"/>
                </a:solidFill>
                <a:latin typeface="+mn-lt"/>
                <a:cs typeface="+mn-cs"/>
              </a:rPr>
              <a:t>Environmental ethics: 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Possible Solutions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respect the power of environment and apply it for the benefits of humankind.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place the highest priority on health, safety, and environmental protection while using environmental products.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be sensitive to ethical and social issues regarding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562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304800" y="457200"/>
            <a:ext cx="8497888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2800" b="1">
                <a:solidFill>
                  <a:srgbClr val="C00000"/>
                </a:solidFill>
              </a:rPr>
              <a:t>Methods to generate public awareness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002060"/>
                </a:solidFill>
              </a:rPr>
              <a:t>The methods to generate environmental awareness generally falls in two categories 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b="1" u="sng">
                <a:solidFill>
                  <a:srgbClr val="002060"/>
                </a:solidFill>
              </a:rPr>
              <a:t>Formal Method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</a:rPr>
              <a:t>Introduction of Environmental Studies as a course in schools and colleges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b="1" u="sng">
                <a:solidFill>
                  <a:srgbClr val="002060"/>
                </a:solidFill>
              </a:rPr>
              <a:t>Non Formal Method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Mass media such as newspapers, magazine, radio, T.V., etc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Organizing meetings, seminars and conferences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Organizing various competitions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Through folk songs, street plays, TV serials, etc.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169966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685800" y="838200"/>
            <a:ext cx="7315200" cy="86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1. population growth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2"/>
              </a:rPr>
              <a:t>https://www.youtube.com/watch?v=fTznEIZRkLg</a:t>
            </a: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2. resettlement and rehabilitation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3"/>
              </a:rPr>
              <a:t>https://www.youtube.com/watch?v=AJlbdAgoxec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 Global growth vs human health: finding the balance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4"/>
              </a:rPr>
              <a:t>https://www.youtube.com/watch?v=ul4alU7P4tU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5512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990600" y="1524000"/>
            <a:ext cx="63960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Disaster management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u="sng">
                <a:hlinkClick r:id="rId2"/>
              </a:rPr>
              <a:t>https://www.youtube.com/watch?v=Kt-C8WCIWrg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Earthquake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3"/>
              </a:rPr>
              <a:t>https://www.youtube.com/watch?v=8HKx8b_yc50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Cyclone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4"/>
              </a:rPr>
              <a:t>https://www.youtube.com/watch?v=-AAG4HEsgMQ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5"/>
              </a:rPr>
              <a:t>https://www.youtube.com/watch?v=x6SQbSmvzQM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Landslides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6"/>
              </a:rPr>
              <a:t>http://video.nationalgeographic.com/video/101-videos/landslides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838200" y="838200"/>
            <a:ext cx="1506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</a:p>
        </p:txBody>
      </p:sp>
    </p:spTree>
    <p:extLst>
      <p:ext uri="{BB962C8B-B14F-4D97-AF65-F5344CB8AC3E}">
        <p14:creationId xmlns:p14="http://schemas.microsoft.com/office/powerpoint/2010/main" val="341810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56AB7256-9803-45A9-9A76-92188319B794}"/>
              </a:ext>
            </a:extLst>
          </p:cNvPr>
          <p:cNvSpPr txBox="1"/>
          <p:nvPr/>
        </p:nvSpPr>
        <p:spPr>
          <a:xfrm>
            <a:off x="228600" y="304800"/>
            <a:ext cx="8686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Animals from colder climates generally have shorter limbs. This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Allen’s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Johnson’s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Arber’s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Niche rule</a:t>
            </a:r>
          </a:p>
          <a:p>
            <a:pPr marL="342900" indent="-342900">
              <a:buAutoNum type="arabicPeriod"/>
            </a:pPr>
            <a:endParaRPr lang="en-US" sz="2000" dirty="0"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Niche is defined 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a component of an ecosystem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an ecologically adapted zone of a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the physical position and functional role of a species within the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all plants and animals living at the bottom of a water body.</a:t>
            </a:r>
          </a:p>
          <a:p>
            <a:pPr marL="342900" indent="-342900">
              <a:buAutoNum type="arabicPeriod"/>
            </a:pPr>
            <a:endParaRPr lang="en-US" sz="2000" dirty="0"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It natality is balanced by mortality in a population at a given time, there will be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decrease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increase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zero population growth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population explosion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99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56AB7256-9803-45A9-9A76-92188319B794}"/>
              </a:ext>
            </a:extLst>
          </p:cNvPr>
          <p:cNvSpPr txBox="1"/>
          <p:nvPr/>
        </p:nvSpPr>
        <p:spPr>
          <a:xfrm>
            <a:off x="228600" y="304800"/>
            <a:ext cx="8686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Animals from colder climates generally have shorter limbs. This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(a) Allen’s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Johnson’s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Arber’s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Niche rule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Niche is defined 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a component of an ecosystem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an ecologically adapted zone of a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the physical position and functional role of a species within the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all plants and animals living at the bottom of a water body.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It natality is balanced by mortality in a population at a given time, there will be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decrease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increase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zero population growth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population explosion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427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958C6-47D6-48B4-A984-36C958CDFFD5}"/>
              </a:ext>
            </a:extLst>
          </p:cNvPr>
          <p:cNvSpPr txBox="1"/>
          <p:nvPr/>
        </p:nvSpPr>
        <p:spPr>
          <a:xfrm>
            <a:off x="152400" y="228600"/>
            <a:ext cx="8915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4. Mycorrhiza is an example of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</a:t>
            </a:r>
            <a:r>
              <a:rPr lang="en-US" sz="2000" b="0" i="0" dirty="0" err="1">
                <a:effectLst/>
                <a:latin typeface="Roboto"/>
              </a:rPr>
              <a:t>ectoparasitism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</a:t>
            </a:r>
            <a:r>
              <a:rPr lang="en-US" sz="2000" b="0" i="0" dirty="0" err="1">
                <a:effectLst/>
                <a:latin typeface="Roboto"/>
              </a:rPr>
              <a:t>endoparasitism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predation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5. The interspecific interaction in which one partner is benefitted and the other is unaffected (neutral),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</a:t>
            </a:r>
            <a:r>
              <a:rPr lang="en-US" sz="2000" b="0" i="0" dirty="0" err="1">
                <a:effectLst/>
                <a:latin typeface="Roboto"/>
              </a:rPr>
              <a:t>amensalism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competition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commensalism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6. Individuals of one kind, i.e., one species occupying a particular geographic area, at a given time form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biome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population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deme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860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958C6-47D6-48B4-A984-36C958CDFFD5}"/>
              </a:ext>
            </a:extLst>
          </p:cNvPr>
          <p:cNvSpPr txBox="1"/>
          <p:nvPr/>
        </p:nvSpPr>
        <p:spPr>
          <a:xfrm>
            <a:off x="152400" y="228600"/>
            <a:ext cx="8915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4. Mycorrhiza is an example of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ectoparasitism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endoparasitism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predation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5. The interspecific interaction in which one partner is benefitted and the other is unaffected (neutral),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amensalism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competition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(d) commensalism</a:t>
            </a:r>
          </a:p>
          <a:p>
            <a:endParaRPr lang="en-US" sz="2000" dirty="0">
              <a:solidFill>
                <a:srgbClr val="FF0000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6. Individuals of one kind, i.e., one species occupying a particular geographic area, at a given time form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biome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population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deme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3DCA43-290B-45CC-B922-D81EA6089708}"/>
              </a:ext>
            </a:extLst>
          </p:cNvPr>
          <p:cNvSpPr txBox="1"/>
          <p:nvPr/>
        </p:nvSpPr>
        <p:spPr>
          <a:xfrm>
            <a:off x="76200" y="228600"/>
            <a:ext cx="8763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8. Niche overlap indicates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mutualism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active cooperation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sharing of one or more resources between the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two different parasites on the same host.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9. </a:t>
            </a:r>
            <a:r>
              <a:rPr lang="en-US" sz="2000" b="0" i="0" dirty="0" err="1">
                <a:effectLst/>
                <a:latin typeface="Roboto"/>
              </a:rPr>
              <a:t>Amensalism</a:t>
            </a:r>
            <a:r>
              <a:rPr lang="en-US" sz="2000" b="0" i="0" dirty="0">
                <a:effectLst/>
                <a:latin typeface="Roboto"/>
              </a:rPr>
              <a:t> is an association between two species where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one species is harmed and other is benefitted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one species is harmed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one species is benefitted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both the species are harmed.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10. A population has more young individuals compared to the older individuals. What would be the status of the population after some years?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It will decline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It will </a:t>
            </a:r>
            <a:r>
              <a:rPr lang="en-US" sz="2000" b="0" i="0" dirty="0" err="1">
                <a:effectLst/>
                <a:latin typeface="Roboto"/>
              </a:rPr>
              <a:t>stabilise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It will increase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It will first decline and then </a:t>
            </a:r>
            <a:r>
              <a:rPr lang="en-US" sz="2000" b="0" i="0" dirty="0" err="1">
                <a:effectLst/>
                <a:latin typeface="Roboto"/>
              </a:rPr>
              <a:t>stabilise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43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227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Demography 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3794125" y="5903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3233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 Growth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8133" name="Text Box 9"/>
          <p:cNvSpPr txBox="1">
            <a:spLocks noChangeArrowheads="1"/>
          </p:cNvSpPr>
          <p:nvPr/>
        </p:nvSpPr>
        <p:spPr bwMode="auto">
          <a:xfrm>
            <a:off x="457200" y="1447800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increase in the number of individuals in a population is known as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 growth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381000" y="38862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study of human population trends is called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demography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005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3DCA43-290B-45CC-B922-D81EA6089708}"/>
              </a:ext>
            </a:extLst>
          </p:cNvPr>
          <p:cNvSpPr txBox="1"/>
          <p:nvPr/>
        </p:nvSpPr>
        <p:spPr>
          <a:xfrm>
            <a:off x="76200" y="228600"/>
            <a:ext cx="8763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8. Niche overlap indicates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mutualism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active cooperation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sharing of one or more resources between the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two different parasites on the same host.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9.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Amensalism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 is an association between two species where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one species is harmed and other is benefitted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(b) one species is harmed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one species is benefitted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both the species are harmed.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10. A population has more young individuals compared to the older individuals. What would be the status of the population after some years?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It will decline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It will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stabilise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It will increase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It will first decline and then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stabilise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628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3BF0C2-A3E2-470C-B616-40EC68266927}"/>
              </a:ext>
            </a:extLst>
          </p:cNvPr>
          <p:cNvSpPr txBox="1"/>
          <p:nvPr/>
        </p:nvSpPr>
        <p:spPr>
          <a:xfrm>
            <a:off x="76200" y="152400"/>
            <a:ext cx="88392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11. Which of the following would necessarily decrease the density of a population in a given habitat?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Natality &gt; mortality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Immigration &gt; emigration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Mortality and emigration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Natality and immigration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12. What parameters are used for tiger census in our country’s national parks and sanctuaries?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Pug marks only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Pug marks and </a:t>
            </a:r>
            <a:r>
              <a:rPr lang="en-US" sz="2000" b="0" i="0" dirty="0" err="1">
                <a:effectLst/>
                <a:latin typeface="Roboto"/>
              </a:rPr>
              <a:t>faecal</a:t>
            </a:r>
            <a:r>
              <a:rPr lang="en-US" sz="2000" b="0" i="0" dirty="0">
                <a:effectLst/>
                <a:latin typeface="Roboto"/>
              </a:rPr>
              <a:t> pellets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</a:t>
            </a:r>
            <a:r>
              <a:rPr lang="en-US" sz="2000" b="0" i="0" dirty="0" err="1">
                <a:effectLst/>
                <a:latin typeface="Roboto"/>
              </a:rPr>
              <a:t>Faecal</a:t>
            </a:r>
            <a:r>
              <a:rPr lang="en-US" sz="2000" b="0" i="0" dirty="0">
                <a:effectLst/>
                <a:latin typeface="Roboto"/>
              </a:rPr>
              <a:t> pellets only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Actual head counts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11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3BF0C2-A3E2-470C-B616-40EC68266927}"/>
              </a:ext>
            </a:extLst>
          </p:cNvPr>
          <p:cNvSpPr txBox="1"/>
          <p:nvPr/>
        </p:nvSpPr>
        <p:spPr>
          <a:xfrm>
            <a:off x="76200" y="152400"/>
            <a:ext cx="8839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11. Which of the following would necessarily decrease the density of a population in a given habitat?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(a) Natality &gt; mortality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(b) Immigration &gt; emigration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(c) Mortality and emigration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(d) Natality and immigration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12. What parameters are used for tiger census in our country’s national parks and sanctuaries? 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(a) Pug marks only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(b) Pug marks and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faecal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 pellets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Faecal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pellets only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(d) Actual head counts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37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 You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0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Birth Rate-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 of births per thousand people in a geographical area. 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65125" y="2906713"/>
            <a:ext cx="880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Death rate-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 of deaths per thousand people in a geographical area. 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1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Migration</a:t>
            </a:r>
            <a:r>
              <a:rPr lang="en-US" altLang="en-US" sz="2000" b="1">
                <a:solidFill>
                  <a:srgbClr val="FF6600"/>
                </a:solidFill>
              </a:rPr>
              <a:t> 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Rate of change in population for a specific area. 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57200" y="381000"/>
            <a:ext cx="8534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Deciding the Growth or Decline of Population</a:t>
            </a:r>
          </a:p>
        </p:txBody>
      </p:sp>
    </p:spTree>
    <p:extLst>
      <p:ext uri="{BB962C8B-B14F-4D97-AF65-F5344CB8AC3E}">
        <p14:creationId xmlns:p14="http://schemas.microsoft.com/office/powerpoint/2010/main" val="41317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125" y="773113"/>
            <a:ext cx="4459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Causes of Population Growth 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64452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Availability of cure for many life-threatening diseases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Poverty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Preference for sons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 of early marriages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Improvement in public health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Illiteracy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7409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4768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Effects of Population Growth 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143000" y="1905000"/>
            <a:ext cx="58721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Excessive exploitation of natural resources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Unemployment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Lack of proper health and sanitation facilities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Environmental pollution</a:t>
            </a:r>
          </a:p>
        </p:txBody>
      </p:sp>
    </p:spTree>
    <p:extLst>
      <p:ext uri="{BB962C8B-B14F-4D97-AF65-F5344CB8AC3E}">
        <p14:creationId xmlns:p14="http://schemas.microsoft.com/office/powerpoint/2010/main" val="364678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057400" y="304800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Resettlement and Rehabilitation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8534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hazards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Earthquakes, cyclones, landslides, floods, drought,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volcanic eruptions, and epidemic diseases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Anthropogenic factors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Developmental activities such as construction of dams, roads, tunnels, etc., which increase the risks of calamities such as floods and landslides. Other factors include accumulation of wastes and environmental pollution 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648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Reasons for Displacement of Human Habitation</a:t>
            </a:r>
          </a:p>
        </p:txBody>
      </p:sp>
    </p:spTree>
    <p:extLst>
      <p:ext uri="{BB962C8B-B14F-4D97-AF65-F5344CB8AC3E}">
        <p14:creationId xmlns:p14="http://schemas.microsoft.com/office/powerpoint/2010/main" val="35910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505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Problems Faced by Displaced People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2725" y="1712913"/>
            <a:ext cx="83216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compensation for the lost land is often not paid or the payment is delayed.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infrastructure and amenities are not provided in the new area.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Very often, temporary camps become permanent settlements.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Ethnic and caste differences make it difficult for the refugees to live peacefully with the communities already living in the area. </a:t>
            </a:r>
          </a:p>
        </p:txBody>
      </p:sp>
    </p:spTree>
    <p:extLst>
      <p:ext uri="{BB962C8B-B14F-4D97-AF65-F5344CB8AC3E}">
        <p14:creationId xmlns:p14="http://schemas.microsoft.com/office/powerpoint/2010/main" val="34953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057400" y="304800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Resettlement and Rehabilitation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8534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hazards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Earthquakes, cyclones, landslides, floods, drought,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volcanic eruptions, and epidemic diseases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Anthropogenic factors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Developmental activities such as construction of dams, roads, tunnels, etc., which increase the risks of calamities such as floods and landslides. Other factors include accumulation of wastes and environmental pollution 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648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Reasons for Displacement of Human Habitation</a:t>
            </a:r>
          </a:p>
        </p:txBody>
      </p:sp>
    </p:spTree>
    <p:extLst>
      <p:ext uri="{BB962C8B-B14F-4D97-AF65-F5344CB8AC3E}">
        <p14:creationId xmlns:p14="http://schemas.microsoft.com/office/powerpoint/2010/main" val="7211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505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Problems Faced by Displaced People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2725" y="1712913"/>
            <a:ext cx="83216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compensation for the lost land is often not paid or the payment is delayed.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infrastructure and amenities are not provided in the new area.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Very often, temporary camps become permanent settlements.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Ethnic and caste differences make it difficult for the refugees to live peacefully with the communities already living in the area. </a:t>
            </a:r>
          </a:p>
        </p:txBody>
      </p:sp>
    </p:spTree>
    <p:extLst>
      <p:ext uri="{BB962C8B-B14F-4D97-AF65-F5344CB8AC3E}">
        <p14:creationId xmlns:p14="http://schemas.microsoft.com/office/powerpoint/2010/main" val="125145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704</Words>
  <Application>Microsoft Office PowerPoint</Application>
  <PresentationFormat>On-screen Show (4:3)</PresentationFormat>
  <Paragraphs>180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</dc:creator>
  <cp:lastModifiedBy>Dell</cp:lastModifiedBy>
  <cp:revision>38</cp:revision>
  <dcterms:created xsi:type="dcterms:W3CDTF">2016-10-11T13:13:20Z</dcterms:created>
  <dcterms:modified xsi:type="dcterms:W3CDTF">2023-05-05T08:29:55Z</dcterms:modified>
</cp:coreProperties>
</file>