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83" r:id="rId3"/>
    <p:sldId id="270" r:id="rId4"/>
    <p:sldId id="271" r:id="rId5"/>
    <p:sldId id="272" r:id="rId6"/>
    <p:sldId id="273" r:id="rId7"/>
    <p:sldId id="274" r:id="rId8"/>
    <p:sldId id="280" r:id="rId9"/>
    <p:sldId id="291" r:id="rId10"/>
    <p:sldId id="275" r:id="rId11"/>
    <p:sldId id="276" r:id="rId12"/>
    <p:sldId id="277" r:id="rId13"/>
    <p:sldId id="278" r:id="rId14"/>
    <p:sldId id="279" r:id="rId15"/>
    <p:sldId id="282" r:id="rId16"/>
    <p:sldId id="292" r:id="rId17"/>
    <p:sldId id="294" r:id="rId18"/>
    <p:sldId id="293" r:id="rId19"/>
    <p:sldId id="296" r:id="rId20"/>
    <p:sldId id="295" r:id="rId21"/>
    <p:sldId id="298" r:id="rId22"/>
    <p:sldId id="297" r:id="rId23"/>
    <p:sldId id="299" r:id="rId24"/>
    <p:sldId id="301" r:id="rId25"/>
    <p:sldId id="290" r:id="rId26"/>
    <p:sldId id="30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97B727-F0B1-4287-8B67-3B9D6C938DA2}" type="datetimeFigureOut">
              <a:rPr lang="en-SG" smtClean="0"/>
              <a:t>5/5/2023</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25620A-ACE7-4A11-A875-AB1F228C5896}" type="slidenum">
              <a:rPr lang="en-SG" smtClean="0"/>
              <a:t>‹#›</a:t>
            </a:fld>
            <a:endParaRPr lang="en-SG"/>
          </a:p>
        </p:txBody>
      </p:sp>
    </p:spTree>
    <p:extLst>
      <p:ext uri="{BB962C8B-B14F-4D97-AF65-F5344CB8AC3E}">
        <p14:creationId xmlns:p14="http://schemas.microsoft.com/office/powerpoint/2010/main" val="657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75E8C952-C5C4-46B3-939A-7CCB95BB2EC9}" type="datetimeFigureOut">
              <a:rPr lang="en-SG" smtClean="0"/>
              <a:t>5/5/2023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D6339D0-481C-4AF1-9A85-95B3611BDECA}" type="slidenum">
              <a:rPr lang="en-SG" smtClean="0"/>
              <a:t>‹#›</a:t>
            </a:fld>
            <a:endParaRPr lang="en-SG"/>
          </a:p>
        </p:txBody>
      </p:sp>
    </p:spTree>
    <p:extLst>
      <p:ext uri="{BB962C8B-B14F-4D97-AF65-F5344CB8AC3E}">
        <p14:creationId xmlns:p14="http://schemas.microsoft.com/office/powerpoint/2010/main" val="1007263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75E8C952-C5C4-46B3-939A-7CCB95BB2EC9}" type="datetimeFigureOut">
              <a:rPr lang="en-SG" smtClean="0"/>
              <a:t>5/5/2023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D6339D0-481C-4AF1-9A85-95B3611BDECA}" type="slidenum">
              <a:rPr lang="en-SG" smtClean="0"/>
              <a:t>‹#›</a:t>
            </a:fld>
            <a:endParaRPr lang="en-SG"/>
          </a:p>
        </p:txBody>
      </p:sp>
    </p:spTree>
    <p:extLst>
      <p:ext uri="{BB962C8B-B14F-4D97-AF65-F5344CB8AC3E}">
        <p14:creationId xmlns:p14="http://schemas.microsoft.com/office/powerpoint/2010/main" val="2685237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75E8C952-C5C4-46B3-939A-7CCB95BB2EC9}" type="datetimeFigureOut">
              <a:rPr lang="en-SG" smtClean="0"/>
              <a:t>5/5/2023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D6339D0-481C-4AF1-9A85-95B3611BDECA}" type="slidenum">
              <a:rPr lang="en-SG" smtClean="0"/>
              <a:t>‹#›</a:t>
            </a:fld>
            <a:endParaRPr lang="en-SG"/>
          </a:p>
        </p:txBody>
      </p:sp>
    </p:spTree>
    <p:extLst>
      <p:ext uri="{BB962C8B-B14F-4D97-AF65-F5344CB8AC3E}">
        <p14:creationId xmlns:p14="http://schemas.microsoft.com/office/powerpoint/2010/main" val="381913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75E8C952-C5C4-46B3-939A-7CCB95BB2EC9}" type="datetimeFigureOut">
              <a:rPr lang="en-SG" smtClean="0"/>
              <a:t>5/5/2023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D6339D0-481C-4AF1-9A85-95B3611BDECA}" type="slidenum">
              <a:rPr lang="en-SG" smtClean="0"/>
              <a:t>‹#›</a:t>
            </a:fld>
            <a:endParaRPr lang="en-SG"/>
          </a:p>
        </p:txBody>
      </p:sp>
    </p:spTree>
    <p:extLst>
      <p:ext uri="{BB962C8B-B14F-4D97-AF65-F5344CB8AC3E}">
        <p14:creationId xmlns:p14="http://schemas.microsoft.com/office/powerpoint/2010/main" val="3206982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E8C952-C5C4-46B3-939A-7CCB95BB2EC9}" type="datetimeFigureOut">
              <a:rPr lang="en-SG" smtClean="0"/>
              <a:t>5/5/2023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D6339D0-481C-4AF1-9A85-95B3611BDECA}" type="slidenum">
              <a:rPr lang="en-SG" smtClean="0"/>
              <a:t>‹#›</a:t>
            </a:fld>
            <a:endParaRPr lang="en-SG"/>
          </a:p>
        </p:txBody>
      </p:sp>
    </p:spTree>
    <p:extLst>
      <p:ext uri="{BB962C8B-B14F-4D97-AF65-F5344CB8AC3E}">
        <p14:creationId xmlns:p14="http://schemas.microsoft.com/office/powerpoint/2010/main" val="269707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75E8C952-C5C4-46B3-939A-7CCB95BB2EC9}" type="datetimeFigureOut">
              <a:rPr lang="en-SG" smtClean="0"/>
              <a:t>5/5/2023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D6339D0-481C-4AF1-9A85-95B3611BDECA}" type="slidenum">
              <a:rPr lang="en-SG" smtClean="0"/>
              <a:t>‹#›</a:t>
            </a:fld>
            <a:endParaRPr lang="en-SG"/>
          </a:p>
        </p:txBody>
      </p:sp>
    </p:spTree>
    <p:extLst>
      <p:ext uri="{BB962C8B-B14F-4D97-AF65-F5344CB8AC3E}">
        <p14:creationId xmlns:p14="http://schemas.microsoft.com/office/powerpoint/2010/main" val="4258865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75E8C952-C5C4-46B3-939A-7CCB95BB2EC9}" type="datetimeFigureOut">
              <a:rPr lang="en-SG" smtClean="0"/>
              <a:t>5/5/2023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3D6339D0-481C-4AF1-9A85-95B3611BDECA}" type="slidenum">
              <a:rPr lang="en-SG" smtClean="0"/>
              <a:t>‹#›</a:t>
            </a:fld>
            <a:endParaRPr lang="en-SG"/>
          </a:p>
        </p:txBody>
      </p:sp>
    </p:spTree>
    <p:extLst>
      <p:ext uri="{BB962C8B-B14F-4D97-AF65-F5344CB8AC3E}">
        <p14:creationId xmlns:p14="http://schemas.microsoft.com/office/powerpoint/2010/main" val="149977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75E8C952-C5C4-46B3-939A-7CCB95BB2EC9}" type="datetimeFigureOut">
              <a:rPr lang="en-SG" smtClean="0"/>
              <a:t>5/5/2023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3D6339D0-481C-4AF1-9A85-95B3611BDECA}" type="slidenum">
              <a:rPr lang="en-SG" smtClean="0"/>
              <a:t>‹#›</a:t>
            </a:fld>
            <a:endParaRPr lang="en-SG"/>
          </a:p>
        </p:txBody>
      </p:sp>
    </p:spTree>
    <p:extLst>
      <p:ext uri="{BB962C8B-B14F-4D97-AF65-F5344CB8AC3E}">
        <p14:creationId xmlns:p14="http://schemas.microsoft.com/office/powerpoint/2010/main" val="3482324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E8C952-C5C4-46B3-939A-7CCB95BB2EC9}" type="datetimeFigureOut">
              <a:rPr lang="en-SG" smtClean="0"/>
              <a:t>5/5/2023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3D6339D0-481C-4AF1-9A85-95B3611BDECA}" type="slidenum">
              <a:rPr lang="en-SG" smtClean="0"/>
              <a:t>‹#›</a:t>
            </a:fld>
            <a:endParaRPr lang="en-SG"/>
          </a:p>
        </p:txBody>
      </p:sp>
    </p:spTree>
    <p:extLst>
      <p:ext uri="{BB962C8B-B14F-4D97-AF65-F5344CB8AC3E}">
        <p14:creationId xmlns:p14="http://schemas.microsoft.com/office/powerpoint/2010/main" val="1768032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E8C952-C5C4-46B3-939A-7CCB95BB2EC9}" type="datetimeFigureOut">
              <a:rPr lang="en-SG" smtClean="0"/>
              <a:t>5/5/2023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D6339D0-481C-4AF1-9A85-95B3611BDECA}" type="slidenum">
              <a:rPr lang="en-SG" smtClean="0"/>
              <a:t>‹#›</a:t>
            </a:fld>
            <a:endParaRPr lang="en-SG"/>
          </a:p>
        </p:txBody>
      </p:sp>
    </p:spTree>
    <p:extLst>
      <p:ext uri="{BB962C8B-B14F-4D97-AF65-F5344CB8AC3E}">
        <p14:creationId xmlns:p14="http://schemas.microsoft.com/office/powerpoint/2010/main" val="4019181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E8C952-C5C4-46B3-939A-7CCB95BB2EC9}" type="datetimeFigureOut">
              <a:rPr lang="en-SG" smtClean="0"/>
              <a:t>5/5/2023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D6339D0-481C-4AF1-9A85-95B3611BDECA}" type="slidenum">
              <a:rPr lang="en-SG" smtClean="0"/>
              <a:t>‹#›</a:t>
            </a:fld>
            <a:endParaRPr lang="en-SG"/>
          </a:p>
        </p:txBody>
      </p:sp>
    </p:spTree>
    <p:extLst>
      <p:ext uri="{BB962C8B-B14F-4D97-AF65-F5344CB8AC3E}">
        <p14:creationId xmlns:p14="http://schemas.microsoft.com/office/powerpoint/2010/main" val="1051999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E8C952-C5C4-46B3-939A-7CCB95BB2EC9}" type="datetimeFigureOut">
              <a:rPr lang="en-SG" smtClean="0"/>
              <a:t>5/5/2023</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339D0-481C-4AF1-9A85-95B3611BDECA}" type="slidenum">
              <a:rPr lang="en-SG" smtClean="0"/>
              <a:t>‹#›</a:t>
            </a:fld>
            <a:endParaRPr lang="en-SG"/>
          </a:p>
        </p:txBody>
      </p:sp>
    </p:spTree>
    <p:extLst>
      <p:ext uri="{BB962C8B-B14F-4D97-AF65-F5344CB8AC3E}">
        <p14:creationId xmlns:p14="http://schemas.microsoft.com/office/powerpoint/2010/main" val="1593558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8HKx8b_yc50" TargetMode="External"/><Relationship Id="rId2" Type="http://schemas.openxmlformats.org/officeDocument/2006/relationships/hyperlink" Target="https://www.youtube.com/watch?v=Kt-C8WCIWrg" TargetMode="External"/><Relationship Id="rId1" Type="http://schemas.openxmlformats.org/officeDocument/2006/relationships/slideLayout" Target="../slideLayouts/slideLayout7.xml"/><Relationship Id="rId6" Type="http://schemas.openxmlformats.org/officeDocument/2006/relationships/hyperlink" Target="http://video.nationalgeographic.com/video/101-videos/landslides" TargetMode="External"/><Relationship Id="rId5" Type="http://schemas.openxmlformats.org/officeDocument/2006/relationships/hyperlink" Target="https://www.youtube.com/watch?v=x6SQbSmvzQM" TargetMode="External"/><Relationship Id="rId4" Type="http://schemas.openxmlformats.org/officeDocument/2006/relationships/hyperlink" Target="https://www.youtube.com/watch?v=-AAG4HEsgMQ"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bbmc.nic.in/sites/default/files/100_questions_DM.PDF" TargetMode="External"/><Relationship Id="rId2" Type="http://schemas.openxmlformats.org/officeDocument/2006/relationships/hyperlink" Target="https://www.jagranjosh.com/general-knowledge/gk-questions-and-answers-on-the-environmental-movements-in-india-1519046494-1"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8HKx8b_yc50" TargetMode="External"/><Relationship Id="rId2" Type="http://schemas.openxmlformats.org/officeDocument/2006/relationships/hyperlink" Target="https://www.youtube.com/watch?v=Kt-C8WCIWrg" TargetMode="External"/><Relationship Id="rId1" Type="http://schemas.openxmlformats.org/officeDocument/2006/relationships/slideLayout" Target="../slideLayouts/slideLayout7.xml"/><Relationship Id="rId6" Type="http://schemas.openxmlformats.org/officeDocument/2006/relationships/hyperlink" Target="http://video.nationalgeographic.com/video/101-videos/landslides" TargetMode="External"/><Relationship Id="rId5" Type="http://schemas.openxmlformats.org/officeDocument/2006/relationships/hyperlink" Target="https://www.youtube.com/watch?v=x6SQbSmvzQM" TargetMode="External"/><Relationship Id="rId4" Type="http://schemas.openxmlformats.org/officeDocument/2006/relationships/hyperlink" Target="https://www.youtube.com/watch?v=-AAG4HEsgMQ"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1"/>
          <p:cNvSpPr txBox="1">
            <a:spLocks noChangeArrowheads="1"/>
          </p:cNvSpPr>
          <p:nvPr/>
        </p:nvSpPr>
        <p:spPr bwMode="auto">
          <a:xfrm>
            <a:off x="3680618" y="436455"/>
            <a:ext cx="20113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5400" b="1" dirty="0">
                <a:solidFill>
                  <a:srgbClr val="C00000"/>
                </a:solidFill>
                <a:latin typeface="Times New Roman" pitchFamily="18" charset="0"/>
                <a:cs typeface="Times New Roman" pitchFamily="18" charset="0"/>
              </a:rPr>
              <a:t>Unit 6</a:t>
            </a:r>
          </a:p>
        </p:txBody>
      </p:sp>
      <p:sp>
        <p:nvSpPr>
          <p:cNvPr id="47107" name="Rectangle 1"/>
          <p:cNvSpPr>
            <a:spLocks noChangeArrowheads="1"/>
          </p:cNvSpPr>
          <p:nvPr/>
        </p:nvSpPr>
        <p:spPr bwMode="auto">
          <a:xfrm>
            <a:off x="762000" y="3657600"/>
            <a:ext cx="70866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Font typeface="Arial" charset="0"/>
              <a:buChar char="•"/>
            </a:pPr>
            <a:r>
              <a:rPr lang="en-US" altLang="en-US" b="1" dirty="0">
                <a:solidFill>
                  <a:srgbClr val="C00000"/>
                </a:solidFill>
              </a:rPr>
              <a:t>Social issues and Environment-II</a:t>
            </a:r>
          </a:p>
          <a:p>
            <a:pPr lvl="1" eaLnBrk="1" hangingPunct="1">
              <a:buFont typeface="Arial" charset="0"/>
              <a:buChar char="–"/>
            </a:pPr>
            <a:r>
              <a:rPr lang="pt-PT" altLang="en-US" b="1" dirty="0">
                <a:solidFill>
                  <a:srgbClr val="002060"/>
                </a:solidFill>
              </a:rPr>
              <a:t>Population Explosion and Family welfare Program</a:t>
            </a:r>
          </a:p>
          <a:p>
            <a:pPr lvl="1" eaLnBrk="1" hangingPunct="1">
              <a:buFont typeface="Arial" charset="0"/>
              <a:buChar char="–"/>
            </a:pPr>
            <a:r>
              <a:rPr lang="pt-PT" altLang="en-US" b="1" dirty="0">
                <a:solidFill>
                  <a:srgbClr val="002060"/>
                </a:solidFill>
              </a:rPr>
              <a:t>Environment and Human Health </a:t>
            </a:r>
          </a:p>
          <a:p>
            <a:pPr lvl="1" eaLnBrk="1" hangingPunct="1">
              <a:buFont typeface="Arial" charset="0"/>
              <a:buChar char="–"/>
            </a:pPr>
            <a:r>
              <a:rPr lang="pt-PT" altLang="en-US" b="1" dirty="0">
                <a:solidFill>
                  <a:srgbClr val="002060"/>
                </a:solidFill>
              </a:rPr>
              <a:t>Environmental ethics</a:t>
            </a:r>
          </a:p>
          <a:p>
            <a:pPr lvl="1" eaLnBrk="1" hangingPunct="1">
              <a:buFont typeface="Arial" charset="0"/>
              <a:buChar char="–"/>
            </a:pPr>
            <a:r>
              <a:rPr lang="pt-PT" altLang="en-US" b="1" dirty="0">
                <a:solidFill>
                  <a:srgbClr val="002060"/>
                </a:solidFill>
              </a:rPr>
              <a:t>Diaster managemnt</a:t>
            </a:r>
          </a:p>
          <a:p>
            <a:pPr lvl="1" eaLnBrk="1" hangingPunct="1">
              <a:buFont typeface="Arial" charset="0"/>
              <a:buChar char="–"/>
            </a:pPr>
            <a:r>
              <a:rPr lang="pt-PT" altLang="en-US" b="1" dirty="0">
                <a:solidFill>
                  <a:srgbClr val="002060"/>
                </a:solidFill>
              </a:rPr>
              <a:t> Environmental movements</a:t>
            </a:r>
          </a:p>
          <a:p>
            <a:pPr lvl="1" eaLnBrk="1" hangingPunct="1">
              <a:buFont typeface="Arial" charset="0"/>
              <a:buChar char="–"/>
            </a:pPr>
            <a:r>
              <a:rPr lang="pt-PT" altLang="en-US" b="1" dirty="0">
                <a:solidFill>
                  <a:srgbClr val="002060"/>
                </a:solidFill>
              </a:rPr>
              <a:t> Role of an individual to protect environment </a:t>
            </a:r>
            <a:endParaRPr lang="pt-PT" altLang="en-US" dirty="0">
              <a:solidFill>
                <a:srgbClr val="002060"/>
              </a:solidFill>
            </a:endParaRPr>
          </a:p>
        </p:txBody>
      </p:sp>
      <p:sp>
        <p:nvSpPr>
          <p:cNvPr id="2" name="Rectangle 1"/>
          <p:cNvSpPr/>
          <p:nvPr/>
        </p:nvSpPr>
        <p:spPr>
          <a:xfrm>
            <a:off x="762000" y="1219200"/>
            <a:ext cx="7848600" cy="523220"/>
          </a:xfrm>
          <a:prstGeom prst="rect">
            <a:avLst/>
          </a:prstGeom>
        </p:spPr>
        <p:txBody>
          <a:bodyPr wrap="square">
            <a:spAutoFit/>
          </a:bodyPr>
          <a:lstStyle/>
          <a:p>
            <a:r>
              <a:rPr lang="en-SG" sz="2800" b="1" dirty="0"/>
              <a:t>Human Communities and the Environment</a:t>
            </a:r>
            <a:endParaRPr lang="en-SG" sz="2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65" y="1739979"/>
            <a:ext cx="9024271" cy="1901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7639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111125" y="0"/>
            <a:ext cx="9032875" cy="6894513"/>
          </a:xfrm>
          <a:prstGeom prst="rect">
            <a:avLst/>
          </a:prstGeom>
          <a:noFill/>
          <a:ln w="9525">
            <a:noFill/>
            <a:miter lim="800000"/>
            <a:headEnd/>
            <a:tailEnd/>
          </a:ln>
        </p:spPr>
        <p:txBody>
          <a:bodyPr>
            <a:spAutoFit/>
          </a:bodyPr>
          <a:lstStyle/>
          <a:p>
            <a:pPr marL="371475" indent="-371475" fontAlgn="auto">
              <a:spcBef>
                <a:spcPts val="0"/>
              </a:spcBef>
              <a:spcAft>
                <a:spcPts val="0"/>
              </a:spcAft>
              <a:defRPr/>
            </a:pPr>
            <a:r>
              <a:rPr lang="en-US" sz="2400" b="1" dirty="0">
                <a:solidFill>
                  <a:schemeClr val="tx2">
                    <a:lumMod val="75000"/>
                  </a:schemeClr>
                </a:solidFill>
                <a:latin typeface="Times New Roman" pitchFamily="18" charset="0"/>
                <a:cs typeface="Times New Roman" pitchFamily="18" charset="0"/>
              </a:rPr>
              <a:t>Effects of Landslides</a:t>
            </a:r>
          </a:p>
          <a:p>
            <a:pPr marL="371475" indent="-371475" fontAlgn="auto">
              <a:spcBef>
                <a:spcPts val="0"/>
              </a:spcBef>
              <a:spcAft>
                <a:spcPts val="0"/>
              </a:spcAft>
              <a:defRPr/>
            </a:pPr>
            <a:endParaRPr lang="en-US" dirty="0">
              <a:latin typeface="+mn-lt"/>
              <a:cs typeface="+mn-cs"/>
            </a:endParaRPr>
          </a:p>
          <a:p>
            <a:pPr marL="371475" indent="-371475" fontAlgn="auto">
              <a:spcBef>
                <a:spcPts val="0"/>
              </a:spcBef>
              <a:spcAft>
                <a:spcPts val="0"/>
              </a:spcAft>
              <a:buFontTx/>
              <a:buChar char="•"/>
              <a:defRPr/>
            </a:pPr>
            <a:r>
              <a:rPr lang="en-US" sz="2000" dirty="0">
                <a:solidFill>
                  <a:schemeClr val="accent1">
                    <a:lumMod val="75000"/>
                  </a:schemeClr>
                </a:solidFill>
                <a:latin typeface="Times New Roman" pitchFamily="18" charset="0"/>
                <a:cs typeface="Times New Roman" pitchFamily="18" charset="0"/>
              </a:rPr>
              <a:t>Rocks, large debris, and sliding landmasses destroy urban and rural habitation</a:t>
            </a:r>
          </a:p>
          <a:p>
            <a:pPr marL="371475" indent="-371475" fontAlgn="auto">
              <a:spcBef>
                <a:spcPts val="0"/>
              </a:spcBef>
              <a:spcAft>
                <a:spcPts val="0"/>
              </a:spcAft>
              <a:buFontTx/>
              <a:buChar char="•"/>
              <a:defRPr/>
            </a:pPr>
            <a:endParaRPr lang="en-US" sz="2000" dirty="0">
              <a:solidFill>
                <a:schemeClr val="accent1">
                  <a:lumMod val="75000"/>
                </a:schemeClr>
              </a:solidFill>
              <a:latin typeface="Times New Roman" pitchFamily="18" charset="0"/>
              <a:cs typeface="Times New Roman" pitchFamily="18" charset="0"/>
            </a:endParaRPr>
          </a:p>
          <a:p>
            <a:pPr marL="371475" indent="-371475" fontAlgn="auto">
              <a:spcBef>
                <a:spcPts val="0"/>
              </a:spcBef>
              <a:spcAft>
                <a:spcPts val="0"/>
              </a:spcAft>
              <a:buFontTx/>
              <a:buChar char="•"/>
              <a:defRPr/>
            </a:pPr>
            <a:r>
              <a:rPr lang="en-US" sz="2000" dirty="0">
                <a:solidFill>
                  <a:schemeClr val="accent1">
                    <a:lumMod val="75000"/>
                  </a:schemeClr>
                </a:solidFill>
                <a:latin typeface="Times New Roman" pitchFamily="18" charset="0"/>
                <a:cs typeface="Times New Roman" pitchFamily="18" charset="0"/>
              </a:rPr>
              <a:t>Damage to roads, dams, bridges, etc.</a:t>
            </a:r>
          </a:p>
          <a:p>
            <a:pPr marL="371475" indent="-371475" fontAlgn="auto">
              <a:spcBef>
                <a:spcPts val="0"/>
              </a:spcBef>
              <a:spcAft>
                <a:spcPts val="0"/>
              </a:spcAft>
              <a:buFontTx/>
              <a:buChar char="•"/>
              <a:defRPr/>
            </a:pPr>
            <a:endParaRPr lang="en-US" sz="2000" dirty="0">
              <a:solidFill>
                <a:schemeClr val="accent1">
                  <a:lumMod val="75000"/>
                </a:schemeClr>
              </a:solidFill>
              <a:latin typeface="Times New Roman" pitchFamily="18" charset="0"/>
              <a:cs typeface="Times New Roman" pitchFamily="18" charset="0"/>
            </a:endParaRPr>
          </a:p>
          <a:p>
            <a:pPr marL="371475" indent="-371475" fontAlgn="auto">
              <a:spcBef>
                <a:spcPts val="0"/>
              </a:spcBef>
              <a:spcAft>
                <a:spcPts val="0"/>
              </a:spcAft>
              <a:buFontTx/>
              <a:buChar char="•"/>
              <a:defRPr/>
            </a:pPr>
            <a:r>
              <a:rPr lang="en-US" sz="2000" dirty="0">
                <a:solidFill>
                  <a:schemeClr val="accent1">
                    <a:lumMod val="75000"/>
                  </a:schemeClr>
                </a:solidFill>
                <a:latin typeface="Times New Roman" pitchFamily="18" charset="0"/>
                <a:cs typeface="Times New Roman" pitchFamily="18" charset="0"/>
              </a:rPr>
              <a:t>Obstruction of river flow increasing the incidence of flood</a:t>
            </a:r>
          </a:p>
          <a:p>
            <a:pPr marL="371475" indent="-371475" fontAlgn="auto">
              <a:spcBef>
                <a:spcPts val="0"/>
              </a:spcBef>
              <a:spcAft>
                <a:spcPts val="0"/>
              </a:spcAft>
              <a:buFontTx/>
              <a:buChar char="•"/>
              <a:defRPr/>
            </a:pPr>
            <a:endParaRPr lang="en-US" sz="2000" dirty="0">
              <a:solidFill>
                <a:schemeClr val="accent1">
                  <a:lumMod val="75000"/>
                </a:schemeClr>
              </a:solidFill>
              <a:latin typeface="Times New Roman" pitchFamily="18" charset="0"/>
              <a:cs typeface="Times New Roman" pitchFamily="18" charset="0"/>
            </a:endParaRPr>
          </a:p>
          <a:p>
            <a:pPr marL="371475" indent="-371475" fontAlgn="auto">
              <a:spcBef>
                <a:spcPts val="0"/>
              </a:spcBef>
              <a:spcAft>
                <a:spcPts val="0"/>
              </a:spcAft>
              <a:buFontTx/>
              <a:buChar char="•"/>
              <a:defRPr/>
            </a:pPr>
            <a:r>
              <a:rPr lang="en-US" sz="2000" dirty="0">
                <a:solidFill>
                  <a:schemeClr val="accent1">
                    <a:lumMod val="75000"/>
                  </a:schemeClr>
                </a:solidFill>
                <a:latin typeface="Times New Roman" pitchFamily="18" charset="0"/>
                <a:cs typeface="Times New Roman" pitchFamily="18" charset="0"/>
              </a:rPr>
              <a:t>Severe damage to crops and agricultural lands</a:t>
            </a:r>
          </a:p>
          <a:p>
            <a:pPr marL="371475" indent="-371475" fontAlgn="auto">
              <a:spcBef>
                <a:spcPts val="0"/>
              </a:spcBef>
              <a:spcAft>
                <a:spcPts val="0"/>
              </a:spcAft>
              <a:buFontTx/>
              <a:buChar char="•"/>
              <a:defRPr/>
            </a:pPr>
            <a:endParaRPr lang="en-US" dirty="0">
              <a:solidFill>
                <a:srgbClr val="FF0000"/>
              </a:solidFill>
              <a:latin typeface="+mn-lt"/>
              <a:cs typeface="+mn-cs"/>
            </a:endParaRPr>
          </a:p>
          <a:p>
            <a:pPr marL="371475" indent="-371475" fontAlgn="auto">
              <a:spcBef>
                <a:spcPts val="0"/>
              </a:spcBef>
              <a:spcAft>
                <a:spcPts val="0"/>
              </a:spcAft>
              <a:defRPr/>
            </a:pPr>
            <a:r>
              <a:rPr lang="en-US" sz="2400" b="1" dirty="0">
                <a:solidFill>
                  <a:schemeClr val="tx2">
                    <a:lumMod val="75000"/>
                  </a:schemeClr>
                </a:solidFill>
                <a:latin typeface="Times New Roman" pitchFamily="18" charset="0"/>
                <a:cs typeface="Times New Roman" pitchFamily="18" charset="0"/>
              </a:rPr>
              <a:t>Management of Landslides</a:t>
            </a:r>
          </a:p>
          <a:p>
            <a:pPr marL="371475" indent="-371475" fontAlgn="auto">
              <a:spcBef>
                <a:spcPts val="0"/>
              </a:spcBef>
              <a:spcAft>
                <a:spcPts val="0"/>
              </a:spcAft>
              <a:defRPr/>
            </a:pPr>
            <a:endParaRPr lang="en-US" b="1" dirty="0">
              <a:solidFill>
                <a:srgbClr val="660033"/>
              </a:solidFill>
              <a:latin typeface="+mn-lt"/>
              <a:cs typeface="+mn-cs"/>
            </a:endParaRPr>
          </a:p>
          <a:p>
            <a:pPr marL="371475" indent="-371475" fontAlgn="auto">
              <a:spcBef>
                <a:spcPts val="0"/>
              </a:spcBef>
              <a:spcAft>
                <a:spcPts val="0"/>
              </a:spcAft>
              <a:buFontTx/>
              <a:buChar char="•"/>
              <a:defRPr/>
            </a:pPr>
            <a:r>
              <a:rPr lang="en-US" sz="2000" dirty="0">
                <a:solidFill>
                  <a:schemeClr val="accent1">
                    <a:lumMod val="75000"/>
                  </a:schemeClr>
                </a:solidFill>
                <a:latin typeface="Times New Roman" pitchFamily="18" charset="0"/>
                <a:cs typeface="Times New Roman" pitchFamily="18" charset="0"/>
              </a:rPr>
              <a:t>Construction activities should be done only after properly evaluating the geological and geographic conditions.</a:t>
            </a:r>
          </a:p>
          <a:p>
            <a:pPr marL="371475" indent="-371475" fontAlgn="auto">
              <a:spcBef>
                <a:spcPts val="0"/>
              </a:spcBef>
              <a:spcAft>
                <a:spcPts val="0"/>
              </a:spcAft>
              <a:buFontTx/>
              <a:buChar char="•"/>
              <a:defRPr/>
            </a:pPr>
            <a:endParaRPr lang="en-US" sz="2000" dirty="0">
              <a:solidFill>
                <a:schemeClr val="accent1">
                  <a:lumMod val="75000"/>
                </a:schemeClr>
              </a:solidFill>
              <a:latin typeface="Times New Roman" pitchFamily="18" charset="0"/>
              <a:cs typeface="Times New Roman" pitchFamily="18" charset="0"/>
            </a:endParaRPr>
          </a:p>
          <a:p>
            <a:pPr marL="371475" indent="-371475" fontAlgn="auto">
              <a:spcBef>
                <a:spcPts val="0"/>
              </a:spcBef>
              <a:spcAft>
                <a:spcPts val="0"/>
              </a:spcAft>
              <a:buFontTx/>
              <a:buChar char="•"/>
              <a:defRPr/>
            </a:pPr>
            <a:r>
              <a:rPr lang="en-US" sz="2000" dirty="0">
                <a:solidFill>
                  <a:schemeClr val="accent1">
                    <a:lumMod val="75000"/>
                  </a:schemeClr>
                </a:solidFill>
                <a:latin typeface="Times New Roman" pitchFamily="18" charset="0"/>
                <a:cs typeface="Times New Roman" pitchFamily="18" charset="0"/>
              </a:rPr>
              <a:t>Regulating rate of water flow also helps in controlling landslides.</a:t>
            </a:r>
          </a:p>
          <a:p>
            <a:pPr marL="371475" indent="-371475" fontAlgn="auto">
              <a:spcBef>
                <a:spcPts val="0"/>
              </a:spcBef>
              <a:spcAft>
                <a:spcPts val="0"/>
              </a:spcAft>
              <a:buFontTx/>
              <a:buChar char="•"/>
              <a:defRPr/>
            </a:pPr>
            <a:endParaRPr lang="en-US" sz="2000" dirty="0">
              <a:solidFill>
                <a:schemeClr val="accent1">
                  <a:lumMod val="75000"/>
                </a:schemeClr>
              </a:solidFill>
              <a:latin typeface="Times New Roman" pitchFamily="18" charset="0"/>
              <a:cs typeface="Times New Roman" pitchFamily="18" charset="0"/>
            </a:endParaRPr>
          </a:p>
          <a:p>
            <a:pPr marL="371475" indent="-371475" fontAlgn="auto">
              <a:spcBef>
                <a:spcPts val="0"/>
              </a:spcBef>
              <a:spcAft>
                <a:spcPts val="0"/>
              </a:spcAft>
              <a:buFontTx/>
              <a:buChar char="•"/>
              <a:defRPr/>
            </a:pPr>
            <a:r>
              <a:rPr lang="en-US" sz="2000" dirty="0">
                <a:solidFill>
                  <a:schemeClr val="accent1">
                    <a:lumMod val="75000"/>
                  </a:schemeClr>
                </a:solidFill>
                <a:latin typeface="Times New Roman" pitchFamily="18" charset="0"/>
                <a:cs typeface="Times New Roman" pitchFamily="18" charset="0"/>
              </a:rPr>
              <a:t> Agriculture at slopes should be avoided as far as possible.</a:t>
            </a:r>
          </a:p>
          <a:p>
            <a:pPr marL="371475" indent="-371475" fontAlgn="auto">
              <a:spcBef>
                <a:spcPts val="0"/>
              </a:spcBef>
              <a:spcAft>
                <a:spcPts val="0"/>
              </a:spcAft>
              <a:buFontTx/>
              <a:buChar char="•"/>
              <a:defRPr/>
            </a:pPr>
            <a:endParaRPr lang="en-US" sz="2000" dirty="0">
              <a:solidFill>
                <a:schemeClr val="accent1">
                  <a:lumMod val="75000"/>
                </a:schemeClr>
              </a:solidFill>
              <a:latin typeface="Times New Roman" pitchFamily="18" charset="0"/>
              <a:cs typeface="Times New Roman" pitchFamily="18" charset="0"/>
            </a:endParaRPr>
          </a:p>
          <a:p>
            <a:pPr marL="371475" indent="-371475" fontAlgn="auto">
              <a:spcBef>
                <a:spcPts val="0"/>
              </a:spcBef>
              <a:spcAft>
                <a:spcPts val="0"/>
              </a:spcAft>
              <a:buFontTx/>
              <a:buChar char="•"/>
              <a:defRPr/>
            </a:pPr>
            <a:r>
              <a:rPr lang="en-US" sz="2000" dirty="0">
                <a:solidFill>
                  <a:schemeClr val="accent1">
                    <a:lumMod val="75000"/>
                  </a:schemeClr>
                </a:solidFill>
                <a:latin typeface="Times New Roman" pitchFamily="18" charset="0"/>
                <a:cs typeface="Times New Roman" pitchFamily="18" charset="0"/>
              </a:rPr>
              <a:t>Relief task through economic help supporting resettlement and rehabilitation</a:t>
            </a:r>
          </a:p>
          <a:p>
            <a:pPr marL="371475" indent="-371475" fontAlgn="auto">
              <a:spcBef>
                <a:spcPts val="0"/>
              </a:spcBef>
              <a:spcAft>
                <a:spcPts val="0"/>
              </a:spcAft>
              <a:defRPr/>
            </a:pPr>
            <a:r>
              <a:rPr lang="en-US" sz="2000" dirty="0">
                <a:solidFill>
                  <a:schemeClr val="accent1">
                    <a:lumMod val="75000"/>
                  </a:schemeClr>
                </a:solidFill>
                <a:latin typeface="Times New Roman" pitchFamily="18" charset="0"/>
                <a:cs typeface="Times New Roman" pitchFamily="18" charset="0"/>
              </a:rPr>
              <a:t>      of affected people at individual, community, and organizational levels should be carried out.</a:t>
            </a:r>
          </a:p>
        </p:txBody>
      </p:sp>
    </p:spTree>
    <p:extLst>
      <p:ext uri="{BB962C8B-B14F-4D97-AF65-F5344CB8AC3E}">
        <p14:creationId xmlns:p14="http://schemas.microsoft.com/office/powerpoint/2010/main" val="2960060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3581400" y="304800"/>
            <a:ext cx="1203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800" b="1">
                <a:solidFill>
                  <a:srgbClr val="050500"/>
                </a:solidFill>
                <a:latin typeface="Times New Roman" pitchFamily="18" charset="0"/>
                <a:cs typeface="Times New Roman" pitchFamily="18" charset="0"/>
              </a:rPr>
              <a:t>Floods</a:t>
            </a:r>
          </a:p>
        </p:txBody>
      </p:sp>
      <p:sp>
        <p:nvSpPr>
          <p:cNvPr id="31747" name="Text Box 5"/>
          <p:cNvSpPr txBox="1">
            <a:spLocks noChangeArrowheads="1"/>
          </p:cNvSpPr>
          <p:nvPr/>
        </p:nvSpPr>
        <p:spPr bwMode="auto">
          <a:xfrm>
            <a:off x="228600" y="990600"/>
            <a:ext cx="8534400" cy="1108075"/>
          </a:xfrm>
          <a:prstGeom prst="rect">
            <a:avLst/>
          </a:prstGeom>
          <a:noFill/>
          <a:ln w="9525">
            <a:noFill/>
            <a:miter lim="800000"/>
            <a:headEnd/>
            <a:tailEnd/>
          </a:ln>
        </p:spPr>
        <p:txBody>
          <a:bodyPr>
            <a:spAutoFit/>
          </a:bodyPr>
          <a:lstStyle/>
          <a:p>
            <a:pPr fontAlgn="auto">
              <a:spcBef>
                <a:spcPts val="0"/>
              </a:spcBef>
              <a:spcAft>
                <a:spcPts val="0"/>
              </a:spcAft>
              <a:defRPr/>
            </a:pPr>
            <a:r>
              <a:rPr lang="en-US" sz="2200" dirty="0">
                <a:solidFill>
                  <a:schemeClr val="accent1">
                    <a:lumMod val="75000"/>
                  </a:schemeClr>
                </a:solidFill>
                <a:latin typeface="Times New Roman" pitchFamily="18" charset="0"/>
                <a:cs typeface="Times New Roman" pitchFamily="18" charset="0"/>
              </a:rPr>
              <a:t>The accumulation of a large quantity of water at a place or the presence of more water than can be handled by the drainage of the area is known as </a:t>
            </a:r>
            <a:r>
              <a:rPr lang="en-US" sz="2200" i="1" dirty="0">
                <a:solidFill>
                  <a:schemeClr val="accent1">
                    <a:lumMod val="75000"/>
                  </a:schemeClr>
                </a:solidFill>
                <a:latin typeface="Times New Roman" pitchFamily="18" charset="0"/>
                <a:cs typeface="Times New Roman" pitchFamily="18" charset="0"/>
              </a:rPr>
              <a:t>flood</a:t>
            </a:r>
            <a:r>
              <a:rPr lang="en-US" sz="2200" dirty="0">
                <a:solidFill>
                  <a:schemeClr val="accent1">
                    <a:lumMod val="75000"/>
                  </a:schemeClr>
                </a:solidFill>
                <a:latin typeface="Times New Roman" pitchFamily="18" charset="0"/>
                <a:cs typeface="Times New Roman" pitchFamily="18" charset="0"/>
              </a:rPr>
              <a:t>. </a:t>
            </a:r>
          </a:p>
        </p:txBody>
      </p:sp>
      <p:sp>
        <p:nvSpPr>
          <p:cNvPr id="31749" name="Text Box 8"/>
          <p:cNvSpPr txBox="1">
            <a:spLocks noChangeArrowheads="1"/>
          </p:cNvSpPr>
          <p:nvPr/>
        </p:nvSpPr>
        <p:spPr bwMode="auto">
          <a:xfrm>
            <a:off x="228600" y="2133600"/>
            <a:ext cx="2232025" cy="461963"/>
          </a:xfrm>
          <a:prstGeom prst="rect">
            <a:avLst/>
          </a:prstGeom>
          <a:noFill/>
          <a:ln w="9525">
            <a:noFill/>
            <a:miter lim="800000"/>
            <a:headEnd/>
            <a:tailEnd/>
          </a:ln>
        </p:spPr>
        <p:txBody>
          <a:bodyPr wrap="none">
            <a:spAutoFit/>
          </a:bodyPr>
          <a:lstStyle/>
          <a:p>
            <a:pPr fontAlgn="auto">
              <a:spcBef>
                <a:spcPts val="0"/>
              </a:spcBef>
              <a:spcAft>
                <a:spcPts val="0"/>
              </a:spcAft>
              <a:defRPr/>
            </a:pPr>
            <a:r>
              <a:rPr lang="en-US" sz="2400" b="1" dirty="0">
                <a:solidFill>
                  <a:schemeClr val="tx2">
                    <a:lumMod val="75000"/>
                  </a:schemeClr>
                </a:solidFill>
                <a:latin typeface="Times New Roman" pitchFamily="18" charset="0"/>
                <a:cs typeface="Times New Roman" pitchFamily="18" charset="0"/>
              </a:rPr>
              <a:t>Types of Floods</a:t>
            </a:r>
          </a:p>
        </p:txBody>
      </p:sp>
      <p:sp>
        <p:nvSpPr>
          <p:cNvPr id="31750" name="Text Box 9"/>
          <p:cNvSpPr txBox="1">
            <a:spLocks noChangeArrowheads="1"/>
          </p:cNvSpPr>
          <p:nvPr/>
        </p:nvSpPr>
        <p:spPr bwMode="auto">
          <a:xfrm>
            <a:off x="304800" y="2514600"/>
            <a:ext cx="1974850" cy="1108075"/>
          </a:xfrm>
          <a:prstGeom prst="rect">
            <a:avLst/>
          </a:prstGeom>
          <a:noFill/>
          <a:ln w="9525">
            <a:noFill/>
            <a:miter lim="800000"/>
            <a:headEnd/>
            <a:tailEnd/>
          </a:ln>
        </p:spPr>
        <p:txBody>
          <a:bodyPr wrap="none">
            <a:spAutoFit/>
          </a:bodyPr>
          <a:lstStyle/>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Flash floods </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River floods </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Coastal floods </a:t>
            </a:r>
          </a:p>
        </p:txBody>
      </p:sp>
      <p:pic>
        <p:nvPicPr>
          <p:cNvPr id="4199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362200"/>
            <a:ext cx="27686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p:cNvSpPr txBox="1">
            <a:spLocks noChangeArrowheads="1"/>
          </p:cNvSpPr>
          <p:nvPr/>
        </p:nvSpPr>
        <p:spPr bwMode="auto">
          <a:xfrm>
            <a:off x="381000" y="3581400"/>
            <a:ext cx="2392363" cy="461963"/>
          </a:xfrm>
          <a:prstGeom prst="rect">
            <a:avLst/>
          </a:prstGeom>
          <a:noFill/>
          <a:ln w="9525">
            <a:noFill/>
            <a:miter lim="800000"/>
            <a:headEnd/>
            <a:tailEnd/>
          </a:ln>
        </p:spPr>
        <p:txBody>
          <a:bodyPr wrap="none">
            <a:spAutoFit/>
          </a:bodyPr>
          <a:lstStyle/>
          <a:p>
            <a:pPr fontAlgn="auto">
              <a:spcBef>
                <a:spcPts val="0"/>
              </a:spcBef>
              <a:spcAft>
                <a:spcPts val="0"/>
              </a:spcAft>
              <a:defRPr/>
            </a:pPr>
            <a:r>
              <a:rPr lang="en-US" sz="2400" b="1" dirty="0">
                <a:solidFill>
                  <a:schemeClr val="tx2">
                    <a:lumMod val="75000"/>
                  </a:schemeClr>
                </a:solidFill>
                <a:latin typeface="Times New Roman" pitchFamily="18" charset="0"/>
                <a:cs typeface="Times New Roman" pitchFamily="18" charset="0"/>
              </a:rPr>
              <a:t>Causes of Floods</a:t>
            </a:r>
          </a:p>
        </p:txBody>
      </p:sp>
      <p:sp>
        <p:nvSpPr>
          <p:cNvPr id="8" name="Text Box 5"/>
          <p:cNvSpPr txBox="1">
            <a:spLocks noChangeArrowheads="1"/>
          </p:cNvSpPr>
          <p:nvPr/>
        </p:nvSpPr>
        <p:spPr bwMode="auto">
          <a:xfrm>
            <a:off x="381000" y="4038600"/>
            <a:ext cx="5257800" cy="1784350"/>
          </a:xfrm>
          <a:prstGeom prst="rect">
            <a:avLst/>
          </a:prstGeom>
          <a:noFill/>
          <a:ln w="9525">
            <a:noFill/>
            <a:miter lim="800000"/>
            <a:headEnd/>
            <a:tailEnd/>
          </a:ln>
        </p:spPr>
        <p:txBody>
          <a:bodyPr>
            <a:spAutoFit/>
          </a:bodyPr>
          <a:lstStyle/>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Deforestation </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Urbanization </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Change in river course </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Man-made activities in river channels </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Uncertain rainfall </a:t>
            </a:r>
          </a:p>
        </p:txBody>
      </p:sp>
    </p:spTree>
    <p:extLst>
      <p:ext uri="{BB962C8B-B14F-4D97-AF65-F5344CB8AC3E}">
        <p14:creationId xmlns:p14="http://schemas.microsoft.com/office/powerpoint/2010/main" val="62046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609600" y="762000"/>
            <a:ext cx="373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050500"/>
                </a:solidFill>
                <a:latin typeface="Times New Roman" pitchFamily="18" charset="0"/>
                <a:cs typeface="Times New Roman" pitchFamily="18" charset="0"/>
              </a:rPr>
              <a:t>Effects of Floods </a:t>
            </a:r>
          </a:p>
        </p:txBody>
      </p:sp>
      <p:sp>
        <p:nvSpPr>
          <p:cNvPr id="5" name="Text Box 5"/>
          <p:cNvSpPr txBox="1">
            <a:spLocks noChangeArrowheads="1"/>
          </p:cNvSpPr>
          <p:nvPr/>
        </p:nvSpPr>
        <p:spPr bwMode="auto">
          <a:xfrm>
            <a:off x="762000" y="1219200"/>
            <a:ext cx="8077200" cy="2124075"/>
          </a:xfrm>
          <a:prstGeom prst="rect">
            <a:avLst/>
          </a:prstGeom>
          <a:noFill/>
          <a:ln w="9525">
            <a:noFill/>
            <a:miter lim="800000"/>
            <a:headEnd/>
            <a:tailEnd/>
          </a:ln>
        </p:spPr>
        <p:txBody>
          <a:bodyPr>
            <a:spAutoFit/>
          </a:bodyPr>
          <a:lstStyle/>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Damage to agricultural crops </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Damage to life and property </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Disturbances in transportation </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Increase in populations of disease vectors and pathogens </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Loss of biodiversity </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Economic crisis </a:t>
            </a:r>
          </a:p>
        </p:txBody>
      </p:sp>
      <p:sp>
        <p:nvSpPr>
          <p:cNvPr id="43012" name="Text Box 4"/>
          <p:cNvSpPr txBox="1">
            <a:spLocks noChangeArrowheads="1"/>
          </p:cNvSpPr>
          <p:nvPr/>
        </p:nvSpPr>
        <p:spPr bwMode="auto">
          <a:xfrm>
            <a:off x="762000" y="3276600"/>
            <a:ext cx="2487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050500"/>
                </a:solidFill>
                <a:latin typeface="Times New Roman" pitchFamily="18" charset="0"/>
                <a:cs typeface="Times New Roman" pitchFamily="18" charset="0"/>
              </a:rPr>
              <a:t>Control of Floods</a:t>
            </a:r>
          </a:p>
        </p:txBody>
      </p:sp>
      <p:sp>
        <p:nvSpPr>
          <p:cNvPr id="7" name="Text Box 5"/>
          <p:cNvSpPr txBox="1">
            <a:spLocks noChangeArrowheads="1"/>
          </p:cNvSpPr>
          <p:nvPr/>
        </p:nvSpPr>
        <p:spPr bwMode="auto">
          <a:xfrm>
            <a:off x="914400" y="3733800"/>
            <a:ext cx="5349875" cy="1446213"/>
          </a:xfrm>
          <a:prstGeom prst="rect">
            <a:avLst/>
          </a:prstGeom>
          <a:noFill/>
          <a:ln w="9525">
            <a:noFill/>
            <a:miter lim="800000"/>
            <a:headEnd/>
            <a:tailEnd/>
          </a:ln>
        </p:spPr>
        <p:txBody>
          <a:bodyPr>
            <a:spAutoFit/>
          </a:bodyPr>
          <a:lstStyle/>
          <a:p>
            <a:pPr marL="371475" indent="-371475"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Plantation on slopes</a:t>
            </a:r>
          </a:p>
          <a:p>
            <a:pPr marL="371475" indent="-371475"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Drainage management</a:t>
            </a:r>
          </a:p>
          <a:p>
            <a:pPr marL="371475" indent="-371475"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Flood plain zoning</a:t>
            </a:r>
          </a:p>
          <a:p>
            <a:pPr marL="371475" indent="-371475"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Forecasting </a:t>
            </a:r>
          </a:p>
        </p:txBody>
      </p:sp>
    </p:spTree>
    <p:extLst>
      <p:ext uri="{BB962C8B-B14F-4D97-AF65-F5344CB8AC3E}">
        <p14:creationId xmlns:p14="http://schemas.microsoft.com/office/powerpoint/2010/main" val="2257709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4"/>
          <p:cNvSpPr txBox="1">
            <a:spLocks noChangeArrowheads="1"/>
          </p:cNvSpPr>
          <p:nvPr/>
        </p:nvSpPr>
        <p:spPr bwMode="auto">
          <a:xfrm>
            <a:off x="3733800" y="152400"/>
            <a:ext cx="1560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800" b="1">
                <a:solidFill>
                  <a:srgbClr val="FF0000"/>
                </a:solidFill>
                <a:latin typeface="Times New Roman" pitchFamily="18" charset="0"/>
                <a:cs typeface="Times New Roman" pitchFamily="18" charset="0"/>
              </a:rPr>
              <a:t>Cyclones</a:t>
            </a:r>
          </a:p>
        </p:txBody>
      </p:sp>
      <p:sp>
        <p:nvSpPr>
          <p:cNvPr id="35843" name="Text Box 5"/>
          <p:cNvSpPr txBox="1">
            <a:spLocks noChangeArrowheads="1"/>
          </p:cNvSpPr>
          <p:nvPr/>
        </p:nvSpPr>
        <p:spPr bwMode="auto">
          <a:xfrm>
            <a:off x="179388" y="838200"/>
            <a:ext cx="8736012" cy="769938"/>
          </a:xfrm>
          <a:prstGeom prst="rect">
            <a:avLst/>
          </a:prstGeom>
          <a:noFill/>
          <a:ln w="9525">
            <a:noFill/>
            <a:miter lim="800000"/>
            <a:headEnd/>
            <a:tailEnd/>
          </a:ln>
        </p:spPr>
        <p:txBody>
          <a:bodyPr>
            <a:spAutoFit/>
          </a:bodyPr>
          <a:lstStyle/>
          <a:p>
            <a:pPr fontAlgn="auto">
              <a:spcBef>
                <a:spcPts val="0"/>
              </a:spcBef>
              <a:spcAft>
                <a:spcPts val="0"/>
              </a:spcAft>
              <a:defRPr/>
            </a:pPr>
            <a:r>
              <a:rPr lang="en-US" sz="2200" dirty="0">
                <a:solidFill>
                  <a:schemeClr val="accent1">
                    <a:lumMod val="75000"/>
                  </a:schemeClr>
                </a:solidFill>
                <a:latin typeface="Times New Roman" pitchFamily="18" charset="0"/>
                <a:cs typeface="Times New Roman" pitchFamily="18" charset="0"/>
              </a:rPr>
              <a:t>In northern hemisphere, a cyclone refers to an area of low atmospheric pressure surrounded by a wind system in a counter-clockwise direction. </a:t>
            </a:r>
          </a:p>
        </p:txBody>
      </p:sp>
      <p:sp>
        <p:nvSpPr>
          <p:cNvPr id="44036" name="Text Box 6"/>
          <p:cNvSpPr txBox="1">
            <a:spLocks noChangeArrowheads="1"/>
          </p:cNvSpPr>
          <p:nvPr/>
        </p:nvSpPr>
        <p:spPr bwMode="auto">
          <a:xfrm>
            <a:off x="228600" y="1752600"/>
            <a:ext cx="2681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050500"/>
                </a:solidFill>
                <a:latin typeface="Times New Roman" pitchFamily="18" charset="0"/>
                <a:cs typeface="Times New Roman" pitchFamily="18" charset="0"/>
              </a:rPr>
              <a:t>Effects of Cyclones</a:t>
            </a:r>
          </a:p>
        </p:txBody>
      </p:sp>
      <p:sp>
        <p:nvSpPr>
          <p:cNvPr id="35846" name="Text Box 8"/>
          <p:cNvSpPr txBox="1">
            <a:spLocks noChangeArrowheads="1"/>
          </p:cNvSpPr>
          <p:nvPr/>
        </p:nvSpPr>
        <p:spPr bwMode="auto">
          <a:xfrm>
            <a:off x="152400" y="2438400"/>
            <a:ext cx="4044950" cy="2800350"/>
          </a:xfrm>
          <a:prstGeom prst="rect">
            <a:avLst/>
          </a:prstGeom>
          <a:noFill/>
          <a:ln w="9525">
            <a:noFill/>
            <a:miter lim="800000"/>
            <a:headEnd/>
            <a:tailEnd/>
          </a:ln>
        </p:spPr>
        <p:txBody>
          <a:bodyPr wrap="none">
            <a:spAutoFit/>
          </a:bodyPr>
          <a:lstStyle/>
          <a:p>
            <a:pPr fontAlgn="auto">
              <a:spcBef>
                <a:spcPts val="0"/>
              </a:spcBef>
              <a:spcAft>
                <a:spcPts val="0"/>
              </a:spcAft>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They damage installations, </a:t>
            </a:r>
          </a:p>
          <a:p>
            <a:pPr fontAlgn="auto">
              <a:spcBef>
                <a:spcPts val="0"/>
              </a:spcBef>
              <a:spcAft>
                <a:spcPts val="0"/>
              </a:spcAft>
              <a:defRPr/>
            </a:pPr>
            <a:r>
              <a:rPr lang="en-US" sz="2200" dirty="0">
                <a:solidFill>
                  <a:schemeClr val="accent1">
                    <a:lumMod val="75000"/>
                  </a:schemeClr>
                </a:solidFill>
                <a:latin typeface="Times New Roman" pitchFamily="18" charset="0"/>
                <a:cs typeface="Times New Roman" pitchFamily="18" charset="0"/>
              </a:rPr>
              <a:t> communication systems,</a:t>
            </a:r>
          </a:p>
          <a:p>
            <a:pPr fontAlgn="auto">
              <a:spcBef>
                <a:spcPts val="0"/>
              </a:spcBef>
              <a:spcAft>
                <a:spcPts val="0"/>
              </a:spcAft>
              <a:defRPr/>
            </a:pPr>
            <a:r>
              <a:rPr lang="en-US" sz="2200" dirty="0">
                <a:solidFill>
                  <a:schemeClr val="accent1">
                    <a:lumMod val="75000"/>
                  </a:schemeClr>
                </a:solidFill>
                <a:latin typeface="Times New Roman" pitchFamily="18" charset="0"/>
                <a:cs typeface="Times New Roman" pitchFamily="18" charset="0"/>
              </a:rPr>
              <a:t> trees, etc., resulting in loss of life</a:t>
            </a:r>
          </a:p>
          <a:p>
            <a:pPr fontAlgn="auto">
              <a:spcBef>
                <a:spcPts val="0"/>
              </a:spcBef>
              <a:spcAft>
                <a:spcPts val="0"/>
              </a:spcAft>
              <a:defRPr/>
            </a:pPr>
            <a:r>
              <a:rPr lang="en-US" sz="2200" dirty="0">
                <a:solidFill>
                  <a:schemeClr val="accent1">
                    <a:lumMod val="75000"/>
                  </a:schemeClr>
                </a:solidFill>
                <a:latin typeface="Times New Roman" pitchFamily="18" charset="0"/>
                <a:cs typeface="Times New Roman" pitchFamily="18" charset="0"/>
              </a:rPr>
              <a:t> and property.  </a:t>
            </a:r>
          </a:p>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They may cause river floods and </a:t>
            </a:r>
          </a:p>
          <a:p>
            <a:pPr fontAlgn="auto">
              <a:spcBef>
                <a:spcPts val="0"/>
              </a:spcBef>
              <a:spcAft>
                <a:spcPts val="0"/>
              </a:spcAft>
              <a:defRPr/>
            </a:pPr>
            <a:r>
              <a:rPr lang="en-US" sz="2200" dirty="0">
                <a:solidFill>
                  <a:schemeClr val="accent1">
                    <a:lumMod val="75000"/>
                  </a:schemeClr>
                </a:solidFill>
                <a:latin typeface="Times New Roman" pitchFamily="18" charset="0"/>
                <a:cs typeface="Times New Roman" pitchFamily="18" charset="0"/>
              </a:rPr>
              <a:t>  submergence of low-lying areas.</a:t>
            </a:r>
          </a:p>
        </p:txBody>
      </p:sp>
      <p:pic>
        <p:nvPicPr>
          <p:cNvPr id="4403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438400"/>
            <a:ext cx="41783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6358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4"/>
          <p:cNvSpPr txBox="1">
            <a:spLocks noChangeArrowheads="1"/>
          </p:cNvSpPr>
          <p:nvPr/>
        </p:nvSpPr>
        <p:spPr bwMode="auto">
          <a:xfrm>
            <a:off x="365125" y="493713"/>
            <a:ext cx="3502025" cy="461962"/>
          </a:xfrm>
          <a:prstGeom prst="rect">
            <a:avLst/>
          </a:prstGeom>
          <a:noFill/>
          <a:ln w="9525">
            <a:noFill/>
            <a:miter lim="800000"/>
            <a:headEnd/>
            <a:tailEnd/>
          </a:ln>
        </p:spPr>
        <p:txBody>
          <a:bodyPr wrap="none">
            <a:spAutoFit/>
          </a:bodyPr>
          <a:lstStyle/>
          <a:p>
            <a:pPr fontAlgn="auto">
              <a:spcBef>
                <a:spcPts val="0"/>
              </a:spcBef>
              <a:spcAft>
                <a:spcPts val="0"/>
              </a:spcAft>
              <a:defRPr/>
            </a:pPr>
            <a:r>
              <a:rPr lang="en-US" sz="2400" b="1" dirty="0">
                <a:solidFill>
                  <a:schemeClr val="accent6">
                    <a:lumMod val="50000"/>
                  </a:schemeClr>
                </a:solidFill>
                <a:latin typeface="Times New Roman" pitchFamily="18" charset="0"/>
                <a:cs typeface="Times New Roman" pitchFamily="18" charset="0"/>
              </a:rPr>
              <a:t>Management of Cyclones</a:t>
            </a:r>
          </a:p>
        </p:txBody>
      </p:sp>
      <p:sp>
        <p:nvSpPr>
          <p:cNvPr id="36867" name="Text Box 5"/>
          <p:cNvSpPr txBox="1">
            <a:spLocks noChangeArrowheads="1"/>
          </p:cNvSpPr>
          <p:nvPr/>
        </p:nvSpPr>
        <p:spPr bwMode="auto">
          <a:xfrm>
            <a:off x="517525" y="1636713"/>
            <a:ext cx="8540750" cy="3816350"/>
          </a:xfrm>
          <a:prstGeom prst="rect">
            <a:avLst/>
          </a:prstGeom>
          <a:noFill/>
          <a:ln w="9525">
            <a:noFill/>
            <a:miter lim="800000"/>
            <a:headEnd/>
            <a:tailEnd/>
          </a:ln>
        </p:spPr>
        <p:txBody>
          <a:bodyPr wrap="none">
            <a:spAutoFit/>
          </a:bodyPr>
          <a:lstStyle/>
          <a:p>
            <a:pPr algn="just"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Forecasting </a:t>
            </a:r>
          </a:p>
          <a:p>
            <a:pPr algn="just"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algn="just"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Proper construction of houses and Construction of cyclone shelters in the</a:t>
            </a:r>
          </a:p>
          <a:p>
            <a:pPr algn="just" fontAlgn="auto">
              <a:spcBef>
                <a:spcPts val="0"/>
              </a:spcBef>
              <a:spcAft>
                <a:spcPts val="0"/>
              </a:spcAft>
              <a:defRPr/>
            </a:pPr>
            <a:r>
              <a:rPr lang="en-US" sz="2200" dirty="0">
                <a:solidFill>
                  <a:schemeClr val="accent1">
                    <a:lumMod val="75000"/>
                  </a:schemeClr>
                </a:solidFill>
                <a:latin typeface="Times New Roman" pitchFamily="18" charset="0"/>
                <a:cs typeface="Times New Roman" pitchFamily="18" charset="0"/>
              </a:rPr>
              <a:t> cyclone-prone areas </a:t>
            </a:r>
          </a:p>
          <a:p>
            <a:pPr algn="just" fontAlgn="auto">
              <a:spcBef>
                <a:spcPts val="0"/>
              </a:spcBef>
              <a:spcAft>
                <a:spcPts val="0"/>
              </a:spcAft>
              <a:defRPr/>
            </a:pPr>
            <a:endParaRPr lang="en-US" sz="2200" dirty="0">
              <a:solidFill>
                <a:schemeClr val="accent1">
                  <a:lumMod val="75000"/>
                </a:schemeClr>
              </a:solidFill>
              <a:latin typeface="Times New Roman" pitchFamily="18" charset="0"/>
              <a:cs typeface="Times New Roman" pitchFamily="18" charset="0"/>
            </a:endParaRPr>
          </a:p>
          <a:p>
            <a:pPr algn="just"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Relief tasks </a:t>
            </a:r>
          </a:p>
          <a:p>
            <a:pPr algn="just"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algn="just"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Development of warning systems </a:t>
            </a:r>
          </a:p>
          <a:p>
            <a:pPr algn="just" fontAlgn="auto">
              <a:spcBef>
                <a:spcPts val="0"/>
              </a:spcBef>
              <a:spcAft>
                <a:spcPts val="0"/>
              </a:spcAft>
              <a:defRPr/>
            </a:pPr>
            <a:endParaRPr lang="en-US" sz="2200" dirty="0">
              <a:solidFill>
                <a:schemeClr val="accent1">
                  <a:lumMod val="75000"/>
                </a:schemeClr>
              </a:solidFill>
              <a:latin typeface="Times New Roman" pitchFamily="18" charset="0"/>
              <a:cs typeface="Times New Roman" pitchFamily="18" charset="0"/>
            </a:endParaRPr>
          </a:p>
          <a:p>
            <a:pPr algn="just"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algn="just"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Community preparedness at all levels to deal with emergency situations </a:t>
            </a:r>
          </a:p>
        </p:txBody>
      </p:sp>
    </p:spTree>
    <p:extLst>
      <p:ext uri="{BB962C8B-B14F-4D97-AF65-F5344CB8AC3E}">
        <p14:creationId xmlns:p14="http://schemas.microsoft.com/office/powerpoint/2010/main" val="1997182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0626" y="0"/>
            <a:ext cx="8801100" cy="523220"/>
          </a:xfrm>
          <a:prstGeom prst="rect">
            <a:avLst/>
          </a:prstGeom>
          <a:noFill/>
        </p:spPr>
        <p:txBody>
          <a:bodyPr wrap="square" rtlCol="0">
            <a:spAutoFit/>
          </a:bodyPr>
          <a:lstStyle/>
          <a:p>
            <a:pPr algn="ctr"/>
            <a:r>
              <a:rPr lang="en-US" sz="2800" b="1" dirty="0"/>
              <a:t>Environmental movements</a:t>
            </a:r>
            <a:endParaRPr lang="en-SG" sz="2800" b="1" dirty="0"/>
          </a:p>
        </p:txBody>
      </p:sp>
      <p:sp>
        <p:nvSpPr>
          <p:cNvPr id="5" name="Rectangle 4"/>
          <p:cNvSpPr/>
          <p:nvPr/>
        </p:nvSpPr>
        <p:spPr>
          <a:xfrm>
            <a:off x="304800" y="228600"/>
            <a:ext cx="8823731" cy="6463308"/>
          </a:xfrm>
          <a:prstGeom prst="rect">
            <a:avLst/>
          </a:prstGeom>
        </p:spPr>
        <p:txBody>
          <a:bodyPr wrap="square">
            <a:spAutoFit/>
          </a:bodyPr>
          <a:lstStyle/>
          <a:p>
            <a:r>
              <a:rPr lang="en-SG" b="1" u="sng" dirty="0">
                <a:solidFill>
                  <a:srgbClr val="FF0000"/>
                </a:solidFill>
              </a:rPr>
              <a:t>BISHNOI MOVEMENT :</a:t>
            </a:r>
            <a:r>
              <a:rPr lang="en-SG" dirty="0"/>
              <a:t/>
            </a:r>
            <a:br>
              <a:rPr lang="en-SG" dirty="0"/>
            </a:br>
            <a:r>
              <a:rPr lang="en-SG" dirty="0"/>
              <a:t>it was started in 400 years ago by a Sage known as </a:t>
            </a:r>
            <a:r>
              <a:rPr lang="en-SG" b="1" dirty="0" err="1">
                <a:solidFill>
                  <a:srgbClr val="FF0000"/>
                </a:solidFill>
              </a:rPr>
              <a:t>Sombaji</a:t>
            </a:r>
            <a:r>
              <a:rPr lang="en-SG" b="1" dirty="0">
                <a:solidFill>
                  <a:srgbClr val="FF0000"/>
                </a:solidFill>
              </a:rPr>
              <a:t>. in Rajasthan, a </a:t>
            </a:r>
            <a:r>
              <a:rPr lang="en-SG" dirty="0"/>
              <a:t>large number of trees are still worshiped by devotees. people resisted the cutting of such tree &amp; advocated movement </a:t>
            </a:r>
            <a:r>
              <a:rPr lang="en-SG" b="1" dirty="0"/>
              <a:t>against deforestation</a:t>
            </a:r>
            <a:r>
              <a:rPr lang="en-SG" dirty="0"/>
              <a:t>.</a:t>
            </a:r>
            <a:br>
              <a:rPr lang="en-SG" dirty="0"/>
            </a:br>
            <a:endParaRPr lang="en-SG" dirty="0"/>
          </a:p>
          <a:p>
            <a:r>
              <a:rPr lang="en-SG" b="1" u="sng" dirty="0">
                <a:solidFill>
                  <a:srgbClr val="FF0000"/>
                </a:solidFill>
              </a:rPr>
              <a:t>CHIPKO MOVEMENT :</a:t>
            </a:r>
            <a:r>
              <a:rPr lang="en-SG" dirty="0"/>
              <a:t/>
            </a:r>
            <a:br>
              <a:rPr lang="en-SG" dirty="0"/>
            </a:br>
            <a:r>
              <a:rPr lang="en-SG" dirty="0"/>
              <a:t>It was started in 1973 is the </a:t>
            </a:r>
            <a:r>
              <a:rPr lang="en-SG" b="1" dirty="0" err="1">
                <a:solidFill>
                  <a:srgbClr val="FF0000"/>
                </a:solidFill>
              </a:rPr>
              <a:t>Chamoli</a:t>
            </a:r>
            <a:r>
              <a:rPr lang="en-SG" b="1" dirty="0">
                <a:solidFill>
                  <a:srgbClr val="FF0000"/>
                </a:solidFill>
              </a:rPr>
              <a:t> district of </a:t>
            </a:r>
            <a:r>
              <a:rPr lang="en-SG" b="1" dirty="0" err="1">
                <a:solidFill>
                  <a:srgbClr val="FF0000"/>
                </a:solidFill>
              </a:rPr>
              <a:t>Uttranchal</a:t>
            </a:r>
            <a:r>
              <a:rPr lang="en-SG" dirty="0"/>
              <a:t>, </a:t>
            </a:r>
            <a:r>
              <a:rPr lang="en-SG" dirty="0" err="1"/>
              <a:t>Chipko</a:t>
            </a:r>
            <a:r>
              <a:rPr lang="en-SG" dirty="0"/>
              <a:t> movement was </a:t>
            </a:r>
            <a:r>
              <a:rPr lang="en-SG" b="1" dirty="0">
                <a:solidFill>
                  <a:srgbClr val="FF0000"/>
                </a:solidFill>
              </a:rPr>
              <a:t>against deforestation. </a:t>
            </a:r>
            <a:r>
              <a:rPr lang="en-SG" u="sng" dirty="0" err="1"/>
              <a:t>Sunderlal</a:t>
            </a:r>
            <a:r>
              <a:rPr lang="en-SG" u="sng" dirty="0"/>
              <a:t> </a:t>
            </a:r>
            <a:r>
              <a:rPr lang="en-SG" u="sng" dirty="0" err="1"/>
              <a:t>Bahueguna</a:t>
            </a:r>
            <a:r>
              <a:rPr lang="en-SG" u="sng" dirty="0"/>
              <a:t> , Gauri </a:t>
            </a:r>
            <a:r>
              <a:rPr lang="en-SG" u="sng" dirty="0" err="1"/>
              <a:t>devi</a:t>
            </a:r>
            <a:r>
              <a:rPr lang="en-SG" u="sng" dirty="0"/>
              <a:t> &amp; </a:t>
            </a:r>
            <a:r>
              <a:rPr lang="en-SG" u="sng" dirty="0" err="1"/>
              <a:t>Chandi</a:t>
            </a:r>
            <a:r>
              <a:rPr lang="en-SG" u="sng" dirty="0"/>
              <a:t> Prasad Bhatt </a:t>
            </a:r>
            <a:r>
              <a:rPr lang="en-SG" dirty="0"/>
              <a:t>were prominent leaders of this movement.</a:t>
            </a:r>
            <a:br>
              <a:rPr lang="en-SG" dirty="0"/>
            </a:br>
            <a:endParaRPr lang="en-SG" dirty="0"/>
          </a:p>
          <a:p>
            <a:r>
              <a:rPr lang="en-SG" b="1" u="sng" dirty="0"/>
              <a:t>NARMADA BACHAO ANDOLAN :</a:t>
            </a:r>
            <a:r>
              <a:rPr lang="en-SG" dirty="0"/>
              <a:t/>
            </a:r>
            <a:br>
              <a:rPr lang="en-SG" dirty="0"/>
            </a:br>
            <a:r>
              <a:rPr lang="en-SG" dirty="0"/>
              <a:t>it is a movement </a:t>
            </a:r>
            <a:r>
              <a:rPr lang="en-SG" u="sng" dirty="0">
                <a:solidFill>
                  <a:srgbClr val="FF0000"/>
                </a:solidFill>
              </a:rPr>
              <a:t>against building multi-purpose dam over Narmada river </a:t>
            </a:r>
            <a:r>
              <a:rPr lang="en-SG" dirty="0"/>
              <a:t>which will ultimately result in flood &amp; water logging in large area covered by about 1,00,000 people. the movement is led by </a:t>
            </a:r>
            <a:r>
              <a:rPr lang="en-SG" dirty="0" err="1"/>
              <a:t>Medha</a:t>
            </a:r>
            <a:r>
              <a:rPr lang="en-SG" dirty="0"/>
              <a:t> </a:t>
            </a:r>
            <a:r>
              <a:rPr lang="en-SG" dirty="0" err="1"/>
              <a:t>Potekar</a:t>
            </a:r>
            <a:r>
              <a:rPr lang="en-SG" dirty="0"/>
              <a:t>, Baba </a:t>
            </a:r>
            <a:r>
              <a:rPr lang="en-SG" dirty="0" err="1"/>
              <a:t>Amte</a:t>
            </a:r>
            <a:r>
              <a:rPr lang="en-SG" dirty="0"/>
              <a:t> &amp; Arundhati Roy.</a:t>
            </a:r>
            <a:br>
              <a:rPr lang="en-SG" dirty="0"/>
            </a:br>
            <a:endParaRPr lang="en-SG" dirty="0"/>
          </a:p>
          <a:p>
            <a:r>
              <a:rPr lang="en-SG" b="1" u="sng" dirty="0">
                <a:solidFill>
                  <a:srgbClr val="FF0000"/>
                </a:solidFill>
              </a:rPr>
              <a:t>SILENT VALLEY MOVEMENT :</a:t>
            </a:r>
            <a:r>
              <a:rPr lang="en-SG" dirty="0"/>
              <a:t/>
            </a:r>
            <a:br>
              <a:rPr lang="en-SG" dirty="0"/>
            </a:br>
            <a:r>
              <a:rPr lang="en-SG" dirty="0"/>
              <a:t>it was a movement against a </a:t>
            </a:r>
            <a:r>
              <a:rPr lang="en-SG" u="sng" dirty="0">
                <a:solidFill>
                  <a:srgbClr val="FF0000"/>
                </a:solidFill>
              </a:rPr>
              <a:t>hydro-electric project on the river </a:t>
            </a:r>
            <a:r>
              <a:rPr lang="en-SG" u="sng" dirty="0" err="1">
                <a:solidFill>
                  <a:srgbClr val="FF0000"/>
                </a:solidFill>
              </a:rPr>
              <a:t>Kuthipuzha</a:t>
            </a:r>
            <a:r>
              <a:rPr lang="en-SG" dirty="0"/>
              <a:t>, </a:t>
            </a:r>
            <a:r>
              <a:rPr lang="en-SG" dirty="0" err="1"/>
              <a:t>atributory</a:t>
            </a:r>
            <a:r>
              <a:rPr lang="en-SG" dirty="0"/>
              <a:t> at </a:t>
            </a:r>
            <a:r>
              <a:rPr lang="en-SG" dirty="0" err="1"/>
              <a:t>Preiyar</a:t>
            </a:r>
            <a:r>
              <a:rPr lang="en-SG" dirty="0"/>
              <a:t> river. in fact, the project site is covered by evergreen forest which is a home of many rare species of plants &amp; fauna which may be destroyed by submergence.</a:t>
            </a:r>
            <a:br>
              <a:rPr lang="en-SG" dirty="0"/>
            </a:br>
            <a:endParaRPr lang="en-SG" dirty="0"/>
          </a:p>
          <a:p>
            <a:r>
              <a:rPr lang="en-SG" b="1" u="sng" dirty="0"/>
              <a:t>BALIYAPAL MOVEMENT :</a:t>
            </a:r>
            <a:r>
              <a:rPr lang="en-SG" dirty="0"/>
              <a:t/>
            </a:r>
            <a:br>
              <a:rPr lang="en-SG" dirty="0"/>
            </a:br>
            <a:r>
              <a:rPr lang="en-SG" dirty="0"/>
              <a:t>It is a movement against testing of missiles on the land of </a:t>
            </a:r>
            <a:r>
              <a:rPr lang="en-SG" dirty="0" err="1"/>
              <a:t>Baliyal</a:t>
            </a:r>
            <a:r>
              <a:rPr lang="en-SG" dirty="0"/>
              <a:t> villagers which may lead to </a:t>
            </a:r>
            <a:r>
              <a:rPr lang="en-SG" dirty="0" err="1"/>
              <a:t>interfertitlity</a:t>
            </a:r>
            <a:r>
              <a:rPr lang="en-SG" dirty="0"/>
              <a:t> of soil.</a:t>
            </a:r>
          </a:p>
        </p:txBody>
      </p:sp>
      <p:sp>
        <p:nvSpPr>
          <p:cNvPr id="2" name="Rectangle 1"/>
          <p:cNvSpPr/>
          <p:nvPr/>
        </p:nvSpPr>
        <p:spPr>
          <a:xfrm>
            <a:off x="2590800" y="6477000"/>
            <a:ext cx="8099577" cy="338554"/>
          </a:xfrm>
          <a:prstGeom prst="rect">
            <a:avLst/>
          </a:prstGeom>
        </p:spPr>
        <p:txBody>
          <a:bodyPr>
            <a:spAutoFit/>
          </a:bodyPr>
          <a:lstStyle/>
          <a:p>
            <a:r>
              <a:rPr lang="en-SG" sz="1600" dirty="0"/>
              <a:t>http://sathitech.blogspot.in/2009/09/environment-movements-in-india.html</a:t>
            </a:r>
          </a:p>
        </p:txBody>
      </p:sp>
    </p:spTree>
    <p:extLst>
      <p:ext uri="{BB962C8B-B14F-4D97-AF65-F5344CB8AC3E}">
        <p14:creationId xmlns:p14="http://schemas.microsoft.com/office/powerpoint/2010/main" val="2449167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Box 1"/>
          <p:cNvSpPr txBox="1">
            <a:spLocks noChangeArrowheads="1"/>
          </p:cNvSpPr>
          <p:nvPr/>
        </p:nvSpPr>
        <p:spPr bwMode="auto">
          <a:xfrm>
            <a:off x="990600" y="1524000"/>
            <a:ext cx="6396038"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t>Disaster management</a:t>
            </a:r>
          </a:p>
          <a:p>
            <a:pPr eaLnBrk="1" hangingPunct="1">
              <a:spcBef>
                <a:spcPct val="0"/>
              </a:spcBef>
              <a:buFontTx/>
              <a:buNone/>
            </a:pPr>
            <a:r>
              <a:rPr lang="en-US" altLang="en-US" sz="1800"/>
              <a:t> </a:t>
            </a:r>
            <a:r>
              <a:rPr lang="en-US" altLang="en-US" sz="1800" u="sng">
                <a:hlinkClick r:id="rId2"/>
              </a:rPr>
              <a:t>https://www.youtube.com/watch?v=Kt-C8WCIWrg</a:t>
            </a:r>
            <a:endParaRPr lang="en-US" altLang="en-US" sz="1800"/>
          </a:p>
          <a:p>
            <a:pPr eaLnBrk="1" hangingPunct="1">
              <a:spcBef>
                <a:spcPct val="0"/>
              </a:spcBef>
              <a:buFontTx/>
              <a:buNone/>
            </a:pPr>
            <a:r>
              <a:rPr lang="en-US" altLang="en-US" sz="1800"/>
              <a:t> </a:t>
            </a:r>
          </a:p>
          <a:p>
            <a:pPr eaLnBrk="1" hangingPunct="1">
              <a:spcBef>
                <a:spcPct val="0"/>
              </a:spcBef>
              <a:buFontTx/>
              <a:buNone/>
            </a:pPr>
            <a:r>
              <a:rPr lang="en-US" altLang="en-US" sz="1800"/>
              <a:t>Earthquake</a:t>
            </a:r>
          </a:p>
          <a:p>
            <a:pPr eaLnBrk="1" hangingPunct="1">
              <a:spcBef>
                <a:spcPct val="0"/>
              </a:spcBef>
              <a:buFontTx/>
              <a:buNone/>
            </a:pPr>
            <a:r>
              <a:rPr lang="en-US" altLang="en-US" sz="1800" u="sng">
                <a:hlinkClick r:id="rId3"/>
              </a:rPr>
              <a:t>https://www.youtube.com/watch?v=8HKx8b_yc50</a:t>
            </a:r>
            <a:endParaRPr lang="en-US" altLang="en-US" sz="1800"/>
          </a:p>
          <a:p>
            <a:pPr eaLnBrk="1" hangingPunct="1">
              <a:spcBef>
                <a:spcPct val="0"/>
              </a:spcBef>
              <a:buFontTx/>
              <a:buNone/>
            </a:pPr>
            <a:r>
              <a:rPr lang="en-US" altLang="en-US" sz="1800"/>
              <a:t> </a:t>
            </a:r>
          </a:p>
          <a:p>
            <a:pPr eaLnBrk="1" hangingPunct="1">
              <a:spcBef>
                <a:spcPct val="0"/>
              </a:spcBef>
              <a:buFontTx/>
              <a:buNone/>
            </a:pPr>
            <a:r>
              <a:rPr lang="en-US" altLang="en-US" sz="1800"/>
              <a:t>Cyclone</a:t>
            </a:r>
          </a:p>
          <a:p>
            <a:pPr eaLnBrk="1" hangingPunct="1">
              <a:spcBef>
                <a:spcPct val="0"/>
              </a:spcBef>
              <a:buFontTx/>
              <a:buNone/>
            </a:pPr>
            <a:r>
              <a:rPr lang="en-US" altLang="en-US" sz="1800" u="sng">
                <a:hlinkClick r:id="rId4"/>
              </a:rPr>
              <a:t>https://www.youtube.com/watch?v=-AAG4HEsgMQ</a:t>
            </a:r>
            <a:endParaRPr lang="en-US" altLang="en-US" sz="1800"/>
          </a:p>
          <a:p>
            <a:pPr eaLnBrk="1" hangingPunct="1">
              <a:spcBef>
                <a:spcPct val="0"/>
              </a:spcBef>
              <a:buFontTx/>
              <a:buNone/>
            </a:pPr>
            <a:r>
              <a:rPr lang="en-US" altLang="en-US" sz="1800" u="sng">
                <a:hlinkClick r:id="rId5"/>
              </a:rPr>
              <a:t>https://www.youtube.com/watch?v=x6SQbSmvzQM</a:t>
            </a:r>
            <a:endParaRPr lang="en-US" altLang="en-US" sz="1800"/>
          </a:p>
          <a:p>
            <a:pPr eaLnBrk="1" hangingPunct="1">
              <a:spcBef>
                <a:spcPct val="0"/>
              </a:spcBef>
              <a:buFontTx/>
              <a:buNone/>
            </a:pPr>
            <a:r>
              <a:rPr lang="en-US" altLang="en-US" sz="1800"/>
              <a:t> </a:t>
            </a:r>
          </a:p>
          <a:p>
            <a:pPr eaLnBrk="1" hangingPunct="1">
              <a:spcBef>
                <a:spcPct val="0"/>
              </a:spcBef>
              <a:buFontTx/>
              <a:buNone/>
            </a:pPr>
            <a:r>
              <a:rPr lang="en-US" altLang="en-US" sz="1800"/>
              <a:t>Landslides</a:t>
            </a:r>
          </a:p>
          <a:p>
            <a:pPr eaLnBrk="1" hangingPunct="1">
              <a:spcBef>
                <a:spcPct val="0"/>
              </a:spcBef>
              <a:buFontTx/>
              <a:buNone/>
            </a:pPr>
            <a:r>
              <a:rPr lang="en-US" altLang="en-US" sz="1800" u="sng">
                <a:hlinkClick r:id="rId6"/>
              </a:rPr>
              <a:t>http://video.nationalgeographic.com/video/101-videos/landslides</a:t>
            </a:r>
            <a:endParaRPr lang="en-US" altLang="en-US" sz="1800"/>
          </a:p>
          <a:p>
            <a:pPr eaLnBrk="1" hangingPunct="1">
              <a:spcBef>
                <a:spcPct val="0"/>
              </a:spcBef>
              <a:buFontTx/>
              <a:buNone/>
            </a:pPr>
            <a:endParaRPr lang="en-US" altLang="en-US" sz="1800"/>
          </a:p>
        </p:txBody>
      </p:sp>
      <p:sp>
        <p:nvSpPr>
          <p:cNvPr id="46083" name="TextBox 2"/>
          <p:cNvSpPr txBox="1">
            <a:spLocks noChangeArrowheads="1"/>
          </p:cNvSpPr>
          <p:nvPr/>
        </p:nvSpPr>
        <p:spPr bwMode="auto">
          <a:xfrm>
            <a:off x="838200" y="838200"/>
            <a:ext cx="15065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b="1">
                <a:solidFill>
                  <a:srgbClr val="C00000"/>
                </a:solidFill>
                <a:latin typeface="Times New Roman" pitchFamily="18" charset="0"/>
                <a:cs typeface="Times New Roman" pitchFamily="18" charset="0"/>
              </a:rPr>
              <a:t>Video Links</a:t>
            </a:r>
          </a:p>
        </p:txBody>
      </p:sp>
    </p:spTree>
    <p:extLst>
      <p:ext uri="{BB962C8B-B14F-4D97-AF65-F5344CB8AC3E}">
        <p14:creationId xmlns:p14="http://schemas.microsoft.com/office/powerpoint/2010/main" val="455902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32474D9-45C9-4532-84B1-7F47B0414321}"/>
              </a:ext>
            </a:extLst>
          </p:cNvPr>
          <p:cNvSpPr txBox="1"/>
          <p:nvPr/>
        </p:nvSpPr>
        <p:spPr>
          <a:xfrm>
            <a:off x="152400" y="228600"/>
            <a:ext cx="8991600" cy="3970318"/>
          </a:xfrm>
          <a:prstGeom prst="rect">
            <a:avLst/>
          </a:prstGeom>
          <a:noFill/>
        </p:spPr>
        <p:txBody>
          <a:bodyPr wrap="square">
            <a:spAutoFit/>
          </a:bodyPr>
          <a:lstStyle/>
          <a:p>
            <a:pPr algn="l"/>
            <a:r>
              <a:rPr lang="en-US" b="1" i="0" dirty="0">
                <a:effectLst/>
                <a:latin typeface="Roboto"/>
              </a:rPr>
              <a:t>1. Who among the following was associated with Bishnoi movement?</a:t>
            </a:r>
            <a:endParaRPr lang="en-US" b="0" i="0" dirty="0">
              <a:effectLst/>
              <a:latin typeface="Roboto"/>
            </a:endParaRPr>
          </a:p>
          <a:p>
            <a:pPr algn="l"/>
            <a:r>
              <a:rPr lang="en-US" b="0" i="0" dirty="0">
                <a:effectLst/>
                <a:latin typeface="Roboto"/>
              </a:rPr>
              <a:t>A. Amrita Devi</a:t>
            </a:r>
          </a:p>
          <a:p>
            <a:pPr algn="l"/>
            <a:r>
              <a:rPr lang="en-US" b="0" i="0" dirty="0">
                <a:effectLst/>
                <a:latin typeface="Roboto"/>
              </a:rPr>
              <a:t>B. </a:t>
            </a:r>
            <a:r>
              <a:rPr lang="en-US" b="0" i="0" dirty="0" err="1">
                <a:effectLst/>
                <a:latin typeface="Roboto"/>
              </a:rPr>
              <a:t>Gaura</a:t>
            </a:r>
            <a:r>
              <a:rPr lang="en-US" b="0" i="0" dirty="0">
                <a:effectLst/>
                <a:latin typeface="Roboto"/>
              </a:rPr>
              <a:t> Devi</a:t>
            </a:r>
          </a:p>
          <a:p>
            <a:pPr algn="l"/>
            <a:r>
              <a:rPr lang="en-US" b="0" i="0" dirty="0">
                <a:effectLst/>
                <a:latin typeface="Roboto"/>
              </a:rPr>
              <a:t>C. Govind Singh Rawat</a:t>
            </a:r>
          </a:p>
          <a:p>
            <a:pPr algn="l"/>
            <a:r>
              <a:rPr lang="en-US" b="0" i="0" dirty="0">
                <a:effectLst/>
                <a:latin typeface="Roboto"/>
              </a:rPr>
              <a:t>D. Shamsher Singh Bisht</a:t>
            </a:r>
          </a:p>
          <a:p>
            <a:pPr algn="l"/>
            <a:endParaRPr lang="en-US" dirty="0">
              <a:latin typeface="Roboto"/>
            </a:endParaRPr>
          </a:p>
          <a:p>
            <a:pPr algn="l"/>
            <a:endParaRPr lang="en-US" dirty="0">
              <a:latin typeface="Roboto"/>
            </a:endParaRPr>
          </a:p>
          <a:p>
            <a:pPr algn="l"/>
            <a:endParaRPr lang="en-US" dirty="0">
              <a:latin typeface="Roboto"/>
            </a:endParaRPr>
          </a:p>
          <a:p>
            <a:pPr algn="l"/>
            <a:r>
              <a:rPr lang="en-US" b="1" i="0" dirty="0">
                <a:effectLst/>
                <a:latin typeface="Roboto"/>
              </a:rPr>
              <a:t>2. Who among the following was associated with </a:t>
            </a:r>
            <a:r>
              <a:rPr lang="en-US" b="1" i="0" dirty="0" err="1">
                <a:effectLst/>
                <a:latin typeface="Roboto"/>
              </a:rPr>
              <a:t>chipko</a:t>
            </a:r>
            <a:r>
              <a:rPr lang="en-US" b="1" i="0" dirty="0">
                <a:effectLst/>
                <a:latin typeface="Roboto"/>
              </a:rPr>
              <a:t> movement?</a:t>
            </a:r>
            <a:endParaRPr lang="en-US" b="0" i="0" dirty="0">
              <a:effectLst/>
              <a:latin typeface="Roboto"/>
            </a:endParaRPr>
          </a:p>
          <a:p>
            <a:pPr algn="l"/>
            <a:r>
              <a:rPr lang="en-US" b="0" i="0" dirty="0">
                <a:effectLst/>
                <a:latin typeface="Roboto"/>
              </a:rPr>
              <a:t>A. </a:t>
            </a:r>
            <a:r>
              <a:rPr lang="en-US" b="0" i="0" dirty="0" err="1">
                <a:effectLst/>
                <a:latin typeface="Roboto"/>
              </a:rPr>
              <a:t>Sundarlal</a:t>
            </a:r>
            <a:r>
              <a:rPr lang="en-US" b="0" i="0" dirty="0">
                <a:effectLst/>
                <a:latin typeface="Roboto"/>
              </a:rPr>
              <a:t> Bahuguna</a:t>
            </a:r>
          </a:p>
          <a:p>
            <a:pPr algn="l"/>
            <a:r>
              <a:rPr lang="en-US" b="0" i="0" dirty="0">
                <a:effectLst/>
                <a:latin typeface="Roboto"/>
              </a:rPr>
              <a:t>B. </a:t>
            </a:r>
            <a:r>
              <a:rPr lang="en-US" b="0" i="0" dirty="0" err="1">
                <a:effectLst/>
                <a:latin typeface="Roboto"/>
              </a:rPr>
              <a:t>Gaura</a:t>
            </a:r>
            <a:r>
              <a:rPr lang="en-US" b="0" i="0" dirty="0">
                <a:effectLst/>
                <a:latin typeface="Roboto"/>
              </a:rPr>
              <a:t> Devi</a:t>
            </a:r>
          </a:p>
          <a:p>
            <a:pPr algn="l"/>
            <a:r>
              <a:rPr lang="en-US" b="0" i="0" dirty="0">
                <a:effectLst/>
                <a:latin typeface="Roboto"/>
              </a:rPr>
              <a:t>C. </a:t>
            </a:r>
            <a:r>
              <a:rPr lang="en-US" b="0" i="0" dirty="0" err="1">
                <a:effectLst/>
                <a:latin typeface="Roboto"/>
              </a:rPr>
              <a:t>Sudesha</a:t>
            </a:r>
            <a:r>
              <a:rPr lang="en-US" b="0" i="0" dirty="0">
                <a:effectLst/>
                <a:latin typeface="Roboto"/>
              </a:rPr>
              <a:t> Devi</a:t>
            </a:r>
          </a:p>
          <a:p>
            <a:pPr algn="l"/>
            <a:r>
              <a:rPr lang="en-US" b="0" i="0" dirty="0">
                <a:effectLst/>
                <a:latin typeface="Roboto"/>
              </a:rPr>
              <a:t>D. All of the above</a:t>
            </a:r>
          </a:p>
          <a:p>
            <a:pPr algn="l"/>
            <a:endParaRPr lang="en-US" b="0" i="0" dirty="0">
              <a:solidFill>
                <a:srgbClr val="000000"/>
              </a:solidFill>
              <a:effectLst/>
              <a:latin typeface="Roboto"/>
            </a:endParaRPr>
          </a:p>
        </p:txBody>
      </p:sp>
    </p:spTree>
    <p:extLst>
      <p:ext uri="{BB962C8B-B14F-4D97-AF65-F5344CB8AC3E}">
        <p14:creationId xmlns:p14="http://schemas.microsoft.com/office/powerpoint/2010/main" val="2284237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32474D9-45C9-4532-84B1-7F47B0414321}"/>
              </a:ext>
            </a:extLst>
          </p:cNvPr>
          <p:cNvSpPr txBox="1"/>
          <p:nvPr/>
        </p:nvSpPr>
        <p:spPr>
          <a:xfrm>
            <a:off x="152400" y="228600"/>
            <a:ext cx="8991600" cy="6463308"/>
          </a:xfrm>
          <a:prstGeom prst="rect">
            <a:avLst/>
          </a:prstGeom>
          <a:noFill/>
        </p:spPr>
        <p:txBody>
          <a:bodyPr wrap="square">
            <a:spAutoFit/>
          </a:bodyPr>
          <a:lstStyle/>
          <a:p>
            <a:pPr algn="l"/>
            <a:r>
              <a:rPr lang="en-US" b="1" i="0" dirty="0">
                <a:solidFill>
                  <a:srgbClr val="000000"/>
                </a:solidFill>
                <a:effectLst/>
                <a:latin typeface="Roboto"/>
              </a:rPr>
              <a:t>1. Who among the following was associated with Bishnoi movement?</a:t>
            </a:r>
            <a:endParaRPr lang="en-US" b="0" i="0" dirty="0">
              <a:solidFill>
                <a:srgbClr val="000000"/>
              </a:solidFill>
              <a:effectLst/>
              <a:latin typeface="Roboto"/>
            </a:endParaRPr>
          </a:p>
          <a:p>
            <a:pPr algn="l"/>
            <a:r>
              <a:rPr lang="en-US" b="0" i="0" dirty="0">
                <a:solidFill>
                  <a:srgbClr val="FF0000"/>
                </a:solidFill>
                <a:effectLst/>
                <a:latin typeface="Roboto"/>
              </a:rPr>
              <a:t>A. Amrita Devi</a:t>
            </a:r>
          </a:p>
          <a:p>
            <a:pPr algn="l"/>
            <a:r>
              <a:rPr lang="en-US" b="0" i="0" dirty="0">
                <a:solidFill>
                  <a:srgbClr val="000000"/>
                </a:solidFill>
                <a:effectLst/>
                <a:latin typeface="Roboto"/>
              </a:rPr>
              <a:t>B. </a:t>
            </a:r>
            <a:r>
              <a:rPr lang="en-US" b="0" i="0" dirty="0" err="1">
                <a:solidFill>
                  <a:srgbClr val="000000"/>
                </a:solidFill>
                <a:effectLst/>
                <a:latin typeface="Roboto"/>
              </a:rPr>
              <a:t>Gaura</a:t>
            </a:r>
            <a:r>
              <a:rPr lang="en-US" b="0" i="0" dirty="0">
                <a:solidFill>
                  <a:srgbClr val="000000"/>
                </a:solidFill>
                <a:effectLst/>
                <a:latin typeface="Roboto"/>
              </a:rPr>
              <a:t> Devi</a:t>
            </a:r>
          </a:p>
          <a:p>
            <a:pPr algn="l"/>
            <a:r>
              <a:rPr lang="en-US" b="0" i="0" dirty="0">
                <a:solidFill>
                  <a:srgbClr val="000000"/>
                </a:solidFill>
                <a:effectLst/>
                <a:latin typeface="Roboto"/>
              </a:rPr>
              <a:t>C. Govind Singh Rawat</a:t>
            </a:r>
          </a:p>
          <a:p>
            <a:pPr algn="l"/>
            <a:r>
              <a:rPr lang="en-US" b="0" i="0" dirty="0">
                <a:solidFill>
                  <a:srgbClr val="000000"/>
                </a:solidFill>
                <a:effectLst/>
                <a:latin typeface="Roboto"/>
              </a:rPr>
              <a:t>D. Shamsher Singh Bisht</a:t>
            </a:r>
          </a:p>
          <a:p>
            <a:pPr algn="l"/>
            <a:r>
              <a:rPr lang="en-US" b="1" i="0" dirty="0">
                <a:solidFill>
                  <a:srgbClr val="000000"/>
                </a:solidFill>
                <a:effectLst/>
                <a:latin typeface="Roboto"/>
              </a:rPr>
              <a:t>Ans: A</a:t>
            </a:r>
            <a:endParaRPr lang="en-US" b="0" i="0" dirty="0">
              <a:solidFill>
                <a:srgbClr val="000000"/>
              </a:solidFill>
              <a:effectLst/>
              <a:latin typeface="Roboto"/>
            </a:endParaRPr>
          </a:p>
          <a:p>
            <a:pPr algn="l"/>
            <a:r>
              <a:rPr lang="en-US" b="1" i="0" dirty="0">
                <a:solidFill>
                  <a:srgbClr val="000000"/>
                </a:solidFill>
                <a:effectLst/>
                <a:latin typeface="Roboto"/>
              </a:rPr>
              <a:t>Explanation:</a:t>
            </a:r>
            <a:r>
              <a:rPr lang="en-US" b="0" i="0" dirty="0">
                <a:solidFill>
                  <a:srgbClr val="000000"/>
                </a:solidFill>
                <a:effectLst/>
                <a:latin typeface="Roboto"/>
              </a:rPr>
              <a:t> Amrita Devi sacrificed her life along with her three daughters in year 1730 during Bishnoi movement to save green trees being felled by the Maharaja of Jodhpur at a place known as </a:t>
            </a:r>
            <a:r>
              <a:rPr lang="en-US" b="0" i="0" dirty="0" err="1">
                <a:solidFill>
                  <a:srgbClr val="000000"/>
                </a:solidFill>
                <a:effectLst/>
                <a:latin typeface="Roboto"/>
              </a:rPr>
              <a:t>Khejarli</a:t>
            </a:r>
            <a:r>
              <a:rPr lang="en-US" b="0" i="0" dirty="0">
                <a:solidFill>
                  <a:srgbClr val="000000"/>
                </a:solidFill>
                <a:effectLst/>
                <a:latin typeface="Roboto"/>
              </a:rPr>
              <a:t> in </a:t>
            </a:r>
            <a:r>
              <a:rPr lang="en-US" b="0" i="0" dirty="0" err="1">
                <a:solidFill>
                  <a:srgbClr val="000000"/>
                </a:solidFill>
                <a:effectLst/>
                <a:latin typeface="Roboto"/>
              </a:rPr>
              <a:t>Marwar</a:t>
            </a:r>
            <a:r>
              <a:rPr lang="en-US" b="0" i="0" dirty="0">
                <a:solidFill>
                  <a:srgbClr val="000000"/>
                </a:solidFill>
                <a:effectLst/>
                <a:latin typeface="Roboto"/>
              </a:rPr>
              <a:t>, Rajasthan. Hence, A is the correct option.</a:t>
            </a:r>
          </a:p>
          <a:p>
            <a:pPr algn="l"/>
            <a:endParaRPr lang="en-US" dirty="0">
              <a:solidFill>
                <a:srgbClr val="000000"/>
              </a:solidFill>
              <a:latin typeface="Roboto"/>
            </a:endParaRPr>
          </a:p>
          <a:p>
            <a:pPr algn="l"/>
            <a:r>
              <a:rPr lang="en-US" b="1" i="0" dirty="0">
                <a:solidFill>
                  <a:srgbClr val="000000"/>
                </a:solidFill>
                <a:effectLst/>
                <a:latin typeface="Roboto"/>
              </a:rPr>
              <a:t>2. Who among the following was associated with </a:t>
            </a:r>
            <a:r>
              <a:rPr lang="en-US" b="1" i="0" dirty="0" err="1">
                <a:solidFill>
                  <a:srgbClr val="000000"/>
                </a:solidFill>
                <a:effectLst/>
                <a:latin typeface="Roboto"/>
              </a:rPr>
              <a:t>chipko</a:t>
            </a:r>
            <a:r>
              <a:rPr lang="en-US" b="1" i="0" dirty="0">
                <a:solidFill>
                  <a:srgbClr val="000000"/>
                </a:solidFill>
                <a:effectLst/>
                <a:latin typeface="Roboto"/>
              </a:rPr>
              <a:t> movement?</a:t>
            </a:r>
            <a:endParaRPr lang="en-US" b="0" i="0" dirty="0">
              <a:solidFill>
                <a:srgbClr val="000000"/>
              </a:solidFill>
              <a:effectLst/>
              <a:latin typeface="Roboto"/>
            </a:endParaRPr>
          </a:p>
          <a:p>
            <a:pPr algn="l"/>
            <a:r>
              <a:rPr lang="en-US" b="0" i="0" dirty="0">
                <a:solidFill>
                  <a:srgbClr val="000000"/>
                </a:solidFill>
                <a:effectLst/>
                <a:latin typeface="Roboto"/>
              </a:rPr>
              <a:t>A. </a:t>
            </a:r>
            <a:r>
              <a:rPr lang="en-US" b="0" i="0" dirty="0" err="1">
                <a:solidFill>
                  <a:srgbClr val="000000"/>
                </a:solidFill>
                <a:effectLst/>
                <a:latin typeface="Roboto"/>
              </a:rPr>
              <a:t>Sundarlal</a:t>
            </a:r>
            <a:r>
              <a:rPr lang="en-US" b="0" i="0" dirty="0">
                <a:solidFill>
                  <a:srgbClr val="000000"/>
                </a:solidFill>
                <a:effectLst/>
                <a:latin typeface="Roboto"/>
              </a:rPr>
              <a:t> Bahuguna</a:t>
            </a:r>
          </a:p>
          <a:p>
            <a:pPr algn="l"/>
            <a:r>
              <a:rPr lang="en-US" b="0" i="0" dirty="0">
                <a:solidFill>
                  <a:srgbClr val="000000"/>
                </a:solidFill>
                <a:effectLst/>
                <a:latin typeface="Roboto"/>
              </a:rPr>
              <a:t>B. </a:t>
            </a:r>
            <a:r>
              <a:rPr lang="en-US" b="0" i="0" dirty="0" err="1">
                <a:solidFill>
                  <a:srgbClr val="000000"/>
                </a:solidFill>
                <a:effectLst/>
                <a:latin typeface="Roboto"/>
              </a:rPr>
              <a:t>Gaura</a:t>
            </a:r>
            <a:r>
              <a:rPr lang="en-US" b="0" i="0" dirty="0">
                <a:solidFill>
                  <a:srgbClr val="000000"/>
                </a:solidFill>
                <a:effectLst/>
                <a:latin typeface="Roboto"/>
              </a:rPr>
              <a:t> Devi</a:t>
            </a:r>
          </a:p>
          <a:p>
            <a:pPr algn="l"/>
            <a:r>
              <a:rPr lang="en-US" b="0" i="0" dirty="0">
                <a:solidFill>
                  <a:srgbClr val="000000"/>
                </a:solidFill>
                <a:effectLst/>
                <a:latin typeface="Roboto"/>
              </a:rPr>
              <a:t>C. </a:t>
            </a:r>
            <a:r>
              <a:rPr lang="en-US" b="0" i="0" dirty="0" err="1">
                <a:solidFill>
                  <a:srgbClr val="000000"/>
                </a:solidFill>
                <a:effectLst/>
                <a:latin typeface="Roboto"/>
              </a:rPr>
              <a:t>Sudesha</a:t>
            </a:r>
            <a:r>
              <a:rPr lang="en-US" b="0" i="0" dirty="0">
                <a:solidFill>
                  <a:srgbClr val="000000"/>
                </a:solidFill>
                <a:effectLst/>
                <a:latin typeface="Roboto"/>
              </a:rPr>
              <a:t> Devi</a:t>
            </a:r>
          </a:p>
          <a:p>
            <a:pPr algn="l"/>
            <a:r>
              <a:rPr lang="en-US" b="0" i="0" dirty="0">
                <a:solidFill>
                  <a:srgbClr val="FF0000"/>
                </a:solidFill>
                <a:effectLst/>
                <a:latin typeface="Roboto"/>
              </a:rPr>
              <a:t>D. All of the above</a:t>
            </a:r>
          </a:p>
          <a:p>
            <a:pPr algn="l"/>
            <a:r>
              <a:rPr lang="en-US" b="1" i="0" dirty="0">
                <a:solidFill>
                  <a:srgbClr val="000000"/>
                </a:solidFill>
                <a:effectLst/>
                <a:latin typeface="Roboto"/>
              </a:rPr>
              <a:t>Ans: D</a:t>
            </a:r>
            <a:endParaRPr lang="en-US" b="0" i="0" dirty="0">
              <a:solidFill>
                <a:srgbClr val="000000"/>
              </a:solidFill>
              <a:effectLst/>
              <a:latin typeface="Roboto"/>
            </a:endParaRPr>
          </a:p>
          <a:p>
            <a:pPr algn="l"/>
            <a:r>
              <a:rPr lang="en-US" b="1" i="0" dirty="0">
                <a:solidFill>
                  <a:srgbClr val="000000"/>
                </a:solidFill>
                <a:effectLst/>
                <a:latin typeface="Roboto"/>
              </a:rPr>
              <a:t>Explanation:</a:t>
            </a:r>
            <a:r>
              <a:rPr lang="en-US" b="0" i="0" dirty="0">
                <a:solidFill>
                  <a:srgbClr val="000000"/>
                </a:solidFill>
                <a:effectLst/>
                <a:latin typeface="Roboto"/>
              </a:rPr>
              <a:t> The Chipko movement or Chipko </a:t>
            </a:r>
            <a:r>
              <a:rPr lang="en-US" b="0" i="0" dirty="0" err="1">
                <a:solidFill>
                  <a:srgbClr val="000000"/>
                </a:solidFill>
                <a:effectLst/>
                <a:latin typeface="Roboto"/>
              </a:rPr>
              <a:t>Andolan</a:t>
            </a:r>
            <a:r>
              <a:rPr lang="en-US" b="0" i="0" dirty="0">
                <a:solidFill>
                  <a:srgbClr val="000000"/>
                </a:solidFill>
                <a:effectLst/>
                <a:latin typeface="Roboto"/>
              </a:rPr>
              <a:t> was primarily a forest conservation movement in India that began in 1973. It was a movement that </a:t>
            </a:r>
            <a:r>
              <a:rPr lang="en-US" b="0" i="0" dirty="0" err="1">
                <a:solidFill>
                  <a:srgbClr val="000000"/>
                </a:solidFill>
                <a:effectLst/>
                <a:latin typeface="Roboto"/>
              </a:rPr>
              <a:t>practised</a:t>
            </a:r>
            <a:r>
              <a:rPr lang="en-US" b="0" i="0" dirty="0">
                <a:solidFill>
                  <a:srgbClr val="000000"/>
                </a:solidFill>
                <a:effectLst/>
                <a:latin typeface="Roboto"/>
              </a:rPr>
              <a:t> the Gandhian methods of Satyagraha where both male and female activists played vital roles, including </a:t>
            </a:r>
            <a:r>
              <a:rPr lang="en-US" b="0" i="0" dirty="0" err="1">
                <a:solidFill>
                  <a:srgbClr val="000000"/>
                </a:solidFill>
                <a:effectLst/>
                <a:latin typeface="Roboto"/>
              </a:rPr>
              <a:t>Gaura</a:t>
            </a:r>
            <a:r>
              <a:rPr lang="en-US" b="0" i="0" dirty="0">
                <a:solidFill>
                  <a:srgbClr val="000000"/>
                </a:solidFill>
                <a:effectLst/>
                <a:latin typeface="Roboto"/>
              </a:rPr>
              <a:t> Devi, </a:t>
            </a:r>
            <a:r>
              <a:rPr lang="en-US" b="0" i="0" dirty="0" err="1">
                <a:solidFill>
                  <a:srgbClr val="000000"/>
                </a:solidFill>
                <a:effectLst/>
                <a:latin typeface="Roboto"/>
              </a:rPr>
              <a:t>Sudesha</a:t>
            </a:r>
            <a:r>
              <a:rPr lang="en-US" b="0" i="0" dirty="0">
                <a:solidFill>
                  <a:srgbClr val="000000"/>
                </a:solidFill>
                <a:effectLst/>
                <a:latin typeface="Roboto"/>
              </a:rPr>
              <a:t> Devi, </a:t>
            </a:r>
            <a:r>
              <a:rPr lang="en-US" b="0" i="0" dirty="0" err="1">
                <a:solidFill>
                  <a:srgbClr val="000000"/>
                </a:solidFill>
                <a:effectLst/>
                <a:latin typeface="Roboto"/>
              </a:rPr>
              <a:t>Bachni</a:t>
            </a:r>
            <a:r>
              <a:rPr lang="en-US" b="0" i="0" dirty="0">
                <a:solidFill>
                  <a:srgbClr val="000000"/>
                </a:solidFill>
                <a:effectLst/>
                <a:latin typeface="Roboto"/>
              </a:rPr>
              <a:t> Devi, </a:t>
            </a:r>
            <a:r>
              <a:rPr lang="en-US" b="0" i="0" dirty="0" err="1">
                <a:solidFill>
                  <a:srgbClr val="000000"/>
                </a:solidFill>
                <a:effectLst/>
                <a:latin typeface="Roboto"/>
              </a:rPr>
              <a:t>Chandi</a:t>
            </a:r>
            <a:r>
              <a:rPr lang="en-US" b="0" i="0" dirty="0">
                <a:solidFill>
                  <a:srgbClr val="000000"/>
                </a:solidFill>
                <a:effectLst/>
                <a:latin typeface="Roboto"/>
              </a:rPr>
              <a:t> Prasad Bhatt and </a:t>
            </a:r>
            <a:r>
              <a:rPr lang="en-US" b="0" i="0" dirty="0" err="1">
                <a:solidFill>
                  <a:srgbClr val="000000"/>
                </a:solidFill>
                <a:effectLst/>
                <a:latin typeface="Roboto"/>
              </a:rPr>
              <a:t>Sundarlal</a:t>
            </a:r>
            <a:r>
              <a:rPr lang="en-US" b="0" i="0" dirty="0">
                <a:solidFill>
                  <a:srgbClr val="000000"/>
                </a:solidFill>
                <a:effectLst/>
                <a:latin typeface="Roboto"/>
              </a:rPr>
              <a:t> </a:t>
            </a:r>
            <a:r>
              <a:rPr lang="en-US" b="0" i="0" dirty="0" err="1">
                <a:solidFill>
                  <a:srgbClr val="000000"/>
                </a:solidFill>
                <a:effectLst/>
                <a:latin typeface="Roboto"/>
              </a:rPr>
              <a:t>Bahuguna.Hence</a:t>
            </a:r>
            <a:r>
              <a:rPr lang="en-US" b="0" i="0" dirty="0">
                <a:solidFill>
                  <a:srgbClr val="000000"/>
                </a:solidFill>
                <a:effectLst/>
                <a:latin typeface="Roboto"/>
              </a:rPr>
              <a:t>, D is the correct option.</a:t>
            </a:r>
          </a:p>
          <a:p>
            <a:pPr algn="l"/>
            <a:endParaRPr lang="en-US" b="0" i="0" dirty="0">
              <a:solidFill>
                <a:srgbClr val="000000"/>
              </a:solidFill>
              <a:effectLst/>
              <a:latin typeface="Roboto"/>
            </a:endParaRPr>
          </a:p>
        </p:txBody>
      </p:sp>
    </p:spTree>
    <p:extLst>
      <p:ext uri="{BB962C8B-B14F-4D97-AF65-F5344CB8AC3E}">
        <p14:creationId xmlns:p14="http://schemas.microsoft.com/office/powerpoint/2010/main" val="2850371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7C8EE40-2B62-431F-BF4E-67CC08B992B0}"/>
              </a:ext>
            </a:extLst>
          </p:cNvPr>
          <p:cNvSpPr txBox="1"/>
          <p:nvPr/>
        </p:nvSpPr>
        <p:spPr>
          <a:xfrm>
            <a:off x="114300" y="152400"/>
            <a:ext cx="8915400" cy="5293757"/>
          </a:xfrm>
          <a:prstGeom prst="rect">
            <a:avLst/>
          </a:prstGeom>
          <a:noFill/>
        </p:spPr>
        <p:txBody>
          <a:bodyPr wrap="square">
            <a:spAutoFit/>
          </a:bodyPr>
          <a:lstStyle/>
          <a:p>
            <a:pPr algn="l"/>
            <a:r>
              <a:rPr lang="en-US" sz="2000" b="1" i="0" dirty="0">
                <a:effectLst/>
                <a:latin typeface="Roboto"/>
              </a:rPr>
              <a:t>3. Which of the following was started in 1973 to save the evergreen tropical forest in the Palakkad district of Kerala, India from being flooded by a hydroelectric project?</a:t>
            </a:r>
            <a:endParaRPr lang="en-US" sz="2000" b="0" i="0" dirty="0">
              <a:effectLst/>
              <a:latin typeface="Roboto"/>
            </a:endParaRPr>
          </a:p>
          <a:p>
            <a:pPr algn="l"/>
            <a:r>
              <a:rPr lang="en-US" sz="2000" b="0" i="0" dirty="0">
                <a:effectLst/>
                <a:latin typeface="Roboto"/>
              </a:rPr>
              <a:t>A. Chipko Movement</a:t>
            </a:r>
          </a:p>
          <a:p>
            <a:pPr algn="l"/>
            <a:r>
              <a:rPr lang="en-US" sz="2000" b="0" i="0" dirty="0">
                <a:effectLst/>
                <a:latin typeface="Roboto"/>
              </a:rPr>
              <a:t>B. Silent Valley Movement</a:t>
            </a:r>
          </a:p>
          <a:p>
            <a:pPr algn="l"/>
            <a:r>
              <a:rPr lang="en-US" sz="2000" b="0" i="0" dirty="0">
                <a:effectLst/>
                <a:latin typeface="Roboto"/>
              </a:rPr>
              <a:t>C. </a:t>
            </a:r>
            <a:r>
              <a:rPr lang="en-US" sz="2000" b="0" i="0" dirty="0" err="1">
                <a:effectLst/>
                <a:latin typeface="Roboto"/>
              </a:rPr>
              <a:t>Appiko</a:t>
            </a:r>
            <a:r>
              <a:rPr lang="en-US" sz="2000" b="0" i="0" dirty="0">
                <a:effectLst/>
                <a:latin typeface="Roboto"/>
              </a:rPr>
              <a:t> Movement</a:t>
            </a:r>
          </a:p>
          <a:p>
            <a:pPr algn="l"/>
            <a:r>
              <a:rPr lang="en-US" sz="2000" b="0" i="0" dirty="0">
                <a:effectLst/>
                <a:latin typeface="Roboto"/>
              </a:rPr>
              <a:t>D. Jungle </a:t>
            </a:r>
            <a:r>
              <a:rPr lang="en-US" sz="2000" b="0" i="0" dirty="0" err="1">
                <a:effectLst/>
                <a:latin typeface="Roboto"/>
              </a:rPr>
              <a:t>Bachao</a:t>
            </a:r>
            <a:r>
              <a:rPr lang="en-US" sz="2000" b="0" i="0" dirty="0">
                <a:effectLst/>
                <a:latin typeface="Roboto"/>
              </a:rPr>
              <a:t> </a:t>
            </a:r>
            <a:r>
              <a:rPr lang="en-US" sz="2000" b="0" i="0" dirty="0" err="1">
                <a:effectLst/>
                <a:latin typeface="Roboto"/>
              </a:rPr>
              <a:t>Andola</a:t>
            </a:r>
            <a:endParaRPr lang="en-US" sz="2000" b="0" i="0" dirty="0">
              <a:effectLst/>
              <a:latin typeface="Roboto"/>
            </a:endParaRPr>
          </a:p>
          <a:p>
            <a:pPr algn="l"/>
            <a:endParaRPr lang="en-US" sz="2000" dirty="0">
              <a:latin typeface="Roboto"/>
            </a:endParaRPr>
          </a:p>
          <a:p>
            <a:pPr algn="l"/>
            <a:endParaRPr lang="en-US" sz="2000" dirty="0">
              <a:latin typeface="Roboto"/>
            </a:endParaRPr>
          </a:p>
          <a:p>
            <a:pPr algn="l"/>
            <a:endParaRPr lang="en-US" sz="2000" dirty="0">
              <a:latin typeface="Roboto"/>
            </a:endParaRPr>
          </a:p>
          <a:p>
            <a:pPr algn="l"/>
            <a:r>
              <a:rPr lang="en-US" sz="2000" b="1" i="0" dirty="0">
                <a:effectLst/>
                <a:latin typeface="Roboto"/>
              </a:rPr>
              <a:t>4. Which environmental movement refers to as Greed Game Political Populism by the environmentalists?</a:t>
            </a:r>
            <a:endParaRPr lang="en-US" sz="2000" b="0" i="0" dirty="0">
              <a:effectLst/>
              <a:latin typeface="Roboto"/>
            </a:endParaRPr>
          </a:p>
          <a:p>
            <a:pPr algn="l"/>
            <a:r>
              <a:rPr lang="en-US" sz="2000" b="0" i="0" dirty="0">
                <a:effectLst/>
                <a:latin typeface="Roboto"/>
              </a:rPr>
              <a:t>A. Narmada </a:t>
            </a:r>
            <a:r>
              <a:rPr lang="en-US" sz="2000" b="0" i="0" dirty="0" err="1">
                <a:effectLst/>
                <a:latin typeface="Roboto"/>
              </a:rPr>
              <a:t>Bachao</a:t>
            </a:r>
            <a:r>
              <a:rPr lang="en-US" sz="2000" b="0" i="0" dirty="0">
                <a:effectLst/>
                <a:latin typeface="Roboto"/>
              </a:rPr>
              <a:t> </a:t>
            </a:r>
            <a:r>
              <a:rPr lang="en-US" sz="2000" b="0" i="0" dirty="0" err="1">
                <a:effectLst/>
                <a:latin typeface="Roboto"/>
              </a:rPr>
              <a:t>Andolan</a:t>
            </a:r>
            <a:r>
              <a:rPr lang="en-US" sz="2000" b="0" i="0" dirty="0">
                <a:effectLst/>
                <a:latin typeface="Roboto"/>
              </a:rPr>
              <a:t> (NBA)</a:t>
            </a:r>
          </a:p>
          <a:p>
            <a:pPr algn="l"/>
            <a:r>
              <a:rPr lang="en-US" sz="2000" b="0" i="0" dirty="0">
                <a:effectLst/>
                <a:latin typeface="Roboto"/>
              </a:rPr>
              <a:t>B. Silent Valley Movement</a:t>
            </a:r>
          </a:p>
          <a:p>
            <a:pPr algn="l"/>
            <a:r>
              <a:rPr lang="en-US" sz="2000" b="0" i="0" dirty="0">
                <a:effectLst/>
                <a:latin typeface="Roboto"/>
              </a:rPr>
              <a:t>C. </a:t>
            </a:r>
            <a:r>
              <a:rPr lang="en-US" sz="2000" b="0" i="0" dirty="0" err="1">
                <a:effectLst/>
                <a:latin typeface="Roboto"/>
              </a:rPr>
              <a:t>Appiko</a:t>
            </a:r>
            <a:r>
              <a:rPr lang="en-US" sz="2000" b="0" i="0" dirty="0">
                <a:effectLst/>
                <a:latin typeface="Roboto"/>
              </a:rPr>
              <a:t> Movement</a:t>
            </a:r>
          </a:p>
          <a:p>
            <a:pPr algn="l"/>
            <a:r>
              <a:rPr lang="en-US" sz="2000" b="0" i="0" dirty="0">
                <a:effectLst/>
                <a:latin typeface="Roboto"/>
              </a:rPr>
              <a:t>D. Jungle </a:t>
            </a:r>
            <a:r>
              <a:rPr lang="en-US" sz="2000" b="0" i="0" dirty="0" err="1">
                <a:effectLst/>
                <a:latin typeface="Roboto"/>
              </a:rPr>
              <a:t>Bachao</a:t>
            </a:r>
            <a:r>
              <a:rPr lang="en-US" sz="2000" b="0" i="0" dirty="0">
                <a:effectLst/>
                <a:latin typeface="Roboto"/>
              </a:rPr>
              <a:t> </a:t>
            </a:r>
            <a:r>
              <a:rPr lang="en-US" sz="2000" b="0" i="0" dirty="0" err="1">
                <a:effectLst/>
                <a:latin typeface="Roboto"/>
              </a:rPr>
              <a:t>Andola</a:t>
            </a:r>
            <a:endParaRPr lang="en-US" sz="2000" b="0" i="0" dirty="0">
              <a:effectLst/>
              <a:latin typeface="Roboto"/>
            </a:endParaRPr>
          </a:p>
          <a:p>
            <a:pPr algn="l"/>
            <a:endParaRPr lang="en-US" b="0" i="0" dirty="0">
              <a:solidFill>
                <a:srgbClr val="000000"/>
              </a:solidFill>
              <a:effectLst/>
              <a:latin typeface="Roboto"/>
            </a:endParaRPr>
          </a:p>
        </p:txBody>
      </p:sp>
    </p:spTree>
    <p:extLst>
      <p:ext uri="{BB962C8B-B14F-4D97-AF65-F5344CB8AC3E}">
        <p14:creationId xmlns:p14="http://schemas.microsoft.com/office/powerpoint/2010/main" val="47159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a:solidFill>
                  <a:srgbClr val="C00000"/>
                </a:solidFill>
              </a:rPr>
              <a:t>Disaster Management</a:t>
            </a:r>
          </a:p>
        </p:txBody>
      </p:sp>
      <p:sp>
        <p:nvSpPr>
          <p:cNvPr id="31747" name="Rectangle 3"/>
          <p:cNvSpPr>
            <a:spLocks noGrp="1" noChangeArrowheads="1"/>
          </p:cNvSpPr>
          <p:nvPr>
            <p:ph type="body" idx="1"/>
          </p:nvPr>
        </p:nvSpPr>
        <p:spPr/>
        <p:txBody>
          <a:bodyPr/>
          <a:lstStyle/>
          <a:p>
            <a:pPr marL="0" indent="0" eaLnBrk="1" hangingPunct="1">
              <a:buFont typeface="Arial" charset="0"/>
              <a:buNone/>
              <a:defRPr/>
            </a:pPr>
            <a:r>
              <a:rPr lang="en-GB" altLang="en-US" sz="2400" b="1" dirty="0">
                <a:solidFill>
                  <a:srgbClr val="FF0000"/>
                </a:solidFill>
              </a:rPr>
              <a:t>Objectives:</a:t>
            </a:r>
          </a:p>
          <a:p>
            <a:pPr marL="457200" indent="-457200" eaLnBrk="1" hangingPunct="1">
              <a:buFont typeface="+mj-lt"/>
              <a:buAutoNum type="arabicPeriod"/>
              <a:defRPr/>
            </a:pPr>
            <a:r>
              <a:rPr lang="en-GB" altLang="en-US" sz="2000" dirty="0">
                <a:solidFill>
                  <a:srgbClr val="0C0C00"/>
                </a:solidFill>
              </a:rPr>
              <a:t>Reduce, or avoid, losses from disasters</a:t>
            </a:r>
          </a:p>
          <a:p>
            <a:pPr marL="457200" indent="-457200" eaLnBrk="1" hangingPunct="1">
              <a:buFont typeface="+mj-lt"/>
              <a:buAutoNum type="arabicPeriod"/>
              <a:defRPr/>
            </a:pPr>
            <a:r>
              <a:rPr lang="en-GB" altLang="en-US" sz="2000" dirty="0">
                <a:solidFill>
                  <a:srgbClr val="0C0C00"/>
                </a:solidFill>
              </a:rPr>
              <a:t>Assure assistance to victims</a:t>
            </a:r>
          </a:p>
          <a:p>
            <a:pPr marL="457200" indent="-457200" eaLnBrk="1" hangingPunct="1">
              <a:buFont typeface="+mj-lt"/>
              <a:buAutoNum type="arabicPeriod"/>
              <a:defRPr/>
            </a:pPr>
            <a:r>
              <a:rPr lang="en-GB" altLang="en-US" sz="2000" dirty="0">
                <a:solidFill>
                  <a:srgbClr val="0C0C00"/>
                </a:solidFill>
              </a:rPr>
              <a:t>Achieve rapid and effective recovery</a:t>
            </a:r>
          </a:p>
          <a:p>
            <a:pPr marL="0" indent="0" eaLnBrk="1" hangingPunct="1">
              <a:buFont typeface="Arial" charset="0"/>
              <a:buNone/>
              <a:defRPr/>
            </a:pPr>
            <a:r>
              <a:rPr lang="en-GB" altLang="en-US" sz="2400" b="1" dirty="0">
                <a:solidFill>
                  <a:srgbClr val="FF0000"/>
                </a:solidFill>
              </a:rPr>
              <a:t>Disaster management:</a:t>
            </a:r>
          </a:p>
          <a:p>
            <a:pPr marL="457200" indent="-457200" eaLnBrk="1" hangingPunct="1">
              <a:buFont typeface="+mj-lt"/>
              <a:buAutoNum type="arabicPeriod"/>
              <a:defRPr/>
            </a:pPr>
            <a:r>
              <a:rPr lang="en-GB" altLang="en-US" sz="2000" dirty="0">
                <a:solidFill>
                  <a:srgbClr val="0C0C00"/>
                </a:solidFill>
              </a:rPr>
              <a:t>Mitigation: Minimizing the possible effects of a disaster</a:t>
            </a:r>
          </a:p>
          <a:p>
            <a:pPr marL="457200" indent="-457200" eaLnBrk="1" hangingPunct="1">
              <a:buFont typeface="+mj-lt"/>
              <a:buAutoNum type="arabicPeriod"/>
              <a:defRPr/>
            </a:pPr>
            <a:r>
              <a:rPr lang="en-GB" altLang="en-US" sz="2000" dirty="0">
                <a:solidFill>
                  <a:srgbClr val="0C0C00"/>
                </a:solidFill>
              </a:rPr>
              <a:t>Preparedness: Planning how to respond to a disaster</a:t>
            </a:r>
          </a:p>
          <a:p>
            <a:pPr marL="457200" indent="-457200" eaLnBrk="1" hangingPunct="1">
              <a:buFont typeface="+mj-lt"/>
              <a:buAutoNum type="arabicPeriod"/>
              <a:defRPr/>
            </a:pPr>
            <a:r>
              <a:rPr lang="en-GB" altLang="en-US" sz="2000" dirty="0">
                <a:solidFill>
                  <a:srgbClr val="0C0C00"/>
                </a:solidFill>
              </a:rPr>
              <a:t>Response: Taking immediate measures to save life and property, providing medical relief, etc. </a:t>
            </a:r>
          </a:p>
          <a:p>
            <a:pPr marL="457200" indent="-457200" eaLnBrk="1" hangingPunct="1">
              <a:buFont typeface="+mj-lt"/>
              <a:buAutoNum type="arabicPeriod"/>
              <a:defRPr/>
            </a:pPr>
            <a:r>
              <a:rPr lang="en-GB" altLang="en-US" sz="2000" dirty="0">
                <a:solidFill>
                  <a:srgbClr val="0C0C00"/>
                </a:solidFill>
              </a:rPr>
              <a:t>Recovery: Returning the community to normal conditions</a:t>
            </a:r>
            <a:endParaRPr lang="en-US" altLang="en-US" dirty="0"/>
          </a:p>
        </p:txBody>
      </p:sp>
    </p:spTree>
    <p:extLst>
      <p:ext uri="{BB962C8B-B14F-4D97-AF65-F5344CB8AC3E}">
        <p14:creationId xmlns:p14="http://schemas.microsoft.com/office/powerpoint/2010/main" val="1216588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7C8EE40-2B62-431F-BF4E-67CC08B992B0}"/>
              </a:ext>
            </a:extLst>
          </p:cNvPr>
          <p:cNvSpPr txBox="1"/>
          <p:nvPr/>
        </p:nvSpPr>
        <p:spPr>
          <a:xfrm>
            <a:off x="114300" y="152400"/>
            <a:ext cx="8915400" cy="6032421"/>
          </a:xfrm>
          <a:prstGeom prst="rect">
            <a:avLst/>
          </a:prstGeom>
          <a:noFill/>
        </p:spPr>
        <p:txBody>
          <a:bodyPr wrap="square">
            <a:spAutoFit/>
          </a:bodyPr>
          <a:lstStyle/>
          <a:p>
            <a:pPr algn="l"/>
            <a:r>
              <a:rPr lang="en-US" sz="1600" b="1" i="0" dirty="0">
                <a:solidFill>
                  <a:srgbClr val="000000"/>
                </a:solidFill>
                <a:effectLst/>
                <a:latin typeface="Roboto"/>
              </a:rPr>
              <a:t>3. Which of the following was started in 1973 to save the evergreen tropical forest in the Palakkad district of Kerala, India from being flooded by a hydroelectric project?</a:t>
            </a:r>
            <a:endParaRPr lang="en-US" sz="1600" b="0" i="0" dirty="0">
              <a:solidFill>
                <a:srgbClr val="000000"/>
              </a:solidFill>
              <a:effectLst/>
              <a:latin typeface="Roboto"/>
            </a:endParaRPr>
          </a:p>
          <a:p>
            <a:pPr algn="l"/>
            <a:r>
              <a:rPr lang="en-US" sz="1600" b="0" i="0" dirty="0">
                <a:solidFill>
                  <a:srgbClr val="000000"/>
                </a:solidFill>
                <a:effectLst/>
                <a:latin typeface="Roboto"/>
              </a:rPr>
              <a:t>A. Chipko Movement</a:t>
            </a:r>
          </a:p>
          <a:p>
            <a:pPr algn="l"/>
            <a:r>
              <a:rPr lang="en-US" sz="1600" b="0" i="0" dirty="0">
                <a:solidFill>
                  <a:srgbClr val="FF0000"/>
                </a:solidFill>
                <a:effectLst/>
                <a:latin typeface="Roboto"/>
              </a:rPr>
              <a:t>B. Silent Valley Movement</a:t>
            </a:r>
          </a:p>
          <a:p>
            <a:pPr algn="l"/>
            <a:r>
              <a:rPr lang="en-US" sz="1600" b="0" i="0" dirty="0">
                <a:solidFill>
                  <a:srgbClr val="000000"/>
                </a:solidFill>
                <a:effectLst/>
                <a:latin typeface="Roboto"/>
              </a:rPr>
              <a:t>C. </a:t>
            </a:r>
            <a:r>
              <a:rPr lang="en-US" sz="1600" b="0" i="0" dirty="0" err="1">
                <a:solidFill>
                  <a:srgbClr val="000000"/>
                </a:solidFill>
                <a:effectLst/>
                <a:latin typeface="Roboto"/>
              </a:rPr>
              <a:t>Appiko</a:t>
            </a:r>
            <a:r>
              <a:rPr lang="en-US" sz="1600" b="0" i="0" dirty="0">
                <a:solidFill>
                  <a:srgbClr val="000000"/>
                </a:solidFill>
                <a:effectLst/>
                <a:latin typeface="Roboto"/>
              </a:rPr>
              <a:t> Movement</a:t>
            </a:r>
          </a:p>
          <a:p>
            <a:pPr algn="l"/>
            <a:r>
              <a:rPr lang="en-US" sz="1600" b="0" i="0" dirty="0">
                <a:solidFill>
                  <a:srgbClr val="000000"/>
                </a:solidFill>
                <a:effectLst/>
                <a:latin typeface="Roboto"/>
              </a:rPr>
              <a:t>D. Jungle </a:t>
            </a:r>
            <a:r>
              <a:rPr lang="en-US" sz="1600" b="0" i="0" dirty="0" err="1">
                <a:solidFill>
                  <a:srgbClr val="000000"/>
                </a:solidFill>
                <a:effectLst/>
                <a:latin typeface="Roboto"/>
              </a:rPr>
              <a:t>Bachao</a:t>
            </a:r>
            <a:r>
              <a:rPr lang="en-US" sz="1600" b="0" i="0" dirty="0">
                <a:solidFill>
                  <a:srgbClr val="000000"/>
                </a:solidFill>
                <a:effectLst/>
                <a:latin typeface="Roboto"/>
              </a:rPr>
              <a:t> </a:t>
            </a:r>
            <a:r>
              <a:rPr lang="en-US" sz="1600" b="0" i="0" dirty="0" err="1">
                <a:solidFill>
                  <a:srgbClr val="000000"/>
                </a:solidFill>
                <a:effectLst/>
                <a:latin typeface="Roboto"/>
              </a:rPr>
              <a:t>Andola</a:t>
            </a:r>
            <a:endParaRPr lang="en-US" sz="1600" b="0" i="0" dirty="0">
              <a:solidFill>
                <a:srgbClr val="000000"/>
              </a:solidFill>
              <a:effectLst/>
              <a:latin typeface="Roboto"/>
            </a:endParaRPr>
          </a:p>
          <a:p>
            <a:pPr algn="l"/>
            <a:r>
              <a:rPr lang="en-US" sz="1600" b="1" i="0" dirty="0">
                <a:solidFill>
                  <a:srgbClr val="000000"/>
                </a:solidFill>
                <a:effectLst/>
                <a:latin typeface="Roboto"/>
              </a:rPr>
              <a:t>Ans: B</a:t>
            </a:r>
            <a:endParaRPr lang="en-US" sz="1600" b="0" i="0" dirty="0">
              <a:solidFill>
                <a:srgbClr val="000000"/>
              </a:solidFill>
              <a:effectLst/>
              <a:latin typeface="Roboto"/>
            </a:endParaRPr>
          </a:p>
          <a:p>
            <a:pPr algn="l"/>
            <a:r>
              <a:rPr lang="en-US" sz="1600" b="1" i="0" dirty="0">
                <a:solidFill>
                  <a:srgbClr val="000000"/>
                </a:solidFill>
                <a:effectLst/>
                <a:latin typeface="Roboto"/>
              </a:rPr>
              <a:t>Explanation:</a:t>
            </a:r>
            <a:r>
              <a:rPr lang="en-US" sz="1600" b="0" i="0" dirty="0">
                <a:solidFill>
                  <a:srgbClr val="000000"/>
                </a:solidFill>
                <a:effectLst/>
                <a:latin typeface="Roboto"/>
              </a:rPr>
              <a:t> Save Silent Valley was a social movement aimed at the protection of Silent Valley, an evergreen tropical forest in the Palakkad district of Kerala, India. It was started in 1973 to save the Silent Valley Reserve Forest from being flooded by a hydroelectric project. Hence, B is the correct option.</a:t>
            </a:r>
          </a:p>
          <a:p>
            <a:pPr algn="l"/>
            <a:endParaRPr lang="en-US" sz="1600" dirty="0">
              <a:solidFill>
                <a:srgbClr val="000000"/>
              </a:solidFill>
              <a:latin typeface="Roboto"/>
            </a:endParaRPr>
          </a:p>
          <a:p>
            <a:pPr algn="l"/>
            <a:r>
              <a:rPr lang="en-US" sz="1600" b="1" i="0" dirty="0">
                <a:solidFill>
                  <a:srgbClr val="000000"/>
                </a:solidFill>
                <a:effectLst/>
                <a:latin typeface="Roboto"/>
              </a:rPr>
              <a:t>4. Which environmental movement refers to as Greed Game Political Populism by the environmentalists?</a:t>
            </a:r>
            <a:endParaRPr lang="en-US" sz="1600" b="0" i="0" dirty="0">
              <a:solidFill>
                <a:srgbClr val="000000"/>
              </a:solidFill>
              <a:effectLst/>
              <a:latin typeface="Roboto"/>
            </a:endParaRPr>
          </a:p>
          <a:p>
            <a:pPr algn="l"/>
            <a:r>
              <a:rPr lang="en-US" sz="1600" b="0" i="0" dirty="0">
                <a:solidFill>
                  <a:srgbClr val="000000"/>
                </a:solidFill>
                <a:effectLst/>
                <a:latin typeface="Roboto"/>
              </a:rPr>
              <a:t>A. Narmada </a:t>
            </a:r>
            <a:r>
              <a:rPr lang="en-US" sz="1600" b="0" i="0" dirty="0" err="1">
                <a:solidFill>
                  <a:srgbClr val="000000"/>
                </a:solidFill>
                <a:effectLst/>
                <a:latin typeface="Roboto"/>
              </a:rPr>
              <a:t>Bachao</a:t>
            </a:r>
            <a:r>
              <a:rPr lang="en-US" sz="1600" b="0" i="0" dirty="0">
                <a:solidFill>
                  <a:srgbClr val="000000"/>
                </a:solidFill>
                <a:effectLst/>
                <a:latin typeface="Roboto"/>
              </a:rPr>
              <a:t> </a:t>
            </a:r>
            <a:r>
              <a:rPr lang="en-US" sz="1600" b="0" i="0" dirty="0" err="1">
                <a:solidFill>
                  <a:srgbClr val="000000"/>
                </a:solidFill>
                <a:effectLst/>
                <a:latin typeface="Roboto"/>
              </a:rPr>
              <a:t>Andolan</a:t>
            </a:r>
            <a:r>
              <a:rPr lang="en-US" sz="1600" b="0" i="0" dirty="0">
                <a:solidFill>
                  <a:srgbClr val="000000"/>
                </a:solidFill>
                <a:effectLst/>
                <a:latin typeface="Roboto"/>
              </a:rPr>
              <a:t> (NBA)</a:t>
            </a:r>
          </a:p>
          <a:p>
            <a:pPr algn="l"/>
            <a:r>
              <a:rPr lang="en-US" sz="1600" b="0" i="0" dirty="0">
                <a:solidFill>
                  <a:srgbClr val="000000"/>
                </a:solidFill>
                <a:effectLst/>
                <a:latin typeface="Roboto"/>
              </a:rPr>
              <a:t>B. Silent Valley Movement</a:t>
            </a:r>
          </a:p>
          <a:p>
            <a:pPr algn="l"/>
            <a:r>
              <a:rPr lang="en-US" sz="1600" b="0" i="0" dirty="0">
                <a:solidFill>
                  <a:srgbClr val="000000"/>
                </a:solidFill>
                <a:effectLst/>
                <a:latin typeface="Roboto"/>
              </a:rPr>
              <a:t>C. </a:t>
            </a:r>
            <a:r>
              <a:rPr lang="en-US" sz="1600" b="0" i="0" dirty="0" err="1">
                <a:solidFill>
                  <a:srgbClr val="000000"/>
                </a:solidFill>
                <a:effectLst/>
                <a:latin typeface="Roboto"/>
              </a:rPr>
              <a:t>Appiko</a:t>
            </a:r>
            <a:r>
              <a:rPr lang="en-US" sz="1600" b="0" i="0" dirty="0">
                <a:solidFill>
                  <a:srgbClr val="000000"/>
                </a:solidFill>
                <a:effectLst/>
                <a:latin typeface="Roboto"/>
              </a:rPr>
              <a:t> Movement</a:t>
            </a:r>
          </a:p>
          <a:p>
            <a:pPr algn="l"/>
            <a:r>
              <a:rPr lang="en-US" sz="1600" b="0" i="0" dirty="0">
                <a:solidFill>
                  <a:srgbClr val="FF0000"/>
                </a:solidFill>
                <a:effectLst/>
                <a:latin typeface="Roboto"/>
              </a:rPr>
              <a:t>D. Jungle </a:t>
            </a:r>
            <a:r>
              <a:rPr lang="en-US" sz="1600" b="0" i="0" dirty="0" err="1">
                <a:solidFill>
                  <a:srgbClr val="FF0000"/>
                </a:solidFill>
                <a:effectLst/>
                <a:latin typeface="Roboto"/>
              </a:rPr>
              <a:t>Bachao</a:t>
            </a:r>
            <a:r>
              <a:rPr lang="en-US" sz="1600" b="0" i="0" dirty="0">
                <a:solidFill>
                  <a:srgbClr val="FF0000"/>
                </a:solidFill>
                <a:effectLst/>
                <a:latin typeface="Roboto"/>
              </a:rPr>
              <a:t> </a:t>
            </a:r>
            <a:r>
              <a:rPr lang="en-US" sz="1600" b="0" i="0" dirty="0" err="1">
                <a:solidFill>
                  <a:srgbClr val="FF0000"/>
                </a:solidFill>
                <a:effectLst/>
                <a:latin typeface="Roboto"/>
              </a:rPr>
              <a:t>Andola</a:t>
            </a:r>
            <a:endParaRPr lang="en-US" sz="1600" b="0" i="0" dirty="0">
              <a:solidFill>
                <a:srgbClr val="FF0000"/>
              </a:solidFill>
              <a:effectLst/>
              <a:latin typeface="Roboto"/>
            </a:endParaRPr>
          </a:p>
          <a:p>
            <a:pPr algn="l"/>
            <a:r>
              <a:rPr lang="en-US" sz="1600" b="1" i="0" dirty="0">
                <a:solidFill>
                  <a:srgbClr val="000000"/>
                </a:solidFill>
                <a:effectLst/>
                <a:latin typeface="Roboto"/>
              </a:rPr>
              <a:t>Ans: D</a:t>
            </a:r>
            <a:endParaRPr lang="en-US" sz="1600" b="0" i="0" dirty="0">
              <a:solidFill>
                <a:srgbClr val="000000"/>
              </a:solidFill>
              <a:effectLst/>
              <a:latin typeface="Roboto"/>
            </a:endParaRPr>
          </a:p>
          <a:p>
            <a:pPr algn="l"/>
            <a:r>
              <a:rPr lang="en-US" sz="1600" b="1" i="0" dirty="0">
                <a:solidFill>
                  <a:srgbClr val="000000"/>
                </a:solidFill>
                <a:effectLst/>
                <a:latin typeface="Roboto"/>
              </a:rPr>
              <a:t>Explanation:</a:t>
            </a:r>
            <a:r>
              <a:rPr lang="en-US" sz="1600" b="0" i="0" dirty="0">
                <a:solidFill>
                  <a:srgbClr val="000000"/>
                </a:solidFill>
                <a:effectLst/>
                <a:latin typeface="Roboto"/>
              </a:rPr>
              <a:t> The </a:t>
            </a:r>
            <a:r>
              <a:rPr lang="en-US" sz="1600" b="0" i="0" dirty="0" err="1">
                <a:solidFill>
                  <a:srgbClr val="000000"/>
                </a:solidFill>
                <a:effectLst/>
                <a:latin typeface="Roboto"/>
              </a:rPr>
              <a:t>tribals</a:t>
            </a:r>
            <a:r>
              <a:rPr lang="en-US" sz="1600" b="0" i="0" dirty="0">
                <a:solidFill>
                  <a:srgbClr val="000000"/>
                </a:solidFill>
                <a:effectLst/>
                <a:latin typeface="Roboto"/>
              </a:rPr>
              <a:t> of </a:t>
            </a:r>
            <a:r>
              <a:rPr lang="en-US" sz="1600" b="0" i="0" dirty="0" err="1">
                <a:solidFill>
                  <a:srgbClr val="000000"/>
                </a:solidFill>
                <a:effectLst/>
                <a:latin typeface="Roboto"/>
              </a:rPr>
              <a:t>Singhbhum</a:t>
            </a:r>
            <a:r>
              <a:rPr lang="en-US" sz="1600" b="0" i="0" dirty="0">
                <a:solidFill>
                  <a:srgbClr val="000000"/>
                </a:solidFill>
                <a:effectLst/>
                <a:latin typeface="Roboto"/>
              </a:rPr>
              <a:t> district of Jharkhand started the protest when the government decided to replace the natural </a:t>
            </a:r>
            <a:r>
              <a:rPr lang="en-US" sz="1600" b="0" i="0" dirty="0" err="1">
                <a:solidFill>
                  <a:srgbClr val="000000"/>
                </a:solidFill>
                <a:effectLst/>
                <a:latin typeface="Roboto"/>
              </a:rPr>
              <a:t>sal</a:t>
            </a:r>
            <a:r>
              <a:rPr lang="en-US" sz="1600" b="0" i="0" dirty="0">
                <a:solidFill>
                  <a:srgbClr val="000000"/>
                </a:solidFill>
                <a:effectLst/>
                <a:latin typeface="Roboto"/>
              </a:rPr>
              <a:t> forests with the highly-priced teak which was called ‘Jungle </a:t>
            </a:r>
            <a:r>
              <a:rPr lang="en-US" sz="1600" b="0" i="0" dirty="0" err="1">
                <a:solidFill>
                  <a:srgbClr val="000000"/>
                </a:solidFill>
                <a:effectLst/>
                <a:latin typeface="Roboto"/>
              </a:rPr>
              <a:t>Bachao</a:t>
            </a:r>
            <a:r>
              <a:rPr lang="en-US" sz="1600" b="0" i="0" dirty="0">
                <a:solidFill>
                  <a:srgbClr val="000000"/>
                </a:solidFill>
                <a:effectLst/>
                <a:latin typeface="Roboto"/>
              </a:rPr>
              <a:t> </a:t>
            </a:r>
            <a:r>
              <a:rPr lang="en-US" sz="1600" b="0" i="0" dirty="0" err="1">
                <a:solidFill>
                  <a:srgbClr val="000000"/>
                </a:solidFill>
                <a:effectLst/>
                <a:latin typeface="Roboto"/>
              </a:rPr>
              <a:t>Andola</a:t>
            </a:r>
            <a:r>
              <a:rPr lang="en-US" sz="1600" b="0" i="0" dirty="0">
                <a:solidFill>
                  <a:srgbClr val="000000"/>
                </a:solidFill>
                <a:effectLst/>
                <a:latin typeface="Roboto"/>
              </a:rPr>
              <a:t>’. This movement was also called by many as “Greed Game Political Populism”.</a:t>
            </a:r>
          </a:p>
          <a:p>
            <a:pPr algn="l"/>
            <a:endParaRPr lang="en-US" b="0" i="0" dirty="0">
              <a:solidFill>
                <a:srgbClr val="000000"/>
              </a:solidFill>
              <a:effectLst/>
              <a:latin typeface="Roboto"/>
            </a:endParaRPr>
          </a:p>
        </p:txBody>
      </p:sp>
    </p:spTree>
    <p:extLst>
      <p:ext uri="{BB962C8B-B14F-4D97-AF65-F5344CB8AC3E}">
        <p14:creationId xmlns:p14="http://schemas.microsoft.com/office/powerpoint/2010/main" val="4173192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0B38811-4A54-474C-B734-51A19C181410}"/>
              </a:ext>
            </a:extLst>
          </p:cNvPr>
          <p:cNvSpPr txBox="1"/>
          <p:nvPr/>
        </p:nvSpPr>
        <p:spPr>
          <a:xfrm>
            <a:off x="76200" y="181957"/>
            <a:ext cx="8763000" cy="5016758"/>
          </a:xfrm>
          <a:prstGeom prst="rect">
            <a:avLst/>
          </a:prstGeom>
          <a:noFill/>
        </p:spPr>
        <p:txBody>
          <a:bodyPr wrap="square">
            <a:spAutoFit/>
          </a:bodyPr>
          <a:lstStyle/>
          <a:p>
            <a:pPr algn="l"/>
            <a:r>
              <a:rPr lang="en-IN" sz="1600" b="1" i="0" dirty="0">
                <a:solidFill>
                  <a:srgbClr val="000000"/>
                </a:solidFill>
                <a:effectLst/>
                <a:latin typeface="Roboto"/>
              </a:rPr>
              <a:t>5. Match the following:</a:t>
            </a:r>
            <a:endParaRPr lang="en-IN" sz="1600" b="0" i="0" dirty="0">
              <a:solidFill>
                <a:srgbClr val="000000"/>
              </a:solidFill>
              <a:effectLst/>
              <a:latin typeface="Roboto"/>
            </a:endParaRPr>
          </a:p>
          <a:p>
            <a:pPr algn="l"/>
            <a:r>
              <a:rPr lang="en-IN" sz="1600" b="0" i="0" dirty="0">
                <a:solidFill>
                  <a:srgbClr val="000000"/>
                </a:solidFill>
                <a:effectLst/>
                <a:latin typeface="Roboto"/>
              </a:rPr>
              <a:t>    </a:t>
            </a:r>
          </a:p>
          <a:p>
            <a:pPr algn="l"/>
            <a:r>
              <a:rPr lang="en-IN" sz="1600" b="0" i="0" dirty="0">
                <a:solidFill>
                  <a:srgbClr val="C00000"/>
                </a:solidFill>
                <a:effectLst/>
                <a:latin typeface="Roboto"/>
              </a:rPr>
              <a:t>Set I</a:t>
            </a:r>
          </a:p>
          <a:p>
            <a:pPr algn="l"/>
            <a:r>
              <a:rPr lang="en-IN" sz="1600" b="0" i="0" dirty="0">
                <a:solidFill>
                  <a:srgbClr val="000099"/>
                </a:solidFill>
                <a:effectLst/>
                <a:latin typeface="Roboto"/>
              </a:rPr>
              <a:t>a. Narmada </a:t>
            </a:r>
            <a:r>
              <a:rPr lang="en-IN" sz="1600" b="0" i="0" dirty="0" err="1">
                <a:solidFill>
                  <a:srgbClr val="000099"/>
                </a:solidFill>
                <a:effectLst/>
                <a:latin typeface="Roboto"/>
              </a:rPr>
              <a:t>Bachao</a:t>
            </a:r>
            <a:r>
              <a:rPr lang="en-IN" sz="1600" b="0" i="0" dirty="0">
                <a:solidFill>
                  <a:srgbClr val="000099"/>
                </a:solidFill>
                <a:effectLst/>
                <a:latin typeface="Roboto"/>
              </a:rPr>
              <a:t> </a:t>
            </a:r>
            <a:r>
              <a:rPr lang="en-IN" sz="1600" b="0" i="0" dirty="0" err="1">
                <a:solidFill>
                  <a:srgbClr val="000099"/>
                </a:solidFill>
                <a:effectLst/>
                <a:latin typeface="Roboto"/>
              </a:rPr>
              <a:t>Andolan</a:t>
            </a:r>
            <a:r>
              <a:rPr lang="en-IN" sz="1600" b="0" i="0" dirty="0">
                <a:solidFill>
                  <a:srgbClr val="000099"/>
                </a:solidFill>
                <a:effectLst/>
                <a:latin typeface="Roboto"/>
              </a:rPr>
              <a:t> (NBA)</a:t>
            </a:r>
          </a:p>
          <a:p>
            <a:pPr algn="l"/>
            <a:r>
              <a:rPr lang="en-IN" sz="1600" b="0" i="0" dirty="0">
                <a:solidFill>
                  <a:srgbClr val="000099"/>
                </a:solidFill>
                <a:effectLst/>
                <a:latin typeface="Roboto"/>
              </a:rPr>
              <a:t>b. Silent Valley Movement</a:t>
            </a:r>
          </a:p>
          <a:p>
            <a:pPr algn="l"/>
            <a:r>
              <a:rPr lang="en-IN" sz="1600" b="0" i="0" dirty="0">
                <a:solidFill>
                  <a:srgbClr val="000099"/>
                </a:solidFill>
                <a:effectLst/>
                <a:latin typeface="Roboto"/>
              </a:rPr>
              <a:t>c. </a:t>
            </a:r>
            <a:r>
              <a:rPr lang="en-IN" sz="1600" b="0" i="0" dirty="0" err="1">
                <a:solidFill>
                  <a:srgbClr val="000099"/>
                </a:solidFill>
                <a:effectLst/>
                <a:latin typeface="Roboto"/>
              </a:rPr>
              <a:t>Appiko</a:t>
            </a:r>
            <a:r>
              <a:rPr lang="en-IN" sz="1600" b="0" i="0" dirty="0">
                <a:solidFill>
                  <a:srgbClr val="000099"/>
                </a:solidFill>
                <a:effectLst/>
                <a:latin typeface="Roboto"/>
              </a:rPr>
              <a:t> Movement</a:t>
            </a:r>
          </a:p>
          <a:p>
            <a:pPr algn="l"/>
            <a:r>
              <a:rPr lang="en-IN" sz="1600" b="0" i="0" dirty="0">
                <a:solidFill>
                  <a:srgbClr val="000099"/>
                </a:solidFill>
                <a:effectLst/>
                <a:latin typeface="Roboto"/>
              </a:rPr>
              <a:t>d. Jungle </a:t>
            </a:r>
            <a:r>
              <a:rPr lang="en-IN" sz="1600" b="0" i="0" dirty="0" err="1">
                <a:solidFill>
                  <a:srgbClr val="000099"/>
                </a:solidFill>
                <a:effectLst/>
                <a:latin typeface="Roboto"/>
              </a:rPr>
              <a:t>Bachao</a:t>
            </a:r>
            <a:r>
              <a:rPr lang="en-IN" sz="1600" b="0" i="0" dirty="0">
                <a:solidFill>
                  <a:srgbClr val="000099"/>
                </a:solidFill>
                <a:effectLst/>
                <a:latin typeface="Roboto"/>
              </a:rPr>
              <a:t> </a:t>
            </a:r>
            <a:r>
              <a:rPr lang="en-IN" sz="1600" b="0" i="0" dirty="0" err="1">
                <a:solidFill>
                  <a:srgbClr val="000099"/>
                </a:solidFill>
                <a:effectLst/>
                <a:latin typeface="Roboto"/>
              </a:rPr>
              <a:t>Andola</a:t>
            </a:r>
            <a:endParaRPr lang="en-IN" sz="1600" b="0" i="0" dirty="0">
              <a:solidFill>
                <a:srgbClr val="000099"/>
              </a:solidFill>
              <a:effectLst/>
              <a:latin typeface="Roboto"/>
            </a:endParaRPr>
          </a:p>
          <a:p>
            <a:pPr algn="l"/>
            <a:r>
              <a:rPr lang="en-IN" sz="1600" b="0" i="0" dirty="0">
                <a:solidFill>
                  <a:srgbClr val="000000"/>
                </a:solidFill>
                <a:effectLst/>
                <a:latin typeface="Roboto"/>
              </a:rPr>
              <a:t> </a:t>
            </a:r>
            <a:r>
              <a:rPr lang="en-IN" sz="1600" b="0" i="0" dirty="0">
                <a:solidFill>
                  <a:srgbClr val="C00000"/>
                </a:solidFill>
                <a:effectLst/>
                <a:latin typeface="Roboto"/>
              </a:rPr>
              <a:t>  </a:t>
            </a:r>
          </a:p>
          <a:p>
            <a:pPr algn="l"/>
            <a:r>
              <a:rPr lang="en-IN" sz="1600" b="0" i="0" dirty="0">
                <a:solidFill>
                  <a:srgbClr val="C00000"/>
                </a:solidFill>
                <a:effectLst/>
                <a:latin typeface="Roboto"/>
              </a:rPr>
              <a:t>Set II</a:t>
            </a:r>
          </a:p>
          <a:p>
            <a:pPr algn="l"/>
            <a:r>
              <a:rPr lang="en-IN" sz="1600" b="0" i="0" dirty="0">
                <a:solidFill>
                  <a:schemeClr val="accent6">
                    <a:lumMod val="50000"/>
                  </a:schemeClr>
                </a:solidFill>
                <a:effectLst/>
                <a:latin typeface="Roboto"/>
              </a:rPr>
              <a:t>1. </a:t>
            </a:r>
            <a:r>
              <a:rPr lang="en-IN" sz="1600" b="0" i="0" dirty="0" err="1">
                <a:solidFill>
                  <a:schemeClr val="accent6">
                    <a:lumMod val="50000"/>
                  </a:schemeClr>
                </a:solidFill>
                <a:effectLst/>
                <a:latin typeface="Roboto"/>
              </a:rPr>
              <a:t>Medha</a:t>
            </a:r>
            <a:r>
              <a:rPr lang="en-IN" sz="1600" b="0" i="0" dirty="0">
                <a:solidFill>
                  <a:schemeClr val="accent6">
                    <a:lumMod val="50000"/>
                  </a:schemeClr>
                </a:solidFill>
                <a:effectLst/>
                <a:latin typeface="Roboto"/>
              </a:rPr>
              <a:t> Patkar, Baba </a:t>
            </a:r>
            <a:r>
              <a:rPr lang="en-IN" sz="1600" b="0" i="0" dirty="0" err="1">
                <a:solidFill>
                  <a:schemeClr val="accent6">
                    <a:lumMod val="50000"/>
                  </a:schemeClr>
                </a:solidFill>
                <a:effectLst/>
                <a:latin typeface="Roboto"/>
              </a:rPr>
              <a:t>Amte</a:t>
            </a:r>
            <a:r>
              <a:rPr lang="en-IN" sz="1600" b="0" i="0" dirty="0">
                <a:solidFill>
                  <a:schemeClr val="accent6">
                    <a:lumMod val="50000"/>
                  </a:schemeClr>
                </a:solidFill>
                <a:effectLst/>
                <a:latin typeface="Roboto"/>
              </a:rPr>
              <a:t>, Adivasis, farmers, environmentalists and human rights activists</a:t>
            </a:r>
          </a:p>
          <a:p>
            <a:pPr algn="l"/>
            <a:r>
              <a:rPr lang="en-IN" sz="1600" b="0" i="0" dirty="0">
                <a:solidFill>
                  <a:schemeClr val="accent6">
                    <a:lumMod val="50000"/>
                  </a:schemeClr>
                </a:solidFill>
                <a:effectLst/>
                <a:latin typeface="Roboto"/>
              </a:rPr>
              <a:t>2. Kerala Sastra Sahitya Parishad (KSSP) an NGO, and the poet activist </a:t>
            </a:r>
            <a:r>
              <a:rPr lang="en-IN" sz="1600" b="0" i="0" dirty="0" err="1">
                <a:solidFill>
                  <a:schemeClr val="accent6">
                    <a:lumMod val="50000"/>
                  </a:schemeClr>
                </a:solidFill>
                <a:effectLst/>
                <a:latin typeface="Roboto"/>
              </a:rPr>
              <a:t>Sughathakumari</a:t>
            </a:r>
            <a:endParaRPr lang="en-IN" sz="1600" b="0" i="0" dirty="0">
              <a:solidFill>
                <a:schemeClr val="accent6">
                  <a:lumMod val="50000"/>
                </a:schemeClr>
              </a:solidFill>
              <a:effectLst/>
              <a:latin typeface="Roboto"/>
            </a:endParaRPr>
          </a:p>
          <a:p>
            <a:pPr algn="l"/>
            <a:r>
              <a:rPr lang="en-IN" sz="1600" b="0" i="0" dirty="0">
                <a:solidFill>
                  <a:schemeClr val="accent6">
                    <a:lumMod val="50000"/>
                  </a:schemeClr>
                </a:solidFill>
                <a:effectLst/>
                <a:latin typeface="Roboto"/>
              </a:rPr>
              <a:t>3. Uttara Kannada and </a:t>
            </a:r>
            <a:r>
              <a:rPr lang="en-IN" sz="1600" b="0" i="0" dirty="0" err="1">
                <a:solidFill>
                  <a:schemeClr val="accent6">
                    <a:lumMod val="50000"/>
                  </a:schemeClr>
                </a:solidFill>
                <a:effectLst/>
                <a:latin typeface="Roboto"/>
              </a:rPr>
              <a:t>Shimoga</a:t>
            </a:r>
            <a:r>
              <a:rPr lang="en-IN" sz="1600" b="0" i="0" dirty="0">
                <a:solidFill>
                  <a:schemeClr val="accent6">
                    <a:lumMod val="50000"/>
                  </a:schemeClr>
                </a:solidFill>
                <a:effectLst/>
                <a:latin typeface="Roboto"/>
              </a:rPr>
              <a:t> districts of Karnataka State</a:t>
            </a:r>
          </a:p>
          <a:p>
            <a:pPr algn="l"/>
            <a:r>
              <a:rPr lang="en-IN" sz="1600" b="0" i="0" dirty="0">
                <a:solidFill>
                  <a:schemeClr val="accent6">
                    <a:lumMod val="50000"/>
                  </a:schemeClr>
                </a:solidFill>
                <a:effectLst/>
                <a:latin typeface="Roboto"/>
              </a:rPr>
              <a:t>4. Against government’s decision to replace the natural </a:t>
            </a:r>
            <a:r>
              <a:rPr lang="en-IN" sz="1600" b="0" i="0" dirty="0" err="1">
                <a:solidFill>
                  <a:schemeClr val="accent6">
                    <a:lumMod val="50000"/>
                  </a:schemeClr>
                </a:solidFill>
                <a:effectLst/>
                <a:latin typeface="Roboto"/>
              </a:rPr>
              <a:t>sal</a:t>
            </a:r>
            <a:r>
              <a:rPr lang="en-IN" sz="1600" b="0" i="0" dirty="0">
                <a:solidFill>
                  <a:schemeClr val="accent6">
                    <a:lumMod val="50000"/>
                  </a:schemeClr>
                </a:solidFill>
                <a:effectLst/>
                <a:latin typeface="Roboto"/>
              </a:rPr>
              <a:t> forest with Teak</a:t>
            </a:r>
          </a:p>
          <a:p>
            <a:pPr algn="l"/>
            <a:endParaRPr lang="en-IN" sz="1600" b="0" i="0" dirty="0">
              <a:solidFill>
                <a:srgbClr val="000000"/>
              </a:solidFill>
              <a:effectLst/>
              <a:latin typeface="Roboto"/>
            </a:endParaRPr>
          </a:p>
          <a:p>
            <a:pPr algn="l"/>
            <a:r>
              <a:rPr lang="en-IN" sz="1600" b="0" i="0" dirty="0">
                <a:solidFill>
                  <a:srgbClr val="000000"/>
                </a:solidFill>
                <a:effectLst/>
                <a:latin typeface="Roboto"/>
              </a:rPr>
              <a:t>Code:</a:t>
            </a:r>
          </a:p>
          <a:p>
            <a:pPr algn="l"/>
            <a:r>
              <a:rPr lang="en-IN" sz="1600" b="0" i="0" dirty="0">
                <a:solidFill>
                  <a:srgbClr val="000000"/>
                </a:solidFill>
                <a:effectLst/>
                <a:latin typeface="Roboto"/>
              </a:rPr>
              <a:t>   </a:t>
            </a:r>
            <a:r>
              <a:rPr lang="en-IN" sz="1600" b="1" i="0" dirty="0">
                <a:solidFill>
                  <a:srgbClr val="000099"/>
                </a:solidFill>
                <a:effectLst/>
                <a:latin typeface="Roboto"/>
              </a:rPr>
              <a:t>a    b    c    d</a:t>
            </a:r>
          </a:p>
          <a:p>
            <a:pPr algn="l"/>
            <a:r>
              <a:rPr lang="en-IN" sz="1600" b="1" i="0" dirty="0">
                <a:solidFill>
                  <a:srgbClr val="000000"/>
                </a:solidFill>
                <a:effectLst/>
                <a:latin typeface="Roboto"/>
              </a:rPr>
              <a:t>A. 1    2    3    4</a:t>
            </a:r>
          </a:p>
          <a:p>
            <a:pPr algn="l"/>
            <a:r>
              <a:rPr lang="en-IN" sz="1600" b="1" i="0" dirty="0">
                <a:solidFill>
                  <a:srgbClr val="000000"/>
                </a:solidFill>
                <a:effectLst/>
                <a:latin typeface="Roboto"/>
              </a:rPr>
              <a:t>B. 4    2    3    1</a:t>
            </a:r>
          </a:p>
          <a:p>
            <a:pPr algn="l"/>
            <a:r>
              <a:rPr lang="en-IN" sz="1600" b="1" i="0" dirty="0">
                <a:solidFill>
                  <a:srgbClr val="000000"/>
                </a:solidFill>
                <a:effectLst/>
                <a:latin typeface="Roboto"/>
              </a:rPr>
              <a:t>C. 3    4    1    2</a:t>
            </a:r>
          </a:p>
          <a:p>
            <a:pPr algn="l"/>
            <a:r>
              <a:rPr lang="en-IN" sz="1600" b="1" i="0" dirty="0">
                <a:solidFill>
                  <a:srgbClr val="000000"/>
                </a:solidFill>
                <a:effectLst/>
                <a:latin typeface="Roboto"/>
              </a:rPr>
              <a:t>D. 1    4    2    3</a:t>
            </a:r>
          </a:p>
        </p:txBody>
      </p:sp>
    </p:spTree>
    <p:extLst>
      <p:ext uri="{BB962C8B-B14F-4D97-AF65-F5344CB8AC3E}">
        <p14:creationId xmlns:p14="http://schemas.microsoft.com/office/powerpoint/2010/main" val="3947828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0B38811-4A54-474C-B734-51A19C181410}"/>
              </a:ext>
            </a:extLst>
          </p:cNvPr>
          <p:cNvSpPr txBox="1"/>
          <p:nvPr/>
        </p:nvSpPr>
        <p:spPr>
          <a:xfrm>
            <a:off x="76200" y="181957"/>
            <a:ext cx="8763000" cy="6494085"/>
          </a:xfrm>
          <a:prstGeom prst="rect">
            <a:avLst/>
          </a:prstGeom>
          <a:noFill/>
        </p:spPr>
        <p:txBody>
          <a:bodyPr wrap="square">
            <a:spAutoFit/>
          </a:bodyPr>
          <a:lstStyle/>
          <a:p>
            <a:pPr algn="l"/>
            <a:r>
              <a:rPr lang="en-IN" sz="1600" b="1" i="0" dirty="0">
                <a:solidFill>
                  <a:srgbClr val="000000"/>
                </a:solidFill>
                <a:effectLst/>
                <a:latin typeface="Roboto"/>
              </a:rPr>
              <a:t>5. Match the following:</a:t>
            </a:r>
            <a:endParaRPr lang="en-IN" sz="1600" b="0" i="0" dirty="0">
              <a:solidFill>
                <a:srgbClr val="000000"/>
              </a:solidFill>
              <a:effectLst/>
              <a:latin typeface="Roboto"/>
            </a:endParaRPr>
          </a:p>
          <a:p>
            <a:pPr algn="l"/>
            <a:r>
              <a:rPr lang="en-IN" sz="1600" b="0" i="0" dirty="0">
                <a:solidFill>
                  <a:srgbClr val="000000"/>
                </a:solidFill>
                <a:effectLst/>
                <a:latin typeface="Roboto"/>
              </a:rPr>
              <a:t>    </a:t>
            </a:r>
            <a:r>
              <a:rPr lang="en-IN" sz="1600" b="0" i="0" dirty="0">
                <a:solidFill>
                  <a:srgbClr val="C00000"/>
                </a:solidFill>
                <a:effectLst/>
                <a:latin typeface="Roboto"/>
              </a:rPr>
              <a:t>Set I</a:t>
            </a:r>
          </a:p>
          <a:p>
            <a:pPr algn="l"/>
            <a:r>
              <a:rPr lang="en-IN" sz="1600" b="0" i="0" dirty="0">
                <a:solidFill>
                  <a:srgbClr val="000099"/>
                </a:solidFill>
                <a:effectLst/>
                <a:latin typeface="Roboto"/>
              </a:rPr>
              <a:t>a. Narmada </a:t>
            </a:r>
            <a:r>
              <a:rPr lang="en-IN" sz="1600" b="0" i="0" dirty="0" err="1">
                <a:solidFill>
                  <a:srgbClr val="000099"/>
                </a:solidFill>
                <a:effectLst/>
                <a:latin typeface="Roboto"/>
              </a:rPr>
              <a:t>Bachao</a:t>
            </a:r>
            <a:r>
              <a:rPr lang="en-IN" sz="1600" b="0" i="0" dirty="0">
                <a:solidFill>
                  <a:srgbClr val="000099"/>
                </a:solidFill>
                <a:effectLst/>
                <a:latin typeface="Roboto"/>
              </a:rPr>
              <a:t> </a:t>
            </a:r>
            <a:r>
              <a:rPr lang="en-IN" sz="1600" b="0" i="0" dirty="0" err="1">
                <a:solidFill>
                  <a:srgbClr val="000099"/>
                </a:solidFill>
                <a:effectLst/>
                <a:latin typeface="Roboto"/>
              </a:rPr>
              <a:t>Andolan</a:t>
            </a:r>
            <a:r>
              <a:rPr lang="en-IN" sz="1600" b="0" i="0" dirty="0">
                <a:solidFill>
                  <a:srgbClr val="000099"/>
                </a:solidFill>
                <a:effectLst/>
                <a:latin typeface="Roboto"/>
              </a:rPr>
              <a:t> (NBA)</a:t>
            </a:r>
          </a:p>
          <a:p>
            <a:pPr algn="l"/>
            <a:r>
              <a:rPr lang="en-IN" sz="1600" b="0" i="0" dirty="0">
                <a:solidFill>
                  <a:srgbClr val="000099"/>
                </a:solidFill>
                <a:effectLst/>
                <a:latin typeface="Roboto"/>
              </a:rPr>
              <a:t>b. Silent Valley Movement</a:t>
            </a:r>
          </a:p>
          <a:p>
            <a:pPr algn="l"/>
            <a:r>
              <a:rPr lang="en-IN" sz="1600" b="0" i="0" dirty="0">
                <a:solidFill>
                  <a:srgbClr val="000099"/>
                </a:solidFill>
                <a:effectLst/>
                <a:latin typeface="Roboto"/>
              </a:rPr>
              <a:t>c. </a:t>
            </a:r>
            <a:r>
              <a:rPr lang="en-IN" sz="1600" b="0" i="0" dirty="0" err="1">
                <a:solidFill>
                  <a:srgbClr val="000099"/>
                </a:solidFill>
                <a:effectLst/>
                <a:latin typeface="Roboto"/>
              </a:rPr>
              <a:t>Appiko</a:t>
            </a:r>
            <a:r>
              <a:rPr lang="en-IN" sz="1600" b="0" i="0" dirty="0">
                <a:solidFill>
                  <a:srgbClr val="000099"/>
                </a:solidFill>
                <a:effectLst/>
                <a:latin typeface="Roboto"/>
              </a:rPr>
              <a:t> Movement</a:t>
            </a:r>
          </a:p>
          <a:p>
            <a:pPr algn="l"/>
            <a:r>
              <a:rPr lang="en-IN" sz="1600" b="0" i="0" dirty="0">
                <a:solidFill>
                  <a:srgbClr val="000099"/>
                </a:solidFill>
                <a:effectLst/>
                <a:latin typeface="Roboto"/>
              </a:rPr>
              <a:t>d. Jungle </a:t>
            </a:r>
            <a:r>
              <a:rPr lang="en-IN" sz="1600" b="0" i="0" dirty="0" err="1">
                <a:solidFill>
                  <a:srgbClr val="000099"/>
                </a:solidFill>
                <a:effectLst/>
                <a:latin typeface="Roboto"/>
              </a:rPr>
              <a:t>Bachao</a:t>
            </a:r>
            <a:r>
              <a:rPr lang="en-IN" sz="1600" b="0" i="0" dirty="0">
                <a:solidFill>
                  <a:srgbClr val="000099"/>
                </a:solidFill>
                <a:effectLst/>
                <a:latin typeface="Roboto"/>
              </a:rPr>
              <a:t> </a:t>
            </a:r>
            <a:r>
              <a:rPr lang="en-IN" sz="1600" b="0" i="0" dirty="0" err="1">
                <a:solidFill>
                  <a:srgbClr val="000099"/>
                </a:solidFill>
                <a:effectLst/>
                <a:latin typeface="Roboto"/>
              </a:rPr>
              <a:t>Andola</a:t>
            </a:r>
            <a:endParaRPr lang="en-IN" sz="1600" b="0" i="0" dirty="0">
              <a:solidFill>
                <a:srgbClr val="000099"/>
              </a:solidFill>
              <a:effectLst/>
              <a:latin typeface="Roboto"/>
            </a:endParaRPr>
          </a:p>
          <a:p>
            <a:pPr algn="l"/>
            <a:r>
              <a:rPr lang="en-IN" sz="1600" b="0" i="0" dirty="0">
                <a:solidFill>
                  <a:srgbClr val="000000"/>
                </a:solidFill>
                <a:effectLst/>
                <a:latin typeface="Roboto"/>
              </a:rPr>
              <a:t> </a:t>
            </a:r>
            <a:r>
              <a:rPr lang="en-IN" sz="1600" b="0" i="0" dirty="0">
                <a:solidFill>
                  <a:srgbClr val="C00000"/>
                </a:solidFill>
                <a:effectLst/>
                <a:latin typeface="Roboto"/>
              </a:rPr>
              <a:t>  Set II</a:t>
            </a:r>
          </a:p>
          <a:p>
            <a:pPr algn="l"/>
            <a:r>
              <a:rPr lang="en-IN" sz="1600" b="0" i="0" dirty="0">
                <a:solidFill>
                  <a:schemeClr val="accent6">
                    <a:lumMod val="50000"/>
                  </a:schemeClr>
                </a:solidFill>
                <a:effectLst/>
                <a:latin typeface="Roboto"/>
              </a:rPr>
              <a:t>1. </a:t>
            </a:r>
            <a:r>
              <a:rPr lang="en-IN" sz="1600" b="0" i="0" dirty="0" err="1">
                <a:solidFill>
                  <a:schemeClr val="accent6">
                    <a:lumMod val="50000"/>
                  </a:schemeClr>
                </a:solidFill>
                <a:effectLst/>
                <a:latin typeface="Roboto"/>
              </a:rPr>
              <a:t>Medha</a:t>
            </a:r>
            <a:r>
              <a:rPr lang="en-IN" sz="1600" b="0" i="0" dirty="0">
                <a:solidFill>
                  <a:schemeClr val="accent6">
                    <a:lumMod val="50000"/>
                  </a:schemeClr>
                </a:solidFill>
                <a:effectLst/>
                <a:latin typeface="Roboto"/>
              </a:rPr>
              <a:t> Patkar, Baba </a:t>
            </a:r>
            <a:r>
              <a:rPr lang="en-IN" sz="1600" b="0" i="0" dirty="0" err="1">
                <a:solidFill>
                  <a:schemeClr val="accent6">
                    <a:lumMod val="50000"/>
                  </a:schemeClr>
                </a:solidFill>
                <a:effectLst/>
                <a:latin typeface="Roboto"/>
              </a:rPr>
              <a:t>Amte</a:t>
            </a:r>
            <a:r>
              <a:rPr lang="en-IN" sz="1600" b="0" i="0" dirty="0">
                <a:solidFill>
                  <a:schemeClr val="accent6">
                    <a:lumMod val="50000"/>
                  </a:schemeClr>
                </a:solidFill>
                <a:effectLst/>
                <a:latin typeface="Roboto"/>
              </a:rPr>
              <a:t>, Adivasis, farmers, environmentalists and human rights activists</a:t>
            </a:r>
          </a:p>
          <a:p>
            <a:pPr algn="l"/>
            <a:r>
              <a:rPr lang="en-IN" sz="1600" b="0" i="0" dirty="0">
                <a:solidFill>
                  <a:schemeClr val="accent6">
                    <a:lumMod val="50000"/>
                  </a:schemeClr>
                </a:solidFill>
                <a:effectLst/>
                <a:latin typeface="Roboto"/>
              </a:rPr>
              <a:t>2. Kerala Sastra Sahitya Parishad (KSSP) an NGO, and the poet activist </a:t>
            </a:r>
            <a:r>
              <a:rPr lang="en-IN" sz="1600" b="0" i="0" dirty="0" err="1">
                <a:solidFill>
                  <a:schemeClr val="accent6">
                    <a:lumMod val="50000"/>
                  </a:schemeClr>
                </a:solidFill>
                <a:effectLst/>
                <a:latin typeface="Roboto"/>
              </a:rPr>
              <a:t>Sughathakumari</a:t>
            </a:r>
            <a:endParaRPr lang="en-IN" sz="1600" b="0" i="0" dirty="0">
              <a:solidFill>
                <a:schemeClr val="accent6">
                  <a:lumMod val="50000"/>
                </a:schemeClr>
              </a:solidFill>
              <a:effectLst/>
              <a:latin typeface="Roboto"/>
            </a:endParaRPr>
          </a:p>
          <a:p>
            <a:pPr algn="l"/>
            <a:r>
              <a:rPr lang="en-IN" sz="1600" b="0" i="0" dirty="0">
                <a:solidFill>
                  <a:schemeClr val="accent6">
                    <a:lumMod val="50000"/>
                  </a:schemeClr>
                </a:solidFill>
                <a:effectLst/>
                <a:latin typeface="Roboto"/>
              </a:rPr>
              <a:t>3. Uttara Kannada and </a:t>
            </a:r>
            <a:r>
              <a:rPr lang="en-IN" sz="1600" b="0" i="0" dirty="0" err="1">
                <a:solidFill>
                  <a:schemeClr val="accent6">
                    <a:lumMod val="50000"/>
                  </a:schemeClr>
                </a:solidFill>
                <a:effectLst/>
                <a:latin typeface="Roboto"/>
              </a:rPr>
              <a:t>Shimoga</a:t>
            </a:r>
            <a:r>
              <a:rPr lang="en-IN" sz="1600" b="0" i="0" dirty="0">
                <a:solidFill>
                  <a:schemeClr val="accent6">
                    <a:lumMod val="50000"/>
                  </a:schemeClr>
                </a:solidFill>
                <a:effectLst/>
                <a:latin typeface="Roboto"/>
              </a:rPr>
              <a:t> districts of Karnataka State</a:t>
            </a:r>
          </a:p>
          <a:p>
            <a:pPr algn="l"/>
            <a:r>
              <a:rPr lang="en-IN" sz="1600" b="0" i="0" dirty="0">
                <a:solidFill>
                  <a:schemeClr val="accent6">
                    <a:lumMod val="50000"/>
                  </a:schemeClr>
                </a:solidFill>
                <a:effectLst/>
                <a:latin typeface="Roboto"/>
              </a:rPr>
              <a:t>4. Against government’s decision to replace the natural </a:t>
            </a:r>
            <a:r>
              <a:rPr lang="en-IN" sz="1600" b="0" i="0" dirty="0" err="1">
                <a:solidFill>
                  <a:schemeClr val="accent6">
                    <a:lumMod val="50000"/>
                  </a:schemeClr>
                </a:solidFill>
                <a:effectLst/>
                <a:latin typeface="Roboto"/>
              </a:rPr>
              <a:t>sal</a:t>
            </a:r>
            <a:r>
              <a:rPr lang="en-IN" sz="1600" b="0" i="0" dirty="0">
                <a:solidFill>
                  <a:schemeClr val="accent6">
                    <a:lumMod val="50000"/>
                  </a:schemeClr>
                </a:solidFill>
                <a:effectLst/>
                <a:latin typeface="Roboto"/>
              </a:rPr>
              <a:t> forest with Teak</a:t>
            </a:r>
          </a:p>
          <a:p>
            <a:pPr algn="l"/>
            <a:r>
              <a:rPr lang="en-IN" sz="1600" b="0" i="0" dirty="0">
                <a:solidFill>
                  <a:srgbClr val="000000"/>
                </a:solidFill>
                <a:effectLst/>
                <a:latin typeface="Roboto"/>
              </a:rPr>
              <a:t>Code:</a:t>
            </a:r>
          </a:p>
          <a:p>
            <a:pPr algn="l"/>
            <a:r>
              <a:rPr lang="en-IN" sz="1600" b="0" i="0" dirty="0">
                <a:solidFill>
                  <a:srgbClr val="000000"/>
                </a:solidFill>
                <a:effectLst/>
                <a:latin typeface="Roboto"/>
              </a:rPr>
              <a:t>   a    b    c    d</a:t>
            </a:r>
          </a:p>
          <a:p>
            <a:pPr algn="l"/>
            <a:r>
              <a:rPr lang="en-IN" sz="1600" b="1" i="0" dirty="0">
                <a:solidFill>
                  <a:srgbClr val="FF0000"/>
                </a:solidFill>
                <a:effectLst/>
                <a:latin typeface="Roboto"/>
              </a:rPr>
              <a:t>A. 1    2    3    4</a:t>
            </a:r>
          </a:p>
          <a:p>
            <a:pPr algn="l"/>
            <a:r>
              <a:rPr lang="en-IN" sz="1600" b="0" i="0" dirty="0">
                <a:solidFill>
                  <a:srgbClr val="000000"/>
                </a:solidFill>
                <a:effectLst/>
                <a:latin typeface="Roboto"/>
              </a:rPr>
              <a:t>B. 4    2    3    1</a:t>
            </a:r>
          </a:p>
          <a:p>
            <a:pPr algn="l"/>
            <a:r>
              <a:rPr lang="en-IN" sz="1600" b="0" i="0" dirty="0">
                <a:solidFill>
                  <a:srgbClr val="000000"/>
                </a:solidFill>
                <a:effectLst/>
                <a:latin typeface="Roboto"/>
              </a:rPr>
              <a:t>C. 3    4    1    2</a:t>
            </a:r>
          </a:p>
          <a:p>
            <a:pPr algn="l"/>
            <a:r>
              <a:rPr lang="en-IN" sz="1600" b="0" i="0" dirty="0">
                <a:solidFill>
                  <a:srgbClr val="000000"/>
                </a:solidFill>
                <a:effectLst/>
                <a:latin typeface="Roboto"/>
              </a:rPr>
              <a:t>D. 1    4    2    3</a:t>
            </a:r>
          </a:p>
          <a:p>
            <a:pPr algn="l"/>
            <a:r>
              <a:rPr lang="en-IN" sz="1600" b="1" i="0" dirty="0">
                <a:solidFill>
                  <a:srgbClr val="FF0000"/>
                </a:solidFill>
                <a:effectLst/>
                <a:latin typeface="Roboto"/>
              </a:rPr>
              <a:t>Ans: A</a:t>
            </a:r>
            <a:endParaRPr lang="en-IN" sz="1600" b="0" i="0" dirty="0">
              <a:solidFill>
                <a:srgbClr val="FF0000"/>
              </a:solidFill>
              <a:effectLst/>
              <a:latin typeface="Roboto"/>
            </a:endParaRPr>
          </a:p>
          <a:p>
            <a:pPr algn="l"/>
            <a:r>
              <a:rPr lang="en-IN" sz="1600" b="1" i="0" dirty="0">
                <a:solidFill>
                  <a:srgbClr val="000000"/>
                </a:solidFill>
                <a:effectLst/>
                <a:latin typeface="Roboto"/>
              </a:rPr>
              <a:t>Explanation:</a:t>
            </a:r>
            <a:endParaRPr lang="en-IN" sz="1600" b="0" i="0" dirty="0">
              <a:solidFill>
                <a:srgbClr val="000000"/>
              </a:solidFill>
              <a:effectLst/>
              <a:latin typeface="Roboto"/>
            </a:endParaRPr>
          </a:p>
          <a:p>
            <a:pPr algn="l"/>
            <a:r>
              <a:rPr lang="en-IN" sz="1600" b="1" i="0" dirty="0">
                <a:solidFill>
                  <a:srgbClr val="000000"/>
                </a:solidFill>
                <a:effectLst/>
                <a:latin typeface="Roboto"/>
              </a:rPr>
              <a:t>Narmada </a:t>
            </a:r>
            <a:r>
              <a:rPr lang="en-IN" sz="1600" b="1" i="0" dirty="0" err="1">
                <a:solidFill>
                  <a:srgbClr val="000000"/>
                </a:solidFill>
                <a:effectLst/>
                <a:latin typeface="Roboto"/>
              </a:rPr>
              <a:t>Bachao</a:t>
            </a:r>
            <a:r>
              <a:rPr lang="en-IN" sz="1600" b="1" i="0" dirty="0">
                <a:solidFill>
                  <a:srgbClr val="000000"/>
                </a:solidFill>
                <a:effectLst/>
                <a:latin typeface="Roboto"/>
              </a:rPr>
              <a:t> </a:t>
            </a:r>
            <a:r>
              <a:rPr lang="en-IN" sz="1600" b="1" i="0" dirty="0" err="1">
                <a:solidFill>
                  <a:srgbClr val="000000"/>
                </a:solidFill>
                <a:effectLst/>
                <a:latin typeface="Roboto"/>
              </a:rPr>
              <a:t>Andolan</a:t>
            </a:r>
            <a:r>
              <a:rPr lang="en-IN" sz="1600" b="1" i="0" dirty="0">
                <a:solidFill>
                  <a:srgbClr val="000000"/>
                </a:solidFill>
                <a:effectLst/>
                <a:latin typeface="Roboto"/>
              </a:rPr>
              <a:t> (NBA):</a:t>
            </a:r>
            <a:r>
              <a:rPr lang="en-IN" sz="1600" b="0" i="0" dirty="0">
                <a:solidFill>
                  <a:srgbClr val="000000"/>
                </a:solidFill>
                <a:effectLst/>
                <a:latin typeface="Roboto"/>
              </a:rPr>
              <a:t> </a:t>
            </a:r>
            <a:r>
              <a:rPr lang="en-IN" sz="1600" b="0" i="0" dirty="0" err="1">
                <a:solidFill>
                  <a:srgbClr val="000000"/>
                </a:solidFill>
                <a:effectLst/>
                <a:latin typeface="Roboto"/>
              </a:rPr>
              <a:t>Medha</a:t>
            </a:r>
            <a:r>
              <a:rPr lang="en-IN" sz="1600" b="0" i="0" dirty="0">
                <a:solidFill>
                  <a:srgbClr val="000000"/>
                </a:solidFill>
                <a:effectLst/>
                <a:latin typeface="Roboto"/>
              </a:rPr>
              <a:t> Patkar, Baba </a:t>
            </a:r>
            <a:r>
              <a:rPr lang="en-IN" sz="1600" b="0" i="0" dirty="0" err="1">
                <a:solidFill>
                  <a:srgbClr val="000000"/>
                </a:solidFill>
                <a:effectLst/>
                <a:latin typeface="Roboto"/>
              </a:rPr>
              <a:t>Amte</a:t>
            </a:r>
            <a:r>
              <a:rPr lang="en-IN" sz="1600" b="0" i="0" dirty="0">
                <a:solidFill>
                  <a:srgbClr val="000000"/>
                </a:solidFill>
                <a:effectLst/>
                <a:latin typeface="Roboto"/>
              </a:rPr>
              <a:t>, Adivasis, farmers, environmentalists and human rights activists.</a:t>
            </a:r>
          </a:p>
          <a:p>
            <a:pPr algn="l"/>
            <a:r>
              <a:rPr lang="en-IN" sz="1600" b="1" i="0" dirty="0">
                <a:solidFill>
                  <a:srgbClr val="000000"/>
                </a:solidFill>
                <a:effectLst/>
                <a:latin typeface="Roboto"/>
              </a:rPr>
              <a:t>Silent Valley Movement:</a:t>
            </a:r>
            <a:r>
              <a:rPr lang="en-IN" sz="1600" b="0" i="0" dirty="0">
                <a:solidFill>
                  <a:srgbClr val="000000"/>
                </a:solidFill>
                <a:effectLst/>
                <a:latin typeface="Roboto"/>
              </a:rPr>
              <a:t> Kerala Sastra Sahitya Parishad (KSSP) an NGO, and the poet activist </a:t>
            </a:r>
            <a:r>
              <a:rPr lang="en-IN" sz="1600" b="0" i="0" dirty="0" err="1">
                <a:solidFill>
                  <a:srgbClr val="000000"/>
                </a:solidFill>
                <a:effectLst/>
                <a:latin typeface="Roboto"/>
              </a:rPr>
              <a:t>Sughathakumari</a:t>
            </a:r>
            <a:endParaRPr lang="en-IN" sz="1600" b="0" i="0" dirty="0">
              <a:solidFill>
                <a:srgbClr val="000000"/>
              </a:solidFill>
              <a:effectLst/>
              <a:latin typeface="Roboto"/>
            </a:endParaRPr>
          </a:p>
          <a:p>
            <a:pPr algn="l"/>
            <a:r>
              <a:rPr lang="en-IN" sz="1600" b="1" i="0" dirty="0" err="1">
                <a:solidFill>
                  <a:srgbClr val="000000"/>
                </a:solidFill>
                <a:effectLst/>
                <a:latin typeface="Roboto"/>
              </a:rPr>
              <a:t>Appiko</a:t>
            </a:r>
            <a:r>
              <a:rPr lang="en-IN" sz="1600" b="1" i="0" dirty="0">
                <a:solidFill>
                  <a:srgbClr val="000000"/>
                </a:solidFill>
                <a:effectLst/>
                <a:latin typeface="Roboto"/>
              </a:rPr>
              <a:t> Movement:</a:t>
            </a:r>
            <a:r>
              <a:rPr lang="en-IN" sz="1600" b="0" i="0" dirty="0">
                <a:solidFill>
                  <a:srgbClr val="000000"/>
                </a:solidFill>
                <a:effectLst/>
                <a:latin typeface="Roboto"/>
              </a:rPr>
              <a:t> Uttara Kannada and </a:t>
            </a:r>
            <a:r>
              <a:rPr lang="en-IN" sz="1600" b="0" i="0" dirty="0" err="1">
                <a:solidFill>
                  <a:srgbClr val="000000"/>
                </a:solidFill>
                <a:effectLst/>
                <a:latin typeface="Roboto"/>
              </a:rPr>
              <a:t>Shimoga</a:t>
            </a:r>
            <a:r>
              <a:rPr lang="en-IN" sz="1600" b="0" i="0" dirty="0">
                <a:solidFill>
                  <a:srgbClr val="000000"/>
                </a:solidFill>
                <a:effectLst/>
                <a:latin typeface="Roboto"/>
              </a:rPr>
              <a:t> districts of Karnataka State</a:t>
            </a:r>
          </a:p>
          <a:p>
            <a:pPr algn="l"/>
            <a:r>
              <a:rPr lang="en-IN" sz="1600" b="1" i="0" dirty="0">
                <a:solidFill>
                  <a:srgbClr val="000000"/>
                </a:solidFill>
                <a:effectLst/>
                <a:latin typeface="Roboto"/>
              </a:rPr>
              <a:t>Jungle </a:t>
            </a:r>
            <a:r>
              <a:rPr lang="en-IN" sz="1600" b="1" i="0" dirty="0" err="1">
                <a:solidFill>
                  <a:srgbClr val="000000"/>
                </a:solidFill>
                <a:effectLst/>
                <a:latin typeface="Roboto"/>
              </a:rPr>
              <a:t>Bachao</a:t>
            </a:r>
            <a:r>
              <a:rPr lang="en-IN" sz="1600" b="1" i="0" dirty="0">
                <a:solidFill>
                  <a:srgbClr val="000000"/>
                </a:solidFill>
                <a:effectLst/>
                <a:latin typeface="Roboto"/>
              </a:rPr>
              <a:t> </a:t>
            </a:r>
            <a:r>
              <a:rPr lang="en-IN" sz="1600" b="1" i="0" dirty="0" err="1">
                <a:solidFill>
                  <a:srgbClr val="000000"/>
                </a:solidFill>
                <a:effectLst/>
                <a:latin typeface="Roboto"/>
              </a:rPr>
              <a:t>Andola</a:t>
            </a:r>
            <a:r>
              <a:rPr lang="en-IN" sz="1600" b="1" i="0" dirty="0">
                <a:solidFill>
                  <a:srgbClr val="000000"/>
                </a:solidFill>
                <a:effectLst/>
                <a:latin typeface="Roboto"/>
              </a:rPr>
              <a:t>:</a:t>
            </a:r>
            <a:r>
              <a:rPr lang="en-IN" sz="1600" b="0" i="0" dirty="0">
                <a:solidFill>
                  <a:srgbClr val="000000"/>
                </a:solidFill>
                <a:effectLst/>
                <a:latin typeface="Roboto"/>
              </a:rPr>
              <a:t> Against government’s decision to replace the natural </a:t>
            </a:r>
            <a:r>
              <a:rPr lang="en-IN" sz="1600" b="0" i="0" dirty="0" err="1">
                <a:solidFill>
                  <a:srgbClr val="000000"/>
                </a:solidFill>
                <a:effectLst/>
                <a:latin typeface="Roboto"/>
              </a:rPr>
              <a:t>sal</a:t>
            </a:r>
            <a:r>
              <a:rPr lang="en-IN" sz="1600" b="0" i="0" dirty="0">
                <a:solidFill>
                  <a:srgbClr val="000000"/>
                </a:solidFill>
                <a:effectLst/>
                <a:latin typeface="Roboto"/>
              </a:rPr>
              <a:t> forest with Teak.</a:t>
            </a:r>
          </a:p>
        </p:txBody>
      </p:sp>
    </p:spTree>
    <p:extLst>
      <p:ext uri="{BB962C8B-B14F-4D97-AF65-F5344CB8AC3E}">
        <p14:creationId xmlns:p14="http://schemas.microsoft.com/office/powerpoint/2010/main" val="1217808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FEA6B00-29F9-4913-A640-6A3A31B978F3}"/>
              </a:ext>
            </a:extLst>
          </p:cNvPr>
          <p:cNvSpPr txBox="1"/>
          <p:nvPr/>
        </p:nvSpPr>
        <p:spPr>
          <a:xfrm>
            <a:off x="0" y="76200"/>
            <a:ext cx="8305800" cy="6740307"/>
          </a:xfrm>
          <a:prstGeom prst="rect">
            <a:avLst/>
          </a:prstGeom>
          <a:noFill/>
        </p:spPr>
        <p:txBody>
          <a:bodyPr wrap="square">
            <a:spAutoFit/>
          </a:bodyPr>
          <a:lstStyle/>
          <a:p>
            <a:r>
              <a:rPr lang="en-US" b="1" dirty="0"/>
              <a:t>6. Disaster Management includes:</a:t>
            </a:r>
          </a:p>
          <a:p>
            <a:r>
              <a:rPr lang="en-US" dirty="0"/>
              <a:t> a. Mitigation </a:t>
            </a:r>
          </a:p>
          <a:p>
            <a:r>
              <a:rPr lang="en-US" dirty="0"/>
              <a:t>b. Reconstruction </a:t>
            </a:r>
          </a:p>
          <a:p>
            <a:r>
              <a:rPr lang="en-US" dirty="0"/>
              <a:t>c. Rehabilitation </a:t>
            </a:r>
          </a:p>
          <a:p>
            <a:r>
              <a:rPr lang="en-US" dirty="0"/>
              <a:t>d. All of the above </a:t>
            </a:r>
          </a:p>
          <a:p>
            <a:endParaRPr lang="en-US" dirty="0"/>
          </a:p>
          <a:p>
            <a:r>
              <a:rPr lang="en-US" b="1" dirty="0"/>
              <a:t>7. Tsunami’s can occur only during </a:t>
            </a:r>
          </a:p>
          <a:p>
            <a:pPr marL="342900" indent="-342900">
              <a:buAutoNum type="alphaLcPeriod"/>
            </a:pPr>
            <a:r>
              <a:rPr lang="en-US" dirty="0"/>
              <a:t>Evening </a:t>
            </a:r>
          </a:p>
          <a:p>
            <a:pPr marL="342900" indent="-342900">
              <a:buAutoNum type="alphaLcPeriod"/>
            </a:pPr>
            <a:r>
              <a:rPr lang="en-US" dirty="0"/>
              <a:t>Afternoon </a:t>
            </a:r>
          </a:p>
          <a:p>
            <a:pPr marL="342900" indent="-342900">
              <a:buAutoNum type="alphaLcPeriod"/>
            </a:pPr>
            <a:r>
              <a:rPr lang="en-US" dirty="0"/>
              <a:t>Any time of the day or night </a:t>
            </a:r>
          </a:p>
          <a:p>
            <a:pPr marL="342900" indent="-342900">
              <a:buAutoNum type="alphaLcPeriod"/>
            </a:pPr>
            <a:r>
              <a:rPr lang="en-US" dirty="0"/>
              <a:t>Morning </a:t>
            </a:r>
          </a:p>
          <a:p>
            <a:pPr marL="342900" indent="-342900">
              <a:buAutoNum type="alphaLcPeriod"/>
            </a:pPr>
            <a:endParaRPr lang="en-US" dirty="0"/>
          </a:p>
          <a:p>
            <a:r>
              <a:rPr lang="en-US" b="1" dirty="0"/>
              <a:t>8. United Nations disaster management team are responsible for solving problems resulting from disaster in </a:t>
            </a:r>
          </a:p>
          <a:p>
            <a:pPr marL="342900" indent="-342900">
              <a:buAutoNum type="alphaLcPeriod"/>
            </a:pPr>
            <a:r>
              <a:rPr lang="en-US" dirty="0"/>
              <a:t>Asia </a:t>
            </a:r>
          </a:p>
          <a:p>
            <a:pPr marL="342900" indent="-342900">
              <a:buAutoNum type="alphaLcPeriod"/>
            </a:pPr>
            <a:r>
              <a:rPr lang="en-US" dirty="0"/>
              <a:t>Africa </a:t>
            </a:r>
          </a:p>
          <a:p>
            <a:pPr marL="342900" indent="-342900">
              <a:buAutoNum type="alphaLcPeriod"/>
            </a:pPr>
            <a:r>
              <a:rPr lang="en-US" dirty="0"/>
              <a:t>Australia </a:t>
            </a:r>
          </a:p>
          <a:p>
            <a:pPr marL="342900" indent="-342900">
              <a:buAutoNum type="alphaLcPeriod"/>
            </a:pPr>
            <a:r>
              <a:rPr lang="en-US" dirty="0"/>
              <a:t>All continents </a:t>
            </a:r>
          </a:p>
          <a:p>
            <a:endParaRPr lang="en-US" dirty="0"/>
          </a:p>
          <a:p>
            <a:r>
              <a:rPr lang="en-US" b="1" dirty="0"/>
              <a:t>9. In India National Institute of Disaster Management is located at </a:t>
            </a:r>
          </a:p>
          <a:p>
            <a:pPr marL="342900" indent="-342900">
              <a:buAutoNum type="alphaLcPeriod"/>
            </a:pPr>
            <a:r>
              <a:rPr lang="en-US" dirty="0"/>
              <a:t>Manipur </a:t>
            </a:r>
          </a:p>
          <a:p>
            <a:pPr marL="342900" indent="-342900">
              <a:buAutoNum type="alphaLcPeriod"/>
            </a:pPr>
            <a:r>
              <a:rPr lang="en-US" dirty="0"/>
              <a:t>Punjab </a:t>
            </a:r>
          </a:p>
          <a:p>
            <a:pPr marL="342900" indent="-342900">
              <a:buAutoNum type="alphaLcPeriod"/>
            </a:pPr>
            <a:r>
              <a:rPr lang="en-US" dirty="0"/>
              <a:t>Hyderabad </a:t>
            </a:r>
          </a:p>
          <a:p>
            <a:pPr marL="342900" indent="-342900">
              <a:buAutoNum type="alphaLcPeriod"/>
            </a:pPr>
            <a:r>
              <a:rPr lang="en-US" dirty="0"/>
              <a:t>New Delhi</a:t>
            </a:r>
            <a:endParaRPr lang="en-IN" dirty="0"/>
          </a:p>
        </p:txBody>
      </p:sp>
    </p:spTree>
    <p:extLst>
      <p:ext uri="{BB962C8B-B14F-4D97-AF65-F5344CB8AC3E}">
        <p14:creationId xmlns:p14="http://schemas.microsoft.com/office/powerpoint/2010/main" val="3835701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FEA6B00-29F9-4913-A640-6A3A31B978F3}"/>
              </a:ext>
            </a:extLst>
          </p:cNvPr>
          <p:cNvSpPr txBox="1"/>
          <p:nvPr/>
        </p:nvSpPr>
        <p:spPr>
          <a:xfrm>
            <a:off x="0" y="76200"/>
            <a:ext cx="8305800" cy="6740307"/>
          </a:xfrm>
          <a:prstGeom prst="rect">
            <a:avLst/>
          </a:prstGeom>
          <a:noFill/>
        </p:spPr>
        <p:txBody>
          <a:bodyPr wrap="square">
            <a:spAutoFit/>
          </a:bodyPr>
          <a:lstStyle/>
          <a:p>
            <a:r>
              <a:rPr lang="en-US" b="1" dirty="0"/>
              <a:t>6. Disaster Management includes:</a:t>
            </a:r>
          </a:p>
          <a:p>
            <a:r>
              <a:rPr lang="en-US" dirty="0"/>
              <a:t> a. Mitigation </a:t>
            </a:r>
          </a:p>
          <a:p>
            <a:r>
              <a:rPr lang="en-US" dirty="0"/>
              <a:t>b. Reconstruction </a:t>
            </a:r>
          </a:p>
          <a:p>
            <a:r>
              <a:rPr lang="en-US" dirty="0"/>
              <a:t>c. Rehabilitation </a:t>
            </a:r>
          </a:p>
          <a:p>
            <a:r>
              <a:rPr lang="en-US" dirty="0">
                <a:solidFill>
                  <a:srgbClr val="FF0000"/>
                </a:solidFill>
              </a:rPr>
              <a:t>d. All of the above </a:t>
            </a:r>
          </a:p>
          <a:p>
            <a:endParaRPr lang="en-US" dirty="0"/>
          </a:p>
          <a:p>
            <a:r>
              <a:rPr lang="en-US" b="1" dirty="0"/>
              <a:t>7. Tsunami’s can occur only during </a:t>
            </a:r>
          </a:p>
          <a:p>
            <a:pPr marL="342900" indent="-342900">
              <a:buAutoNum type="alphaLcPeriod"/>
            </a:pPr>
            <a:r>
              <a:rPr lang="en-US" dirty="0"/>
              <a:t>Evening </a:t>
            </a:r>
          </a:p>
          <a:p>
            <a:pPr marL="342900" indent="-342900">
              <a:buAutoNum type="alphaLcPeriod"/>
            </a:pPr>
            <a:r>
              <a:rPr lang="en-US" dirty="0"/>
              <a:t>Afternoon </a:t>
            </a:r>
          </a:p>
          <a:p>
            <a:pPr marL="342900" indent="-342900">
              <a:buAutoNum type="alphaLcPeriod"/>
            </a:pPr>
            <a:r>
              <a:rPr lang="en-US" dirty="0">
                <a:solidFill>
                  <a:srgbClr val="FF0000"/>
                </a:solidFill>
              </a:rPr>
              <a:t>Any time of the day or night </a:t>
            </a:r>
          </a:p>
          <a:p>
            <a:pPr marL="342900" indent="-342900">
              <a:buAutoNum type="alphaLcPeriod"/>
            </a:pPr>
            <a:r>
              <a:rPr lang="en-US" dirty="0"/>
              <a:t>Morning </a:t>
            </a:r>
          </a:p>
          <a:p>
            <a:pPr marL="342900" indent="-342900">
              <a:buAutoNum type="alphaLcPeriod"/>
            </a:pPr>
            <a:endParaRPr lang="en-US" dirty="0"/>
          </a:p>
          <a:p>
            <a:r>
              <a:rPr lang="en-US" b="1" dirty="0"/>
              <a:t>8. United Nations disaster management team are responsible for solving problems resulting from disaster in </a:t>
            </a:r>
          </a:p>
          <a:p>
            <a:pPr marL="342900" indent="-342900">
              <a:buAutoNum type="alphaLcPeriod"/>
            </a:pPr>
            <a:r>
              <a:rPr lang="en-US" dirty="0"/>
              <a:t>Asia </a:t>
            </a:r>
          </a:p>
          <a:p>
            <a:pPr marL="342900" indent="-342900">
              <a:buAutoNum type="alphaLcPeriod"/>
            </a:pPr>
            <a:r>
              <a:rPr lang="en-US" dirty="0"/>
              <a:t>Africa </a:t>
            </a:r>
          </a:p>
          <a:p>
            <a:pPr marL="342900" indent="-342900">
              <a:buAutoNum type="alphaLcPeriod"/>
            </a:pPr>
            <a:r>
              <a:rPr lang="en-US" dirty="0"/>
              <a:t>Australia </a:t>
            </a:r>
          </a:p>
          <a:p>
            <a:pPr marL="342900" indent="-342900">
              <a:buAutoNum type="alphaLcPeriod"/>
            </a:pPr>
            <a:r>
              <a:rPr lang="en-US" dirty="0">
                <a:solidFill>
                  <a:srgbClr val="FF0000"/>
                </a:solidFill>
              </a:rPr>
              <a:t>All continents </a:t>
            </a:r>
          </a:p>
          <a:p>
            <a:endParaRPr lang="en-US" dirty="0"/>
          </a:p>
          <a:p>
            <a:r>
              <a:rPr lang="en-US" b="1" dirty="0"/>
              <a:t>9. In India National Institute of Disaster Management is located at </a:t>
            </a:r>
          </a:p>
          <a:p>
            <a:pPr marL="342900" indent="-342900">
              <a:buAutoNum type="alphaLcPeriod"/>
            </a:pPr>
            <a:r>
              <a:rPr lang="en-US" dirty="0"/>
              <a:t>Manipur </a:t>
            </a:r>
          </a:p>
          <a:p>
            <a:pPr marL="342900" indent="-342900">
              <a:buAutoNum type="alphaLcPeriod"/>
            </a:pPr>
            <a:r>
              <a:rPr lang="en-US" dirty="0"/>
              <a:t>Punjab </a:t>
            </a:r>
          </a:p>
          <a:p>
            <a:pPr marL="342900" indent="-342900">
              <a:buAutoNum type="alphaLcPeriod"/>
            </a:pPr>
            <a:r>
              <a:rPr lang="en-US" dirty="0"/>
              <a:t>Hyderabad </a:t>
            </a:r>
          </a:p>
          <a:p>
            <a:pPr marL="342900" indent="-342900">
              <a:buAutoNum type="alphaLcPeriod"/>
            </a:pPr>
            <a:r>
              <a:rPr lang="en-US" dirty="0">
                <a:solidFill>
                  <a:srgbClr val="FF0000"/>
                </a:solidFill>
              </a:rPr>
              <a:t>New Delhi</a:t>
            </a:r>
            <a:endParaRPr lang="en-IN" dirty="0">
              <a:solidFill>
                <a:srgbClr val="FF0000"/>
              </a:solidFill>
            </a:endParaRPr>
          </a:p>
        </p:txBody>
      </p:sp>
    </p:spTree>
    <p:extLst>
      <p:ext uri="{BB962C8B-B14F-4D97-AF65-F5344CB8AC3E}">
        <p14:creationId xmlns:p14="http://schemas.microsoft.com/office/powerpoint/2010/main" val="1675041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2133600" cy="461665"/>
          </a:xfrm>
          <a:prstGeom prst="rect">
            <a:avLst/>
          </a:prstGeom>
          <a:noFill/>
        </p:spPr>
        <p:txBody>
          <a:bodyPr wrap="square" rtlCol="0">
            <a:spAutoFit/>
          </a:bodyPr>
          <a:lstStyle/>
          <a:p>
            <a:r>
              <a:rPr lang="en-US" sz="2400" dirty="0"/>
              <a:t>For MCQ link : </a:t>
            </a:r>
            <a:endParaRPr lang="en-SG" sz="2400" dirty="0"/>
          </a:p>
        </p:txBody>
      </p:sp>
      <p:sp>
        <p:nvSpPr>
          <p:cNvPr id="5" name="TextBox 4">
            <a:extLst>
              <a:ext uri="{FF2B5EF4-FFF2-40B4-BE49-F238E27FC236}">
                <a16:creationId xmlns:a16="http://schemas.microsoft.com/office/drawing/2014/main" xmlns="" id="{8D9125D2-702C-4E97-BF65-35F6C34C131B}"/>
              </a:ext>
            </a:extLst>
          </p:cNvPr>
          <p:cNvSpPr txBox="1"/>
          <p:nvPr/>
        </p:nvSpPr>
        <p:spPr>
          <a:xfrm>
            <a:off x="228600" y="1447800"/>
            <a:ext cx="8686800" cy="2308324"/>
          </a:xfrm>
          <a:prstGeom prst="rect">
            <a:avLst/>
          </a:prstGeom>
          <a:noFill/>
        </p:spPr>
        <p:txBody>
          <a:bodyPr wrap="square">
            <a:spAutoFit/>
          </a:bodyPr>
          <a:lstStyle/>
          <a:p>
            <a:r>
              <a:rPr lang="en-IN" dirty="0">
                <a:solidFill>
                  <a:srgbClr val="000099"/>
                </a:solidFill>
                <a:hlinkClick r:id="rId2"/>
              </a:rPr>
              <a:t>https://www.jagranjosh.com/general-knowledge/gk-questions-and-answers-on-the-environmental-movements-in-india-1519046494-1</a:t>
            </a:r>
            <a:endParaRPr lang="en-IN" dirty="0">
              <a:solidFill>
                <a:srgbClr val="000099"/>
              </a:solidFill>
            </a:endParaRPr>
          </a:p>
          <a:p>
            <a:endParaRPr lang="en-IN" dirty="0">
              <a:solidFill>
                <a:srgbClr val="000099"/>
              </a:solidFill>
            </a:endParaRPr>
          </a:p>
          <a:p>
            <a:endParaRPr lang="en-IN" dirty="0">
              <a:solidFill>
                <a:srgbClr val="000099"/>
              </a:solidFill>
            </a:endParaRPr>
          </a:p>
          <a:p>
            <a:r>
              <a:rPr lang="en-IN" dirty="0">
                <a:solidFill>
                  <a:srgbClr val="000099"/>
                </a:solidFill>
                <a:hlinkClick r:id="rId3"/>
              </a:rPr>
              <a:t>http://bbmc.nic.in/sites/default/files/100_questions_DM.PDF</a:t>
            </a:r>
            <a:endParaRPr lang="en-IN" dirty="0">
              <a:solidFill>
                <a:srgbClr val="000099"/>
              </a:solidFill>
            </a:endParaRPr>
          </a:p>
          <a:p>
            <a:endParaRPr lang="en-IN" dirty="0">
              <a:solidFill>
                <a:srgbClr val="000099"/>
              </a:solidFill>
            </a:endParaRPr>
          </a:p>
          <a:p>
            <a:endParaRPr lang="en-IN" dirty="0">
              <a:solidFill>
                <a:srgbClr val="000099"/>
              </a:solidFill>
            </a:endParaRPr>
          </a:p>
          <a:p>
            <a:endParaRPr lang="en-IN" dirty="0">
              <a:solidFill>
                <a:srgbClr val="000099"/>
              </a:solidFill>
            </a:endParaRPr>
          </a:p>
        </p:txBody>
      </p:sp>
    </p:spTree>
    <p:extLst>
      <p:ext uri="{BB962C8B-B14F-4D97-AF65-F5344CB8AC3E}">
        <p14:creationId xmlns:p14="http://schemas.microsoft.com/office/powerpoint/2010/main" val="38041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B568A65-3C0A-4874-B361-754B4EC077AC}"/>
              </a:ext>
            </a:extLst>
          </p:cNvPr>
          <p:cNvSpPr txBox="1"/>
          <p:nvPr/>
        </p:nvSpPr>
        <p:spPr>
          <a:xfrm>
            <a:off x="152400" y="381000"/>
            <a:ext cx="6019800" cy="2862322"/>
          </a:xfrm>
          <a:prstGeom prst="rect">
            <a:avLst/>
          </a:prstGeom>
          <a:noFill/>
        </p:spPr>
        <p:txBody>
          <a:bodyPr wrap="square" rtlCol="0">
            <a:spAutoFit/>
          </a:bodyPr>
          <a:lstStyle/>
          <a:p>
            <a:r>
              <a:rPr lang="en-US" sz="6000" b="1" dirty="0">
                <a:solidFill>
                  <a:srgbClr val="FF0000"/>
                </a:solidFill>
              </a:rPr>
              <a:t>Thank you</a:t>
            </a:r>
          </a:p>
          <a:p>
            <a:r>
              <a:rPr lang="en-US" sz="6000" b="1" dirty="0"/>
              <a:t> </a:t>
            </a:r>
          </a:p>
          <a:p>
            <a:r>
              <a:rPr lang="en-US" sz="6000" b="1" dirty="0">
                <a:solidFill>
                  <a:srgbClr val="00B050"/>
                </a:solidFill>
              </a:rPr>
              <a:t>Good luck ..!!</a:t>
            </a:r>
            <a:endParaRPr lang="en-IN" sz="6000" b="1" dirty="0">
              <a:solidFill>
                <a:srgbClr val="00B050"/>
              </a:solidFill>
            </a:endParaRPr>
          </a:p>
        </p:txBody>
      </p:sp>
    </p:spTree>
    <p:extLst>
      <p:ext uri="{BB962C8B-B14F-4D97-AF65-F5344CB8AC3E}">
        <p14:creationId xmlns:p14="http://schemas.microsoft.com/office/powerpoint/2010/main" val="1128686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4"/>
          <p:cNvSpPr txBox="1">
            <a:spLocks noChangeArrowheads="1"/>
          </p:cNvSpPr>
          <p:nvPr/>
        </p:nvSpPr>
        <p:spPr bwMode="auto">
          <a:xfrm>
            <a:off x="2667000" y="228600"/>
            <a:ext cx="3538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800" b="1">
                <a:latin typeface="Times New Roman" pitchFamily="18" charset="0"/>
                <a:cs typeface="Times New Roman" pitchFamily="18" charset="0"/>
              </a:rPr>
              <a:t>Disaster Management</a:t>
            </a:r>
          </a:p>
        </p:txBody>
      </p:sp>
      <p:sp>
        <p:nvSpPr>
          <p:cNvPr id="25603" name="Text Box 5"/>
          <p:cNvSpPr txBox="1">
            <a:spLocks noChangeArrowheads="1"/>
          </p:cNvSpPr>
          <p:nvPr/>
        </p:nvSpPr>
        <p:spPr bwMode="auto">
          <a:xfrm>
            <a:off x="228600" y="1828800"/>
            <a:ext cx="2557463" cy="461963"/>
          </a:xfrm>
          <a:prstGeom prst="rect">
            <a:avLst/>
          </a:prstGeom>
          <a:noFill/>
          <a:ln w="9525">
            <a:noFill/>
            <a:miter lim="800000"/>
            <a:headEnd/>
            <a:tailEnd/>
          </a:ln>
        </p:spPr>
        <p:txBody>
          <a:bodyPr wrap="none">
            <a:spAutoFit/>
          </a:bodyPr>
          <a:lstStyle/>
          <a:p>
            <a:pPr fontAlgn="auto">
              <a:spcBef>
                <a:spcPts val="0"/>
              </a:spcBef>
              <a:spcAft>
                <a:spcPts val="0"/>
              </a:spcAft>
              <a:defRPr/>
            </a:pPr>
            <a:r>
              <a:rPr lang="en-US" sz="2400" b="1" dirty="0">
                <a:solidFill>
                  <a:schemeClr val="tx2">
                    <a:lumMod val="75000"/>
                  </a:schemeClr>
                </a:solidFill>
                <a:latin typeface="Times New Roman" pitchFamily="18" charset="0"/>
                <a:cs typeface="Times New Roman" pitchFamily="18" charset="0"/>
              </a:rPr>
              <a:t>Types of Disasters</a:t>
            </a:r>
          </a:p>
        </p:txBody>
      </p:sp>
      <p:sp>
        <p:nvSpPr>
          <p:cNvPr id="25604" name="Text Box 7"/>
          <p:cNvSpPr txBox="1">
            <a:spLocks noChangeArrowheads="1"/>
          </p:cNvSpPr>
          <p:nvPr/>
        </p:nvSpPr>
        <p:spPr bwMode="auto">
          <a:xfrm>
            <a:off x="1447800" y="2438400"/>
            <a:ext cx="7531100" cy="4000500"/>
          </a:xfrm>
          <a:prstGeom prst="rect">
            <a:avLst/>
          </a:prstGeom>
          <a:noFill/>
          <a:ln w="9525">
            <a:noFill/>
            <a:miter lim="800000"/>
            <a:headEnd/>
            <a:tailEnd/>
          </a:ln>
        </p:spPr>
        <p:txBody>
          <a:bodyPr wrap="none">
            <a:spAutoFit/>
          </a:bodyPr>
          <a:lstStyle/>
          <a:p>
            <a:pPr fontAlgn="auto">
              <a:spcBef>
                <a:spcPts val="0"/>
              </a:spcBef>
              <a:spcAft>
                <a:spcPts val="0"/>
              </a:spcAft>
              <a:defRPr/>
            </a:pPr>
            <a:r>
              <a:rPr lang="en-US" sz="2300" b="1" dirty="0">
                <a:solidFill>
                  <a:schemeClr val="accent4">
                    <a:lumMod val="75000"/>
                  </a:schemeClr>
                </a:solidFill>
                <a:latin typeface="Times New Roman" pitchFamily="18" charset="0"/>
                <a:cs typeface="Times New Roman" pitchFamily="18" charset="0"/>
              </a:rPr>
              <a:t>Natural Disasters</a:t>
            </a:r>
          </a:p>
          <a:p>
            <a:pPr fontAlgn="auto">
              <a:spcBef>
                <a:spcPts val="0"/>
              </a:spcBef>
              <a:spcAft>
                <a:spcPts val="0"/>
              </a:spcAft>
              <a:defRPr/>
            </a:pPr>
            <a:endParaRPr lang="en-US" dirty="0">
              <a:solidFill>
                <a:srgbClr val="660033"/>
              </a:solidFill>
              <a:latin typeface="+mn-lt"/>
              <a:cs typeface="+mn-cs"/>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Air-related – Hurricanes, cyclones, storms, etc.</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Water-related – Floods, drought, etc.</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 Earth-related – Earthquakes, landslides, volcanic eruptions, etc.</a:t>
            </a:r>
          </a:p>
          <a:p>
            <a:pPr fontAlgn="auto">
              <a:spcBef>
                <a:spcPts val="0"/>
              </a:spcBef>
              <a:spcAft>
                <a:spcPts val="0"/>
              </a:spcAft>
              <a:buFontTx/>
              <a:buChar char="•"/>
              <a:defRPr/>
            </a:pPr>
            <a:endParaRPr lang="en-US" dirty="0">
              <a:solidFill>
                <a:srgbClr val="FF0000"/>
              </a:solidFill>
              <a:latin typeface="+mn-lt"/>
              <a:cs typeface="+mn-cs"/>
            </a:endParaRPr>
          </a:p>
          <a:p>
            <a:pPr fontAlgn="auto">
              <a:spcBef>
                <a:spcPts val="0"/>
              </a:spcBef>
              <a:spcAft>
                <a:spcPts val="0"/>
              </a:spcAft>
              <a:defRPr/>
            </a:pPr>
            <a:r>
              <a:rPr lang="en-US" sz="2300" b="1" dirty="0">
                <a:solidFill>
                  <a:schemeClr val="accent4">
                    <a:lumMod val="75000"/>
                  </a:schemeClr>
                </a:solidFill>
                <a:latin typeface="Times New Roman" pitchFamily="18" charset="0"/>
                <a:cs typeface="Times New Roman" pitchFamily="18" charset="0"/>
              </a:rPr>
              <a:t>Man-made Disasters</a:t>
            </a:r>
          </a:p>
          <a:p>
            <a:pPr fontAlgn="auto">
              <a:spcBef>
                <a:spcPts val="0"/>
              </a:spcBef>
              <a:spcAft>
                <a:spcPts val="0"/>
              </a:spcAft>
              <a:defRPr/>
            </a:pPr>
            <a:endParaRPr lang="en-US" b="1" dirty="0">
              <a:solidFill>
                <a:srgbClr val="660033"/>
              </a:solidFill>
              <a:latin typeface="+mn-lt"/>
              <a:cs typeface="+mn-cs"/>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Industrial accidents</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Wars, riots, terrorism, etc.</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Toxic spills</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Transportation accidents</a:t>
            </a:r>
          </a:p>
        </p:txBody>
      </p:sp>
      <p:sp>
        <p:nvSpPr>
          <p:cNvPr id="25605" name="Text Box 8"/>
          <p:cNvSpPr txBox="1">
            <a:spLocks noChangeArrowheads="1"/>
          </p:cNvSpPr>
          <p:nvPr/>
        </p:nvSpPr>
        <p:spPr bwMode="auto">
          <a:xfrm>
            <a:off x="304800" y="914400"/>
            <a:ext cx="8153400" cy="769938"/>
          </a:xfrm>
          <a:prstGeom prst="rect">
            <a:avLst/>
          </a:prstGeom>
          <a:noFill/>
          <a:ln w="9525">
            <a:noFill/>
            <a:miter lim="800000"/>
            <a:headEnd/>
            <a:tailEnd/>
          </a:ln>
        </p:spPr>
        <p:txBody>
          <a:bodyPr>
            <a:spAutoFit/>
          </a:bodyPr>
          <a:lstStyle/>
          <a:p>
            <a:pPr fontAlgn="auto">
              <a:spcBef>
                <a:spcPts val="0"/>
              </a:spcBef>
              <a:spcAft>
                <a:spcPts val="0"/>
              </a:spcAft>
              <a:defRPr/>
            </a:pPr>
            <a:r>
              <a:rPr lang="en-US" sz="2200" dirty="0">
                <a:solidFill>
                  <a:schemeClr val="accent1">
                    <a:lumMod val="75000"/>
                  </a:schemeClr>
                </a:solidFill>
                <a:latin typeface="Times New Roman" pitchFamily="18" charset="0"/>
                <a:cs typeface="Times New Roman" pitchFamily="18" charset="0"/>
              </a:rPr>
              <a:t>A </a:t>
            </a:r>
            <a:r>
              <a:rPr lang="en-US" sz="2200" i="1" dirty="0">
                <a:solidFill>
                  <a:schemeClr val="accent1">
                    <a:lumMod val="75000"/>
                  </a:schemeClr>
                </a:solidFill>
                <a:latin typeface="Times New Roman" pitchFamily="18" charset="0"/>
                <a:cs typeface="Times New Roman" pitchFamily="18" charset="0"/>
              </a:rPr>
              <a:t>disaster</a:t>
            </a:r>
            <a:r>
              <a:rPr lang="en-US" sz="2200" dirty="0">
                <a:solidFill>
                  <a:schemeClr val="accent1">
                    <a:lumMod val="75000"/>
                  </a:schemeClr>
                </a:solidFill>
                <a:latin typeface="Times New Roman" pitchFamily="18" charset="0"/>
                <a:cs typeface="Times New Roman" pitchFamily="18" charset="0"/>
              </a:rPr>
              <a:t> is defined as a sudden event or calamity that causes large-scale damage and destruction of human life and property. </a:t>
            </a:r>
          </a:p>
        </p:txBody>
      </p:sp>
    </p:spTree>
    <p:extLst>
      <p:ext uri="{BB962C8B-B14F-4D97-AF65-F5344CB8AC3E}">
        <p14:creationId xmlns:p14="http://schemas.microsoft.com/office/powerpoint/2010/main" val="3208965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304800" y="304800"/>
            <a:ext cx="1758950" cy="461963"/>
          </a:xfrm>
          <a:prstGeom prst="rect">
            <a:avLst/>
          </a:prstGeom>
          <a:noFill/>
          <a:ln w="9525">
            <a:noFill/>
            <a:miter lim="800000"/>
            <a:headEnd/>
            <a:tailEnd/>
          </a:ln>
        </p:spPr>
        <p:txBody>
          <a:bodyPr wrap="none">
            <a:spAutoFit/>
          </a:bodyPr>
          <a:lstStyle/>
          <a:p>
            <a:pPr fontAlgn="auto">
              <a:spcBef>
                <a:spcPts val="0"/>
              </a:spcBef>
              <a:spcAft>
                <a:spcPts val="0"/>
              </a:spcAft>
              <a:defRPr/>
            </a:pPr>
            <a:r>
              <a:rPr lang="en-US" sz="2400" b="1" dirty="0">
                <a:solidFill>
                  <a:schemeClr val="tx2">
                    <a:lumMod val="75000"/>
                  </a:schemeClr>
                </a:solidFill>
                <a:latin typeface="Times New Roman" pitchFamily="18" charset="0"/>
                <a:cs typeface="Times New Roman" pitchFamily="18" charset="0"/>
              </a:rPr>
              <a:t>Earthquake</a:t>
            </a:r>
          </a:p>
        </p:txBody>
      </p:sp>
      <p:sp>
        <p:nvSpPr>
          <p:cNvPr id="26627" name="Text Box 7"/>
          <p:cNvSpPr txBox="1">
            <a:spLocks noChangeArrowheads="1"/>
          </p:cNvSpPr>
          <p:nvPr/>
        </p:nvSpPr>
        <p:spPr bwMode="auto">
          <a:xfrm>
            <a:off x="381000" y="990600"/>
            <a:ext cx="8305800" cy="1108075"/>
          </a:xfrm>
          <a:prstGeom prst="rect">
            <a:avLst/>
          </a:prstGeom>
          <a:noFill/>
          <a:ln w="9525">
            <a:noFill/>
            <a:miter lim="800000"/>
            <a:headEnd/>
            <a:tailEnd/>
          </a:ln>
        </p:spPr>
        <p:txBody>
          <a:bodyPr>
            <a:spAutoFit/>
          </a:bodyPr>
          <a:lstStyle/>
          <a:p>
            <a:pPr fontAlgn="auto">
              <a:spcBef>
                <a:spcPts val="0"/>
              </a:spcBef>
              <a:spcAft>
                <a:spcPts val="0"/>
              </a:spcAft>
              <a:defRPr/>
            </a:pPr>
            <a:r>
              <a:rPr lang="en-US" sz="2200" dirty="0">
                <a:solidFill>
                  <a:schemeClr val="accent1">
                    <a:lumMod val="75000"/>
                  </a:schemeClr>
                </a:solidFill>
                <a:latin typeface="Times New Roman" pitchFamily="18" charset="0"/>
                <a:cs typeface="Times New Roman" pitchFamily="18" charset="0"/>
              </a:rPr>
              <a:t>The term </a:t>
            </a:r>
            <a:r>
              <a:rPr lang="en-US" sz="2200" i="1" dirty="0">
                <a:solidFill>
                  <a:schemeClr val="accent1">
                    <a:lumMod val="75000"/>
                  </a:schemeClr>
                </a:solidFill>
                <a:latin typeface="Times New Roman" pitchFamily="18" charset="0"/>
                <a:cs typeface="Times New Roman" pitchFamily="18" charset="0"/>
              </a:rPr>
              <a:t>earthquake</a:t>
            </a:r>
            <a:r>
              <a:rPr lang="en-US" sz="2200" dirty="0">
                <a:solidFill>
                  <a:schemeClr val="accent1">
                    <a:lumMod val="75000"/>
                  </a:schemeClr>
                </a:solidFill>
                <a:latin typeface="Times New Roman" pitchFamily="18" charset="0"/>
                <a:cs typeface="Times New Roman" pitchFamily="18" charset="0"/>
              </a:rPr>
              <a:t> is used to describe any seismic event, caused naturally or as a consequence of human activities, that leads to the generation of devastating seismic waves. </a:t>
            </a:r>
          </a:p>
        </p:txBody>
      </p:sp>
      <p:sp>
        <p:nvSpPr>
          <p:cNvPr id="26628" name="Text Box 8"/>
          <p:cNvSpPr txBox="1">
            <a:spLocks noChangeArrowheads="1"/>
          </p:cNvSpPr>
          <p:nvPr/>
        </p:nvSpPr>
        <p:spPr bwMode="auto">
          <a:xfrm>
            <a:off x="457200" y="2438400"/>
            <a:ext cx="2970213" cy="446088"/>
          </a:xfrm>
          <a:prstGeom prst="rect">
            <a:avLst/>
          </a:prstGeom>
          <a:noFill/>
          <a:ln w="9525">
            <a:noFill/>
            <a:miter lim="800000"/>
            <a:headEnd/>
            <a:tailEnd/>
          </a:ln>
        </p:spPr>
        <p:txBody>
          <a:bodyPr wrap="none">
            <a:spAutoFit/>
          </a:bodyPr>
          <a:lstStyle/>
          <a:p>
            <a:pPr fontAlgn="auto">
              <a:spcBef>
                <a:spcPts val="0"/>
              </a:spcBef>
              <a:spcAft>
                <a:spcPts val="0"/>
              </a:spcAft>
              <a:defRPr/>
            </a:pPr>
            <a:r>
              <a:rPr lang="en-US" sz="2300" b="1" dirty="0">
                <a:solidFill>
                  <a:schemeClr val="accent4">
                    <a:lumMod val="75000"/>
                  </a:schemeClr>
                </a:solidFill>
                <a:latin typeface="Times New Roman" pitchFamily="18" charset="0"/>
                <a:cs typeface="Times New Roman" pitchFamily="18" charset="0"/>
              </a:rPr>
              <a:t>Causes of Earthquake</a:t>
            </a:r>
          </a:p>
        </p:txBody>
      </p:sp>
      <p:sp>
        <p:nvSpPr>
          <p:cNvPr id="26629" name="Text Box 9"/>
          <p:cNvSpPr txBox="1">
            <a:spLocks noChangeArrowheads="1"/>
          </p:cNvSpPr>
          <p:nvPr/>
        </p:nvSpPr>
        <p:spPr bwMode="auto">
          <a:xfrm>
            <a:off x="457200" y="3124200"/>
            <a:ext cx="6867525" cy="2462213"/>
          </a:xfrm>
          <a:prstGeom prst="rect">
            <a:avLst/>
          </a:prstGeom>
          <a:noFill/>
          <a:ln w="9525">
            <a:noFill/>
            <a:miter lim="800000"/>
            <a:headEnd/>
            <a:tailEnd/>
          </a:ln>
        </p:spPr>
        <p:txBody>
          <a:bodyPr wrap="none">
            <a:spAutoFit/>
          </a:bodyPr>
          <a:lstStyle/>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Movement of hot gases and magma</a:t>
            </a:r>
          </a:p>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Volcanic activities</a:t>
            </a:r>
          </a:p>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Stress buildup due to water pressure</a:t>
            </a:r>
          </a:p>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Tectonic stress generated by movement of tectonic plates </a:t>
            </a:r>
          </a:p>
        </p:txBody>
      </p:sp>
      <p:pic>
        <p:nvPicPr>
          <p:cNvPr id="3687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981200"/>
            <a:ext cx="37338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6283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669925" y="2627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p>
        </p:txBody>
      </p:sp>
      <p:sp>
        <p:nvSpPr>
          <p:cNvPr id="27651" name="Text Box 5"/>
          <p:cNvSpPr txBox="1">
            <a:spLocks noChangeArrowheads="1"/>
          </p:cNvSpPr>
          <p:nvPr/>
        </p:nvSpPr>
        <p:spPr bwMode="auto">
          <a:xfrm>
            <a:off x="304800" y="609600"/>
            <a:ext cx="8458200" cy="2124075"/>
          </a:xfrm>
          <a:prstGeom prst="rect">
            <a:avLst/>
          </a:prstGeom>
          <a:noFill/>
          <a:ln w="9525">
            <a:noFill/>
            <a:miter lim="800000"/>
            <a:headEnd/>
            <a:tailEnd/>
          </a:ln>
        </p:spPr>
        <p:txBody>
          <a:bodyPr>
            <a:spAutoFit/>
          </a:bodyPr>
          <a:lstStyle/>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Destruction and demolition of buildings, dams, etc. Large-scale damage to life and property </a:t>
            </a: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Increased incidence of fire, landslides, etc.</a:t>
            </a:r>
          </a:p>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Increased incidence of </a:t>
            </a:r>
            <a:r>
              <a:rPr lang="en-US" sz="2200" i="1" dirty="0">
                <a:solidFill>
                  <a:schemeClr val="accent1">
                    <a:lumMod val="75000"/>
                  </a:schemeClr>
                </a:solidFill>
                <a:latin typeface="Times New Roman" pitchFamily="18" charset="0"/>
                <a:cs typeface="Times New Roman" pitchFamily="18" charset="0"/>
              </a:rPr>
              <a:t>tsunami</a:t>
            </a:r>
            <a:r>
              <a:rPr lang="en-US" sz="2200" dirty="0">
                <a:solidFill>
                  <a:schemeClr val="accent1">
                    <a:lumMod val="75000"/>
                  </a:schemeClr>
                </a:solidFill>
                <a:latin typeface="Times New Roman" pitchFamily="18" charset="0"/>
                <a:cs typeface="Times New Roman" pitchFamily="18" charset="0"/>
              </a:rPr>
              <a:t> waves.</a:t>
            </a:r>
          </a:p>
        </p:txBody>
      </p:sp>
      <p:sp>
        <p:nvSpPr>
          <p:cNvPr id="27652" name="Text Box 6"/>
          <p:cNvSpPr txBox="1">
            <a:spLocks noChangeArrowheads="1"/>
          </p:cNvSpPr>
          <p:nvPr/>
        </p:nvSpPr>
        <p:spPr bwMode="auto">
          <a:xfrm>
            <a:off x="228600" y="152400"/>
            <a:ext cx="3074988" cy="461963"/>
          </a:xfrm>
          <a:prstGeom prst="rect">
            <a:avLst/>
          </a:prstGeom>
          <a:noFill/>
          <a:ln w="9525">
            <a:noFill/>
            <a:miter lim="800000"/>
            <a:headEnd/>
            <a:tailEnd/>
          </a:ln>
        </p:spPr>
        <p:txBody>
          <a:bodyPr wrap="none">
            <a:spAutoFit/>
          </a:bodyPr>
          <a:lstStyle/>
          <a:p>
            <a:pPr fontAlgn="auto">
              <a:spcBef>
                <a:spcPts val="0"/>
              </a:spcBef>
              <a:spcAft>
                <a:spcPts val="0"/>
              </a:spcAft>
              <a:defRPr/>
            </a:pPr>
            <a:r>
              <a:rPr lang="en-US" sz="2400" b="1" dirty="0">
                <a:solidFill>
                  <a:schemeClr val="tx2">
                    <a:lumMod val="75000"/>
                  </a:schemeClr>
                </a:solidFill>
                <a:latin typeface="Times New Roman" pitchFamily="18" charset="0"/>
                <a:cs typeface="Times New Roman" pitchFamily="18" charset="0"/>
              </a:rPr>
              <a:t>Effects of Earthquake</a:t>
            </a:r>
          </a:p>
        </p:txBody>
      </p:sp>
      <p:pic>
        <p:nvPicPr>
          <p:cNvPr id="3789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819400"/>
            <a:ext cx="2384425" cy="3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971800"/>
            <a:ext cx="4572000" cy="318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3376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304800" y="228600"/>
            <a:ext cx="6096000" cy="523875"/>
          </a:xfrm>
          <a:prstGeom prst="rect">
            <a:avLst/>
          </a:prstGeom>
          <a:noFill/>
          <a:ln w="9525">
            <a:noFill/>
            <a:miter lim="800000"/>
            <a:headEnd/>
            <a:tailEnd/>
          </a:ln>
        </p:spPr>
        <p:txBody>
          <a:bodyPr>
            <a:spAutoFit/>
          </a:bodyPr>
          <a:lstStyle/>
          <a:p>
            <a:pPr fontAlgn="auto">
              <a:spcBef>
                <a:spcPts val="0"/>
              </a:spcBef>
              <a:spcAft>
                <a:spcPts val="0"/>
              </a:spcAft>
              <a:defRPr/>
            </a:pPr>
            <a:r>
              <a:rPr lang="en-US" sz="2800" b="1" dirty="0">
                <a:solidFill>
                  <a:schemeClr val="tx2">
                    <a:lumMod val="75000"/>
                  </a:schemeClr>
                </a:solidFill>
                <a:latin typeface="Times New Roman" pitchFamily="18" charset="0"/>
                <a:cs typeface="Times New Roman" pitchFamily="18" charset="0"/>
              </a:rPr>
              <a:t>Management </a:t>
            </a:r>
            <a:r>
              <a:rPr lang="en-US" sz="2800" b="1">
                <a:solidFill>
                  <a:schemeClr val="tx2">
                    <a:lumMod val="75000"/>
                  </a:schemeClr>
                </a:solidFill>
                <a:latin typeface="Times New Roman" pitchFamily="18" charset="0"/>
                <a:cs typeface="Times New Roman" pitchFamily="18" charset="0"/>
              </a:rPr>
              <a:t>of Earthquakes</a:t>
            </a:r>
            <a:endParaRPr lang="en-US" sz="2800" dirty="0">
              <a:solidFill>
                <a:schemeClr val="tx2">
                  <a:lumMod val="75000"/>
                </a:schemeClr>
              </a:solidFill>
              <a:latin typeface="Times New Roman" pitchFamily="18" charset="0"/>
              <a:cs typeface="Times New Roman" pitchFamily="18" charset="0"/>
            </a:endParaRPr>
          </a:p>
        </p:txBody>
      </p:sp>
      <p:sp>
        <p:nvSpPr>
          <p:cNvPr id="28675" name="Text Box 5"/>
          <p:cNvSpPr txBox="1">
            <a:spLocks noChangeArrowheads="1"/>
          </p:cNvSpPr>
          <p:nvPr/>
        </p:nvSpPr>
        <p:spPr bwMode="auto">
          <a:xfrm>
            <a:off x="276225" y="1143000"/>
            <a:ext cx="8867775" cy="4832350"/>
          </a:xfrm>
          <a:prstGeom prst="rect">
            <a:avLst/>
          </a:prstGeom>
          <a:noFill/>
          <a:ln w="9525">
            <a:noFill/>
            <a:miter lim="800000"/>
            <a:headEnd/>
            <a:tailEnd/>
          </a:ln>
        </p:spPr>
        <p:txBody>
          <a:bodyPr>
            <a:spAutoFit/>
          </a:bodyPr>
          <a:lstStyle/>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Marking earthquake-sensitive areas</a:t>
            </a:r>
          </a:p>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Construction of houses, factories, dams, bridges, etc., with appropriate design and materials and strategically placed vibration absorbers</a:t>
            </a:r>
          </a:p>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Forecast and early prediction of earthquakes </a:t>
            </a:r>
          </a:p>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Creating public awareness regarding the steps to be taken during emergencies</a:t>
            </a:r>
          </a:p>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Relief measures through timely support by individuals, government, and </a:t>
            </a:r>
          </a:p>
          <a:p>
            <a:pPr fontAlgn="auto">
              <a:spcBef>
                <a:spcPts val="0"/>
              </a:spcBef>
              <a:spcAft>
                <a:spcPts val="0"/>
              </a:spcAft>
              <a:defRPr/>
            </a:pPr>
            <a:r>
              <a:rPr lang="en-US" sz="2200" dirty="0">
                <a:solidFill>
                  <a:schemeClr val="accent1">
                    <a:lumMod val="75000"/>
                  </a:schemeClr>
                </a:solidFill>
                <a:latin typeface="Times New Roman" pitchFamily="18" charset="0"/>
                <a:cs typeface="Times New Roman" pitchFamily="18" charset="0"/>
              </a:rPr>
              <a:t>non-governmental organizations</a:t>
            </a:r>
          </a:p>
          <a:p>
            <a:pPr fontAlgn="auto">
              <a:spcBef>
                <a:spcPts val="0"/>
              </a:spcBef>
              <a:spcAft>
                <a:spcPts val="0"/>
              </a:spcAft>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defRPr/>
            </a:pPr>
            <a:endParaRPr lang="en-US" sz="2200" dirty="0">
              <a:solidFill>
                <a:schemeClr val="accent1">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277781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3505200" y="152400"/>
            <a:ext cx="1839913" cy="523875"/>
          </a:xfrm>
          <a:prstGeom prst="rect">
            <a:avLst/>
          </a:prstGeom>
          <a:noFill/>
          <a:ln w="9525">
            <a:noFill/>
            <a:miter lim="800000"/>
            <a:headEnd/>
            <a:tailEnd/>
          </a:ln>
        </p:spPr>
        <p:txBody>
          <a:bodyPr wrap="none">
            <a:spAutoFit/>
          </a:bodyPr>
          <a:lstStyle/>
          <a:p>
            <a:pPr fontAlgn="auto">
              <a:spcBef>
                <a:spcPts val="0"/>
              </a:spcBef>
              <a:spcAft>
                <a:spcPts val="0"/>
              </a:spcAft>
              <a:defRPr/>
            </a:pPr>
            <a:r>
              <a:rPr lang="en-US" sz="2800" b="1" dirty="0">
                <a:solidFill>
                  <a:schemeClr val="tx1">
                    <a:lumMod val="95000"/>
                    <a:lumOff val="5000"/>
                  </a:schemeClr>
                </a:solidFill>
                <a:latin typeface="Times New Roman" pitchFamily="18" charset="0"/>
                <a:cs typeface="Times New Roman" pitchFamily="18" charset="0"/>
              </a:rPr>
              <a:t>Landslides</a:t>
            </a:r>
          </a:p>
        </p:txBody>
      </p:sp>
      <p:sp>
        <p:nvSpPr>
          <p:cNvPr id="29699" name="Text Box 5"/>
          <p:cNvSpPr txBox="1">
            <a:spLocks noChangeArrowheads="1"/>
          </p:cNvSpPr>
          <p:nvPr/>
        </p:nvSpPr>
        <p:spPr bwMode="auto">
          <a:xfrm>
            <a:off x="152400" y="762000"/>
            <a:ext cx="8610600" cy="1108075"/>
          </a:xfrm>
          <a:prstGeom prst="rect">
            <a:avLst/>
          </a:prstGeom>
          <a:noFill/>
          <a:ln w="9525">
            <a:noFill/>
            <a:miter lim="800000"/>
            <a:headEnd/>
            <a:tailEnd/>
          </a:ln>
        </p:spPr>
        <p:txBody>
          <a:bodyPr>
            <a:spAutoFit/>
          </a:bodyPr>
          <a:lstStyle/>
          <a:p>
            <a:pPr fontAlgn="auto">
              <a:spcBef>
                <a:spcPts val="0"/>
              </a:spcBef>
              <a:spcAft>
                <a:spcPts val="0"/>
              </a:spcAft>
              <a:defRPr/>
            </a:pPr>
            <a:r>
              <a:rPr lang="en-US" sz="2200" dirty="0">
                <a:solidFill>
                  <a:schemeClr val="accent1">
                    <a:lumMod val="75000"/>
                  </a:schemeClr>
                </a:solidFill>
                <a:latin typeface="Times New Roman" pitchFamily="18" charset="0"/>
                <a:cs typeface="Times New Roman" pitchFamily="18" charset="0"/>
              </a:rPr>
              <a:t>Landslides are natural phenomena during which large amounts of landmass slide downwards from hilly areas, mainly because of gravity, destroying everything lying in the path.</a:t>
            </a:r>
          </a:p>
        </p:txBody>
      </p:sp>
      <p:sp>
        <p:nvSpPr>
          <p:cNvPr id="29700" name="Text Box 6"/>
          <p:cNvSpPr txBox="1">
            <a:spLocks noChangeArrowheads="1"/>
          </p:cNvSpPr>
          <p:nvPr/>
        </p:nvSpPr>
        <p:spPr bwMode="auto">
          <a:xfrm>
            <a:off x="0" y="1981200"/>
            <a:ext cx="2940050" cy="461963"/>
          </a:xfrm>
          <a:prstGeom prst="rect">
            <a:avLst/>
          </a:prstGeom>
          <a:noFill/>
          <a:ln w="9525">
            <a:noFill/>
            <a:miter lim="800000"/>
            <a:headEnd/>
            <a:tailEnd/>
          </a:ln>
        </p:spPr>
        <p:txBody>
          <a:bodyPr wrap="none">
            <a:spAutoFit/>
          </a:bodyPr>
          <a:lstStyle/>
          <a:p>
            <a:pPr fontAlgn="auto">
              <a:spcBef>
                <a:spcPts val="0"/>
              </a:spcBef>
              <a:spcAft>
                <a:spcPts val="0"/>
              </a:spcAft>
              <a:defRPr/>
            </a:pPr>
            <a:r>
              <a:rPr lang="en-US" sz="2400" b="1" dirty="0">
                <a:solidFill>
                  <a:schemeClr val="tx2">
                    <a:lumMod val="75000"/>
                  </a:schemeClr>
                </a:solidFill>
                <a:latin typeface="Times New Roman" pitchFamily="18" charset="0"/>
                <a:cs typeface="Times New Roman" pitchFamily="18" charset="0"/>
              </a:rPr>
              <a:t>Causes of Landslides</a:t>
            </a:r>
          </a:p>
        </p:txBody>
      </p:sp>
      <p:sp>
        <p:nvSpPr>
          <p:cNvPr id="29701" name="Text Box 7"/>
          <p:cNvSpPr txBox="1">
            <a:spLocks noChangeArrowheads="1"/>
          </p:cNvSpPr>
          <p:nvPr/>
        </p:nvSpPr>
        <p:spPr bwMode="auto">
          <a:xfrm>
            <a:off x="1219200" y="2667000"/>
            <a:ext cx="6105525" cy="3140075"/>
          </a:xfrm>
          <a:prstGeom prst="rect">
            <a:avLst/>
          </a:prstGeom>
          <a:noFill/>
          <a:ln w="9525">
            <a:noFill/>
            <a:miter lim="800000"/>
            <a:headEnd/>
            <a:tailEnd/>
          </a:ln>
        </p:spPr>
        <p:txBody>
          <a:bodyPr wrap="none">
            <a:spAutoFit/>
          </a:bodyPr>
          <a:lstStyle/>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Earthquakes</a:t>
            </a:r>
          </a:p>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Glaciers and Torrential rain</a:t>
            </a:r>
          </a:p>
          <a:p>
            <a:pPr fontAlgn="auto">
              <a:spcBef>
                <a:spcPts val="0"/>
              </a:spcBef>
              <a:spcAft>
                <a:spcPts val="0"/>
              </a:spcAft>
              <a:buFontTx/>
              <a:buChar char="•"/>
              <a:defRPr/>
            </a:pPr>
            <a:endParaRPr lang="en-US" sz="2200" b="1"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Construction of dams, bridges, tunnels, roads, etc</a:t>
            </a:r>
          </a:p>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Use of explosives for breaking rocks during mining</a:t>
            </a:r>
          </a:p>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Deforestation of mountain slopes</a:t>
            </a:r>
          </a:p>
        </p:txBody>
      </p:sp>
    </p:spTree>
    <p:extLst>
      <p:ext uri="{BB962C8B-B14F-4D97-AF65-F5344CB8AC3E}">
        <p14:creationId xmlns:p14="http://schemas.microsoft.com/office/powerpoint/2010/main" val="1610338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Box 1"/>
          <p:cNvSpPr txBox="1">
            <a:spLocks noChangeArrowheads="1"/>
          </p:cNvSpPr>
          <p:nvPr/>
        </p:nvSpPr>
        <p:spPr bwMode="auto">
          <a:xfrm>
            <a:off x="990600" y="1524000"/>
            <a:ext cx="6396038"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t>Disaster management</a:t>
            </a:r>
          </a:p>
          <a:p>
            <a:pPr eaLnBrk="1" hangingPunct="1">
              <a:spcBef>
                <a:spcPct val="0"/>
              </a:spcBef>
              <a:buFontTx/>
              <a:buNone/>
            </a:pPr>
            <a:r>
              <a:rPr lang="en-US" altLang="en-US" sz="1800"/>
              <a:t> </a:t>
            </a:r>
            <a:r>
              <a:rPr lang="en-US" altLang="en-US" sz="1800" u="sng">
                <a:hlinkClick r:id="rId2"/>
              </a:rPr>
              <a:t>https://www.youtube.com/watch?v=Kt-C8WCIWrg</a:t>
            </a:r>
            <a:endParaRPr lang="en-US" altLang="en-US" sz="1800"/>
          </a:p>
          <a:p>
            <a:pPr eaLnBrk="1" hangingPunct="1">
              <a:spcBef>
                <a:spcPct val="0"/>
              </a:spcBef>
              <a:buFontTx/>
              <a:buNone/>
            </a:pPr>
            <a:r>
              <a:rPr lang="en-US" altLang="en-US" sz="1800"/>
              <a:t> </a:t>
            </a:r>
          </a:p>
          <a:p>
            <a:pPr eaLnBrk="1" hangingPunct="1">
              <a:spcBef>
                <a:spcPct val="0"/>
              </a:spcBef>
              <a:buFontTx/>
              <a:buNone/>
            </a:pPr>
            <a:r>
              <a:rPr lang="en-US" altLang="en-US" sz="1800"/>
              <a:t>Earthquake</a:t>
            </a:r>
          </a:p>
          <a:p>
            <a:pPr eaLnBrk="1" hangingPunct="1">
              <a:spcBef>
                <a:spcPct val="0"/>
              </a:spcBef>
              <a:buFontTx/>
              <a:buNone/>
            </a:pPr>
            <a:r>
              <a:rPr lang="en-US" altLang="en-US" sz="1800" u="sng">
                <a:hlinkClick r:id="rId3"/>
              </a:rPr>
              <a:t>https://www.youtube.com/watch?v=8HKx8b_yc50</a:t>
            </a:r>
            <a:endParaRPr lang="en-US" altLang="en-US" sz="1800"/>
          </a:p>
          <a:p>
            <a:pPr eaLnBrk="1" hangingPunct="1">
              <a:spcBef>
                <a:spcPct val="0"/>
              </a:spcBef>
              <a:buFontTx/>
              <a:buNone/>
            </a:pPr>
            <a:r>
              <a:rPr lang="en-US" altLang="en-US" sz="1800"/>
              <a:t> </a:t>
            </a:r>
          </a:p>
          <a:p>
            <a:pPr eaLnBrk="1" hangingPunct="1">
              <a:spcBef>
                <a:spcPct val="0"/>
              </a:spcBef>
              <a:buFontTx/>
              <a:buNone/>
            </a:pPr>
            <a:r>
              <a:rPr lang="en-US" altLang="en-US" sz="1800"/>
              <a:t>Cyclone</a:t>
            </a:r>
          </a:p>
          <a:p>
            <a:pPr eaLnBrk="1" hangingPunct="1">
              <a:spcBef>
                <a:spcPct val="0"/>
              </a:spcBef>
              <a:buFontTx/>
              <a:buNone/>
            </a:pPr>
            <a:r>
              <a:rPr lang="en-US" altLang="en-US" sz="1800" u="sng">
                <a:hlinkClick r:id="rId4"/>
              </a:rPr>
              <a:t>https://www.youtube.com/watch?v=-AAG4HEsgMQ</a:t>
            </a:r>
            <a:endParaRPr lang="en-US" altLang="en-US" sz="1800"/>
          </a:p>
          <a:p>
            <a:pPr eaLnBrk="1" hangingPunct="1">
              <a:spcBef>
                <a:spcPct val="0"/>
              </a:spcBef>
              <a:buFontTx/>
              <a:buNone/>
            </a:pPr>
            <a:r>
              <a:rPr lang="en-US" altLang="en-US" sz="1800" u="sng">
                <a:hlinkClick r:id="rId5"/>
              </a:rPr>
              <a:t>https://www.youtube.com/watch?v=x6SQbSmvzQM</a:t>
            </a:r>
            <a:endParaRPr lang="en-US" altLang="en-US" sz="1800"/>
          </a:p>
          <a:p>
            <a:pPr eaLnBrk="1" hangingPunct="1">
              <a:spcBef>
                <a:spcPct val="0"/>
              </a:spcBef>
              <a:buFontTx/>
              <a:buNone/>
            </a:pPr>
            <a:r>
              <a:rPr lang="en-US" altLang="en-US" sz="1800"/>
              <a:t> </a:t>
            </a:r>
          </a:p>
          <a:p>
            <a:pPr eaLnBrk="1" hangingPunct="1">
              <a:spcBef>
                <a:spcPct val="0"/>
              </a:spcBef>
              <a:buFontTx/>
              <a:buNone/>
            </a:pPr>
            <a:r>
              <a:rPr lang="en-US" altLang="en-US" sz="1800"/>
              <a:t>Landslides</a:t>
            </a:r>
          </a:p>
          <a:p>
            <a:pPr eaLnBrk="1" hangingPunct="1">
              <a:spcBef>
                <a:spcPct val="0"/>
              </a:spcBef>
              <a:buFontTx/>
              <a:buNone/>
            </a:pPr>
            <a:r>
              <a:rPr lang="en-US" altLang="en-US" sz="1800" u="sng">
                <a:hlinkClick r:id="rId6"/>
              </a:rPr>
              <a:t>http://video.nationalgeographic.com/video/101-videos/landslides</a:t>
            </a:r>
            <a:endParaRPr lang="en-US" altLang="en-US" sz="1800"/>
          </a:p>
          <a:p>
            <a:pPr eaLnBrk="1" hangingPunct="1">
              <a:spcBef>
                <a:spcPct val="0"/>
              </a:spcBef>
              <a:buFontTx/>
              <a:buNone/>
            </a:pPr>
            <a:endParaRPr lang="en-US" altLang="en-US" sz="1800"/>
          </a:p>
        </p:txBody>
      </p:sp>
      <p:sp>
        <p:nvSpPr>
          <p:cNvPr id="46083" name="TextBox 2"/>
          <p:cNvSpPr txBox="1">
            <a:spLocks noChangeArrowheads="1"/>
          </p:cNvSpPr>
          <p:nvPr/>
        </p:nvSpPr>
        <p:spPr bwMode="auto">
          <a:xfrm>
            <a:off x="838200" y="838200"/>
            <a:ext cx="15065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b="1">
                <a:solidFill>
                  <a:srgbClr val="C00000"/>
                </a:solidFill>
                <a:latin typeface="Times New Roman" pitchFamily="18" charset="0"/>
                <a:cs typeface="Times New Roman" pitchFamily="18" charset="0"/>
              </a:rPr>
              <a:t>Video Links</a:t>
            </a:r>
          </a:p>
        </p:txBody>
      </p:sp>
    </p:spTree>
    <p:extLst>
      <p:ext uri="{BB962C8B-B14F-4D97-AF65-F5344CB8AC3E}">
        <p14:creationId xmlns:p14="http://schemas.microsoft.com/office/powerpoint/2010/main" val="3418106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3505200" y="152400"/>
            <a:ext cx="1839913" cy="523875"/>
          </a:xfrm>
          <a:prstGeom prst="rect">
            <a:avLst/>
          </a:prstGeom>
          <a:noFill/>
          <a:ln w="9525">
            <a:noFill/>
            <a:miter lim="800000"/>
            <a:headEnd/>
            <a:tailEnd/>
          </a:ln>
        </p:spPr>
        <p:txBody>
          <a:bodyPr wrap="none">
            <a:spAutoFit/>
          </a:bodyPr>
          <a:lstStyle/>
          <a:p>
            <a:pPr fontAlgn="auto">
              <a:spcBef>
                <a:spcPts val="0"/>
              </a:spcBef>
              <a:spcAft>
                <a:spcPts val="0"/>
              </a:spcAft>
              <a:defRPr/>
            </a:pPr>
            <a:r>
              <a:rPr lang="en-US" sz="2800" b="1" dirty="0">
                <a:solidFill>
                  <a:schemeClr val="tx1">
                    <a:lumMod val="95000"/>
                    <a:lumOff val="5000"/>
                  </a:schemeClr>
                </a:solidFill>
                <a:latin typeface="Times New Roman" pitchFamily="18" charset="0"/>
                <a:cs typeface="Times New Roman" pitchFamily="18" charset="0"/>
              </a:rPr>
              <a:t>Landslides</a:t>
            </a:r>
          </a:p>
        </p:txBody>
      </p:sp>
      <p:sp>
        <p:nvSpPr>
          <p:cNvPr id="29699" name="Text Box 5"/>
          <p:cNvSpPr txBox="1">
            <a:spLocks noChangeArrowheads="1"/>
          </p:cNvSpPr>
          <p:nvPr/>
        </p:nvSpPr>
        <p:spPr bwMode="auto">
          <a:xfrm>
            <a:off x="152400" y="762000"/>
            <a:ext cx="8610600" cy="1108075"/>
          </a:xfrm>
          <a:prstGeom prst="rect">
            <a:avLst/>
          </a:prstGeom>
          <a:noFill/>
          <a:ln w="9525">
            <a:noFill/>
            <a:miter lim="800000"/>
            <a:headEnd/>
            <a:tailEnd/>
          </a:ln>
        </p:spPr>
        <p:txBody>
          <a:bodyPr>
            <a:spAutoFit/>
          </a:bodyPr>
          <a:lstStyle/>
          <a:p>
            <a:pPr fontAlgn="auto">
              <a:spcBef>
                <a:spcPts val="0"/>
              </a:spcBef>
              <a:spcAft>
                <a:spcPts val="0"/>
              </a:spcAft>
              <a:defRPr/>
            </a:pPr>
            <a:r>
              <a:rPr lang="en-US" sz="2200" dirty="0">
                <a:solidFill>
                  <a:schemeClr val="accent1">
                    <a:lumMod val="75000"/>
                  </a:schemeClr>
                </a:solidFill>
                <a:latin typeface="Times New Roman" pitchFamily="18" charset="0"/>
                <a:cs typeface="Times New Roman" pitchFamily="18" charset="0"/>
              </a:rPr>
              <a:t>Landslides are natural phenomena during which large amounts of landmass slide downwards from hilly areas, mainly because of gravity, destroying everything lying in the path.</a:t>
            </a:r>
          </a:p>
        </p:txBody>
      </p:sp>
      <p:sp>
        <p:nvSpPr>
          <p:cNvPr id="29700" name="Text Box 6"/>
          <p:cNvSpPr txBox="1">
            <a:spLocks noChangeArrowheads="1"/>
          </p:cNvSpPr>
          <p:nvPr/>
        </p:nvSpPr>
        <p:spPr bwMode="auto">
          <a:xfrm>
            <a:off x="0" y="1981200"/>
            <a:ext cx="2940050" cy="461963"/>
          </a:xfrm>
          <a:prstGeom prst="rect">
            <a:avLst/>
          </a:prstGeom>
          <a:noFill/>
          <a:ln w="9525">
            <a:noFill/>
            <a:miter lim="800000"/>
            <a:headEnd/>
            <a:tailEnd/>
          </a:ln>
        </p:spPr>
        <p:txBody>
          <a:bodyPr wrap="none">
            <a:spAutoFit/>
          </a:bodyPr>
          <a:lstStyle/>
          <a:p>
            <a:pPr fontAlgn="auto">
              <a:spcBef>
                <a:spcPts val="0"/>
              </a:spcBef>
              <a:spcAft>
                <a:spcPts val="0"/>
              </a:spcAft>
              <a:defRPr/>
            </a:pPr>
            <a:r>
              <a:rPr lang="en-US" sz="2400" b="1" dirty="0">
                <a:solidFill>
                  <a:schemeClr val="tx2">
                    <a:lumMod val="75000"/>
                  </a:schemeClr>
                </a:solidFill>
                <a:latin typeface="Times New Roman" pitchFamily="18" charset="0"/>
                <a:cs typeface="Times New Roman" pitchFamily="18" charset="0"/>
              </a:rPr>
              <a:t>Causes of Landslides</a:t>
            </a:r>
          </a:p>
        </p:txBody>
      </p:sp>
      <p:sp>
        <p:nvSpPr>
          <p:cNvPr id="29701" name="Text Box 7"/>
          <p:cNvSpPr txBox="1">
            <a:spLocks noChangeArrowheads="1"/>
          </p:cNvSpPr>
          <p:nvPr/>
        </p:nvSpPr>
        <p:spPr bwMode="auto">
          <a:xfrm>
            <a:off x="1219200" y="2667000"/>
            <a:ext cx="6105525" cy="3140075"/>
          </a:xfrm>
          <a:prstGeom prst="rect">
            <a:avLst/>
          </a:prstGeom>
          <a:noFill/>
          <a:ln w="9525">
            <a:noFill/>
            <a:miter lim="800000"/>
            <a:headEnd/>
            <a:tailEnd/>
          </a:ln>
        </p:spPr>
        <p:txBody>
          <a:bodyPr wrap="none">
            <a:spAutoFit/>
          </a:bodyPr>
          <a:lstStyle/>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Earthquakes</a:t>
            </a:r>
          </a:p>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Glaciers and Torrential rain</a:t>
            </a:r>
          </a:p>
          <a:p>
            <a:pPr fontAlgn="auto">
              <a:spcBef>
                <a:spcPts val="0"/>
              </a:spcBef>
              <a:spcAft>
                <a:spcPts val="0"/>
              </a:spcAft>
              <a:buFontTx/>
              <a:buChar char="•"/>
              <a:defRPr/>
            </a:pPr>
            <a:endParaRPr lang="en-US" sz="2200" b="1"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Construction of dams, bridges, tunnels, roads, etc</a:t>
            </a:r>
          </a:p>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Use of explosives for breaking rocks during mining</a:t>
            </a:r>
          </a:p>
          <a:p>
            <a:pPr fontAlgn="auto">
              <a:spcBef>
                <a:spcPts val="0"/>
              </a:spcBef>
              <a:spcAft>
                <a:spcPts val="0"/>
              </a:spcAft>
              <a:buFontTx/>
              <a:buChar char="•"/>
              <a:defRPr/>
            </a:pPr>
            <a:endParaRPr lang="en-US" sz="2200" dirty="0">
              <a:solidFill>
                <a:schemeClr val="accent1">
                  <a:lumMod val="75000"/>
                </a:schemeClr>
              </a:solidFill>
              <a:latin typeface="Times New Roman" pitchFamily="18" charset="0"/>
              <a:cs typeface="Times New Roman" pitchFamily="18" charset="0"/>
            </a:endParaRPr>
          </a:p>
          <a:p>
            <a:pPr fontAlgn="auto">
              <a:spcBef>
                <a:spcPts val="0"/>
              </a:spcBef>
              <a:spcAft>
                <a:spcPts val="0"/>
              </a:spcAft>
              <a:buFontTx/>
              <a:buChar char="•"/>
              <a:defRPr/>
            </a:pPr>
            <a:r>
              <a:rPr lang="en-US" sz="2200" dirty="0">
                <a:solidFill>
                  <a:schemeClr val="accent1">
                    <a:lumMod val="75000"/>
                  </a:schemeClr>
                </a:solidFill>
                <a:latin typeface="Times New Roman" pitchFamily="18" charset="0"/>
                <a:cs typeface="Times New Roman" pitchFamily="18" charset="0"/>
              </a:rPr>
              <a:t>Deforestation of mountain slopes</a:t>
            </a:r>
          </a:p>
        </p:txBody>
      </p:sp>
    </p:spTree>
    <p:extLst>
      <p:ext uri="{BB962C8B-B14F-4D97-AF65-F5344CB8AC3E}">
        <p14:creationId xmlns:p14="http://schemas.microsoft.com/office/powerpoint/2010/main" val="1320974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1194</Words>
  <Application>Microsoft Office PowerPoint</Application>
  <PresentationFormat>On-screen Show (4:3)</PresentationFormat>
  <Paragraphs>339</Paragraphs>
  <Slides>26</Slides>
  <Notes>11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Disaster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Tapan</dc:creator>
  <cp:lastModifiedBy>Dell</cp:lastModifiedBy>
  <cp:revision>41</cp:revision>
  <dcterms:created xsi:type="dcterms:W3CDTF">2016-10-11T13:13:20Z</dcterms:created>
  <dcterms:modified xsi:type="dcterms:W3CDTF">2023-05-05T08:30:50Z</dcterms:modified>
</cp:coreProperties>
</file>