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72" r:id="rId6"/>
    <p:sldId id="273" r:id="rId7"/>
    <p:sldId id="274" r:id="rId8"/>
    <p:sldId id="275" r:id="rId9"/>
    <p:sldId id="276" r:id="rId10"/>
    <p:sldId id="264" r:id="rId11"/>
    <p:sldId id="265" r:id="rId12"/>
    <p:sldId id="266" r:id="rId13"/>
    <p:sldId id="269" r:id="rId14"/>
    <p:sldId id="268" r:id="rId15"/>
    <p:sldId id="267" r:id="rId16"/>
    <p:sldId id="270" r:id="rId17"/>
    <p:sldId id="271" r:id="rId18"/>
    <p:sldId id="277" r:id="rId19"/>
    <p:sldId id="278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C84F-45F1-4D5E-89B1-91BC5A2AB565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6D19-F634-47DD-9476-5CA015C8C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C84F-45F1-4D5E-89B1-91BC5A2AB565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6D19-F634-47DD-9476-5CA015C8C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C84F-45F1-4D5E-89B1-91BC5A2AB565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6D19-F634-47DD-9476-5CA015C8C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C84F-45F1-4D5E-89B1-91BC5A2AB565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6D19-F634-47DD-9476-5CA015C8C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C84F-45F1-4D5E-89B1-91BC5A2AB565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6D19-F634-47DD-9476-5CA015C8C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C84F-45F1-4D5E-89B1-91BC5A2AB565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6D19-F634-47DD-9476-5CA015C8C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C84F-45F1-4D5E-89B1-91BC5A2AB565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6D19-F634-47DD-9476-5CA015C8C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C84F-45F1-4D5E-89B1-91BC5A2AB565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6D19-F634-47DD-9476-5CA015C8C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C84F-45F1-4D5E-89B1-91BC5A2AB565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6D19-F634-47DD-9476-5CA015C8C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C84F-45F1-4D5E-89B1-91BC5A2AB565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6D19-F634-47DD-9476-5CA015C8C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C84F-45F1-4D5E-89B1-91BC5A2AB565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6566D19-F634-47DD-9476-5CA015C8C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F8FC84F-45F1-4D5E-89B1-91BC5A2AB565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566D19-F634-47DD-9476-5CA015C8C8B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Natural Disasters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Flood and cyclone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Effects of floods</a:t>
            </a:r>
          </a:p>
          <a:p>
            <a:pPr lvl="1"/>
            <a:r>
              <a:rPr lang="en-US" dirty="0" smtClean="0"/>
              <a:t>Damage to agricultural crops</a:t>
            </a:r>
          </a:p>
          <a:p>
            <a:pPr lvl="1"/>
            <a:r>
              <a:rPr lang="en-US" dirty="0" smtClean="0"/>
              <a:t>Damage to life and property</a:t>
            </a:r>
          </a:p>
          <a:p>
            <a:pPr lvl="1"/>
            <a:r>
              <a:rPr lang="en-US" dirty="0" smtClean="0"/>
              <a:t>Disturbances in transportation</a:t>
            </a:r>
          </a:p>
          <a:p>
            <a:pPr lvl="1"/>
            <a:r>
              <a:rPr lang="en-US" dirty="0" smtClean="0"/>
              <a:t>Increase in populations of disease vectors and pathogens</a:t>
            </a:r>
          </a:p>
          <a:p>
            <a:pPr lvl="1"/>
            <a:r>
              <a:rPr lang="en-US" dirty="0" smtClean="0"/>
              <a:t>Loss of biodiversity</a:t>
            </a:r>
          </a:p>
          <a:p>
            <a:pPr lvl="1"/>
            <a:r>
              <a:rPr lang="en-US" dirty="0" smtClean="0"/>
              <a:t>Economic crisis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Control of floods</a:t>
            </a:r>
          </a:p>
          <a:p>
            <a:pPr lvl="1"/>
            <a:r>
              <a:rPr lang="en-US" dirty="0" smtClean="0"/>
              <a:t>Plantation on slopes</a:t>
            </a:r>
          </a:p>
          <a:p>
            <a:pPr lvl="1"/>
            <a:r>
              <a:rPr lang="en-US" dirty="0" smtClean="0"/>
              <a:t>Drainage management</a:t>
            </a:r>
          </a:p>
          <a:p>
            <a:pPr lvl="1"/>
            <a:r>
              <a:rPr lang="en-US" dirty="0" smtClean="0"/>
              <a:t>Flood plain zoning</a:t>
            </a:r>
          </a:p>
          <a:p>
            <a:pPr lvl="1"/>
            <a:r>
              <a:rPr lang="en-US" dirty="0" smtClean="0"/>
              <a:t>Forecasting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Cyclone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northern hemisphere, a cyclone refers to an area of low atmospheric  pressure surrounded by a wind system in a counter-clockwise direction.</a:t>
            </a:r>
          </a:p>
          <a:p>
            <a:r>
              <a:rPr lang="en-IN" dirty="0" smtClean="0"/>
              <a:t>Types of cyclone</a:t>
            </a:r>
          </a:p>
          <a:p>
            <a:pPr lvl="1"/>
            <a:r>
              <a:rPr lang="en-US" dirty="0" smtClean="0"/>
              <a:t>Tropical Cyclones (Hurricanes, Cyclone, Typhoons and Tornadoes)</a:t>
            </a:r>
          </a:p>
          <a:p>
            <a:pPr lvl="1"/>
            <a:r>
              <a:rPr lang="en-US" dirty="0" err="1" smtClean="0"/>
              <a:t>Mesocyclones</a:t>
            </a:r>
            <a:endParaRPr lang="en-US" dirty="0" smtClean="0"/>
          </a:p>
          <a:p>
            <a:pPr lvl="1"/>
            <a:r>
              <a:rPr lang="en-US" dirty="0" err="1" smtClean="0"/>
              <a:t>Extratropical</a:t>
            </a:r>
            <a:r>
              <a:rPr lang="en-US" dirty="0" smtClean="0"/>
              <a:t> Cyclones</a:t>
            </a:r>
          </a:p>
          <a:p>
            <a:pPr lvl="1"/>
            <a:r>
              <a:rPr lang="en-US" dirty="0" smtClean="0"/>
              <a:t>Arctic Hurricanes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143000"/>
          </a:xfrm>
        </p:spPr>
        <p:txBody>
          <a:bodyPr/>
          <a:lstStyle/>
          <a:p>
            <a:r>
              <a:rPr lang="en-US" dirty="0" smtClean="0"/>
              <a:t>Tropical Cyclones</a:t>
            </a:r>
            <a:endParaRPr lang="en-US" dirty="0"/>
          </a:p>
        </p:txBody>
      </p:sp>
      <p:pic>
        <p:nvPicPr>
          <p:cNvPr id="26626" name="Picture 2" descr="http://images.gawker.com/n1cbyutvplwu1rgsgoq8/c_scale,fl_progressive,q_80,w_8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785926"/>
            <a:ext cx="9121261" cy="4572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en-US" dirty="0" smtClean="0"/>
              <a:t>Tropical Cyclone</a:t>
            </a:r>
            <a:endParaRPr lang="en-US" dirty="0"/>
          </a:p>
        </p:txBody>
      </p:sp>
      <p:pic>
        <p:nvPicPr>
          <p:cNvPr id="25602" name="Picture 2" descr="Rare South Atlantic Tropical Cyclo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44000" cy="55673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ere's Why Swirling Supercells Look So Perfect Over The Plai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144000" cy="5562600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en-IN" dirty="0" err="1" smtClean="0"/>
              <a:t>Mesocyclone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r>
              <a:rPr lang="en-US" dirty="0" err="1" smtClean="0"/>
              <a:t>Extratropical</a:t>
            </a:r>
            <a:r>
              <a:rPr lang="en-US" dirty="0" smtClean="0"/>
              <a:t> Cyclones</a:t>
            </a:r>
            <a:endParaRPr lang="en-US" dirty="0"/>
          </a:p>
        </p:txBody>
      </p:sp>
      <p:pic>
        <p:nvPicPr>
          <p:cNvPr id="27650" name="Picture 2" descr="What are extratropical cyclones? | MNN - Mother Nature Netwo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2687"/>
            <a:ext cx="8286776" cy="53553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/>
          <a:lstStyle/>
          <a:p>
            <a:r>
              <a:rPr lang="en-US" dirty="0" smtClean="0"/>
              <a:t>Arctic Hurricanes</a:t>
            </a:r>
            <a:endParaRPr lang="en-US" dirty="0"/>
          </a:p>
        </p:txBody>
      </p:sp>
      <p:pic>
        <p:nvPicPr>
          <p:cNvPr id="28674" name="Picture 2" descr="In-depth: Understanding the impacts of changing Arctic storms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643050"/>
            <a:ext cx="9144032" cy="47149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/>
          <a:lstStyle/>
          <a:p>
            <a:r>
              <a:rPr lang="en-IN" dirty="0" smtClean="0"/>
              <a:t>Cyclone and Anticyclone</a:t>
            </a:r>
            <a:endParaRPr lang="en-US" dirty="0"/>
          </a:p>
        </p:txBody>
      </p:sp>
      <p:pic>
        <p:nvPicPr>
          <p:cNvPr id="34818" name="Picture 2" descr="Indian Monsoon Mechanism: Jet Stream Theory | PMF IA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714488"/>
            <a:ext cx="5715000" cy="44291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/>
          <a:lstStyle/>
          <a:p>
            <a:r>
              <a:rPr lang="en-IN" dirty="0" smtClean="0"/>
              <a:t>Cyclone and hemispheres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5723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counterclockwise rotation in the Northern Hemisphere</a:t>
            </a:r>
          </a:p>
          <a:p>
            <a:r>
              <a:rPr lang="en-US" dirty="0" smtClean="0"/>
              <a:t>clockwise rotation in the Southern Hemisphere</a:t>
            </a:r>
            <a:endParaRPr lang="en-US" dirty="0"/>
          </a:p>
        </p:txBody>
      </p:sp>
      <p:pic>
        <p:nvPicPr>
          <p:cNvPr id="35842" name="Picture 2" descr="Southern Hemisphere tropical cyclone | Article about Southern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2714620"/>
            <a:ext cx="3357586" cy="3256280"/>
          </a:xfrm>
          <a:prstGeom prst="rect">
            <a:avLst/>
          </a:prstGeom>
          <a:noFill/>
        </p:spPr>
      </p:pic>
      <p:pic>
        <p:nvPicPr>
          <p:cNvPr id="35844" name="Picture 4" descr="Coriolis Effect. - ppt video online downloa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571744"/>
            <a:ext cx="4953002" cy="37147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lstStyle/>
          <a:p>
            <a:r>
              <a:rPr lang="en-IN" dirty="0" smtClean="0"/>
              <a:t>Lecture Objective:</a:t>
            </a:r>
          </a:p>
          <a:p>
            <a:pPr lvl="1"/>
            <a:r>
              <a:rPr lang="en-US" dirty="0" smtClean="0"/>
              <a:t>Making students aware about cause, effects and control of flood and cyclone</a:t>
            </a:r>
            <a:endParaRPr lang="en-IN" dirty="0" smtClean="0"/>
          </a:p>
          <a:p>
            <a:r>
              <a:rPr lang="en-IN" dirty="0" smtClean="0"/>
              <a:t>Lecture Outcome:</a:t>
            </a:r>
          </a:p>
          <a:p>
            <a:pPr lvl="1"/>
            <a:r>
              <a:rPr lang="en-IN" dirty="0" smtClean="0"/>
              <a:t>Students will learn about the types of floods, </a:t>
            </a:r>
            <a:r>
              <a:rPr lang="en-US" dirty="0" smtClean="0"/>
              <a:t>causes, effects and control of flood</a:t>
            </a:r>
          </a:p>
          <a:p>
            <a:pPr lvl="1"/>
            <a:r>
              <a:rPr lang="en-IN" dirty="0" smtClean="0"/>
              <a:t>Students will learn about the types of cyclone, </a:t>
            </a:r>
            <a:r>
              <a:rPr lang="en-US" dirty="0" smtClean="0"/>
              <a:t>causes, effects and </a:t>
            </a:r>
            <a:r>
              <a:rPr lang="en-US" dirty="0" smtClean="0"/>
              <a:t>management </a:t>
            </a:r>
            <a:r>
              <a:rPr lang="en-US" dirty="0" smtClean="0"/>
              <a:t>of cyclone</a:t>
            </a:r>
            <a:endParaRPr lang="en-IN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Cyclones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Effects of Cyclones</a:t>
            </a:r>
          </a:p>
          <a:p>
            <a:pPr lvl="1"/>
            <a:r>
              <a:rPr lang="en-US" dirty="0" smtClean="0"/>
              <a:t>They damage installations,  communication systems, trees, etc.</a:t>
            </a:r>
          </a:p>
          <a:p>
            <a:pPr lvl="1"/>
            <a:r>
              <a:rPr lang="en-US" dirty="0" smtClean="0"/>
              <a:t>Results in loss of life  and property</a:t>
            </a:r>
          </a:p>
          <a:p>
            <a:pPr lvl="1"/>
            <a:r>
              <a:rPr lang="en-US" dirty="0" smtClean="0"/>
              <a:t>They may cause river floods and  submergence of low-lying areas</a:t>
            </a:r>
          </a:p>
          <a:p>
            <a:r>
              <a:rPr lang="en-US" dirty="0" smtClean="0"/>
              <a:t>Management of Cyclones</a:t>
            </a:r>
          </a:p>
          <a:p>
            <a:pPr lvl="1"/>
            <a:r>
              <a:rPr lang="en-US" dirty="0" smtClean="0"/>
              <a:t>Proper construction of houses and Construction of cyclone shelters in the  cyclone-prone areas</a:t>
            </a:r>
          </a:p>
          <a:p>
            <a:pPr lvl="1"/>
            <a:r>
              <a:rPr lang="en-US" dirty="0" smtClean="0"/>
              <a:t>Relief tasks</a:t>
            </a:r>
          </a:p>
          <a:p>
            <a:pPr lvl="1"/>
            <a:r>
              <a:rPr lang="en-US" dirty="0" smtClean="0"/>
              <a:t>Development of warning systems</a:t>
            </a:r>
          </a:p>
          <a:p>
            <a:pPr lvl="1"/>
            <a:r>
              <a:rPr lang="en-US" dirty="0" smtClean="0"/>
              <a:t>Community preparedness at all levels to deal with emergency situations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accumulation of a large quantity of water at a place or the presence of  more water than can be handled by the drainage of the area is known as  flood.</a:t>
            </a:r>
          </a:p>
          <a:p>
            <a:r>
              <a:rPr lang="en-US" dirty="0" smtClean="0"/>
              <a:t>Types of Floods</a:t>
            </a:r>
          </a:p>
          <a:p>
            <a:pPr lvl="1"/>
            <a:r>
              <a:rPr lang="en-US" dirty="0" smtClean="0"/>
              <a:t>Flash floods</a:t>
            </a:r>
          </a:p>
          <a:p>
            <a:pPr lvl="1"/>
            <a:r>
              <a:rPr lang="en-US" dirty="0" smtClean="0"/>
              <a:t>River floods</a:t>
            </a:r>
          </a:p>
          <a:p>
            <a:pPr lvl="1"/>
            <a:r>
              <a:rPr lang="en-US" dirty="0" smtClean="0"/>
              <a:t>Coastal floods</a:t>
            </a:r>
          </a:p>
          <a:p>
            <a:endParaRPr lang="en-US" dirty="0"/>
          </a:p>
        </p:txBody>
      </p:sp>
      <p:pic>
        <p:nvPicPr>
          <p:cNvPr id="1026" name="Picture 2" descr="Why Houston's flooding got so bad, according to storm experts - Vo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143248"/>
            <a:ext cx="3964809" cy="26432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Flash flood</a:t>
            </a:r>
          </a:p>
          <a:p>
            <a:pPr lvl="1"/>
            <a:r>
              <a:rPr lang="en-US" dirty="0" smtClean="0"/>
              <a:t>Flash floods are defined as those flood events where the rise in water is either during or within a few hours of the rainfall that produces the rise.</a:t>
            </a:r>
          </a:p>
          <a:p>
            <a:r>
              <a:rPr lang="en-IN" dirty="0" smtClean="0"/>
              <a:t>Causes of flash flood</a:t>
            </a:r>
          </a:p>
          <a:p>
            <a:pPr lvl="1"/>
            <a:r>
              <a:rPr lang="en-US" dirty="0" smtClean="0"/>
              <a:t>Dam failure</a:t>
            </a:r>
          </a:p>
          <a:p>
            <a:pPr lvl="1"/>
            <a:r>
              <a:rPr lang="en-US" dirty="0"/>
              <a:t>Sudden snowmelt or thawing of </a:t>
            </a:r>
            <a:r>
              <a:rPr lang="en-US" dirty="0" smtClean="0"/>
              <a:t>glaciers</a:t>
            </a:r>
          </a:p>
          <a:p>
            <a:pPr lvl="1"/>
            <a:r>
              <a:rPr lang="en-US" dirty="0"/>
              <a:t>A sudden release of water by a debris flow or ice </a:t>
            </a:r>
            <a:r>
              <a:rPr lang="en-US" dirty="0" smtClean="0"/>
              <a:t>jam</a:t>
            </a:r>
          </a:p>
          <a:p>
            <a:pPr lvl="1"/>
            <a:r>
              <a:rPr lang="en-IN" dirty="0" smtClean="0"/>
              <a:t>Steeply-slopped watershed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/>
          <a:lstStyle/>
          <a:p>
            <a:r>
              <a:rPr lang="en-US" dirty="0" smtClean="0"/>
              <a:t>Flash floods</a:t>
            </a:r>
            <a:endParaRPr lang="en-US" dirty="0"/>
          </a:p>
        </p:txBody>
      </p:sp>
      <p:pic>
        <p:nvPicPr>
          <p:cNvPr id="29698" name="Picture 2" descr="Incredible Flood Damage Across Northern India - CityLab"/>
          <p:cNvPicPr>
            <a:picLocks noChangeAspect="1" noChangeArrowheads="1"/>
          </p:cNvPicPr>
          <p:nvPr/>
        </p:nvPicPr>
        <p:blipFill>
          <a:blip r:embed="rId2"/>
          <a:srcRect t="14856"/>
          <a:stretch>
            <a:fillRect/>
          </a:stretch>
        </p:blipFill>
        <p:spPr bwMode="auto">
          <a:xfrm>
            <a:off x="0" y="1571612"/>
            <a:ext cx="9144000" cy="52863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River flood</a:t>
            </a:r>
            <a:endParaRPr lang="en-US" dirty="0" smtClean="0"/>
          </a:p>
          <a:p>
            <a:pPr lvl="1"/>
            <a:r>
              <a:rPr lang="en-US" dirty="0" smtClean="0"/>
              <a:t>A river flood occurs when a river overspills its banks; that is, when its flow can no longer be contained within its channel.</a:t>
            </a:r>
          </a:p>
          <a:p>
            <a:r>
              <a:rPr lang="en-IN" dirty="0" smtClean="0"/>
              <a:t>Causes of river Floods</a:t>
            </a:r>
            <a:endParaRPr lang="en-IN" dirty="0"/>
          </a:p>
          <a:p>
            <a:pPr lvl="1"/>
            <a:r>
              <a:rPr lang="en-US" dirty="0" smtClean="0"/>
              <a:t>Heavy rain</a:t>
            </a:r>
          </a:p>
          <a:p>
            <a:pPr lvl="1"/>
            <a:r>
              <a:rPr lang="en-US" dirty="0" smtClean="0"/>
              <a:t>Snow melt in Spring</a:t>
            </a:r>
          </a:p>
          <a:p>
            <a:pPr lvl="1"/>
            <a:r>
              <a:rPr lang="en-US" dirty="0" smtClean="0"/>
              <a:t>Deforestation</a:t>
            </a:r>
          </a:p>
          <a:p>
            <a:pPr lvl="1"/>
            <a:r>
              <a:rPr lang="en-US" dirty="0" smtClean="0"/>
              <a:t>Weather events like cyclones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River flood</a:t>
            </a:r>
            <a:endParaRPr lang="en-US" dirty="0"/>
          </a:p>
        </p:txBody>
      </p:sp>
      <p:pic>
        <p:nvPicPr>
          <p:cNvPr id="30722" name="Picture 2" descr="Central U.S. faces high risk of river flooding even as rains ease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71636"/>
            <a:ext cx="7991572" cy="5143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Coastal floods</a:t>
            </a:r>
          </a:p>
          <a:p>
            <a:pPr lvl="1"/>
            <a:r>
              <a:rPr lang="en-US" dirty="0" smtClean="0"/>
              <a:t>When a coastal process—such as waves, tides, storm surge, or heavy rainfall from coastal storms—produces that flood, it is called a coastal flood.</a:t>
            </a:r>
          </a:p>
          <a:p>
            <a:r>
              <a:rPr lang="en-IN" dirty="0" smtClean="0"/>
              <a:t>Causes of coastal flood</a:t>
            </a:r>
            <a:r>
              <a:rPr lang="en-US" dirty="0" smtClean="0"/>
              <a:t>s</a:t>
            </a:r>
          </a:p>
          <a:p>
            <a:pPr lvl="1"/>
            <a:r>
              <a:rPr lang="en-IN" dirty="0" smtClean="0"/>
              <a:t>Rising Sea Levels</a:t>
            </a:r>
          </a:p>
          <a:p>
            <a:pPr lvl="1"/>
            <a:r>
              <a:rPr lang="en-IN" dirty="0" smtClean="0"/>
              <a:t>Tsunamis</a:t>
            </a:r>
          </a:p>
          <a:p>
            <a:pPr lvl="1"/>
            <a:r>
              <a:rPr lang="en-IN" dirty="0" smtClean="0"/>
              <a:t>Reclaimed Land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/>
          <a:lstStyle/>
          <a:p>
            <a:r>
              <a:rPr lang="en-US" dirty="0" smtClean="0"/>
              <a:t>Coastal floods</a:t>
            </a:r>
            <a:endParaRPr lang="en-US" dirty="0"/>
          </a:p>
        </p:txBody>
      </p:sp>
      <p:pic>
        <p:nvPicPr>
          <p:cNvPr id="32770" name="Picture 2" descr="UK Floods – Over 200,000 Homes at Risk of Flooding in Wales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0209"/>
            <a:ext cx="9144000" cy="51777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352</TotalTime>
  <Words>425</Words>
  <Application>Microsoft Office PowerPoint</Application>
  <PresentationFormat>On-screen Show (4:3)</PresentationFormat>
  <Paragraphs>79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Natural Disasters</vt:lpstr>
      <vt:lpstr>Slide 2</vt:lpstr>
      <vt:lpstr>Floods</vt:lpstr>
      <vt:lpstr>Floods</vt:lpstr>
      <vt:lpstr>Flash floods</vt:lpstr>
      <vt:lpstr>Floods</vt:lpstr>
      <vt:lpstr>River flood</vt:lpstr>
      <vt:lpstr>Floods</vt:lpstr>
      <vt:lpstr>Coastal floods</vt:lpstr>
      <vt:lpstr>Floods</vt:lpstr>
      <vt:lpstr>Floods</vt:lpstr>
      <vt:lpstr>Cyclone</vt:lpstr>
      <vt:lpstr>Tropical Cyclones</vt:lpstr>
      <vt:lpstr>Tropical Cyclone</vt:lpstr>
      <vt:lpstr>Mesocyclone</vt:lpstr>
      <vt:lpstr>Extratropical Cyclones</vt:lpstr>
      <vt:lpstr>Arctic Hurricanes</vt:lpstr>
      <vt:lpstr>Cyclone and Anticyclone</vt:lpstr>
      <vt:lpstr>Cyclone and hemispheres</vt:lpstr>
      <vt:lpstr>Cyclones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Disasters</dc:title>
  <dc:creator>Prasenjit Adak</dc:creator>
  <cp:lastModifiedBy>Prasenjit Adak</cp:lastModifiedBy>
  <cp:revision>39</cp:revision>
  <dcterms:created xsi:type="dcterms:W3CDTF">2020-04-12T14:57:49Z</dcterms:created>
  <dcterms:modified xsi:type="dcterms:W3CDTF">2020-04-13T07:16:28Z</dcterms:modified>
</cp:coreProperties>
</file>