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85" r:id="rId3"/>
    <p:sldId id="284" r:id="rId4"/>
    <p:sldId id="274" r:id="rId5"/>
    <p:sldId id="286" r:id="rId6"/>
    <p:sldId id="287" r:id="rId7"/>
    <p:sldId id="264" r:id="rId8"/>
    <p:sldId id="288" r:id="rId9"/>
    <p:sldId id="289" r:id="rId10"/>
    <p:sldId id="265" r:id="rId11"/>
    <p:sldId id="278" r:id="rId12"/>
    <p:sldId id="296" r:id="rId13"/>
    <p:sldId id="297" r:id="rId14"/>
    <p:sldId id="298" r:id="rId15"/>
    <p:sldId id="299" r:id="rId16"/>
    <p:sldId id="290" r:id="rId17"/>
    <p:sldId id="291" r:id="rId18"/>
    <p:sldId id="292" r:id="rId19"/>
    <p:sldId id="293" r:id="rId20"/>
    <p:sldId id="294" r:id="rId21"/>
    <p:sldId id="295" r:id="rId22"/>
    <p:sldId id="30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A52A391C-5A55-47AA-B14A-A6CEFAA7B7C3}"/>
    <pc:docChg chg="custSel addSld modSld sldOrd">
      <pc:chgData name="Salil Batra" userId="4d97008808f91814" providerId="LiveId" clId="{A52A391C-5A55-47AA-B14A-A6CEFAA7B7C3}" dt="2021-10-25T09:16:58.276" v="1215" actId="20577"/>
      <pc:docMkLst>
        <pc:docMk/>
      </pc:docMkLst>
      <pc:sldChg chg="modSp mod">
        <pc:chgData name="Salil Batra" userId="4d97008808f91814" providerId="LiveId" clId="{A52A391C-5A55-47AA-B14A-A6CEFAA7B7C3}" dt="2021-10-25T09:16:58.276" v="1215" actId="20577"/>
        <pc:sldMkLst>
          <pc:docMk/>
          <pc:sldMk cId="0" sldId="257"/>
        </pc:sldMkLst>
        <pc:spChg chg="mod">
          <ac:chgData name="Salil Batra" userId="4d97008808f91814" providerId="LiveId" clId="{A52A391C-5A55-47AA-B14A-A6CEFAA7B7C3}" dt="2021-10-25T09:16:58.276" v="1215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9:02:42.333" v="656" actId="113"/>
        <pc:sldMkLst>
          <pc:docMk/>
          <pc:sldMk cId="0" sldId="264"/>
        </pc:sldMkLst>
        <pc:spChg chg="mod">
          <ac:chgData name="Salil Batra" userId="4d97008808f91814" providerId="LiveId" clId="{A52A391C-5A55-47AA-B14A-A6CEFAA7B7C3}" dt="2021-10-25T09:02:42.333" v="656" actId="113"/>
          <ac:spMkLst>
            <pc:docMk/>
            <pc:sldMk cId="0" sldId="264"/>
            <ac:spMk id="30791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6:16:27.734" v="63" actId="207"/>
        <pc:sldMkLst>
          <pc:docMk/>
          <pc:sldMk cId="0" sldId="265"/>
        </pc:sldMkLst>
        <pc:spChg chg="mod">
          <ac:chgData name="Salil Batra" userId="4d97008808f91814" providerId="LiveId" clId="{A52A391C-5A55-47AA-B14A-A6CEFAA7B7C3}" dt="2021-10-25T06:16:27.734" v="63" actId="207"/>
          <ac:spMkLst>
            <pc:docMk/>
            <pc:sldMk cId="0" sldId="265"/>
            <ac:spMk id="6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8:57:14.853" v="238" actId="20577"/>
        <pc:sldMkLst>
          <pc:docMk/>
          <pc:sldMk cId="3683431272" sldId="284"/>
        </pc:sldMkLst>
        <pc:spChg chg="mod">
          <ac:chgData name="Salil Batra" userId="4d97008808f91814" providerId="LiveId" clId="{A52A391C-5A55-47AA-B14A-A6CEFAA7B7C3}" dt="2021-10-25T08:57:14.853" v="238" actId="20577"/>
          <ac:spMkLst>
            <pc:docMk/>
            <pc:sldMk cId="3683431272" sldId="284"/>
            <ac:spMk id="3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9:02:11.911" v="655" actId="12"/>
        <pc:sldMkLst>
          <pc:docMk/>
          <pc:sldMk cId="1997304888" sldId="285"/>
        </pc:sldMkLst>
        <pc:spChg chg="mod">
          <ac:chgData name="Salil Batra" userId="4d97008808f91814" providerId="LiveId" clId="{A52A391C-5A55-47AA-B14A-A6CEFAA7B7C3}" dt="2021-10-25T08:57:22.371" v="239" actId="1076"/>
          <ac:spMkLst>
            <pc:docMk/>
            <pc:sldMk cId="1997304888" sldId="285"/>
            <ac:spMk id="2" creationId="{00000000-0000-0000-0000-000000000000}"/>
          </ac:spMkLst>
        </pc:spChg>
        <pc:spChg chg="mod">
          <ac:chgData name="Salil Batra" userId="4d97008808f91814" providerId="LiveId" clId="{A52A391C-5A55-47AA-B14A-A6CEFAA7B7C3}" dt="2021-10-25T09:02:11.911" v="655" actId="12"/>
          <ac:spMkLst>
            <pc:docMk/>
            <pc:sldMk cId="1997304888" sldId="285"/>
            <ac:spMk id="3" creationId="{00000000-0000-0000-0000-000000000000}"/>
          </ac:spMkLst>
        </pc:spChg>
        <pc:picChg chg="mod">
          <ac:chgData name="Salil Batra" userId="4d97008808f91814" providerId="LiveId" clId="{A52A391C-5A55-47AA-B14A-A6CEFAA7B7C3}" dt="2021-10-25T09:01:40.086" v="653" actId="1076"/>
          <ac:picMkLst>
            <pc:docMk/>
            <pc:sldMk cId="1997304888" sldId="285"/>
            <ac:picMk id="9" creationId="{00000000-0000-0000-0000-000000000000}"/>
          </ac:picMkLst>
        </pc:picChg>
      </pc:sldChg>
      <pc:sldChg chg="modSp mod">
        <pc:chgData name="Salil Batra" userId="4d97008808f91814" providerId="LiveId" clId="{A52A391C-5A55-47AA-B14A-A6CEFAA7B7C3}" dt="2021-10-25T08:53:31.124" v="90" actId="1076"/>
        <pc:sldMkLst>
          <pc:docMk/>
          <pc:sldMk cId="2544367333" sldId="286"/>
        </pc:sldMkLst>
        <pc:spChg chg="mod">
          <ac:chgData name="Salil Batra" userId="4d97008808f91814" providerId="LiveId" clId="{A52A391C-5A55-47AA-B14A-A6CEFAA7B7C3}" dt="2021-10-25T08:53:31.124" v="90" actId="1076"/>
          <ac:spMkLst>
            <pc:docMk/>
            <pc:sldMk cId="2544367333" sldId="286"/>
            <ac:spMk id="2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8:53:21.955" v="89" actId="1076"/>
        <pc:sldMkLst>
          <pc:docMk/>
          <pc:sldMk cId="1870870257" sldId="287"/>
        </pc:sldMkLst>
        <pc:spChg chg="mod">
          <ac:chgData name="Salil Batra" userId="4d97008808f91814" providerId="LiveId" clId="{A52A391C-5A55-47AA-B14A-A6CEFAA7B7C3}" dt="2021-10-25T08:53:21.955" v="89" actId="1076"/>
          <ac:spMkLst>
            <pc:docMk/>
            <pc:sldMk cId="1870870257" sldId="287"/>
            <ac:spMk id="2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9:02:50.684" v="657" actId="113"/>
        <pc:sldMkLst>
          <pc:docMk/>
          <pc:sldMk cId="782890861" sldId="289"/>
        </pc:sldMkLst>
        <pc:spChg chg="mod">
          <ac:chgData name="Salil Batra" userId="4d97008808f91814" providerId="LiveId" clId="{A52A391C-5A55-47AA-B14A-A6CEFAA7B7C3}" dt="2021-10-25T09:02:50.684" v="657" actId="113"/>
          <ac:spMkLst>
            <pc:docMk/>
            <pc:sldMk cId="782890861" sldId="289"/>
            <ac:spMk id="3" creationId="{00000000-0000-0000-0000-000000000000}"/>
          </ac:spMkLst>
        </pc:spChg>
      </pc:sldChg>
      <pc:sldChg chg="addSp delSp modSp mod">
        <pc:chgData name="Salil Batra" userId="4d97008808f91814" providerId="LiveId" clId="{A52A391C-5A55-47AA-B14A-A6CEFAA7B7C3}" dt="2021-10-25T06:17:38.486" v="84" actId="20577"/>
        <pc:sldMkLst>
          <pc:docMk/>
          <pc:sldMk cId="1918810585" sldId="295"/>
        </pc:sldMkLst>
        <pc:spChg chg="del mod">
          <ac:chgData name="Salil Batra" userId="4d97008808f91814" providerId="LiveId" clId="{A52A391C-5A55-47AA-B14A-A6CEFAA7B7C3}" dt="2021-10-25T06:17:17.597" v="71" actId="478"/>
          <ac:spMkLst>
            <pc:docMk/>
            <pc:sldMk cId="1918810585" sldId="295"/>
            <ac:spMk id="2" creationId="{00000000-0000-0000-0000-000000000000}"/>
          </ac:spMkLst>
        </pc:spChg>
        <pc:spChg chg="add del mod">
          <ac:chgData name="Salil Batra" userId="4d97008808f91814" providerId="LiveId" clId="{A52A391C-5A55-47AA-B14A-A6CEFAA7B7C3}" dt="2021-10-25T06:17:20.406" v="72" actId="478"/>
          <ac:spMkLst>
            <pc:docMk/>
            <pc:sldMk cId="1918810585" sldId="295"/>
            <ac:spMk id="4" creationId="{9B2F5851-8181-45FB-A7CC-5FA6B7CE59D2}"/>
          </ac:spMkLst>
        </pc:spChg>
        <pc:spChg chg="add mod">
          <ac:chgData name="Salil Batra" userId="4d97008808f91814" providerId="LiveId" clId="{A52A391C-5A55-47AA-B14A-A6CEFAA7B7C3}" dt="2021-10-25T06:17:38.486" v="84" actId="20577"/>
          <ac:spMkLst>
            <pc:docMk/>
            <pc:sldMk cId="1918810585" sldId="295"/>
            <ac:spMk id="5" creationId="{A70CA367-A51D-4F41-B5A2-8221A5045C5B}"/>
          </ac:spMkLst>
        </pc:spChg>
        <pc:picChg chg="mod">
          <ac:chgData name="Salil Batra" userId="4d97008808f91814" providerId="LiveId" clId="{A52A391C-5A55-47AA-B14A-A6CEFAA7B7C3}" dt="2021-10-25T06:15:05.828" v="0" actId="1076"/>
          <ac:picMkLst>
            <pc:docMk/>
            <pc:sldMk cId="1918810585" sldId="295"/>
            <ac:picMk id="6" creationId="{00000000-0000-0000-0000-000000000000}"/>
          </ac:picMkLst>
        </pc:picChg>
      </pc:sldChg>
      <pc:sldChg chg="modSp mod ord">
        <pc:chgData name="Salil Batra" userId="4d97008808f91814" providerId="LiveId" clId="{A52A391C-5A55-47AA-B14A-A6CEFAA7B7C3}" dt="2021-10-25T06:15:48.826" v="25" actId="20577"/>
        <pc:sldMkLst>
          <pc:docMk/>
          <pc:sldMk cId="3024550083" sldId="296"/>
        </pc:sldMkLst>
        <pc:spChg chg="mod">
          <ac:chgData name="Salil Batra" userId="4d97008808f91814" providerId="LiveId" clId="{A52A391C-5A55-47AA-B14A-A6CEFAA7B7C3}" dt="2021-10-25T06:15:48.826" v="25" actId="20577"/>
          <ac:spMkLst>
            <pc:docMk/>
            <pc:sldMk cId="3024550083" sldId="296"/>
            <ac:spMk id="2" creationId="{00000000-0000-0000-0000-000000000000}"/>
          </ac:spMkLst>
        </pc:spChg>
      </pc:sldChg>
      <pc:sldChg chg="delSp modSp mod ord">
        <pc:chgData name="Salil Batra" userId="4d97008808f91814" providerId="LiveId" clId="{A52A391C-5A55-47AA-B14A-A6CEFAA7B7C3}" dt="2021-10-25T06:16:47.030" v="67" actId="478"/>
        <pc:sldMkLst>
          <pc:docMk/>
          <pc:sldMk cId="1170676522" sldId="297"/>
        </pc:sldMkLst>
        <pc:spChg chg="del mod">
          <ac:chgData name="Salil Batra" userId="4d97008808f91814" providerId="LiveId" clId="{A52A391C-5A55-47AA-B14A-A6CEFAA7B7C3}" dt="2021-10-25T06:16:47.030" v="67" actId="478"/>
          <ac:spMkLst>
            <pc:docMk/>
            <pc:sldMk cId="1170676522" sldId="297"/>
            <ac:spMk id="2" creationId="{00000000-0000-0000-0000-000000000000}"/>
          </ac:spMkLst>
        </pc:spChg>
        <pc:spChg chg="mod">
          <ac:chgData name="Salil Batra" userId="4d97008808f91814" providerId="LiveId" clId="{A52A391C-5A55-47AA-B14A-A6CEFAA7B7C3}" dt="2021-10-25T06:16:43.125" v="66" actId="1076"/>
          <ac:spMkLst>
            <pc:docMk/>
            <pc:sldMk cId="1170676522" sldId="297"/>
            <ac:spMk id="3" creationId="{00000000-0000-0000-0000-000000000000}"/>
          </ac:spMkLst>
        </pc:spChg>
      </pc:sldChg>
      <pc:sldChg chg="delSp modSp mod ord">
        <pc:chgData name="Salil Batra" userId="4d97008808f91814" providerId="LiveId" clId="{A52A391C-5A55-47AA-B14A-A6CEFAA7B7C3}" dt="2021-10-25T06:16:52.490" v="68" actId="478"/>
        <pc:sldMkLst>
          <pc:docMk/>
          <pc:sldMk cId="4054728427" sldId="298"/>
        </pc:sldMkLst>
        <pc:spChg chg="del mod">
          <ac:chgData name="Salil Batra" userId="4d97008808f91814" providerId="LiveId" clId="{A52A391C-5A55-47AA-B14A-A6CEFAA7B7C3}" dt="2021-10-25T06:16:52.490" v="68" actId="478"/>
          <ac:spMkLst>
            <pc:docMk/>
            <pc:sldMk cId="4054728427" sldId="298"/>
            <ac:spMk id="2" creationId="{00000000-0000-0000-0000-000000000000}"/>
          </ac:spMkLst>
        </pc:spChg>
      </pc:sldChg>
      <pc:sldChg chg="addSp delSp modSp new mod modClrScheme chgLayout">
        <pc:chgData name="Salil Batra" userId="4d97008808f91814" providerId="LiveId" clId="{A52A391C-5A55-47AA-B14A-A6CEFAA7B7C3}" dt="2021-10-25T08:56:43.550" v="237" actId="20577"/>
        <pc:sldMkLst>
          <pc:docMk/>
          <pc:sldMk cId="44353455" sldId="299"/>
        </pc:sldMkLst>
        <pc:spChg chg="del mod">
          <ac:chgData name="Salil Batra" userId="4d97008808f91814" providerId="LiveId" clId="{A52A391C-5A55-47AA-B14A-A6CEFAA7B7C3}" dt="2021-10-25T08:55:59.498" v="146" actId="478"/>
          <ac:spMkLst>
            <pc:docMk/>
            <pc:sldMk cId="44353455" sldId="299"/>
            <ac:spMk id="2" creationId="{3503E1B2-00C5-433D-9B14-1876600AC79B}"/>
          </ac:spMkLst>
        </pc:spChg>
        <pc:spChg chg="mod ord">
          <ac:chgData name="Salil Batra" userId="4d97008808f91814" providerId="LiveId" clId="{A52A391C-5A55-47AA-B14A-A6CEFAA7B7C3}" dt="2021-10-25T08:56:14.193" v="155" actId="27636"/>
          <ac:spMkLst>
            <pc:docMk/>
            <pc:sldMk cId="44353455" sldId="299"/>
            <ac:spMk id="3" creationId="{29DE7668-182A-42E1-A31F-D0B871BC0276}"/>
          </ac:spMkLst>
        </pc:spChg>
        <pc:spChg chg="add del mod ord">
          <ac:chgData name="Salil Batra" userId="4d97008808f91814" providerId="LiveId" clId="{A52A391C-5A55-47AA-B14A-A6CEFAA7B7C3}" dt="2021-10-25T08:56:11.838" v="152" actId="478"/>
          <ac:spMkLst>
            <pc:docMk/>
            <pc:sldMk cId="44353455" sldId="299"/>
            <ac:spMk id="4" creationId="{0757E160-DFCC-4EFC-B224-8DFB126B80C0}"/>
          </ac:spMkLst>
        </pc:spChg>
        <pc:spChg chg="add mod ord">
          <ac:chgData name="Salil Batra" userId="4d97008808f91814" providerId="LiveId" clId="{A52A391C-5A55-47AA-B14A-A6CEFAA7B7C3}" dt="2021-10-25T08:56:43.550" v="237" actId="20577"/>
          <ac:spMkLst>
            <pc:docMk/>
            <pc:sldMk cId="44353455" sldId="299"/>
            <ac:spMk id="5" creationId="{615C50F3-319C-4DEE-81EE-3C3C697E91AD}"/>
          </ac:spMkLst>
        </pc:spChg>
      </pc:sldChg>
      <pc:sldChg chg="modSp new mod">
        <pc:chgData name="Salil Batra" userId="4d97008808f91814" providerId="LiveId" clId="{A52A391C-5A55-47AA-B14A-A6CEFAA7B7C3}" dt="2021-10-25T09:09:22.643" v="1213" actId="20577"/>
        <pc:sldMkLst>
          <pc:docMk/>
          <pc:sldMk cId="2734138796" sldId="300"/>
        </pc:sldMkLst>
        <pc:spChg chg="mod">
          <ac:chgData name="Salil Batra" userId="4d97008808f91814" providerId="LiveId" clId="{A52A391C-5A55-47AA-B14A-A6CEFAA7B7C3}" dt="2021-10-25T09:03:22.764" v="676" actId="20577"/>
          <ac:spMkLst>
            <pc:docMk/>
            <pc:sldMk cId="2734138796" sldId="300"/>
            <ac:spMk id="2" creationId="{C0703099-521C-4DF8-84BB-A8708C3C11CB}"/>
          </ac:spMkLst>
        </pc:spChg>
        <pc:spChg chg="mod">
          <ac:chgData name="Salil Batra" userId="4d97008808f91814" providerId="LiveId" clId="{A52A391C-5A55-47AA-B14A-A6CEFAA7B7C3}" dt="2021-10-25T09:09:22.643" v="1213" actId="20577"/>
          <ac:spMkLst>
            <pc:docMk/>
            <pc:sldMk cId="2734138796" sldId="300"/>
            <ac:spMk id="3" creationId="{6820719D-991A-46E5-8925-C0CE7BEDE19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D6E4B-C711-4007-9619-0F56DAB9F327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1CF8D-562A-426D-9499-711E9B551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664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2205-4A6D-4266-B684-B12D6EF53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96C44-E206-4E7B-98A3-35880CC45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9AFF6-DD92-4AE3-B4A6-9B760D94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DF4E-D9F9-4387-B236-90B9682EF0F4}" type="datetime1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00AC-39B8-4899-A4A4-738F335B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D266D-2444-41D2-8A79-9BA93429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CA94-3E1D-4367-B592-101CDCA7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7B015-4207-4B3E-990A-D9E200699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F21E5-5564-402C-A419-4949B07E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84A6-EF41-49A0-AA66-0B42D8CC0CFD}" type="datetime1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64DF-56FA-4C71-B7E2-23408C7B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D94E-CFAD-4775-8E93-EE81D5B6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70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88170-062C-4E47-B6CB-DE914DEEB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1173F-4639-4D47-9F0A-1582DC58A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C1DC6-0DC3-4BBB-8DA5-1224441B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0A52-BB14-4095-AB49-130878967970}" type="datetime1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545B5-03B7-4C29-AD88-899D0915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62F5B-1845-4CAF-8693-0EFBA779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865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8940800" y="838200"/>
            <a:ext cx="3251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36576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4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F57C-9512-4BFB-BBA1-22393C73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6A6C0-A23B-4119-98B1-A46F0649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093E1-C800-424B-8BC0-565BFE27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62DB-ACB8-4CBD-88FC-747D41E428B5}" type="datetime1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B6C59-8D56-4F0E-8B26-9AD7453E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98B7C-A667-445F-A20A-C7A9FA65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35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E273-93B5-470A-95E9-BC31B78F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ED8AA-18CA-4D00-8391-4F6923EE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F0E9B-B50A-4EB5-84AB-30D50ECB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2535-661F-421E-89BF-4C352318228C}" type="datetime1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2C836-A7DC-4470-A6C5-3C8AA15C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E9E5F-B88B-4874-A5C6-FD84A685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58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BCC8-24B1-486B-B360-E4A7120F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5173D-410A-4E14-8961-93BD5407C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820DC-AE55-4D06-B032-182274C36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830D9-D1CC-4D3F-A1C7-21F613C9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3E58-7420-4BB9-A0BC-074AAAAD470B}" type="datetime1">
              <a:rPr lang="en-IN" smtClean="0"/>
              <a:t>03-11-2021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E3858-8896-438D-AD35-A85D7566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9D952-C593-4573-BA63-34BDAD92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96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90C6-4C42-42F6-97F6-F3169C8A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4798C-424D-46AC-9AB8-D8A7EA868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7311F-AD29-4396-8E25-C0CB92D1C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F45A4-5C41-4AF5-8526-8B18DD304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79D2F-F271-4A73-8362-F477E912D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A218D-EAB2-46FE-9D08-1CAE0AA2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FB8A-D3AD-4CBB-B1D2-4889CE803D57}" type="datetime1">
              <a:rPr lang="en-IN" smtClean="0"/>
              <a:t>03-11-2021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B208D-CED8-4F45-81EB-35BEBDFA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A8305-8D7D-42E9-8958-0033F1BC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35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4ED5-23EE-412D-A471-1AD31F3F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77327-E7C7-4305-B6BD-A8B6460C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54E6-7B9D-4B62-9882-054EB36822BA}" type="datetime1">
              <a:rPr lang="en-IN" smtClean="0"/>
              <a:t>03-11-2021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76A32-9C1D-4B77-B3E4-C5993141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D3854-C7C5-4291-BC3D-8730A40F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06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EA22C-5CAD-438E-986F-75C6D31C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13E2-F412-4529-AD31-1F8E9587D3E2}" type="datetime1">
              <a:rPr lang="en-IN" smtClean="0"/>
              <a:t>03-11-2021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2EF43-7E4B-49D6-A736-BF1EEB5E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A8D25-CB1F-4E59-8F4A-60415870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7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86B5-AE6C-49D0-A8DB-84B9FBF2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F3F75-B433-469E-ABA1-FF6DB7041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CF2A2-7B04-4E35-B61A-DF58CC7C8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C5EF7-6254-408D-8415-586B32DB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99C1-401A-4372-95E4-22ED53285099}" type="datetime1">
              <a:rPr lang="en-IN" smtClean="0"/>
              <a:t>03-11-2021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1A979-13CA-4223-A777-7182DC20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37EAA-89F9-4CB9-8A54-240B4F04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99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A36B-ACB7-422B-B7EE-225C5E71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46A99-BE37-476E-AD8F-DE80D1BD7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32BFE-6C9E-4B91-BE7D-A4748E29C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83744-BFDF-4963-85BC-F85EE297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758A-9C4D-46B8-B9B0-FF798F377112}" type="datetime1">
              <a:rPr lang="en-IN" smtClean="0"/>
              <a:t>03-11-2021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5340F-1228-475E-8C1F-D0968A7C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A60E3-71FB-4EA2-9FE5-832ED3C4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94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6FBBB-B607-4948-841C-3FF2FE54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19FC8-FDCE-4599-8CF9-AB1726024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6A793-1087-4F33-9948-98559377A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2D7FF-F491-499A-9818-72EEDC855A0C}" type="datetime1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3D8A-BF3E-4D18-B855-E98C483AE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A16F1-5C12-46AB-941B-28A9E4E5A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93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Multidimensional Arrays(2D Array)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B381F-7FEB-401F-8AD8-968D6E14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24800" y="655638"/>
            <a:ext cx="2438400" cy="3535362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/>
              <a:t>Accessing(or Traversing) 2D array elements after taking input from the user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54602" y="655638"/>
            <a:ext cx="7170198" cy="6126902"/>
          </a:xfrm>
          <a:solidFill>
            <a:srgbClr val="FFE593"/>
          </a:solidFill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int a[3][3],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&lt;3;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 // for loop for rows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for(j=0; j&lt;3;j++)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{ // for loop for columns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printf(“enter the value of a[%d][%d]: ”,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scanf(“%d”, &amp;a[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][j]);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} //end for columns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 //end for rows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printf(“elements of 2D matrix are”);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&lt;3;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for(j=0;j&lt;3;j++)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	{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print(“%d\t”, a[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][j]);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	}	//end for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printf(“\n”);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 //end for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 //end main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030833-C9CE-4785-BE27-00A61D4E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685800"/>
            <a:ext cx="64008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:1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:2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:3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:4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:5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:6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:7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:8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:9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Element of 2D matrix are:</a:t>
            </a:r>
          </a:p>
          <a:p>
            <a:pPr marL="342900" indent="-342900">
              <a:buAutoNum type="arabicPlain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2	3</a:t>
            </a:r>
          </a:p>
          <a:p>
            <a:pPr marL="342900" indent="-342900">
              <a:buAutoNum type="arabicPlain" startAt="4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5	6</a:t>
            </a:r>
          </a:p>
          <a:p>
            <a:pPr marL="342900" indent="-342900"/>
            <a:r>
              <a:rPr lang="en-US" b="1" dirty="0">
                <a:latin typeface="Courier New" pitchFamily="49" charset="0"/>
                <a:cs typeface="Courier New" pitchFamily="49" charset="0"/>
              </a:rPr>
              <a:t>7	 8	9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IN" dirty="0" err="1"/>
              <a:t>olling</a:t>
            </a:r>
            <a:r>
              <a:rPr lang="en-IN" dirty="0"/>
              <a:t>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a[][3]={1,2,3,4,5,6};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d",a</a:t>
            </a:r>
            <a:r>
              <a:rPr lang="en-IN" dirty="0"/>
              <a:t>[0][2]);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A. 2</a:t>
            </a:r>
          </a:p>
          <a:p>
            <a:pPr marL="0" indent="0">
              <a:buNone/>
            </a:pPr>
            <a:r>
              <a:rPr lang="en-IN" dirty="0"/>
              <a:t>B. 3</a:t>
            </a:r>
          </a:p>
          <a:p>
            <a:pPr marL="0" indent="0">
              <a:buNone/>
            </a:pPr>
            <a:r>
              <a:rPr lang="en-IN" dirty="0"/>
              <a:t>C. 4</a:t>
            </a:r>
          </a:p>
          <a:p>
            <a:pPr marL="0" indent="0">
              <a:buNone/>
            </a:pPr>
            <a:r>
              <a:rPr lang="en-IN" dirty="0"/>
              <a:t>D. Compile time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A17EC-E9C2-4600-A636-9D9BA4AE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02455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9999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Which of the following is invalid initialization of 2D Array?</a:t>
            </a:r>
          </a:p>
          <a:p>
            <a:pPr marL="0" indent="0">
              <a:buNone/>
            </a:pPr>
            <a:r>
              <a:rPr lang="en-IN" dirty="0"/>
              <a:t>A. </a:t>
            </a:r>
            <a:r>
              <a:rPr lang="en-IN" dirty="0" err="1"/>
              <a:t>int</a:t>
            </a:r>
            <a:r>
              <a:rPr lang="en-IN" dirty="0"/>
              <a:t> a[][2]={1,2,3,4};</a:t>
            </a:r>
          </a:p>
          <a:p>
            <a:pPr marL="0" indent="0">
              <a:buNone/>
            </a:pPr>
            <a:r>
              <a:rPr lang="en-IN" dirty="0"/>
              <a:t>B. </a:t>
            </a:r>
            <a:r>
              <a:rPr lang="en-IN" dirty="0" err="1"/>
              <a:t>int</a:t>
            </a:r>
            <a:r>
              <a:rPr lang="en-IN" dirty="0"/>
              <a:t> a[2][2]={1,2,3,4};</a:t>
            </a:r>
          </a:p>
          <a:p>
            <a:pPr marL="0" indent="0">
              <a:buNone/>
            </a:pPr>
            <a:r>
              <a:rPr lang="en-IN" dirty="0"/>
              <a:t>C. </a:t>
            </a:r>
            <a:r>
              <a:rPr lang="en-IN" dirty="0" err="1"/>
              <a:t>int</a:t>
            </a:r>
            <a:r>
              <a:rPr lang="en-IN" dirty="0"/>
              <a:t> a[2][]={1,2,3,4};</a:t>
            </a:r>
          </a:p>
          <a:p>
            <a:pPr marL="0" indent="0">
              <a:buNone/>
            </a:pPr>
            <a:r>
              <a:rPr lang="en-IN" dirty="0"/>
              <a:t>D. </a:t>
            </a:r>
            <a:r>
              <a:rPr lang="en-IN" dirty="0" err="1"/>
              <a:t>int</a:t>
            </a:r>
            <a:r>
              <a:rPr lang="en-IN" dirty="0"/>
              <a:t> a[2][2]={};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5DCA69-02D7-4F68-B2E9-DF38D049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17067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a[3][2]={{1,2},{3,4},{5,6}};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d",a</a:t>
            </a:r>
            <a:r>
              <a:rPr lang="en-IN" dirty="0"/>
              <a:t>[1][1]*a[2][1]);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A. 24</a:t>
            </a:r>
          </a:p>
          <a:p>
            <a:pPr marL="0" indent="0">
              <a:buNone/>
            </a:pPr>
            <a:r>
              <a:rPr lang="en-IN" dirty="0"/>
              <a:t>B. 12</a:t>
            </a:r>
          </a:p>
          <a:p>
            <a:pPr marL="0" indent="0">
              <a:buNone/>
            </a:pPr>
            <a:r>
              <a:rPr lang="en-IN" dirty="0"/>
              <a:t>C. 8</a:t>
            </a:r>
          </a:p>
          <a:p>
            <a:pPr marL="0" indent="0">
              <a:buNone/>
            </a:pPr>
            <a:r>
              <a:rPr lang="en-IN" dirty="0"/>
              <a:t>D. 20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6ACA21-6657-4EC5-8C20-91B4AC44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4054728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7668-182A-42E1-A31F-D0B871BC0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72357"/>
            <a:ext cx="5181600" cy="54046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int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int a[2][3] = {1, 2, 3, 4, 5};</a:t>
            </a:r>
          </a:p>
          <a:p>
            <a:pPr marL="0" indent="0">
              <a:buNone/>
            </a:pPr>
            <a:r>
              <a:rPr lang="en-IN" dirty="0"/>
              <a:t>        int </a:t>
            </a:r>
            <a:r>
              <a:rPr lang="en-IN" dirty="0" err="1"/>
              <a:t>i</a:t>
            </a:r>
            <a:r>
              <a:rPr lang="en-IN" dirty="0"/>
              <a:t> = 0, j = 0;</a:t>
            </a:r>
          </a:p>
          <a:p>
            <a:pPr marL="0" indent="0">
              <a:buNone/>
            </a:pPr>
            <a:r>
              <a:rPr lang="en-IN" dirty="0"/>
              <a:t>        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2;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for (j = 0; j &lt; 3; </a:t>
            </a:r>
            <a:r>
              <a:rPr lang="en-IN" dirty="0" err="1"/>
              <a:t>j++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 ", a[</a:t>
            </a:r>
            <a:r>
              <a:rPr lang="en-IN" dirty="0" err="1"/>
              <a:t>i</a:t>
            </a:r>
            <a:r>
              <a:rPr lang="en-IN" dirty="0"/>
              <a:t>][j]);</a:t>
            </a:r>
          </a:p>
          <a:p>
            <a:pPr marL="0" indent="0">
              <a:buNone/>
            </a:pPr>
            <a:r>
              <a:rPr lang="en-IN" dirty="0"/>
              <a:t>        return 0;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5C50F3-319C-4DEE-81EE-3C3C697E9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87767"/>
            <a:ext cx="5181600" cy="528919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lphaUcPeriod"/>
            </a:pPr>
            <a:r>
              <a:rPr lang="en-US" dirty="0"/>
              <a:t>1 2 3 4 5</a:t>
            </a:r>
          </a:p>
          <a:p>
            <a:pPr marL="514350" indent="-514350">
              <a:buAutoNum type="alphaUcPeriod"/>
            </a:pPr>
            <a:r>
              <a:rPr lang="en-US" dirty="0"/>
              <a:t>1 2 3 4 5 0</a:t>
            </a:r>
          </a:p>
          <a:p>
            <a:pPr marL="514350" indent="-514350">
              <a:buAutoNum type="alphaUcPeriod"/>
            </a:pPr>
            <a:r>
              <a:rPr lang="en-US" dirty="0"/>
              <a:t>1 2 3 4 5 Garbage value</a:t>
            </a:r>
          </a:p>
          <a:p>
            <a:pPr marL="514350" indent="-514350">
              <a:buAutoNum type="alphaUcPeriod"/>
            </a:pPr>
            <a:r>
              <a:rPr lang="en-US" dirty="0"/>
              <a:t>Compile time error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85694F-3A57-4EC3-A105-DA199A28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44353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Matrix operations using 2D arrays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WAP to find the sum of two matrices</a:t>
            </a:r>
          </a:p>
          <a:p>
            <a:r>
              <a:rPr lang="en-IN" dirty="0"/>
              <a:t>WAP to display the transpose of a matrix</a:t>
            </a:r>
          </a:p>
          <a:p>
            <a:r>
              <a:rPr lang="en-IN" dirty="0"/>
              <a:t>WAP to find the sum of diagonal elements of a matrix</a:t>
            </a:r>
          </a:p>
          <a:p>
            <a:r>
              <a:rPr lang="en-IN" dirty="0"/>
              <a:t>WAP to perform multiplication of 2 matrices and display the result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A47AC8-6C74-48E0-9769-1777ABC7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68960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20472"/>
            <a:ext cx="8229600" cy="1143000"/>
          </a:xfrm>
        </p:spPr>
        <p:txBody>
          <a:bodyPr>
            <a:normAutofit/>
          </a:bodyPr>
          <a:lstStyle/>
          <a:p>
            <a:r>
              <a:rPr lang="en-IN" sz="3100" dirty="0"/>
              <a:t>WAP to find the sum of two matrices</a:t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7364" y="315156"/>
            <a:ext cx="4812437" cy="62720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#include 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float a[3][3], b[3][3], c[3][3];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int </a:t>
            </a:r>
            <a:r>
              <a:rPr lang="en-IN" sz="1800" dirty="0" err="1"/>
              <a:t>i</a:t>
            </a:r>
            <a:r>
              <a:rPr lang="en-IN" sz="1800" dirty="0"/>
              <a:t>,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("Enter elements of 1st matrix\n");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for(j=0; j&lt;3 ;j++)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printf</a:t>
            </a:r>
            <a:r>
              <a:rPr lang="en-IN" sz="1800" dirty="0"/>
              <a:t>("Enter </a:t>
            </a:r>
            <a:r>
              <a:rPr lang="en-IN" sz="1800" dirty="0" err="1"/>
              <a:t>a%d%d</a:t>
            </a:r>
            <a:r>
              <a:rPr lang="en-IN" sz="1800" dirty="0"/>
              <a:t>: ", </a:t>
            </a:r>
            <a:r>
              <a:rPr lang="en-IN" sz="1800" dirty="0" err="1"/>
              <a:t>i</a:t>
            </a:r>
            <a:r>
              <a:rPr lang="en-IN" sz="1800" dirty="0"/>
              <a:t>, 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scanf</a:t>
            </a:r>
            <a:r>
              <a:rPr lang="en-IN" sz="1800" dirty="0"/>
              <a:t>("%f", &amp;a[</a:t>
            </a:r>
            <a:r>
              <a:rPr lang="en-IN" sz="1800" dirty="0" err="1"/>
              <a:t>i</a:t>
            </a:r>
            <a:r>
              <a:rPr lang="en-IN" sz="18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// Taking input using nested for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("Enter elements of 2nd matrix\n");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for(j=0; j&lt;3;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printf</a:t>
            </a:r>
            <a:r>
              <a:rPr lang="en-IN" sz="1800" dirty="0"/>
              <a:t>("Enter </a:t>
            </a:r>
            <a:r>
              <a:rPr lang="en-IN" sz="1800" dirty="0" err="1"/>
              <a:t>b%d%d</a:t>
            </a:r>
            <a:r>
              <a:rPr lang="en-IN" sz="1800" dirty="0"/>
              <a:t>: ", </a:t>
            </a:r>
            <a:r>
              <a:rPr lang="en-IN" sz="1800" dirty="0" err="1"/>
              <a:t>i</a:t>
            </a:r>
            <a:r>
              <a:rPr lang="en-IN" sz="1800" dirty="0"/>
              <a:t>, 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scanf</a:t>
            </a:r>
            <a:r>
              <a:rPr lang="en-IN" sz="1800" dirty="0"/>
              <a:t>("%f", &amp;b[</a:t>
            </a:r>
            <a:r>
              <a:rPr lang="en-IN" sz="1800" dirty="0" err="1"/>
              <a:t>i</a:t>
            </a:r>
            <a:r>
              <a:rPr lang="en-IN" sz="18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  // adding corresponding elements of two  arrays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609599"/>
            <a:ext cx="4969276" cy="613742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for(j=0; j&lt;3;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c[</a:t>
            </a:r>
            <a:r>
              <a:rPr lang="en-IN" sz="1800" dirty="0" err="1"/>
              <a:t>i</a:t>
            </a:r>
            <a:r>
              <a:rPr lang="en-IN" sz="1800" dirty="0"/>
              <a:t>][j] = a[</a:t>
            </a:r>
            <a:r>
              <a:rPr lang="en-IN" sz="1800" dirty="0" err="1"/>
              <a:t>i</a:t>
            </a:r>
            <a:r>
              <a:rPr lang="en-IN" sz="1800" dirty="0"/>
              <a:t>][j] + b[</a:t>
            </a:r>
            <a:r>
              <a:rPr lang="en-IN" sz="1800" dirty="0" err="1"/>
              <a:t>i</a:t>
            </a:r>
            <a:r>
              <a:rPr lang="en-IN" sz="1800" dirty="0"/>
              <a:t>][j];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// Displaying the sum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nSum</a:t>
            </a:r>
            <a:r>
              <a:rPr lang="en-IN" sz="1800" dirty="0"/>
              <a:t> Of Matrix:\n");</a:t>
            </a:r>
          </a:p>
          <a:p>
            <a:pPr marL="0" indent="0"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for(j=0; j&lt;3;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printf</a:t>
            </a:r>
            <a:r>
              <a:rPr lang="en-IN" sz="1800" dirty="0"/>
              <a:t>("%.1f\t", c[</a:t>
            </a:r>
            <a:r>
              <a:rPr lang="en-IN" sz="1800" dirty="0" err="1"/>
              <a:t>i</a:t>
            </a:r>
            <a:r>
              <a:rPr lang="en-IN" sz="1800" dirty="0"/>
              <a:t>][j]);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</a:t>
            </a:r>
            <a:r>
              <a:rPr lang="en-IN" sz="1800" dirty="0" err="1"/>
              <a:t>printf</a:t>
            </a:r>
            <a:r>
              <a:rPr lang="en-IN" sz="1800" dirty="0"/>
              <a:t>("\n");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F95BB-3658-49FC-A50E-E9CB518D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342500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003" y="-113191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/>
              <a:t>WAP to display the transpose of a matrix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1852" y="609599"/>
            <a:ext cx="4847948" cy="613742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4200" dirty="0"/>
              <a:t>#include &lt;</a:t>
            </a:r>
            <a:r>
              <a:rPr lang="en-IN" sz="4200" dirty="0" err="1"/>
              <a:t>stdio.h</a:t>
            </a:r>
            <a:r>
              <a:rPr lang="en-IN" sz="42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int a[10][10], transpose[10][10], r, c, </a:t>
            </a:r>
            <a:r>
              <a:rPr lang="en-IN" sz="4200" dirty="0" err="1"/>
              <a:t>i</a:t>
            </a:r>
            <a:r>
              <a:rPr lang="en-IN" sz="4200" dirty="0"/>
              <a:t>,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</a:t>
            </a:r>
            <a:r>
              <a:rPr lang="en-IN" sz="4200" dirty="0" err="1"/>
              <a:t>printf</a:t>
            </a:r>
            <a:r>
              <a:rPr lang="en-IN" sz="4200" dirty="0"/>
              <a:t>("Enter rows and columns of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</a:t>
            </a:r>
            <a:r>
              <a:rPr lang="en-IN" sz="4200" dirty="0" err="1"/>
              <a:t>scanf</a:t>
            </a:r>
            <a:r>
              <a:rPr lang="en-IN" sz="4200" dirty="0"/>
              <a:t>("%d %d", &amp;r, &amp;c);</a:t>
            </a:r>
          </a:p>
          <a:p>
            <a:pPr marL="0" indent="0">
              <a:spcBef>
                <a:spcPts val="0"/>
              </a:spcBef>
              <a:buNone/>
            </a:pPr>
            <a:endParaRPr lang="en-IN" sz="4200" dirty="0"/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// Storing elements of the matrix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</a:t>
            </a:r>
            <a:r>
              <a:rPr lang="en-IN" sz="4200" dirty="0" err="1"/>
              <a:t>printf</a:t>
            </a:r>
            <a:r>
              <a:rPr lang="en-IN" sz="4200" dirty="0"/>
              <a:t>("\</a:t>
            </a:r>
            <a:r>
              <a:rPr lang="en-IN" sz="4200" dirty="0" err="1"/>
              <a:t>nEnter</a:t>
            </a:r>
            <a:r>
              <a:rPr lang="en-IN" sz="4200" dirty="0"/>
              <a:t> elements of matrix:\n");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for(</a:t>
            </a:r>
            <a:r>
              <a:rPr lang="en-IN" sz="4200" dirty="0" err="1"/>
              <a:t>i</a:t>
            </a:r>
            <a:r>
              <a:rPr lang="en-IN" sz="4200" dirty="0"/>
              <a:t>=0; </a:t>
            </a:r>
            <a:r>
              <a:rPr lang="en-IN" sz="4200" dirty="0" err="1"/>
              <a:t>i</a:t>
            </a:r>
            <a:r>
              <a:rPr lang="en-IN" sz="4200" dirty="0"/>
              <a:t>&lt;r; </a:t>
            </a:r>
            <a:r>
              <a:rPr lang="en-IN" sz="4200" dirty="0" err="1"/>
              <a:t>i</a:t>
            </a:r>
            <a:r>
              <a:rPr lang="en-IN" sz="42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for(j=0; j&lt;c;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    </a:t>
            </a:r>
            <a:r>
              <a:rPr lang="en-IN" sz="4200" dirty="0" err="1"/>
              <a:t>printf</a:t>
            </a:r>
            <a:r>
              <a:rPr lang="en-IN" sz="4200" dirty="0"/>
              <a:t>("Enter element </a:t>
            </a:r>
            <a:r>
              <a:rPr lang="en-IN" sz="4200" dirty="0" err="1"/>
              <a:t>a%d%d</a:t>
            </a:r>
            <a:r>
              <a:rPr lang="en-IN" sz="4200" dirty="0"/>
              <a:t>: ",</a:t>
            </a:r>
            <a:r>
              <a:rPr lang="en-IN" sz="4200" dirty="0" err="1"/>
              <a:t>i</a:t>
            </a:r>
            <a:r>
              <a:rPr lang="en-IN" sz="4200" dirty="0"/>
              <a:t>, 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    </a:t>
            </a:r>
            <a:r>
              <a:rPr lang="en-IN" sz="4200" dirty="0" err="1"/>
              <a:t>scanf</a:t>
            </a:r>
            <a:r>
              <a:rPr lang="en-IN" sz="4200" dirty="0"/>
              <a:t>("%d", &amp;a[</a:t>
            </a:r>
            <a:r>
              <a:rPr lang="en-IN" sz="4200" dirty="0" err="1"/>
              <a:t>i</a:t>
            </a:r>
            <a:r>
              <a:rPr lang="en-IN" sz="42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// Displaying the matrix a[][]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</a:t>
            </a:r>
            <a:r>
              <a:rPr lang="en-IN" sz="4200" dirty="0" err="1"/>
              <a:t>printf</a:t>
            </a:r>
            <a:r>
              <a:rPr lang="en-IN" sz="4200" dirty="0"/>
              <a:t>("\</a:t>
            </a:r>
            <a:r>
              <a:rPr lang="en-IN" sz="4200" dirty="0" err="1"/>
              <a:t>nEntered</a:t>
            </a:r>
            <a:r>
              <a:rPr lang="en-IN" sz="4200" dirty="0"/>
              <a:t> Matrix: 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for(</a:t>
            </a:r>
            <a:r>
              <a:rPr lang="en-IN" sz="4200" dirty="0" err="1"/>
              <a:t>i</a:t>
            </a:r>
            <a:r>
              <a:rPr lang="en-IN" sz="4200" dirty="0"/>
              <a:t>=0; </a:t>
            </a:r>
            <a:r>
              <a:rPr lang="en-IN" sz="4200" dirty="0" err="1"/>
              <a:t>i</a:t>
            </a:r>
            <a:r>
              <a:rPr lang="en-IN" sz="4200" dirty="0"/>
              <a:t>&lt;r; </a:t>
            </a:r>
            <a:r>
              <a:rPr lang="en-IN" sz="4200" dirty="0" err="1"/>
              <a:t>i</a:t>
            </a:r>
            <a:r>
              <a:rPr lang="en-IN" sz="42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for(j=0; j&lt;c;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    </a:t>
            </a:r>
            <a:r>
              <a:rPr lang="en-IN" sz="4200" dirty="0" err="1"/>
              <a:t>printf</a:t>
            </a:r>
            <a:r>
              <a:rPr lang="en-IN" sz="4200" dirty="0"/>
              <a:t>("%d  ", a[</a:t>
            </a:r>
            <a:r>
              <a:rPr lang="en-IN" sz="4200" dirty="0" err="1"/>
              <a:t>i</a:t>
            </a:r>
            <a:r>
              <a:rPr lang="en-IN" sz="42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        </a:t>
            </a:r>
            <a:r>
              <a:rPr lang="en-IN" sz="4200" dirty="0" err="1"/>
              <a:t>printf</a:t>
            </a:r>
            <a:r>
              <a:rPr lang="en-IN" sz="4200" dirty="0"/>
              <a:t>("\n\n");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}</a:t>
            </a:r>
          </a:p>
          <a:p>
            <a:pPr>
              <a:spcBef>
                <a:spcPts val="0"/>
              </a:spcBef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09600"/>
            <a:ext cx="4038600" cy="6019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100" dirty="0"/>
              <a:t> </a:t>
            </a:r>
            <a:r>
              <a:rPr lang="en-IN" sz="1800" dirty="0"/>
              <a:t>// Finding the transpose of matrix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&lt;r;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for(j=0; j&lt;c;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transpose[</a:t>
            </a:r>
            <a:r>
              <a:rPr lang="en-IN" sz="1800" dirty="0" err="1"/>
              <a:t>i</a:t>
            </a:r>
            <a:r>
              <a:rPr lang="en-IN" sz="1800" dirty="0"/>
              <a:t>][j] = a[j][</a:t>
            </a:r>
            <a:r>
              <a:rPr lang="en-IN" sz="1800" dirty="0" err="1"/>
              <a:t>i</a:t>
            </a:r>
            <a:r>
              <a:rPr lang="en-IN" sz="1800" dirty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// Displaying the transpose of matrix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nTranspose</a:t>
            </a:r>
            <a:r>
              <a:rPr lang="en-IN" sz="1800" dirty="0"/>
              <a:t> of Matrix:\n");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&lt;r;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for(j=0; j&lt;c;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</a:t>
            </a:r>
            <a:r>
              <a:rPr lang="en-IN" sz="1800" dirty="0" err="1"/>
              <a:t>printf</a:t>
            </a:r>
            <a:r>
              <a:rPr lang="en-IN" sz="1800" dirty="0"/>
              <a:t>("%d  ",transpose[</a:t>
            </a:r>
            <a:r>
              <a:rPr lang="en-IN" sz="1800" dirty="0" err="1"/>
              <a:t>i</a:t>
            </a:r>
            <a:r>
              <a:rPr lang="en-IN" sz="18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    </a:t>
            </a:r>
            <a:r>
              <a:rPr lang="en-IN" sz="1800" dirty="0" err="1"/>
              <a:t>printf</a:t>
            </a:r>
            <a:r>
              <a:rPr lang="en-IN" sz="1800" dirty="0"/>
              <a:t>("\n\n");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CC37-399C-4117-8905-680B0055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398021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/>
              <a:t>WAP to find the sum of diagonal elements of a matrix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609601"/>
            <a:ext cx="4038600" cy="5516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int main()</a:t>
            </a:r>
          </a:p>
          <a:p>
            <a:pPr marL="0" indent="0">
              <a:buNone/>
            </a:pPr>
            <a:r>
              <a:rPr lang="en-IN" dirty="0"/>
              <a:t>  {</a:t>
            </a:r>
          </a:p>
          <a:p>
            <a:pPr marL="0" indent="0">
              <a:buNone/>
            </a:pPr>
            <a:r>
              <a:rPr lang="en-IN" dirty="0"/>
              <a:t>   int a[10][10],sum=0;</a:t>
            </a:r>
          </a:p>
          <a:p>
            <a:pPr marL="0" indent="0">
              <a:buNone/>
            </a:pPr>
            <a:r>
              <a:rPr lang="en-IN" dirty="0"/>
              <a:t>   int </a:t>
            </a:r>
            <a:r>
              <a:rPr lang="en-IN" dirty="0" err="1"/>
              <a:t>i,j,m,n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("Enter number of rows and column:");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d%d</a:t>
            </a:r>
            <a:r>
              <a:rPr lang="en-IN" dirty="0"/>
              <a:t>",&amp;</a:t>
            </a:r>
            <a:r>
              <a:rPr lang="en-IN" dirty="0" err="1"/>
              <a:t>m,&amp;n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IN" dirty="0" err="1"/>
              <a:t>printf</a:t>
            </a:r>
            <a:r>
              <a:rPr lang="en-IN" dirty="0"/>
              <a:t>("Enter Elements : ");</a:t>
            </a:r>
          </a:p>
          <a:p>
            <a:pPr marL="0" indent="0">
              <a:buNone/>
            </a:pPr>
            <a:r>
              <a:rPr lang="en-IN" dirty="0"/>
              <a:t>          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m;i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{</a:t>
            </a:r>
          </a:p>
          <a:p>
            <a:pPr marL="0" indent="0">
              <a:buNone/>
            </a:pPr>
            <a:r>
              <a:rPr lang="en-IN" dirty="0"/>
              <a:t>                  for(j=0;j&lt;</a:t>
            </a:r>
            <a:r>
              <a:rPr lang="en-IN" dirty="0" err="1"/>
              <a:t>n;j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        {</a:t>
            </a:r>
          </a:p>
          <a:p>
            <a:pPr marL="0" indent="0">
              <a:buNone/>
            </a:pPr>
            <a:r>
              <a:rPr lang="en-IN" dirty="0"/>
              <a:t>                      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][j]);</a:t>
            </a:r>
          </a:p>
          <a:p>
            <a:pPr marL="0" indent="0">
              <a:buNone/>
            </a:pPr>
            <a:r>
              <a:rPr lang="en-IN" dirty="0"/>
              <a:t>                      }</a:t>
            </a:r>
          </a:p>
          <a:p>
            <a:pPr marL="0" indent="0">
              <a:buNone/>
            </a:pPr>
            <a:r>
              <a:rPr lang="en-IN" dirty="0"/>
              <a:t>               }</a:t>
            </a:r>
          </a:p>
          <a:p>
            <a:pPr marL="0" indent="0">
              <a:buNone/>
            </a:pPr>
            <a:r>
              <a:rPr lang="en-IN" dirty="0"/>
              <a:t>          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09601"/>
            <a:ext cx="4038600" cy="5516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 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m;i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        {</a:t>
            </a:r>
          </a:p>
          <a:p>
            <a:pPr marL="0" indent="0">
              <a:buNone/>
            </a:pPr>
            <a:r>
              <a:rPr lang="en-IN" dirty="0"/>
              <a:t>                          for(j=0;j&lt;</a:t>
            </a:r>
            <a:r>
              <a:rPr lang="en-IN" dirty="0" err="1"/>
              <a:t>n;j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                {</a:t>
            </a:r>
          </a:p>
          <a:p>
            <a:pPr marL="0" indent="0">
              <a:buNone/>
            </a:pPr>
            <a:r>
              <a:rPr lang="en-IN" dirty="0"/>
              <a:t>                                    if(</a:t>
            </a:r>
            <a:r>
              <a:rPr lang="en-IN" dirty="0" err="1"/>
              <a:t>i</a:t>
            </a:r>
            <a:r>
              <a:rPr lang="en-IN" dirty="0"/>
              <a:t>==j)</a:t>
            </a:r>
          </a:p>
          <a:p>
            <a:pPr marL="0" indent="0">
              <a:buNone/>
            </a:pPr>
            <a:r>
              <a:rPr lang="en-IN" dirty="0"/>
              <a:t>                                      {</a:t>
            </a:r>
          </a:p>
          <a:p>
            <a:pPr marL="0" indent="0">
              <a:buNone/>
            </a:pPr>
            <a:r>
              <a:rPr lang="en-IN" dirty="0"/>
              <a:t>                                          sum=</a:t>
            </a:r>
            <a:r>
              <a:rPr lang="en-IN" dirty="0" err="1"/>
              <a:t>sum+a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][j];</a:t>
            </a:r>
          </a:p>
          <a:p>
            <a:pPr marL="0" indent="0">
              <a:buNone/>
            </a:pPr>
            <a:r>
              <a:rPr lang="en-IN" dirty="0"/>
              <a:t>                                       }</a:t>
            </a:r>
          </a:p>
          <a:p>
            <a:pPr marL="0" indent="0">
              <a:buNone/>
            </a:pPr>
            <a:r>
              <a:rPr lang="en-IN" dirty="0"/>
              <a:t>                               }</a:t>
            </a:r>
          </a:p>
          <a:p>
            <a:pPr marL="0" indent="0">
              <a:buNone/>
            </a:pPr>
            <a:r>
              <a:rPr lang="en-IN" dirty="0"/>
              <a:t>                       }</a:t>
            </a:r>
          </a:p>
          <a:p>
            <a:pPr marL="0" indent="0">
              <a:buNone/>
            </a:pPr>
            <a:r>
              <a:rPr lang="en-IN" dirty="0"/>
              <a:t>                   </a:t>
            </a:r>
            <a:r>
              <a:rPr lang="en-IN" dirty="0" err="1"/>
              <a:t>printf</a:t>
            </a:r>
            <a:r>
              <a:rPr lang="en-IN" dirty="0"/>
              <a:t>("Sum of Diagonal Elements = %d ",sum);</a:t>
            </a:r>
          </a:p>
          <a:p>
            <a:pPr marL="0" indent="0">
              <a:buNone/>
            </a:pPr>
            <a:r>
              <a:rPr lang="en-IN" dirty="0"/>
              <a:t>               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BCD88-9620-4314-ADDA-96D9C8F8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7188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0162"/>
            <a:ext cx="10515600" cy="1325563"/>
          </a:xfrm>
        </p:spPr>
        <p:txBody>
          <a:bodyPr/>
          <a:lstStyle/>
          <a:p>
            <a:r>
              <a:rPr lang="en-IN" dirty="0"/>
              <a:t>2D-Array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49172"/>
            <a:ext cx="8229600" cy="5744591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2400" dirty="0"/>
              <a:t>A two – dimensional array can be seen as a table with ‘x’ rows and ‘y’ columns where the row number ranges from 0 to (x-1) and column number ranges from 0 to (y-1). A two – dimensional array ‘x’ with 3 rows and 3 columns is shown below:</a:t>
            </a:r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Examples: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Representing the marks of 60 students of class in 5 subjects, we can take a 2D array of row size:60 and column size:5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Representing the sales done by all(50) sales persons of a particular branch for all months(12), we can take a 2D array of row size:50 and column size:12</a:t>
            </a:r>
          </a:p>
        </p:txBody>
      </p:sp>
      <p:pic>
        <p:nvPicPr>
          <p:cNvPr id="9" name="Picture 4" descr="two-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91" y="2274735"/>
            <a:ext cx="7048500" cy="206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F1984-371D-41CA-88BF-6E05E70F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99730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8229600" cy="685800"/>
          </a:xfrm>
        </p:spPr>
        <p:txBody>
          <a:bodyPr>
            <a:noAutofit/>
          </a:bodyPr>
          <a:lstStyle/>
          <a:p>
            <a:r>
              <a:rPr lang="en-IN" sz="2000" dirty="0"/>
              <a:t>WAP to perform multiplication of 2 matrices and display the result</a:t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235998"/>
            <a:ext cx="4038600" cy="69342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4000" dirty="0"/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#include &lt;</a:t>
            </a:r>
            <a:r>
              <a:rPr lang="en-IN" sz="5600" dirty="0" err="1"/>
              <a:t>stdio.h</a:t>
            </a:r>
            <a:r>
              <a:rPr lang="en-IN" sz="56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int a[10][10], b[10][10], result[10][10], r1, c1, r2, c2, </a:t>
            </a:r>
            <a:r>
              <a:rPr lang="en-IN" sz="5600" dirty="0" err="1"/>
              <a:t>i</a:t>
            </a:r>
            <a:r>
              <a:rPr lang="en-IN" sz="5600" dirty="0"/>
              <a:t>, j, 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printf</a:t>
            </a:r>
            <a:r>
              <a:rPr lang="en-IN" sz="5600" dirty="0"/>
              <a:t>("Enter rows and column for first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scanf</a:t>
            </a:r>
            <a:r>
              <a:rPr lang="en-IN" sz="5600" dirty="0"/>
              <a:t>("%d %d", &amp;r1, &amp;c1);</a:t>
            </a:r>
          </a:p>
          <a:p>
            <a:pPr marL="0" indent="0">
              <a:spcBef>
                <a:spcPts val="0"/>
              </a:spcBef>
              <a:buNone/>
            </a:pPr>
            <a:endParaRPr lang="en-IN" sz="5600" dirty="0"/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printf</a:t>
            </a:r>
            <a:r>
              <a:rPr lang="en-IN" sz="5600" dirty="0"/>
              <a:t>("Enter rows and column for second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scanf</a:t>
            </a:r>
            <a:r>
              <a:rPr lang="en-IN" sz="5600" dirty="0"/>
              <a:t>("%d %d",&amp;r2, &amp;c2);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// Column of first matrix should be equal to column of second matrix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while (c1 != r2)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printf</a:t>
            </a:r>
            <a:r>
              <a:rPr lang="en-IN" sz="5600" dirty="0"/>
              <a:t>("Error! No. of columns of first matrix not equal to </a:t>
            </a:r>
            <a:r>
              <a:rPr lang="en-IN" sz="5600" dirty="0" err="1"/>
              <a:t>no.of</a:t>
            </a:r>
            <a:r>
              <a:rPr lang="en-IN" sz="5600" dirty="0"/>
              <a:t> row of second.\n\n");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printf</a:t>
            </a:r>
            <a:r>
              <a:rPr lang="en-IN" sz="5600" dirty="0"/>
              <a:t>("Enter rows and column for first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scanf</a:t>
            </a:r>
            <a:r>
              <a:rPr lang="en-IN" sz="5600" dirty="0"/>
              <a:t>("%d %d", &amp;r1, &amp;c1);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printf</a:t>
            </a:r>
            <a:r>
              <a:rPr lang="en-IN" sz="5600" dirty="0"/>
              <a:t>("Enter rows and column for second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scanf</a:t>
            </a:r>
            <a:r>
              <a:rPr lang="en-IN" sz="5600" dirty="0"/>
              <a:t>("%d %d",&amp;r2, &amp;c2);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// Storing elements of first matrix.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nEnter</a:t>
            </a:r>
            <a:r>
              <a:rPr lang="en-IN" sz="5600" dirty="0"/>
              <a:t> elements of matrix 1:\n");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for(</a:t>
            </a:r>
            <a:r>
              <a:rPr lang="en-IN" sz="5600" dirty="0" err="1"/>
              <a:t>i</a:t>
            </a:r>
            <a:r>
              <a:rPr lang="en-IN" sz="5600" dirty="0"/>
              <a:t>=0; </a:t>
            </a:r>
            <a:r>
              <a:rPr lang="en-IN" sz="5600" dirty="0" err="1"/>
              <a:t>i</a:t>
            </a:r>
            <a:r>
              <a:rPr lang="en-IN" sz="5600" dirty="0"/>
              <a:t>&lt;r1; </a:t>
            </a:r>
            <a:r>
              <a:rPr lang="en-IN" sz="5600" dirty="0" err="1"/>
              <a:t>i</a:t>
            </a:r>
            <a:r>
              <a:rPr lang="en-IN" sz="56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for(j=0; j&lt;c1;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    </a:t>
            </a:r>
            <a:r>
              <a:rPr lang="en-IN" sz="5600" dirty="0" err="1"/>
              <a:t>printf</a:t>
            </a:r>
            <a:r>
              <a:rPr lang="en-IN" sz="5600" dirty="0"/>
              <a:t>("Enter elements </a:t>
            </a:r>
            <a:r>
              <a:rPr lang="en-IN" sz="5600" dirty="0" err="1"/>
              <a:t>a%d%d</a:t>
            </a:r>
            <a:r>
              <a:rPr lang="en-IN" sz="5600" dirty="0"/>
              <a:t>: ",</a:t>
            </a:r>
            <a:r>
              <a:rPr lang="en-IN" sz="5600" dirty="0" err="1"/>
              <a:t>i,j</a:t>
            </a:r>
            <a:r>
              <a:rPr lang="en-IN" sz="56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    </a:t>
            </a:r>
            <a:r>
              <a:rPr lang="en-IN" sz="5600" dirty="0" err="1"/>
              <a:t>scanf</a:t>
            </a:r>
            <a:r>
              <a:rPr lang="en-IN" sz="5600" dirty="0"/>
              <a:t>("%d", &amp;a[</a:t>
            </a:r>
            <a:r>
              <a:rPr lang="en-IN" sz="5600" dirty="0" err="1"/>
              <a:t>i</a:t>
            </a:r>
            <a:r>
              <a:rPr lang="en-IN" sz="56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// Storing elements of second matrix.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nEnter</a:t>
            </a:r>
            <a:r>
              <a:rPr lang="en-IN" sz="5600" dirty="0"/>
              <a:t> elements of matrix 2:\n");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for(</a:t>
            </a:r>
            <a:r>
              <a:rPr lang="en-IN" sz="5600" dirty="0" err="1"/>
              <a:t>i</a:t>
            </a:r>
            <a:r>
              <a:rPr lang="en-IN" sz="5600" dirty="0"/>
              <a:t>=0; </a:t>
            </a:r>
            <a:r>
              <a:rPr lang="en-IN" sz="5600" dirty="0" err="1"/>
              <a:t>i</a:t>
            </a:r>
            <a:r>
              <a:rPr lang="en-IN" sz="5600" dirty="0"/>
              <a:t>&lt;r2; </a:t>
            </a:r>
            <a:r>
              <a:rPr lang="en-IN" sz="5600" dirty="0" err="1"/>
              <a:t>i</a:t>
            </a:r>
            <a:r>
              <a:rPr lang="en-IN" sz="56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for(j=0; j&lt;c2;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    </a:t>
            </a:r>
            <a:r>
              <a:rPr lang="en-IN" sz="5600" dirty="0" err="1"/>
              <a:t>printf</a:t>
            </a:r>
            <a:r>
              <a:rPr lang="en-IN" sz="5600" dirty="0"/>
              <a:t>("Enter elements </a:t>
            </a:r>
            <a:r>
              <a:rPr lang="en-IN" sz="5600" dirty="0" err="1"/>
              <a:t>b%d%d</a:t>
            </a:r>
            <a:r>
              <a:rPr lang="en-IN" sz="5600" dirty="0"/>
              <a:t>: ",</a:t>
            </a:r>
            <a:r>
              <a:rPr lang="en-IN" sz="5600" dirty="0" err="1"/>
              <a:t>i</a:t>
            </a:r>
            <a:r>
              <a:rPr lang="en-IN" sz="5600" dirty="0"/>
              <a:t>, 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    </a:t>
            </a:r>
            <a:r>
              <a:rPr lang="en-IN" sz="5600" dirty="0" err="1"/>
              <a:t>scanf</a:t>
            </a:r>
            <a:r>
              <a:rPr lang="en-IN" sz="5600" dirty="0"/>
              <a:t>("%</a:t>
            </a:r>
            <a:r>
              <a:rPr lang="en-IN" sz="5600" dirty="0" err="1"/>
              <a:t>d",&amp;b</a:t>
            </a:r>
            <a:r>
              <a:rPr lang="en-IN" sz="5600" dirty="0"/>
              <a:t>[</a:t>
            </a:r>
            <a:r>
              <a:rPr lang="en-IN" sz="5600" dirty="0" err="1"/>
              <a:t>i</a:t>
            </a:r>
            <a:r>
              <a:rPr lang="en-IN" sz="56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}</a:t>
            </a:r>
          </a:p>
          <a:p>
            <a:pPr marL="0" indent="0">
              <a:buNone/>
            </a:pPr>
            <a:endParaRPr lang="en-IN" sz="3600" dirty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342900"/>
            <a:ext cx="4285693" cy="5668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4400" dirty="0"/>
          </a:p>
          <a:p>
            <a:pPr marL="0" indent="0">
              <a:spcBef>
                <a:spcPts val="0"/>
              </a:spcBef>
              <a:buNone/>
            </a:pPr>
            <a:r>
              <a:rPr lang="en-IN" sz="4400" dirty="0"/>
              <a:t>    </a:t>
            </a:r>
            <a:r>
              <a:rPr lang="en-IN" sz="6400" dirty="0"/>
              <a:t>// Initializing all elements of result matrix to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for(</a:t>
            </a:r>
            <a:r>
              <a:rPr lang="en-IN" sz="6400" dirty="0" err="1"/>
              <a:t>i</a:t>
            </a:r>
            <a:r>
              <a:rPr lang="en-IN" sz="6400" dirty="0"/>
              <a:t>=0; </a:t>
            </a:r>
            <a:r>
              <a:rPr lang="en-IN" sz="6400" dirty="0" err="1"/>
              <a:t>i</a:t>
            </a:r>
            <a:r>
              <a:rPr lang="en-IN" sz="6400" dirty="0"/>
              <a:t>&lt;r1; </a:t>
            </a:r>
            <a:r>
              <a:rPr lang="en-IN" sz="6400" dirty="0" err="1"/>
              <a:t>i</a:t>
            </a:r>
            <a:r>
              <a:rPr lang="en-IN" sz="64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for(j=0; j&lt;c2;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result[</a:t>
            </a:r>
            <a:r>
              <a:rPr lang="en-IN" sz="6400" dirty="0" err="1"/>
              <a:t>i</a:t>
            </a:r>
            <a:r>
              <a:rPr lang="en-IN" sz="6400" dirty="0"/>
              <a:t>][j]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// Multiplying matrices a and b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// storing result in result matrix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for(</a:t>
            </a:r>
            <a:r>
              <a:rPr lang="en-IN" sz="6400" dirty="0" err="1"/>
              <a:t>i</a:t>
            </a:r>
            <a:r>
              <a:rPr lang="en-IN" sz="6400" dirty="0"/>
              <a:t>=0; </a:t>
            </a:r>
            <a:r>
              <a:rPr lang="en-IN" sz="6400" dirty="0" err="1"/>
              <a:t>i</a:t>
            </a:r>
            <a:r>
              <a:rPr lang="en-IN" sz="6400" dirty="0"/>
              <a:t>&lt;r1; </a:t>
            </a:r>
            <a:r>
              <a:rPr lang="en-IN" sz="6400" dirty="0" err="1"/>
              <a:t>i</a:t>
            </a:r>
            <a:r>
              <a:rPr lang="en-IN" sz="64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for(j=0; j&lt;c2;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for(k=0; k&lt;c1; k++)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    result[</a:t>
            </a:r>
            <a:r>
              <a:rPr lang="en-IN" sz="6400" dirty="0" err="1"/>
              <a:t>i</a:t>
            </a:r>
            <a:r>
              <a:rPr lang="en-IN" sz="6400" dirty="0"/>
              <a:t>][j]+=a[</a:t>
            </a:r>
            <a:r>
              <a:rPr lang="en-IN" sz="6400" dirty="0" err="1"/>
              <a:t>i</a:t>
            </a:r>
            <a:r>
              <a:rPr lang="en-IN" sz="6400" dirty="0"/>
              <a:t>][k]*b[k][j];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// Displaying the result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</a:t>
            </a:r>
            <a:r>
              <a:rPr lang="en-IN" sz="6400" dirty="0" err="1"/>
              <a:t>printf</a:t>
            </a:r>
            <a:r>
              <a:rPr lang="en-IN" sz="6400" dirty="0"/>
              <a:t>("\</a:t>
            </a:r>
            <a:r>
              <a:rPr lang="en-IN" sz="6400" dirty="0" err="1"/>
              <a:t>nOutput</a:t>
            </a:r>
            <a:r>
              <a:rPr lang="en-IN" sz="6400" dirty="0"/>
              <a:t> Matrix:\n");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for(</a:t>
            </a:r>
            <a:r>
              <a:rPr lang="en-IN" sz="6400" dirty="0" err="1"/>
              <a:t>i</a:t>
            </a:r>
            <a:r>
              <a:rPr lang="en-IN" sz="6400" dirty="0"/>
              <a:t>=0; </a:t>
            </a:r>
            <a:r>
              <a:rPr lang="en-IN" sz="6400" dirty="0" err="1"/>
              <a:t>i</a:t>
            </a:r>
            <a:r>
              <a:rPr lang="en-IN" sz="6400" dirty="0"/>
              <a:t>&lt;r1; </a:t>
            </a:r>
            <a:r>
              <a:rPr lang="en-IN" sz="6400" dirty="0" err="1"/>
              <a:t>i</a:t>
            </a:r>
            <a:r>
              <a:rPr lang="en-IN" sz="64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for(j=0; j&lt;c2;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</a:t>
            </a:r>
            <a:r>
              <a:rPr lang="en-IN" sz="6400" dirty="0" err="1"/>
              <a:t>printf</a:t>
            </a:r>
            <a:r>
              <a:rPr lang="en-IN" sz="6400" dirty="0"/>
              <a:t>("%d  ", result[</a:t>
            </a:r>
            <a:r>
              <a:rPr lang="en-IN" sz="6400" dirty="0" err="1"/>
              <a:t>i</a:t>
            </a:r>
            <a:r>
              <a:rPr lang="en-IN" sz="64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    </a:t>
            </a:r>
            <a:r>
              <a:rPr lang="en-IN" sz="6400" dirty="0" err="1"/>
              <a:t>printf</a:t>
            </a:r>
            <a:r>
              <a:rPr lang="en-IN" sz="6400" dirty="0"/>
              <a:t>("\n\n");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63FB3-EFBF-45E4-9344-C38454B2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606046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" r="847"/>
          <a:stretch/>
        </p:blipFill>
        <p:spPr>
          <a:xfrm>
            <a:off x="1676400" y="266700"/>
            <a:ext cx="8839200" cy="632460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CA367-A51D-4F41-B5A2-8221A5045C5B}"/>
              </a:ext>
            </a:extLst>
          </p:cNvPr>
          <p:cNvSpPr/>
          <p:nvPr/>
        </p:nvSpPr>
        <p:spPr>
          <a:xfrm>
            <a:off x="10928412" y="1047565"/>
            <a:ext cx="1198485" cy="110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Dry running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53F278-A73E-4333-85A6-3E192C0F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918810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3099-521C-4DF8-84BB-A8708C3C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719D-991A-46E5-8925-C0CE7BEDE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WAP to display the maximum sales done(monthly) from a particular branch in a year[Take input for number of sales persons and sales done in each month for each sales person]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WAP to display the minimum marks scored in each subject from a particular section[ Take input for marks of n no. of students in m no. of subjects from user]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WAP to display average marks scored by n no. of students of a section in their registered m no. of courses.[Inputs will be given by user]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CE8DF-FB46-4008-B6AE-C7F2D3CE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73413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2D-Array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basic form of declaring a two-dimensional array of size x, y:</a:t>
            </a:r>
          </a:p>
          <a:p>
            <a:r>
              <a:rPr lang="en-IN" dirty="0"/>
              <a:t>Syntax:</a:t>
            </a:r>
          </a:p>
          <a:p>
            <a:r>
              <a:rPr lang="en-IN" dirty="0" err="1"/>
              <a:t>data_type</a:t>
            </a:r>
            <a:r>
              <a:rPr lang="en-IN" dirty="0"/>
              <a:t> </a:t>
            </a:r>
            <a:r>
              <a:rPr lang="en-IN" dirty="0" err="1"/>
              <a:t>array_name</a:t>
            </a:r>
            <a:r>
              <a:rPr lang="en-IN" dirty="0"/>
              <a:t>[x][y];</a:t>
            </a:r>
          </a:p>
          <a:p>
            <a:r>
              <a:rPr lang="en-IN" dirty="0" err="1"/>
              <a:t>data_type</a:t>
            </a:r>
            <a:r>
              <a:rPr lang="en-IN" dirty="0"/>
              <a:t>: Type of data to be stored. Valid C/C++ data type.</a:t>
            </a:r>
          </a:p>
          <a:p>
            <a:r>
              <a:rPr lang="en-IN" dirty="0"/>
              <a:t>We can declare a two dimensional integer array say ‘x’ of size 10,20 as:</a:t>
            </a:r>
          </a:p>
          <a:p>
            <a:r>
              <a:rPr lang="en-IN" dirty="0"/>
              <a:t>int x[10][20];</a:t>
            </a:r>
          </a:p>
          <a:p>
            <a:r>
              <a:rPr lang="en-IN" dirty="0"/>
              <a:t>Elements in two-dimensional arrays are commonly referred by x[</a:t>
            </a:r>
            <a:r>
              <a:rPr lang="en-IN" dirty="0" err="1"/>
              <a:t>i</a:t>
            </a:r>
            <a:r>
              <a:rPr lang="en-IN" dirty="0"/>
              <a:t>][j] where </a:t>
            </a:r>
            <a:r>
              <a:rPr lang="en-IN" dirty="0" err="1"/>
              <a:t>i</a:t>
            </a:r>
            <a:r>
              <a:rPr lang="en-IN" dirty="0"/>
              <a:t> is the row number and ‘j’ is the column number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6FD1E-4A26-4A7D-BD06-E83BBA26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68343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0" name="Rectangle 7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Also known as Multiple-Subscripted Arrays	</a:t>
            </a:r>
          </a:p>
        </p:txBody>
      </p:sp>
      <p:sp>
        <p:nvSpPr>
          <p:cNvPr id="29771" name="Rectangle 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subscripted arrays  </a:t>
            </a:r>
          </a:p>
          <a:p>
            <a:pPr lvl="1"/>
            <a:r>
              <a:rPr lang="en-US" dirty="0"/>
              <a:t>Tables with rows and columns (</a:t>
            </a:r>
            <a:r>
              <a:rPr lang="en-US" sz="2000" dirty="0">
                <a:latin typeface="Lucida Console" pitchFamily="49" charset="0"/>
              </a:rPr>
              <a:t>m</a:t>
            </a:r>
            <a:r>
              <a:rPr lang="en-US" dirty="0"/>
              <a:t> by </a:t>
            </a:r>
            <a:r>
              <a:rPr lang="en-US" sz="2000" dirty="0">
                <a:latin typeface="Lucida Console" pitchFamily="49" charset="0"/>
              </a:rPr>
              <a:t>n</a:t>
            </a:r>
            <a:r>
              <a:rPr lang="en-US" dirty="0"/>
              <a:t> array)</a:t>
            </a:r>
          </a:p>
          <a:p>
            <a:pPr lvl="1"/>
            <a:r>
              <a:rPr lang="en-US" dirty="0"/>
              <a:t>Like matrices: specify row, then column 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int a[rows][column];</a:t>
            </a: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714626" y="4164014"/>
            <a:ext cx="6505575" cy="2236787"/>
            <a:chOff x="750" y="1632"/>
            <a:chExt cx="4098" cy="1409"/>
          </a:xfrm>
        </p:grpSpPr>
        <p:grpSp>
          <p:nvGrpSpPr>
            <p:cNvPr id="3" name="Group 77"/>
            <p:cNvGrpSpPr>
              <a:grpSpLocks/>
            </p:cNvGrpSpPr>
            <p:nvPr/>
          </p:nvGrpSpPr>
          <p:grpSpPr bwMode="auto">
            <a:xfrm>
              <a:off x="750" y="1632"/>
              <a:ext cx="3848" cy="864"/>
              <a:chOff x="750" y="1632"/>
              <a:chExt cx="3848" cy="864"/>
            </a:xfrm>
          </p:grpSpPr>
          <p:sp>
            <p:nvSpPr>
              <p:cNvPr id="29701" name="Rectangle 5"/>
              <p:cNvSpPr>
                <a:spLocks noChangeArrowheads="1"/>
              </p:cNvSpPr>
              <p:nvPr/>
            </p:nvSpPr>
            <p:spPr bwMode="auto">
              <a:xfrm>
                <a:off x="750" y="1884"/>
                <a:ext cx="448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Row 0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2" name="Rectangle 6"/>
              <p:cNvSpPr>
                <a:spLocks noChangeArrowheads="1"/>
              </p:cNvSpPr>
              <p:nvPr/>
            </p:nvSpPr>
            <p:spPr bwMode="auto">
              <a:xfrm>
                <a:off x="750" y="2053"/>
                <a:ext cx="448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Row 1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3" name="Rectangle 7"/>
              <p:cNvSpPr>
                <a:spLocks noChangeArrowheads="1"/>
              </p:cNvSpPr>
              <p:nvPr/>
            </p:nvSpPr>
            <p:spPr bwMode="auto">
              <a:xfrm>
                <a:off x="750" y="2222"/>
                <a:ext cx="448" cy="11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Row 2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4" name="Rectangle 8"/>
              <p:cNvSpPr>
                <a:spLocks noChangeArrowheads="1"/>
              </p:cNvSpPr>
              <p:nvPr/>
            </p:nvSpPr>
            <p:spPr bwMode="auto">
              <a:xfrm>
                <a:off x="1371" y="1632"/>
                <a:ext cx="741" cy="9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Column 0 0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29705" name="Rectangle 9"/>
              <p:cNvSpPr>
                <a:spLocks noChangeArrowheads="1"/>
              </p:cNvSpPr>
              <p:nvPr/>
            </p:nvSpPr>
            <p:spPr bwMode="auto">
              <a:xfrm>
                <a:off x="2196" y="1632"/>
                <a:ext cx="696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Column 1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6" name="Rectangle 10"/>
              <p:cNvSpPr>
                <a:spLocks noChangeArrowheads="1"/>
              </p:cNvSpPr>
              <p:nvPr/>
            </p:nvSpPr>
            <p:spPr bwMode="auto">
              <a:xfrm>
                <a:off x="3022" y="1632"/>
                <a:ext cx="770" cy="14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Column 2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7" name="Rectangle 11"/>
              <p:cNvSpPr>
                <a:spLocks noChangeArrowheads="1"/>
              </p:cNvSpPr>
              <p:nvPr/>
            </p:nvSpPr>
            <p:spPr bwMode="auto">
              <a:xfrm>
                <a:off x="3847" y="1632"/>
                <a:ext cx="696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Column 3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1296" y="1824"/>
                <a:ext cx="826" cy="217"/>
                <a:chOff x="0" y="0"/>
                <a:chExt cx="20000" cy="20000"/>
              </a:xfrm>
            </p:grpSpPr>
            <p:sp>
              <p:nvSpPr>
                <p:cNvPr id="29710" name="Freeform 1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1" name="Rectangle 1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1296" y="2041"/>
                <a:ext cx="826" cy="215"/>
                <a:chOff x="0" y="0"/>
                <a:chExt cx="20000" cy="20000"/>
              </a:xfrm>
            </p:grpSpPr>
            <p:sp>
              <p:nvSpPr>
                <p:cNvPr id="29713" name="Freeform 1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4" name="Rectangle 1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1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1296" y="2256"/>
                <a:ext cx="826" cy="240"/>
                <a:chOff x="0" y="0"/>
                <a:chExt cx="20000" cy="20000"/>
              </a:xfrm>
            </p:grpSpPr>
            <p:sp>
              <p:nvSpPr>
                <p:cNvPr id="29716" name="Freeform 2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7" name="Rectangle 2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2122" y="1824"/>
                <a:ext cx="825" cy="217"/>
                <a:chOff x="0" y="0"/>
                <a:chExt cx="20000" cy="20000"/>
              </a:xfrm>
            </p:grpSpPr>
            <p:sp>
              <p:nvSpPr>
                <p:cNvPr id="29720" name="Freeform 2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1" name="Rectangle 2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1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>
                <a:off x="2122" y="2041"/>
                <a:ext cx="825" cy="215"/>
                <a:chOff x="0" y="0"/>
                <a:chExt cx="20000" cy="20000"/>
              </a:xfrm>
            </p:grpSpPr>
            <p:sp>
              <p:nvSpPr>
                <p:cNvPr id="29723" name="Freeform 2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4" name="Rectangle 2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dirty="0">
                      <a:latin typeface="Lucida Console" pitchFamily="49" charset="0"/>
                    </a:rPr>
                    <a:t>a[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1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][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1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dirty="0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9" name="Group 29"/>
              <p:cNvGrpSpPr>
                <a:grpSpLocks/>
              </p:cNvGrpSpPr>
              <p:nvPr/>
            </p:nvGrpSpPr>
            <p:grpSpPr bwMode="auto">
              <a:xfrm>
                <a:off x="2122" y="2256"/>
                <a:ext cx="825" cy="240"/>
                <a:chOff x="0" y="0"/>
                <a:chExt cx="20000" cy="20000"/>
              </a:xfrm>
            </p:grpSpPr>
            <p:sp>
              <p:nvSpPr>
                <p:cNvPr id="29726" name="Freeform 3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7" name="Rectangle 3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1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0" name="Group 33"/>
              <p:cNvGrpSpPr>
                <a:grpSpLocks/>
              </p:cNvGrpSpPr>
              <p:nvPr/>
            </p:nvGrpSpPr>
            <p:grpSpPr bwMode="auto">
              <a:xfrm>
                <a:off x="2947" y="1824"/>
                <a:ext cx="826" cy="217"/>
                <a:chOff x="0" y="0"/>
                <a:chExt cx="20000" cy="20000"/>
              </a:xfrm>
            </p:grpSpPr>
            <p:sp>
              <p:nvSpPr>
                <p:cNvPr id="29730" name="Freeform 3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1" name="Rectangle 3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1" name="Group 36"/>
              <p:cNvGrpSpPr>
                <a:grpSpLocks/>
              </p:cNvGrpSpPr>
              <p:nvPr/>
            </p:nvGrpSpPr>
            <p:grpSpPr bwMode="auto">
              <a:xfrm>
                <a:off x="2947" y="2041"/>
                <a:ext cx="826" cy="215"/>
                <a:chOff x="0" y="0"/>
                <a:chExt cx="20000" cy="20000"/>
              </a:xfrm>
            </p:grpSpPr>
            <p:sp>
              <p:nvSpPr>
                <p:cNvPr id="29733" name="Freeform 3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4" name="Rectangle 3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dirty="0">
                      <a:latin typeface="Lucida Console" pitchFamily="49" charset="0"/>
                    </a:rPr>
                    <a:t>a[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1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][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2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dirty="0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2" name="Group 39"/>
              <p:cNvGrpSpPr>
                <a:grpSpLocks/>
              </p:cNvGrpSpPr>
              <p:nvPr/>
            </p:nvGrpSpPr>
            <p:grpSpPr bwMode="auto">
              <a:xfrm>
                <a:off x="2947" y="2256"/>
                <a:ext cx="826" cy="240"/>
                <a:chOff x="0" y="0"/>
                <a:chExt cx="20000" cy="20000"/>
              </a:xfrm>
            </p:grpSpPr>
            <p:sp>
              <p:nvSpPr>
                <p:cNvPr id="29736" name="Freeform 4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7" name="Rectangle 4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3" name="Group 43"/>
              <p:cNvGrpSpPr>
                <a:grpSpLocks/>
              </p:cNvGrpSpPr>
              <p:nvPr/>
            </p:nvGrpSpPr>
            <p:grpSpPr bwMode="auto">
              <a:xfrm>
                <a:off x="3773" y="1824"/>
                <a:ext cx="825" cy="217"/>
                <a:chOff x="0" y="0"/>
                <a:chExt cx="20000" cy="20000"/>
              </a:xfrm>
            </p:grpSpPr>
            <p:sp>
              <p:nvSpPr>
                <p:cNvPr id="29740" name="Freeform 4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1" name="Rectangle 4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3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4" name="Group 46"/>
              <p:cNvGrpSpPr>
                <a:grpSpLocks/>
              </p:cNvGrpSpPr>
              <p:nvPr/>
            </p:nvGrpSpPr>
            <p:grpSpPr bwMode="auto">
              <a:xfrm>
                <a:off x="3773" y="2041"/>
                <a:ext cx="825" cy="215"/>
                <a:chOff x="0" y="0"/>
                <a:chExt cx="20000" cy="20000"/>
              </a:xfrm>
            </p:grpSpPr>
            <p:sp>
              <p:nvSpPr>
                <p:cNvPr id="29743" name="Freeform 4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4" name="Rectangle 4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1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3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5" name="Group 49"/>
              <p:cNvGrpSpPr>
                <a:grpSpLocks/>
              </p:cNvGrpSpPr>
              <p:nvPr/>
            </p:nvGrpSpPr>
            <p:grpSpPr bwMode="auto">
              <a:xfrm>
                <a:off x="3773" y="2256"/>
                <a:ext cx="825" cy="240"/>
                <a:chOff x="0" y="0"/>
                <a:chExt cx="20000" cy="20000"/>
              </a:xfrm>
            </p:grpSpPr>
            <p:sp>
              <p:nvSpPr>
                <p:cNvPr id="29746" name="Freeform 5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7" name="Rectangle 5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3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</p:grp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2784" y="2928"/>
              <a:ext cx="1392" cy="11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b="1" dirty="0">
                  <a:solidFill>
                    <a:srgbClr val="C00000"/>
                  </a:solidFill>
                  <a:latin typeface="Lucida Console" pitchFamily="49" charset="0"/>
                </a:rPr>
                <a:t>Row subscript</a:t>
              </a:r>
            </a:p>
            <a:p>
              <a:pPr>
                <a:spcBef>
                  <a:spcPct val="0"/>
                </a:spcBef>
              </a:pPr>
              <a:endParaRPr lang="en-US" b="1" dirty="0">
                <a:solidFill>
                  <a:srgbClr val="C00000"/>
                </a:solidFill>
                <a:latin typeface="Lucida Console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1392" y="2832"/>
              <a:ext cx="1056" cy="14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b="1" dirty="0">
                  <a:solidFill>
                    <a:srgbClr val="C00000"/>
                  </a:solidFill>
                  <a:latin typeface="Lucida Console" pitchFamily="49" charset="0"/>
                </a:rPr>
                <a:t>Array name</a:t>
              </a:r>
            </a:p>
            <a:p>
              <a:pPr>
                <a:spcBef>
                  <a:spcPct val="0"/>
                </a:spcBef>
              </a:pPr>
              <a:endParaRPr lang="en-US" b="1" dirty="0">
                <a:solidFill>
                  <a:srgbClr val="C00000"/>
                </a:solidFill>
                <a:latin typeface="Lucida Console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3249" y="2658"/>
              <a:ext cx="1599" cy="12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b="1" dirty="0">
                  <a:solidFill>
                    <a:srgbClr val="C00000"/>
                  </a:solidFill>
                  <a:latin typeface="Lucida Console" pitchFamily="49" charset="0"/>
                </a:rPr>
                <a:t>Column subscript</a:t>
              </a:r>
            </a:p>
            <a:p>
              <a:pPr>
                <a:spcBef>
                  <a:spcPct val="0"/>
                </a:spcBef>
              </a:pPr>
              <a:endParaRPr lang="en-US" b="1" dirty="0">
                <a:solidFill>
                  <a:srgbClr val="C00000"/>
                </a:solidFill>
                <a:latin typeface="Lucida Console" pitchFamily="49" charset="0"/>
              </a:endParaRPr>
            </a:p>
          </p:txBody>
        </p:sp>
        <p:sp>
          <p:nvSpPr>
            <p:cNvPr id="29751" name="Freeform 55"/>
            <p:cNvSpPr>
              <a:spLocks/>
            </p:cNvSpPr>
            <p:nvPr/>
          </p:nvSpPr>
          <p:spPr bwMode="auto">
            <a:xfrm>
              <a:off x="2208" y="2448"/>
              <a:ext cx="48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84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84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2" name="Freeform 56"/>
            <p:cNvSpPr>
              <a:spLocks/>
            </p:cNvSpPr>
            <p:nvPr/>
          </p:nvSpPr>
          <p:spPr bwMode="auto">
            <a:xfrm flipH="1">
              <a:off x="2352" y="2448"/>
              <a:ext cx="47" cy="5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7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77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3" name="Freeform 57"/>
            <p:cNvSpPr>
              <a:spLocks/>
            </p:cNvSpPr>
            <p:nvPr/>
          </p:nvSpPr>
          <p:spPr bwMode="auto">
            <a:xfrm>
              <a:off x="2737" y="2448"/>
              <a:ext cx="47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62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62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4" name="Freeform 58"/>
            <p:cNvSpPr>
              <a:spLocks/>
            </p:cNvSpPr>
            <p:nvPr/>
          </p:nvSpPr>
          <p:spPr bwMode="auto">
            <a:xfrm flipV="1">
              <a:off x="2736" y="2688"/>
              <a:ext cx="480" cy="47"/>
            </a:xfrm>
            <a:custGeom>
              <a:avLst/>
              <a:gdLst/>
              <a:ahLst/>
              <a:cxnLst>
                <a:cxn ang="0">
                  <a:pos x="19925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25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55" name="Rectangle 59"/>
          <p:cNvSpPr>
            <a:spLocks noChangeArrowheads="1"/>
          </p:cNvSpPr>
          <p:nvPr/>
        </p:nvSpPr>
        <p:spPr bwMode="auto">
          <a:xfrm>
            <a:off x="1524000" y="1228725"/>
            <a:ext cx="548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5334000" y="6400800"/>
            <a:ext cx="5334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3134420-AF0C-4FD7-A187-EF045734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987" y="-2127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Memory representation of 2D-Array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665" y="555625"/>
            <a:ext cx="8229600" cy="5943600"/>
          </a:xfrm>
        </p:spPr>
        <p:txBody>
          <a:bodyPr>
            <a:normAutofit/>
          </a:bodyPr>
          <a:lstStyle/>
          <a:p>
            <a:r>
              <a:rPr lang="en-IN" sz="2000" dirty="0"/>
              <a:t>A 2D array’s elements are stored in continuous memory locations. It can be represented in memory using any of the following two ways: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1. Column-Major Order</a:t>
            </a:r>
            <a:br>
              <a:rPr lang="en-IN" sz="2000" dirty="0"/>
            </a:br>
            <a:r>
              <a:rPr lang="en-IN" sz="2000" dirty="0"/>
              <a:t>2. Row-Major Order</a:t>
            </a:r>
            <a:br>
              <a:rPr lang="en-IN" sz="2000" dirty="0"/>
            </a:br>
            <a:br>
              <a:rPr lang="en-IN" sz="2000" dirty="0"/>
            </a:br>
            <a:r>
              <a:rPr lang="en-IN" sz="2000" b="1" dirty="0"/>
              <a:t>1. Column-Major Order:</a:t>
            </a:r>
            <a:br>
              <a:rPr lang="en-IN" sz="2000" dirty="0"/>
            </a:br>
            <a:r>
              <a:rPr lang="en-IN" sz="2000" dirty="0"/>
              <a:t>In this method the elements are stored column wise, i.e. m elements of first column are stored in first m locations, m elements of second column are stored in next m locations and so on. E.g.</a:t>
            </a:r>
            <a:br>
              <a:rPr lang="en-IN" sz="2000" dirty="0"/>
            </a:br>
            <a:r>
              <a:rPr lang="en-IN" sz="2000" dirty="0"/>
              <a:t>A 3 x 4 array will stored as below:</a:t>
            </a:r>
          </a:p>
          <a:p>
            <a:endParaRPr lang="en-IN" sz="2000" dirty="0"/>
          </a:p>
        </p:txBody>
      </p:sp>
      <p:pic>
        <p:nvPicPr>
          <p:cNvPr id="3074" name="Picture 2" descr="http://xpode.com/Downloads/Gallery/fullImage/172011723778Array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415" y="3554721"/>
            <a:ext cx="3772185" cy="294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A1649-4072-4525-A723-A8F370F3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54436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407" y="292963"/>
            <a:ext cx="10515600" cy="588883"/>
          </a:xfrm>
        </p:spPr>
        <p:txBody>
          <a:bodyPr>
            <a:normAutofit fontScale="90000"/>
          </a:bodyPr>
          <a:lstStyle/>
          <a:p>
            <a:r>
              <a:rPr lang="en-IN" dirty="0"/>
              <a:t>Memory representation of 2D-Array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25625" y="111283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2. Row-Major Order:</a:t>
            </a:r>
            <a:br>
              <a:rPr lang="en-IN" sz="2400" dirty="0"/>
            </a:br>
            <a:r>
              <a:rPr lang="en-IN" sz="2400" dirty="0"/>
              <a:t>In this method the elements are stored row wise, i.e. n elements of first row are stored in first n locations, n elements of second row are stored in next n locations and so on. E.g.</a:t>
            </a:r>
            <a:br>
              <a:rPr lang="en-IN" sz="2400" dirty="0"/>
            </a:br>
            <a:r>
              <a:rPr lang="en-IN" sz="2400" dirty="0"/>
              <a:t>A 3 x 4 array will stored as below:</a:t>
            </a:r>
          </a:p>
          <a:p>
            <a:endParaRPr lang="en-IN" sz="2400" dirty="0"/>
          </a:p>
        </p:txBody>
      </p:sp>
      <p:pic>
        <p:nvPicPr>
          <p:cNvPr id="4100" name="Picture 4" descr="http://xpode.com/Downloads/Gallery/fullImage/172011723565Array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00400"/>
            <a:ext cx="4724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2B913-3F26-495E-A14E-FF2C928C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87087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0" name="Rectangle 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0791" name="Rectangle 7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1) Initializing at the point of declaration:</a:t>
            </a:r>
          </a:p>
          <a:p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latin typeface="Lucida Console" pitchFamily="49" charset="0"/>
              </a:rPr>
              <a:t>int a[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1,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3,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4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};</a:t>
            </a:r>
            <a:r>
              <a:rPr lang="en-US" sz="2600" b="1" dirty="0">
                <a:latin typeface="Lucida Console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600" dirty="0" err="1"/>
              <a:t>Initializers</a:t>
            </a:r>
            <a:r>
              <a:rPr lang="en-US" sz="2600" dirty="0"/>
              <a:t> grouped by row in braces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If not enough, unspecified elements set to zero</a:t>
            </a:r>
          </a:p>
          <a:p>
            <a:pPr lvl="2"/>
            <a:r>
              <a:rPr lang="en-US" sz="2600" dirty="0">
                <a:latin typeface="Lucida Console" pitchFamily="49" charset="0"/>
              </a:rPr>
              <a:t>Int a[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1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3,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4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};</a:t>
            </a:r>
            <a:r>
              <a:rPr lang="en-US" sz="2600" b="1" dirty="0">
                <a:latin typeface="Lucida Console" pitchFamily="49" charset="0"/>
              </a:rPr>
              <a:t> </a:t>
            </a:r>
          </a:p>
          <a:p>
            <a:r>
              <a:rPr lang="en-IN" dirty="0"/>
              <a:t>int a3[2][2]={1,2};//Remaining elements are zero</a:t>
            </a:r>
          </a:p>
          <a:p>
            <a:r>
              <a:rPr lang="en-IN" dirty="0"/>
              <a:t>int a4[2][2]={0};//All elements are zero</a:t>
            </a:r>
          </a:p>
          <a:p>
            <a:pPr lvl="2"/>
            <a:endParaRPr lang="en-US" sz="2600" b="1" dirty="0">
              <a:latin typeface="Lucida Console" pitchFamily="49" charset="0"/>
            </a:endParaRPr>
          </a:p>
        </p:txBody>
      </p:sp>
      <p:sp>
        <p:nvSpPr>
          <p:cNvPr id="30779" name="Rectangle 59"/>
          <p:cNvSpPr>
            <a:spLocks noChangeArrowheads="1"/>
          </p:cNvSpPr>
          <p:nvPr/>
        </p:nvSpPr>
        <p:spPr bwMode="auto">
          <a:xfrm>
            <a:off x="1524000" y="1228725"/>
            <a:ext cx="548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80" name="Rectangle 60"/>
          <p:cNvSpPr>
            <a:spLocks noChangeArrowheads="1"/>
          </p:cNvSpPr>
          <p:nvPr/>
        </p:nvSpPr>
        <p:spPr bwMode="auto">
          <a:xfrm>
            <a:off x="1524000" y="3651250"/>
            <a:ext cx="5486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 </a:t>
            </a:r>
          </a:p>
          <a:p>
            <a:pPr>
              <a:spcBef>
                <a:spcPct val="0"/>
              </a:spcBef>
            </a:pPr>
            <a:endParaRPr lang="en-US" sz="2400"/>
          </a:p>
        </p:txBody>
      </p:sp>
      <p:sp>
        <p:nvSpPr>
          <p:cNvPr id="30781" name="Rectangle 61"/>
          <p:cNvSpPr>
            <a:spLocks noChangeArrowheads="1"/>
          </p:cNvSpPr>
          <p:nvPr/>
        </p:nvSpPr>
        <p:spPr bwMode="auto">
          <a:xfrm>
            <a:off x="1524000" y="3263900"/>
            <a:ext cx="91440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br>
              <a:rPr lang="en-US" sz="1400"/>
            </a:br>
            <a:endParaRPr lang="en-US" sz="2400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9296400" y="1966926"/>
            <a:ext cx="914400" cy="609601"/>
            <a:chOff x="4224" y="2736"/>
            <a:chExt cx="576" cy="384"/>
          </a:xfrm>
        </p:grpSpPr>
        <p:sp>
          <p:nvSpPr>
            <p:cNvPr id="30783" name="Text Box 63"/>
            <p:cNvSpPr txBox="1">
              <a:spLocks noChangeArrowheads="1"/>
            </p:cNvSpPr>
            <p:nvPr/>
          </p:nvSpPr>
          <p:spPr bwMode="auto">
            <a:xfrm>
              <a:off x="4224" y="2736"/>
              <a:ext cx="576" cy="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>
                  <a:latin typeface="Lucida Console" pitchFamily="49" charset="0"/>
                </a:rPr>
                <a:t>1    2</a:t>
              </a:r>
            </a:p>
            <a:p>
              <a:r>
                <a:rPr lang="en-US" sz="1400" b="1" dirty="0">
                  <a:latin typeface="Lucida Console" pitchFamily="49" charset="0"/>
                </a:rPr>
                <a:t>3    4</a:t>
              </a:r>
            </a:p>
          </p:txBody>
        </p:sp>
        <p:sp>
          <p:nvSpPr>
            <p:cNvPr id="30784" name="Line 64"/>
            <p:cNvSpPr>
              <a:spLocks noChangeShapeType="1"/>
            </p:cNvSpPr>
            <p:nvPr/>
          </p:nvSpPr>
          <p:spPr bwMode="auto">
            <a:xfrm>
              <a:off x="4512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85" name="Line 65"/>
            <p:cNvSpPr>
              <a:spLocks noChangeShapeType="1"/>
            </p:cNvSpPr>
            <p:nvPr/>
          </p:nvSpPr>
          <p:spPr bwMode="auto">
            <a:xfrm>
              <a:off x="4224" y="289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9296400" y="3546471"/>
            <a:ext cx="914400" cy="609600"/>
            <a:chOff x="4224" y="2736"/>
            <a:chExt cx="576" cy="384"/>
          </a:xfrm>
        </p:grpSpPr>
        <p:sp>
          <p:nvSpPr>
            <p:cNvPr id="30787" name="Text Box 67"/>
            <p:cNvSpPr txBox="1">
              <a:spLocks noChangeArrowheads="1"/>
            </p:cNvSpPr>
            <p:nvPr/>
          </p:nvSpPr>
          <p:spPr bwMode="auto">
            <a:xfrm>
              <a:off x="4224" y="2736"/>
              <a:ext cx="576" cy="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>
                  <a:latin typeface="Lucida Console" pitchFamily="49" charset="0"/>
                </a:rPr>
                <a:t>1    0</a:t>
              </a:r>
            </a:p>
            <a:p>
              <a:r>
                <a:rPr lang="en-US" sz="1400" b="1" dirty="0">
                  <a:latin typeface="Lucida Console" pitchFamily="49" charset="0"/>
                </a:rPr>
                <a:t>3    4</a:t>
              </a:r>
            </a:p>
          </p:txBody>
        </p:sp>
        <p:sp>
          <p:nvSpPr>
            <p:cNvPr id="30788" name="Line 68"/>
            <p:cNvSpPr>
              <a:spLocks noChangeShapeType="1"/>
            </p:cNvSpPr>
            <p:nvPr/>
          </p:nvSpPr>
          <p:spPr bwMode="auto">
            <a:xfrm>
              <a:off x="4512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89" name="Line 69"/>
            <p:cNvSpPr>
              <a:spLocks noChangeShapeType="1"/>
            </p:cNvSpPr>
            <p:nvPr/>
          </p:nvSpPr>
          <p:spPr bwMode="auto">
            <a:xfrm>
              <a:off x="4224" y="289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475E6-727D-4057-9C56-40FDBE34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 a5[][2]={1,2,3};//It is possible to skip row size, if elements are initialized at the point of declaration</a:t>
            </a:r>
          </a:p>
          <a:p>
            <a:r>
              <a:rPr lang="en-IN" dirty="0"/>
              <a:t>int a[2][]={1,2,3};//Not possible to skip column size[Error will come]</a:t>
            </a:r>
          </a:p>
          <a:p>
            <a:r>
              <a:rPr lang="en-IN" dirty="0"/>
              <a:t>int a[][]={1,2,3};//Not possible to skip both row and column size[Error will come]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B4600-2823-45BA-B2F2-85EDF92F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38677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2) Taking input from user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int a[3][3],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&lt;3;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{ // for loop for rows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for(j=0; j&lt;3;j++)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{ // for loop for columns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(“enter the value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ofa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[%d][%d]: ”,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(“%d”, &amp;a[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][j]);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} //end for columns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} //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 for rows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5F90A-82E0-45F8-8BD7-35AFFA1C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78289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3029</Words>
  <Application>Microsoft Office PowerPoint</Application>
  <PresentationFormat>Widescreen</PresentationFormat>
  <Paragraphs>396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AvantGarde</vt:lpstr>
      <vt:lpstr>Calibri</vt:lpstr>
      <vt:lpstr>Calibri Light</vt:lpstr>
      <vt:lpstr>Courier New</vt:lpstr>
      <vt:lpstr>Lucida Console</vt:lpstr>
      <vt:lpstr>Wingdings</vt:lpstr>
      <vt:lpstr>Office Theme</vt:lpstr>
      <vt:lpstr>PowerPoint Presentation</vt:lpstr>
      <vt:lpstr>2D-Array</vt:lpstr>
      <vt:lpstr>2D-Array</vt:lpstr>
      <vt:lpstr>Also known as Multiple-Subscripted Arrays </vt:lpstr>
      <vt:lpstr>Memory representation of 2D-Array</vt:lpstr>
      <vt:lpstr>Memory representation of 2D-Array</vt:lpstr>
      <vt:lpstr>Initialization</vt:lpstr>
      <vt:lpstr>Initialization</vt:lpstr>
      <vt:lpstr>Initialization </vt:lpstr>
      <vt:lpstr>Accessing(or Traversing) 2D array elements after taking input from the user</vt:lpstr>
      <vt:lpstr>PowerPoint Presentation</vt:lpstr>
      <vt:lpstr>Polling Questions</vt:lpstr>
      <vt:lpstr>PowerPoint Presentation</vt:lpstr>
      <vt:lpstr>PowerPoint Presentation</vt:lpstr>
      <vt:lpstr>PowerPoint Presentation</vt:lpstr>
      <vt:lpstr>Matrix operations using 2D arrays</vt:lpstr>
      <vt:lpstr>WAP to find the sum of two matrices </vt:lpstr>
      <vt:lpstr>WAP to display the transpose of a matrix </vt:lpstr>
      <vt:lpstr>WAP to find the sum of diagonal elements of a matrix </vt:lpstr>
      <vt:lpstr>WAP to perform multiplication of 2 matrices and display the result </vt:lpstr>
      <vt:lpstr>PowerPoint Presentation</vt:lpstr>
      <vt:lpstr>Practice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CSE101-Lec#15(Part-2)</dc:title>
  <dc:creator>Salil Batra</dc:creator>
  <cp:lastModifiedBy>Salil Batra</cp:lastModifiedBy>
  <cp:revision>3</cp:revision>
  <dcterms:created xsi:type="dcterms:W3CDTF">2021-10-25T06:09:15Z</dcterms:created>
  <dcterms:modified xsi:type="dcterms:W3CDTF">2021-11-03T08:06:12Z</dcterms:modified>
</cp:coreProperties>
</file>