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7" r:id="rId3"/>
    <p:sldId id="299" r:id="rId4"/>
    <p:sldId id="270" r:id="rId5"/>
    <p:sldId id="271" r:id="rId6"/>
    <p:sldId id="273" r:id="rId7"/>
    <p:sldId id="274" r:id="rId8"/>
    <p:sldId id="298" r:id="rId9"/>
    <p:sldId id="313" r:id="rId10"/>
    <p:sldId id="314" r:id="rId11"/>
    <p:sldId id="315" r:id="rId12"/>
    <p:sldId id="316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295" r:id="rId22"/>
    <p:sldId id="296" r:id="rId23"/>
    <p:sldId id="309" r:id="rId24"/>
    <p:sldId id="310" r:id="rId25"/>
    <p:sldId id="311" r:id="rId26"/>
    <p:sldId id="312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1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2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1D424F-E0F3-67CB-47B9-DF42745B17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911AF-7ACC-6A80-2271-9D5EAEFA23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23B9-56B0-4229-A5B0-B79AC4EB378A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8FC91-D511-5F2E-87D5-E3263EFF3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96E01-3EDB-90C2-1D25-9B8814B7F5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E8AEC-0879-4612-A93C-46B2AFB8E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45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0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2 97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56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6 7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9842FB-71EC-4253-95AF-3CF3D8038D36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11,11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(A)</a:t>
            </a:r>
            <a:br>
              <a:rPr lang="en-IN" dirty="0"/>
            </a:br>
            <a:r>
              <a:rPr lang="en-IN" dirty="0"/>
              <a:t>it should be *(int*)p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D) Because ``</a:t>
            </a:r>
            <a:r>
              <a:rPr lang="en-IN" dirty="0" err="1"/>
              <a:t>i</a:t>
            </a:r>
            <a:r>
              <a:rPr lang="en-IN" dirty="0"/>
              <a:t>`` is int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CSE101-Lec# 18,19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in C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example-Finding area of circle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double </a:t>
            </a:r>
            <a:r>
              <a:rPr lang="en-IN" sz="1800" dirty="0" err="1"/>
              <a:t>radius,area</a:t>
            </a:r>
            <a:r>
              <a:rPr lang="en-IN" sz="1800" dirty="0"/>
              <a:t>=0.0;</a:t>
            </a:r>
          </a:p>
          <a:p>
            <a:pPr marL="0" indent="0">
              <a:buNone/>
            </a:pPr>
            <a:r>
              <a:rPr lang="en-IN" sz="1800" dirty="0"/>
              <a:t>	double *</a:t>
            </a:r>
            <a:r>
              <a:rPr lang="en-IN" sz="1800" dirty="0" err="1"/>
              <a:t>pradius</a:t>
            </a:r>
            <a:r>
              <a:rPr lang="en-IN" sz="1800" dirty="0"/>
              <a:t>=&amp;radius,*</a:t>
            </a:r>
            <a:r>
              <a:rPr lang="en-IN" sz="1800" dirty="0" err="1"/>
              <a:t>parea</a:t>
            </a:r>
            <a:r>
              <a:rPr lang="en-IN" sz="1800" dirty="0"/>
              <a:t>=&amp;area;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("\n Enter the radius of the circle:");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scanf</a:t>
            </a:r>
            <a:r>
              <a:rPr lang="en-IN" sz="1800" dirty="0"/>
              <a:t>("%lf",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*</a:t>
            </a:r>
            <a:r>
              <a:rPr lang="en-IN" sz="1800" dirty="0" err="1"/>
              <a:t>parea</a:t>
            </a:r>
            <a:r>
              <a:rPr lang="en-IN" sz="1800" dirty="0"/>
              <a:t>=3.14*(*</a:t>
            </a:r>
            <a:r>
              <a:rPr lang="en-IN" sz="1800" dirty="0" err="1"/>
              <a:t>pradius</a:t>
            </a:r>
            <a:r>
              <a:rPr lang="en-IN" sz="1800" dirty="0"/>
              <a:t>)*(*</a:t>
            </a:r>
            <a:r>
              <a:rPr lang="en-IN" sz="1800" dirty="0" err="1"/>
              <a:t>pradius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("\n The area of the circle with radius %.2lf = %.2lf",*</a:t>
            </a:r>
            <a:r>
              <a:rPr lang="en-IN" sz="1800" dirty="0" err="1"/>
              <a:t>pradius</a:t>
            </a:r>
            <a:r>
              <a:rPr lang="en-IN" sz="1800" dirty="0"/>
              <a:t>,*</a:t>
            </a:r>
            <a:r>
              <a:rPr lang="en-IN" sz="1800" dirty="0" err="1"/>
              <a:t>parea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44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example-Factorial of a number using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i,n,fact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</a:t>
            </a:r>
            <a:r>
              <a:rPr lang="en-IN" dirty="0" err="1"/>
              <a:t>pfact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pfact</a:t>
            </a:r>
            <a:r>
              <a:rPr lang="en-IN" dirty="0"/>
              <a:t>=&amp;fact;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=1;i&lt;=*</a:t>
            </a:r>
            <a:r>
              <a:rPr lang="en-IN" dirty="0" err="1"/>
              <a:t>pn;i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*</a:t>
            </a:r>
            <a:r>
              <a:rPr lang="en-IN" dirty="0" err="1"/>
              <a:t>pfact</a:t>
            </a:r>
            <a:r>
              <a:rPr lang="en-IN" dirty="0"/>
              <a:t>=*</a:t>
            </a:r>
            <a:r>
              <a:rPr lang="en-IN" dirty="0" err="1"/>
              <a:t>pfact</a:t>
            </a:r>
            <a:r>
              <a:rPr lang="en-IN" dirty="0"/>
              <a:t>*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Factorial of number is:%d",*</a:t>
            </a:r>
            <a:r>
              <a:rPr lang="en-IN" dirty="0" err="1"/>
              <a:t>pfact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8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Program example-Reverse of a number using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reversedNumber</a:t>
            </a:r>
            <a:r>
              <a:rPr lang="en-IN" dirty="0"/>
              <a:t> = 0, 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pn</a:t>
            </a:r>
            <a:r>
              <a:rPr lang="en-IN" dirty="0"/>
              <a:t>,*prn,*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pn</a:t>
            </a:r>
            <a:r>
              <a:rPr lang="en-IN" dirty="0"/>
              <a:t>=&amp;n;</a:t>
            </a:r>
          </a:p>
          <a:p>
            <a:pPr marL="0" indent="0">
              <a:buNone/>
            </a:pPr>
            <a:r>
              <a:rPr lang="en-IN" dirty="0"/>
              <a:t>    prn=&amp;</a:t>
            </a:r>
            <a:r>
              <a:rPr lang="en-IN" dirty="0" err="1"/>
              <a:t>reversedNumber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</a:t>
            </a:r>
            <a:r>
              <a:rPr lang="en-IN" dirty="0"/>
              <a:t>=&amp;remainder;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while(*</a:t>
            </a:r>
            <a:r>
              <a:rPr lang="en-IN" dirty="0" err="1"/>
              <a:t>pn</a:t>
            </a:r>
            <a:r>
              <a:rPr lang="en-IN" dirty="0"/>
              <a:t> != 0)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pr</a:t>
            </a:r>
            <a:r>
              <a:rPr lang="en-IN" dirty="0"/>
              <a:t> = *pn%10;</a:t>
            </a:r>
          </a:p>
          <a:p>
            <a:pPr marL="0" indent="0">
              <a:buNone/>
            </a:pPr>
            <a:r>
              <a:rPr lang="en-IN" dirty="0"/>
              <a:t>        *prn = *prn*10 + *</a:t>
            </a:r>
            <a:r>
              <a:rPr lang="en-IN" dirty="0" err="1"/>
              <a:t>pr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pn</a:t>
            </a:r>
            <a:r>
              <a:rPr lang="en-IN" dirty="0"/>
              <a:t> = *</a:t>
            </a:r>
            <a:r>
              <a:rPr lang="en-IN" dirty="0" err="1"/>
              <a:t>pn</a:t>
            </a:r>
            <a:r>
              <a:rPr lang="en-IN" dirty="0"/>
              <a:t>/10;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("Reversed Number = %d",*prn);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  <a:p>
            <a:r>
              <a:rPr lang="en-IN" dirty="0"/>
              <a:t>Wild pointer</a:t>
            </a:r>
          </a:p>
          <a:p>
            <a:r>
              <a:rPr lang="en-IN" dirty="0"/>
              <a:t>Generic pointer(or void) pointer</a:t>
            </a:r>
          </a:p>
          <a:p>
            <a:r>
              <a:rPr lang="en-IN" dirty="0"/>
              <a:t>Constant pointer</a:t>
            </a:r>
          </a:p>
          <a:p>
            <a:r>
              <a:rPr lang="en-IN" dirty="0"/>
              <a:t>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98141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A Null Pointer is a pointer that does not point to any memory location</a:t>
            </a:r>
          </a:p>
          <a:p>
            <a:r>
              <a:rPr lang="en-IN" dirty="0"/>
              <a:t>It is used to initialize a pointer variable when the pointer does not point to a valid memory address.</a:t>
            </a:r>
          </a:p>
          <a:p>
            <a:r>
              <a:rPr lang="en-IN" dirty="0"/>
              <a:t>So, if we don’t know in the initial phases, where the pointer will point? , it is better to initialize pointer with NULL address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To declare a null pointer you may use the predefined constant NULL,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	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 = NULL;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or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    </a:t>
            </a:r>
            <a:r>
              <a:rPr lang="en-US" altLang="en-US" dirty="0" err="1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*</a:t>
            </a:r>
            <a:r>
              <a:rPr lang="en-US" altLang="en-US" dirty="0" err="1">
                <a:solidFill>
                  <a:srgbClr val="0070C0"/>
                </a:solidFill>
              </a:rPr>
              <a:t>ptr</a:t>
            </a:r>
            <a:r>
              <a:rPr lang="en-US" altLang="en-US" dirty="0">
                <a:solidFill>
                  <a:srgbClr val="0070C0"/>
                </a:solidFill>
              </a:rPr>
              <a:t>=0;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dirty="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i="1" dirty="0">
                <a:solidFill>
                  <a:schemeClr val="tx1"/>
                </a:solidFill>
              </a:rPr>
              <a:t>Note: It is invalid to dereference a null pointer.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5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displayed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51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Wild pointer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Pointer which are not initialized during its definition holding some junk value( or Garbage address) are Wild pointer.</a:t>
            </a:r>
          </a:p>
          <a:p>
            <a:pPr algn="just"/>
            <a:r>
              <a:rPr lang="en-US" sz="2800" dirty="0"/>
              <a:t>Example of wild pointer:</a:t>
            </a:r>
          </a:p>
          <a:p>
            <a:pPr algn="just">
              <a:buNone/>
            </a:pPr>
            <a:r>
              <a:rPr lang="en-US" sz="2800" dirty="0"/>
              <a:t>    		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int *</a:t>
            </a:r>
            <a:r>
              <a:rPr lang="en-US" sz="2800" dirty="0" err="1">
                <a:solidFill>
                  <a:srgbClr val="FF0000"/>
                </a:solidFill>
                <a:latin typeface="Lucida Console" pitchFamily="49" charset="0"/>
              </a:rPr>
              <a:t>ptr</a:t>
            </a:r>
            <a:r>
              <a:rPr lang="en-US" sz="2800" dirty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en-US" sz="2800" dirty="0"/>
          </a:p>
          <a:p>
            <a:pPr algn="just"/>
            <a:r>
              <a:rPr lang="en-US" sz="2800" dirty="0"/>
              <a:t>Every pointer when it is not initialized is defined as a wild pointer.</a:t>
            </a:r>
          </a:p>
          <a:p>
            <a:pPr algn="just"/>
            <a:r>
              <a:rPr lang="en-US" sz="2800" dirty="0"/>
              <a:t>As pointer get initialized, start pointing to some variable its defined as pointer, not a wild one.</a:t>
            </a:r>
          </a:p>
        </p:txBody>
      </p:sp>
    </p:spTree>
    <p:extLst>
      <p:ext uri="{BB962C8B-B14F-4D97-AF65-F5344CB8AC3E}">
        <p14:creationId xmlns:p14="http://schemas.microsoft.com/office/powerpoint/2010/main" val="33249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;//Wild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int</a:t>
            </a:r>
            <a:r>
              <a:rPr lang="en-IN" sz="1800" dirty="0"/>
              <a:t> a=10;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);//Gives garbage address value</a:t>
            </a:r>
          </a:p>
          <a:p>
            <a:pPr marL="0" indent="0">
              <a:buNone/>
            </a:pPr>
            <a:r>
              <a:rPr lang="en-IN" sz="1800" dirty="0"/>
              <a:t>	//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);//Gives garbage value stored in the garbage address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=&amp;a;//Now </a:t>
            </a:r>
            <a:r>
              <a:rPr lang="en-IN" sz="1800" dirty="0" err="1"/>
              <a:t>ptr</a:t>
            </a:r>
            <a:r>
              <a:rPr lang="en-IN" sz="1800" dirty="0"/>
              <a:t> is not a wild pointer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</a:t>
            </a:r>
          </a:p>
          <a:p>
            <a:pPr marL="0" indent="0">
              <a:buNone/>
            </a:pPr>
            <a:r>
              <a:rPr lang="en-IN" sz="1800" dirty="0"/>
              <a:t>	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1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Is a pointer that can hold the address of variables of different data types at different times also called generic pointer.</a:t>
            </a:r>
          </a:p>
          <a:p>
            <a:pPr algn="just"/>
            <a:r>
              <a:rPr lang="en-IN" dirty="0"/>
              <a:t>The syntax for declaring a void pointer is</a:t>
            </a:r>
          </a:p>
          <a:p>
            <a:pPr algn="just">
              <a:buNone/>
            </a:pPr>
            <a:r>
              <a:rPr lang="en-IN" sz="2200" b="1" dirty="0">
                <a:solidFill>
                  <a:srgbClr val="FF0000"/>
                </a:solidFill>
                <a:latin typeface="Lucida Console" pitchFamily="49" charset="0"/>
              </a:rPr>
              <a:t>		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void *</a:t>
            </a:r>
            <a:r>
              <a:rPr lang="en-IN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IN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  <a:p>
            <a:pPr algn="just"/>
            <a:r>
              <a:rPr lang="en-IN" dirty="0"/>
              <a:t>Here, the keyword </a:t>
            </a:r>
            <a:r>
              <a:rPr lang="en-IN" b="1" dirty="0">
                <a:latin typeface="Lucida Console" pitchFamily="49" charset="0"/>
              </a:rPr>
              <a:t>void</a:t>
            </a:r>
            <a:r>
              <a:rPr lang="en-IN" dirty="0"/>
              <a:t> represents that the pointer can point to value of any data type.</a:t>
            </a:r>
          </a:p>
          <a:p>
            <a:pPr algn="just"/>
            <a:r>
              <a:rPr lang="en-IN" dirty="0"/>
              <a:t>But before accessing the value through generic pointer by dereferencing it, it must be properly </a:t>
            </a:r>
            <a:r>
              <a:rPr lang="en-IN" b="1" dirty="0" err="1"/>
              <a:t>typecasted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To </a:t>
            </a:r>
            <a:r>
              <a:rPr lang="en-US" dirty="0"/>
              <a:t>Print value stored in pointer variable:</a:t>
            </a:r>
          </a:p>
          <a:p>
            <a:pPr lvl="1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	*(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data_type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*) </a:t>
            </a:r>
            <a:r>
              <a:rPr lang="en-US" sz="2400" b="1" dirty="0" err="1">
                <a:solidFill>
                  <a:srgbClr val="FF0000"/>
                </a:solidFill>
                <a:latin typeface="Lucida Console" pitchFamily="49" charset="0"/>
              </a:rPr>
              <a:t>pointer_name</a:t>
            </a:r>
            <a:r>
              <a:rPr lang="en-US" sz="2400" b="1" dirty="0">
                <a:solidFill>
                  <a:srgbClr val="FF0000"/>
                </a:solidFill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723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b="1" dirty="0"/>
              <a:t>Limitations of void pointers:</a:t>
            </a:r>
          </a:p>
          <a:p>
            <a:r>
              <a:rPr lang="en-IN" dirty="0"/>
              <a:t>void pointers cannot be directly dereferenced. They need to be appropriately </a:t>
            </a:r>
            <a:r>
              <a:rPr lang="en-IN" dirty="0" err="1"/>
              <a:t>typecasted</a:t>
            </a:r>
            <a:r>
              <a:rPr lang="en-IN" dirty="0"/>
              <a:t>.</a:t>
            </a:r>
          </a:p>
          <a:p>
            <a:r>
              <a:rPr lang="en-IN" dirty="0"/>
              <a:t>Pointer arithmetic cannot be performed on void pointers.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Introduction-Pointer declaration and Initialization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pointer is a variable that holds the address of another variable. </a:t>
            </a:r>
          </a:p>
          <a:p>
            <a:pPr>
              <a:lnSpc>
                <a:spcPct val="13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general syntax of declaring pointer variable is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*</a:t>
            </a:r>
            <a:r>
              <a:rPr lang="en-US" altLang="en-US" sz="1600" dirty="0" err="1">
                <a:solidFill>
                  <a:schemeClr val="tx1"/>
                </a:solidFill>
              </a:rPr>
              <a:t>ptr_name</a:t>
            </a:r>
            <a:r>
              <a:rPr lang="en-US" altLang="en-US" sz="16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Here, </a:t>
            </a:r>
            <a:r>
              <a:rPr lang="en-US" altLang="en-US" sz="1600" dirty="0" err="1">
                <a:solidFill>
                  <a:schemeClr val="tx1"/>
                </a:solidFill>
              </a:rPr>
              <a:t>data_type</a:t>
            </a:r>
            <a:r>
              <a:rPr lang="en-US" altLang="en-US" sz="1600" dirty="0">
                <a:solidFill>
                  <a:schemeClr val="tx1"/>
                </a:solidFill>
              </a:rPr>
              <a:t> is the data type of the value that the pointer will point to. For example: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pnum</a:t>
            </a:r>
            <a:r>
              <a:rPr lang="en-US" altLang="en-US" sz="1600" b="1" i="1" dirty="0">
                <a:solidFill>
                  <a:schemeClr val="tx1"/>
                </a:solidFill>
              </a:rPr>
              <a:t>;	char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pch</a:t>
            </a:r>
            <a:r>
              <a:rPr lang="en-US" altLang="en-US" sz="1600" b="1" i="1" dirty="0">
                <a:solidFill>
                  <a:schemeClr val="tx1"/>
                </a:solidFill>
              </a:rPr>
              <a:t>;	float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pfnum</a:t>
            </a:r>
            <a:r>
              <a:rPr lang="en-US" altLang="en-US" sz="1600" b="1" i="1" dirty="0">
                <a:solidFill>
                  <a:schemeClr val="tx1"/>
                </a:solidFill>
              </a:rPr>
              <a:t>;  //Pointer declaration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x= 10;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int</a:t>
            </a:r>
            <a:r>
              <a:rPr lang="en-US" altLang="en-US" sz="1600" b="1" i="1" dirty="0">
                <a:solidFill>
                  <a:schemeClr val="tx1"/>
                </a:solidFill>
              </a:rPr>
              <a:t> *</a:t>
            </a:r>
            <a:r>
              <a:rPr lang="en-US" altLang="en-US" sz="1600" b="1" i="1" dirty="0" err="1">
                <a:solidFill>
                  <a:schemeClr val="tx1"/>
                </a:solidFill>
              </a:rPr>
              <a:t>ptr</a:t>
            </a:r>
            <a:r>
              <a:rPr lang="en-US" altLang="en-US" sz="1600" b="1" i="1" dirty="0">
                <a:solidFill>
                  <a:schemeClr val="tx1"/>
                </a:solidFill>
              </a:rPr>
              <a:t> = &amp;x;    //Pointer initialization[ When some variable’s address is assigned to pointer, it is said to be initialized]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'*' informs the compiler that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 is a pointer variable and the </a:t>
            </a:r>
            <a:r>
              <a:rPr lang="en-US" altLang="en-US" sz="1600" dirty="0" err="1">
                <a:solidFill>
                  <a:schemeClr val="tx1"/>
                </a:solidFill>
              </a:rPr>
              <a:t>int</a:t>
            </a:r>
            <a:r>
              <a:rPr lang="en-US" altLang="en-US" sz="1600" dirty="0">
                <a:solidFill>
                  <a:schemeClr val="tx1"/>
                </a:solidFill>
              </a:rPr>
              <a:t> specifies that it will store the address of an integer variable. [ ‘*’ is also known as indirection/ or </a:t>
            </a:r>
            <a:r>
              <a:rPr lang="en-US" altLang="en-US" sz="1600" dirty="0" err="1">
                <a:solidFill>
                  <a:schemeClr val="tx1"/>
                </a:solidFill>
              </a:rPr>
              <a:t>deferencing</a:t>
            </a:r>
            <a:r>
              <a:rPr lang="en-US" altLang="en-US" sz="1600" dirty="0">
                <a:solidFill>
                  <a:schemeClr val="tx1"/>
                </a:solidFill>
              </a:rPr>
              <a:t>/ or value at address operator]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	The &amp; operator retrieves the address of x, and copies that to the contents of the pointer </a:t>
            </a:r>
            <a:r>
              <a:rPr lang="en-US" altLang="en-US" sz="1600" dirty="0" err="1">
                <a:solidFill>
                  <a:schemeClr val="tx1"/>
                </a:solidFill>
              </a:rPr>
              <a:t>ptr</a:t>
            </a:r>
            <a:r>
              <a:rPr lang="en-US" altLang="en-US" sz="1600" dirty="0">
                <a:solidFill>
                  <a:schemeClr val="tx1"/>
                </a:solidFill>
              </a:rPr>
              <a:t>. [ ‘&amp;’ is also known as address of operator]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int</a:t>
            </a:r>
            <a:r>
              <a:rPr lang="en-IN" sz="2600" dirty="0"/>
              <a:t> x=10;</a:t>
            </a:r>
          </a:p>
          <a:p>
            <a:pPr marL="0" indent="0">
              <a:buNone/>
            </a:pPr>
            <a:r>
              <a:rPr lang="en-IN" sz="2600" dirty="0"/>
              <a:t>	char </a:t>
            </a:r>
            <a:r>
              <a:rPr lang="en-IN" sz="2600" dirty="0" err="1"/>
              <a:t>ch</a:t>
            </a:r>
            <a:r>
              <a:rPr lang="en-IN" sz="2600" dirty="0"/>
              <a:t>='A';</a:t>
            </a:r>
          </a:p>
          <a:p>
            <a:pPr marL="0" indent="0">
              <a:buNone/>
            </a:pPr>
            <a:r>
              <a:rPr lang="en-IN" sz="2600" dirty="0"/>
              <a:t>	void *</a:t>
            </a:r>
            <a:r>
              <a:rPr lang="en-IN" sz="2600" dirty="0" err="1"/>
              <a:t>gp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=&amp;x;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points to the integer value=%d",*(</a:t>
            </a:r>
            <a:r>
              <a:rPr lang="en-IN" sz="2600" dirty="0" err="1"/>
              <a:t>int</a:t>
            </a:r>
            <a:r>
              <a:rPr lang="en-IN" sz="2600" dirty="0"/>
              <a:t>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gp</a:t>
            </a:r>
            <a:r>
              <a:rPr lang="en-IN" sz="2600" dirty="0"/>
              <a:t>=&amp;</a:t>
            </a:r>
            <a:r>
              <a:rPr lang="en-IN" sz="2600" dirty="0" err="1"/>
              <a:t>ch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600" dirty="0" err="1"/>
              <a:t>printf</a:t>
            </a:r>
            <a:r>
              <a:rPr lang="en-IN" sz="2600" dirty="0"/>
              <a:t>("\n Generic pointer now points to the character %c",*(char*)</a:t>
            </a:r>
            <a:r>
              <a:rPr lang="en-IN" sz="2600" dirty="0" err="1"/>
              <a:t>gp</a:t>
            </a:r>
            <a:r>
              <a:rPr lang="en-IN" sz="2600" dirty="0"/>
              <a:t>);</a:t>
            </a:r>
          </a:p>
          <a:p>
            <a:pPr marL="0" indent="0">
              <a:buNone/>
            </a:pPr>
            <a:r>
              <a:rPr lang="en-IN" sz="2600" dirty="0"/>
              <a:t>	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A constant pointer,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,</a:t>
            </a:r>
            <a:r>
              <a:rPr lang="en-US" sz="2400" dirty="0"/>
              <a:t> is a pointer that is initialized with an address, and cannot point to anything else.</a:t>
            </a:r>
          </a:p>
          <a:p>
            <a:pPr eaLnBrk="1" hangingPunct="1"/>
            <a:r>
              <a:rPr lang="en-US" sz="2400" dirty="0"/>
              <a:t>But we can use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to change the contents of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/>
              <a:t>variable pointing to</a:t>
            </a:r>
          </a:p>
          <a:p>
            <a:pPr eaLnBrk="1" hangingPunct="1"/>
            <a:r>
              <a:rPr lang="en-US" sz="2400" dirty="0"/>
              <a:t>Example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int value = 22;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int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* const </a:t>
            </a:r>
            <a:r>
              <a:rPr lang="en-US" sz="2400" b="1" dirty="0" err="1">
                <a:latin typeface="Courier New" pitchFamily="49" charset="0"/>
              </a:rPr>
              <a:t>ptr</a:t>
            </a:r>
            <a:r>
              <a:rPr lang="en-US" sz="2400" b="1" dirty="0">
                <a:latin typeface="Courier New" pitchFamily="49" charset="0"/>
              </a:rPr>
              <a:t> = &amp;value;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Constant Pointer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20624" indent="-384048"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2000" b="1" dirty="0">
                <a:latin typeface="Lucida Console" pitchFamily="49" charset="0"/>
              </a:rPr>
              <a:t>int * const ptr2</a:t>
            </a:r>
            <a:r>
              <a:rPr lang="en-US" b="1" dirty="0"/>
              <a:t> </a:t>
            </a:r>
          </a:p>
          <a:p>
            <a:pPr marL="420624" indent="-384048" algn="just">
              <a:buNone/>
              <a:defRPr/>
            </a:pPr>
            <a:r>
              <a:rPr lang="en-US" b="1" dirty="0"/>
              <a:t>	</a:t>
            </a:r>
            <a:r>
              <a:rPr lang="en-US" dirty="0"/>
              <a:t>indicates that  ptr2 is a pointer which is constant. This means that ptr2 cannot be made to point to another integer.</a:t>
            </a:r>
          </a:p>
          <a:p>
            <a:pPr marL="420624" indent="-384048" algn="just">
              <a:defRPr/>
            </a:pPr>
            <a:r>
              <a:rPr lang="en-US" dirty="0"/>
              <a:t> However the integer pointed by ptr2 can be changed.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var1 = 60, var2 = 70;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&amp;var1;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ptr</a:t>
            </a:r>
            <a:r>
              <a:rPr lang="en-IN" dirty="0"/>
              <a:t> = &amp;var2; //Invalid-Error will arise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98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Dangling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It is a type of pointer which point towards such a memory location which is already deleted/ or </a:t>
            </a:r>
            <a:r>
              <a:rPr lang="en-IN" sz="2800" dirty="0" err="1"/>
              <a:t>deallocated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It is a problem associated with pointers, where in a pointer is unnecessarily pointing towards deleted memory location</a:t>
            </a:r>
          </a:p>
          <a:p>
            <a:pPr algn="just"/>
            <a:r>
              <a:rPr lang="en-IN" sz="2800" dirty="0"/>
              <a:t>It can be resolved through assigning NULL address once, the memory has been </a:t>
            </a:r>
            <a:r>
              <a:rPr lang="en-IN" sz="2800" dirty="0" err="1"/>
              <a:t>deallocated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28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</p:spPr>
        <p:txBody>
          <a:bodyPr>
            <a:normAutofit/>
          </a:bodyPr>
          <a:lstStyle/>
          <a:p>
            <a:r>
              <a:rPr lang="en-IN" sz="2400" dirty="0"/>
              <a:t>Dangling pointer-Example 1[Compile time case]</a:t>
            </a:r>
            <a:br>
              <a:rPr lang="en-IN" sz="2400" dirty="0"/>
            </a:br>
            <a:r>
              <a:rPr lang="en-IN" sz="2400" dirty="0"/>
              <a:t>When local variable goes 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=23;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=&amp;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</a:t>
            </a:r>
            <a:r>
              <a:rPr lang="en-IN" dirty="0" err="1"/>
              <a:t>ptr</a:t>
            </a:r>
            <a:r>
              <a:rPr lang="en-IN" dirty="0"/>
              <a:t>);// 23 is printed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Address of </a:t>
            </a:r>
            <a:r>
              <a:rPr lang="en-IN" dirty="0" err="1"/>
              <a:t>val</a:t>
            </a:r>
            <a:r>
              <a:rPr lang="en-IN" dirty="0"/>
              <a:t> is printed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Same address is printed, even </a:t>
            </a:r>
            <a:r>
              <a:rPr lang="en-IN" dirty="0" err="1"/>
              <a:t>val</a:t>
            </a:r>
            <a:r>
              <a:rPr lang="en-IN" dirty="0"/>
              <a:t> is destroyed, hence </a:t>
            </a:r>
            <a:r>
              <a:rPr lang="en-IN" dirty="0" err="1"/>
              <a:t>ptr</a:t>
            </a:r>
            <a:r>
              <a:rPr lang="en-IN" dirty="0"/>
              <a:t> is dangling pointer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=NULL;//Solution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 Now </a:t>
            </a:r>
            <a:r>
              <a:rPr lang="en-IN" dirty="0" err="1"/>
              <a:t>ptr</a:t>
            </a:r>
            <a:r>
              <a:rPr lang="en-IN" dirty="0"/>
              <a:t> is not a dangling pointer[0 address value is printed]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56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Dangling pointer-Example 2[Runtime/or Dynamic memory allocation  case]</a:t>
            </a:r>
            <a:br>
              <a:rPr lang="en-IN" sz="1800" b="1" dirty="0"/>
            </a:br>
            <a:r>
              <a:rPr lang="en-IN" sz="1800" b="1" dirty="0"/>
              <a:t>When free() function is called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Deallocating</a:t>
            </a:r>
            <a:r>
              <a:rPr lang="en-IN" dirty="0"/>
              <a:t> a memory pointed by </a:t>
            </a:r>
            <a:r>
              <a:rPr lang="en-IN" dirty="0" err="1"/>
              <a:t>ptr</a:t>
            </a:r>
            <a:r>
              <a:rPr lang="en-IN" dirty="0"/>
              <a:t> causes</a:t>
            </a:r>
          </a:p>
          <a:p>
            <a:pPr marL="0" indent="0">
              <a:buNone/>
            </a:pPr>
            <a:r>
              <a:rPr lang="en-IN" dirty="0"/>
              <a:t>// dangling pointer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n=1;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 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</a:t>
            </a:r>
            <a:r>
              <a:rPr lang="en-IN" dirty="0" err="1"/>
              <a:t>ptr</a:t>
            </a:r>
            <a:r>
              <a:rPr lang="en-IN" dirty="0"/>
              <a:t>=6;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("%d",*</a:t>
            </a:r>
            <a:r>
              <a:rPr lang="en-IN" dirty="0" err="1"/>
              <a:t>ptr</a:t>
            </a:r>
            <a:r>
              <a:rPr lang="en-IN" dirty="0"/>
              <a:t>);//6 is printed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);//Printing address hold by pointer before </a:t>
            </a:r>
            <a:r>
              <a:rPr lang="en-IN" dirty="0" err="1"/>
              <a:t>deallocation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);//Same address will be printed(Dangling pointer)</a:t>
            </a:r>
          </a:p>
          <a:p>
            <a:pPr marL="0" indent="0">
              <a:buNone/>
            </a:pPr>
            <a:r>
              <a:rPr lang="en-IN" dirty="0"/>
              <a:t>   //SOLUTION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ptr</a:t>
            </a:r>
            <a:r>
              <a:rPr lang="en-IN" dirty="0"/>
              <a:t> = NULL;//Pointer is now changed to NULL pointer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ptr</a:t>
            </a:r>
            <a:r>
              <a:rPr lang="en-IN" dirty="0"/>
              <a:t>);//0 will be printed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78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Example-1-Passing pointer to a function(or call by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//Passing arguments to function using pointers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num1,num2,total;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first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("%d",&amp;num1);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second number:");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("%d",&amp;num2);</a:t>
            </a:r>
          </a:p>
          <a:p>
            <a:pPr marL="0" indent="0">
              <a:buNone/>
            </a:pPr>
            <a:r>
              <a:rPr lang="en-IN" dirty="0"/>
              <a:t>	sum(&amp;num1,&amp;num2,&amp;total);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Total=%</a:t>
            </a:r>
            <a:r>
              <a:rPr lang="en-IN" dirty="0" err="1"/>
              <a:t>d",total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sum(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a,int</a:t>
            </a:r>
            <a:r>
              <a:rPr lang="en-IN" dirty="0"/>
              <a:t> *</a:t>
            </a:r>
            <a:r>
              <a:rPr lang="en-IN" dirty="0" err="1"/>
              <a:t>b,int</a:t>
            </a:r>
            <a:r>
              <a:rPr lang="en-IN" dirty="0"/>
              <a:t> *t)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*t=*a+*b;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Example-2-Passing pointer to a function(or call by reference)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*h);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base,height,area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read(&amp;</a:t>
            </a:r>
            <a:r>
              <a:rPr lang="en-IN" dirty="0" err="1"/>
              <a:t>base,&amp;height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calculate_area</a:t>
            </a:r>
            <a:r>
              <a:rPr lang="en-IN" dirty="0"/>
              <a:t>(&amp;</a:t>
            </a:r>
            <a:r>
              <a:rPr lang="en-IN" dirty="0" err="1"/>
              <a:t>base,&amp;height,&amp;area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Area is :%</a:t>
            </a:r>
            <a:r>
              <a:rPr lang="en-IN" dirty="0" err="1"/>
              <a:t>f",area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read(float *</a:t>
            </a:r>
            <a:r>
              <a:rPr lang="en-IN" dirty="0" err="1"/>
              <a:t>b,float</a:t>
            </a:r>
            <a:r>
              <a:rPr lang="en-IN" dirty="0"/>
              <a:t> *h)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base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the height of the triangle:");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calculate_area</a:t>
            </a:r>
            <a:r>
              <a:rPr lang="en-IN" dirty="0"/>
              <a:t>(float *</a:t>
            </a:r>
            <a:r>
              <a:rPr lang="en-IN" dirty="0" err="1"/>
              <a:t>b,float</a:t>
            </a:r>
            <a:r>
              <a:rPr lang="en-IN" dirty="0"/>
              <a:t> *</a:t>
            </a:r>
            <a:r>
              <a:rPr lang="en-IN" dirty="0" err="1"/>
              <a:t>h,float</a:t>
            </a:r>
            <a:r>
              <a:rPr lang="en-IN" dirty="0"/>
              <a:t> *a)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*a=0.5*(*b)*(*h);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5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a = 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 = &amp;a;</a:t>
            </a:r>
          </a:p>
          <a:p>
            <a:pPr marL="0" indent="0">
              <a:buNone/>
            </a:pPr>
            <a:r>
              <a:rPr lang="en-IN" dirty="0"/>
              <a:t>        *</a:t>
            </a:r>
            <a:r>
              <a:rPr lang="en-IN" dirty="0" err="1"/>
              <a:t>ptr</a:t>
            </a:r>
            <a:r>
              <a:rPr lang="en-IN" dirty="0"/>
              <a:t> += 1;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d,%d</a:t>
            </a:r>
            <a:r>
              <a:rPr lang="en-IN" dirty="0"/>
              <a:t>", *</a:t>
            </a:r>
            <a:r>
              <a:rPr lang="en-IN" dirty="0" err="1"/>
              <a:t>ptr</a:t>
            </a:r>
            <a:r>
              <a:rPr lang="en-IN" dirty="0"/>
              <a:t>, a);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10,10</a:t>
            </a:r>
          </a:p>
          <a:p>
            <a:pPr marL="0" indent="0">
              <a:buNone/>
            </a:pPr>
            <a:r>
              <a:rPr lang="en-IN" dirty="0"/>
              <a:t>B. 10,11</a:t>
            </a:r>
          </a:p>
          <a:p>
            <a:pPr marL="0" indent="0">
              <a:buNone/>
            </a:pPr>
            <a:r>
              <a:rPr lang="en-IN" dirty="0"/>
              <a:t>C. 11,10</a:t>
            </a:r>
          </a:p>
          <a:p>
            <a:pPr marL="0" indent="0">
              <a:buNone/>
            </a:pPr>
            <a:r>
              <a:rPr lang="en-IN" dirty="0"/>
              <a:t>D. 11,11</a:t>
            </a:r>
          </a:p>
        </p:txBody>
      </p:sp>
    </p:spTree>
    <p:extLst>
      <p:ext uri="{BB962C8B-B14F-4D97-AF65-F5344CB8AC3E}">
        <p14:creationId xmlns:p14="http://schemas.microsoft.com/office/powerpoint/2010/main" val="389643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pointers</a:t>
            </a:r>
          </a:p>
        </p:txBody>
      </p:sp>
      <p:pic>
        <p:nvPicPr>
          <p:cNvPr id="1026" name="Picture 2" descr="pointer_memory_re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89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3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Comment on the following pointer declaration.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*</a:t>
            </a:r>
            <a:r>
              <a:rPr lang="en-IN" sz="2800" dirty="0" err="1"/>
              <a:t>ptr</a:t>
            </a:r>
            <a:r>
              <a:rPr lang="en-IN" sz="2800" dirty="0"/>
              <a:t>, p;</a:t>
            </a:r>
          </a:p>
          <a:p>
            <a:pPr marL="0" indent="0">
              <a:buNone/>
            </a:pPr>
            <a:r>
              <a:rPr lang="en-IN" sz="2800" dirty="0"/>
              <a:t>A. </a:t>
            </a:r>
            <a:r>
              <a:rPr lang="en-IN" sz="2800" dirty="0" err="1"/>
              <a:t>ptr</a:t>
            </a:r>
            <a:r>
              <a:rPr lang="en-IN" sz="2800" dirty="0"/>
              <a:t> is a pointer to integer, p is not</a:t>
            </a:r>
          </a:p>
          <a:p>
            <a:pPr marL="0" indent="0">
              <a:buNone/>
            </a:pPr>
            <a:r>
              <a:rPr lang="en-IN" sz="2800" dirty="0"/>
              <a:t>B. </a:t>
            </a:r>
            <a:r>
              <a:rPr lang="en-IN" sz="2800" dirty="0" err="1"/>
              <a:t>ptr</a:t>
            </a:r>
            <a:r>
              <a:rPr lang="en-IN" sz="2800" dirty="0"/>
              <a:t> and p, both are pointers to integer</a:t>
            </a:r>
          </a:p>
          <a:p>
            <a:pPr marL="0" indent="0">
              <a:buNone/>
            </a:pPr>
            <a:r>
              <a:rPr lang="en-IN" sz="2800" dirty="0"/>
              <a:t>C. </a:t>
            </a:r>
            <a:r>
              <a:rPr lang="en-IN" sz="2800" dirty="0" err="1"/>
              <a:t>ptr</a:t>
            </a:r>
            <a:r>
              <a:rPr lang="en-IN" sz="2800" dirty="0"/>
              <a:t> is a pointer to integer, p may or may not be</a:t>
            </a:r>
          </a:p>
          <a:p>
            <a:pPr marL="0" indent="0">
              <a:buNone/>
            </a:pPr>
            <a:r>
              <a:rPr lang="en-IN" sz="2800" dirty="0"/>
              <a:t>D. </a:t>
            </a:r>
            <a:r>
              <a:rPr lang="en-IN" sz="2800" dirty="0" err="1"/>
              <a:t>ptr</a:t>
            </a:r>
            <a:r>
              <a:rPr lang="en-IN" sz="2800" dirty="0"/>
              <a:t> and p both are not pointers to integer</a:t>
            </a:r>
          </a:p>
        </p:txBody>
      </p:sp>
    </p:spTree>
    <p:extLst>
      <p:ext uri="{BB962C8B-B14F-4D97-AF65-F5344CB8AC3E}">
        <p14:creationId xmlns:p14="http://schemas.microsoft.com/office/powerpoint/2010/main" val="314194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x++;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Same address</a:t>
            </a:r>
          </a:p>
          <a:p>
            <a:pPr marL="0" indent="0">
              <a:buNone/>
            </a:pPr>
            <a:r>
              <a:rPr lang="en-IN" dirty="0"/>
              <a:t>B. Different address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2797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x=10;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*p1=&amp;x,*p2;</a:t>
            </a:r>
          </a:p>
          <a:p>
            <a:pPr marL="0" indent="0">
              <a:buNone/>
            </a:pPr>
            <a:r>
              <a:rPr lang="en-IN" dirty="0"/>
              <a:t>        *p1=x+3;</a:t>
            </a:r>
          </a:p>
          <a:p>
            <a:pPr marL="0" indent="0">
              <a:buNone/>
            </a:pPr>
            <a:r>
              <a:rPr lang="en-IN" dirty="0"/>
              <a:t>        p2=p1;</a:t>
            </a:r>
          </a:p>
          <a:p>
            <a:pPr marL="0" indent="0">
              <a:buNone/>
            </a:pPr>
            <a:r>
              <a:rPr lang="en-IN" dirty="0"/>
              <a:t>        *p2=*p1+2;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13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1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82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char *p = NULL;</a:t>
            </a:r>
          </a:p>
          <a:p>
            <a:pPr marL="0" indent="0">
              <a:buNone/>
            </a:pPr>
            <a:r>
              <a:rPr lang="en-IN" dirty="0"/>
              <a:t>        char *q = 0;</a:t>
            </a:r>
          </a:p>
          <a:p>
            <a:pPr marL="0" indent="0">
              <a:buNone/>
            </a:pPr>
            <a:r>
              <a:rPr lang="en-IN" dirty="0"/>
              <a:t>        if (p)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p 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nullp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  if (q)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("q\n");</a:t>
            </a:r>
          </a:p>
          <a:p>
            <a:pPr marL="0" indent="0">
              <a:buNone/>
            </a:pPr>
            <a:r>
              <a:rPr lang="en-IN" dirty="0"/>
              <a:t>        else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 </a:t>
            </a:r>
            <a:r>
              <a:rPr lang="en-IN" dirty="0" err="1"/>
              <a:t>nullq</a:t>
            </a:r>
            <a:r>
              <a:rPr lang="en-IN" dirty="0"/>
              <a:t>\n");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</a:t>
            </a:r>
            <a:r>
              <a:rPr lang="en-IN" dirty="0" err="1"/>
              <a:t>nullp</a:t>
            </a:r>
            <a:r>
              <a:rPr lang="en-IN" dirty="0"/>
              <a:t> </a:t>
            </a:r>
            <a:r>
              <a:rPr lang="en-IN" dirty="0" err="1"/>
              <a:t>nullq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b) Nothing will be printed</a:t>
            </a:r>
          </a:p>
          <a:p>
            <a:pPr marL="0" indent="0">
              <a:buNone/>
            </a:pPr>
            <a:r>
              <a:rPr lang="en-IN" dirty="0"/>
              <a:t>c) Compile time error</a:t>
            </a:r>
          </a:p>
          <a:p>
            <a:pPr marL="0" indent="0">
              <a:buNone/>
            </a:pPr>
            <a:r>
              <a:rPr lang="en-IN" dirty="0"/>
              <a:t>d) p q</a:t>
            </a:r>
          </a:p>
        </p:txBody>
      </p:sp>
    </p:spTree>
    <p:extLst>
      <p:ext uri="{BB962C8B-B14F-4D97-AF65-F5344CB8AC3E}">
        <p14:creationId xmlns:p14="http://schemas.microsoft.com/office/powerpoint/2010/main" val="2298609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 (</a:t>
            </a:r>
            <a:r>
              <a:rPr lang="en-IN" dirty="0" err="1"/>
              <a:t>int</a:t>
            </a:r>
            <a:r>
              <a:rPr lang="en-IN" dirty="0"/>
              <a:t>)*p);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Program will crash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Address of </a:t>
            </a:r>
            <a:r>
              <a:rPr lang="en-IN" dirty="0" err="1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     void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("%f\n", *(float*)p);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Compile time error</a:t>
            </a:r>
          </a:p>
          <a:p>
            <a:pPr marL="0" indent="0">
              <a:buNone/>
            </a:pPr>
            <a:r>
              <a:rPr lang="en-IN" dirty="0"/>
              <a:t>B. 10.000000</a:t>
            </a:r>
          </a:p>
          <a:p>
            <a:pPr marL="0" indent="0">
              <a:buNone/>
            </a:pPr>
            <a:r>
              <a:rPr lang="en-IN" dirty="0"/>
              <a:t>C. 10</a:t>
            </a:r>
          </a:p>
          <a:p>
            <a:pPr marL="0" indent="0">
              <a:buNone/>
            </a:pPr>
            <a:r>
              <a:rPr lang="en-IN" dirty="0"/>
              <a:t>D. 0.000000</a:t>
            </a:r>
          </a:p>
        </p:txBody>
      </p:sp>
    </p:spTree>
    <p:extLst>
      <p:ext uri="{BB962C8B-B14F-4D97-AF65-F5344CB8AC3E}">
        <p14:creationId xmlns:p14="http://schemas.microsoft.com/office/powerpoint/2010/main" val="284182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x = 0;</a:t>
            </a:r>
          </a:p>
          <a:p>
            <a:pPr marL="0" indent="0">
              <a:buNone/>
            </a:pPr>
            <a:r>
              <a:rPr lang="en-IN" dirty="0"/>
              <a:t>    void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 = &amp;x;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("%p\n ", 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A. 0 1</a:t>
            </a:r>
          </a:p>
          <a:p>
            <a:pPr marL="0" indent="0">
              <a:buNone/>
            </a:pPr>
            <a:r>
              <a:rPr lang="en-IN" dirty="0"/>
              <a:t>B. Compile time error</a:t>
            </a:r>
          </a:p>
          <a:p>
            <a:pPr marL="0" indent="0">
              <a:buNone/>
            </a:pPr>
            <a:r>
              <a:rPr lang="en-IN" dirty="0"/>
              <a:t>C. 0xbfd605e8 0xbfd605ec</a:t>
            </a:r>
          </a:p>
          <a:p>
            <a:pPr marL="0" indent="0">
              <a:buNone/>
            </a:pPr>
            <a:r>
              <a:rPr lang="en-IN" dirty="0"/>
              <a:t>D. 0xbfd605e8 </a:t>
            </a:r>
            <a:r>
              <a:rPr lang="en-IN" dirty="0" err="1"/>
              <a:t>0xbfd605e8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void foo(</a:t>
            </a:r>
            <a:r>
              <a:rPr lang="en-IN" dirty="0" err="1"/>
              <a:t>int</a:t>
            </a:r>
            <a:r>
              <a:rPr lang="en-IN" dirty="0"/>
              <a:t> *p)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j = 2;</a:t>
            </a:r>
          </a:p>
          <a:p>
            <a:pPr marL="0" indent="0">
              <a:buNone/>
            </a:pPr>
            <a:r>
              <a:rPr lang="en-IN" dirty="0"/>
              <a:t>        p = &amp;j;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97, *p = &amp;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foo(&amp;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2 97</a:t>
            </a:r>
          </a:p>
          <a:p>
            <a:pPr marL="0" indent="0">
              <a:buNone/>
            </a:pPr>
            <a:r>
              <a:rPr lang="en-IN" dirty="0"/>
              <a:t>B. 2 2</a:t>
            </a:r>
          </a:p>
          <a:p>
            <a:pPr marL="0" indent="0">
              <a:buNone/>
            </a:pPr>
            <a:r>
              <a:rPr lang="en-IN" dirty="0"/>
              <a:t>C. Compile time error</a:t>
            </a:r>
          </a:p>
          <a:p>
            <a:pPr marL="0" indent="0">
              <a:buNone/>
            </a:pPr>
            <a:r>
              <a:rPr lang="en-IN" dirty="0"/>
              <a:t>D. Program will crash</a:t>
            </a:r>
          </a:p>
        </p:txBody>
      </p:sp>
    </p:spTree>
    <p:extLst>
      <p:ext uri="{BB962C8B-B14F-4D97-AF65-F5344CB8AC3E}">
        <p14:creationId xmlns:p14="http://schemas.microsoft.com/office/powerpoint/2010/main" val="48626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/>
          <a:lstStyle/>
          <a:p>
            <a:r>
              <a:rPr lang="en-IN" dirty="0"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C code?</a:t>
            </a:r>
          </a:p>
          <a:p>
            <a:pPr marL="0" indent="0">
              <a:buNone/>
            </a:pPr>
            <a:r>
              <a:rPr lang="en-IN" dirty="0"/>
              <a:t>    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m(</a:t>
            </a:r>
            <a:r>
              <a:rPr lang="en-IN" dirty="0" err="1"/>
              <a:t>int</a:t>
            </a:r>
            <a:r>
              <a:rPr lang="en-IN" dirty="0"/>
              <a:t> *p, </a:t>
            </a:r>
            <a:r>
              <a:rPr lang="en-IN" dirty="0" err="1"/>
              <a:t>int</a:t>
            </a:r>
            <a:r>
              <a:rPr lang="en-IN" dirty="0"/>
              <a:t> *q)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p=q;</a:t>
            </a:r>
          </a:p>
          <a:p>
            <a:pPr marL="0" indent="0">
              <a:buNone/>
            </a:pPr>
            <a:r>
              <a:rPr lang="en-IN" dirty="0"/>
              <a:t>        *p=8;</a:t>
            </a:r>
          </a:p>
          <a:p>
            <a:pPr marL="0" indent="0">
              <a:buNone/>
            </a:pPr>
            <a:r>
              <a:rPr lang="en-IN" dirty="0"/>
              <a:t>        *q=7;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a = 6, b = 5;</a:t>
            </a:r>
          </a:p>
          <a:p>
            <a:pPr marL="0" indent="0">
              <a:buNone/>
            </a:pPr>
            <a:r>
              <a:rPr lang="en-IN" dirty="0"/>
              <a:t>        m(&amp;a, &amp;b);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%d\n", a, b);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a) 8 7</a:t>
            </a:r>
          </a:p>
          <a:p>
            <a:pPr marL="0" indent="0">
              <a:buNone/>
            </a:pPr>
            <a:r>
              <a:rPr lang="en-IN" dirty="0"/>
              <a:t>b) 6 7</a:t>
            </a:r>
          </a:p>
          <a:p>
            <a:pPr marL="0" indent="0">
              <a:buNone/>
            </a:pPr>
            <a:r>
              <a:rPr lang="en-IN" dirty="0"/>
              <a:t>c) 6 5</a:t>
            </a:r>
          </a:p>
          <a:p>
            <a:pPr marL="0" indent="0">
              <a:buNone/>
            </a:pPr>
            <a:r>
              <a:rPr lang="en-IN" dirty="0"/>
              <a:t>d) 8 8 </a:t>
            </a:r>
          </a:p>
        </p:txBody>
      </p:sp>
    </p:spTree>
    <p:extLst>
      <p:ext uri="{BB962C8B-B14F-4D97-AF65-F5344CB8AC3E}">
        <p14:creationId xmlns:p14="http://schemas.microsoft.com/office/powerpoint/2010/main" val="31853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(address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address of operand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y = 5;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; 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&amp;y;     /*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gets address of y */</a:t>
            </a:r>
          </a:p>
          <a:p>
            <a:pPr lvl="2">
              <a:buFontTx/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“points to”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729" y="2288"/>
              <a:ext cx="347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814" y="2043"/>
              <a:ext cx="346" cy="208"/>
            </a:xfrm>
            <a:custGeom>
              <a:avLst/>
              <a:gdLst>
                <a:gd name="T0" fmla="*/ 19956 w 20000"/>
                <a:gd name="T1" fmla="*/ 0 h 20000"/>
                <a:gd name="T2" fmla="*/ 19956 w 20000"/>
                <a:gd name="T3" fmla="*/ 19956 h 20000"/>
                <a:gd name="T4" fmla="*/ 0 w 20000"/>
                <a:gd name="T5" fmla="*/ 19956 h 20000"/>
                <a:gd name="T6" fmla="*/ 0 w 20000"/>
                <a:gd name="T7" fmla="*/ 0 h 20000"/>
                <a:gd name="T8" fmla="*/ 19956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03" y="2159"/>
              <a:ext cx="911" cy="233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1996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yPtr</a:t>
              </a: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867" y="2371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Lucida Console" pitchFamily="49" charset="0"/>
                </a:rPr>
                <a:t>y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  <a:spcBef>
                  <a:spcPct val="0"/>
                </a:spcBef>
              </a:pPr>
              <a:r>
                <a:rPr lang="en-US" sz="1600" b="1" noProof="1">
                  <a:solidFill>
                    <a:schemeClr val="tx1"/>
                  </a:solidFill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2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9"/>
                <p:cNvGrpSpPr>
                  <a:grpSpLocks/>
                </p:cNvGrpSpPr>
                <p:nvPr/>
              </p:nvGrpSpPr>
              <p:grpSpPr bwMode="auto"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2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0000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sz="1600" b="1" noProof="1">
                      <a:solidFill>
                        <a:schemeClr val="tx1"/>
                      </a:solidFill>
                      <a:latin typeface="Lucida Console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6"/>
                <p:cNvGrpSpPr>
                  <a:grpSpLocks/>
                </p:cNvGrpSpPr>
                <p:nvPr/>
              </p:nvGrpSpPr>
              <p:grpSpPr bwMode="auto"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2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sz="1600" b="1" noProof="1">
                        <a:solidFill>
                          <a:schemeClr val="tx1"/>
                        </a:solidFill>
                        <a:latin typeface="Lucida Console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sz="1600" b="1" noProof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2448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1800" dirty="0" err="1">
                  <a:latin typeface="Lucida Console" pitchFamily="49" charset="0"/>
                </a:rPr>
                <a:t>yptr</a:t>
              </a:r>
              <a:r>
                <a:rPr lang="en-US" sz="1800" dirty="0">
                  <a:latin typeface="Lucida Console" pitchFamily="49" charset="0"/>
                </a:rPr>
                <a:t> </a:t>
              </a:r>
              <a:r>
                <a:rPr lang="en-US" sz="2000" dirty="0"/>
                <a:t>is the address of </a:t>
              </a:r>
              <a:r>
                <a:rPr lang="en-US" sz="2000" dirty="0">
                  <a:latin typeface="Lucida Console" pitchFamily="49" charset="0"/>
                </a:rPr>
                <a:t>y</a:t>
              </a:r>
              <a:r>
                <a:rPr lang="en-US" sz="2000" dirty="0"/>
                <a:t> 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320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 flipV="1">
              <a:off x="3456" y="220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Pointer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(indirection/dereferencing operator)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the value of the </a:t>
            </a:r>
            <a:r>
              <a:rPr lang="en-US" dirty="0"/>
              <a:t>v</a:t>
            </a:r>
            <a:r>
              <a:rPr lang="en-US" dirty="0">
                <a:solidFill>
                  <a:schemeClr val="accent1"/>
                </a:solidFill>
              </a:rPr>
              <a:t>ariable that it points to.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returns value of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 (because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dirty="0">
                <a:solidFill>
                  <a:schemeClr val="accent1"/>
                </a:solidFill>
              </a:rPr>
              <a:t> points to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 can be used for assignment </a:t>
            </a:r>
          </a:p>
          <a:p>
            <a:pPr lvl="3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yptr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= 7;  /* changes y to 7 */</a:t>
            </a:r>
          </a:p>
        </p:txBody>
      </p:sp>
    </p:spTree>
    <p:extLst>
      <p:ext uri="{BB962C8B-B14F-4D97-AF65-F5344CB8AC3E}">
        <p14:creationId xmlns:p14="http://schemas.microsoft.com/office/powerpoint/2010/main" val="16543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22860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program demonstrates the use of the pointer operators: &amp; and *</a:t>
            </a:r>
          </a:p>
        </p:txBody>
      </p:sp>
      <p:pic>
        <p:nvPicPr>
          <p:cNvPr id="2050" name="Picture 2" descr="C:\Users\sanjeev\Pictures\c22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6365" b="6832"/>
          <a:stretch/>
        </p:blipFill>
        <p:spPr bwMode="auto">
          <a:xfrm>
            <a:off x="0" y="1402078"/>
            <a:ext cx="6413696" cy="54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24000"/>
            <a:ext cx="5943600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address of a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a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value of 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is 7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Showing that * and &amp; are complements of each other.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&amp;*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*&amp;</a:t>
            </a:r>
            <a:r>
              <a:rPr lang="en-US" sz="1200" b="1" dirty="0" err="1">
                <a:latin typeface="Lucida Console" pitchFamily="49" charset="0"/>
              </a:rPr>
              <a:t>aPtr</a:t>
            </a:r>
            <a:r>
              <a:rPr lang="en-US" sz="1200" b="1" dirty="0">
                <a:latin typeface="Lucida Console" pitchFamily="49" charset="0"/>
              </a:rPr>
              <a:t> = 0012FF7C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 related to pointers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Data type of the pointer variable and variable whose address it will store must be of same type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x=10;</a:t>
            </a:r>
          </a:p>
          <a:p>
            <a:pPr marL="0" indent="0">
              <a:buNone/>
            </a:pPr>
            <a:r>
              <a:rPr lang="en-IN" sz="1800" dirty="0"/>
              <a:t>float y=2.0;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px</a:t>
            </a:r>
            <a:r>
              <a:rPr lang="en-IN" sz="1800" dirty="0"/>
              <a:t>=&amp;y;//Invalid, as </a:t>
            </a:r>
            <a:r>
              <a:rPr lang="en-IN" sz="1800" dirty="0" err="1"/>
              <a:t>px</a:t>
            </a:r>
            <a:r>
              <a:rPr lang="en-IN" sz="1800" dirty="0"/>
              <a:t> is of integer type and y is of float type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</a:t>
            </a:r>
            <a:r>
              <a:rPr lang="en-IN" sz="1800" dirty="0" err="1"/>
              <a:t>ptr</a:t>
            </a:r>
            <a:r>
              <a:rPr lang="en-IN" sz="1800" dirty="0"/>
              <a:t>=&amp;x;//Valid as both </a:t>
            </a:r>
            <a:r>
              <a:rPr lang="en-IN" sz="1800" dirty="0" err="1"/>
              <a:t>ptr</a:t>
            </a:r>
            <a:r>
              <a:rPr lang="en-IN" sz="1800" dirty="0"/>
              <a:t> and x are of same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i="1" dirty="0"/>
              <a:t>Any number of pointers can point to the same address</a:t>
            </a:r>
          </a:p>
          <a:p>
            <a:pPr marL="0" indent="0">
              <a:buNone/>
            </a:pPr>
            <a:r>
              <a:rPr lang="en-IN" sz="1800" dirty="0"/>
              <a:t>Example: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x=12;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*p1=&amp;x,*p2=&amp;x,*p3=&amp;x;// All the three pointers are pointing towards 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i="1" dirty="0"/>
              <a:t>Memory taken by any kind of pointer(</a:t>
            </a:r>
            <a:r>
              <a:rPr lang="en-IN" sz="1800" b="1" i="1" dirty="0" err="1"/>
              <a:t>i.e</a:t>
            </a:r>
            <a:r>
              <a:rPr lang="en-IN" sz="1800" b="1" i="1" dirty="0"/>
              <a:t> </a:t>
            </a:r>
            <a:r>
              <a:rPr lang="en-IN" sz="1800" b="1" i="1" dirty="0" err="1"/>
              <a:t>int</a:t>
            </a:r>
            <a:r>
              <a:rPr lang="en-IN" sz="1800" b="1" i="1" dirty="0"/>
              <a:t>, float, char, double…) as always equivalent to the memory taken by unsigned integer, as pointer will always store address of a variable( which is always unsigned integer), so the type of pointer will not make any difference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612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IN" sz="3200" dirty="0"/>
              <a:t>Example-size taken by different type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1219200"/>
            <a:ext cx="8346743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*</a:t>
            </a:r>
            <a:r>
              <a:rPr lang="en-IN" sz="1600" dirty="0" err="1"/>
              <a:t>pnum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char *</a:t>
            </a:r>
            <a:r>
              <a:rPr lang="en-IN" sz="1600" dirty="0" err="1"/>
              <a:t>pch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float *</a:t>
            </a:r>
            <a:r>
              <a:rPr lang="en-IN" sz="1600" dirty="0" err="1"/>
              <a:t>pfnum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double *</a:t>
            </a:r>
            <a:r>
              <a:rPr lang="en-IN" sz="1600" dirty="0" err="1"/>
              <a:t>pdnum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long *</a:t>
            </a:r>
            <a:r>
              <a:rPr lang="en-IN" sz="1600" dirty="0" err="1"/>
              <a:t>plnum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integer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character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pch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float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pfnum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double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pdnum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Size of long pointer=%d",</a:t>
            </a:r>
            <a:r>
              <a:rPr lang="en-IN" sz="1600" dirty="0" err="1"/>
              <a:t>sizeof</a:t>
            </a:r>
            <a:r>
              <a:rPr lang="en-IN" sz="1600" dirty="0"/>
              <a:t>(</a:t>
            </a:r>
            <a:r>
              <a:rPr lang="en-IN" sz="1600" dirty="0" err="1"/>
              <a:t>plnum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//All will give the same answer(equivalent to size taken by unsigned integer for a particular compiler)</a:t>
            </a:r>
          </a:p>
        </p:txBody>
      </p:sp>
    </p:spTree>
    <p:extLst>
      <p:ext uri="{BB962C8B-B14F-4D97-AF65-F5344CB8AC3E}">
        <p14:creationId xmlns:p14="http://schemas.microsoft.com/office/powerpoint/2010/main" val="95147377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1300</TotalTime>
  <Words>3255</Words>
  <Application>Microsoft Office PowerPoint</Application>
  <PresentationFormat>On-screen Show (4:3)</PresentationFormat>
  <Paragraphs>475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Wingdings</vt:lpstr>
      <vt:lpstr>Lpu theme final with copyright</vt:lpstr>
      <vt:lpstr>CSE101-Lec# 18,19</vt:lpstr>
      <vt:lpstr>Introduction-Pointer declaration and Initialization </vt:lpstr>
      <vt:lpstr>Understanding pointers</vt:lpstr>
      <vt:lpstr>Pointer Operators</vt:lpstr>
      <vt:lpstr>Pointer Operators</vt:lpstr>
      <vt:lpstr>Example Code</vt:lpstr>
      <vt:lpstr>Output </vt:lpstr>
      <vt:lpstr>Key points related to pointers</vt:lpstr>
      <vt:lpstr>Example-size taken by different type of pointers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CSE101-Lec#22</dc:title>
  <dc:creator>sanjeev</dc:creator>
  <cp:lastModifiedBy>Aman Kumar</cp:lastModifiedBy>
  <cp:revision>96</cp:revision>
  <dcterms:created xsi:type="dcterms:W3CDTF">2014-05-23T07:45:38Z</dcterms:created>
  <dcterms:modified xsi:type="dcterms:W3CDTF">2023-05-19T23:00:57Z</dcterms:modified>
</cp:coreProperties>
</file>