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</p:sldMasterIdLst>
  <p:notesMasterIdLst>
    <p:notesMasterId r:id="rId6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8" r:id="rId14"/>
    <p:sldId id="31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6858000" type="screen4x3"/>
  <p:notesSz cx="6858000" cy="9144000"/>
  <p:embeddedFontLst>
    <p:embeddedFont>
      <p:font typeface="Aparajita" panose="02020603050405020304" pitchFamily="18" charset="0"/>
      <p:regular r:id="rId67"/>
      <p:bold r:id="rId68"/>
      <p:italic r:id="rId69"/>
      <p:boldItalic r:id="rId70"/>
    </p:embeddedFont>
    <p:embeddedFont>
      <p:font typeface="Arial Black" panose="020B0A04020102020204" pitchFamily="34" charset="0"/>
      <p:regular r:id="rId71"/>
      <p:bold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Helvetica Neue" panose="020B0604020202020204" charset="0"/>
      <p:regular r:id="rId77"/>
      <p:bold r:id="rId78"/>
      <p:italic r:id="rId79"/>
      <p:boldItalic r:id="rId80"/>
    </p:embeddedFont>
    <p:embeddedFont>
      <p:font typeface="Helvetica Neue Light" panose="020B0604020202020204" charset="0"/>
      <p:regular r:id="rId81"/>
      <p:bold r:id="rId82"/>
      <p:italic r:id="rId83"/>
      <p:boldItalic r:id="rId84"/>
    </p:embeddedFont>
    <p:embeddedFont>
      <p:font typeface="Times" panose="02020603050405020304" pitchFamily="18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fmQPq92e5FKl/qFM1b7BX4ef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D5DEB-A894-48F0-8D42-1E3204372554}">
  <a:tblStyle styleId="{152D5DEB-A894-48F0-8D42-1E32043725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1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2.fntdata"/><Relationship Id="rId84" Type="http://schemas.openxmlformats.org/officeDocument/2006/relationships/font" Target="fonts/font18.fntdata"/><Relationship Id="rId89" Type="http://customschemas.google.com/relationships/presentationmetadata" Target="meta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font" Target="fonts/font19.fntdata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font" Target="fonts/font17.fntdata"/><Relationship Id="rId88" Type="http://schemas.openxmlformats.org/officeDocument/2006/relationships/font" Target="fonts/font22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font" Target="fonts/font5.fntdata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notesMaster" Target="notesMasters/notesMaster1.xml"/><Relationship Id="rId87" Type="http://schemas.openxmlformats.org/officeDocument/2006/relationships/font" Target="fonts/font21.fntdata"/><Relationship Id="rId61" Type="http://schemas.openxmlformats.org/officeDocument/2006/relationships/slide" Target="slides/slide59.xml"/><Relationship Id="rId82" Type="http://schemas.openxmlformats.org/officeDocument/2006/relationships/font" Target="fonts/font1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 dirty="0"/>
          </a:p>
        </p:txBody>
      </p:sp>
      <p:sp>
        <p:nvSpPr>
          <p:cNvPr id="431" name="Google Shape;43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</a:t>
            </a:r>
            <a:endParaRPr dirty="0"/>
          </a:p>
        </p:txBody>
      </p:sp>
      <p:sp>
        <p:nvSpPr>
          <p:cNvPr id="437" name="Google Shape;4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endParaRPr dirty="0"/>
          </a:p>
        </p:txBody>
      </p:sp>
      <p:sp>
        <p:nvSpPr>
          <p:cNvPr id="443" name="Google Shape;44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endParaRPr dirty="0"/>
          </a:p>
        </p:txBody>
      </p:sp>
      <p:sp>
        <p:nvSpPr>
          <p:cNvPr id="449" name="Google Shape;44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endParaRPr dirty="0"/>
          </a:p>
        </p:txBody>
      </p:sp>
      <p:sp>
        <p:nvSpPr>
          <p:cNvPr id="455" name="Google Shape;45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endParaRPr dirty="0"/>
          </a:p>
        </p:txBody>
      </p:sp>
      <p:sp>
        <p:nvSpPr>
          <p:cNvPr id="461" name="Google Shape;46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endParaRPr dirty="0"/>
          </a:p>
        </p:txBody>
      </p:sp>
      <p:sp>
        <p:nvSpPr>
          <p:cNvPr id="467" name="Google Shape;4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endParaRPr dirty="0"/>
          </a:p>
        </p:txBody>
      </p:sp>
      <p:sp>
        <p:nvSpPr>
          <p:cNvPr id="473" name="Google Shape;47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497" name="Google Shape;49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4"/>
          <p:cNvSpPr txBox="1"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body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5"/>
          <p:cNvSpPr>
            <a:spLocks noGrp="1"/>
          </p:cNvSpPr>
          <p:nvPr>
            <p:ph type="pic" idx="2"/>
          </p:nvPr>
        </p:nvSpPr>
        <p:spPr>
          <a:xfrm>
            <a:off x="1143000" y="473273"/>
            <a:ext cx="6858000" cy="415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1"/>
          </p:nvPr>
        </p:nvSpPr>
        <p:spPr>
          <a:xfrm>
            <a:off x="892969" y="5732859"/>
            <a:ext cx="7358063" cy="79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6"/>
          <p:cNvSpPr txBox="1">
            <a:spLocks noGrp="1"/>
          </p:cNvSpPr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6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7"/>
          <p:cNvSpPr>
            <a:spLocks noGrp="1"/>
          </p:cNvSpPr>
          <p:nvPr>
            <p:ph type="pic" idx="2"/>
          </p:nvPr>
        </p:nvSpPr>
        <p:spPr>
          <a:xfrm>
            <a:off x="4723805" y="446484"/>
            <a:ext cx="3750469" cy="577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77"/>
          <p:cNvSpPr txBox="1">
            <a:spLocks noGrp="1"/>
          </p:cNvSpPr>
          <p:nvPr>
            <p:ph type="title"/>
          </p:nvPr>
        </p:nvSpPr>
        <p:spPr>
          <a:xfrm>
            <a:off x="669726" y="446484"/>
            <a:ext cx="3750469" cy="28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9"/>
              <a:buFont typeface="Helvetica Neue"/>
              <a:buNone/>
              <a:defRPr sz="421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7"/>
          <p:cNvSpPr txBox="1">
            <a:spLocks noGrp="1"/>
          </p:cNvSpPr>
          <p:nvPr>
            <p:ph type="body" idx="1"/>
          </p:nvPr>
        </p:nvSpPr>
        <p:spPr>
          <a:xfrm>
            <a:off x="669726" y="3321844"/>
            <a:ext cx="3750469" cy="289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1"/>
              <a:buFont typeface="Helvetica Neue"/>
              <a:buNone/>
              <a:defRPr sz="2601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7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8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8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9"/>
          <p:cNvSpPr>
            <a:spLocks noGrp="1"/>
          </p:cNvSpPr>
          <p:nvPr>
            <p:ph type="pic" idx="2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7" name="Google Shape;87;p79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9"/>
          <p:cNvSpPr txBox="1">
            <a:spLocks noGrp="1"/>
          </p:cNvSpPr>
          <p:nvPr>
            <p:ph type="body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1pPr>
            <a:lvl2pPr marL="914400" lvl="1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2pPr>
            <a:lvl3pPr marL="1371600" lvl="2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3pPr>
            <a:lvl4pPr marL="1828800" lvl="3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4pPr>
            <a:lvl5pPr marL="2286000" lvl="4" indent="-409895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855"/>
              <a:buFont typeface="Helvetica Neue"/>
              <a:buChar char="•"/>
              <a:defRPr sz="1969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79"/>
          <p:cNvSpPr txBox="1">
            <a:spLocks noGrp="1"/>
          </p:cNvSpPr>
          <p:nvPr>
            <p:ph type="sldNum" idx="12"/>
          </p:nvPr>
        </p:nvSpPr>
        <p:spPr>
          <a:xfrm>
            <a:off x="4449997" y="6536531"/>
            <a:ext cx="278923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l">
              <a:spcBef>
                <a:spcPts val="0"/>
              </a:spcBef>
              <a:buNone/>
              <a:defRPr sz="1125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0"/>
          <p:cNvSpPr txBox="1">
            <a:spLocks noGrp="1"/>
          </p:cNvSpPr>
          <p:nvPr>
            <p:ph type="body" idx="1"/>
          </p:nvPr>
        </p:nvSpPr>
        <p:spPr>
          <a:xfrm>
            <a:off x="669727" y="892969"/>
            <a:ext cx="7804547" cy="507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80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1"/>
          <p:cNvSpPr>
            <a:spLocks noGrp="1"/>
          </p:cNvSpPr>
          <p:nvPr>
            <p:ph type="pic" idx="2"/>
          </p:nvPr>
        </p:nvSpPr>
        <p:spPr>
          <a:xfrm>
            <a:off x="4723805" y="3580805"/>
            <a:ext cx="3750469" cy="265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5" name="Google Shape;95;p81"/>
          <p:cNvSpPr>
            <a:spLocks noGrp="1"/>
          </p:cNvSpPr>
          <p:nvPr>
            <p:ph type="pic" idx="3"/>
          </p:nvPr>
        </p:nvSpPr>
        <p:spPr>
          <a:xfrm>
            <a:off x="4723805" y="625078"/>
            <a:ext cx="3750469" cy="265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6" name="Google Shape;96;p81"/>
          <p:cNvSpPr>
            <a:spLocks noGrp="1"/>
          </p:cNvSpPr>
          <p:nvPr>
            <p:ph type="pic" idx="4"/>
          </p:nvPr>
        </p:nvSpPr>
        <p:spPr>
          <a:xfrm>
            <a:off x="669726" y="625078"/>
            <a:ext cx="3750469" cy="560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81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2"/>
          <p:cNvSpPr txBox="1">
            <a:spLocks noGrp="1"/>
          </p:cNvSpPr>
          <p:nvPr>
            <p:ph type="body" idx="1"/>
          </p:nvPr>
        </p:nvSpPr>
        <p:spPr>
          <a:xfrm>
            <a:off x="892969" y="4473773"/>
            <a:ext cx="7358063" cy="32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7"/>
              <a:buFont typeface="Helvetica Neue"/>
              <a:buNone/>
              <a:defRPr sz="1687" i="1"/>
            </a:lvl1pPr>
            <a:lvl2pPr marL="914400" lvl="1" indent="-38393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6"/>
              <a:buFont typeface="Helvetica Neue"/>
              <a:buChar char="•"/>
              <a:defRPr sz="1687" i="1"/>
            </a:lvl2pPr>
            <a:lvl3pPr marL="1371600" lvl="2" indent="-38393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6"/>
              <a:buFont typeface="Helvetica Neue"/>
              <a:buChar char="•"/>
              <a:defRPr sz="1687" i="1"/>
            </a:lvl3pPr>
            <a:lvl4pPr marL="1828800" lvl="3" indent="-38393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6"/>
              <a:buFont typeface="Helvetica Neue"/>
              <a:buChar char="•"/>
              <a:defRPr sz="1687" i="1"/>
            </a:lvl4pPr>
            <a:lvl5pPr marL="2286000" lvl="4" indent="-38393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6"/>
              <a:buFont typeface="Helvetica Neue"/>
              <a:buChar char="•"/>
              <a:defRPr sz="1687" i="1"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2"/>
          <p:cNvSpPr txBox="1">
            <a:spLocks noGrp="1"/>
          </p:cNvSpPr>
          <p:nvPr>
            <p:ph type="body" idx="2"/>
          </p:nvPr>
        </p:nvSpPr>
        <p:spPr>
          <a:xfrm>
            <a:off x="892969" y="3000314"/>
            <a:ext cx="7358063" cy="42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82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4" name="Google Shape;104;p83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4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26" name="Google Shape;26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7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34;p7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5" name="Google Shape;35;p7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7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37" name="Google Shape;37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7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2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72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7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3" name="Google Shape;5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0" y="1295490"/>
            <a:ext cx="18097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3"/>
          <p:cNvSpPr txBox="1"/>
          <p:nvPr/>
        </p:nvSpPr>
        <p:spPr>
          <a:xfrm>
            <a:off x="5940152" y="6237312"/>
            <a:ext cx="3192748" cy="61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3"/>
          <p:cNvSpPr txBox="1">
            <a:spLocks noGrp="1"/>
          </p:cNvSpPr>
          <p:nvPr>
            <p:ph type="body" idx="1"/>
          </p:nvPr>
        </p:nvSpPr>
        <p:spPr>
          <a:xfrm>
            <a:off x="2916238" y="2492375"/>
            <a:ext cx="4620288" cy="7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3"/>
          <p:cNvSpPr txBox="1">
            <a:spLocks noGrp="1"/>
          </p:cNvSpPr>
          <p:nvPr>
            <p:ph type="body" idx="2"/>
          </p:nvPr>
        </p:nvSpPr>
        <p:spPr>
          <a:xfrm>
            <a:off x="2916238" y="3500438"/>
            <a:ext cx="4620288" cy="109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9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6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8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Helvetica Neue"/>
              <a:buNone/>
              <a:defRPr sz="562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68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3576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sldNum" idx="12"/>
          </p:nvPr>
        </p:nvSpPr>
        <p:spPr>
          <a:xfrm>
            <a:off x="4430157" y="6536531"/>
            <a:ext cx="278924" cy="27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12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CSE101-Lec#23</a:t>
            </a:r>
            <a:endParaRPr/>
          </a:p>
        </p:txBody>
      </p:sp>
      <p:sp>
        <p:nvSpPr>
          <p:cNvPr id="114" name="Google Shape;114;p1"/>
          <p:cNvSpPr txBox="1">
            <a:spLocks noGrp="1"/>
          </p:cNvSpPr>
          <p:nvPr>
            <p:ph type="body" idx="1"/>
          </p:nvPr>
        </p:nvSpPr>
        <p:spPr>
          <a:xfrm>
            <a:off x="3505200" y="21336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None/>
            </a:pPr>
            <a:r>
              <a:rPr lang="en-IN" sz="5400">
                <a:solidFill>
                  <a:srgbClr val="C00000"/>
                </a:solidFill>
              </a:rPr>
              <a:t>Strings</a:t>
            </a:r>
            <a:r>
              <a:rPr lang="en-IN" sz="4400">
                <a:solidFill>
                  <a:srgbClr val="C00000"/>
                </a:solidFill>
              </a:rPr>
              <a:t> </a:t>
            </a:r>
            <a:endParaRPr sz="4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List of functions in 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#include&lt;stdio.h&gt;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Used for string input/output functions.</a:t>
            </a: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Standard I/O Library Functions </a:t>
            </a:r>
            <a:endParaRPr/>
          </a:p>
        </p:txBody>
      </p:sp>
      <p:graphicFrame>
        <p:nvGraphicFramePr>
          <p:cNvPr id="183" name="Google Shape;183;p11"/>
          <p:cNvGraphicFramePr/>
          <p:nvPr/>
        </p:nvGraphicFramePr>
        <p:xfrm>
          <a:off x="914400" y="2971800"/>
          <a:ext cx="7315200" cy="164592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Function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 Description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gets( char *s );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Inputs characters from the standard input into the array s until a </a:t>
                      </a:r>
                      <a:r>
                        <a:rPr lang="en-IN" sz="1800" b="1" u="none" strike="noStrike" cap="none"/>
                        <a:t>newline or end-of-file </a:t>
                      </a:r>
                      <a:r>
                        <a:rPr lang="en-IN" sz="1800" u="none" strike="noStrike" cap="none"/>
                        <a:t>character is encountered. A terminating null character is appended to the array.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puts( const char *s );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Prints the string s followed by a newline character.</a:t>
                      </a:r>
                      <a:endParaRPr sz="180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#include </a:t>
            </a:r>
            <a:r>
              <a:rPr lang="en-IN"/>
              <a:t>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int</a:t>
            </a:r>
            <a:r>
              <a:rPr lang="en-IN"/>
              <a:t>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char </a:t>
            </a:r>
            <a:r>
              <a:rPr lang="en-IN"/>
              <a:t> name[100]; </a:t>
            </a:r>
            <a:r>
              <a:rPr lang="en-IN">
                <a:solidFill>
                  <a:srgbClr val="00B050"/>
                </a:solidFill>
              </a:rPr>
              <a:t>//string char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puts(</a:t>
            </a:r>
            <a:r>
              <a:rPr lang="en-IN">
                <a:solidFill>
                  <a:schemeClr val="accent1"/>
                </a:solidFill>
              </a:rPr>
              <a:t>“\nEnter a string:”</a:t>
            </a:r>
            <a:r>
              <a:rPr lang="en-I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</a:t>
            </a:r>
            <a:r>
              <a:rPr lang="en-IN"/>
              <a:t>gets(name); </a:t>
            </a:r>
            <a:r>
              <a:rPr lang="en-IN">
                <a:solidFill>
                  <a:srgbClr val="00B050"/>
                </a:solidFill>
              </a:rPr>
              <a:t>//to input string with space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1"/>
                </a:solidFill>
              </a:rPr>
              <a:t>“\nString is:”</a:t>
            </a:r>
            <a:r>
              <a:rPr lang="en-I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puts(name); </a:t>
            </a:r>
            <a:r>
              <a:rPr lang="en-IN">
                <a:solidFill>
                  <a:srgbClr val="00B050"/>
                </a:solidFill>
              </a:rPr>
              <a:t>//to output const string</a:t>
            </a:r>
            <a:r>
              <a:rPr lang="en-I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}</a:t>
            </a:r>
            <a:r>
              <a:rPr lang="en-IN">
                <a:solidFill>
                  <a:srgbClr val="00B050"/>
                </a:solidFill>
              </a:rPr>
              <a:t>//end main 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print strings with white spaces using library functions</a:t>
            </a:r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191" name="Google Shape;191;p12"/>
            <p:cNvSpPr/>
            <p:nvPr/>
          </p:nvSpPr>
          <p:spPr>
            <a:xfrm>
              <a:off x="0" y="5257800"/>
              <a:ext cx="6439437" cy="1185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string: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Lovely Professional University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String is: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Lovely Professional University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2" name="Google Shape;192;p12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EE98BC-0674-4B08-8E6B-6F289576D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Drawback of gets():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    gets()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has been removed from c11. So it might give you a warning when implemented.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see here that it doesn’t bother about the size of the array. So, there is a chance of </a:t>
            </a:r>
            <a:r>
              <a:rPr lang="en-US" b="0" i="0" dirty="0">
                <a:effectLst/>
                <a:latin typeface="urw-din"/>
              </a:rPr>
              <a:t>Buffer</a:t>
            </a:r>
            <a:r>
              <a:rPr lang="en-US" b="0" u="sng" dirty="0">
                <a:latin typeface="urw-din"/>
              </a:rPr>
              <a:t> </a:t>
            </a:r>
            <a:r>
              <a:rPr lang="en-US" b="0" i="0" dirty="0">
                <a:effectLst/>
                <a:latin typeface="urw-din"/>
              </a:rPr>
              <a:t>Overflow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US" b="0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Alternative of gets():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To overcome the above limitation, we can use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as :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Syntax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char *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(char *str, int size, FILE *stream)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Example 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fgets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(str, 20, stdin); as here, 20 is MAX_LIMIT according to declaration.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#include &lt;</a:t>
            </a:r>
            <a:r>
              <a:rPr lang="en-US" b="0" dirty="0" err="1">
                <a:solidFill>
                  <a:srgbClr val="273239"/>
                </a:solidFill>
                <a:latin typeface="urw-din"/>
              </a:rPr>
              <a:t>stdio.h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&gt;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#define MAX_LIMIT 20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int main()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{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char str[MAX_LIMIT];</a:t>
            </a:r>
          </a:p>
          <a:p>
            <a:r>
              <a:rPr lang="en-US" b="0" dirty="0" err="1">
                <a:solidFill>
                  <a:srgbClr val="273239"/>
                </a:solidFill>
                <a:latin typeface="urw-din"/>
              </a:rPr>
              <a:t>fgets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(str, MAX_LIMIT, stdin);</a:t>
            </a:r>
          </a:p>
          <a:p>
            <a:r>
              <a:rPr lang="en-US" b="0" dirty="0" err="1">
                <a:solidFill>
                  <a:srgbClr val="273239"/>
                </a:solidFill>
                <a:latin typeface="urw-din"/>
              </a:rPr>
              <a:t>printf</a:t>
            </a:r>
            <a:r>
              <a:rPr lang="en-US" b="0" dirty="0">
                <a:solidFill>
                  <a:srgbClr val="273239"/>
                </a:solidFill>
                <a:latin typeface="urw-din"/>
              </a:rPr>
              <a:t>("%s", str);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return 0;</a:t>
            </a:r>
          </a:p>
          <a:p>
            <a:r>
              <a:rPr lang="en-US" b="0" dirty="0">
                <a:solidFill>
                  <a:srgbClr val="273239"/>
                </a:solidFill>
                <a:latin typeface="urw-din"/>
              </a:rPr>
              <a:t>}</a:t>
            </a:r>
          </a:p>
          <a:p>
            <a:endParaRPr lang="en-US" b="0" dirty="0">
              <a:solidFill>
                <a:srgbClr val="273239"/>
              </a:solidFill>
              <a:latin typeface="urw-din"/>
            </a:endParaRP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89EB-EC39-4662-8CCF-55E6ED9F1E7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9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FD62B-D751-43F9-B37F-ED955328F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words input using </a:t>
            </a:r>
            <a:r>
              <a:rPr lang="en-US" dirty="0" err="1"/>
              <a:t>scanf</a:t>
            </a:r>
            <a:r>
              <a:rPr lang="en-US" dirty="0"/>
              <a:t>():</a:t>
            </a:r>
          </a:p>
          <a:p>
            <a:r>
              <a:rPr lang="en-IN" dirty="0"/>
              <a:t>1)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char str[20];</a:t>
            </a:r>
          </a:p>
          <a:p>
            <a:r>
              <a:rPr lang="en-IN" dirty="0" err="1"/>
              <a:t>scanf</a:t>
            </a:r>
            <a:r>
              <a:rPr lang="en-IN" dirty="0"/>
              <a:t>("%[^\n]%*c", str);</a:t>
            </a:r>
          </a:p>
          <a:p>
            <a:r>
              <a:rPr lang="en-IN" dirty="0" err="1"/>
              <a:t>printf</a:t>
            </a:r>
            <a:r>
              <a:rPr lang="en-IN" dirty="0"/>
              <a:t>("%s", str);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Here,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[]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the </a:t>
            </a:r>
            <a:r>
              <a:rPr lang="en-US" b="0" i="0" dirty="0">
                <a:effectLst/>
                <a:latin typeface="urw-din"/>
              </a:rPr>
              <a:t>scanset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character.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^\n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tells to take input until newline doesn’t get encountered. Then, with this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%*c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it reads newline character and here used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*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indicates that this newline character is discarded.</a:t>
            </a:r>
          </a:p>
          <a:p>
            <a:pPr algn="just"/>
            <a:r>
              <a:rPr lang="en-IN" dirty="0"/>
              <a:t>2)</a:t>
            </a:r>
          </a:p>
          <a:p>
            <a:pPr algn="just"/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algn="just"/>
            <a:r>
              <a:rPr lang="en-US" dirty="0"/>
              <a:t>int main() {</a:t>
            </a:r>
          </a:p>
          <a:p>
            <a:pPr algn="just"/>
            <a:r>
              <a:rPr lang="en-US" dirty="0"/>
              <a:t>	char str[100];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("%[^\n]</a:t>
            </a:r>
            <a:r>
              <a:rPr lang="en-US" dirty="0" err="1"/>
              <a:t>s",str</a:t>
            </a:r>
            <a:r>
              <a:rPr lang="en-US" dirty="0"/>
              <a:t>);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s",str</a:t>
            </a:r>
            <a:r>
              <a:rPr lang="en-US" dirty="0"/>
              <a:t>);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}</a:t>
            </a:r>
          </a:p>
          <a:p>
            <a:pPr algn="just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3B87-A9FD-4D2C-A622-C25F0AEF05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#include </a:t>
            </a:r>
            <a:r>
              <a:rPr lang="en-IN" dirty="0"/>
              <a:t>&lt;</a:t>
            </a:r>
            <a:r>
              <a:rPr lang="en-IN" dirty="0" err="1"/>
              <a:t>stdio.h</a:t>
            </a:r>
            <a:r>
              <a:rPr lang="en-IN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main()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 dirty="0">
                <a:solidFill>
                  <a:srgbClr val="0000FF"/>
                </a:solidFill>
              </a:rPr>
              <a:t> char </a:t>
            </a:r>
            <a:r>
              <a:rPr lang="en-IN" dirty="0"/>
              <a:t> name[]=</a:t>
            </a:r>
            <a:r>
              <a:rPr lang="en-IN" dirty="0">
                <a:solidFill>
                  <a:schemeClr val="accent1"/>
                </a:solidFill>
              </a:rPr>
              <a:t>“Hello”</a:t>
            </a:r>
            <a:r>
              <a:rPr lang="en-IN" dirty="0"/>
              <a:t>; </a:t>
            </a:r>
            <a:r>
              <a:rPr lang="en-IN" dirty="0">
                <a:solidFill>
                  <a:srgbClr val="00B050"/>
                </a:solidFill>
              </a:rPr>
              <a:t>//string char array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</a:rPr>
              <a:t>while</a:t>
            </a:r>
            <a:r>
              <a:rPr lang="en-IN" dirty="0"/>
              <a:t>(name[</a:t>
            </a:r>
            <a:r>
              <a:rPr lang="en-IN" dirty="0" err="1"/>
              <a:t>i</a:t>
            </a:r>
            <a:r>
              <a:rPr lang="en-IN" dirty="0"/>
              <a:t>]!='\0') </a:t>
            </a:r>
            <a:r>
              <a:rPr lang="en-IN" dirty="0">
                <a:solidFill>
                  <a:srgbClr val="00B050"/>
                </a:solidFill>
              </a:rPr>
              <a:t>//</a:t>
            </a:r>
            <a:r>
              <a:rPr lang="en-IN" dirty="0" err="1">
                <a:solidFill>
                  <a:srgbClr val="00B050"/>
                </a:solidFill>
              </a:rPr>
              <a:t>untill</a:t>
            </a:r>
            <a:r>
              <a:rPr lang="en-IN" dirty="0">
                <a:solidFill>
                  <a:srgbClr val="00B050"/>
                </a:solidFill>
              </a:rPr>
              <a:t> null character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{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</a:t>
            </a:r>
            <a:r>
              <a:rPr lang="en-IN" dirty="0">
                <a:solidFill>
                  <a:schemeClr val="accent1"/>
                </a:solidFill>
              </a:rPr>
              <a:t>"%</a:t>
            </a:r>
            <a:r>
              <a:rPr lang="en-IN" dirty="0" err="1">
                <a:solidFill>
                  <a:schemeClr val="accent1"/>
                </a:solidFill>
              </a:rPr>
              <a:t>c"</a:t>
            </a:r>
            <a:r>
              <a:rPr lang="en-IN" dirty="0" err="1"/>
              <a:t>,name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++;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  }</a:t>
            </a:r>
            <a:r>
              <a:rPr lang="en-IN" dirty="0">
                <a:solidFill>
                  <a:srgbClr val="00B050"/>
                </a:solidFill>
              </a:rPr>
              <a:t>//end while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}</a:t>
            </a:r>
            <a:r>
              <a:rPr lang="en-IN" dirty="0">
                <a:solidFill>
                  <a:srgbClr val="00B050"/>
                </a:solidFill>
              </a:rPr>
              <a:t>//end main 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print strings character by character using loop.</a:t>
            </a:r>
            <a:endParaRPr/>
          </a:p>
        </p:txBody>
      </p:sp>
      <p:grpSp>
        <p:nvGrpSpPr>
          <p:cNvPr id="199" name="Google Shape;199;p13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200" name="Google Shape;200;p13"/>
            <p:cNvSpPr/>
            <p:nvPr/>
          </p:nvSpPr>
          <p:spPr>
            <a:xfrm>
              <a:off x="0" y="5257800"/>
              <a:ext cx="6439437" cy="990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</a:t>
              </a:r>
              <a:r>
                <a:rPr lang="en-IN" sz="1800" b="1" dirty="0" err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ello</a:t>
              </a:r>
              <a:endParaRPr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Handling Library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Functions defined in  </a:t>
            </a:r>
            <a:r>
              <a:rPr lang="en-IN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#include&lt;string.h&gt;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handling library provides </a:t>
            </a:r>
            <a:r>
              <a:rPr lang="en-IN" b="1">
                <a:solidFill>
                  <a:schemeClr val="accent1"/>
                </a:solidFill>
              </a:rPr>
              <a:t>many</a:t>
            </a:r>
            <a:r>
              <a:rPr lang="en-IN">
                <a:solidFill>
                  <a:schemeClr val="accent1"/>
                </a:solidFill>
              </a:rPr>
              <a:t> useful functions: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Manipulate string data(copy and concatenate)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Comparing 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Determine string length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-228600" y="-3593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String Manipulation Functions(or Functions in string library)</a:t>
            </a:r>
            <a:endParaRPr sz="2400"/>
          </a:p>
        </p:txBody>
      </p:sp>
      <p:pic>
        <p:nvPicPr>
          <p:cNvPr id="213" name="Google Shape;213;p15" descr="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8878" y="762000"/>
            <a:ext cx="88392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More functions in string library</a:t>
            </a:r>
            <a:endParaRPr sz="400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strlen()-It is used to find the length of string without counting the null character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strrev()-It is used to display the reverse of a string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strlwr()-Converting a string from upper to lower case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strupr()-Converting a string from lower to upper case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 Mono"/>
              <a:buNone/>
            </a:pP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strcpy() </a:t>
            </a:r>
            <a:r>
              <a:rPr lang="en-IN" sz="2800" b="1"/>
              <a:t>and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 strncpy()</a:t>
            </a:r>
            <a:r>
              <a:rPr lang="en-IN" sz="2800" b="1"/>
              <a:t> </a:t>
            </a:r>
            <a:endParaRPr sz="2800" b="1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strcpy()</a:t>
            </a:r>
            <a:r>
              <a:rPr lang="en-IN" sz="2400"/>
              <a:t> copies the entire </a:t>
            </a:r>
            <a:r>
              <a:rPr lang="en-IN" sz="2400" b="1">
                <a:solidFill>
                  <a:schemeClr val="dk2"/>
                </a:solidFill>
              </a:rPr>
              <a:t>second</a:t>
            </a:r>
            <a:r>
              <a:rPr lang="en-IN" sz="2400"/>
              <a:t> argument string  into </a:t>
            </a:r>
            <a:r>
              <a:rPr lang="en-IN" sz="2400" b="1">
                <a:solidFill>
                  <a:schemeClr val="dk2"/>
                </a:solidFill>
              </a:rPr>
              <a:t>first</a:t>
            </a:r>
            <a:r>
              <a:rPr lang="en-IN" sz="2400"/>
              <a:t> argument.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			strcpy</a:t>
            </a:r>
            <a:r>
              <a:rPr lang="en-IN" sz="2400">
                <a:latin typeface="Droid Sans Mono"/>
                <a:ea typeface="Droid Sans Mono"/>
                <a:cs typeface="Droid Sans Mono"/>
                <a:sym typeface="Droid Sans Mono"/>
              </a:rPr>
              <a:t>( s1, s2);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strncpy()</a:t>
            </a:r>
            <a:r>
              <a:rPr lang="en-IN" sz="2400"/>
              <a:t> copies the </a:t>
            </a:r>
            <a:r>
              <a:rPr lang="en-IN" sz="2400" b="1">
                <a:solidFill>
                  <a:schemeClr val="dk2"/>
                </a:solidFill>
              </a:rPr>
              <a:t>first </a:t>
            </a:r>
            <a:r>
              <a:rPr lang="en-IN" sz="2400" b="1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n-IN" sz="2400" b="1">
                <a:solidFill>
                  <a:schemeClr val="dk2"/>
                </a:solidFill>
              </a:rPr>
              <a:t> </a:t>
            </a:r>
            <a:r>
              <a:rPr lang="en-IN" sz="2400"/>
              <a:t>characters of </a:t>
            </a:r>
            <a:r>
              <a:rPr lang="en-IN" sz="2400" b="1">
                <a:solidFill>
                  <a:schemeClr val="dk2"/>
                </a:solidFill>
              </a:rPr>
              <a:t>second</a:t>
            </a:r>
            <a:r>
              <a:rPr lang="en-IN" sz="2400"/>
              <a:t> string argument into </a:t>
            </a:r>
            <a:r>
              <a:rPr lang="en-IN" sz="2400" b="1">
                <a:solidFill>
                  <a:schemeClr val="dk2"/>
                </a:solidFill>
              </a:rPr>
              <a:t>first</a:t>
            </a:r>
            <a:r>
              <a:rPr lang="en-IN" sz="2400"/>
              <a:t> string argument.</a:t>
            </a:r>
            <a:endParaRPr/>
          </a:p>
          <a:p>
            <a:pPr marL="34290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</a:t>
            </a:r>
            <a:r>
              <a:rPr lang="en-IN" sz="2400" b="1">
                <a:latin typeface="Droid Sans Mono"/>
                <a:ea typeface="Droid Sans Mono"/>
                <a:cs typeface="Droid Sans Mono"/>
                <a:sym typeface="Droid Sans Mono"/>
              </a:rPr>
              <a:t>strncpy</a:t>
            </a:r>
            <a:r>
              <a:rPr lang="en-IN" sz="2400">
                <a:latin typeface="Droid Sans Mono"/>
                <a:ea typeface="Droid Sans Mono"/>
                <a:cs typeface="Droid Sans Mono"/>
                <a:sym typeface="Droid Sans Mono"/>
              </a:rPr>
              <a:t>( s1, s2, 4);</a:t>
            </a:r>
            <a:r>
              <a:rPr lang="en-IN" sz="2400"/>
              <a:t>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A null character ('\0') is appended </a:t>
            </a:r>
            <a:r>
              <a:rPr lang="en-IN" sz="2400" b="1">
                <a:solidFill>
                  <a:schemeClr val="dk2"/>
                </a:solidFill>
              </a:rPr>
              <a:t>explicitly</a:t>
            </a:r>
            <a:r>
              <a:rPr lang="en-IN" sz="2400"/>
              <a:t> to first argument, because the call to strncpy in the program </a:t>
            </a:r>
            <a:r>
              <a:rPr lang="en-IN" sz="2400" b="1">
                <a:solidFill>
                  <a:schemeClr val="dk2"/>
                </a:solidFill>
              </a:rPr>
              <a:t>does not </a:t>
            </a:r>
            <a:r>
              <a:rPr lang="en-IN" sz="2400"/>
              <a:t>write a terminating null character.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third argument is less than the string length of the second argument.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40386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strcpy</a:t>
            </a:r>
            <a:r>
              <a:rPr lang="en-IN" sz="1750" dirty="0"/>
              <a:t>() function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//</a:t>
            </a:r>
            <a:r>
              <a:rPr lang="en-IN" sz="1750" dirty="0" err="1"/>
              <a:t>strcpy</a:t>
            </a:r>
            <a:r>
              <a:rPr lang="en-IN" sz="1750" dirty="0"/>
              <a:t> function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</a:t>
            </a:r>
            <a:r>
              <a:rPr lang="en-IN" sz="1750" dirty="0" err="1"/>
              <a:t>ori</a:t>
            </a:r>
            <a:r>
              <a:rPr lang="en-IN" sz="1750" dirty="0"/>
              <a:t>[20],dup[20];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*z;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your name:");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</a:t>
            </a:r>
            <a:r>
              <a:rPr lang="en-IN" sz="1750" dirty="0" err="1"/>
              <a:t>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z=</a:t>
            </a:r>
            <a:r>
              <a:rPr lang="en-IN" sz="1750" dirty="0" err="1"/>
              <a:t>strcpy</a:t>
            </a:r>
            <a:r>
              <a:rPr lang="en-IN" sz="1750" dirty="0"/>
              <a:t>(</a:t>
            </a:r>
            <a:r>
              <a:rPr lang="en-IN" sz="1750" dirty="0" err="1"/>
              <a:t>dup,ori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("Original String is:%s",</a:t>
            </a:r>
            <a:r>
              <a:rPr lang="en-IN" sz="1750" dirty="0" err="1"/>
              <a:t>ori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nDuplicate</a:t>
            </a:r>
            <a:r>
              <a:rPr lang="en-IN" sz="1750" dirty="0"/>
              <a:t> String is:%</a:t>
            </a:r>
            <a:r>
              <a:rPr lang="en-IN" sz="1750" dirty="0" err="1"/>
              <a:t>s",dup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Value of z is:%</a:t>
            </a:r>
            <a:r>
              <a:rPr lang="en-IN" sz="1750" dirty="0" err="1"/>
              <a:t>s",z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495800" y="533400"/>
            <a:ext cx="44958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strncpy</a:t>
            </a:r>
            <a:r>
              <a:rPr lang="en-IN" sz="1750" dirty="0"/>
              <a:t>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str1[15],str2[15];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int n;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Source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nEnter</a:t>
            </a:r>
            <a:r>
              <a:rPr lang="en-IN" sz="1750" dirty="0"/>
              <a:t> Destination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("Enter number of characters to copy in destination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scanf</a:t>
            </a:r>
            <a:r>
              <a:rPr lang="en-IN" sz="1750" dirty="0"/>
              <a:t>("%</a:t>
            </a:r>
            <a:r>
              <a:rPr lang="en-IN" sz="1750" dirty="0" err="1"/>
              <a:t>d",&amp;n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strncpy</a:t>
            </a:r>
            <a:r>
              <a:rPr lang="en-IN" sz="1750" dirty="0"/>
              <a:t>(str2,str1,n);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("Source string is:%s",str1);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</a:t>
            </a:r>
            <a:r>
              <a:rPr lang="en-IN" sz="1750" dirty="0" err="1"/>
              <a:t>nDestination</a:t>
            </a:r>
            <a:r>
              <a:rPr lang="en-IN" sz="1750" dirty="0"/>
              <a:t> String is:%s",str2);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>
                <a:solidFill>
                  <a:schemeClr val="accent1"/>
                </a:solidFill>
              </a:rPr>
              <a:t>Introduction to string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Declaration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Initialization</a:t>
            </a:r>
            <a:endParaRPr sz="220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>
                <a:solidFill>
                  <a:schemeClr val="accent1"/>
                </a:solidFill>
              </a:rPr>
              <a:t>Reading and writing strings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IN" sz="2200">
                <a:solidFill>
                  <a:schemeClr val="accent1"/>
                </a:solidFill>
              </a:rPr>
              <a:t>functions of the standard input/output library (stdio.h)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Processing of strings.	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String Manipulation Functions from the String Handling Library</a:t>
            </a:r>
            <a:endParaRPr/>
          </a:p>
          <a:p>
            <a:pPr marL="74295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Comparing strings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Determining the length of string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All string operations without inbuilt functions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en-IN" sz="2200"/>
              <a:t>Other programs related to strings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roid Sans Mono"/>
              <a:buNone/>
            </a:pPr>
            <a:r>
              <a:rPr lang="en-IN" sz="3600">
                <a:latin typeface="Droid Sans Mono"/>
                <a:ea typeface="Droid Sans Mono"/>
                <a:cs typeface="Droid Sans Mono"/>
                <a:sym typeface="Droid Sans Mono"/>
              </a:rPr>
              <a:t>strcat()</a:t>
            </a:r>
            <a:endParaRPr sz="3600"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533400" y="762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strcat appends its </a:t>
            </a:r>
            <a:r>
              <a:rPr lang="en-IN" b="1">
                <a:solidFill>
                  <a:schemeClr val="dk2"/>
                </a:solidFill>
              </a:rPr>
              <a:t>second</a:t>
            </a:r>
            <a:r>
              <a:rPr lang="en-IN" b="1"/>
              <a:t> argument string to its </a:t>
            </a:r>
            <a:r>
              <a:rPr lang="en-IN" b="1">
                <a:solidFill>
                  <a:schemeClr val="dk2"/>
                </a:solidFill>
              </a:rPr>
              <a:t>first</a:t>
            </a:r>
            <a:r>
              <a:rPr lang="en-IN" b="1"/>
              <a:t> argument string.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strcat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( s1, s2);</a:t>
            </a:r>
            <a:endParaRPr sz="2800" b="1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The array used to store the first string should be large enough to store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first string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second string and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IN" sz="2400"/>
              <a:t>the terminating null character copied from the second string.</a:t>
            </a:r>
            <a:endParaRPr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strncat()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strncat</a:t>
            </a:r>
            <a:r>
              <a:rPr lang="en-IN"/>
              <a:t> appends a specified number of characters from the second string to the first string.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			</a:t>
            </a:r>
            <a:r>
              <a:rPr lang="en-IN" sz="2800" b="1">
                <a:latin typeface="Droid Sans Mono"/>
                <a:ea typeface="Droid Sans Mono"/>
                <a:cs typeface="Droid Sans Mono"/>
                <a:sym typeface="Droid Sans Mono"/>
              </a:rPr>
              <a:t>strncat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( s1, s2, 6)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A terminating null character is </a:t>
            </a:r>
            <a:r>
              <a:rPr lang="en-IN" b="1"/>
              <a:t>automatically</a:t>
            </a:r>
            <a:r>
              <a:rPr lang="en-IN"/>
              <a:t> appended to the result.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48768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strcat</a:t>
            </a:r>
            <a:endParaRPr sz="1750"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strcat</a:t>
            </a:r>
            <a:r>
              <a:rPr lang="en-IN" sz="1625" dirty="0"/>
              <a:t>(str1,str2);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</a:t>
            </a:r>
            <a:r>
              <a:rPr lang="en-IN" sz="1625" dirty="0" err="1"/>
              <a:t>printf</a:t>
            </a:r>
            <a:r>
              <a:rPr lang="en-IN" sz="1625" dirty="0"/>
              <a:t>("\n String after concatenation:%s",str1);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25"/>
              <a:buNone/>
            </a:pPr>
            <a:r>
              <a:rPr lang="en-IN" sz="1625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2"/>
          </p:nvPr>
        </p:nvSpPr>
        <p:spPr>
          <a:xfrm>
            <a:off x="4648200" y="762000"/>
            <a:ext cx="43434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//</a:t>
            </a:r>
            <a:r>
              <a:rPr lang="en-IN" sz="1750" dirty="0" err="1"/>
              <a:t>strncat</a:t>
            </a:r>
            <a:endParaRPr sz="1750"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int n;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Enter number of characters you want to combine:");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scanf</a:t>
            </a:r>
            <a:r>
              <a:rPr lang="en-IN" sz="1750" dirty="0"/>
              <a:t>("%</a:t>
            </a:r>
            <a:r>
              <a:rPr lang="en-IN" sz="1750" dirty="0" err="1"/>
              <a:t>d",&amp;n</a:t>
            </a:r>
            <a:r>
              <a:rPr lang="en-IN" sz="175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strncat</a:t>
            </a:r>
            <a:r>
              <a:rPr lang="en-IN" sz="1750" dirty="0"/>
              <a:t>(str1,str2,n);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</a:t>
            </a:r>
            <a:r>
              <a:rPr lang="en-IN" sz="1750" dirty="0" err="1"/>
              <a:t>printf</a:t>
            </a:r>
            <a:r>
              <a:rPr lang="en-IN" sz="1750" dirty="0"/>
              <a:t>("\n String after concatenation:%s",str1);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467544" y="413792"/>
            <a:ext cx="82192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Comparison Functions of the        String Handling Library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Comparing 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Computer compares numeric ASCII codes of characters in string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strcmp()</a:t>
            </a:r>
            <a:r>
              <a:rPr lang="en-IN" sz="2000" b="1"/>
              <a:t> </a:t>
            </a:r>
            <a:r>
              <a:rPr lang="en-IN"/>
              <a:t>Compares its first string argument with its second string argument, character by character.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Function </a:t>
            </a: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strncmp()</a:t>
            </a:r>
            <a:r>
              <a:rPr lang="en-IN" sz="2000"/>
              <a:t> </a:t>
            </a:r>
            <a:r>
              <a:rPr lang="en-IN"/>
              <a:t>does not compare characters following a null character in a string.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strcmp()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strcmp( const char *s1, const char *s2 );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Compares string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s1</a:t>
            </a:r>
            <a:r>
              <a:rPr lang="en-IN"/>
              <a:t>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s2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Returns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negative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&lt; s2</a:t>
            </a:r>
            <a:r>
              <a:rPr lang="en-IN"/>
              <a:t>,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zero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== s2</a:t>
            </a:r>
            <a:r>
              <a:rPr lang="en-IN"/>
              <a:t>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positive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&gt; s2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</a:pPr>
            <a:r>
              <a:rPr lang="en-IN">
                <a:latin typeface="Droid Sans Mono"/>
                <a:ea typeface="Droid Sans Mono"/>
                <a:cs typeface="Droid Sans Mono"/>
                <a:sym typeface="Droid Sans Mono"/>
              </a:rPr>
              <a:t>strncmp()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strncmp( const char *s1, const char *s2,</a:t>
            </a:r>
            <a:r>
              <a:rPr lang="en-IN" sz="2200" b="1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 n);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Compares up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n</a:t>
            </a:r>
            <a:r>
              <a:rPr lang="en-IN"/>
              <a:t> characters of string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s1</a:t>
            </a:r>
            <a:r>
              <a:rPr lang="en-IN"/>
              <a:t> to </a:t>
            </a:r>
            <a:r>
              <a:rPr lang="en-IN" sz="2000">
                <a:latin typeface="Droid Sans Mono"/>
                <a:ea typeface="Droid Sans Mono"/>
                <a:cs typeface="Droid Sans Mono"/>
                <a:sym typeface="Droid Sans Mono"/>
              </a:rPr>
              <a:t>s2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negative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&lt; s2</a:t>
            </a:r>
            <a:r>
              <a:rPr lang="en-IN"/>
              <a:t>,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zero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== s2</a:t>
            </a:r>
            <a:r>
              <a:rPr lang="en-IN"/>
              <a:t>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a positive number if </a:t>
            </a:r>
            <a:r>
              <a:rPr lang="en-IN" sz="1600">
                <a:latin typeface="Droid Sans Mono"/>
                <a:ea typeface="Droid Sans Mono"/>
                <a:cs typeface="Droid Sans Mono"/>
                <a:sym typeface="Droid Sans Mono"/>
              </a:rPr>
              <a:t>s1 &gt; s2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Examples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43434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//</a:t>
            </a:r>
            <a:r>
              <a:rPr lang="en-IN" sz="1397" dirty="0" err="1"/>
              <a:t>strcmp</a:t>
            </a:r>
            <a:endParaRPr sz="1397"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#include&lt;stdio.h&gt;</a:t>
            </a:r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US" sz="1400" dirty="0"/>
              <a:t>#include&lt;string.h&gt;</a:t>
            </a: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char str1[20],str2[10];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int x;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</a:t>
            </a:r>
            <a:r>
              <a:rPr lang="en-IN" sz="1397" dirty="0" err="1"/>
              <a:t>printf</a:t>
            </a:r>
            <a:r>
              <a:rPr lang="en-IN" sz="1397" dirty="0"/>
              <a:t>("\n Enter first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gets(str1);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</a:t>
            </a:r>
            <a:r>
              <a:rPr lang="en-IN" sz="1397" dirty="0" err="1"/>
              <a:t>printf</a:t>
            </a:r>
            <a:r>
              <a:rPr lang="en-IN" sz="1397" dirty="0"/>
              <a:t>("\n Enter second string:");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gets(str2);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x=</a:t>
            </a:r>
            <a:r>
              <a:rPr lang="en-IN" sz="1397" dirty="0" err="1"/>
              <a:t>strcmp</a:t>
            </a:r>
            <a:r>
              <a:rPr lang="en-IN" sz="1397" dirty="0"/>
              <a:t>(str1,str2);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if(x==0)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Strings are equal");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else if(x&gt;0)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First string is greater than second string(strings are not equal)");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else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	</a:t>
            </a:r>
            <a:r>
              <a:rPr lang="en-IN" sz="1397" dirty="0" err="1"/>
              <a:t>printf</a:t>
            </a:r>
            <a:r>
              <a:rPr lang="en-IN" sz="1397" dirty="0"/>
              <a:t>("\n First string is less than second string(strings are not equal)");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	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accent1"/>
              </a:buClr>
              <a:buSzPts val="1397"/>
              <a:buNone/>
            </a:pPr>
            <a:r>
              <a:rPr lang="en-IN" sz="1397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82"/>
              </a:spcBef>
              <a:spcAft>
                <a:spcPts val="0"/>
              </a:spcAft>
              <a:buClr>
                <a:schemeClr val="accent1"/>
              </a:buClr>
              <a:buSzPts val="910"/>
              <a:buNone/>
            </a:pPr>
            <a:endParaRPr sz="910"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body" idx="2"/>
          </p:nvPr>
        </p:nvSpPr>
        <p:spPr>
          <a:xfrm>
            <a:off x="4648200" y="457200"/>
            <a:ext cx="4343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// </a:t>
            </a:r>
            <a:r>
              <a:rPr lang="en-IN" sz="1200" dirty="0" err="1"/>
              <a:t>strncmp</a:t>
            </a:r>
            <a:endParaRPr sz="1200"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#include&lt;stdio.h&gt;</a:t>
            </a: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#include&lt;string.h&gt;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int main()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char str1[20],str2[10];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int </a:t>
            </a:r>
            <a:r>
              <a:rPr lang="en-IN" sz="1200" dirty="0" err="1"/>
              <a:t>x,n</a:t>
            </a:r>
            <a:r>
              <a:rPr lang="en-IN" sz="1200" dirty="0"/>
              <a:t>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first string:");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gets(str1);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second string:");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gets(str2);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no. of characters to compare:");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x=</a:t>
            </a:r>
            <a:r>
              <a:rPr lang="en-IN" sz="1200" dirty="0" err="1"/>
              <a:t>strncmp</a:t>
            </a:r>
            <a:r>
              <a:rPr lang="en-IN" sz="1200" dirty="0"/>
              <a:t>(str1,str2,n);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if(x==0)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Strings are equal");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else if(x&gt;0)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greater than second string(strings are not equal)");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else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{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less than second string(strings are not equal)");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	return 0;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r>
              <a:rPr lang="en-IN" sz="1200" dirty="0"/>
              <a:t>}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6824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stricmp()[Ignore case], stricmp will ignore the case</a:t>
            </a:r>
            <a:endParaRPr sz="2400"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char str1[20],str2[10];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int 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printf("\n Enter first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printf("\n Enter second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gets(str2);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x=stricmp(str1,str2);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if(x==0)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	printf("\n Strings are equal");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else if(x&gt;0)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	printf("\n First string is greater than second string(strings are not equal)");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else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	printf("\n First string is less than second string(strings are not equal)");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//consider str1(HELLO) and str2(hello) and if we apply stricmp on these strings, then 0 will be returned, as strings are equal</a:t>
            </a:r>
            <a:endParaRPr sz="1400"/>
          </a:p>
          <a:p>
            <a:pPr marL="342900" lvl="0" indent="-261620" algn="l" rtl="0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accent1"/>
              </a:buClr>
              <a:buSzPts val="1280"/>
              <a:buNone/>
            </a:pPr>
            <a:endParaRPr sz="128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Determining the length of string</a:t>
            </a:r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strlen()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 b="1" i="1"/>
              <a:t>Function </a:t>
            </a:r>
            <a:r>
              <a:rPr lang="en-IN" sz="2800">
                <a:latin typeface="Droid Sans Mono"/>
                <a:ea typeface="Droid Sans Mono"/>
                <a:cs typeface="Droid Sans Mono"/>
                <a:sym typeface="Droid Sans Mono"/>
              </a:rPr>
              <a:t>strlen</a:t>
            </a:r>
            <a:r>
              <a:rPr lang="en-I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IN" sz="2800"/>
              <a:t>in</a:t>
            </a:r>
            <a:r>
              <a:rPr lang="en-IN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#include&lt;string.h&gt;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lang="en-IN" b="1"/>
              <a:t>strlen()  </a:t>
            </a:r>
            <a:r>
              <a:rPr lang="en-IN"/>
              <a:t>takes a </a:t>
            </a:r>
            <a:r>
              <a:rPr lang="en-IN" b="1"/>
              <a:t>string</a:t>
            </a:r>
            <a:r>
              <a:rPr lang="en-IN"/>
              <a:t> as an argument and returns the</a:t>
            </a:r>
            <a:r>
              <a:rPr lang="en-IN" b="1"/>
              <a:t> number </a:t>
            </a:r>
            <a:r>
              <a:rPr lang="en-IN"/>
              <a:t>of characters in the string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the terminating null character is not included in the length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/>
              <a:t>#include&lt;stdio.h&gt;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/>
              <a:t>#include&lt;string.h&gt;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/>
              <a:t>int main()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/>
              <a:t>{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/>
              <a:t>char str[]="Hello";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/>
              <a:t>printf("\n Length of the given string is:%d",strlen(str));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/>
              <a:t>return 0;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r>
              <a:rPr lang="en-IN" sz="2600"/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Fundamentals of strings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Strings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Array of characters treated as a single unit called string: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Can include </a:t>
            </a:r>
            <a:r>
              <a:rPr lang="en-IN" b="1">
                <a:solidFill>
                  <a:schemeClr val="dk2"/>
                </a:solidFill>
              </a:rPr>
              <a:t>letters</a:t>
            </a:r>
            <a:r>
              <a:rPr lang="en-IN"/>
              <a:t>, </a:t>
            </a:r>
            <a:r>
              <a:rPr lang="en-IN" b="1">
                <a:solidFill>
                  <a:schemeClr val="dk2"/>
                </a:solidFill>
              </a:rPr>
              <a:t>digits</a:t>
            </a:r>
            <a:r>
              <a:rPr lang="en-IN"/>
              <a:t> and </a:t>
            </a:r>
            <a:r>
              <a:rPr lang="en-IN" b="1">
                <a:solidFill>
                  <a:schemeClr val="dk2"/>
                </a:solidFill>
              </a:rPr>
              <a:t>special characters </a:t>
            </a:r>
            <a:r>
              <a:rPr lang="en-IN"/>
              <a:t>(*, /, $)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/>
              <a:t>String literal (string constant) - written in </a:t>
            </a:r>
            <a:r>
              <a:rPr lang="en-IN" b="1">
                <a:solidFill>
                  <a:schemeClr val="dk2"/>
                </a:solidFill>
              </a:rPr>
              <a:t>double</a:t>
            </a:r>
            <a:r>
              <a:rPr lang="en-IN"/>
              <a:t> quotes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/>
              <a:t>“Lovely Professional University."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strrev()-Example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#include&lt;stdio.h&gt;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#include&lt;string.h&gt;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int main()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char s[100]="Hello";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printf("%s",strrev(s));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}</a:t>
            </a: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strlwr(),strupr()-Examples</a:t>
            </a:r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char s[]="hello";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strupr(s);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puts(s);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strlwr(s);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puts(s);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}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All string operations without inbuilt functions</a:t>
            </a:r>
            <a:endParaRPr sz="3200"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Copying one string to another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Finding length of a string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Concatenation(or Combining) of two strings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Comparing two strings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Displaying reverse of a number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Checking whether a given string is palindrome or not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Converting all characters of a given string from lowercase to uppercase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Converting all characters of a given string from uppercase to lowercase</a:t>
            </a:r>
            <a:endParaRPr/>
          </a:p>
          <a:p>
            <a:pPr marL="342900" lvl="0" indent="-17018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-3048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copy one string to another without using strcpy()/or inbuilt function</a:t>
            </a:r>
            <a:endParaRPr sz="2400"/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44958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char s1[100], s2[100];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int 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gets(s1);//Hello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while (s1[i] != '\0')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s2[i] = s1[i];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s2[i] = '\0';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printf("\nCopied String is %s ", s2);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  <p:sp>
        <p:nvSpPr>
          <p:cNvPr id="319" name="Google Shape;319;p32"/>
          <p:cNvSpPr txBox="1">
            <a:spLocks noGrp="1"/>
          </p:cNvSpPr>
          <p:nvPr>
            <p:ph type="body" idx="2"/>
          </p:nvPr>
        </p:nvSpPr>
        <p:spPr>
          <a:xfrm>
            <a:off x="4648200" y="685800"/>
            <a:ext cx="4038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051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-3048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find the length of a string without using strlen()/ or inbuilt function</a:t>
            </a:r>
            <a:endParaRPr sz="2400"/>
          </a:p>
        </p:txBody>
      </p:sp>
      <p:sp>
        <p:nvSpPr>
          <p:cNvPr id="325" name="Google Shape;325;p3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57912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 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printf("\n Length of the string is:%d",i);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r>
              <a:rPr lang="en-IN" sz="2170"/>
              <a:t>}</a:t>
            </a:r>
            <a:endParaRPr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  <p:sp>
        <p:nvSpPr>
          <p:cNvPr id="326" name="Google Shape;326;p33"/>
          <p:cNvSpPr txBox="1">
            <a:spLocks noGrp="1"/>
          </p:cNvSpPr>
          <p:nvPr>
            <p:ph type="body" idx="2"/>
          </p:nvPr>
        </p:nvSpPr>
        <p:spPr>
          <a:xfrm>
            <a:off x="4648200" y="838200"/>
            <a:ext cx="4038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051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None/>
            </a:pPr>
            <a:endParaRPr sz="217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concatenate(or combine) two strings without using strcat/ or inbuilt function</a:t>
            </a:r>
            <a:endParaRPr sz="2400"/>
          </a:p>
        </p:txBody>
      </p:sp>
      <p:sp>
        <p:nvSpPr>
          <p:cNvPr id="332" name="Google Shape;332;p34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4038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char str1[100],str2[100],str3[200];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int i=0,j=0;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Enter the first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Enter the second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gets(str2);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while(str1[i]!='\0')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str3[j]=str1[i];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j++;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</p:txBody>
      </p:sp>
      <p:sp>
        <p:nvSpPr>
          <p:cNvPr id="333" name="Google Shape;333;p34"/>
          <p:cNvSpPr txBox="1">
            <a:spLocks noGrp="1"/>
          </p:cNvSpPr>
          <p:nvPr>
            <p:ph type="body" idx="2"/>
          </p:nvPr>
        </p:nvSpPr>
        <p:spPr>
          <a:xfrm>
            <a:off x="4648200" y="762000"/>
            <a:ext cx="4038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while(str2[i]!='\0')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str3[j]=str2[i];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	j++;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str3[j]='\0';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printf("\n The concatenated string is:");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puts(str3);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WAP to compare two strings without using strcmp()/ or inbuilt function</a:t>
            </a:r>
            <a:endParaRPr sz="240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#include &lt;stdio.h&gt;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#include&lt;string.h&gt;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int main ()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 declare variables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char str1 [30], str2 [30];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int i = 0, flag=0 ,length1, length2, length;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 take two string input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printf ("Enter string1:");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gets (str1);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printf ("\nEnter string2:");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gets (str2);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//length of both string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length1 = strlen (str1);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length2 = strlen (str2);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if(length1&gt;length2)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length=length1;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else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length=length2;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IN" sz="1400"/>
              <a:t>   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IN" sz="1400"/>
              <a:t>      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body" idx="2"/>
          </p:nvPr>
        </p:nvSpPr>
        <p:spPr>
          <a:xfrm>
            <a:off x="4648200" y="457200"/>
            <a:ext cx="40386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while (i&lt;length)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if( str1 [i] ==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continue;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 sz="1540"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if( str1 [i] &lt;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flag = -1;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if( str1 [i] &gt; str2 [i])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flag =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 (flag == 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("\nBoth strings are equal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if(flag == -1)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("\nstring1 is less than string2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if( flag == 1)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printf ("\nstring1 is greater than string2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3048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Dry running</a:t>
            </a:r>
            <a:endParaRPr sz="4000"/>
          </a:p>
        </p:txBody>
      </p:sp>
      <p:pic>
        <p:nvPicPr>
          <p:cNvPr id="346" name="Google Shape;34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57200"/>
            <a:ext cx="8382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WAP to display the reverse of a given string without strrev()/ or inbuilt function</a:t>
            </a:r>
            <a:endParaRPr sz="2800"/>
          </a:p>
        </p:txBody>
      </p:sp>
      <p:sp>
        <p:nvSpPr>
          <p:cNvPr id="352" name="Google Shape;352;p3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str[100],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int i, 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gets(str);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j = strlen(str) - 1;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while (i &lt; j)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temp = str[i];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str[i] = str[j];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str[j] =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j--;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printf("\nReverse string is :%s", 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Dry running</a:t>
            </a:r>
            <a:endParaRPr/>
          </a:p>
        </p:txBody>
      </p:sp>
      <p:pic>
        <p:nvPicPr>
          <p:cNvPr id="359" name="Google Shape;35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57200"/>
            <a:ext cx="8610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a String??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String is a collection of characters terminated by null character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Strings are arrays of characters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/>
              <a:t>String is a </a:t>
            </a:r>
            <a:r>
              <a:rPr lang="en-IN" sz="2590" b="1">
                <a:solidFill>
                  <a:schemeClr val="dk2"/>
                </a:solidFill>
              </a:rPr>
              <a:t>pointer</a:t>
            </a:r>
            <a:r>
              <a:rPr lang="en-IN" sz="2590"/>
              <a:t> to first character (like array)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/>
              <a:t>Value of string is the </a:t>
            </a:r>
            <a:r>
              <a:rPr lang="en-IN" sz="2590" b="1">
                <a:solidFill>
                  <a:schemeClr val="dk2"/>
                </a:solidFill>
              </a:rPr>
              <a:t>address</a:t>
            </a:r>
            <a:r>
              <a:rPr lang="en-IN" sz="2590"/>
              <a:t> of first character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Each element of the string is stored in a </a:t>
            </a:r>
            <a:r>
              <a:rPr lang="en-IN" sz="2960" b="1">
                <a:solidFill>
                  <a:schemeClr val="dk2"/>
                </a:solidFill>
              </a:rPr>
              <a:t>contiguous</a:t>
            </a:r>
            <a:r>
              <a:rPr lang="en-IN" sz="2960"/>
              <a:t> memory locations.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Terminated by a </a:t>
            </a:r>
            <a:r>
              <a:rPr lang="en-IN" sz="2960" b="1">
                <a:solidFill>
                  <a:schemeClr val="dk2"/>
                </a:solidFill>
              </a:rPr>
              <a:t>null character</a:t>
            </a:r>
            <a:r>
              <a:rPr lang="en-IN" sz="2960"/>
              <a:t>(‘\0’) which is automatically inserted by the compiler to indicate the </a:t>
            </a:r>
            <a:r>
              <a:rPr lang="en-IN" sz="2960" b="1"/>
              <a:t>end of string</a:t>
            </a:r>
            <a:r>
              <a:rPr lang="en-IN" sz="2960"/>
              <a:t>.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check whether the given string is palindrome or not(without using strrev())</a:t>
            </a:r>
            <a:br>
              <a:rPr lang="en-IN" sz="2400"/>
            </a:br>
            <a:endParaRPr sz="2400"/>
          </a:p>
        </p:txBody>
      </p:sp>
      <p:sp>
        <p:nvSpPr>
          <p:cNvPr id="365" name="Google Shape;365;p3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 sz="175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str[100],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char str1[100];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int i, 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printf("\nEnter the string 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gets(str);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j = strlen(str) - 1;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strcpy(str1,str);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while (i &lt; j)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temp = str[i];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str[i] = str[j];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str[j] = temp;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   j--;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66" name="Google Shape;366;p39"/>
          <p:cNvSpPr txBox="1">
            <a:spLocks noGrp="1"/>
          </p:cNvSpPr>
          <p:nvPr>
            <p:ph type="body" idx="2"/>
          </p:nvPr>
        </p:nvSpPr>
        <p:spPr>
          <a:xfrm>
            <a:off x="3733800" y="914400"/>
            <a:ext cx="49530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if(strcmp(str1,str)==0)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	printf("\n Given String is Palindrome");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else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	printf("\n Not a Palindrome");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   return (0);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convert all characters of a given string into uppercase without using strupr()/or inbuilt function</a:t>
            </a:r>
            <a:endParaRPr sz="2400"/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char str1[10];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i,len;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printf("Enter any string \t");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len=strlen(str1);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for(i=0;i&lt;len;i++)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if(str1[i]&gt;='a' &amp;&amp; str1[i]&lt;='z')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str1[i]=str1[i]-32;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puts("string in upper is");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73" name="Google Shape;373;p40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r>
              <a:rPr lang="en-IN" sz="2790" b="1"/>
              <a:t>WAP to convert all characters of a given string into lowercase without using strlwr()/or inbuilt function</a:t>
            </a:r>
            <a:br>
              <a:rPr lang="en-IN" sz="3959"/>
            </a:br>
            <a:endParaRPr sz="3959"/>
          </a:p>
        </p:txBody>
      </p:sp>
      <p:sp>
        <p:nvSpPr>
          <p:cNvPr id="379" name="Google Shape;379;p4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char str1[10];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int i,len;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printf("Enter any string \t");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gets(str1);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len=strlen(str1);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for(i=0;i&lt;len;i++)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if(str1[i]&gt;='A' &amp;&amp; str1[i]&lt;='Z')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str1[i]=str1[i]+32;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puts("string in lower is");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puts(str1);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r>
              <a:rPr lang="en-IN" sz="1750"/>
              <a:t>}</a:t>
            </a:r>
            <a:endParaRPr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  <p:sp>
        <p:nvSpPr>
          <p:cNvPr id="380" name="Google Shape;380;p41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17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More programs on strings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>
            <a:spLocks noGrp="1"/>
          </p:cNvSpPr>
          <p:nvPr>
            <p:ph type="title"/>
          </p:nvPr>
        </p:nvSpPr>
        <p:spPr>
          <a:xfrm>
            <a:off x="-228600" y="11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sort the characters of a given string into ascending order</a:t>
            </a:r>
            <a:br>
              <a:rPr lang="en-IN" sz="2400"/>
            </a:br>
            <a:endParaRPr sz="2400"/>
          </a:p>
        </p:txBody>
      </p:sp>
      <p:sp>
        <p:nvSpPr>
          <p:cNvPr id="391" name="Google Shape;391;p4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4038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#include&lt;string.h&gt;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char s[10],t;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int n,i,j;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gets(s);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n=strlen(s);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for(i=0;i&lt;n-1;i++)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for(j=0;j&lt;n-i-1;j++)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if(s[j]&gt;s[j+1])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t=s[j];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s[j]=s[j+1];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    s[j+1]=t;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printf("%s",s);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r>
              <a:rPr lang="en-IN" sz="1540"/>
              <a:t>}</a:t>
            </a:r>
            <a:endParaRPr/>
          </a:p>
          <a:p>
            <a:pPr marL="342900" lvl="0" indent="-245109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endParaRPr sz="1540"/>
          </a:p>
        </p:txBody>
      </p:sp>
      <p:sp>
        <p:nvSpPr>
          <p:cNvPr id="392" name="Google Shape;392;p43"/>
          <p:cNvSpPr txBox="1">
            <a:spLocks noGrp="1"/>
          </p:cNvSpPr>
          <p:nvPr>
            <p:ph type="body" idx="2"/>
          </p:nvPr>
        </p:nvSpPr>
        <p:spPr>
          <a:xfrm>
            <a:off x="4648200" y="838200"/>
            <a:ext cx="4038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510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None/>
            </a:pPr>
            <a:endParaRPr sz="154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count vowels in a given string</a:t>
            </a:r>
            <a:br>
              <a:rPr lang="en-IN" sz="2400"/>
            </a:br>
            <a:endParaRPr sz="2400"/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i=0,count=0;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if(x[i]=='a'||x[i]=='e'||x[i]=='i'||x[i]=='o'||x[i]=='u'||x[i]=='A'||x[i]=='E'||x[i]=='I'||x[i]=='O'||x[i]=='U')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count++;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Number of vowels in the string are:%d",count);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traverse all characters of a given string using pointer to character</a:t>
            </a:r>
            <a:br>
              <a:rPr lang="en-IN" sz="2000"/>
            </a:br>
            <a:endParaRPr sz="2000"/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char *g="C Programming";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int length=0,i=0;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while(*g!='\0')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printf("%c",*g);//Value at address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g++;//Pointer is incremented by 1 after each iteration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	length++;//Variable for counting length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printf("\nLength of the string is:%d",length);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}</a:t>
            </a:r>
            <a:endParaRPr/>
          </a:p>
          <a:p>
            <a:pPr marL="34290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count total no. of characters and words in a given string</a:t>
            </a:r>
            <a:br>
              <a:rPr lang="en-IN" sz="2000"/>
            </a:br>
            <a:endParaRPr sz="200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i=0,length=0,c=0,w=1;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if(x[i]==' ' &amp;&amp; x[i+1]!=' 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    w++;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c++;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Total number of characters are:%d, and no. of words are:%d",c,w);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WAP to demonstrate array of strings in C</a:t>
            </a:r>
            <a:br>
              <a:rPr lang="en-IN" sz="2400"/>
            </a:br>
            <a:endParaRPr sz="2400"/>
          </a:p>
        </p:txBody>
      </p:sp>
      <p:sp>
        <p:nvSpPr>
          <p:cNvPr id="416" name="Google Shape;416;p47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names[5][10];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i,n;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number of students:");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scanf("%d",&amp;n);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fflush(stdin);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for(i=0;i&lt;n;i++)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printf("\n Enter the name of student %d: ",i+1);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gets(names[i]);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Names of the students are:\n");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for(i=0;i&lt;n;i++)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puts(names[i]);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>
            <a:spLocks noGrp="1"/>
          </p:cNvSpPr>
          <p:nvPr>
            <p:ph type="title"/>
          </p:nvPr>
        </p:nvSpPr>
        <p:spPr>
          <a:xfrm>
            <a:off x="-152400" y="-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WAP to traverse a string character by character</a:t>
            </a:r>
            <a:endParaRPr sz="2800"/>
          </a:p>
        </p:txBody>
      </p:sp>
      <p:sp>
        <p:nvSpPr>
          <p:cNvPr id="422" name="Google Shape;422;p48"/>
          <p:cNvSpPr txBox="1">
            <a:spLocks noGrp="1"/>
          </p:cNvSpPr>
          <p:nvPr>
            <p:ph type="body" idx="1"/>
          </p:nvPr>
        </p:nvSpPr>
        <p:spPr>
          <a:xfrm>
            <a:off x="304800" y="730155"/>
            <a:ext cx="8229600" cy="551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char  name[]="Hello  World"; //string char array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while(name[i]!='\0') //untill null character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{       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printf("%c\n", name[i]);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}//end while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}//</a:t>
            </a:r>
            <a:endParaRPr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Definition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They are defined as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      </a:t>
            </a:r>
            <a:r>
              <a:rPr lang="en-IN" sz="2960"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-IN" sz="222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array_name[size];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>
                <a:latin typeface="Droid Sans Mono"/>
                <a:ea typeface="Droid Sans Mono"/>
                <a:cs typeface="Droid Sans Mono"/>
                <a:sym typeface="Droid Sans Mono"/>
              </a:rPr>
              <a:t>      e.g. char carname[30];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>
                <a:latin typeface="Droid Sans Mono"/>
                <a:ea typeface="Droid Sans Mono"/>
                <a:cs typeface="Droid Sans Mono"/>
                <a:sym typeface="Droid Sans Mono"/>
              </a:rPr>
              <a:t>		or	char *carname;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It defines an array name and reserves 30 bytes for storing characters and single character consumes 1 bytes each.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Since the last byte is used for storing null character so total number of character specified by the user cannot exceed </a:t>
            </a:r>
            <a:r>
              <a:rPr lang="en-IN" sz="2960" b="1">
                <a:solidFill>
                  <a:schemeClr val="dk2"/>
                </a:solidFill>
              </a:rPr>
              <a:t>29</a:t>
            </a:r>
            <a:r>
              <a:rPr lang="en-IN" sz="2960"/>
              <a:t>.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/>
              <a:t>WAP to replace all spaces in a given string with ‘$’[Example for character replacement]</a:t>
            </a:r>
            <a:br>
              <a:rPr lang="en-IN" sz="2000"/>
            </a:br>
            <a:endParaRPr sz="2000"/>
          </a:p>
        </p:txBody>
      </p:sp>
      <p:sp>
        <p:nvSpPr>
          <p:cNvPr id="428" name="Google Shape;428;p49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x[100];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i=0;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the string:");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gets(x);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while(x[i]!='\0')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if(x[i]==' ')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	x[i]='$';//Character replacement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 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printf("\n String after character replacement is:%s",x);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>
            <a:spLocks noGrp="1"/>
          </p:cNvSpPr>
          <p:nvPr>
            <p:ph type="title"/>
          </p:nvPr>
        </p:nvSpPr>
        <p:spPr>
          <a:xfrm>
            <a:off x="442912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Output-1??</a:t>
            </a:r>
            <a:br>
              <a:rPr lang="en-IN" sz="3959"/>
            </a:br>
            <a:endParaRPr sz="3959"/>
          </a:p>
        </p:txBody>
      </p:sp>
      <p:sp>
        <p:nvSpPr>
          <p:cNvPr id="434" name="Google Shape;434;p50"/>
          <p:cNvSpPr txBox="1">
            <a:spLocks noGrp="1"/>
          </p:cNvSpPr>
          <p:nvPr>
            <p:ph type="body" idx="1"/>
          </p:nvPr>
        </p:nvSpPr>
        <p:spPr>
          <a:xfrm>
            <a:off x="457200" y="990601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 sz="272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char str[]="Practice MCQ";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printf("\n%d",sizeof(str));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13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11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1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Output-2??</a:t>
            </a:r>
            <a:endParaRPr/>
          </a:p>
        </p:txBody>
      </p:sp>
      <p:sp>
        <p:nvSpPr>
          <p:cNvPr id="440" name="Google Shape;440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char str[]="Program";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printf("%</a:t>
            </a:r>
            <a:r>
              <a:rPr lang="en-IN" sz="2480" dirty="0" err="1"/>
              <a:t>c",str</a:t>
            </a:r>
            <a:r>
              <a:rPr lang="en-IN" sz="2480" dirty="0"/>
              <a:t>[7]);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m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Program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Nothing will be visible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Output-3??</a:t>
            </a:r>
            <a:endParaRPr/>
          </a:p>
        </p:txBody>
      </p:sp>
      <p:sp>
        <p:nvSpPr>
          <p:cNvPr id="446" name="Google Shape;446;p5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char str1[]="Good";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char str2[5];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str2=str1;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printf("%s",str2);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A. Good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B. Garbage value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C.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</a:pPr>
            <a:r>
              <a:rPr lang="en-IN" sz="2090" dirty="0"/>
              <a:t>D. Nothing will be visible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Output-4??</a:t>
            </a:r>
            <a:endParaRPr/>
          </a:p>
        </p:txBody>
      </p:sp>
      <p:sp>
        <p:nvSpPr>
          <p:cNvPr id="452" name="Google Shape;452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char str1[]="Good";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char *str2;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str2=str1;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puts(str2);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Good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Garbage value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Nothing will be visible</a:t>
            </a:r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Output-5??</a:t>
            </a:r>
            <a:br>
              <a:rPr lang="en-IN" sz="3959"/>
            </a:br>
            <a:endParaRPr sz="3959"/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char str[20]="Example";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 err="1"/>
              <a:t>printf</a:t>
            </a:r>
            <a:r>
              <a:rPr lang="en-IN" sz="2720" dirty="0"/>
              <a:t>("%d %d",</a:t>
            </a:r>
            <a:r>
              <a:rPr lang="en-IN" sz="2720" dirty="0" err="1"/>
              <a:t>sizeof</a:t>
            </a:r>
            <a:r>
              <a:rPr lang="en-IN" sz="2720" dirty="0"/>
              <a:t>(str),</a:t>
            </a:r>
            <a:r>
              <a:rPr lang="en-IN" sz="2720" dirty="0" err="1"/>
              <a:t>strlen</a:t>
            </a:r>
            <a:r>
              <a:rPr lang="en-IN" sz="2720" dirty="0"/>
              <a:t>(str));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A. 7 7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B. 20 20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C. 20 7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 dirty="0"/>
              <a:t>D. 20 8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Output-6??</a:t>
            </a:r>
            <a:endParaRPr/>
          </a:p>
        </p:txBody>
      </p:sp>
      <p:sp>
        <p:nvSpPr>
          <p:cNvPr id="464" name="Google Shape;464;p5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char str1[20]="Example";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char str2[30]="Exam";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if(</a:t>
            </a:r>
            <a:r>
              <a:rPr lang="en-IN" sz="2000" dirty="0" err="1"/>
              <a:t>strncmp</a:t>
            </a:r>
            <a:r>
              <a:rPr lang="en-IN" sz="2000" dirty="0"/>
              <a:t>(str1,str2,4))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printf("\</a:t>
            </a:r>
            <a:r>
              <a:rPr lang="en-IN" sz="2000" dirty="0" err="1"/>
              <a:t>nHello</a:t>
            </a:r>
            <a:r>
              <a:rPr lang="en-IN" sz="2000" dirty="0"/>
              <a:t>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else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printf("\</a:t>
            </a:r>
            <a:r>
              <a:rPr lang="en-IN" sz="2000" dirty="0" err="1"/>
              <a:t>nWorld</a:t>
            </a:r>
            <a:r>
              <a:rPr lang="en-IN" sz="2000" dirty="0"/>
              <a:t>");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Hello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World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Nothing will be printed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Output-7??</a:t>
            </a:r>
            <a:endParaRPr/>
          </a:p>
        </p:txBody>
      </p:sp>
      <p:sp>
        <p:nvSpPr>
          <p:cNvPr id="470" name="Google Shape;470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program 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#include&lt;string.h&gt;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char str1[20] = "Hello", str2[20] = " World";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printf("%s\n", </a:t>
            </a:r>
            <a:r>
              <a:rPr lang="en-IN" sz="2240" dirty="0" err="1"/>
              <a:t>strcpy</a:t>
            </a:r>
            <a:r>
              <a:rPr lang="en-IN" sz="2240" dirty="0"/>
              <a:t>(str2, </a:t>
            </a:r>
            <a:r>
              <a:rPr lang="en-IN" sz="2240" dirty="0" err="1"/>
              <a:t>strcat</a:t>
            </a:r>
            <a:r>
              <a:rPr lang="en-IN" sz="2240" dirty="0"/>
              <a:t>(str1, str2)));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Hello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World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Hello World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</a:t>
            </a:r>
            <a:r>
              <a:rPr lang="en-IN" sz="2240" dirty="0" err="1"/>
              <a:t>WorldHello</a:t>
            </a:r>
            <a:endParaRPr sz="224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Output-8??</a:t>
            </a:r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In below program, what would you put in place of “?” to print “Quiz”?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int main()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{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char </a:t>
            </a:r>
            <a:r>
              <a:rPr lang="en-IN" sz="2240" dirty="0" err="1"/>
              <a:t>arr</a:t>
            </a:r>
            <a:r>
              <a:rPr lang="en-IN" sz="2240" dirty="0"/>
              <a:t>[] = "</a:t>
            </a:r>
            <a:r>
              <a:rPr lang="en-IN" sz="2240" dirty="0" err="1"/>
              <a:t>HelloQuiz</a:t>
            </a:r>
            <a:r>
              <a:rPr lang="en-IN" sz="2240" dirty="0"/>
              <a:t>";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</a:t>
            </a:r>
            <a:r>
              <a:rPr lang="en-IN" sz="2240" dirty="0" err="1"/>
              <a:t>printf</a:t>
            </a:r>
            <a:r>
              <a:rPr lang="en-IN" sz="2240" dirty="0"/>
              <a:t>("%s", ?);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return 0;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 </a:t>
            </a:r>
            <a:r>
              <a:rPr lang="en-IN" sz="2240" dirty="0" err="1"/>
              <a:t>arr</a:t>
            </a:r>
            <a:endParaRPr sz="224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(arr+5)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(arr+4)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Not possible</a:t>
            </a:r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64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IN" sz="3200" b="1"/>
              <a:t>Question-9</a:t>
            </a:r>
            <a:endParaRPr sz="3200" b="1"/>
          </a:p>
        </p:txBody>
      </p:sp>
      <p:sp>
        <p:nvSpPr>
          <p:cNvPr id="482" name="Google Shape;482;p58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20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of the following C code snippet is not valid?</a:t>
            </a:r>
            <a:endParaRPr dirty="0"/>
          </a:p>
          <a:p>
            <a:pPr marL="0" lvl="0" indent="0" algn="l" rtl="0">
              <a:lnSpc>
                <a:spcPct val="207727"/>
              </a:lnSpc>
              <a:spcBef>
                <a:spcPts val="70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char* p = “string1”; printf(“%c”, *++p);</a:t>
            </a:r>
            <a:b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char q[] = “string1”; printf(“%c”, *++q);</a:t>
            </a:r>
            <a:b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(C) char* r = “string1”; printf(“%c”, r[1]);</a:t>
            </a:r>
            <a:b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(D) None of the above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Initialization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Initialization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Two ways: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Define as a character array or a variable of type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*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 color[] = "blue"; //char array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>
                <a:latin typeface="Droid Sans Mono"/>
                <a:ea typeface="Droid Sans Mono"/>
                <a:cs typeface="Droid Sans Mono"/>
                <a:sym typeface="Droid Sans Mono"/>
              </a:rPr>
              <a:t>Or </a:t>
            </a:r>
            <a:r>
              <a:rPr lang="en-IN" sz="1800">
                <a:latin typeface="Droid Sans Mono"/>
                <a:ea typeface="Droid Sans Mono"/>
                <a:cs typeface="Droid Sans Mono"/>
                <a:sym typeface="Droid Sans Mono"/>
              </a:rPr>
              <a:t>char color[] = { 'b', 'l', 'u', 'e', '\0' };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>
                <a:latin typeface="Droid Sans Mono"/>
                <a:ea typeface="Droid Sans Mono"/>
                <a:cs typeface="Droid Sans Mono"/>
                <a:sym typeface="Droid Sans Mono"/>
              </a:rPr>
              <a:t>char *colorPtr = "blue"; //pointer variable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Remember that strings represented as character arrays end with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'\0'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color</a:t>
            </a:r>
            <a:r>
              <a:rPr lang="en-IN">
                <a:solidFill>
                  <a:schemeClr val="accent1"/>
                </a:solidFill>
              </a:rPr>
              <a:t> has </a:t>
            </a: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 elements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</a:pPr>
            <a:endParaRPr sz="26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348209" y="5517232"/>
          <a:ext cx="4079750" cy="37085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8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\0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6"/>
          <p:cNvSpPr txBox="1"/>
          <p:nvPr/>
        </p:nvSpPr>
        <p:spPr>
          <a:xfrm>
            <a:off x="1835696" y="5877272"/>
            <a:ext cx="936104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color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aphicFrame>
        <p:nvGraphicFramePr>
          <p:cNvPr id="148" name="Google Shape;148;p6"/>
          <p:cNvGraphicFramePr/>
          <p:nvPr/>
        </p:nvGraphicFramePr>
        <p:xfrm>
          <a:off x="4716016" y="5517232"/>
          <a:ext cx="4079750" cy="370850"/>
        </p:xfrm>
        <a:graphic>
          <a:graphicData uri="http://schemas.openxmlformats.org/drawingml/2006/table">
            <a:tbl>
              <a:tblPr firstRow="1" bandRow="1">
                <a:noFill/>
                <a:tableStyleId>{152D5DEB-A894-48F0-8D42-1E3204372554}</a:tableStyleId>
              </a:tblPr>
              <a:tblGrid>
                <a:gridCol w="8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\0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" name="Google Shape;149;p6"/>
          <p:cNvSpPr txBox="1"/>
          <p:nvPr/>
        </p:nvSpPr>
        <p:spPr>
          <a:xfrm>
            <a:off x="4788024" y="6372036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*colorPtr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6660232" y="5877272"/>
            <a:ext cx="1512168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Temporary 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cxnSp>
        <p:nvCxnSpPr>
          <p:cNvPr id="151" name="Google Shape;151;p6"/>
          <p:cNvCxnSpPr>
            <a:stCxn id="149" idx="3"/>
          </p:cNvCxnSpPr>
          <p:nvPr/>
        </p:nvCxnSpPr>
        <p:spPr>
          <a:xfrm rot="10800000" flipH="1">
            <a:off x="6228184" y="6246502"/>
            <a:ext cx="432000" cy="310200"/>
          </a:xfrm>
          <a:prstGeom prst="straightConnector1">
            <a:avLst/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"/>
          <p:cNvSpPr txBox="1">
            <a:spLocks noGrp="1"/>
          </p:cNvSpPr>
          <p:nvPr>
            <p:ph type="title"/>
          </p:nvPr>
        </p:nvSpPr>
        <p:spPr>
          <a:xfrm>
            <a:off x="990600" y="-23813"/>
            <a:ext cx="7804547" cy="58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-IN" sz="3200" b="1"/>
              <a:t>Output-10 ??</a:t>
            </a:r>
            <a:endParaRPr sz="3200" b="1"/>
          </a:p>
        </p:txBody>
      </p:sp>
      <p:sp>
        <p:nvSpPr>
          <p:cNvPr id="488" name="Google Shape;488;p59"/>
          <p:cNvSpPr txBox="1">
            <a:spLocks noGrp="1"/>
          </p:cNvSpPr>
          <p:nvPr>
            <p:ph type="body" idx="1"/>
          </p:nvPr>
        </p:nvSpPr>
        <p:spPr>
          <a:xfrm>
            <a:off x="669727" y="990600"/>
            <a:ext cx="7804547" cy="52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#include&lt;stdio.h&gt;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int main()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(8+"C Programming\n");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    return 0;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A. </a:t>
            </a:r>
            <a:r>
              <a:rPr lang="en-IN" sz="1800" dirty="0" err="1"/>
              <a:t>mming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B. </a:t>
            </a:r>
            <a:r>
              <a:rPr lang="en-IN" sz="1800" dirty="0" err="1"/>
              <a:t>ming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C. </a:t>
            </a:r>
            <a:r>
              <a:rPr lang="en-IN" sz="1800" dirty="0" err="1"/>
              <a:t>amming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</a:pPr>
            <a:r>
              <a:rPr lang="en-IN" sz="1800" dirty="0"/>
              <a:t>D. </a:t>
            </a:r>
            <a:r>
              <a:rPr lang="en-IN" sz="1800" dirty="0" err="1"/>
              <a:t>gramming</a:t>
            </a:r>
            <a:endParaRPr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>
            <a:spLocks noGrp="1"/>
          </p:cNvSpPr>
          <p:nvPr>
            <p:ph type="title"/>
          </p:nvPr>
        </p:nvSpPr>
        <p:spPr>
          <a:xfrm>
            <a:off x="669727" y="178595"/>
            <a:ext cx="7804547" cy="73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IN" sz="2800" b="1"/>
              <a:t>Output-11 ??</a:t>
            </a:r>
            <a:endParaRPr sz="2800" b="1"/>
          </a:p>
        </p:txBody>
      </p:sp>
      <p:sp>
        <p:nvSpPr>
          <p:cNvPr id="494" name="Google Shape;494;p60"/>
          <p:cNvSpPr txBox="1">
            <a:spLocks noGrp="1"/>
          </p:cNvSpPr>
          <p:nvPr>
            <p:ph type="body" idx="1"/>
          </p:nvPr>
        </p:nvSpPr>
        <p:spPr>
          <a:xfrm>
            <a:off x="669727" y="1371600"/>
            <a:ext cx="7804547" cy="48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//Assume unsigned integer takes 4 bytes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int main()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    char *str1 = "Hello";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    char str2[] = "Hello";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</a:t>
            </a:r>
            <a:r>
              <a:rPr lang="en-IN" sz="1600" dirty="0" err="1"/>
              <a:t>sizeof</a:t>
            </a:r>
            <a:r>
              <a:rPr lang="en-IN" sz="1600" dirty="0"/>
              <a:t>(str1) = %d, </a:t>
            </a:r>
            <a:r>
              <a:rPr lang="en-IN" sz="1600" dirty="0" err="1"/>
              <a:t>sizeof</a:t>
            </a:r>
            <a:r>
              <a:rPr lang="en-IN" sz="1600" dirty="0"/>
              <a:t>(str2) = %d",</a:t>
            </a:r>
            <a:r>
              <a:rPr lang="en-IN" sz="1600" dirty="0" err="1"/>
              <a:t>sizeof</a:t>
            </a:r>
            <a:r>
              <a:rPr lang="en-IN" sz="1600" dirty="0"/>
              <a:t>(str1), </a:t>
            </a:r>
            <a:r>
              <a:rPr lang="en-IN" sz="1600" dirty="0" err="1"/>
              <a:t>sizeof</a:t>
            </a:r>
            <a:r>
              <a:rPr lang="en-IN" sz="1600" dirty="0"/>
              <a:t>(str2));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    return 0;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A. </a:t>
            </a:r>
            <a:r>
              <a:rPr lang="en-IN" sz="1600" dirty="0" err="1"/>
              <a:t>sizeof</a:t>
            </a:r>
            <a:r>
              <a:rPr lang="en-IN" sz="1600" dirty="0"/>
              <a:t>(str1) = 6, </a:t>
            </a:r>
            <a:r>
              <a:rPr lang="en-IN" sz="1600" dirty="0" err="1"/>
              <a:t>sizeof</a:t>
            </a:r>
            <a:r>
              <a:rPr lang="en-IN" sz="1600" dirty="0"/>
              <a:t>(str2) = 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B. </a:t>
            </a:r>
            <a:r>
              <a:rPr lang="en-IN" sz="1600" dirty="0" err="1"/>
              <a:t>sizeof</a:t>
            </a:r>
            <a:r>
              <a:rPr lang="en-IN" sz="1600" dirty="0"/>
              <a:t>(str1) = 4, </a:t>
            </a:r>
            <a:r>
              <a:rPr lang="en-IN" sz="1600" dirty="0" err="1"/>
              <a:t>sizeof</a:t>
            </a:r>
            <a:r>
              <a:rPr lang="en-IN" sz="1600" dirty="0"/>
              <a:t>(str2) = 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C. </a:t>
            </a:r>
            <a:r>
              <a:rPr lang="en-IN" sz="1600" dirty="0" err="1"/>
              <a:t>sizeof</a:t>
            </a:r>
            <a:r>
              <a:rPr lang="en-IN" sz="1600" dirty="0"/>
              <a:t>(str1) = 4, </a:t>
            </a:r>
            <a:r>
              <a:rPr lang="en-IN" sz="1600" dirty="0" err="1"/>
              <a:t>sizeof</a:t>
            </a:r>
            <a:r>
              <a:rPr lang="en-IN" sz="1600" dirty="0"/>
              <a:t>(str2) = 4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/>
              <a:buNone/>
            </a:pPr>
            <a:r>
              <a:rPr lang="en-IN" sz="1600" dirty="0"/>
              <a:t>D. </a:t>
            </a:r>
            <a:r>
              <a:rPr lang="en-IN" sz="1600" dirty="0" err="1"/>
              <a:t>sizeof</a:t>
            </a:r>
            <a:r>
              <a:rPr lang="en-IN" sz="1600" dirty="0"/>
              <a:t>(str1) = 6, </a:t>
            </a:r>
            <a:r>
              <a:rPr lang="en-IN" sz="1600" dirty="0" err="1"/>
              <a:t>sizeof</a:t>
            </a:r>
            <a:r>
              <a:rPr lang="en-IN" sz="1600" dirty="0"/>
              <a:t>(str2) = 4</a:t>
            </a:r>
            <a:endParaRPr dirty="0"/>
          </a:p>
          <a:p>
            <a:pPr marL="312528" lvl="0" indent="-260781" algn="l" rtl="0">
              <a:lnSpc>
                <a:spcPct val="8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815"/>
              <a:buFont typeface="Helvetica Neue"/>
              <a:buNone/>
            </a:pPr>
            <a:endParaRPr sz="562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>
            <a:spLocks noGrp="1"/>
          </p:cNvSpPr>
          <p:nvPr>
            <p:ph type="title"/>
          </p:nvPr>
        </p:nvSpPr>
        <p:spPr>
          <a:xfrm>
            <a:off x="669727" y="178595"/>
            <a:ext cx="7804547" cy="50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IN" sz="3600" b="1"/>
              <a:t>Output-12 ??</a:t>
            </a:r>
            <a:endParaRPr sz="3600" b="1"/>
          </a:p>
        </p:txBody>
      </p:sp>
      <p:sp>
        <p:nvSpPr>
          <p:cNvPr id="500" name="Google Shape;500;p61"/>
          <p:cNvSpPr txBox="1">
            <a:spLocks noGrp="1"/>
          </p:cNvSpPr>
          <p:nvPr>
            <p:ph type="body" idx="1"/>
          </p:nvPr>
        </p:nvSpPr>
        <p:spPr>
          <a:xfrm>
            <a:off x="669727" y="1524000"/>
            <a:ext cx="7804547" cy="471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Predict the output of the following program: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int main()</a:t>
            </a:r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{</a:t>
            </a:r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    char str[] = "%d %c", </a:t>
            </a:r>
            <a:r>
              <a:rPr lang="en-IN" sz="1800" dirty="0" err="1"/>
              <a:t>arr</a:t>
            </a:r>
            <a:r>
              <a:rPr lang="en-IN" sz="1800" dirty="0"/>
              <a:t>[] = "HelloWorld";</a:t>
            </a:r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(str, 0[</a:t>
            </a:r>
            <a:r>
              <a:rPr lang="en-IN" sz="1800" dirty="0" err="1"/>
              <a:t>arr</a:t>
            </a:r>
            <a:r>
              <a:rPr lang="en-IN" sz="1800" dirty="0"/>
              <a:t>], 2[</a:t>
            </a:r>
            <a:r>
              <a:rPr lang="en-IN" sz="1800" dirty="0" err="1"/>
              <a:t>arr</a:t>
            </a:r>
            <a:r>
              <a:rPr lang="en-IN" sz="1800" dirty="0"/>
              <a:t> + 3]);</a:t>
            </a:r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    return 0;</a:t>
            </a:r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}</a:t>
            </a:r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A. 72 W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B. H  W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C. W  H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IN" sz="1800" dirty="0"/>
              <a:t>D. Compile-time error</a:t>
            </a:r>
            <a:endParaRPr dirty="0"/>
          </a:p>
          <a:p>
            <a:pPr marL="312528" lvl="0" indent="-260781" algn="l" rtl="0">
              <a:lnSpc>
                <a:spcPct val="8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815"/>
              <a:buFont typeface="Helvetica Neue"/>
              <a:buNone/>
            </a:pPr>
            <a:endParaRPr sz="562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>
            <a:spLocks noGrp="1"/>
          </p:cNvSpPr>
          <p:nvPr>
            <p:ph type="title"/>
          </p:nvPr>
        </p:nvSpPr>
        <p:spPr>
          <a:xfrm>
            <a:off x="669727" y="178595"/>
            <a:ext cx="7804547" cy="65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lang="en-IN" sz="2800" b="1"/>
              <a:t>Output-13??</a:t>
            </a:r>
            <a:endParaRPr sz="2800" b="1"/>
          </a:p>
        </p:txBody>
      </p:sp>
      <p:sp>
        <p:nvSpPr>
          <p:cNvPr id="506" name="Google Shape;506;p62"/>
          <p:cNvSpPr txBox="1">
            <a:spLocks noGrp="1"/>
          </p:cNvSpPr>
          <p:nvPr>
            <p:ph type="body" idx="1"/>
          </p:nvPr>
        </p:nvSpPr>
        <p:spPr>
          <a:xfrm>
            <a:off x="669727" y="685800"/>
            <a:ext cx="7804547" cy="555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#include &lt;</a:t>
            </a:r>
            <a:r>
              <a:rPr lang="en-IN" sz="2000" dirty="0" err="1">
                <a:latin typeface="Aparajita"/>
                <a:ea typeface="Aparajita"/>
                <a:cs typeface="Aparajita"/>
                <a:sym typeface="Aparajita"/>
              </a:rPr>
              <a:t>stdio.h</a:t>
            </a: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int main()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char *str="WORLD";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while(*++str)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    </a:t>
            </a:r>
            <a:r>
              <a:rPr lang="en-IN" sz="2000" dirty="0" err="1">
                <a:latin typeface="Aparajita"/>
                <a:ea typeface="Aparajita"/>
                <a:cs typeface="Aparajita"/>
                <a:sym typeface="Aparajita"/>
              </a:rPr>
              <a:t>printf</a:t>
            </a: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("%c",*str);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  return 0;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parajita"/>
              <a:buNone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}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AutoNum type="alphaUcPeriod"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ORLD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AutoNum type="alphaUcPeriod"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WORLD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AutoNum type="alphaUcPeriod"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RLD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AutoNum type="alphaUcPeriod"/>
            </a:pPr>
            <a:r>
              <a:rPr lang="en-IN" sz="2000" dirty="0">
                <a:latin typeface="Aparajita"/>
                <a:ea typeface="Aparajita"/>
                <a:cs typeface="Aparajita"/>
                <a:sym typeface="Aparajita"/>
              </a:rPr>
              <a:t>  Compile time error</a:t>
            </a:r>
            <a:endParaRPr sz="2000" dirty="0">
              <a:latin typeface="Aparajita"/>
              <a:ea typeface="Aparajita"/>
              <a:cs typeface="Aparajita"/>
              <a:sym typeface="Aparajita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endParaRPr sz="2000" dirty="0">
              <a:latin typeface="Aparajita"/>
              <a:ea typeface="Aparajita"/>
              <a:cs typeface="Aparajita"/>
              <a:sym typeface="Aparaji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Input/Output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>
                <a:solidFill>
                  <a:schemeClr val="accent1"/>
                </a:solidFill>
              </a:rPr>
              <a:t>Inputting strings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Use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scanf.</a:t>
            </a:r>
            <a:endParaRPr sz="185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600200" lvl="3" indent="-22860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scanf("%s", word);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>
                <a:solidFill>
                  <a:schemeClr val="accent1"/>
                </a:solidFill>
              </a:rPr>
              <a:t>Copies input into </a:t>
            </a: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word[]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 b="1">
                <a:solidFill>
                  <a:schemeClr val="accent1"/>
                </a:solidFill>
              </a:rPr>
              <a:t>Do not need </a:t>
            </a:r>
            <a:r>
              <a:rPr lang="en-IN" sz="1665" b="1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-IN" sz="2220" b="1">
                <a:solidFill>
                  <a:schemeClr val="accent1"/>
                </a:solidFill>
              </a:rPr>
              <a:t> (because a string is a pointer)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Remember to leave last place in the array for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'\0‘.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Because array knows no bounds the string written beyond char array size will </a:t>
            </a:r>
            <a:r>
              <a:rPr lang="en-IN" sz="2590" b="1">
                <a:solidFill>
                  <a:schemeClr val="dk2"/>
                </a:solidFill>
              </a:rPr>
              <a:t>overwrite</a:t>
            </a:r>
            <a:r>
              <a:rPr lang="en-IN" sz="2590">
                <a:solidFill>
                  <a:schemeClr val="accent1"/>
                </a:solidFill>
              </a:rPr>
              <a:t> the data in memory.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>
                <a:solidFill>
                  <a:schemeClr val="accent1"/>
                </a:solidFill>
              </a:rPr>
              <a:t>Displaying strings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IN" sz="2590">
                <a:solidFill>
                  <a:schemeClr val="accent1"/>
                </a:solidFill>
              </a:rPr>
              <a:t>Use </a:t>
            </a:r>
            <a:r>
              <a:rPr lang="en-IN" sz="185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printf.</a:t>
            </a:r>
            <a:endParaRPr sz="185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600200" lvl="3" indent="-22860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IN" sz="1665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printf("%s", word);</a:t>
            </a:r>
            <a:endParaRPr sz="185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45720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#include </a:t>
            </a:r>
            <a:r>
              <a:rPr lang="en-IN"/>
              <a:t>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int</a:t>
            </a:r>
            <a:r>
              <a:rPr lang="en-IN"/>
              <a:t> main()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IN">
                <a:solidFill>
                  <a:srgbClr val="0000FF"/>
                </a:solidFill>
              </a:rPr>
              <a:t> char</a:t>
            </a:r>
            <a:r>
              <a:rPr lang="en-IN"/>
              <a:t> carname[20]; </a:t>
            </a:r>
            <a:r>
              <a:rPr lang="en-IN">
                <a:solidFill>
                  <a:srgbClr val="00B050"/>
                </a:solidFill>
              </a:rPr>
              <a:t>//string char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2"/>
                </a:solidFill>
              </a:rPr>
              <a:t>“Enter the name of your car: "</a:t>
            </a:r>
            <a:r>
              <a:rPr lang="en-IN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scanf(</a:t>
            </a:r>
            <a:r>
              <a:rPr lang="en-IN">
                <a:solidFill>
                  <a:schemeClr val="accent2"/>
                </a:solidFill>
              </a:rPr>
              <a:t>"%s"</a:t>
            </a:r>
            <a:r>
              <a:rPr lang="en-IN"/>
              <a:t>, carname);</a:t>
            </a:r>
            <a:r>
              <a:rPr lang="en-IN">
                <a:solidFill>
                  <a:srgbClr val="00B050"/>
                </a:solidFill>
              </a:rPr>
              <a:t>// to display the 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printf(</a:t>
            </a:r>
            <a:r>
              <a:rPr lang="en-IN">
                <a:solidFill>
                  <a:schemeClr val="accent2"/>
                </a:solidFill>
              </a:rPr>
              <a:t>“\nName of car is %s”</a:t>
            </a:r>
            <a:r>
              <a:rPr lang="en-IN"/>
              <a:t>, carname);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} </a:t>
            </a:r>
            <a:r>
              <a:rPr lang="en-IN">
                <a:solidFill>
                  <a:srgbClr val="00B050"/>
                </a:solidFill>
              </a:rPr>
              <a:t>//end 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Program to read and display string</a:t>
            </a:r>
            <a:endParaRPr/>
          </a:p>
        </p:txBody>
      </p:sp>
      <p:grpSp>
        <p:nvGrpSpPr>
          <p:cNvPr id="164" name="Google Shape;164;p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165" name="Google Shape;165;p9"/>
            <p:cNvSpPr/>
            <p:nvPr/>
          </p:nvSpPr>
          <p:spPr>
            <a:xfrm>
              <a:off x="0" y="5257800"/>
              <a:ext cx="6439437" cy="9906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the name of your car: XUV500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 of car is XUV500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66" name="Google Shape;166;p9"/>
            <p:cNvSpPr txBox="1"/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800"/>
                <a:buFont typeface="Arial"/>
                <a:buNone/>
              </a:pPr>
              <a:r>
                <a:rPr lang="en-IN" sz="2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How?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last program will print only a single word not the sentences with white spaces?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That is if input is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	 </a:t>
            </a:r>
            <a:r>
              <a:rPr lang="en-IN" sz="2800"/>
              <a:t>Lovely Professional University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Output will be: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/>
              <a:t>	Lovely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So how to print: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/>
              <a:t>		</a:t>
            </a:r>
            <a:r>
              <a:rPr lang="en-IN" sz="2800"/>
              <a:t>Lovely Professional University</a:t>
            </a:r>
            <a:endParaRPr sz="2800"/>
          </a:p>
        </p:txBody>
      </p:sp>
      <p:pic>
        <p:nvPicPr>
          <p:cNvPr id="173" name="Google Shape;173;p10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685800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0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175" name="Google Shape;175;p10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gets and puts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5505</Words>
  <Application>Microsoft Office PowerPoint</Application>
  <PresentationFormat>On-screen Show (4:3)</PresentationFormat>
  <Paragraphs>908</Paragraphs>
  <Slides>63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urw-din</vt:lpstr>
      <vt:lpstr>Times</vt:lpstr>
      <vt:lpstr>Helvetica Neue</vt:lpstr>
      <vt:lpstr>Helvetica Neue Light</vt:lpstr>
      <vt:lpstr>Courier New</vt:lpstr>
      <vt:lpstr>Calibri</vt:lpstr>
      <vt:lpstr>Arial Rounded</vt:lpstr>
      <vt:lpstr>Aparajita</vt:lpstr>
      <vt:lpstr>Arial</vt:lpstr>
      <vt:lpstr>Arial Black</vt:lpstr>
      <vt:lpstr>Droid Sans Mono</vt:lpstr>
      <vt:lpstr>Lpu theme final with copyright</vt:lpstr>
      <vt:lpstr>White</vt:lpstr>
      <vt:lpstr>CSE101-Lec#23</vt:lpstr>
      <vt:lpstr>Outline</vt:lpstr>
      <vt:lpstr>Fundamentals of strings</vt:lpstr>
      <vt:lpstr>What is a String??</vt:lpstr>
      <vt:lpstr>String Definition</vt:lpstr>
      <vt:lpstr>String Initialization</vt:lpstr>
      <vt:lpstr>String Input/Output</vt:lpstr>
      <vt:lpstr>PowerPoint Presentation</vt:lpstr>
      <vt:lpstr>How?</vt:lpstr>
      <vt:lpstr>Standard I/O Library Functions </vt:lpstr>
      <vt:lpstr>PowerPoint Presentation</vt:lpstr>
      <vt:lpstr>PowerPoint Presentation</vt:lpstr>
      <vt:lpstr>PowerPoint Presentation</vt:lpstr>
      <vt:lpstr>PowerPoint Presentation</vt:lpstr>
      <vt:lpstr>String Handling Library</vt:lpstr>
      <vt:lpstr>String Manipulation Functions(or Functions in string library)</vt:lpstr>
      <vt:lpstr>More functions in string library</vt:lpstr>
      <vt:lpstr>strcpy() and strncpy() </vt:lpstr>
      <vt:lpstr>Examples</vt:lpstr>
      <vt:lpstr>strcat()</vt:lpstr>
      <vt:lpstr>strncat()</vt:lpstr>
      <vt:lpstr>Examples</vt:lpstr>
      <vt:lpstr>Comparison Functions of the        String Handling Library</vt:lpstr>
      <vt:lpstr>strcmp()</vt:lpstr>
      <vt:lpstr>strncmp()</vt:lpstr>
      <vt:lpstr>Examples</vt:lpstr>
      <vt:lpstr>stricmp()[Ignore case], stricmp will ignore the case</vt:lpstr>
      <vt:lpstr>Determining the length of string</vt:lpstr>
      <vt:lpstr>Example</vt:lpstr>
      <vt:lpstr>strrev()-Example</vt:lpstr>
      <vt:lpstr>strlwr(),strupr()-Examples</vt:lpstr>
      <vt:lpstr>All string operations without inbuilt functions</vt:lpstr>
      <vt:lpstr>WAP to copy one string to another without using strcpy()/or inbuilt function</vt:lpstr>
      <vt:lpstr>WAP to find the length of a string without using strlen()/ or inbuilt function</vt:lpstr>
      <vt:lpstr>WAP to concatenate(or combine) two strings without using strcat/ or inbuilt function</vt:lpstr>
      <vt:lpstr>WAP to compare two strings without using strcmp()/ or inbuilt function</vt:lpstr>
      <vt:lpstr>Dry running</vt:lpstr>
      <vt:lpstr>WAP to display the reverse of a given string without strrev()/ or inbuilt function</vt:lpstr>
      <vt:lpstr>Dry running</vt:lpstr>
      <vt:lpstr>WAP to check whether the given string is palindrome or not(without using strrev()) </vt:lpstr>
      <vt:lpstr>WAP to convert all characters of a given string into uppercase without using strupr()/or inbuilt function</vt:lpstr>
      <vt:lpstr>WAP to convert all characters of a given string into lowercase without using strlwr()/or inbuilt function </vt:lpstr>
      <vt:lpstr>More programs on strings</vt:lpstr>
      <vt:lpstr>WAP to sort the characters of a given string into ascending order </vt:lpstr>
      <vt:lpstr>WAP to count vowels in a given string </vt:lpstr>
      <vt:lpstr>WAP to traverse all characters of a given string using pointer to character </vt:lpstr>
      <vt:lpstr>WAP to count total no. of characters and words in a given string </vt:lpstr>
      <vt:lpstr>WAP to demonstrate array of strings in C </vt:lpstr>
      <vt:lpstr>WAP to traverse a string character by character</vt:lpstr>
      <vt:lpstr>WAP to replace all spaces in a given string with ‘$’[Example for character replacement] </vt:lpstr>
      <vt:lpstr>Output-1?? </vt:lpstr>
      <vt:lpstr>Output-2??</vt:lpstr>
      <vt:lpstr>Output-3??</vt:lpstr>
      <vt:lpstr>Output-4??</vt:lpstr>
      <vt:lpstr>Output-5?? </vt:lpstr>
      <vt:lpstr>Output-6??</vt:lpstr>
      <vt:lpstr>Output-7??</vt:lpstr>
      <vt:lpstr>Output-8??</vt:lpstr>
      <vt:lpstr>Question-9</vt:lpstr>
      <vt:lpstr>Output-10 ??</vt:lpstr>
      <vt:lpstr>Output-11 ??</vt:lpstr>
      <vt:lpstr>Output-12 ??</vt:lpstr>
      <vt:lpstr>Output-13??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CSE101-Lec#23</dc:title>
  <dc:creator>sanjeev</dc:creator>
  <cp:lastModifiedBy>Aman Kumar</cp:lastModifiedBy>
  <cp:revision>10</cp:revision>
  <dcterms:created xsi:type="dcterms:W3CDTF">2014-05-22T23:22:20Z</dcterms:created>
  <dcterms:modified xsi:type="dcterms:W3CDTF">2023-05-20T00:06:08Z</dcterms:modified>
</cp:coreProperties>
</file>