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7" r:id="rId40"/>
    <p:sldId id="295" r:id="rId41"/>
    <p:sldId id="298" r:id="rId42"/>
    <p:sldId id="296" r:id="rId43"/>
    <p:sldId id="293" r:id="rId44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46"/>
      <p:bold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Open Sans" panose="020B0606030504020204" pitchFamily="34" charset="0"/>
      <p:regular r:id="rId52"/>
      <p:bold r:id="rId53"/>
      <p:italic r:id="rId54"/>
      <p:boldItalic r:id="rId55"/>
    </p:embeddedFont>
    <p:embeddedFont>
      <p:font typeface="Questrial" panose="020B0604020202020204" charset="0"/>
      <p:regular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hgfLcyYnPIyFXMZfGYKe5GBtlk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61A904-FC6C-46D9-AF61-62E033E2436D}">
  <a:tblStyle styleId="{2061A904-FC6C-46D9-AF61-62E033E2436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8"/>
          </a:solidFill>
        </a:fill>
      </a:tcStyle>
    </a:wholeTbl>
    <a:band1H>
      <a:tcTxStyle/>
      <a:tcStyle>
        <a:tcBdr/>
        <a:fill>
          <a:solidFill>
            <a:srgbClr val="CADEF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EF1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FF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FF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27CBE9E4-F738-4A61-87E5-0859DDC790A7}"/>
    <pc:docChg chg="custSel addSld modSld">
      <pc:chgData name="Salil Batra" userId="4d97008808f91814" providerId="LiveId" clId="{27CBE9E4-F738-4A61-87E5-0859DDC790A7}" dt="2021-09-10T07:00:01.467" v="85" actId="20577"/>
      <pc:docMkLst>
        <pc:docMk/>
      </pc:docMkLst>
      <pc:sldChg chg="modSp mod modNotesTx">
        <pc:chgData name="Salil Batra" userId="4d97008808f91814" providerId="LiveId" clId="{27CBE9E4-F738-4A61-87E5-0859DDC790A7}" dt="2021-09-08T05:33:02.556" v="1" actId="20577"/>
        <pc:sldMkLst>
          <pc:docMk/>
          <pc:sldMk cId="0" sldId="270"/>
        </pc:sldMkLst>
        <pc:spChg chg="mod">
          <ac:chgData name="Salil Batra" userId="4d97008808f91814" providerId="LiveId" clId="{27CBE9E4-F738-4A61-87E5-0859DDC790A7}" dt="2021-09-08T05:33:00.575" v="0" actId="113"/>
          <ac:spMkLst>
            <pc:docMk/>
            <pc:sldMk cId="0" sldId="270"/>
            <ac:spMk id="180" creationId="{00000000-0000-0000-0000-000000000000}"/>
          </ac:spMkLst>
        </pc:spChg>
      </pc:sldChg>
      <pc:sldChg chg="modSp mod modNotesTx">
        <pc:chgData name="Salil Batra" userId="4d97008808f91814" providerId="LiveId" clId="{27CBE9E4-F738-4A61-87E5-0859DDC790A7}" dt="2021-09-08T05:33:10.826" v="3" actId="20577"/>
        <pc:sldMkLst>
          <pc:docMk/>
          <pc:sldMk cId="0" sldId="271"/>
        </pc:sldMkLst>
        <pc:spChg chg="mod">
          <ac:chgData name="Salil Batra" userId="4d97008808f91814" providerId="LiveId" clId="{27CBE9E4-F738-4A61-87E5-0859DDC790A7}" dt="2021-09-08T05:33:09.283" v="2" actId="113"/>
          <ac:spMkLst>
            <pc:docMk/>
            <pc:sldMk cId="0" sldId="271"/>
            <ac:spMk id="185" creationId="{00000000-0000-0000-0000-000000000000}"/>
          </ac:spMkLst>
        </pc:spChg>
      </pc:sldChg>
      <pc:sldChg chg="modSp mod modNotesTx">
        <pc:chgData name="Salil Batra" userId="4d97008808f91814" providerId="LiveId" clId="{27CBE9E4-F738-4A61-87E5-0859DDC790A7}" dt="2021-09-08T05:33:19.367" v="5" actId="20577"/>
        <pc:sldMkLst>
          <pc:docMk/>
          <pc:sldMk cId="0" sldId="272"/>
        </pc:sldMkLst>
        <pc:spChg chg="mod">
          <ac:chgData name="Salil Batra" userId="4d97008808f91814" providerId="LiveId" clId="{27CBE9E4-F738-4A61-87E5-0859DDC790A7}" dt="2021-09-08T05:33:17.487" v="4" actId="113"/>
          <ac:spMkLst>
            <pc:docMk/>
            <pc:sldMk cId="0" sldId="272"/>
            <ac:spMk id="190" creationId="{00000000-0000-0000-0000-000000000000}"/>
          </ac:spMkLst>
        </pc:spChg>
      </pc:sldChg>
      <pc:sldChg chg="modSp mod">
        <pc:chgData name="Salil Batra" userId="4d97008808f91814" providerId="LiveId" clId="{27CBE9E4-F738-4A61-87E5-0859DDC790A7}" dt="2021-09-10T06:44:21.076" v="40" actId="27636"/>
        <pc:sldMkLst>
          <pc:docMk/>
          <pc:sldMk cId="0" sldId="280"/>
        </pc:sldMkLst>
        <pc:spChg chg="mod">
          <ac:chgData name="Salil Batra" userId="4d97008808f91814" providerId="LiveId" clId="{27CBE9E4-F738-4A61-87E5-0859DDC790A7}" dt="2021-09-10T06:44:21.076" v="40" actId="27636"/>
          <ac:spMkLst>
            <pc:docMk/>
            <pc:sldMk cId="0" sldId="280"/>
            <ac:spMk id="275" creationId="{00000000-0000-0000-0000-000000000000}"/>
          </ac:spMkLst>
        </pc:spChg>
      </pc:sldChg>
      <pc:sldChg chg="modSp mod">
        <pc:chgData name="Salil Batra" userId="4d97008808f91814" providerId="LiveId" clId="{27CBE9E4-F738-4A61-87E5-0859DDC790A7}" dt="2021-09-08T05:39:19.668" v="26" actId="20577"/>
        <pc:sldMkLst>
          <pc:docMk/>
          <pc:sldMk cId="0" sldId="287"/>
        </pc:sldMkLst>
        <pc:graphicFrameChg chg="modGraphic">
          <ac:chgData name="Salil Batra" userId="4d97008808f91814" providerId="LiveId" clId="{27CBE9E4-F738-4A61-87E5-0859DDC790A7}" dt="2021-09-08T05:39:19.668" v="26" actId="20577"/>
          <ac:graphicFrameMkLst>
            <pc:docMk/>
            <pc:sldMk cId="0" sldId="287"/>
            <ac:graphicFrameMk id="329" creationId="{00000000-0000-0000-0000-000000000000}"/>
          </ac:graphicFrameMkLst>
        </pc:graphicFrameChg>
      </pc:sldChg>
      <pc:sldChg chg="modSp new mod modNotesTx">
        <pc:chgData name="Salil Batra" userId="4d97008808f91814" providerId="LiveId" clId="{27CBE9E4-F738-4A61-87E5-0859DDC790A7}" dt="2021-09-10T06:59:30.933" v="83" actId="255"/>
        <pc:sldMkLst>
          <pc:docMk/>
          <pc:sldMk cId="1593967274" sldId="294"/>
        </pc:sldMkLst>
        <pc:spChg chg="mod">
          <ac:chgData name="Salil Batra" userId="4d97008808f91814" providerId="LiveId" clId="{27CBE9E4-F738-4A61-87E5-0859DDC790A7}" dt="2021-09-10T06:20:30.115" v="31" actId="20577"/>
          <ac:spMkLst>
            <pc:docMk/>
            <pc:sldMk cId="1593967274" sldId="294"/>
            <ac:spMk id="2" creationId="{4043020D-1A84-42E2-88FA-63800086612D}"/>
          </ac:spMkLst>
        </pc:spChg>
        <pc:spChg chg="mod">
          <ac:chgData name="Salil Batra" userId="4d97008808f91814" providerId="LiveId" clId="{27CBE9E4-F738-4A61-87E5-0859DDC790A7}" dt="2021-09-10T06:59:30.933" v="83" actId="255"/>
          <ac:spMkLst>
            <pc:docMk/>
            <pc:sldMk cId="1593967274" sldId="294"/>
            <ac:spMk id="3" creationId="{31DDBE9F-7DA4-48F8-9AD6-67885A7577E5}"/>
          </ac:spMkLst>
        </pc:spChg>
      </pc:sldChg>
      <pc:sldChg chg="addSp delSp modSp new mod setBg modNotesTx">
        <pc:chgData name="Salil Batra" userId="4d97008808f91814" providerId="LiveId" clId="{27CBE9E4-F738-4A61-87E5-0859DDC790A7}" dt="2021-09-10T06:55:32.904" v="63" actId="20577"/>
        <pc:sldMkLst>
          <pc:docMk/>
          <pc:sldMk cId="1165943866" sldId="295"/>
        </pc:sldMkLst>
        <pc:spChg chg="mod">
          <ac:chgData name="Salil Batra" userId="4d97008808f91814" providerId="LiveId" clId="{27CBE9E4-F738-4A61-87E5-0859DDC790A7}" dt="2021-09-10T06:55:32.904" v="63" actId="20577"/>
          <ac:spMkLst>
            <pc:docMk/>
            <pc:sldMk cId="1165943866" sldId="295"/>
            <ac:spMk id="2" creationId="{DF3B12B4-9EC3-4748-8B8B-CC4CBCBB43A0}"/>
          </ac:spMkLst>
        </pc:spChg>
        <pc:spChg chg="add del mod">
          <ac:chgData name="Salil Batra" userId="4d97008808f91814" providerId="LiveId" clId="{27CBE9E4-F738-4A61-87E5-0859DDC790A7}" dt="2021-09-10T06:45:14.278" v="48" actId="27636"/>
          <ac:spMkLst>
            <pc:docMk/>
            <pc:sldMk cId="1165943866" sldId="295"/>
            <ac:spMk id="3" creationId="{39CFBAA4-B7B9-4BCA-BF41-AB9F1623C13F}"/>
          </ac:spMkLst>
        </pc:spChg>
        <pc:spChg chg="add del mod">
          <ac:chgData name="Salil Batra" userId="4d97008808f91814" providerId="LiveId" clId="{27CBE9E4-F738-4A61-87E5-0859DDC790A7}" dt="2021-09-10T06:44:21.018" v="39"/>
          <ac:spMkLst>
            <pc:docMk/>
            <pc:sldMk cId="1165943866" sldId="295"/>
            <ac:spMk id="5" creationId="{7EC27EDF-8C13-4901-9FDB-8DE8EEF3D438}"/>
          </ac:spMkLst>
        </pc:spChg>
        <pc:spChg chg="add del mod">
          <ac:chgData name="Salil Batra" userId="4d97008808f91814" providerId="LiveId" clId="{27CBE9E4-F738-4A61-87E5-0859DDC790A7}" dt="2021-09-10T06:44:47.846" v="44"/>
          <ac:spMkLst>
            <pc:docMk/>
            <pc:sldMk cId="1165943866" sldId="295"/>
            <ac:spMk id="7" creationId="{FC2D4C7A-77BE-4281-8E04-69ACB1CF83B3}"/>
          </ac:spMkLst>
        </pc:spChg>
        <pc:graphicFrameChg chg="add del mod">
          <ac:chgData name="Salil Batra" userId="4d97008808f91814" providerId="LiveId" clId="{27CBE9E4-F738-4A61-87E5-0859DDC790A7}" dt="2021-09-10T06:44:21.018" v="39"/>
          <ac:graphicFrameMkLst>
            <pc:docMk/>
            <pc:sldMk cId="1165943866" sldId="295"/>
            <ac:graphicFrameMk id="4" creationId="{0AA9D001-A5A5-4836-85BF-9485051B110E}"/>
          </ac:graphicFrameMkLst>
        </pc:graphicFrameChg>
        <pc:graphicFrameChg chg="add del mod">
          <ac:chgData name="Salil Batra" userId="4d97008808f91814" providerId="LiveId" clId="{27CBE9E4-F738-4A61-87E5-0859DDC790A7}" dt="2021-09-10T06:44:47.846" v="44"/>
          <ac:graphicFrameMkLst>
            <pc:docMk/>
            <pc:sldMk cId="1165943866" sldId="295"/>
            <ac:graphicFrameMk id="6" creationId="{E2D14B14-F53C-43F5-8A1C-4E674B8A12BE}"/>
          </ac:graphicFrameMkLst>
        </pc:graphicFrameChg>
      </pc:sldChg>
      <pc:sldChg chg="modSp new mod modNotesTx">
        <pc:chgData name="Salil Batra" userId="4d97008808f91814" providerId="LiveId" clId="{27CBE9E4-F738-4A61-87E5-0859DDC790A7}" dt="2021-09-10T07:00:01.467" v="85" actId="20577"/>
        <pc:sldMkLst>
          <pc:docMk/>
          <pc:sldMk cId="3826256000" sldId="296"/>
        </pc:sldMkLst>
        <pc:spChg chg="mod">
          <ac:chgData name="Salil Batra" userId="4d97008808f91814" providerId="LiveId" clId="{27CBE9E4-F738-4A61-87E5-0859DDC790A7}" dt="2021-09-10T06:58:15.613" v="76" actId="20577"/>
          <ac:spMkLst>
            <pc:docMk/>
            <pc:sldMk cId="3826256000" sldId="296"/>
            <ac:spMk id="2" creationId="{7DEF70E7-E3CB-480D-A3C8-4AB75760E2F4}"/>
          </ac:spMkLst>
        </pc:spChg>
        <pc:spChg chg="mod">
          <ac:chgData name="Salil Batra" userId="4d97008808f91814" providerId="LiveId" clId="{27CBE9E4-F738-4A61-87E5-0859DDC790A7}" dt="2021-09-10T06:59:42.151" v="84" actId="255"/>
          <ac:spMkLst>
            <pc:docMk/>
            <pc:sldMk cId="3826256000" sldId="296"/>
            <ac:spMk id="3" creationId="{73AE22CD-4394-4C98-BF6A-991BB024A12C}"/>
          </ac:spMkLst>
        </pc:spChg>
      </pc:sldChg>
      <pc:sldChg chg="modSp new mod modNotesTx">
        <pc:chgData name="Salil Batra" userId="4d97008808f91814" providerId="LiveId" clId="{27CBE9E4-F738-4A61-87E5-0859DDC790A7}" dt="2021-09-10T06:59:09.713" v="81" actId="207"/>
        <pc:sldMkLst>
          <pc:docMk/>
          <pc:sldMk cId="584415039" sldId="297"/>
        </pc:sldMkLst>
        <pc:spChg chg="mod">
          <ac:chgData name="Salil Batra" userId="4d97008808f91814" providerId="LiveId" clId="{27CBE9E4-F738-4A61-87E5-0859DDC790A7}" dt="2021-09-10T06:55:13.195" v="57" actId="20577"/>
          <ac:spMkLst>
            <pc:docMk/>
            <pc:sldMk cId="584415039" sldId="297"/>
            <ac:spMk id="2" creationId="{C2E05B0E-E3E5-48A2-BB64-5681F70482F9}"/>
          </ac:spMkLst>
        </pc:spChg>
        <pc:spChg chg="mod">
          <ac:chgData name="Salil Batra" userId="4d97008808f91814" providerId="LiveId" clId="{27CBE9E4-F738-4A61-87E5-0859DDC790A7}" dt="2021-09-10T06:59:09.713" v="81" actId="207"/>
          <ac:spMkLst>
            <pc:docMk/>
            <pc:sldMk cId="584415039" sldId="297"/>
            <ac:spMk id="3" creationId="{44C8BC2F-21CA-4C26-B680-1BB7FAA8E667}"/>
          </ac:spMkLst>
        </pc:spChg>
      </pc:sldChg>
      <pc:sldChg chg="addSp delSp modSp new mod modNotesTx">
        <pc:chgData name="Salil Batra" userId="4d97008808f91814" providerId="LiveId" clId="{27CBE9E4-F738-4A61-87E5-0859DDC790A7}" dt="2021-09-10T06:58:23.547" v="77" actId="20577"/>
        <pc:sldMkLst>
          <pc:docMk/>
          <pc:sldMk cId="1933714539" sldId="298"/>
        </pc:sldMkLst>
        <pc:spChg chg="mod">
          <ac:chgData name="Salil Batra" userId="4d97008808f91814" providerId="LiveId" clId="{27CBE9E4-F738-4A61-87E5-0859DDC790A7}" dt="2021-09-10T06:56:08.971" v="67" actId="20577"/>
          <ac:spMkLst>
            <pc:docMk/>
            <pc:sldMk cId="1933714539" sldId="298"/>
            <ac:spMk id="2" creationId="{19B4C4FC-A98F-4E3F-A379-8EE98EFBEBBC}"/>
          </ac:spMkLst>
        </pc:spChg>
        <pc:spChg chg="add del mod">
          <ac:chgData name="Salil Batra" userId="4d97008808f91814" providerId="LiveId" clId="{27CBE9E4-F738-4A61-87E5-0859DDC790A7}" dt="2021-09-10T06:58:09.764" v="75" actId="27636"/>
          <ac:spMkLst>
            <pc:docMk/>
            <pc:sldMk cId="1933714539" sldId="298"/>
            <ac:spMk id="3" creationId="{0E50D1EA-D8CE-49B7-A5E3-13239E584F75}"/>
          </ac:spMkLst>
        </pc:spChg>
        <pc:spChg chg="add del mod">
          <ac:chgData name="Salil Batra" userId="4d97008808f91814" providerId="LiveId" clId="{27CBE9E4-F738-4A61-87E5-0859DDC790A7}" dt="2021-09-10T06:56:13.344" v="70"/>
          <ac:spMkLst>
            <pc:docMk/>
            <pc:sldMk cId="1933714539" sldId="298"/>
            <ac:spMk id="4" creationId="{713684F7-4678-43FD-9708-44A04B747F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is data name used for storing a data value</a:t>
            </a:r>
            <a:endParaRPr/>
          </a:p>
        </p:txBody>
      </p:sp>
      <p:sp>
        <p:nvSpPr>
          <p:cNvPr id="133" name="Google Shape;13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60633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01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205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04734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03912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0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" name="Google Shape;18;p40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3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9" name="Google Shape;29;p43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30;p43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31" name="Google Shape;31;p43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2" name="Google Shape;32;p43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4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6;p44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" name="Google Shape;37;p44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6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44;p46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5" name="Google Shape;45;p46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CSE101-Lec#3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69546" y="3429000"/>
            <a:ext cx="715525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Character 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Identifiers and Keywords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Identifiers</a:t>
            </a:r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body" idx="1"/>
          </p:nvPr>
        </p:nvSpPr>
        <p:spPr>
          <a:xfrm>
            <a:off x="481794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So to identify things we have some name given to them 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Identifiers are the fundamental building blocks of a program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Used to give </a:t>
            </a:r>
            <a:r>
              <a:rPr lang="en-US" b="1">
                <a:solidFill>
                  <a:schemeClr val="accent1"/>
                </a:solidFill>
              </a:rPr>
              <a:t>names</a:t>
            </a:r>
            <a:r>
              <a:rPr lang="en-US">
                <a:solidFill>
                  <a:schemeClr val="accent1"/>
                </a:solidFill>
              </a:rPr>
              <a:t> to variables, functions, constant, and user defined data.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They are user-defined names and consist of a sequence of letters and digits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title"/>
          </p:nvPr>
        </p:nvSpPr>
        <p:spPr>
          <a:xfrm>
            <a:off x="152400" y="38100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 for naming an Identifier</a:t>
            </a:r>
            <a:endParaRPr/>
          </a:p>
        </p:txBody>
      </p:sp>
      <p:grpSp>
        <p:nvGrpSpPr>
          <p:cNvPr id="142" name="Google Shape;142;p11"/>
          <p:cNvGrpSpPr/>
          <p:nvPr/>
        </p:nvGrpSpPr>
        <p:grpSpPr>
          <a:xfrm>
            <a:off x="457200" y="1661921"/>
            <a:ext cx="8105775" cy="4529520"/>
            <a:chOff x="0" y="56958"/>
            <a:chExt cx="8105775" cy="4529520"/>
          </a:xfrm>
        </p:grpSpPr>
        <p:sp>
          <p:nvSpPr>
            <p:cNvPr id="143" name="Google Shape;143;p11"/>
            <p:cNvSpPr/>
            <p:nvPr/>
          </p:nvSpPr>
          <p:spPr>
            <a:xfrm>
              <a:off x="0" y="56958"/>
              <a:ext cx="8105775" cy="10740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 txBox="1"/>
            <p:nvPr/>
          </p:nvSpPr>
          <p:spPr>
            <a:xfrm>
              <a:off x="52431" y="10938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An identifier name is any combination of 1 to 31 alphabets, digits or underscores. </a:t>
              </a: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0" y="1208778"/>
              <a:ext cx="8105775" cy="10740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 txBox="1"/>
            <p:nvPr/>
          </p:nvSpPr>
          <p:spPr>
            <a:xfrm>
              <a:off x="52431" y="126120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The first character in the identifier name must be an alphabet or underscore. </a:t>
              </a: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0" y="2360598"/>
              <a:ext cx="8105775" cy="10740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 txBox="1"/>
            <p:nvPr/>
          </p:nvSpPr>
          <p:spPr>
            <a:xfrm>
              <a:off x="52431" y="241302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No blanks or special symbol other than an underscore can be used in an identifier name. </a:t>
              </a: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0" y="3512418"/>
              <a:ext cx="8105775" cy="10740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 txBox="1"/>
            <p:nvPr/>
          </p:nvSpPr>
          <p:spPr>
            <a:xfrm>
              <a:off x="52431" y="356484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Keywords are not allowed to be used as identifiers.</a:t>
              </a: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Identifiers</a:t>
            </a:r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514599"/>
          </a:xfrm>
          <a:prstGeom prst="rect">
            <a:avLst/>
          </a:prstGeom>
          <a:gradFill>
            <a:gsLst>
              <a:gs pos="0">
                <a:srgbClr val="86D8FF"/>
              </a:gs>
              <a:gs pos="35000">
                <a:srgbClr val="ACE2FF"/>
              </a:gs>
              <a:gs pos="100000">
                <a:srgbClr val="DCF1FF"/>
              </a:gs>
            </a:gsLst>
            <a:lin ang="16200000" scaled="0"/>
          </a:gradFill>
          <a:ln w="9525" cap="flat" cmpd="sng">
            <a:solidFill>
              <a:srgbClr val="009B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Tool_spanner;	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tool_spanner;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FORMULA1;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engine_1;</a:t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>
            <a:off x="2971800" y="1752600"/>
            <a:ext cx="152400" cy="914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3276600" y="1905000"/>
            <a:ext cx="2667000" cy="533400"/>
          </a:xfrm>
          <a:prstGeom prst="rect">
            <a:avLst/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both are different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457200" y="4267200"/>
            <a:ext cx="8229600" cy="20621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identifiers name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1_engine;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@car-roof;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 Keywords 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body" idx="1"/>
          </p:nvPr>
        </p:nvSpPr>
        <p:spPr>
          <a:xfrm>
            <a:off x="457200" y="1371601"/>
            <a:ext cx="810577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Keywords are the reserved words whose meaning has already been explained to the C compiler.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We cannot use these keywords as variables.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Each keyword is meant to perform a specific function in a C program.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There are 32 keywords in C language.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All keywords are written in lowercase only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</p:txBody>
      </p:sp>
      <p:grpSp>
        <p:nvGrpSpPr>
          <p:cNvPr id="166" name="Google Shape;166;p13"/>
          <p:cNvGrpSpPr/>
          <p:nvPr/>
        </p:nvGrpSpPr>
        <p:grpSpPr>
          <a:xfrm>
            <a:off x="1295400" y="4724400"/>
            <a:ext cx="5565569" cy="1676400"/>
            <a:chOff x="3352800" y="2667000"/>
            <a:chExt cx="5565569" cy="1676400"/>
          </a:xfrm>
        </p:grpSpPr>
        <p:sp>
          <p:nvSpPr>
            <p:cNvPr id="167" name="Google Shape;167;p13"/>
            <p:cNvSpPr/>
            <p:nvPr/>
          </p:nvSpPr>
          <p:spPr>
            <a:xfrm>
              <a:off x="3653642" y="3166241"/>
              <a:ext cx="5264727" cy="117715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Eg: The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name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person can never be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eat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sleep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etc because these words have some predefined meaning to perform some task.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8" name="Google Shape;168;p13" descr="C:\Program Files (x86)\Microsoft Office\MEDIA\CAGCAT10\j0299125.wm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52800" y="2667000"/>
              <a:ext cx="676894" cy="7372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 of C Keywords </a:t>
            </a:r>
            <a:endParaRPr/>
          </a:p>
        </p:txBody>
      </p:sp>
      <p:graphicFrame>
        <p:nvGraphicFramePr>
          <p:cNvPr id="174" name="Google Shape;174;p14"/>
          <p:cNvGraphicFramePr/>
          <p:nvPr/>
        </p:nvGraphicFramePr>
        <p:xfrm>
          <a:off x="1524000" y="1828800"/>
          <a:ext cx="6172200" cy="3728800"/>
        </p:xfrm>
        <a:graphic>
          <a:graphicData uri="http://schemas.openxmlformats.org/drawingml/2006/table">
            <a:tbl>
              <a:tblPr firstRow="1" bandRow="1">
                <a:noFill/>
                <a:tableStyleId>{2061A904-FC6C-46D9-AF61-62E033E2436D}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	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switch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case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	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register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extern	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	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union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	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continue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signed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default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goto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volatile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 dirty="0"/>
              <a:t>Which of the following is a valid identifier name?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AutoNum type="alphaUcPeriod"/>
            </a:pPr>
            <a:r>
              <a:rPr lang="en-US" sz="2800" dirty="0"/>
              <a:t>1abcpqr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AutoNum type="alphaUcPeriod"/>
            </a:pPr>
            <a:r>
              <a:rPr lang="en-US" sz="2800" dirty="0"/>
              <a:t>break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AutoNum type="alphaUcPeriod"/>
            </a:pPr>
            <a:r>
              <a:rPr lang="en-US" sz="2800" dirty="0" err="1"/>
              <a:t>abc_pqr</a:t>
            </a:r>
            <a:endParaRPr sz="2800"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AutoNum type="alphaUcPeriod"/>
            </a:pPr>
            <a:r>
              <a:rPr lang="en-US" sz="2800" dirty="0"/>
              <a:t>^</a:t>
            </a:r>
            <a:r>
              <a:rPr lang="en-US" sz="2800" dirty="0" err="1"/>
              <a:t>abc</a:t>
            </a:r>
            <a:endParaRPr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/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dirty="0"/>
              <a:t>Which of the following is not a valid identifier?</a:t>
            </a:r>
            <a:br>
              <a:rPr lang="en-US" dirty="0"/>
            </a:br>
            <a:r>
              <a:rPr lang="en-US" dirty="0"/>
              <a:t>a) __a3</a:t>
            </a:r>
            <a:br>
              <a:rPr lang="en-US" dirty="0"/>
            </a:br>
            <a:r>
              <a:rPr lang="en-US" dirty="0"/>
              <a:t>b) __3a</a:t>
            </a:r>
            <a:br>
              <a:rPr lang="en-US" dirty="0"/>
            </a:br>
            <a:r>
              <a:rPr lang="en-US" dirty="0"/>
              <a:t>c) __A3</a:t>
            </a:r>
            <a:br>
              <a:rPr lang="en-US" dirty="0"/>
            </a:br>
            <a:r>
              <a:rPr lang="en-US" dirty="0"/>
              <a:t>d) None of the mentioned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dirty="0"/>
              <a:t>Which of the following is not a valid identifier?</a:t>
            </a:r>
            <a:br>
              <a:rPr lang="en-US" dirty="0"/>
            </a:br>
            <a:r>
              <a:rPr lang="en-US" dirty="0"/>
              <a:t>a) _a3;</a:t>
            </a:r>
            <a:br>
              <a:rPr lang="en-US" dirty="0"/>
            </a:br>
            <a:r>
              <a:rPr lang="en-US" dirty="0"/>
              <a:t>b) a_3;</a:t>
            </a:r>
            <a:br>
              <a:rPr lang="en-US" dirty="0"/>
            </a:br>
            <a:r>
              <a:rPr lang="en-US" dirty="0"/>
              <a:t>c) 3_a;</a:t>
            </a:r>
            <a:br>
              <a:rPr lang="en-US" dirty="0"/>
            </a:br>
            <a:r>
              <a:rPr lang="en-US" dirty="0"/>
              <a:t>d) _3a;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Data type means the type of value a variable will have.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also defines memory space for a particular variable in computer.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type of value of variable can be alphabets or numbers.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numbers can be further divided as the integer or rational number.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Lets </a:t>
            </a:r>
            <a:r>
              <a:rPr lang="en-US"/>
              <a:t>see a</a:t>
            </a:r>
            <a:r>
              <a:rPr lang="en-US">
                <a:solidFill>
                  <a:schemeClr val="accent1"/>
                </a:solidFill>
              </a:rPr>
              <a:t> mathematics problem: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In this lecture we will cover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Character set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Identifiers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Keyword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Data types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My-Car</a:t>
            </a:r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Calibri"/>
              <a:buAutoNum type="arabicPeriod"/>
            </a:pPr>
            <a:r>
              <a:rPr lang="en-US" sz="2720">
                <a:solidFill>
                  <a:schemeClr val="accent1"/>
                </a:solidFill>
              </a:rPr>
              <a:t>If the radius of car wheel is 15inch then what will the distance traveled after one rotation of that wheel?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Sol: Given-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	radius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00B050"/>
                </a:solidFill>
              </a:rPr>
              <a:t>15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	dist_travelled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So, 	Circumference of circle = 2 * pi * r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      dist_travelled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00B050"/>
                </a:solidFill>
              </a:rPr>
              <a:t>2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/>
              <a:t>*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FF0000"/>
                </a:solidFill>
              </a:rPr>
              <a:t>3.14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/>
              <a:t>*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00B050"/>
                </a:solidFill>
              </a:rPr>
              <a:t>radius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      dist_travelled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	</a:t>
            </a:r>
            <a:r>
              <a:rPr lang="en-US" sz="2720">
                <a:solidFill>
                  <a:srgbClr val="FF0000"/>
                </a:solidFill>
              </a:rPr>
              <a:t>6.28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/>
              <a:t>*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00B050"/>
                </a:solidFill>
              </a:rPr>
              <a:t>15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      dist_travelled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	</a:t>
            </a:r>
            <a:r>
              <a:rPr lang="en-US" sz="2720">
                <a:solidFill>
                  <a:srgbClr val="FF0000"/>
                </a:solidFill>
              </a:rPr>
              <a:t>94.2</a:t>
            </a:r>
            <a:r>
              <a:rPr lang="en-US" sz="2720">
                <a:solidFill>
                  <a:schemeClr val="accent1"/>
                </a:solidFill>
              </a:rPr>
              <a:t>   Ans.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  <p:grpSp>
        <p:nvGrpSpPr>
          <p:cNvPr id="209" name="Google Shape;209;p20"/>
          <p:cNvGrpSpPr/>
          <p:nvPr/>
        </p:nvGrpSpPr>
        <p:grpSpPr>
          <a:xfrm>
            <a:off x="5914256" y="2819400"/>
            <a:ext cx="893440" cy="2286000"/>
            <a:chOff x="6228184" y="3126567"/>
            <a:chExt cx="893440" cy="2936066"/>
          </a:xfrm>
        </p:grpSpPr>
        <p:sp>
          <p:nvSpPr>
            <p:cNvPr id="210" name="Google Shape;210;p20"/>
            <p:cNvSpPr/>
            <p:nvPr/>
          </p:nvSpPr>
          <p:spPr>
            <a:xfrm>
              <a:off x="6228184" y="3126567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6257528" y="4695450"/>
              <a:ext cx="864096" cy="29062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3.14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6257528" y="5772007"/>
              <a:ext cx="864096" cy="29062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94.2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20"/>
          <p:cNvSpPr txBox="1"/>
          <p:nvPr/>
        </p:nvSpPr>
        <p:spPr>
          <a:xfrm>
            <a:off x="6804248" y="2743200"/>
            <a:ext cx="22573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Integer(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int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 C 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6858000" y="3962400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Real (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 C)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6858000" y="4800600"/>
            <a:ext cx="23397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Real (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in C)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0" descr="C:\Users\Aman\Pictures\2pi-unrolle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25" y="5334000"/>
            <a:ext cx="64293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My-Grades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Calibri"/>
              <a:buAutoNum type="arabicPeriod" startAt="2"/>
            </a:pPr>
            <a:r>
              <a:rPr lang="en-US" sz="2960">
                <a:solidFill>
                  <a:schemeClr val="accent1"/>
                </a:solidFill>
              </a:rPr>
              <a:t>Five students have appeared for Mathematics exam and their respective marks are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</a:t>
            </a:r>
            <a:r>
              <a:rPr lang="en-US" sz="2960">
                <a:solidFill>
                  <a:srgbClr val="00B050"/>
                </a:solidFill>
              </a:rPr>
              <a:t>84</a:t>
            </a:r>
            <a:r>
              <a:rPr lang="en-US" sz="2960">
                <a:solidFill>
                  <a:schemeClr val="accent1"/>
                </a:solidFill>
              </a:rPr>
              <a:t>,</a:t>
            </a:r>
            <a:r>
              <a:rPr lang="en-US" sz="2960">
                <a:solidFill>
                  <a:srgbClr val="00B050"/>
                </a:solidFill>
              </a:rPr>
              <a:t>34</a:t>
            </a:r>
            <a:r>
              <a:rPr lang="en-US" sz="2960">
                <a:solidFill>
                  <a:schemeClr val="accent1"/>
                </a:solidFill>
              </a:rPr>
              <a:t>,</a:t>
            </a:r>
            <a:r>
              <a:rPr lang="en-US" sz="2960">
                <a:solidFill>
                  <a:srgbClr val="00B050"/>
                </a:solidFill>
              </a:rPr>
              <a:t>97</a:t>
            </a:r>
            <a:r>
              <a:rPr lang="en-US" sz="2960">
                <a:solidFill>
                  <a:schemeClr val="accent1"/>
                </a:solidFill>
              </a:rPr>
              <a:t>,</a:t>
            </a:r>
            <a:r>
              <a:rPr lang="en-US" sz="2960">
                <a:solidFill>
                  <a:srgbClr val="00B050"/>
                </a:solidFill>
              </a:rPr>
              <a:t>58</a:t>
            </a:r>
            <a:r>
              <a:rPr lang="en-US" sz="2960">
                <a:solidFill>
                  <a:schemeClr val="accent1"/>
                </a:solidFill>
              </a:rPr>
              <a:t>,</a:t>
            </a:r>
            <a:r>
              <a:rPr lang="en-US" sz="2960">
                <a:solidFill>
                  <a:srgbClr val="00B050"/>
                </a:solidFill>
              </a:rPr>
              <a:t>64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consider the rank bands and their respective grades  as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80 to 100	 – </a:t>
            </a:r>
            <a:r>
              <a:rPr lang="en-US" sz="2960">
                <a:solidFill>
                  <a:schemeClr val="accent4"/>
                </a:solidFill>
              </a:rPr>
              <a:t>A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60 to 79 	 – </a:t>
            </a:r>
            <a:r>
              <a:rPr lang="en-US" sz="2960">
                <a:solidFill>
                  <a:schemeClr val="accent4"/>
                </a:solidFill>
              </a:rPr>
              <a:t>B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40 to 59	 – </a:t>
            </a:r>
            <a:r>
              <a:rPr lang="en-US" sz="2960">
                <a:solidFill>
                  <a:schemeClr val="accent4"/>
                </a:solidFill>
              </a:rPr>
              <a:t>C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less than 40 – </a:t>
            </a:r>
            <a:r>
              <a:rPr lang="en-US" sz="2960">
                <a:solidFill>
                  <a:schemeClr val="accent4"/>
                </a:solidFill>
              </a:rPr>
              <a:t>D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So find the grade for each students?	</a:t>
            </a:r>
            <a:endParaRPr sz="2960" i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Sol: Given-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M1=</a:t>
            </a:r>
            <a:r>
              <a:rPr lang="en-US">
                <a:solidFill>
                  <a:srgbClr val="00B050"/>
                </a:solidFill>
              </a:rPr>
              <a:t>84</a:t>
            </a:r>
            <a:r>
              <a:rPr lang="en-US">
                <a:solidFill>
                  <a:schemeClr val="accent1"/>
                </a:solidFill>
              </a:rPr>
              <a:t>, G1=?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M2=</a:t>
            </a:r>
            <a:r>
              <a:rPr lang="en-US">
                <a:solidFill>
                  <a:srgbClr val="00B050"/>
                </a:solidFill>
              </a:rPr>
              <a:t>34</a:t>
            </a:r>
            <a:r>
              <a:rPr lang="en-US">
                <a:solidFill>
                  <a:schemeClr val="accent1"/>
                </a:solidFill>
              </a:rPr>
              <a:t>, G2=?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M3=</a:t>
            </a:r>
            <a:r>
              <a:rPr lang="en-US">
                <a:solidFill>
                  <a:srgbClr val="00B050"/>
                </a:solidFill>
              </a:rPr>
              <a:t>97</a:t>
            </a:r>
            <a:r>
              <a:rPr lang="en-US">
                <a:solidFill>
                  <a:schemeClr val="accent1"/>
                </a:solidFill>
              </a:rPr>
              <a:t>, G3=?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M4=</a:t>
            </a:r>
            <a:r>
              <a:rPr lang="en-US">
                <a:solidFill>
                  <a:srgbClr val="00B050"/>
                </a:solidFill>
              </a:rPr>
              <a:t>58</a:t>
            </a:r>
            <a:r>
              <a:rPr lang="en-US">
                <a:solidFill>
                  <a:schemeClr val="accent1"/>
                </a:solidFill>
              </a:rPr>
              <a:t>, G4=?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M5=</a:t>
            </a:r>
            <a:r>
              <a:rPr lang="en-US">
                <a:solidFill>
                  <a:srgbClr val="00B050"/>
                </a:solidFill>
              </a:rPr>
              <a:t>64</a:t>
            </a:r>
            <a:r>
              <a:rPr lang="en-US">
                <a:solidFill>
                  <a:schemeClr val="accent1"/>
                </a:solidFill>
              </a:rPr>
              <a:t>, G5=?</a:t>
            </a:r>
            <a:endParaRPr>
              <a:solidFill>
                <a:schemeClr val="accent1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4716016" y="1752600"/>
            <a:ext cx="4032448" cy="3352800"/>
            <a:chOff x="4716016" y="1752600"/>
            <a:chExt cx="4032448" cy="3352800"/>
          </a:xfrm>
        </p:grpSpPr>
        <p:grpSp>
          <p:nvGrpSpPr>
            <p:cNvPr id="230" name="Google Shape;230;p22"/>
            <p:cNvGrpSpPr/>
            <p:nvPr/>
          </p:nvGrpSpPr>
          <p:grpSpPr>
            <a:xfrm>
              <a:off x="4716016" y="1752600"/>
              <a:ext cx="4032448" cy="3352800"/>
              <a:chOff x="3740639" y="1700808"/>
              <a:chExt cx="4032448" cy="3352800"/>
            </a:xfrm>
          </p:grpSpPr>
          <p:grpSp>
            <p:nvGrpSpPr>
              <p:cNvPr id="231" name="Google Shape;231;p22"/>
              <p:cNvGrpSpPr/>
              <p:nvPr/>
            </p:nvGrpSpPr>
            <p:grpSpPr>
              <a:xfrm>
                <a:off x="4355976" y="2276872"/>
                <a:ext cx="2376264" cy="2776736"/>
                <a:chOff x="4355976" y="2276872"/>
                <a:chExt cx="2376264" cy="2776736"/>
              </a:xfrm>
            </p:grpSpPr>
            <p:sp>
              <p:nvSpPr>
                <p:cNvPr id="232" name="Google Shape;232;p22"/>
                <p:cNvSpPr/>
                <p:nvPr/>
              </p:nvSpPr>
              <p:spPr>
                <a:xfrm>
                  <a:off x="4355976" y="2276872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84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22"/>
                <p:cNvSpPr/>
                <p:nvPr/>
              </p:nvSpPr>
              <p:spPr>
                <a:xfrm>
                  <a:off x="5868144" y="2317304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22"/>
                <p:cNvSpPr/>
                <p:nvPr/>
              </p:nvSpPr>
              <p:spPr>
                <a:xfrm>
                  <a:off x="4355976" y="2896141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34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22"/>
                <p:cNvSpPr/>
                <p:nvPr/>
              </p:nvSpPr>
              <p:spPr>
                <a:xfrm>
                  <a:off x="5868144" y="3512637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36" name="Google Shape;236;p22"/>
                <p:cNvSpPr/>
                <p:nvPr/>
              </p:nvSpPr>
              <p:spPr>
                <a:xfrm>
                  <a:off x="5868144" y="4088701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/>
                </a:p>
              </p:txBody>
            </p:sp>
            <p:sp>
              <p:nvSpPr>
                <p:cNvPr id="237" name="Google Shape;237;p22"/>
                <p:cNvSpPr/>
                <p:nvPr/>
              </p:nvSpPr>
              <p:spPr>
                <a:xfrm>
                  <a:off x="5868144" y="4736772"/>
                  <a:ext cx="864096" cy="31683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  <p:sp>
              <p:nvSpPr>
                <p:cNvPr id="238" name="Google Shape;238;p22"/>
                <p:cNvSpPr/>
                <p:nvPr/>
              </p:nvSpPr>
              <p:spPr>
                <a:xfrm>
                  <a:off x="5868144" y="2936573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22"/>
                <p:cNvSpPr/>
                <p:nvPr/>
              </p:nvSpPr>
              <p:spPr>
                <a:xfrm>
                  <a:off x="4355976" y="3501008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97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22"/>
                <p:cNvSpPr/>
                <p:nvPr/>
              </p:nvSpPr>
              <p:spPr>
                <a:xfrm>
                  <a:off x="4355976" y="4120277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58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22"/>
                <p:cNvSpPr/>
                <p:nvPr/>
              </p:nvSpPr>
              <p:spPr>
                <a:xfrm>
                  <a:off x="4355976" y="4696341"/>
                  <a:ext cx="864096" cy="3168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64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2" name="Google Shape;242;p22"/>
              <p:cNvSpPr txBox="1"/>
              <p:nvPr/>
            </p:nvSpPr>
            <p:spPr>
              <a:xfrm>
                <a:off x="3740639" y="1700808"/>
                <a:ext cx="1734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Marks as </a:t>
                </a:r>
                <a:r>
                  <a:rPr lang="en-US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integer</a:t>
                </a: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2"/>
              <p:cNvSpPr txBox="1"/>
              <p:nvPr/>
            </p:nvSpPr>
            <p:spPr>
              <a:xfrm>
                <a:off x="5612846" y="1700808"/>
                <a:ext cx="21602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Grades as </a:t>
                </a:r>
                <a:r>
                  <a:rPr lang="en-US" sz="1800">
                    <a:solidFill>
                      <a:schemeClr val="accent4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character</a:t>
                </a: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22"/>
            <p:cNvSpPr txBox="1"/>
            <p:nvPr/>
          </p:nvSpPr>
          <p:spPr>
            <a:xfrm>
              <a:off x="7740352" y="2204864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7740352" y="2843644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2"/>
            <p:cNvSpPr txBox="1"/>
            <p:nvPr/>
          </p:nvSpPr>
          <p:spPr>
            <a:xfrm>
              <a:off x="7740352" y="3429000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2"/>
            <p:cNvSpPr txBox="1"/>
            <p:nvPr/>
          </p:nvSpPr>
          <p:spPr>
            <a:xfrm>
              <a:off x="7740352" y="4005064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2"/>
            <p:cNvSpPr txBox="1"/>
            <p:nvPr/>
          </p:nvSpPr>
          <p:spPr>
            <a:xfrm>
              <a:off x="7740352" y="4653136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Classification of Data Types</a:t>
            </a:r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In C data type is broadly classified  as: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Basic data types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Derived data types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User defined data types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4"/>
          <p:cNvGrpSpPr/>
          <p:nvPr/>
        </p:nvGrpSpPr>
        <p:grpSpPr>
          <a:xfrm>
            <a:off x="175876" y="458163"/>
            <a:ext cx="8792247" cy="6170272"/>
            <a:chOff x="175876" y="963"/>
            <a:chExt cx="8792247" cy="6170272"/>
          </a:xfrm>
        </p:grpSpPr>
        <p:sp>
          <p:nvSpPr>
            <p:cNvPr id="260" name="Google Shape;260;p24"/>
            <p:cNvSpPr/>
            <p:nvPr/>
          </p:nvSpPr>
          <p:spPr>
            <a:xfrm>
              <a:off x="3233261" y="3493758"/>
              <a:ext cx="2677477" cy="2677477"/>
            </a:xfrm>
            <a:prstGeom prst="ellipse">
              <a:avLst/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 txBox="1"/>
            <p:nvPr/>
          </p:nvSpPr>
          <p:spPr>
            <a:xfrm>
              <a:off x="3625368" y="3885865"/>
              <a:ext cx="1893263" cy="1893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Type</a:t>
              </a:r>
              <a:endParaRPr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 rot="-8700000">
              <a:off x="1236157" y="2934141"/>
              <a:ext cx="2339209" cy="763081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0D5FF"/>
                </a:gs>
                <a:gs pos="35000">
                  <a:srgbClr val="D1E1FF"/>
                </a:gs>
                <a:gs pos="100000">
                  <a:srgbClr val="EBF2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175876" y="1627382"/>
              <a:ext cx="2543603" cy="203488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 txBox="1"/>
            <p:nvPr/>
          </p:nvSpPr>
          <p:spPr>
            <a:xfrm>
              <a:off x="235476" y="1686982"/>
              <a:ext cx="2424403" cy="1915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Basic Data Type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Integer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Character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Float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Double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 rot="-5400000">
              <a:off x="3402395" y="1806469"/>
              <a:ext cx="2339209" cy="763081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0D5FF"/>
                </a:gs>
                <a:gs pos="35000">
                  <a:srgbClr val="D1E1FF"/>
                </a:gs>
                <a:gs pos="100000">
                  <a:srgbClr val="EBF2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3300198" y="963"/>
              <a:ext cx="2543603" cy="203488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 txBox="1"/>
            <p:nvPr/>
          </p:nvSpPr>
          <p:spPr>
            <a:xfrm>
              <a:off x="3359798" y="60563"/>
              <a:ext cx="2424403" cy="1915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Derived Data Type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Pointers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Functions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Array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 rot="-2100000">
              <a:off x="5568632" y="2934141"/>
              <a:ext cx="2339209" cy="763081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0D5FF"/>
                </a:gs>
                <a:gs pos="35000">
                  <a:srgbClr val="D1E1FF"/>
                </a:gs>
                <a:gs pos="100000">
                  <a:srgbClr val="EBF2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6424520" y="1627382"/>
              <a:ext cx="2543603" cy="203488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 txBox="1"/>
            <p:nvPr/>
          </p:nvSpPr>
          <p:spPr>
            <a:xfrm>
              <a:off x="6484120" y="1686982"/>
              <a:ext cx="2424403" cy="1915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Defined Data Type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Structure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Union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Enumeration	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List of Data Types</a:t>
            </a:r>
            <a:br>
              <a:rPr lang="en-US" sz="3959"/>
            </a:br>
            <a:r>
              <a:rPr lang="en-US" sz="1620"/>
              <a:t>(Size of the data type depends upon the compiler also, following sizes may vary also, as per different compilers)</a:t>
            </a:r>
            <a:endParaRPr sz="1620"/>
          </a:p>
        </p:txBody>
      </p:sp>
      <p:graphicFrame>
        <p:nvGraphicFramePr>
          <p:cNvPr id="276" name="Google Shape;276;p25"/>
          <p:cNvGraphicFramePr/>
          <p:nvPr/>
        </p:nvGraphicFramePr>
        <p:xfrm>
          <a:off x="457200" y="1219200"/>
          <a:ext cx="8229600" cy="5303640"/>
        </p:xfrm>
        <a:graphic>
          <a:graphicData uri="http://schemas.openxmlformats.org/drawingml/2006/table">
            <a:tbl>
              <a:tblPr firstRow="1" bandRow="1">
                <a:noFill/>
                <a:tableStyleId>{2061A904-FC6C-46D9-AF61-62E033E2436D}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Type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Size (bytes)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Minimal range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-128 to 127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char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to 255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 or 4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-32768 to 32767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 or 4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to 65535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-32768 to 32767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short 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to 65535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-2147483648 to 2147483647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long 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to 4294967295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3.4e-38 to 3.4e+38 with 6 digits of precision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1.7e-308 to 1.7e+308 with 15 digits of precision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double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 or 12 or 16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3.4e-4932 to 1.1e+4932 with 20 digits of precision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Integer </a:t>
            </a:r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2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is used to store positive and negative counting numbers, as well as zero.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			</a:t>
            </a:r>
            <a:r>
              <a:rPr lang="en-US">
                <a:solidFill>
                  <a:srgbClr val="00B050"/>
                </a:solidFill>
              </a:rPr>
              <a:t>{...,-2,-1,0,1,2,...}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numbers written in green box of My-Car problem are the integers.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1371600" y="5474365"/>
            <a:ext cx="864096" cy="31683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2590800" y="5486400"/>
            <a:ext cx="864096" cy="31683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3810000" y="5486400"/>
            <a:ext cx="864096" cy="31683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5105400" y="5486400"/>
            <a:ext cx="864096" cy="31683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97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</a:t>
            </a:r>
            <a:r>
              <a:rPr lang="en-US" b="1">
                <a:solidFill>
                  <a:schemeClr val="accent1"/>
                </a:solidFill>
              </a:rPr>
              <a:t>type modifiers</a:t>
            </a:r>
            <a:r>
              <a:rPr lang="en-US">
                <a:solidFill>
                  <a:schemeClr val="accent1"/>
                </a:solidFill>
              </a:rPr>
              <a:t> for the integer data type are: </a:t>
            </a:r>
            <a:r>
              <a:rPr lang="en-US">
                <a:solidFill>
                  <a:srgbClr val="0B5394"/>
                </a:solidFill>
              </a:rPr>
              <a:t>signed, unsigned, short, long </a:t>
            </a:r>
            <a:r>
              <a:rPr lang="en-US">
                <a:solidFill>
                  <a:schemeClr val="accent1"/>
                </a:solidFill>
              </a:rPr>
              <a:t>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3200"/>
              <a:buChar char="•"/>
            </a:pPr>
            <a:r>
              <a:rPr lang="en-US">
                <a:solidFill>
                  <a:srgbClr val="0B5394"/>
                </a:solidFill>
              </a:rPr>
              <a:t>Signed</a:t>
            </a:r>
            <a:r>
              <a:rPr lang="en-US">
                <a:solidFill>
                  <a:schemeClr val="accent1"/>
                </a:solidFill>
              </a:rPr>
              <a:t> types represent positive and negative numbers.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3200"/>
              <a:buChar char="•"/>
            </a:pPr>
            <a:r>
              <a:rPr lang="en-US">
                <a:solidFill>
                  <a:srgbClr val="0B5394"/>
                </a:solidFill>
              </a:rPr>
              <a:t>Unsigned</a:t>
            </a:r>
            <a:r>
              <a:rPr lang="en-US">
                <a:solidFill>
                  <a:schemeClr val="accent1"/>
                </a:solidFill>
              </a:rPr>
              <a:t> represent zero and positive numbers only.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3200"/>
              <a:buChar char="•"/>
            </a:pPr>
            <a:r>
              <a:rPr lang="en-US">
                <a:solidFill>
                  <a:srgbClr val="0B5394"/>
                </a:solidFill>
              </a:rPr>
              <a:t>Long</a:t>
            </a:r>
            <a:r>
              <a:rPr lang="en-US">
                <a:solidFill>
                  <a:schemeClr val="accent1"/>
                </a:solidFill>
              </a:rPr>
              <a:t> and </a:t>
            </a:r>
            <a:r>
              <a:rPr lang="en-US">
                <a:solidFill>
                  <a:srgbClr val="0B5394"/>
                </a:solidFill>
              </a:rPr>
              <a:t>short</a:t>
            </a:r>
            <a:r>
              <a:rPr lang="en-US">
                <a:solidFill>
                  <a:schemeClr val="accent1"/>
                </a:solidFill>
              </a:rPr>
              <a:t> represent the range of integer number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>
            <a:spLocks noGrp="1"/>
          </p:cNvSpPr>
          <p:nvPr>
            <p:ph type="body" idx="1"/>
          </p:nvPr>
        </p:nvSpPr>
        <p:spPr>
          <a:xfrm>
            <a:off x="4800600" y="990600"/>
            <a:ext cx="4191000" cy="510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Integer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Occupies 4 bytes in memory.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rgbClr val="01303D"/>
              </a:buClr>
              <a:buSzPts val="2800"/>
              <a:buChar char="•"/>
            </a:pPr>
            <a:r>
              <a:rPr lang="en-US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rPr>
              <a:t>Format specifier is %ld.</a:t>
            </a:r>
            <a:endParaRPr/>
          </a:p>
          <a:p>
            <a:pPr marL="342900" lvl="0" indent="-1651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>
              <a:solidFill>
                <a:schemeClr val="accent1"/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Range is -2147483648 to 2147483647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long radius=123456;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long int value</a:t>
            </a:r>
            <a:r>
              <a:rPr lang="en-US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0" y="2438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457199" y="990600"/>
            <a:ext cx="4171071" cy="510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</a:t>
            </a: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nteger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Occupies 2 bytes in memory.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1303D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rPr>
              <a:t>Format specifier is %d or %i.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Range is -32768 to 32767.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default int variable is short signed int.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 cost=100;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short int si; </a:t>
            </a:r>
            <a:endParaRPr/>
          </a:p>
        </p:txBody>
      </p:sp>
      <p:cxnSp>
        <p:nvCxnSpPr>
          <p:cNvPr id="300" name="Google Shape;300;p28"/>
          <p:cNvCxnSpPr/>
          <p:nvPr/>
        </p:nvCxnSpPr>
        <p:spPr>
          <a:xfrm rot="-5400000">
            <a:off x="1980406" y="3429000"/>
            <a:ext cx="5486400" cy="158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4191000" cy="5135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Integer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Occupies 2 bytes in memory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1303D"/>
              </a:buClr>
              <a:buSzPts val="2590"/>
              <a:buChar char="•"/>
            </a:pPr>
            <a:r>
              <a:rPr lang="en-US" sz="259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rPr>
              <a:t>Format specifier is %d or %i</a:t>
            </a:r>
            <a:endParaRPr sz="2590">
              <a:solidFill>
                <a:srgbClr val="01303D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There are also long signed integers having range from -2147483648 to 2147483647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5"/>
              <a:buNone/>
            </a:pPr>
            <a:r>
              <a:rPr lang="en-US" sz="2405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 firstvalue=10;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5"/>
              <a:buNone/>
            </a:pPr>
            <a:r>
              <a:rPr lang="en-US" sz="2405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long int WaterLevel</a:t>
            </a:r>
            <a:r>
              <a:rPr lang="en-US" sz="259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590" b="1">
              <a:solidFill>
                <a:srgbClr val="00B050"/>
              </a:solidFill>
            </a:endParaRPr>
          </a:p>
        </p:txBody>
      </p:sp>
      <p:sp>
        <p:nvSpPr>
          <p:cNvPr id="306" name="Google Shape;306;p29"/>
          <p:cNvSpPr txBox="1">
            <a:spLocks noGrp="1"/>
          </p:cNvSpPr>
          <p:nvPr>
            <p:ph type="body" idx="2"/>
          </p:nvPr>
        </p:nvSpPr>
        <p:spPr>
          <a:xfrm>
            <a:off x="4724400" y="990600"/>
            <a:ext cx="4419600" cy="510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Integer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Occupies 2 bytes in memory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1303D"/>
              </a:buClr>
              <a:buSzPts val="2590"/>
              <a:buChar char="•"/>
            </a:pPr>
            <a:r>
              <a:rPr lang="en-US" sz="259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rPr>
              <a:t>Format specifier is %u</a:t>
            </a: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>
              <a:solidFill>
                <a:schemeClr val="accen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There are also long  unsigned int with range 0 to 4294967295</a:t>
            </a:r>
            <a:endParaRPr/>
          </a:p>
          <a:p>
            <a:pPr marL="342900" lvl="0" indent="-17843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>
              <a:solidFill>
                <a:schemeClr val="accen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59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5"/>
              <a:buNone/>
            </a:pPr>
            <a:r>
              <a:rPr lang="en-US" sz="2405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unsigned long count=567898;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5"/>
              <a:buNone/>
            </a:pPr>
            <a:r>
              <a:rPr lang="en-US" sz="2405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unsigned short int page;</a:t>
            </a:r>
            <a:endParaRPr sz="2405" b="1">
              <a:solidFill>
                <a:srgbClr val="00B050"/>
              </a:solidFill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0" y="2438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29"/>
          <p:cNvCxnSpPr/>
          <p:nvPr/>
        </p:nvCxnSpPr>
        <p:spPr>
          <a:xfrm rot="-5400000">
            <a:off x="1905794" y="3429000"/>
            <a:ext cx="5486400" cy="158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457200" y="5778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Language: </a:t>
            </a:r>
            <a:r>
              <a:rPr lang="en-US"/>
              <a:t>its influence in our life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solidFill>
                  <a:schemeClr val="accent1"/>
                </a:solidFill>
              </a:rPr>
              <a:t>Let us look to what we are doing since our childhood, how did we learnt ENGLISH- A recap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>
              <a:solidFill>
                <a:schemeClr val="accent1"/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>
              <a:solidFill>
                <a:schemeClr val="accent1"/>
              </a:solidFill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676400" y="2667000"/>
            <a:ext cx="3886200" cy="609600"/>
          </a:xfrm>
          <a:prstGeom prst="roundRect">
            <a:avLst>
              <a:gd name="adj" fmla="val 16667"/>
            </a:avLst>
          </a:prstGeom>
          <a:solidFill>
            <a:srgbClr val="B1EEF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B C D …… X Y Z</a:t>
            </a:r>
            <a:endParaRPr sz="3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676400" y="3657600"/>
            <a:ext cx="3886200" cy="609600"/>
          </a:xfrm>
          <a:prstGeom prst="roundRect">
            <a:avLst>
              <a:gd name="adj" fmla="val 16667"/>
            </a:avLst>
          </a:prstGeom>
          <a:solidFill>
            <a:srgbClr val="B1EEF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RAT  BAT  CAT COW </a:t>
            </a:r>
            <a:endParaRPr sz="3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1676400" y="4572000"/>
            <a:ext cx="3886200" cy="609600"/>
          </a:xfrm>
          <a:prstGeom prst="roundRect">
            <a:avLst>
              <a:gd name="adj" fmla="val 16667"/>
            </a:avLst>
          </a:prstGeom>
          <a:solidFill>
            <a:srgbClr val="B1EEF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COW EAT GRASS</a:t>
            </a:r>
            <a:endParaRPr sz="3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1676400" y="5562600"/>
            <a:ext cx="3886200" cy="609600"/>
          </a:xfrm>
          <a:prstGeom prst="roundRect">
            <a:avLst>
              <a:gd name="adj" fmla="val 16667"/>
            </a:avLst>
          </a:prstGeom>
          <a:solidFill>
            <a:srgbClr val="B1EEF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ESSAY ON COW</a:t>
            </a:r>
            <a:endParaRPr sz="3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3"/>
          <p:cNvGrpSpPr/>
          <p:nvPr/>
        </p:nvGrpSpPr>
        <p:grpSpPr>
          <a:xfrm>
            <a:off x="6096000" y="2667000"/>
            <a:ext cx="2286000" cy="3505200"/>
            <a:chOff x="6096000" y="2667000"/>
            <a:chExt cx="2286000" cy="3505200"/>
          </a:xfrm>
        </p:grpSpPr>
        <p:sp>
          <p:nvSpPr>
            <p:cNvPr id="72" name="Google Shape;72;p3"/>
            <p:cNvSpPr/>
            <p:nvPr/>
          </p:nvSpPr>
          <p:spPr>
            <a:xfrm>
              <a:off x="6096000" y="2667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Characters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096000" y="3657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Words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096000" y="4572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Statements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096000" y="5562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858000" y="3276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58000" y="42672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858000" y="5181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 </a:t>
            </a:r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Floating point numbers are real numbers that, unlike integers, may contain fractional parts of numbers, like </a:t>
            </a:r>
            <a:r>
              <a:rPr lang="en-US">
                <a:solidFill>
                  <a:srgbClr val="FF0000"/>
                </a:solidFill>
              </a:rPr>
              <a:t>1.446</a:t>
            </a:r>
            <a:r>
              <a:rPr lang="en-US">
                <a:solidFill>
                  <a:schemeClr val="accent1"/>
                </a:solidFill>
              </a:rPr>
              <a:t>, </a:t>
            </a:r>
            <a:r>
              <a:rPr lang="en-US">
                <a:solidFill>
                  <a:srgbClr val="FF0000"/>
                </a:solidFill>
              </a:rPr>
              <a:t>-112.972</a:t>
            </a:r>
            <a:r>
              <a:rPr lang="en-US">
                <a:solidFill>
                  <a:schemeClr val="accent1"/>
                </a:solidFill>
              </a:rPr>
              <a:t>, </a:t>
            </a:r>
            <a:r>
              <a:rPr lang="en-US">
                <a:solidFill>
                  <a:srgbClr val="FF0000"/>
                </a:solidFill>
              </a:rPr>
              <a:t>3.267e+27</a:t>
            </a:r>
            <a:r>
              <a:rPr lang="en-US">
                <a:solidFill>
                  <a:schemeClr val="accent1"/>
                </a:solidFill>
              </a:rPr>
              <a:t>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is used to store real numbers with single precision i.e. a precision of 6 digits after decimal point.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1303D"/>
              </a:buClr>
              <a:buSzPts val="3200"/>
              <a:buChar char="•"/>
            </a:pPr>
            <a:r>
              <a:rPr lang="en-US">
                <a:solidFill>
                  <a:srgbClr val="01303D"/>
                </a:solidFill>
              </a:rPr>
              <a:t>Format specifier is </a:t>
            </a:r>
            <a:r>
              <a:rPr lang="en-US" b="1">
                <a:solidFill>
                  <a:srgbClr val="01303D"/>
                </a:solidFill>
              </a:rPr>
              <a:t>%f.</a:t>
            </a:r>
            <a:endParaRPr b="1">
              <a:solidFill>
                <a:schemeClr val="accent1"/>
              </a:solidFill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</a:t>
            </a:r>
            <a:r>
              <a:rPr lang="en-US" b="1">
                <a:solidFill>
                  <a:schemeClr val="accent1"/>
                </a:solidFill>
              </a:rPr>
              <a:t>type modifier </a:t>
            </a:r>
            <a:r>
              <a:rPr lang="en-US">
                <a:solidFill>
                  <a:schemeClr val="accent1"/>
                </a:solidFill>
              </a:rPr>
              <a:t>for float are </a:t>
            </a:r>
            <a:r>
              <a:rPr lang="en-US">
                <a:solidFill>
                  <a:srgbClr val="02485C"/>
                </a:solidFill>
              </a:rPr>
              <a:t>float</a:t>
            </a:r>
            <a:r>
              <a:rPr lang="en-US">
                <a:solidFill>
                  <a:schemeClr val="accent1"/>
                </a:solidFill>
              </a:rPr>
              <a:t>, </a:t>
            </a:r>
            <a:r>
              <a:rPr lang="en-US">
                <a:solidFill>
                  <a:srgbClr val="02485C"/>
                </a:solidFill>
              </a:rPr>
              <a:t>double</a:t>
            </a:r>
            <a:r>
              <a:rPr lang="en-US">
                <a:solidFill>
                  <a:schemeClr val="accent1"/>
                </a:solidFill>
              </a:rPr>
              <a:t> and  </a:t>
            </a:r>
            <a:r>
              <a:rPr lang="en-US">
                <a:solidFill>
                  <a:srgbClr val="02485C"/>
                </a:solidFill>
              </a:rPr>
              <a:t>long double.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rational number written in red box of My-Car problem are the float numbers.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0" y="17526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2057400" y="5195775"/>
            <a:ext cx="864096" cy="2906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3.14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3479304" y="5181600"/>
            <a:ext cx="864096" cy="2906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94.2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graphicFrame>
        <p:nvGraphicFramePr>
          <p:cNvPr id="329" name="Google Shape;329;p32"/>
          <p:cNvGraphicFramePr/>
          <p:nvPr>
            <p:extLst>
              <p:ext uri="{D42A27DB-BD31-4B8C-83A1-F6EECF244321}">
                <p14:modId xmlns:p14="http://schemas.microsoft.com/office/powerpoint/2010/main" val="1192713282"/>
              </p:ext>
            </p:extLst>
          </p:nvPr>
        </p:nvGraphicFramePr>
        <p:xfrm>
          <a:off x="457201" y="1388883"/>
          <a:ext cx="8229600" cy="4295000"/>
        </p:xfrm>
        <a:graphic>
          <a:graphicData uri="http://schemas.openxmlformats.org/drawingml/2006/table">
            <a:tbl>
              <a:tblPr bandRow="1">
                <a:noFill/>
                <a:tableStyleId>{2061A904-FC6C-46D9-AF61-62E033E2436D}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Type</a:t>
                      </a:r>
                      <a:endParaRPr sz="1800" b="1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Float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Double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Long double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Storage Size</a:t>
                      </a:r>
                      <a:endParaRPr sz="1800" b="1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 bytes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8 bytes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10 bytes/or 16 bytes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Value range</a:t>
                      </a:r>
                      <a:endParaRPr sz="1800" b="1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3.4e-38 to 3.4e+38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1.7e-308 to 1.7e+308</a:t>
                      </a:r>
                      <a:endParaRPr sz="180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3.4e-4932 to 1.1e+4932</a:t>
                      </a:r>
                      <a:endParaRPr/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Precision</a:t>
                      </a:r>
                      <a:endParaRPr sz="1800" b="1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6 decimal places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15 decimal places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20 decimal places</a:t>
                      </a:r>
                      <a:endParaRPr/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2485C"/>
                          </a:solidFill>
                        </a:rPr>
                        <a:t>Example</a:t>
                      </a:r>
                      <a:endParaRPr sz="1800" b="1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/>
                        <a:t>pi=</a:t>
                      </a:r>
                      <a:r>
                        <a:rPr lang="en-US" sz="18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3.141592</a:t>
                      </a:r>
                      <a:endParaRPr sz="1800" b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3.141592741012573</a:t>
                      </a:r>
                      <a:endParaRPr sz="1800" b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3.14159265358979323846</a:t>
                      </a:r>
                      <a:endParaRPr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 </a:t>
            </a:r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stores a single character of data belonging to the C character set.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alphabets written in blue box of My-Grades problem are the character.</a:t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1524000" y="4559965"/>
            <a:ext cx="864096" cy="31683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4343400" y="4559965"/>
            <a:ext cx="864096" cy="31683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7060704" y="4572000"/>
            <a:ext cx="864096" cy="31683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5715000" y="4572000"/>
            <a:ext cx="864096" cy="31683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40" name="Google Shape;340;p33"/>
          <p:cNvSpPr/>
          <p:nvPr/>
        </p:nvSpPr>
        <p:spPr>
          <a:xfrm>
            <a:off x="2971800" y="4559965"/>
            <a:ext cx="864096" cy="31683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occupies 1 byte of memory.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1303D"/>
              </a:buClr>
              <a:buSzPts val="3200"/>
              <a:buChar char="•"/>
            </a:pPr>
            <a:r>
              <a:rPr lang="en-US">
                <a:solidFill>
                  <a:srgbClr val="01303D"/>
                </a:solidFill>
              </a:rPr>
              <a:t>Format specifier is </a:t>
            </a:r>
            <a:r>
              <a:rPr lang="en-US" b="1">
                <a:solidFill>
                  <a:srgbClr val="01303D"/>
                </a:solidFill>
              </a:rPr>
              <a:t>%c</a:t>
            </a:r>
            <a:r>
              <a:rPr lang="en-US">
                <a:solidFill>
                  <a:srgbClr val="01303D"/>
                </a:solidFill>
              </a:rPr>
              <a:t>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range is 0 to 255 for unsigned char.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range is -12</a:t>
            </a:r>
            <a:r>
              <a:rPr lang="en-US"/>
              <a:t>8</a:t>
            </a:r>
            <a:r>
              <a:rPr lang="en-US">
                <a:solidFill>
                  <a:schemeClr val="accent1"/>
                </a:solidFill>
              </a:rPr>
              <a:t> to 127 for signed char.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Each char type has an equivalent integer interpretation, ASCII value, so that a char is really a special kind of short integer.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    </a:t>
            </a:r>
            <a:r>
              <a:rPr lang="en-US" b="1">
                <a:solidFill>
                  <a:schemeClr val="accent1"/>
                </a:solidFill>
              </a:rPr>
              <a:t>char choice=‘y’;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76200" y="23622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Format Specifier</a:t>
            </a:r>
            <a:endParaRPr/>
          </a:p>
        </p:txBody>
      </p:sp>
      <p:sp>
        <p:nvSpPr>
          <p:cNvPr id="353" name="Google Shape;353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Specifies the format according to which the value will be printed on screen in C.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 b="1">
                <a:solidFill>
                  <a:schemeClr val="accent1"/>
                </a:solidFill>
              </a:rPr>
              <a:t>Example: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%d or %i : signed integer 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%ld: long integer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%u : unsigned integer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%c : single character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%f  or %g : float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/>
              <a:t>%lf: double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/>
              <a:t>%Lf: long double</a:t>
            </a:r>
            <a:endParaRPr sz="2720">
              <a:solidFill>
                <a:schemeClr val="accent1"/>
              </a:solidFill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%s : string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>
              <a:solidFill>
                <a:schemeClr val="accent1"/>
              </a:solidFill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Remember car example?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838200"/>
            <a:ext cx="3200400" cy="19812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pic>
      <p:grpSp>
        <p:nvGrpSpPr>
          <p:cNvPr id="360" name="Google Shape;360;p36"/>
          <p:cNvGrpSpPr/>
          <p:nvPr/>
        </p:nvGrpSpPr>
        <p:grpSpPr>
          <a:xfrm>
            <a:off x="609600" y="1600200"/>
            <a:ext cx="4369296" cy="1981200"/>
            <a:chOff x="609600" y="1600200"/>
            <a:chExt cx="4369296" cy="1981200"/>
          </a:xfrm>
        </p:grpSpPr>
        <p:grpSp>
          <p:nvGrpSpPr>
            <p:cNvPr id="361" name="Google Shape;361;p36"/>
            <p:cNvGrpSpPr/>
            <p:nvPr/>
          </p:nvGrpSpPr>
          <p:grpSpPr>
            <a:xfrm>
              <a:off x="609600" y="1600200"/>
              <a:ext cx="4369296" cy="1981200"/>
              <a:chOff x="457200" y="1295400"/>
              <a:chExt cx="4369296" cy="1981200"/>
            </a:xfrm>
          </p:grpSpPr>
          <p:sp>
            <p:nvSpPr>
              <p:cNvPr id="362" name="Google Shape;362;p36"/>
              <p:cNvSpPr/>
              <p:nvPr/>
            </p:nvSpPr>
            <p:spPr>
              <a:xfrm>
                <a:off x="457200" y="1664365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457200" y="2452575"/>
                <a:ext cx="864096" cy="2906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3.14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2057400" y="1295400"/>
                <a:ext cx="1143000" cy="1981200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A519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Program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3962400" y="2133600"/>
                <a:ext cx="864096" cy="290625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6" name="Google Shape;366;p36"/>
              <p:cNvCxnSpPr>
                <a:stCxn id="362" idx="3"/>
              </p:cNvCxnSpPr>
              <p:nvPr/>
            </p:nvCxnSpPr>
            <p:spPr>
              <a:xfrm>
                <a:off x="1321296" y="1822783"/>
                <a:ext cx="736200" cy="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67" name="Google Shape;367;p36"/>
              <p:cNvCxnSpPr>
                <a:stCxn id="363" idx="3"/>
              </p:cNvCxnSpPr>
              <p:nvPr/>
            </p:nvCxnSpPr>
            <p:spPr>
              <a:xfrm rot="10800000" flipH="1">
                <a:off x="1321296" y="2590687"/>
                <a:ext cx="7362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68" name="Google Shape;368;p36"/>
              <p:cNvCxnSpPr>
                <a:stCxn id="364" idx="3"/>
              </p:cNvCxnSpPr>
              <p:nvPr/>
            </p:nvCxnSpPr>
            <p:spPr>
              <a:xfrm>
                <a:off x="3200400" y="2286000"/>
                <a:ext cx="762000" cy="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369" name="Google Shape;369;p36"/>
            <p:cNvSpPr txBox="1"/>
            <p:nvPr/>
          </p:nvSpPr>
          <p:spPr>
            <a:xfrm>
              <a:off x="1600200" y="21452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6"/>
            <p:cNvSpPr txBox="1"/>
            <p:nvPr/>
          </p:nvSpPr>
          <p:spPr>
            <a:xfrm>
              <a:off x="3490796" y="26024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6"/>
            <p:cNvSpPr txBox="1"/>
            <p:nvPr/>
          </p:nvSpPr>
          <p:spPr>
            <a:xfrm>
              <a:off x="1600200" y="2895600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6"/>
          <p:cNvGrpSpPr/>
          <p:nvPr/>
        </p:nvGrpSpPr>
        <p:grpSpPr>
          <a:xfrm>
            <a:off x="685800" y="4495800"/>
            <a:ext cx="4369296" cy="1981200"/>
            <a:chOff x="685800" y="4495800"/>
            <a:chExt cx="4369296" cy="1981200"/>
          </a:xfrm>
        </p:grpSpPr>
        <p:grpSp>
          <p:nvGrpSpPr>
            <p:cNvPr id="373" name="Google Shape;373;p36"/>
            <p:cNvGrpSpPr/>
            <p:nvPr/>
          </p:nvGrpSpPr>
          <p:grpSpPr>
            <a:xfrm>
              <a:off x="685800" y="4495800"/>
              <a:ext cx="4369296" cy="1981200"/>
              <a:chOff x="457200" y="1295400"/>
              <a:chExt cx="4369296" cy="1981200"/>
            </a:xfrm>
          </p:grpSpPr>
          <p:sp>
            <p:nvSpPr>
              <p:cNvPr id="374" name="Google Shape;374;p36"/>
              <p:cNvSpPr/>
              <p:nvPr/>
            </p:nvSpPr>
            <p:spPr>
              <a:xfrm>
                <a:off x="457200" y="1664365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457200" y="2452575"/>
                <a:ext cx="864096" cy="2906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3.14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2057400" y="1295400"/>
                <a:ext cx="1143000" cy="1981200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A519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Program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3962400" y="2133600"/>
                <a:ext cx="864096" cy="2906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94.2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8" name="Google Shape;378;p36"/>
              <p:cNvCxnSpPr>
                <a:stCxn id="374" idx="3"/>
              </p:cNvCxnSpPr>
              <p:nvPr/>
            </p:nvCxnSpPr>
            <p:spPr>
              <a:xfrm>
                <a:off x="1321296" y="1822783"/>
                <a:ext cx="736200" cy="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79" name="Google Shape;379;p36"/>
              <p:cNvCxnSpPr>
                <a:stCxn id="375" idx="3"/>
              </p:cNvCxnSpPr>
              <p:nvPr/>
            </p:nvCxnSpPr>
            <p:spPr>
              <a:xfrm rot="10800000" flipH="1">
                <a:off x="1321296" y="2590687"/>
                <a:ext cx="7362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80" name="Google Shape;380;p36"/>
              <p:cNvCxnSpPr>
                <a:stCxn id="376" idx="3"/>
              </p:cNvCxnSpPr>
              <p:nvPr/>
            </p:nvCxnSpPr>
            <p:spPr>
              <a:xfrm>
                <a:off x="3200400" y="2286000"/>
                <a:ext cx="762000" cy="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381" name="Google Shape;381;p36"/>
            <p:cNvSpPr txBox="1"/>
            <p:nvPr/>
          </p:nvSpPr>
          <p:spPr>
            <a:xfrm>
              <a:off x="1676400" y="5791200"/>
              <a:ext cx="4203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%f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6"/>
            <p:cNvSpPr txBox="1"/>
            <p:nvPr/>
          </p:nvSpPr>
          <p:spPr>
            <a:xfrm>
              <a:off x="1661996" y="50408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6"/>
            <p:cNvSpPr txBox="1"/>
            <p:nvPr/>
          </p:nvSpPr>
          <p:spPr>
            <a:xfrm>
              <a:off x="3618292" y="5486400"/>
              <a:ext cx="4203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%f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Grade example: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89" name="Google Shape;38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838200"/>
            <a:ext cx="3200400" cy="20955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pic>
      <p:grpSp>
        <p:nvGrpSpPr>
          <p:cNvPr id="390" name="Google Shape;390;p37"/>
          <p:cNvGrpSpPr/>
          <p:nvPr/>
        </p:nvGrpSpPr>
        <p:grpSpPr>
          <a:xfrm>
            <a:off x="888504" y="2209800"/>
            <a:ext cx="4547592" cy="2514600"/>
            <a:chOff x="888504" y="2209800"/>
            <a:chExt cx="4547592" cy="2514600"/>
          </a:xfrm>
        </p:grpSpPr>
        <p:sp>
          <p:nvSpPr>
            <p:cNvPr id="391" name="Google Shape;391;p37"/>
            <p:cNvSpPr/>
            <p:nvPr/>
          </p:nvSpPr>
          <p:spPr>
            <a:xfrm>
              <a:off x="888504" y="2362200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84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888504" y="3276600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97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914400" y="3733800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58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914400" y="4267200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64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5" name="Google Shape;395;p37"/>
            <p:cNvGrpSpPr/>
            <p:nvPr/>
          </p:nvGrpSpPr>
          <p:grpSpPr>
            <a:xfrm>
              <a:off x="888504" y="2209800"/>
              <a:ext cx="4547592" cy="2514600"/>
              <a:chOff x="888504" y="2209800"/>
              <a:chExt cx="4547592" cy="2514600"/>
            </a:xfrm>
          </p:grpSpPr>
          <p:grpSp>
            <p:nvGrpSpPr>
              <p:cNvPr id="396" name="Google Shape;396;p37"/>
              <p:cNvGrpSpPr/>
              <p:nvPr/>
            </p:nvGrpSpPr>
            <p:grpSpPr>
              <a:xfrm>
                <a:off x="888504" y="2209800"/>
                <a:ext cx="3657600" cy="2514600"/>
                <a:chOff x="457200" y="1143000"/>
                <a:chExt cx="3657600" cy="2514600"/>
              </a:xfrm>
            </p:grpSpPr>
            <p:sp>
              <p:nvSpPr>
                <p:cNvPr id="397" name="Google Shape;397;p37"/>
                <p:cNvSpPr/>
                <p:nvPr/>
              </p:nvSpPr>
              <p:spPr>
                <a:xfrm>
                  <a:off x="457200" y="1740565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34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37"/>
                <p:cNvSpPr/>
                <p:nvPr/>
              </p:nvSpPr>
              <p:spPr>
                <a:xfrm>
                  <a:off x="2057400" y="1143000"/>
                  <a:ext cx="1143000" cy="2514600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A519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Program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99" name="Google Shape;399;p37"/>
                <p:cNvCxnSpPr>
                  <a:stCxn id="397" idx="3"/>
                </p:cNvCxnSpPr>
                <p:nvPr/>
              </p:nvCxnSpPr>
              <p:spPr>
                <a:xfrm>
                  <a:off x="1321296" y="1898983"/>
                  <a:ext cx="736200" cy="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96CC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400" name="Google Shape;400;p37"/>
                <p:cNvCxnSpPr/>
                <p:nvPr/>
              </p:nvCxnSpPr>
              <p:spPr>
                <a:xfrm>
                  <a:off x="3150096" y="1905000"/>
                  <a:ext cx="964704" cy="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96CC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</p:grpSp>
          <p:sp>
            <p:nvSpPr>
              <p:cNvPr id="401" name="Google Shape;401;p37"/>
              <p:cNvSpPr/>
              <p:nvPr/>
            </p:nvSpPr>
            <p:spPr>
              <a:xfrm>
                <a:off x="4546104" y="2350165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7"/>
              <p:cNvSpPr/>
              <p:nvPr/>
            </p:nvSpPr>
            <p:spPr>
              <a:xfrm>
                <a:off x="4572000" y="3276600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403" name="Google Shape;403;p37"/>
              <p:cNvSpPr/>
              <p:nvPr/>
            </p:nvSpPr>
            <p:spPr>
              <a:xfrm>
                <a:off x="4572000" y="3733800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04" name="Google Shape;404;p37"/>
              <p:cNvSpPr/>
              <p:nvPr/>
            </p:nvSpPr>
            <p:spPr>
              <a:xfrm>
                <a:off x="4572000" y="4267200"/>
                <a:ext cx="864096" cy="316836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405" name="Google Shape;405;p37"/>
              <p:cNvSpPr/>
              <p:nvPr/>
            </p:nvSpPr>
            <p:spPr>
              <a:xfrm>
                <a:off x="4546104" y="2835965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06" name="Google Shape;406;p37"/>
            <p:cNvCxnSpPr/>
            <p:nvPr/>
          </p:nvCxnSpPr>
          <p:spPr>
            <a:xfrm>
              <a:off x="1752600" y="2508582"/>
              <a:ext cx="736104" cy="6017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7" name="Google Shape;407;p37"/>
            <p:cNvCxnSpPr/>
            <p:nvPr/>
          </p:nvCxnSpPr>
          <p:spPr>
            <a:xfrm>
              <a:off x="3581400" y="2514599"/>
              <a:ext cx="964704" cy="1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8" name="Google Shape;408;p37"/>
            <p:cNvCxnSpPr/>
            <p:nvPr/>
          </p:nvCxnSpPr>
          <p:spPr>
            <a:xfrm>
              <a:off x="1752600" y="3422982"/>
              <a:ext cx="736104" cy="6017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9" name="Google Shape;409;p37"/>
            <p:cNvCxnSpPr/>
            <p:nvPr/>
          </p:nvCxnSpPr>
          <p:spPr>
            <a:xfrm>
              <a:off x="3581400" y="3428999"/>
              <a:ext cx="964704" cy="1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0" name="Google Shape;410;p37"/>
            <p:cNvCxnSpPr/>
            <p:nvPr/>
          </p:nvCxnSpPr>
          <p:spPr>
            <a:xfrm>
              <a:off x="1752600" y="3886200"/>
              <a:ext cx="736104" cy="6017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1" name="Google Shape;411;p37"/>
            <p:cNvCxnSpPr/>
            <p:nvPr/>
          </p:nvCxnSpPr>
          <p:spPr>
            <a:xfrm>
              <a:off x="3581400" y="3892217"/>
              <a:ext cx="964704" cy="1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2" name="Google Shape;412;p37"/>
            <p:cNvCxnSpPr/>
            <p:nvPr/>
          </p:nvCxnSpPr>
          <p:spPr>
            <a:xfrm>
              <a:off x="1778496" y="4413582"/>
              <a:ext cx="736104" cy="6017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3" name="Google Shape;413;p37"/>
            <p:cNvCxnSpPr/>
            <p:nvPr/>
          </p:nvCxnSpPr>
          <p:spPr>
            <a:xfrm>
              <a:off x="3607296" y="4419599"/>
              <a:ext cx="964704" cy="1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14" name="Google Shape;414;p37"/>
            <p:cNvSpPr txBox="1"/>
            <p:nvPr/>
          </p:nvSpPr>
          <p:spPr>
            <a:xfrm>
              <a:off x="1890596" y="2438400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7"/>
            <p:cNvSpPr txBox="1"/>
            <p:nvPr/>
          </p:nvSpPr>
          <p:spPr>
            <a:xfrm>
              <a:off x="1890596" y="29072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7"/>
            <p:cNvSpPr txBox="1"/>
            <p:nvPr/>
          </p:nvSpPr>
          <p:spPr>
            <a:xfrm>
              <a:off x="1905000" y="33644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7"/>
            <p:cNvSpPr txBox="1"/>
            <p:nvPr/>
          </p:nvSpPr>
          <p:spPr>
            <a:xfrm>
              <a:off x="1905000" y="38216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7"/>
            <p:cNvSpPr txBox="1"/>
            <p:nvPr/>
          </p:nvSpPr>
          <p:spPr>
            <a:xfrm>
              <a:off x="1905000" y="4343400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7"/>
            <p:cNvSpPr txBox="1"/>
            <p:nvPr/>
          </p:nvSpPr>
          <p:spPr>
            <a:xfrm>
              <a:off x="3886200" y="38100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7"/>
            <p:cNvSpPr txBox="1"/>
            <p:nvPr/>
          </p:nvSpPr>
          <p:spPr>
            <a:xfrm>
              <a:off x="3871796" y="33528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7"/>
            <p:cNvSpPr txBox="1"/>
            <p:nvPr/>
          </p:nvSpPr>
          <p:spPr>
            <a:xfrm>
              <a:off x="3886200" y="43434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7"/>
            <p:cNvSpPr txBox="1"/>
            <p:nvPr/>
          </p:nvSpPr>
          <p:spPr>
            <a:xfrm>
              <a:off x="3871796" y="28956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7"/>
            <p:cNvSpPr txBox="1"/>
            <p:nvPr/>
          </p:nvSpPr>
          <p:spPr>
            <a:xfrm>
              <a:off x="3871796" y="24384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020D-1A84-42E2-88FA-63800086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DBE9F-7DA4-48F8-9AD6-67885A757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" indent="0">
              <a:buNone/>
            </a:pPr>
            <a:r>
              <a:rPr lang="en-US" sz="2000" b="0" i="0" dirty="0">
                <a:effectLst/>
                <a:latin typeface="Open Sans" panose="020B0604020202020204" pitchFamily="34" charset="0"/>
              </a:rPr>
              <a:t>Which of the following is not a basic data type in C language?</a:t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4020202020204" pitchFamily="34" charset="0"/>
              </a:rPr>
              <a:t>a) float</a:t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4020202020204" pitchFamily="34" charset="0"/>
              </a:rPr>
              <a:t>b) int</a:t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4020202020204" pitchFamily="34" charset="0"/>
              </a:rPr>
              <a:t>c) real</a:t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4020202020204" pitchFamily="34" charset="0"/>
              </a:rPr>
              <a:t>d) char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3967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5B0E-E3E5-48A2-BB64-5681F70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C2F-21CA-4C26-B680-1BB7FAA8E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" indent="0">
              <a:buNone/>
            </a:pPr>
            <a:r>
              <a:rPr lang="en-US" sz="2000" b="0" i="0" dirty="0">
                <a:effectLst/>
                <a:latin typeface="Open Sans" panose="020B0606030504020204" pitchFamily="34" charset="0"/>
              </a:rPr>
              <a:t>The format identifier ‘%</a:t>
            </a:r>
            <a:r>
              <a:rPr lang="en-US" sz="2000" b="0" i="0" dirty="0" err="1">
                <a:effectLst/>
                <a:latin typeface="Open Sans" panose="020B0606030504020204" pitchFamily="34" charset="0"/>
              </a:rPr>
              <a:t>i</a:t>
            </a:r>
            <a:r>
              <a:rPr lang="en-US" sz="2000" b="0" i="0" dirty="0">
                <a:effectLst/>
                <a:latin typeface="Open Sans" panose="020B0606030504020204" pitchFamily="34" charset="0"/>
              </a:rPr>
              <a:t>’ is also used for _____ data type.</a:t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6030504020204" pitchFamily="34" charset="0"/>
              </a:rPr>
              <a:t>a) char</a:t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6030504020204" pitchFamily="34" charset="0"/>
              </a:rPr>
              <a:t>b) int</a:t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6030504020204" pitchFamily="34" charset="0"/>
              </a:rPr>
              <a:t>c) float</a:t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6030504020204" pitchFamily="34" charset="0"/>
              </a:rPr>
              <a:t>d) double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8441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C </a:t>
            </a: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Like every language C programming language requires basic building blocks to communicate with the computer.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So we require 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Character set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Words(keywords and identifiers)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Statement (instructions)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Program 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85" name="Google Shape;85;p4"/>
          <p:cNvGrpSpPr/>
          <p:nvPr/>
        </p:nvGrpSpPr>
        <p:grpSpPr>
          <a:xfrm>
            <a:off x="6096000" y="2667000"/>
            <a:ext cx="2286000" cy="3505200"/>
            <a:chOff x="6096000" y="2667000"/>
            <a:chExt cx="2286000" cy="3505200"/>
          </a:xfrm>
        </p:grpSpPr>
        <p:sp>
          <p:nvSpPr>
            <p:cNvPr id="86" name="Google Shape;86;p4"/>
            <p:cNvSpPr/>
            <p:nvPr/>
          </p:nvSpPr>
          <p:spPr>
            <a:xfrm>
              <a:off x="6096000" y="2667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Characters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096000" y="3657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Words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096000" y="4572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Statements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096000" y="5562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858000" y="3276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58000" y="42672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58000" y="5181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12B4-9EC3-4748-8B8B-CC4CBCBB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FBAA4-B7B9-4BCA-BF41-AB9F1623C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" indent="0">
              <a:buNone/>
            </a:pPr>
            <a:r>
              <a:rPr lang="en-US" sz="2000" dirty="0"/>
              <a:t>In a C program, following variables are defined:</a:t>
            </a:r>
          </a:p>
          <a:p>
            <a:pPr marL="25400" indent="0">
              <a:buNone/>
            </a:pPr>
            <a:r>
              <a:rPr lang="en-US" sz="2000" dirty="0"/>
              <a:t>float      x = 2.17;</a:t>
            </a:r>
          </a:p>
          <a:p>
            <a:pPr marL="25400" indent="0">
              <a:buNone/>
            </a:pPr>
            <a:r>
              <a:rPr lang="en-US" sz="2000" dirty="0"/>
              <a:t>double   y = 2.17;</a:t>
            </a:r>
          </a:p>
          <a:p>
            <a:pPr marL="25400" indent="0">
              <a:buNone/>
            </a:pPr>
            <a:r>
              <a:rPr lang="en-US" sz="2000" dirty="0"/>
              <a:t>long double z = 2.17;</a:t>
            </a:r>
          </a:p>
          <a:p>
            <a:pPr marL="25400" indent="0">
              <a:buNone/>
            </a:pPr>
            <a:r>
              <a:rPr lang="en-IN" sz="2000" dirty="0"/>
              <a:t>Which of the following is correct way for printing these variables via </a:t>
            </a:r>
            <a:r>
              <a:rPr lang="en-IN" sz="2000" dirty="0" err="1"/>
              <a:t>printf</a:t>
            </a:r>
            <a:r>
              <a:rPr lang="en-IN" sz="2000" dirty="0"/>
              <a:t>.</a:t>
            </a:r>
          </a:p>
          <a:p>
            <a:pPr marL="25400" indent="0">
              <a:buNone/>
            </a:pPr>
            <a:r>
              <a:rPr lang="en-IN" sz="2000" dirty="0"/>
              <a:t>A. </a:t>
            </a:r>
            <a:r>
              <a:rPr lang="en-IN" sz="2000" dirty="0" err="1"/>
              <a:t>printf</a:t>
            </a:r>
            <a:r>
              <a:rPr lang="en-IN" sz="2000" dirty="0"/>
              <a:t>("%f %</a:t>
            </a:r>
            <a:r>
              <a:rPr lang="en-IN" sz="2000" dirty="0" err="1"/>
              <a:t>lf</a:t>
            </a:r>
            <a:r>
              <a:rPr lang="en-IN" sz="2000" dirty="0"/>
              <a:t> %</a:t>
            </a:r>
            <a:r>
              <a:rPr lang="en-IN" sz="2000" dirty="0" err="1"/>
              <a:t>Lf</a:t>
            </a:r>
            <a:r>
              <a:rPr lang="en-IN" sz="2000" dirty="0"/>
              <a:t>",</a:t>
            </a:r>
            <a:r>
              <a:rPr lang="en-IN" sz="2000" dirty="0" err="1"/>
              <a:t>x,y,z</a:t>
            </a:r>
            <a:r>
              <a:rPr lang="en-IN" sz="2000" dirty="0"/>
              <a:t>);</a:t>
            </a:r>
          </a:p>
          <a:p>
            <a:pPr marL="25400" indent="0">
              <a:buNone/>
            </a:pPr>
            <a:r>
              <a:rPr lang="en-IN" sz="2000" dirty="0"/>
              <a:t>B. </a:t>
            </a:r>
            <a:r>
              <a:rPr lang="en-IN" sz="2000" dirty="0" err="1"/>
              <a:t>printf</a:t>
            </a:r>
            <a:r>
              <a:rPr lang="en-IN" sz="2000" dirty="0"/>
              <a:t>(“%f %f %f”,</a:t>
            </a:r>
            <a:r>
              <a:rPr lang="en-IN" sz="2000" dirty="0" err="1"/>
              <a:t>x,y,z</a:t>
            </a:r>
            <a:r>
              <a:rPr lang="en-IN" sz="2000" dirty="0"/>
              <a:t>);</a:t>
            </a:r>
          </a:p>
          <a:p>
            <a:pPr marL="25400" indent="0">
              <a:buNone/>
            </a:pPr>
            <a:r>
              <a:rPr lang="en-IN" sz="2000" dirty="0"/>
              <a:t>C. </a:t>
            </a:r>
            <a:r>
              <a:rPr lang="en-IN" sz="2000" dirty="0" err="1"/>
              <a:t>printf</a:t>
            </a:r>
            <a:r>
              <a:rPr lang="en-IN" sz="2000" dirty="0"/>
              <a:t>("%f %ff %</a:t>
            </a:r>
            <a:r>
              <a:rPr lang="en-IN" sz="2000" dirty="0" err="1"/>
              <a:t>fff</a:t>
            </a:r>
            <a:r>
              <a:rPr lang="en-IN" sz="2000" dirty="0"/>
              <a:t>",</a:t>
            </a:r>
            <a:r>
              <a:rPr lang="en-IN" sz="2000" dirty="0" err="1"/>
              <a:t>x,y,z</a:t>
            </a:r>
            <a:r>
              <a:rPr lang="en-IN" sz="2000" dirty="0"/>
              <a:t>);</a:t>
            </a:r>
          </a:p>
          <a:p>
            <a:pPr marL="25400" indent="0">
              <a:buNone/>
            </a:pPr>
            <a:r>
              <a:rPr lang="en-IN" sz="2000" dirty="0"/>
              <a:t>D. </a:t>
            </a:r>
            <a:r>
              <a:rPr lang="en-IN" sz="2000" dirty="0" err="1"/>
              <a:t>printf</a:t>
            </a:r>
            <a:r>
              <a:rPr lang="en-IN" sz="2000" dirty="0"/>
              <a:t>("%f %</a:t>
            </a:r>
            <a:r>
              <a:rPr lang="en-IN" sz="2000" dirty="0" err="1"/>
              <a:t>lf</a:t>
            </a:r>
            <a:r>
              <a:rPr lang="en-IN" sz="2000" dirty="0"/>
              <a:t> %</a:t>
            </a:r>
            <a:r>
              <a:rPr lang="en-IN" sz="2000" dirty="0" err="1"/>
              <a:t>llf</a:t>
            </a:r>
            <a:r>
              <a:rPr lang="en-IN" sz="2000" dirty="0"/>
              <a:t>",</a:t>
            </a:r>
            <a:r>
              <a:rPr lang="en-IN" sz="2000" dirty="0" err="1"/>
              <a:t>x,y,z</a:t>
            </a:r>
            <a:r>
              <a:rPr lang="en-IN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65943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C4FC-A98F-4E3F-A379-8EE98EFB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0D1EA-D8CE-49B7-A5E3-13239E584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25400" indent="0">
              <a:buNone/>
            </a:pPr>
            <a:r>
              <a:rPr lang="en-US" dirty="0"/>
              <a:t>What will be the output of the following C code?</a:t>
            </a:r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r>
              <a:rPr lang="en-US" dirty="0"/>
              <a:t>    #include 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25400" indent="0">
              <a:buNone/>
            </a:pPr>
            <a:r>
              <a:rPr lang="en-US" dirty="0"/>
              <a:t>    int main()</a:t>
            </a:r>
          </a:p>
          <a:p>
            <a:pPr marL="25400" indent="0">
              <a:buNone/>
            </a:pPr>
            <a:r>
              <a:rPr lang="en-US" dirty="0"/>
              <a:t>    {</a:t>
            </a:r>
          </a:p>
          <a:p>
            <a:pPr marL="25400" indent="0">
              <a:buNone/>
            </a:pPr>
            <a:r>
              <a:rPr lang="en-US" dirty="0"/>
              <a:t>       signed char </a:t>
            </a:r>
            <a:r>
              <a:rPr lang="en-US" dirty="0" err="1"/>
              <a:t>chr</a:t>
            </a:r>
            <a:r>
              <a:rPr lang="en-US" dirty="0"/>
              <a:t>;</a:t>
            </a:r>
          </a:p>
          <a:p>
            <a:pPr marL="25400" indent="0">
              <a:buNone/>
            </a:pPr>
            <a:r>
              <a:rPr lang="en-US" dirty="0"/>
              <a:t>       </a:t>
            </a:r>
            <a:r>
              <a:rPr lang="en-US" dirty="0" err="1"/>
              <a:t>chr</a:t>
            </a:r>
            <a:r>
              <a:rPr lang="en-US" dirty="0"/>
              <a:t> = 128;</a:t>
            </a:r>
          </a:p>
          <a:p>
            <a:pPr marL="25400" indent="0">
              <a:buNone/>
            </a:pPr>
            <a:r>
              <a:rPr lang="en-US" dirty="0"/>
              <a:t>       </a:t>
            </a:r>
            <a:r>
              <a:rPr lang="en-US" dirty="0" err="1"/>
              <a:t>printf</a:t>
            </a:r>
            <a:r>
              <a:rPr lang="en-US" dirty="0"/>
              <a:t>("%d\n", </a:t>
            </a:r>
            <a:r>
              <a:rPr lang="en-US" dirty="0" err="1"/>
              <a:t>chr</a:t>
            </a:r>
            <a:r>
              <a:rPr lang="en-US" dirty="0"/>
              <a:t>);</a:t>
            </a:r>
          </a:p>
          <a:p>
            <a:pPr marL="25400" indent="0">
              <a:buNone/>
            </a:pPr>
            <a:r>
              <a:rPr lang="en-US" dirty="0"/>
              <a:t>       return 0;</a:t>
            </a:r>
          </a:p>
          <a:p>
            <a:pPr marL="25400" indent="0">
              <a:buNone/>
            </a:pPr>
            <a:r>
              <a:rPr lang="en-US" dirty="0"/>
              <a:t>    }</a:t>
            </a:r>
          </a:p>
          <a:p>
            <a:pPr marL="25400" indent="0">
              <a:buNone/>
            </a:pPr>
            <a:r>
              <a:rPr lang="en-US" dirty="0"/>
              <a:t>a) 128</a:t>
            </a:r>
          </a:p>
          <a:p>
            <a:pPr marL="25400" indent="0">
              <a:buNone/>
            </a:pPr>
            <a:r>
              <a:rPr lang="en-US" dirty="0"/>
              <a:t>b) -128</a:t>
            </a:r>
          </a:p>
          <a:p>
            <a:pPr marL="25400" indent="0">
              <a:buNone/>
            </a:pPr>
            <a:r>
              <a:rPr lang="en-US" dirty="0"/>
              <a:t>c) Depends on the compiler</a:t>
            </a:r>
          </a:p>
          <a:p>
            <a:pPr marL="25400" indent="0">
              <a:buNone/>
            </a:pPr>
            <a:r>
              <a:rPr lang="en-US" dirty="0"/>
              <a:t>d) None of the mentioned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714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70E7-E3CB-480D-A3C8-4AB75760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E22CD-4394-4C98-BF6A-991BB024A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" indent="0">
              <a:buNone/>
            </a:pPr>
            <a:r>
              <a:rPr lang="en-US" sz="2400" b="0" i="0" dirty="0">
                <a:effectLst/>
                <a:latin typeface="Open Sans" panose="020B0606030504020204" pitchFamily="34" charset="0"/>
              </a:rPr>
              <a:t>Which is correct with respect to the size of the data types?</a:t>
            </a:r>
            <a:br>
              <a:rPr lang="en-US" sz="2400" dirty="0"/>
            </a:br>
            <a:r>
              <a:rPr lang="en-US" sz="2400" b="0" i="0" dirty="0">
                <a:effectLst/>
                <a:latin typeface="Open Sans" panose="020B0606030504020204" pitchFamily="34" charset="0"/>
              </a:rPr>
              <a:t>a) char &gt; int &gt; float</a:t>
            </a:r>
            <a:br>
              <a:rPr lang="en-US" sz="2400" dirty="0"/>
            </a:br>
            <a:r>
              <a:rPr lang="en-US" sz="2400" b="0" i="0" dirty="0">
                <a:effectLst/>
                <a:latin typeface="Open Sans" panose="020B0606030504020204" pitchFamily="34" charset="0"/>
              </a:rPr>
              <a:t>b) int &gt; char &gt; float</a:t>
            </a:r>
            <a:br>
              <a:rPr lang="en-US" sz="2400" dirty="0"/>
            </a:br>
            <a:r>
              <a:rPr lang="en-US" sz="2400" b="0" i="0" dirty="0">
                <a:effectLst/>
                <a:latin typeface="Open Sans" panose="020B0606030504020204" pitchFamily="34" charset="0"/>
              </a:rPr>
              <a:t>c) char &lt; int &lt; double</a:t>
            </a:r>
            <a:br>
              <a:rPr lang="en-US" sz="2400" dirty="0"/>
            </a:br>
            <a:r>
              <a:rPr lang="en-US" sz="2400" b="0" i="0" dirty="0">
                <a:effectLst/>
                <a:latin typeface="Open Sans" panose="020B0606030504020204" pitchFamily="34" charset="0"/>
              </a:rPr>
              <a:t>d) double &gt; char &gt; int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6256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29" name="Google Shape;429;p38"/>
          <p:cNvSpPr txBox="1">
            <a:spLocks noGrp="1"/>
          </p:cNvSpPr>
          <p:nvPr>
            <p:ph type="title" idx="4294967295"/>
          </p:nvPr>
        </p:nvSpPr>
        <p:spPr>
          <a:xfrm>
            <a:off x="1066800" y="1828800"/>
            <a:ext cx="7154863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Next Lecture: Constants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4000">
                <a:solidFill>
                  <a:srgbClr val="C00000"/>
                </a:solidFill>
              </a:rPr>
              <a:t>Variables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4000">
                <a:solidFill>
                  <a:srgbClr val="C00000"/>
                </a:solidFill>
              </a:rPr>
              <a:t>Expressions</a:t>
            </a:r>
            <a:br>
              <a:rPr lang="en-US">
                <a:solidFill>
                  <a:srgbClr val="7030A0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 Set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solidFill>
                  <a:schemeClr val="accent1"/>
                </a:solidFill>
              </a:rPr>
              <a:t>The character set of C represents alphabet, digit or any symbol used to represent information.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>
                <a:solidFill>
                  <a:schemeClr val="accent1"/>
                </a:solidFill>
              </a:rPr>
              <a:t>	</a:t>
            </a:r>
            <a:endParaRPr sz="2800">
              <a:solidFill>
                <a:schemeClr val="accent1"/>
              </a:solidFill>
            </a:endParaRPr>
          </a:p>
        </p:txBody>
      </p:sp>
      <p:graphicFrame>
        <p:nvGraphicFramePr>
          <p:cNvPr id="99" name="Google Shape;99;p5"/>
          <p:cNvGraphicFramePr/>
          <p:nvPr/>
        </p:nvGraphicFramePr>
        <p:xfrm>
          <a:off x="838200" y="2590800"/>
          <a:ext cx="7620000" cy="3911345"/>
        </p:xfrm>
        <a:graphic>
          <a:graphicData uri="http://schemas.openxmlformats.org/drawingml/2006/table">
            <a:tbl>
              <a:tblPr firstRow="1" bandRow="1">
                <a:noFill/>
                <a:tableStyleId>{2061A904-FC6C-46D9-AF61-62E033E2436D}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Types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Character Set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Uppercase Alphabets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A, B, C, … Y, Z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Lowercase Alphabets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a, b, c, … y, z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Digits</a:t>
                      </a:r>
                      <a:endParaRPr sz="240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0, 1, 2, 3, … 9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Special Symbols</a:t>
                      </a:r>
                      <a:endParaRPr sz="240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~ ‘ ! @ # % ^ &amp; * ( ) _ - + = | \ { }  [ ] : ; " ' &lt; &gt; , . ? / 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White spaces</a:t>
                      </a:r>
                      <a:endParaRPr sz="240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Single space, tab, new line.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Meaningfulness</a:t>
            </a:r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Let us look to some words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ts val="2960"/>
              <a:buChar char="•"/>
            </a:pPr>
            <a:r>
              <a:rPr lang="en-US" sz="2960" b="1">
                <a:solidFill>
                  <a:srgbClr val="FF0000"/>
                </a:solidFill>
              </a:rPr>
              <a:t>saslc, enp, keib, rac, llab</a:t>
            </a:r>
            <a:endParaRPr sz="2960" b="1">
              <a:solidFill>
                <a:srgbClr val="FF0000"/>
              </a:solidFill>
            </a:endParaRPr>
          </a:p>
          <a:p>
            <a:pPr marL="342900" lvl="0" indent="-15494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>
              <a:solidFill>
                <a:schemeClr val="accent1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Rearrange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2060"/>
              </a:buClr>
              <a:buSzPts val="2960"/>
              <a:buChar char="•"/>
            </a:pPr>
            <a:r>
              <a:rPr lang="en-US" sz="2960" b="1">
                <a:solidFill>
                  <a:srgbClr val="002060"/>
                </a:solidFill>
              </a:rPr>
              <a:t>Class, pen, bike, car, ball</a:t>
            </a:r>
            <a:endParaRPr/>
          </a:p>
          <a:p>
            <a:pPr marL="342900" lvl="0" indent="-15494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 b="1">
              <a:solidFill>
                <a:srgbClr val="002060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This is the influence of adding </a:t>
            </a:r>
            <a:r>
              <a:rPr lang="en-US" sz="2960">
                <a:solidFill>
                  <a:srgbClr val="FF0000"/>
                </a:solidFill>
              </a:rPr>
              <a:t>meaning</a:t>
            </a:r>
            <a:r>
              <a:rPr lang="en-US" sz="2960">
                <a:solidFill>
                  <a:schemeClr val="accent1"/>
                </a:solidFill>
              </a:rPr>
              <a:t> by logical and sensible grouping in mode of communication through </a:t>
            </a:r>
            <a:r>
              <a:rPr lang="en-US" sz="2960">
                <a:solidFill>
                  <a:srgbClr val="FF0000"/>
                </a:solidFill>
              </a:rPr>
              <a:t>language</a:t>
            </a:r>
            <a:endParaRPr sz="2960">
              <a:solidFill>
                <a:srgbClr val="FF0000"/>
              </a:solidFill>
            </a:endParaRPr>
          </a:p>
          <a:p>
            <a:pPr marL="342900" lvl="0" indent="-15494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Token </a:t>
            </a:r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Every single element in a C Program is Token </a:t>
            </a:r>
            <a:endParaRPr/>
          </a:p>
        </p:txBody>
      </p:sp>
      <p:pic>
        <p:nvPicPr>
          <p:cNvPr id="112" name="Google Shape;112;p7" descr="C:\Users\Aman\Pictures\car token pic.jpg"/>
          <p:cNvPicPr preferRelativeResize="0"/>
          <p:nvPr/>
        </p:nvPicPr>
        <p:blipFill rotWithShape="1">
          <a:blip r:embed="rId3">
            <a:alphaModFix/>
          </a:blip>
          <a:srcRect r="9194"/>
          <a:stretch/>
        </p:blipFill>
        <p:spPr>
          <a:xfrm>
            <a:off x="1143000" y="2209800"/>
            <a:ext cx="6858000" cy="422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2147255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Token</a:t>
            </a:r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105775" cy="471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Smallest unit in a program/statement.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It makes the compiler understand what is written in the program.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Example: </a:t>
            </a:r>
            <a:r>
              <a:rPr lang="en-US" sz="2400">
                <a:solidFill>
                  <a:srgbClr val="05686C"/>
                </a:solidFill>
              </a:rPr>
              <a:t>main</a:t>
            </a:r>
            <a:r>
              <a:rPr lang="en-US" sz="2400">
                <a:solidFill>
                  <a:schemeClr val="accent1"/>
                </a:solidFill>
              </a:rPr>
              <a:t>,</a:t>
            </a:r>
            <a:r>
              <a:rPr lang="en-US" sz="2400">
                <a:solidFill>
                  <a:srgbClr val="05686C"/>
                </a:solidFill>
              </a:rPr>
              <a:t> printf </a:t>
            </a:r>
            <a:r>
              <a:rPr lang="en-US" sz="2400">
                <a:solidFill>
                  <a:schemeClr val="accent1"/>
                </a:solidFill>
              </a:rPr>
              <a:t>,</a:t>
            </a:r>
            <a:r>
              <a:rPr lang="en-US" sz="2400">
                <a:solidFill>
                  <a:srgbClr val="05686C"/>
                </a:solidFill>
              </a:rPr>
              <a:t> name</a:t>
            </a:r>
            <a:r>
              <a:rPr lang="en-US" sz="2400">
                <a:solidFill>
                  <a:schemeClr val="accent1"/>
                </a:solidFill>
              </a:rPr>
              <a:t>,</a:t>
            </a:r>
            <a:r>
              <a:rPr lang="en-US" sz="2400">
                <a:solidFill>
                  <a:srgbClr val="05686C"/>
                </a:solidFill>
              </a:rPr>
              <a:t>)</a:t>
            </a:r>
            <a:r>
              <a:rPr lang="en-US" sz="2400">
                <a:solidFill>
                  <a:schemeClr val="accent1"/>
                </a:solidFill>
              </a:rPr>
              <a:t>,</a:t>
            </a:r>
            <a:r>
              <a:rPr lang="en-US" sz="2400">
                <a:solidFill>
                  <a:srgbClr val="05686C"/>
                </a:solidFill>
              </a:rPr>
              <a:t> </a:t>
            </a:r>
            <a:r>
              <a:rPr lang="en-US" sz="2400">
                <a:solidFill>
                  <a:schemeClr val="accent1"/>
                </a:solidFill>
              </a:rPr>
              <a:t>etc.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Tokens are broadly classified as: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Identifiers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Keywords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Constants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Variables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Strings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Operators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Special character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Lets Identify the following:</a:t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2286000" y="1524000"/>
            <a:ext cx="1371600" cy="13692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square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2264664" y="3409950"/>
            <a:ext cx="1316736" cy="13144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ellipse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286000" y="5257800"/>
            <a:ext cx="1371600" cy="4929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circle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5029200" y="1524000"/>
            <a:ext cx="1371600" cy="13692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circle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5084064" y="3429000"/>
            <a:ext cx="1316736" cy="13144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square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5029200" y="5257800"/>
            <a:ext cx="1371600" cy="4929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ellipse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2051</Words>
  <Application>Microsoft Office PowerPoint</Application>
  <PresentationFormat>On-screen Show (4:3)</PresentationFormat>
  <Paragraphs>434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Calibri</vt:lpstr>
      <vt:lpstr>Open Sans</vt:lpstr>
      <vt:lpstr>Arial</vt:lpstr>
      <vt:lpstr>Times New Roman</vt:lpstr>
      <vt:lpstr>Questrial</vt:lpstr>
      <vt:lpstr>Arial Black</vt:lpstr>
      <vt:lpstr>Arial Rounded</vt:lpstr>
      <vt:lpstr>Courier New</vt:lpstr>
      <vt:lpstr>Lpu theme final with copyright</vt:lpstr>
      <vt:lpstr>CSE101-Lec#3</vt:lpstr>
      <vt:lpstr>OUTLINE</vt:lpstr>
      <vt:lpstr>Language: its influence in our life</vt:lpstr>
      <vt:lpstr>Introduction to C </vt:lpstr>
      <vt:lpstr>Character Set</vt:lpstr>
      <vt:lpstr>Meaningfulness</vt:lpstr>
      <vt:lpstr>Token </vt:lpstr>
      <vt:lpstr>Token</vt:lpstr>
      <vt:lpstr>Lets Identify the following:</vt:lpstr>
      <vt:lpstr>Identifiers</vt:lpstr>
      <vt:lpstr>Rules for naming an Identifier</vt:lpstr>
      <vt:lpstr>Some Identifiers</vt:lpstr>
      <vt:lpstr>C Keywords </vt:lpstr>
      <vt:lpstr>List of C Keywords </vt:lpstr>
      <vt:lpstr>PowerPoint Presentation</vt:lpstr>
      <vt:lpstr>PowerPoint Presentation</vt:lpstr>
      <vt:lpstr>PowerPoint Presentation</vt:lpstr>
      <vt:lpstr>Data Types</vt:lpstr>
      <vt:lpstr>PowerPoint Presentation</vt:lpstr>
      <vt:lpstr>My-Car</vt:lpstr>
      <vt:lpstr>My-Grades</vt:lpstr>
      <vt:lpstr>PowerPoint Presentation</vt:lpstr>
      <vt:lpstr>Classification of Data Types</vt:lpstr>
      <vt:lpstr>PowerPoint Presentation</vt:lpstr>
      <vt:lpstr>List of Data Types (Size of the data type depends upon the compiler also, following sizes may vary also, as per different compilers)</vt:lpstr>
      <vt:lpstr>Integer </vt:lpstr>
      <vt:lpstr>PowerPoint Presentation</vt:lpstr>
      <vt:lpstr>PowerPoint Presentation</vt:lpstr>
      <vt:lpstr>PowerPoint Presentation</vt:lpstr>
      <vt:lpstr>Float </vt:lpstr>
      <vt:lpstr>PowerPoint Presentation</vt:lpstr>
      <vt:lpstr>PowerPoint Presentation</vt:lpstr>
      <vt:lpstr>Character </vt:lpstr>
      <vt:lpstr>PowerPoint Presentation</vt:lpstr>
      <vt:lpstr>Format Specifier</vt:lpstr>
      <vt:lpstr>PowerPoint Presentation</vt:lpstr>
      <vt:lpstr>PowerPoint Presentation</vt:lpstr>
      <vt:lpstr>Q1</vt:lpstr>
      <vt:lpstr>Q2</vt:lpstr>
      <vt:lpstr>Q3</vt:lpstr>
      <vt:lpstr>Q4</vt:lpstr>
      <vt:lpstr>Q5</vt:lpstr>
      <vt:lpstr>Next Lecture: Constants Variables Expressions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CSE101-Lec#3</dc:title>
  <dc:creator>Aman</dc:creator>
  <cp:lastModifiedBy>Salil Batra</cp:lastModifiedBy>
  <cp:revision>4</cp:revision>
  <dcterms:created xsi:type="dcterms:W3CDTF">2014-05-05T09:47:52Z</dcterms:created>
  <dcterms:modified xsi:type="dcterms:W3CDTF">2021-09-10T07:06:41Z</dcterms:modified>
</cp:coreProperties>
</file>