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5" r:id="rId3"/>
    <p:sldId id="274" r:id="rId4"/>
    <p:sldId id="266" r:id="rId5"/>
    <p:sldId id="258" r:id="rId6"/>
    <p:sldId id="260" r:id="rId7"/>
    <p:sldId id="259" r:id="rId8"/>
    <p:sldId id="270" r:id="rId9"/>
    <p:sldId id="267" r:id="rId10"/>
    <p:sldId id="261" r:id="rId11"/>
    <p:sldId id="276" r:id="rId12"/>
    <p:sldId id="275" r:id="rId13"/>
    <p:sldId id="268" r:id="rId14"/>
    <p:sldId id="269" r:id="rId15"/>
    <p:sldId id="262" r:id="rId16"/>
    <p:sldId id="264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94" autoAdjust="0"/>
  </p:normalViewPr>
  <p:slideViewPr>
    <p:cSldViewPr>
      <p:cViewPr varScale="1">
        <p:scale>
          <a:sx n="65" d="100"/>
          <a:sy n="65" d="100"/>
        </p:scale>
        <p:origin x="145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AF716D-6700-47C9-AB48-F95E7808AF6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E61839-D6E2-44D9-95D0-DD606B93BEFE}">
      <dgm:prSet/>
      <dgm:spPr/>
      <dgm:t>
        <a:bodyPr/>
        <a:lstStyle/>
        <a:p>
          <a:pPr algn="just" rtl="0"/>
          <a:r>
            <a:rPr lang="en-US" dirty="0" smtClean="0"/>
            <a:t>1. An variable name is any combination of 1 to 31 alphabets, digits or underscores. </a:t>
          </a:r>
          <a:endParaRPr lang="en-US" dirty="0"/>
        </a:p>
      </dgm:t>
    </dgm:pt>
    <dgm:pt modelId="{547DD097-3E83-480F-9C33-49D566CE834C}" type="parTrans" cxnId="{D74C9E75-3CBE-497B-A859-61962E95D8F5}">
      <dgm:prSet/>
      <dgm:spPr/>
      <dgm:t>
        <a:bodyPr/>
        <a:lstStyle/>
        <a:p>
          <a:pPr algn="just"/>
          <a:endParaRPr lang="en-US"/>
        </a:p>
      </dgm:t>
    </dgm:pt>
    <dgm:pt modelId="{8C6CF531-CE8C-450A-A07E-FBF48CA8FFC7}" type="sibTrans" cxnId="{D74C9E75-3CBE-497B-A859-61962E95D8F5}">
      <dgm:prSet/>
      <dgm:spPr/>
      <dgm:t>
        <a:bodyPr/>
        <a:lstStyle/>
        <a:p>
          <a:pPr algn="just"/>
          <a:endParaRPr lang="en-US"/>
        </a:p>
      </dgm:t>
    </dgm:pt>
    <dgm:pt modelId="{5C52800E-62FC-42B0-91FB-78A6EB1785EA}">
      <dgm:prSet/>
      <dgm:spPr/>
      <dgm:t>
        <a:bodyPr/>
        <a:lstStyle/>
        <a:p>
          <a:pPr algn="just" rtl="0"/>
          <a:r>
            <a:rPr lang="en-US" dirty="0" smtClean="0"/>
            <a:t>3. No blanks or special symbol other than an underscore can be used in an variable name. </a:t>
          </a:r>
          <a:endParaRPr lang="en-US" dirty="0"/>
        </a:p>
      </dgm:t>
    </dgm:pt>
    <dgm:pt modelId="{55E0E3E6-11C8-4002-8343-6130E8C059BC}" type="parTrans" cxnId="{DCAA4480-BE87-4853-8885-6319195D33AD}">
      <dgm:prSet/>
      <dgm:spPr/>
      <dgm:t>
        <a:bodyPr/>
        <a:lstStyle/>
        <a:p>
          <a:pPr algn="just"/>
          <a:endParaRPr lang="en-US"/>
        </a:p>
      </dgm:t>
    </dgm:pt>
    <dgm:pt modelId="{60698663-EF98-403C-A180-242F85C52C16}" type="sibTrans" cxnId="{DCAA4480-BE87-4853-8885-6319195D33AD}">
      <dgm:prSet/>
      <dgm:spPr/>
      <dgm:t>
        <a:bodyPr/>
        <a:lstStyle/>
        <a:p>
          <a:pPr algn="just"/>
          <a:endParaRPr lang="en-US"/>
        </a:p>
      </dgm:t>
    </dgm:pt>
    <dgm:pt modelId="{B2951ECF-CDDA-46FF-A3A4-AC01B5E9AEF1}">
      <dgm:prSet/>
      <dgm:spPr/>
      <dgm:t>
        <a:bodyPr/>
        <a:lstStyle/>
        <a:p>
          <a:pPr algn="just" rtl="0"/>
          <a:r>
            <a:rPr lang="en-US" dirty="0" smtClean="0"/>
            <a:t>4. Keywords are not allowed to be used as variables.</a:t>
          </a:r>
          <a:endParaRPr lang="en-US" dirty="0"/>
        </a:p>
      </dgm:t>
    </dgm:pt>
    <dgm:pt modelId="{0CD407E4-B1F1-4D89-829F-878450CB28BC}" type="parTrans" cxnId="{30663784-8CFC-485E-BFD7-84F58A54D7CB}">
      <dgm:prSet/>
      <dgm:spPr/>
      <dgm:t>
        <a:bodyPr/>
        <a:lstStyle/>
        <a:p>
          <a:pPr algn="just"/>
          <a:endParaRPr lang="en-US"/>
        </a:p>
      </dgm:t>
    </dgm:pt>
    <dgm:pt modelId="{DB9C8B3B-22B6-4E79-B9D1-B31C118C0AC3}" type="sibTrans" cxnId="{30663784-8CFC-485E-BFD7-84F58A54D7CB}">
      <dgm:prSet/>
      <dgm:spPr/>
      <dgm:t>
        <a:bodyPr/>
        <a:lstStyle/>
        <a:p>
          <a:pPr algn="just"/>
          <a:endParaRPr lang="en-US"/>
        </a:p>
      </dgm:t>
    </dgm:pt>
    <dgm:pt modelId="{E1CC5B49-0D8A-4610-A7B6-F230CFB37FF8}">
      <dgm:prSet/>
      <dgm:spPr/>
      <dgm:t>
        <a:bodyPr/>
        <a:lstStyle/>
        <a:p>
          <a:pPr algn="just" rtl="0"/>
          <a:r>
            <a:rPr lang="en-US" dirty="0" smtClean="0"/>
            <a:t>2. The first character in the variable name must be an alphabet or underscore. </a:t>
          </a:r>
          <a:endParaRPr lang="en-US" dirty="0"/>
        </a:p>
      </dgm:t>
    </dgm:pt>
    <dgm:pt modelId="{077BD6C3-691B-47F8-A7B0-4534A5896879}" type="parTrans" cxnId="{C6904E71-0318-43E9-9071-8A78BEBEF3F8}">
      <dgm:prSet/>
      <dgm:spPr/>
      <dgm:t>
        <a:bodyPr/>
        <a:lstStyle/>
        <a:p>
          <a:pPr algn="just"/>
          <a:endParaRPr lang="en-US"/>
        </a:p>
      </dgm:t>
    </dgm:pt>
    <dgm:pt modelId="{C66C72D7-7C9E-4B30-89A7-D54AA1A05BBF}" type="sibTrans" cxnId="{C6904E71-0318-43E9-9071-8A78BEBEF3F8}">
      <dgm:prSet/>
      <dgm:spPr/>
      <dgm:t>
        <a:bodyPr/>
        <a:lstStyle/>
        <a:p>
          <a:pPr algn="just"/>
          <a:endParaRPr lang="en-US"/>
        </a:p>
      </dgm:t>
    </dgm:pt>
    <dgm:pt modelId="{1178FCF7-EEC6-4FB3-973F-2DD7282C30EF}" type="pres">
      <dgm:prSet presAssocID="{34AF716D-6700-47C9-AB48-F95E7808AF6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9B52DE-AB79-4D4F-9886-5D42CD395D9F}" type="pres">
      <dgm:prSet presAssocID="{7BE61839-D6E2-44D9-95D0-DD606B93BEF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AABDBF-2A36-4A92-ABF6-ECCC08F53D1E}" type="pres">
      <dgm:prSet presAssocID="{8C6CF531-CE8C-450A-A07E-FBF48CA8FFC7}" presName="spacer" presStyleCnt="0"/>
      <dgm:spPr/>
    </dgm:pt>
    <dgm:pt modelId="{CDB81106-B251-4CE8-8FB1-495118BBF8EF}" type="pres">
      <dgm:prSet presAssocID="{E1CC5B49-0D8A-4610-A7B6-F230CFB37FF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1D2FF3-8173-435A-909E-53CF1A35968C}" type="pres">
      <dgm:prSet presAssocID="{C66C72D7-7C9E-4B30-89A7-D54AA1A05BBF}" presName="spacer" presStyleCnt="0"/>
      <dgm:spPr/>
    </dgm:pt>
    <dgm:pt modelId="{A253DCA6-A25B-4254-B962-A859FE56AF80}" type="pres">
      <dgm:prSet presAssocID="{5C52800E-62FC-42B0-91FB-78A6EB1785E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719FB-E2F6-416F-95E8-3A7E6CABE89A}" type="pres">
      <dgm:prSet presAssocID="{60698663-EF98-403C-A180-242F85C52C16}" presName="spacer" presStyleCnt="0"/>
      <dgm:spPr/>
    </dgm:pt>
    <dgm:pt modelId="{B766EB9F-6EF0-4542-8ADB-5594BC21AEEA}" type="pres">
      <dgm:prSet presAssocID="{B2951ECF-CDDA-46FF-A3A4-AC01B5E9AEF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4FEEDE-18C4-41F9-84F0-75CEAFCC3E15}" type="presOf" srcId="{7BE61839-D6E2-44D9-95D0-DD606B93BEFE}" destId="{DB9B52DE-AB79-4D4F-9886-5D42CD395D9F}" srcOrd="0" destOrd="0" presId="urn:microsoft.com/office/officeart/2005/8/layout/vList2"/>
    <dgm:cxn modelId="{30663784-8CFC-485E-BFD7-84F58A54D7CB}" srcId="{34AF716D-6700-47C9-AB48-F95E7808AF61}" destId="{B2951ECF-CDDA-46FF-A3A4-AC01B5E9AEF1}" srcOrd="3" destOrd="0" parTransId="{0CD407E4-B1F1-4D89-829F-878450CB28BC}" sibTransId="{DB9C8B3B-22B6-4E79-B9D1-B31C118C0AC3}"/>
    <dgm:cxn modelId="{C6904E71-0318-43E9-9071-8A78BEBEF3F8}" srcId="{34AF716D-6700-47C9-AB48-F95E7808AF61}" destId="{E1CC5B49-0D8A-4610-A7B6-F230CFB37FF8}" srcOrd="1" destOrd="0" parTransId="{077BD6C3-691B-47F8-A7B0-4534A5896879}" sibTransId="{C66C72D7-7C9E-4B30-89A7-D54AA1A05BBF}"/>
    <dgm:cxn modelId="{C2871B4F-AD71-4D91-A96B-FE901A710464}" type="presOf" srcId="{B2951ECF-CDDA-46FF-A3A4-AC01B5E9AEF1}" destId="{B766EB9F-6EF0-4542-8ADB-5594BC21AEEA}" srcOrd="0" destOrd="0" presId="urn:microsoft.com/office/officeart/2005/8/layout/vList2"/>
    <dgm:cxn modelId="{376DD683-37D8-48BC-8E16-733B3F7AD124}" type="presOf" srcId="{E1CC5B49-0D8A-4610-A7B6-F230CFB37FF8}" destId="{CDB81106-B251-4CE8-8FB1-495118BBF8EF}" srcOrd="0" destOrd="0" presId="urn:microsoft.com/office/officeart/2005/8/layout/vList2"/>
    <dgm:cxn modelId="{12673B66-D088-467C-A066-801F5EA9358A}" type="presOf" srcId="{34AF716D-6700-47C9-AB48-F95E7808AF61}" destId="{1178FCF7-EEC6-4FB3-973F-2DD7282C30EF}" srcOrd="0" destOrd="0" presId="urn:microsoft.com/office/officeart/2005/8/layout/vList2"/>
    <dgm:cxn modelId="{D74C9E75-3CBE-497B-A859-61962E95D8F5}" srcId="{34AF716D-6700-47C9-AB48-F95E7808AF61}" destId="{7BE61839-D6E2-44D9-95D0-DD606B93BEFE}" srcOrd="0" destOrd="0" parTransId="{547DD097-3E83-480F-9C33-49D566CE834C}" sibTransId="{8C6CF531-CE8C-450A-A07E-FBF48CA8FFC7}"/>
    <dgm:cxn modelId="{DCAA4480-BE87-4853-8885-6319195D33AD}" srcId="{34AF716D-6700-47C9-AB48-F95E7808AF61}" destId="{5C52800E-62FC-42B0-91FB-78A6EB1785EA}" srcOrd="2" destOrd="0" parTransId="{55E0E3E6-11C8-4002-8343-6130E8C059BC}" sibTransId="{60698663-EF98-403C-A180-242F85C52C16}"/>
    <dgm:cxn modelId="{0F3002BF-D1FC-44A9-9225-79D19D6230F1}" type="presOf" srcId="{5C52800E-62FC-42B0-91FB-78A6EB1785EA}" destId="{A253DCA6-A25B-4254-B962-A859FE56AF80}" srcOrd="0" destOrd="0" presId="urn:microsoft.com/office/officeart/2005/8/layout/vList2"/>
    <dgm:cxn modelId="{1137D4E8-F6D5-4B0F-BC0A-F3FE5200AABB}" type="presParOf" srcId="{1178FCF7-EEC6-4FB3-973F-2DD7282C30EF}" destId="{DB9B52DE-AB79-4D4F-9886-5D42CD395D9F}" srcOrd="0" destOrd="0" presId="urn:microsoft.com/office/officeart/2005/8/layout/vList2"/>
    <dgm:cxn modelId="{2CF0F06C-ED1A-429A-B123-A2D79B10E08D}" type="presParOf" srcId="{1178FCF7-EEC6-4FB3-973F-2DD7282C30EF}" destId="{F5AABDBF-2A36-4A92-ABF6-ECCC08F53D1E}" srcOrd="1" destOrd="0" presId="urn:microsoft.com/office/officeart/2005/8/layout/vList2"/>
    <dgm:cxn modelId="{8254AA00-1E24-4FE2-B1BD-A84B007D2312}" type="presParOf" srcId="{1178FCF7-EEC6-4FB3-973F-2DD7282C30EF}" destId="{CDB81106-B251-4CE8-8FB1-495118BBF8EF}" srcOrd="2" destOrd="0" presId="urn:microsoft.com/office/officeart/2005/8/layout/vList2"/>
    <dgm:cxn modelId="{361FE1F0-4769-402E-91D8-DAA55C7F4F0E}" type="presParOf" srcId="{1178FCF7-EEC6-4FB3-973F-2DD7282C30EF}" destId="{FD1D2FF3-8173-435A-909E-53CF1A35968C}" srcOrd="3" destOrd="0" presId="urn:microsoft.com/office/officeart/2005/8/layout/vList2"/>
    <dgm:cxn modelId="{7631D762-B267-4992-9383-7AAE33834D41}" type="presParOf" srcId="{1178FCF7-EEC6-4FB3-973F-2DD7282C30EF}" destId="{A253DCA6-A25B-4254-B962-A859FE56AF80}" srcOrd="4" destOrd="0" presId="urn:microsoft.com/office/officeart/2005/8/layout/vList2"/>
    <dgm:cxn modelId="{BB9774B0-D41E-43F6-9752-E4F68EE14E0C}" type="presParOf" srcId="{1178FCF7-EEC6-4FB3-973F-2DD7282C30EF}" destId="{754719FB-E2F6-416F-95E8-3A7E6CABE89A}" srcOrd="5" destOrd="0" presId="urn:microsoft.com/office/officeart/2005/8/layout/vList2"/>
    <dgm:cxn modelId="{19EF5472-4D93-437D-8777-85F5DF4A4B4C}" type="presParOf" srcId="{1178FCF7-EEC6-4FB3-973F-2DD7282C30EF}" destId="{B766EB9F-6EF0-4542-8ADB-5594BC21AEE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B52DE-AB79-4D4F-9886-5D42CD395D9F}">
      <dsp:nvSpPr>
        <dsp:cNvPr id="0" name=""/>
        <dsp:cNvSpPr/>
      </dsp:nvSpPr>
      <dsp:spPr>
        <a:xfrm>
          <a:off x="0" y="56958"/>
          <a:ext cx="8105775" cy="1074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just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1. An variable name is any combination of 1 to 31 alphabets, digits or underscores. </a:t>
          </a:r>
          <a:endParaRPr lang="en-US" sz="2700" kern="1200" dirty="0"/>
        </a:p>
      </dsp:txBody>
      <dsp:txXfrm>
        <a:off x="52431" y="109389"/>
        <a:ext cx="8000913" cy="969198"/>
      </dsp:txXfrm>
    </dsp:sp>
    <dsp:sp modelId="{CDB81106-B251-4CE8-8FB1-495118BBF8EF}">
      <dsp:nvSpPr>
        <dsp:cNvPr id="0" name=""/>
        <dsp:cNvSpPr/>
      </dsp:nvSpPr>
      <dsp:spPr>
        <a:xfrm>
          <a:off x="0" y="1208778"/>
          <a:ext cx="8105775" cy="1074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just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2. The first character in the variable name must be an alphabet or underscore. </a:t>
          </a:r>
          <a:endParaRPr lang="en-US" sz="2700" kern="1200" dirty="0"/>
        </a:p>
      </dsp:txBody>
      <dsp:txXfrm>
        <a:off x="52431" y="1261209"/>
        <a:ext cx="8000913" cy="969198"/>
      </dsp:txXfrm>
    </dsp:sp>
    <dsp:sp modelId="{A253DCA6-A25B-4254-B962-A859FE56AF80}">
      <dsp:nvSpPr>
        <dsp:cNvPr id="0" name=""/>
        <dsp:cNvSpPr/>
      </dsp:nvSpPr>
      <dsp:spPr>
        <a:xfrm>
          <a:off x="0" y="2360598"/>
          <a:ext cx="8105775" cy="1074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just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3. No blanks or special symbol other than an underscore can be used in an variable name. </a:t>
          </a:r>
          <a:endParaRPr lang="en-US" sz="2700" kern="1200" dirty="0"/>
        </a:p>
      </dsp:txBody>
      <dsp:txXfrm>
        <a:off x="52431" y="2413029"/>
        <a:ext cx="8000913" cy="969198"/>
      </dsp:txXfrm>
    </dsp:sp>
    <dsp:sp modelId="{B766EB9F-6EF0-4542-8ADB-5594BC21AEEA}">
      <dsp:nvSpPr>
        <dsp:cNvPr id="0" name=""/>
        <dsp:cNvSpPr/>
      </dsp:nvSpPr>
      <dsp:spPr>
        <a:xfrm>
          <a:off x="0" y="3512418"/>
          <a:ext cx="8105775" cy="1074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just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4. Keywords are not allowed to be used as variables.</a:t>
          </a:r>
          <a:endParaRPr lang="en-US" sz="2700" kern="1200" dirty="0"/>
        </a:p>
      </dsp:txBody>
      <dsp:txXfrm>
        <a:off x="52431" y="3564849"/>
        <a:ext cx="8000913" cy="969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77C41-0E01-4863-8752-8760F389EBAE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CD1CB-CA18-4998-BE1B-F398E7B566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596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9DAB3-E824-4F8B-BAAB-740D71F0E333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AB181-6561-4587-9C88-A5E698C9F79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662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AB181-6561-4587-9C88-A5E698C9F79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32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Variable is data name used for storing a data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C4CB-0809-4037-92DF-2E0D63A3E19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8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Variable is data name used for storing a data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C4CB-0809-4037-92DF-2E0D63A3E19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8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During declaration no memory space is allocated to an identifier.</a:t>
            </a:r>
          </a:p>
          <a:p>
            <a:r>
              <a:rPr lang="en-US" dirty="0" smtClean="0"/>
              <a:t>Definition of identifier means the declaration of identifier + reservation of space for it in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C4CB-0809-4037-92DF-2E0D63A3E19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66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A=</a:t>
            </a:r>
            <a:r>
              <a:rPr lang="en-US" dirty="0" err="1" smtClean="0"/>
              <a:t>b+c</a:t>
            </a:r>
            <a:r>
              <a:rPr lang="en-US" dirty="0" smtClean="0"/>
              <a:t>….three</a:t>
            </a:r>
            <a:r>
              <a:rPr lang="en-US" baseline="0" dirty="0" smtClean="0"/>
              <a:t> operands and 2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C4CB-0809-4037-92DF-2E0D63A3E19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7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4.jpeg"/><Relationship Id="rId7" Type="http://schemas.openxmlformats.org/officeDocument/2006/relationships/image" Target="../media/image1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gif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CSE101-Lec#4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Constant </a:t>
            </a:r>
          </a:p>
          <a:p>
            <a:pPr algn="l"/>
            <a:r>
              <a:rPr lang="en-US" dirty="0" smtClean="0">
                <a:solidFill>
                  <a:srgbClr val="C00000"/>
                </a:solidFill>
              </a:rPr>
              <a:t>Variable</a:t>
            </a:r>
          </a:p>
          <a:p>
            <a:pPr algn="l"/>
            <a:r>
              <a:rPr lang="en-US" dirty="0" smtClean="0">
                <a:solidFill>
                  <a:srgbClr val="C00000"/>
                </a:solidFill>
              </a:rPr>
              <a:t>Expression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yntax pi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19401"/>
            <a:ext cx="5065358" cy="83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581401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accent1"/>
                </a:solidFill>
              </a:rPr>
              <a:t>Variable is an entity which may change. 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Variable is used to hold result and reserve memory for the data.</a:t>
            </a:r>
          </a:p>
          <a:p>
            <a:pPr algn="just">
              <a:buNone/>
            </a:pPr>
            <a:r>
              <a:rPr lang="en-US" dirty="0" smtClean="0"/>
              <a:t>       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datatype variable_name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accent1"/>
                </a:solidFill>
              </a:rPr>
              <a:t>	The naming of variable is done by following the same rules of identifier naming.</a:t>
            </a:r>
          </a:p>
          <a:p>
            <a:pPr algn="just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14400" y="4648200"/>
            <a:ext cx="6477000" cy="1693306"/>
            <a:chOff x="914400" y="4707494"/>
            <a:chExt cx="6477000" cy="1693306"/>
          </a:xfrm>
        </p:grpSpPr>
        <p:sp>
          <p:nvSpPr>
            <p:cNvPr id="7" name="Rounded Rectangle 6"/>
            <p:cNvSpPr/>
            <p:nvPr/>
          </p:nvSpPr>
          <p:spPr>
            <a:xfrm>
              <a:off x="1367642" y="5181600"/>
              <a:ext cx="6023758" cy="12192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 </a:t>
              </a:r>
              <a:r>
                <a:rPr lang="en-US" dirty="0" err="1" smtClean="0"/>
                <a:t>Eg</a:t>
              </a:r>
              <a:r>
                <a:rPr lang="en-US" dirty="0" smtClean="0"/>
                <a:t>. What is your </a:t>
              </a:r>
              <a:r>
                <a:rPr lang="en-US" b="1" dirty="0" smtClean="0"/>
                <a:t>hobby</a:t>
              </a:r>
              <a:r>
                <a:rPr lang="en-US" dirty="0" smtClean="0"/>
                <a:t>?</a:t>
              </a:r>
            </a:p>
            <a:p>
              <a:r>
                <a:rPr lang="en-US" dirty="0" smtClean="0"/>
                <a:t>The answer could be </a:t>
              </a:r>
              <a:r>
                <a:rPr lang="en-US" b="1" dirty="0" smtClean="0"/>
                <a:t>reading</a:t>
              </a:r>
              <a:r>
                <a:rPr lang="en-US" dirty="0" smtClean="0"/>
                <a:t>, </a:t>
              </a:r>
              <a:r>
                <a:rPr lang="en-US" b="1" dirty="0" smtClean="0"/>
                <a:t>dancing</a:t>
              </a:r>
              <a:r>
                <a:rPr lang="en-US" dirty="0" smtClean="0"/>
                <a:t>, </a:t>
              </a:r>
              <a:r>
                <a:rPr lang="en-US" b="1" dirty="0" smtClean="0"/>
                <a:t>drawing</a:t>
              </a:r>
              <a:r>
                <a:rPr lang="en-US" dirty="0" smtClean="0"/>
                <a:t>, etc. </a:t>
              </a:r>
            </a:p>
            <a:p>
              <a:r>
                <a:rPr lang="en-US" dirty="0" smtClean="0"/>
                <a:t>So the answer to such questions may change during the life time of the person</a:t>
              </a:r>
              <a:endParaRPr lang="en-US" dirty="0"/>
            </a:p>
          </p:txBody>
        </p:sp>
        <p:pic>
          <p:nvPicPr>
            <p:cNvPr id="9" name="Picture 2" descr="C:\Program Files (x86)\Microsoft Office\MEDIA\CAGCAT10\j0299125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4400" y="4707494"/>
              <a:ext cx="685800" cy="70270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105775" cy="1022350"/>
          </a:xfrm>
        </p:spPr>
        <p:txBody>
          <a:bodyPr>
            <a:normAutofit/>
          </a:bodyPr>
          <a:lstStyle/>
          <a:p>
            <a:r>
              <a:rPr lang="en-US" dirty="0" smtClean="0"/>
              <a:t>Rules for naming a Variable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4963"/>
          <a:ext cx="8105775" cy="4643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In My-Car problem the variable was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radius and dist_travelled 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It can also be named as</a:t>
            </a:r>
          </a:p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radius_wheel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or r1 or 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car_wheel_radius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Distance or d1 or 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dist_by_1rotation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0" y="2486292"/>
            <a:ext cx="3429000" cy="23143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228600"/>
            <a:ext cx="8229600" cy="1143000"/>
          </a:xfrm>
        </p:spPr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3716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 smtClean="0">
                <a:solidFill>
                  <a:schemeClr val="accent1"/>
                </a:solidFill>
              </a:rPr>
              <a:t>Let us build some variables: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accent1"/>
                </a:solidFill>
              </a:rPr>
              <a:t>For speed of car we need to know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Distance traveled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Time taken to travel the distance</a:t>
            </a:r>
          </a:p>
          <a:p>
            <a:pPr algn="just"/>
            <a:endParaRPr lang="en-US" dirty="0" smtClean="0">
              <a:solidFill>
                <a:schemeClr val="accent1"/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accent1"/>
                </a:solidFill>
              </a:rPr>
              <a:t>Variables to be declared as</a:t>
            </a:r>
          </a:p>
          <a:p>
            <a:pPr algn="just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Speed,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s1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speed_of_car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Distance,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d1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dist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Time,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t1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time_of_travel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074" name="Picture 2" descr="Car Icon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764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62600" y="4343400"/>
            <a:ext cx="2868093" cy="646331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n-IN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329463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34" y="1600200"/>
            <a:ext cx="4149766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228600"/>
            <a:ext cx="8229600" cy="1143000"/>
          </a:xfrm>
        </p:spPr>
        <p:txBody>
          <a:bodyPr/>
          <a:lstStyle/>
          <a:p>
            <a:r>
              <a:rPr lang="en-US" dirty="0" smtClean="0"/>
              <a:t>See-Saw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1430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solidFill>
                  <a:schemeClr val="accent1"/>
                </a:solidFill>
              </a:rPr>
              <a:t>A bit more complex situation see-saw</a:t>
            </a:r>
          </a:p>
          <a:p>
            <a:pPr algn="just"/>
            <a:endParaRPr lang="en-US" dirty="0" smtClean="0">
              <a:solidFill>
                <a:schemeClr val="accent1"/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accent1"/>
                </a:solidFill>
              </a:rPr>
              <a:t>Variables to be declared as</a:t>
            </a:r>
          </a:p>
          <a:p>
            <a:pPr algn="just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Weight_boy,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w1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wb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Distance_boy,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d1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db</a:t>
            </a:r>
          </a:p>
          <a:p>
            <a:pPr algn="just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Weight_girl,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w2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wg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Distance_girl,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d2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dg</a:t>
            </a:r>
          </a:p>
          <a:p>
            <a:pPr algn="just"/>
            <a:endParaRPr lang="en-US" dirty="0" smtClean="0">
              <a:solidFill>
                <a:schemeClr val="accent1"/>
              </a:solidFill>
            </a:endParaRPr>
          </a:p>
          <a:p>
            <a:pPr algn="just"/>
            <a:endParaRPr lang="en-US" dirty="0" smtClean="0">
              <a:solidFill>
                <a:schemeClr val="accent1"/>
              </a:solidFill>
            </a:endParaRP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It is to be assessed that at what distance 50Kg girl should sit in order to balance a boy of 70Kg sitting 2m away from the center ‘o’</a:t>
            </a:r>
            <a:endParaRPr lang="en-US" dirty="0">
              <a:solidFill>
                <a:schemeClr val="accent1"/>
              </a:solidFill>
            </a:endParaRPr>
          </a:p>
          <a:p>
            <a:pPr algn="just"/>
            <a:endParaRPr lang="en-US" dirty="0">
              <a:solidFill>
                <a:schemeClr val="accent1"/>
              </a:solidFill>
            </a:endParaRPr>
          </a:p>
          <a:p>
            <a:pPr algn="just"/>
            <a:endParaRPr lang="en-US" dirty="0" smtClean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724400" y="3810000"/>
            <a:ext cx="4276299" cy="1255931"/>
            <a:chOff x="4724400" y="3810000"/>
            <a:chExt cx="4276299" cy="12559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758707" y="3810000"/>
                  <a:ext cx="419858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/>
                          </a:rPr>
                          <m:t>𝑤</m:t>
                        </m:r>
                        <m:r>
                          <a:rPr lang="en-US" sz="3600" b="0" i="1" smtClean="0">
                            <a:latin typeface="Cambria Math"/>
                          </a:rPr>
                          <m:t>1×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1=</m:t>
                        </m:r>
                        <m:r>
                          <a:rPr lang="en-US" sz="3600" b="0" i="1" smtClean="0">
                            <a:latin typeface="Cambria Math"/>
                          </a:rPr>
                          <m:t>𝑤</m:t>
                        </m:r>
                        <m:r>
                          <a:rPr lang="en-US" sz="3600" b="0" i="1" smtClean="0">
                            <a:latin typeface="Cambria Math"/>
                          </a:rPr>
                          <m:t>2×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707" y="3810000"/>
                  <a:ext cx="4198585" cy="64633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724400" y="4419600"/>
                  <a:ext cx="427629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/>
                          </a:rPr>
                          <m:t>𝑤𝑏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𝑑𝑏</m:t>
                        </m:r>
                        <m:r>
                          <a:rPr lang="en-US" sz="3600" b="0" i="1" smtClean="0">
                            <a:latin typeface="Cambria Math"/>
                          </a:rPr>
                          <m:t>=</m:t>
                        </m:r>
                        <m:r>
                          <a:rPr lang="en-US" sz="3600" b="0" i="1" smtClean="0">
                            <a:latin typeface="Cambria Math"/>
                          </a:rPr>
                          <m:t>𝑤𝑔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𝑑𝑔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4419600"/>
                  <a:ext cx="4276299" cy="64633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7681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yntax 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200399"/>
            <a:ext cx="6952279" cy="9144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Variable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294" y="1603375"/>
            <a:ext cx="7848600" cy="4873625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3500" dirty="0" smtClean="0">
                <a:solidFill>
                  <a:schemeClr val="accent1"/>
                </a:solidFill>
              </a:rPr>
              <a:t>Assigning some value to the variable at time of creation of variable is known as variable initialization.</a:t>
            </a:r>
          </a:p>
          <a:p>
            <a:pPr algn="just" eaLnBrk="1" hangingPunct="1">
              <a:buFontTx/>
              <a:buNone/>
              <a:defRPr/>
            </a:pPr>
            <a:r>
              <a:rPr lang="en-US" dirty="0" smtClean="0"/>
              <a:t>   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datatype variable_name =  value;</a:t>
            </a:r>
          </a:p>
          <a:p>
            <a:pPr algn="just" eaLnBrk="1" hangingPunct="1">
              <a:buFontTx/>
              <a:buNone/>
              <a:defRPr/>
            </a:pPr>
            <a:endParaRPr lang="en-US" sz="1000" dirty="0" smtClean="0"/>
          </a:p>
          <a:p>
            <a:pPr algn="just" eaLnBrk="1" hangingPunct="1">
              <a:buFontTx/>
              <a:buNone/>
              <a:defRPr/>
            </a:pPr>
            <a:r>
              <a:rPr lang="en-US" dirty="0" smtClean="0"/>
              <a:t>	</a:t>
            </a:r>
          </a:p>
          <a:p>
            <a:pPr algn="just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43000" y="4648200"/>
            <a:ext cx="6324600" cy="1388506"/>
            <a:chOff x="1143000" y="4343400"/>
            <a:chExt cx="6324600" cy="1693306"/>
          </a:xfrm>
        </p:grpSpPr>
        <p:sp>
          <p:nvSpPr>
            <p:cNvPr id="7" name="Rounded Rectangle 6"/>
            <p:cNvSpPr/>
            <p:nvPr/>
          </p:nvSpPr>
          <p:spPr>
            <a:xfrm>
              <a:off x="1635874" y="4836361"/>
              <a:ext cx="5831726" cy="120034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>
                <a:defRPr/>
              </a:pPr>
              <a:r>
                <a:rPr lang="en-US" dirty="0" smtClean="0"/>
                <a:t>Example:  int radius= 15;</a:t>
              </a:r>
            </a:p>
            <a:p>
              <a:pPr algn="just">
                <a:defRPr/>
              </a:pPr>
              <a:r>
                <a:rPr lang="en-US" dirty="0" smtClean="0"/>
                <a:t>	float pi = 3.14;</a:t>
              </a:r>
            </a:p>
            <a:p>
              <a:pPr algn="just">
                <a:defRPr/>
              </a:pPr>
              <a:r>
                <a:rPr lang="en-US" dirty="0" smtClean="0"/>
                <a:t>	char grade = ‘A’;</a:t>
              </a:r>
            </a:p>
          </p:txBody>
        </p:sp>
        <p:pic>
          <p:nvPicPr>
            <p:cNvPr id="11" name="Picture 2" descr="C:\Program Files (x86)\Microsoft Office\MEDIA\CAGCAT10\j0299125.wm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43000" y="4343400"/>
              <a:ext cx="685800" cy="70270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9855003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81000"/>
            <a:ext cx="8229600" cy="1143000"/>
          </a:xfrm>
        </p:spPr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752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solidFill>
                  <a:schemeClr val="accent1"/>
                </a:solidFill>
              </a:rPr>
              <a:t>Expressions are the statements or the instruction given to computer to perform some operation. 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Every expression results in some value  that can be stored in a variable.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Following are few example of expressions in program:</a:t>
            </a:r>
          </a:p>
          <a:p>
            <a:pPr lvl="1" algn="just"/>
            <a:r>
              <a:rPr lang="en-US" dirty="0" smtClean="0">
                <a:solidFill>
                  <a:schemeClr val="tx2"/>
                </a:solidFill>
              </a:rPr>
              <a:t>Expression to calculate speed of a car.</a:t>
            </a:r>
          </a:p>
          <a:p>
            <a:pPr lvl="2" algn="just"/>
            <a:r>
              <a:rPr lang="en-US" dirty="0" smtClean="0">
                <a:solidFill>
                  <a:schemeClr val="tx2"/>
                </a:solidFill>
              </a:rPr>
              <a:t>Speed=distance/time</a:t>
            </a:r>
          </a:p>
          <a:p>
            <a:pPr lvl="1" algn="just"/>
            <a:r>
              <a:rPr lang="en-US" dirty="0" smtClean="0">
                <a:solidFill>
                  <a:schemeClr val="tx2"/>
                </a:solidFill>
              </a:rPr>
              <a:t>Expression to find similarity of two things.</a:t>
            </a:r>
          </a:p>
          <a:p>
            <a:pPr lvl="2" algn="just"/>
            <a:r>
              <a:rPr lang="en-US" dirty="0" smtClean="0">
                <a:solidFill>
                  <a:schemeClr val="tx2"/>
                </a:solidFill>
              </a:rPr>
              <a:t>c=value1&gt;value2  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982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Expressions in C are basically </a:t>
            </a:r>
            <a:r>
              <a:rPr lang="en-US" b="1" dirty="0" smtClean="0">
                <a:solidFill>
                  <a:schemeClr val="accent1"/>
                </a:solidFill>
              </a:rPr>
              <a:t>operators</a:t>
            </a:r>
            <a:r>
              <a:rPr lang="en-US" dirty="0" smtClean="0">
                <a:solidFill>
                  <a:schemeClr val="accent1"/>
                </a:solidFill>
              </a:rPr>
              <a:t> acting on </a:t>
            </a:r>
            <a:r>
              <a:rPr lang="en-US" b="1" dirty="0" smtClean="0">
                <a:solidFill>
                  <a:schemeClr val="accent1"/>
                </a:solidFill>
              </a:rPr>
              <a:t>operands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An </a:t>
            </a:r>
            <a:r>
              <a:rPr lang="en-US" b="1" dirty="0" smtClean="0">
                <a:solidFill>
                  <a:schemeClr val="accent1"/>
                </a:solidFill>
              </a:rPr>
              <a:t>operand</a:t>
            </a:r>
            <a:r>
              <a:rPr lang="en-US" dirty="0" smtClean="0">
                <a:solidFill>
                  <a:schemeClr val="accent1"/>
                </a:solidFill>
              </a:rPr>
              <a:t> is an entity on which operation is to be performed.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	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An </a:t>
            </a:r>
            <a:r>
              <a:rPr lang="en-US" b="1" dirty="0" smtClean="0">
                <a:solidFill>
                  <a:schemeClr val="accent1"/>
                </a:solidFill>
              </a:rPr>
              <a:t>operator</a:t>
            </a:r>
            <a:r>
              <a:rPr lang="en-US" dirty="0" smtClean="0">
                <a:solidFill>
                  <a:schemeClr val="accent1"/>
                </a:solidFill>
              </a:rPr>
              <a:t> specifies the operation to be applied on operands. 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Expressions are made of one or more operands.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Statements like :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 = b + c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++z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300 &gt; (8 * k)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9600" y="2362200"/>
            <a:ext cx="75438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dirty="0" smtClean="0">
                <a:solidFill>
                  <a:schemeClr val="accent1"/>
                </a:solidFill>
              </a:rPr>
              <a:t>Example: addition of two numbers, 5+8, these numbers will be operands.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609600" y="3657600"/>
            <a:ext cx="75438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dirty="0" smtClean="0">
                <a:solidFill>
                  <a:schemeClr val="accent1"/>
                </a:solidFill>
              </a:rPr>
              <a:t>Example: The addition, subtraction, etc will be operators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The type of expression depend upon the type of operator used in the expression.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It can be: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Arithmetic operators.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1"/>
                </a:solidFill>
              </a:rPr>
              <a:t>		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3 + 6 = 9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	  4 * 2 = 8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Relational or logical operators.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1"/>
                </a:solidFill>
              </a:rPr>
              <a:t>	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height_boy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&gt;=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height_girl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Increment and decrement operator.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1"/>
                </a:solidFill>
              </a:rPr>
              <a:t>		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count=count++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In this lecture we will study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Constant 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Variable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Expression 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>
                <a:solidFill>
                  <a:schemeClr val="accent1"/>
                </a:solidFill>
              </a:rPr>
              <a:t>We have seen that Tokens are broadly classified as:</a:t>
            </a:r>
          </a:p>
          <a:p>
            <a:pPr lvl="1"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Identifiers</a:t>
            </a:r>
          </a:p>
          <a:p>
            <a:pPr lvl="1"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Keywords</a:t>
            </a:r>
          </a:p>
          <a:p>
            <a:pPr lvl="1" algn="just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Constants</a:t>
            </a:r>
          </a:p>
          <a:p>
            <a:pPr lvl="1" algn="just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Variables</a:t>
            </a:r>
          </a:p>
          <a:p>
            <a:pPr lvl="1"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Strings</a:t>
            </a:r>
          </a:p>
          <a:p>
            <a:pPr lvl="1"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Operators</a:t>
            </a:r>
          </a:p>
          <a:p>
            <a:pPr lvl="1"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Special character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228600"/>
            <a:ext cx="8229600" cy="1143000"/>
          </a:xfrm>
        </p:spPr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pic>
        <p:nvPicPr>
          <p:cNvPr id="1026" name="Picture 2" descr="lion-2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04065"/>
            <a:ext cx="1724025" cy="156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qu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1840479"/>
            <a:ext cx="142875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67175" y="1903434"/>
            <a:ext cx="11464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Lion</a:t>
            </a:r>
            <a:endParaRPr lang="en-IN" sz="4400" dirty="0"/>
          </a:p>
        </p:txBody>
      </p:sp>
      <p:grpSp>
        <p:nvGrpSpPr>
          <p:cNvPr id="3" name="Group 5"/>
          <p:cNvGrpSpPr/>
          <p:nvPr/>
        </p:nvGrpSpPr>
        <p:grpSpPr>
          <a:xfrm>
            <a:off x="5105400" y="1219200"/>
            <a:ext cx="3360156" cy="1887063"/>
            <a:chOff x="5105400" y="1086735"/>
            <a:chExt cx="3360156" cy="1887063"/>
          </a:xfrm>
        </p:grpSpPr>
        <p:pic>
          <p:nvPicPr>
            <p:cNvPr id="1030" name="Picture 6" descr="http://www.decodeunicode.org/de/data/glyph/196x196/2260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1086735"/>
              <a:ext cx="1866900" cy="1866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at-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0" y="1371600"/>
              <a:ext cx="1607556" cy="1602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6"/>
          <p:cNvGrpSpPr/>
          <p:nvPr/>
        </p:nvGrpSpPr>
        <p:grpSpPr>
          <a:xfrm>
            <a:off x="533400" y="3657600"/>
            <a:ext cx="8206446" cy="2138794"/>
            <a:chOff x="533400" y="3370738"/>
            <a:chExt cx="8206446" cy="2443594"/>
          </a:xfrm>
        </p:grpSpPr>
        <p:pic>
          <p:nvPicPr>
            <p:cNvPr id="15" name="Picture 6" descr="http://www.decodeunicode.org/de/data/glyph/196x196/2260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0322" y="3370738"/>
              <a:ext cx="1866900" cy="1866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www.ffx.co.uk/Content/images/tools/BAHDOE1011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3751738"/>
              <a:ext cx="1981200" cy="1485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equa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3981450"/>
              <a:ext cx="1428750" cy="895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3810000" y="4008645"/>
              <a:ext cx="20826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Spanner</a:t>
              </a:r>
              <a:endParaRPr lang="en-IN" sz="4400" dirty="0"/>
            </a:p>
          </p:txBody>
        </p:sp>
        <p:pic>
          <p:nvPicPr>
            <p:cNvPr id="1036" name="Picture 12" descr="Hammer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778" y="3719945"/>
              <a:ext cx="1840068" cy="2094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9215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The entity which do not change throughout the execution are called constants.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Types of constants: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Integer constant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Character constant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Floating point constants 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String constants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14800" y="4953000"/>
            <a:ext cx="4953000" cy="1380530"/>
            <a:chOff x="4114800" y="4953000"/>
            <a:chExt cx="4953000" cy="1380530"/>
          </a:xfrm>
        </p:grpSpPr>
        <p:grpSp>
          <p:nvGrpSpPr>
            <p:cNvPr id="14" name="Group 13"/>
            <p:cNvGrpSpPr/>
            <p:nvPr/>
          </p:nvGrpSpPr>
          <p:grpSpPr>
            <a:xfrm>
              <a:off x="4114800" y="4953000"/>
              <a:ext cx="4953000" cy="1295400"/>
              <a:chOff x="4114800" y="4783694"/>
              <a:chExt cx="4953000" cy="1464706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4598773" y="5278820"/>
                <a:ext cx="4469027" cy="969580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2" name="Picture 2" descr="C:\Program Files (x86)\Microsoft Office\MEDIA\CAGCAT10\j0299125.wmf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114800" y="4783694"/>
                <a:ext cx="685800" cy="702706"/>
              </a:xfrm>
              <a:prstGeom prst="rect">
                <a:avLst/>
              </a:prstGeom>
              <a:noFill/>
            </p:spPr>
          </p:pic>
        </p:grpSp>
        <p:sp>
          <p:nvSpPr>
            <p:cNvPr id="15" name="TextBox 14"/>
            <p:cNvSpPr txBox="1"/>
            <p:nvPr/>
          </p:nvSpPr>
          <p:spPr>
            <a:xfrm>
              <a:off x="4648200" y="5410200"/>
              <a:ext cx="4343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Name</a:t>
              </a:r>
              <a:r>
                <a:rPr lang="en-US" dirty="0" smtClean="0"/>
                <a:t> of person remains same through out the life, example: </a:t>
              </a:r>
              <a:r>
                <a:rPr lang="en-US" dirty="0" err="1" smtClean="0"/>
                <a:t>Amit</a:t>
              </a:r>
              <a:r>
                <a:rPr lang="en-US" dirty="0" smtClean="0"/>
                <a:t>, </a:t>
              </a:r>
              <a:r>
                <a:rPr lang="en-US" dirty="0" err="1" smtClean="0"/>
                <a:t>Shubnam</a:t>
              </a:r>
              <a:r>
                <a:rPr lang="en-US" dirty="0" smtClean="0"/>
                <a:t>, etc.</a:t>
              </a:r>
            </a:p>
            <a:p>
              <a:endParaRPr 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Integer Constants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When the constant contains only digits without any decimal part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Floating Constant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Constants that contains number with decimal points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267199" y="2514600"/>
            <a:ext cx="2819401" cy="1243456"/>
            <a:chOff x="4190999" y="2438400"/>
            <a:chExt cx="2819401" cy="1243456"/>
          </a:xfrm>
        </p:grpSpPr>
        <p:pic>
          <p:nvPicPr>
            <p:cNvPr id="5" name="Picture 4" descr="example pic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0999" y="2438400"/>
              <a:ext cx="2819401" cy="124345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267200" y="2819400"/>
              <a:ext cx="2743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/>
                <a:t>Example</a:t>
              </a:r>
              <a:r>
                <a:rPr lang="en-US" dirty="0" smtClean="0">
                  <a:solidFill>
                    <a:schemeClr val="accent1"/>
                  </a:solidFill>
                </a:rPr>
                <a:t> :</a:t>
              </a:r>
              <a:r>
                <a:rPr lang="en-US" dirty="0" smtClean="0">
                  <a:solidFill>
                    <a:srgbClr val="00B050"/>
                  </a:solidFill>
                </a:rPr>
                <a:t> 5;</a:t>
              </a:r>
            </a:p>
            <a:p>
              <a:pPr lvl="1">
                <a:buNone/>
              </a:pPr>
              <a:r>
                <a:rPr lang="en-US" dirty="0" smtClean="0">
                  <a:solidFill>
                    <a:srgbClr val="00B050"/>
                  </a:solidFill>
                </a:rPr>
                <a:t>	        -987;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267200" y="4648200"/>
            <a:ext cx="2819401" cy="1243456"/>
            <a:chOff x="4267200" y="4648200"/>
            <a:chExt cx="2819401" cy="1243456"/>
          </a:xfrm>
        </p:grpSpPr>
        <p:pic>
          <p:nvPicPr>
            <p:cNvPr id="7" name="Picture 6" descr="example pic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7200" y="4648200"/>
              <a:ext cx="2819401" cy="124345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419600" y="5181600"/>
              <a:ext cx="228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/>
                <a:t>Example</a:t>
              </a:r>
              <a:r>
                <a:rPr lang="en-US" dirty="0" smtClean="0">
                  <a:solidFill>
                    <a:schemeClr val="accent1"/>
                  </a:solidFill>
                </a:rPr>
                <a:t> : </a:t>
              </a:r>
              <a:r>
                <a:rPr lang="en-US" dirty="0" smtClean="0">
                  <a:solidFill>
                    <a:srgbClr val="FF0000"/>
                  </a:solidFill>
                </a:rPr>
                <a:t>3.14;</a:t>
              </a:r>
            </a:p>
            <a:p>
              <a:pPr lvl="1">
                <a:buNone/>
              </a:pPr>
              <a:r>
                <a:rPr lang="en-US" dirty="0" smtClean="0">
                  <a:solidFill>
                    <a:srgbClr val="FF0000"/>
                  </a:solidFill>
                </a:rPr>
                <a:t>	         309.89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7100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3716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Character constants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Constants enclosed in single quotes(‘ ’). 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It can be any letter from character set.</a:t>
            </a:r>
          </a:p>
          <a:p>
            <a:pPr lvl="1"/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String Constants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Set of zero or more characters enclosed in double quotes (</a:t>
            </a:r>
            <a:r>
              <a:rPr lang="en-US" dirty="0" err="1" smtClean="0">
                <a:solidFill>
                  <a:schemeClr val="accent1"/>
                </a:solidFill>
              </a:rPr>
              <a:t>eg</a:t>
            </a:r>
            <a:r>
              <a:rPr lang="en-US" dirty="0" smtClean="0">
                <a:solidFill>
                  <a:schemeClr val="accent1"/>
                </a:solidFill>
              </a:rPr>
              <a:t>: “ ” )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It is represented as sequence of characters within double quotes.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190999" y="5257800"/>
            <a:ext cx="3962401" cy="838200"/>
            <a:chOff x="4190999" y="2438400"/>
            <a:chExt cx="2819401" cy="1243456"/>
          </a:xfrm>
        </p:grpSpPr>
        <p:pic>
          <p:nvPicPr>
            <p:cNvPr id="6" name="Picture 5" descr="example pic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0999" y="2438400"/>
              <a:ext cx="2819401" cy="124345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267200" y="2819400"/>
              <a:ext cx="2743200" cy="54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/>
                <a:t>Example : “This is C programming”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91000" y="2819400"/>
            <a:ext cx="3962401" cy="838200"/>
            <a:chOff x="4190999" y="2438400"/>
            <a:chExt cx="2819401" cy="1243456"/>
          </a:xfrm>
        </p:grpSpPr>
        <p:pic>
          <p:nvPicPr>
            <p:cNvPr id="10" name="Picture 9" descr="example pic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0999" y="2438400"/>
              <a:ext cx="2819401" cy="124345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267200" y="2819400"/>
              <a:ext cx="2743200" cy="54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/>
                <a:t>Example : ‘\n’, ‘\t’ or ‘a’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1344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My-Car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>
                <a:solidFill>
                  <a:schemeClr val="accent1"/>
                </a:solidFill>
              </a:rPr>
              <a:t>	In My-Car problem the constant value is 3.14 which is the value of pi and always same.</a:t>
            </a:r>
          </a:p>
          <a:p>
            <a:pPr marL="0" indent="0" algn="just"/>
            <a:r>
              <a:rPr lang="en-US" dirty="0" smtClean="0">
                <a:solidFill>
                  <a:schemeClr val="accent1"/>
                </a:solidFill>
              </a:rPr>
              <a:t>   pi = </a:t>
            </a:r>
            <a:r>
              <a:rPr lang="en-US" dirty="0" smtClean="0">
                <a:solidFill>
                  <a:srgbClr val="FF0000"/>
                </a:solidFill>
              </a:rPr>
              <a:t>3.14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Therefore: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dist_travelled 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* </a:t>
            </a:r>
            <a:r>
              <a:rPr lang="en-US" dirty="0" smtClean="0">
                <a:solidFill>
                  <a:schemeClr val="accent1"/>
                </a:solidFill>
              </a:rPr>
              <a:t>pi </a:t>
            </a:r>
            <a:r>
              <a:rPr lang="en-US" dirty="0" smtClean="0"/>
              <a:t>*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radius.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   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pi is a floating point constant.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43600" y="2743201"/>
            <a:ext cx="3200400" cy="228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228600"/>
            <a:ext cx="8229600" cy="1143000"/>
          </a:xfrm>
        </p:spPr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703337" y="1676400"/>
            <a:ext cx="7754863" cy="1521052"/>
            <a:chOff x="457200" y="1267691"/>
            <a:chExt cx="7754863" cy="1521052"/>
          </a:xfrm>
        </p:grpSpPr>
        <p:pic>
          <p:nvPicPr>
            <p:cNvPr id="1026" name="Picture 2" descr="lion-2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558" y="1295400"/>
              <a:ext cx="1523909" cy="1386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equa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5105" y="1645058"/>
              <a:ext cx="1428750" cy="895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57200" y="1708014"/>
              <a:ext cx="17892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Animal</a:t>
              </a:r>
              <a:endParaRPr lang="en-IN" sz="4400" dirty="0"/>
            </a:p>
          </p:txBody>
        </p:sp>
        <p:pic>
          <p:nvPicPr>
            <p:cNvPr id="18" name="Picture 8" descr="cat-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6595" y="1453070"/>
              <a:ext cx="1283605" cy="1279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elephant-7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0001" y="1267691"/>
              <a:ext cx="1262062" cy="1521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7"/>
          <p:cNvGrpSpPr/>
          <p:nvPr/>
        </p:nvGrpSpPr>
        <p:grpSpPr>
          <a:xfrm>
            <a:off x="783635" y="3962400"/>
            <a:ext cx="7903165" cy="1547130"/>
            <a:chOff x="783635" y="3719943"/>
            <a:chExt cx="7964373" cy="2094387"/>
          </a:xfrm>
        </p:grpSpPr>
        <p:pic>
          <p:nvPicPr>
            <p:cNvPr id="1034" name="Picture 10" descr="http://www.ffx.co.uk/Content/images/tools/BAHDOE1011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1377" y="3960169"/>
              <a:ext cx="2292927" cy="1719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ammer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9191" y="3719943"/>
              <a:ext cx="1840068" cy="2094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equa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5105" y="4133849"/>
              <a:ext cx="1428750" cy="895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783635" y="4196803"/>
              <a:ext cx="113640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Tool</a:t>
              </a:r>
              <a:endParaRPr lang="en-IN" sz="4400" dirty="0"/>
            </a:p>
          </p:txBody>
        </p:sp>
        <p:pic>
          <p:nvPicPr>
            <p:cNvPr id="2052" name="Picture 4" descr="Hand_Dri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599" y="4307752"/>
              <a:ext cx="1661409" cy="1234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53777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aman_theme1</Template>
  <TotalTime>515</TotalTime>
  <Words>678</Words>
  <Application>Microsoft Office PowerPoint</Application>
  <PresentationFormat>On-screen Show (4:3)</PresentationFormat>
  <Paragraphs>153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Black</vt:lpstr>
      <vt:lpstr>Arial Rounded MT Bold</vt:lpstr>
      <vt:lpstr>AvantGarde</vt:lpstr>
      <vt:lpstr>Calibri</vt:lpstr>
      <vt:lpstr>Cambria Math</vt:lpstr>
      <vt:lpstr>Courier New</vt:lpstr>
      <vt:lpstr>Wingdings</vt:lpstr>
      <vt:lpstr>Lpu theme final with copyright</vt:lpstr>
      <vt:lpstr>CSE101-Lec#4</vt:lpstr>
      <vt:lpstr>Outline</vt:lpstr>
      <vt:lpstr>Tokens</vt:lpstr>
      <vt:lpstr>Constants</vt:lpstr>
      <vt:lpstr>Constants </vt:lpstr>
      <vt:lpstr>PowerPoint Presentation</vt:lpstr>
      <vt:lpstr>PowerPoint Presentation</vt:lpstr>
      <vt:lpstr>My-Car</vt:lpstr>
      <vt:lpstr>Variables</vt:lpstr>
      <vt:lpstr>Variables</vt:lpstr>
      <vt:lpstr>Rules for naming a Variable</vt:lpstr>
      <vt:lpstr>Variables </vt:lpstr>
      <vt:lpstr>Variables</vt:lpstr>
      <vt:lpstr>See-Saw</vt:lpstr>
      <vt:lpstr>Variable Initialization</vt:lpstr>
      <vt:lpstr>Expressions</vt:lpstr>
      <vt:lpstr>PowerPoint Presentation</vt:lpstr>
      <vt:lpstr>Types of Expressions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Lec#4</dc:title>
  <dc:creator>Aman</dc:creator>
  <cp:lastModifiedBy>Salil</cp:lastModifiedBy>
  <cp:revision>31</cp:revision>
  <dcterms:created xsi:type="dcterms:W3CDTF">2014-05-05T10:08:29Z</dcterms:created>
  <dcterms:modified xsi:type="dcterms:W3CDTF">2020-08-29T12:10:15Z</dcterms:modified>
</cp:coreProperties>
</file>