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Questrial" pitchFamily="2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hiDNcJMngpINq7A0Kq609PZ9f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F3822-1F0B-4A31-A2EC-01175B95DA50}">
  <a:tblStyle styleId="{3FDF3822-1F0B-4A31-A2EC-01175B95DA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A6437B-B9B2-4AE3-97B0-F4077C8BB2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38AF6B2C-622C-4CC8-B559-A8B1FBC15FD5}"/>
    <pc:docChg chg="modSld">
      <pc:chgData name="Salil Batra" userId="4d97008808f91814" providerId="LiveId" clId="{38AF6B2C-622C-4CC8-B559-A8B1FBC15FD5}" dt="2021-09-15T05:27:46.613" v="4" actId="20577"/>
      <pc:docMkLst>
        <pc:docMk/>
      </pc:docMkLst>
      <pc:sldChg chg="modNotesTx">
        <pc:chgData name="Salil Batra" userId="4d97008808f91814" providerId="LiveId" clId="{38AF6B2C-622C-4CC8-B559-A8B1FBC15FD5}" dt="2021-09-15T05:26:03.598" v="0" actId="20577"/>
        <pc:sldMkLst>
          <pc:docMk/>
          <pc:sldMk cId="0" sldId="263"/>
        </pc:sldMkLst>
      </pc:sldChg>
      <pc:sldChg chg="modNotesTx">
        <pc:chgData name="Salil Batra" userId="4d97008808f91814" providerId="LiveId" clId="{38AF6B2C-622C-4CC8-B559-A8B1FBC15FD5}" dt="2021-09-15T05:26:28.417" v="1" actId="20577"/>
        <pc:sldMkLst>
          <pc:docMk/>
          <pc:sldMk cId="0" sldId="264"/>
        </pc:sldMkLst>
      </pc:sldChg>
      <pc:sldChg chg="modNotesTx">
        <pc:chgData name="Salil Batra" userId="4d97008808f91814" providerId="LiveId" clId="{38AF6B2C-622C-4CC8-B559-A8B1FBC15FD5}" dt="2021-09-15T05:26:54.437" v="2" actId="20577"/>
        <pc:sldMkLst>
          <pc:docMk/>
          <pc:sldMk cId="0" sldId="265"/>
        </pc:sldMkLst>
      </pc:sldChg>
      <pc:sldChg chg="modNotesTx">
        <pc:chgData name="Salil Batra" userId="4d97008808f91814" providerId="LiveId" clId="{38AF6B2C-622C-4CC8-B559-A8B1FBC15FD5}" dt="2021-09-15T05:27:15.480" v="3" actId="20577"/>
        <pc:sldMkLst>
          <pc:docMk/>
          <pc:sldMk cId="0" sldId="266"/>
        </pc:sldMkLst>
      </pc:sldChg>
      <pc:sldChg chg="modNotesTx">
        <pc:chgData name="Salil Batra" userId="4d97008808f91814" providerId="LiveId" clId="{38AF6B2C-622C-4CC8-B559-A8B1FBC15FD5}" dt="2021-09-15T05:27:46.613" v="4" actId="20577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64" name="Google Shape;1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188" name="Google Shape;1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200" name="Google Shape;2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" name="Google Shape;26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7" name="Google Shape;27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CSE101-Lec#5-First Part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IN">
                <a:solidFill>
                  <a:srgbClr val="C00000"/>
                </a:solidFill>
              </a:rPr>
              <a:t>Operators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final value of x in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 * 9 / 3 + 9;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d",x</a:t>
            </a:r>
            <a:r>
              <a:rPr lang="en-IN" sz="248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3.75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Depends on compiler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24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3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Q4</a:t>
            </a: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5.3 %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("Value of x is %d", x);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Value of x is 2.3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Value of x is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Value of x is 0.3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Compile time error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Q5</a:t>
            </a:r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a = 10;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double b = 5.6;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c;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c = a + 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("%d", c);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15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16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15.6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10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Unary Operator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These operator requires only one operand.</a:t>
            </a:r>
            <a:endParaRPr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761999" y="1600200"/>
          <a:ext cx="7620000" cy="32614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Example(count=1)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plus is used to show positive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+count;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minus negates the value of operand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-count; 	value is 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Increment operator is used to increase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++count; 	value is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count++; 	value is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Decrement operator is used to decrease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--count; 	value is 1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count--;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" name="Google Shape;133;p13"/>
          <p:cNvGrpSpPr/>
          <p:nvPr/>
        </p:nvGrpSpPr>
        <p:grpSpPr>
          <a:xfrm>
            <a:off x="665205" y="4800600"/>
            <a:ext cx="7813591" cy="1524000"/>
            <a:chOff x="374815" y="4953000"/>
            <a:chExt cx="8007185" cy="1524000"/>
          </a:xfrm>
        </p:grpSpPr>
        <p:sp>
          <p:nvSpPr>
            <p:cNvPr id="134" name="Google Shape;134;p13"/>
            <p:cNvSpPr/>
            <p:nvPr/>
          </p:nvSpPr>
          <p:spPr>
            <a:xfrm>
              <a:off x="762000" y="5181600"/>
              <a:ext cx="7620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838199" y="5181600"/>
              <a:ext cx="74657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++count	increments count by 1 and then uses its value as the value of the expression. This is known a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count++ 	uses count as the value of the expression and then increments count by 1. This is known as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815" y="4953000"/>
              <a:ext cx="615785" cy="5647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 sz="3959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Prefix increment/ decrement performs the operation first, and then the value is assigned/ or used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++x; is equivalent to writing    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 = x + 1;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So eventually x will be incremented by 1, i.e x will become 3, and then the value 3 will be assigned to y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Postfix increment/ decrement will assign/ or use the value first and then the operation is performed</a:t>
            </a:r>
            <a:endParaRPr sz="18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x++; is equivalent to writing    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//x=x+1;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Here y will take value 2, and then the value of x will be increment by 1, and x becomes 3.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#include&lt;stdio.h&gt;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int main()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int x = 3, y, z;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y = x++;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z = ++x;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printf(“\n%d,%d,%d”,x,y,z);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5, 3, 5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Explanation: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Initialize x to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 Assign y the value we get by evaluating the expression x++, i.e, the value of x before increment then increment 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Increment x then assign z the value we get by evaluating the expression ++x, i.e, value of x after the increment.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Print these values</a:t>
            </a:r>
            <a:endParaRPr/>
          </a:p>
          <a:p>
            <a:pPr marL="342900" lvl="0" indent="-1917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a=1,b=1,c;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c = a++ + 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d,%d,%d</a:t>
            </a:r>
            <a:r>
              <a:rPr lang="en-IN" sz="2480" dirty="0"/>
              <a:t>", </a:t>
            </a:r>
            <a:r>
              <a:rPr lang="en-IN" sz="2480" dirty="0" err="1"/>
              <a:t>a,b,c</a:t>
            </a:r>
            <a:r>
              <a:rPr lang="en-IN" sz="248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2,1,1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1,2,1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2,1,2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1,1,2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d, a = 1, b =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d =  a++ + ++b;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("%d %d %d", d, a,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4 2 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3 1 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4 2 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3 2 3</a:t>
            </a:r>
            <a:endParaRPr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x = </a:t>
            </a:r>
            <a:r>
              <a:rPr lang="en-IN" sz="2240" dirty="0" err="1"/>
              <a:t>i</a:t>
            </a:r>
            <a:r>
              <a:rPr lang="en-IN" sz="2240" dirty="0"/>
              <a:t>++;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y = ++</a:t>
            </a:r>
            <a:r>
              <a:rPr lang="en-IN" sz="2240" dirty="0" err="1"/>
              <a:t>i</a:t>
            </a:r>
            <a:r>
              <a:rPr lang="en-IN" sz="2240" dirty="0"/>
              <a:t>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 d\n", x, y);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0, 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0,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1, 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1, 1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57200" y="47882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4, y, z;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y = --x;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z = x--;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d%d%d</a:t>
            </a:r>
            <a:r>
              <a:rPr lang="en-IN" sz="2480" dirty="0"/>
              <a:t>", x,  y, z);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sz="2480"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3 2 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2 3 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3 2 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2 3 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Operators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Types of Operators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457200" y="447675"/>
            <a:ext cx="8229600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Relational Operator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/>
              <a:t>      It compares two operands depending upon the their relation. Expression generates zero(false) or nonzero(true) value.</a:t>
            </a:r>
            <a:endParaRPr sz="2200">
              <a:solidFill>
                <a:srgbClr val="004E6C"/>
              </a:solidFill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53024" y="1663250"/>
          <a:ext cx="8838575" cy="51109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32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(a=10 and b=20)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than, checks if the value of left operand is less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 b) value is 1(true)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 or equal to, checks if the value of left operand is less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than, checks if the value of left operand is greater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 or equal to, checks if the value of left operand is greater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&gt;=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==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equality ,checks if the value of two operands is equal or not, if yes then condition becomes true.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(a == b) value is 0 (false).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inequality, checks if the value of two operands is equal or not, if values are not equal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!=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Relational Operator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Q: Age of Sam is 20 and age of Tom is 19.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Verify the relationship between their 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Sol: age of Sam =  S1 = 20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age of Tom = T1 = 19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 S1 &lt;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&gt; T1 = 1 (true)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So, Sam is elder than Tom.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==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a=1,b=2,c;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c=a&gt;b;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printf("\n%d",c);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None of these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a=1,b=2;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printf("\n%d",a!=b);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final value of d in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a = 10, b = 5, c = 5;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d;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d = b + c == a;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d);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Syntax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10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8229600" cy="611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Logical Operator</a:t>
            </a:r>
            <a:endParaRPr/>
          </a:p>
          <a:p>
            <a:pPr marL="4000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</a:t>
            </a:r>
            <a:r>
              <a:rPr lang="en-IN" sz="2400"/>
              <a:t>It checks the logical relationship between two expressions and the result is zero( false) or nonzero(true).</a:t>
            </a:r>
            <a:endParaRPr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761999" y="2044542"/>
          <a:ext cx="7620000" cy="274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AND operator. If both the operands are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&amp;&amp; 5&lt;10) value is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 |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OR Operator. If any of the two operands is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|| 5&lt;2) value is 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NOT Operator. Use to reverses the logical state of its operand. If a condition is true then Logical NOT operator will make false.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!(8==8) value is 0 (false).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Logical Operator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Grade system 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&gt;=90 || marks == 100)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students performance is excellent.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&lt;= 40 &amp;&amp; attendance &lt; 75)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 is detained.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//What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int a = 10, b = 0,c;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c=a&amp;&amp;b;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("%</a:t>
            </a:r>
            <a:r>
              <a:rPr lang="en-IN" sz="2720" dirty="0" err="1"/>
              <a:t>d",c</a:t>
            </a:r>
            <a:r>
              <a:rPr lang="en-IN" sz="272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int a = 10, b = 0,c=2,d;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d=a&amp;&amp;b||c-2;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("%</a:t>
            </a:r>
            <a:r>
              <a:rPr lang="en-IN" sz="2720" dirty="0" err="1"/>
              <a:t>d",d</a:t>
            </a:r>
            <a:r>
              <a:rPr lang="en-IN" sz="272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448095" y="54868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x = 1, y = 0, z = 5;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a = x &amp;&amp; y || z++;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z);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Operators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87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>
                <a:solidFill>
                  <a:srgbClr val="0070C0"/>
                </a:solidFill>
              </a:rPr>
              <a:t>Operator is the symbol which performs some operations on the operands.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IN">
                <a:solidFill>
                  <a:srgbClr val="0070C0"/>
                </a:solidFill>
              </a:rPr>
              <a:t>		5+5=10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and = are the operator 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 and 10 are operands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x = 1, y = 0, z = 5;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a = x &amp;&amp; y &amp;&amp; z++;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z);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20"/>
              <a:buFont typeface="Noto Sans Symbols"/>
              <a:buChar char="⮚"/>
            </a:pPr>
            <a:r>
              <a:rPr lang="en-IN" sz="3220">
                <a:solidFill>
                  <a:srgbClr val="004E6C"/>
                </a:solidFill>
              </a:rPr>
              <a:t>Assignment Operator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Font typeface="Noto Sans Symbols"/>
              <a:buNone/>
            </a:pPr>
            <a:r>
              <a:rPr lang="en-IN" sz="2170"/>
              <a:t>They are used to assign the result of an expression on right side to a variable on left side.</a:t>
            </a:r>
            <a:endParaRPr sz="217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761999" y="1676400"/>
          <a:ext cx="7620000" cy="47628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a=a+b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a+=b; a=a+b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a=a-b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a-=b; a=a-b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a=a*b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a*=b;  a=a*b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a=a/b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a/=b; a=a/b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a=a%b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a%=b; a=a%b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a=a&lt;&lt;b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a=00000100 </a:t>
                      </a:r>
                      <a:r>
                        <a:rPr lang="en-IN" sz="1800"/>
                        <a:t>&lt;&lt;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00010000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a=a&gt;&gt;b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=00000100 </a:t>
                      </a:r>
                      <a:r>
                        <a:rPr lang="en-IN" sz="1800"/>
                        <a:t>&gt;&gt;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00000001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&amp;=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a=a&amp;b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a&amp;=b; a=a&amp;b = 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a=a|b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a|=b; a=a|b =0110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a=a^b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a^=b; a=a^b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Assignment Operator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increase the cost of item soap by 50rs.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Cost_soap = Cost_soap + 50;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or Cost_soap += 50;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double the quantity of water in a bowl.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		Water_inBowl *= 2; 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IN" sz="2400"/>
              <a:t>Therefore assignment operator are used to store the changed value of the variable in the same variable.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Conditional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Conditional operator contains condition followed by two statements. If the condition is true the first statement  is executed otherwise the second statement.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It is also called as </a:t>
            </a:r>
            <a:r>
              <a:rPr lang="en-IN" sz="2400" b="1"/>
              <a:t>ternary operator </a:t>
            </a:r>
            <a:r>
              <a:rPr lang="en-IN" sz="2400"/>
              <a:t>because it requires three operands</a:t>
            </a:r>
            <a:r>
              <a:rPr lang="en-IN" sz="2800"/>
              <a:t>.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685800" y="3459480"/>
          <a:ext cx="7772400" cy="10363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?: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conditional expression,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Condition? Expression1: Expression2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(a&gt;b)? “a is greater”: “b is greater”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Conditional Operator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Eligibility to cast vote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(age&gt;=18)? “can cast vote”: “cannot cast vote”;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In 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(age&gt;=18)? printf(“can cast vote”) : printf(“cannot cast vote”);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Bitwise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A bitwise operator works on each bit of data.</a:t>
            </a:r>
            <a:endParaRPr sz="28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aphicFrame>
        <p:nvGraphicFramePr>
          <p:cNvPr id="269" name="Google Shape;269;p35"/>
          <p:cNvGraphicFramePr/>
          <p:nvPr/>
        </p:nvGraphicFramePr>
        <p:xfrm>
          <a:off x="3352800" y="1676400"/>
          <a:ext cx="5486400" cy="48159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Example(a=1 and b=0)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AND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&amp;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a|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XOR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^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~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one’s complement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~a = 0, ~b=1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left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left.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&lt;&lt; 1 = 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bitwise right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right.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&gt;&gt; 1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0" name="Google Shape;270;p35"/>
          <p:cNvGraphicFramePr/>
          <p:nvPr/>
        </p:nvGraphicFramePr>
        <p:xfrm>
          <a:off x="533400" y="1676400"/>
          <a:ext cx="2514600" cy="2251970"/>
        </p:xfrm>
        <a:graphic>
          <a:graphicData uri="http://schemas.openxmlformats.org/drawingml/2006/table">
            <a:tbl>
              <a:tblPr firstRow="1" bandRow="1">
                <a:noFill/>
                <a:tableStyleId>{90A6437B-B9B2-4AE3-97B0-F4077C8BB2A5}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32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Table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&amp; 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|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^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299157" y="4046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&amp; (bitwise AND) in C  takes two numbers as operands and does AND on every bit of two numbers. The result of AND is 1 only if both bits are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| (bitwise OR) in C  takes two numbers as operands and does OR on every bit of two numbers. The result of OR is 1 if any of the two bits is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^ (bitwise XOR) in C  takes two numbers as operands and does XOR on every bit of two numbers. The result of XOR is 1 if the two bits are different.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&lt;&lt; (left shift) in C  takes two numbers, left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&gt;&gt; (right shift) in C takes two numbers, right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~ (bitwise NOT) in C  takes one number and inverts all bits of it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251520" y="-9939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Program Example</a:t>
            </a:r>
            <a:endParaRPr sz="3959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87680" y="692696"/>
            <a:ext cx="5164440" cy="55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#include &lt;</a:t>
            </a:r>
            <a:r>
              <a:rPr lang="en-IN" sz="2590" dirty="0" err="1"/>
              <a:t>stdio.h</a:t>
            </a:r>
            <a:r>
              <a:rPr lang="en-IN" sz="259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int a = 2, b = 4;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("a = %d, b = %d\n", a,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</a:t>
            </a:r>
            <a:r>
              <a:rPr lang="en-IN" sz="2590" dirty="0" err="1"/>
              <a:t>a&amp;b</a:t>
            </a:r>
            <a:r>
              <a:rPr lang="en-IN" sz="2590" dirty="0"/>
              <a:t> = %d\n", a &amp;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</a:t>
            </a:r>
            <a:r>
              <a:rPr lang="en-IN" sz="2590" dirty="0" err="1"/>
              <a:t>a|b</a:t>
            </a:r>
            <a:r>
              <a:rPr lang="en-IN" sz="2590" dirty="0"/>
              <a:t> = %d\n", a |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</a:t>
            </a:r>
            <a:r>
              <a:rPr lang="en-IN" sz="2590" dirty="0" err="1"/>
              <a:t>a^b</a:t>
            </a:r>
            <a:r>
              <a:rPr lang="en-IN" sz="2590" dirty="0"/>
              <a:t> = %d\n", a ^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("~a = %d\n", a = ~a);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("b&lt;&lt;1 = %d\n", b &lt;&lt; 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("b&gt;&gt;1 = %d\n", b &gt;&gt; 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}</a:t>
            </a:r>
            <a:endParaRPr dirty="0"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2"/>
          </p:nvPr>
        </p:nvSpPr>
        <p:spPr>
          <a:xfrm>
            <a:off x="6012160" y="692696"/>
            <a:ext cx="267464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IN" sz="259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 = 2, b = 4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a&amp;b =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a|b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a^b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~a = -3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b&lt;&lt;1 = 8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b&gt;&gt;1 = 2</a:t>
            </a:r>
            <a:endParaRPr sz="259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07504" y="-17140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Explanation</a:t>
            </a:r>
            <a:endParaRPr sz="3959"/>
          </a:p>
        </p:txBody>
      </p:sp>
      <p:pic>
        <p:nvPicPr>
          <p:cNvPr id="289" name="Google Shape;28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0"/>
            <a:ext cx="8784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88912"/>
            <a:ext cx="7992888" cy="666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Operators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b="1">
                <a:solidFill>
                  <a:srgbClr val="0070C0"/>
                </a:solidFill>
              </a:rPr>
              <a:t>Types of operators are: 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Arithmetic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Unary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Relational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Logical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Assignment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Conditional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Bitwise operator</a:t>
            </a:r>
            <a:endParaRPr>
              <a:solidFill>
                <a:srgbClr val="0070C0"/>
              </a:solidFill>
            </a:endParaRPr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IN"/>
              <a:t>Special operator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a=10,b=5;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printf("%d",a&amp;b);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5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a=7,b=5;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printf("%d",a|b);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7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5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12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463362" y="-301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457200" y="501044"/>
            <a:ext cx="8229600" cy="56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a=8,b=3;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printf("%d",a^b);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8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3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11</a:t>
            </a:r>
            <a:endParaRPr sz="296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457200" y="206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a=10;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printf("%d",~a);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9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-9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Some Special Operators</a:t>
            </a:r>
            <a:endParaRPr/>
          </a:p>
        </p:txBody>
      </p:sp>
      <p:graphicFrame>
        <p:nvGraphicFramePr>
          <p:cNvPr id="324" name="Google Shape;324;p44"/>
          <p:cNvGraphicFramePr/>
          <p:nvPr/>
        </p:nvGraphicFramePr>
        <p:xfrm>
          <a:off x="685800" y="1645920"/>
          <a:ext cx="7772400" cy="259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comma operator, </a:t>
                      </a:r>
                      <a:r>
                        <a:rPr lang="en-IN" sz="1800"/>
                        <a:t> can be used to link the related expressions together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a, b, x;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()  	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operator to find the size of an object.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a; sizeof(a)=2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Cast operator, to change the data type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float x= 12.5;      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 int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 = (int) x;  value of a is 12.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438715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507288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u="sng" dirty="0"/>
              <a:t>COMMA OPERATOR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dirty="0"/>
              <a:t>The comma operator in C takes two operands. It works by evaluating the first and discarding its value, and then evaluates the second and returns the value as the result of the expression. 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dirty="0"/>
              <a:t>Comma separated operands when chained together are evaluated in left-to-right sequence with the right-most value yielding the result of the expression. 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dirty="0"/>
              <a:t>Among all the operators, the comma operator has the lowest precedence. For example, 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dirty="0"/>
              <a:t>		</a:t>
            </a:r>
            <a:r>
              <a:rPr lang="en-IN" sz="1800" b="1" dirty="0"/>
              <a:t>int a=2, b=3, x=0;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dirty="0"/>
              <a:t>		x = (++a, b+=a);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dirty="0"/>
              <a:t>		Now, the value of x = 6.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u="sng" dirty="0" err="1"/>
              <a:t>sizeof</a:t>
            </a:r>
            <a:r>
              <a:rPr lang="en-IN" sz="1800" u="sng" dirty="0"/>
              <a:t> operator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 err="1"/>
              <a:t>sizeof</a:t>
            </a:r>
            <a:r>
              <a:rPr lang="en-IN" sz="1800" dirty="0"/>
              <a:t> is a unary operator used to calculate the sizes of data types.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It can be applied to all data types.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The operator returns the size of the variable, data type or expression in bytes.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'</a:t>
            </a:r>
            <a:r>
              <a:rPr lang="en-IN" sz="1800" dirty="0" err="1"/>
              <a:t>sizeof</a:t>
            </a:r>
            <a:r>
              <a:rPr lang="en-IN" sz="1800" dirty="0"/>
              <a:t>' operator is used to determine the amount of memory space that the variable/expression/data type will take. For example,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 err="1"/>
              <a:t>sizeof</a:t>
            </a:r>
            <a:r>
              <a:rPr lang="en-IN" sz="1800" dirty="0"/>
              <a:t>(char) returns 1, that is the size of a character data type</a:t>
            </a:r>
            <a:endParaRPr sz="1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Comma operator can be used like: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for(i=0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j=1  ;  i&gt;10  ;  i++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j++)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To know space occupied by variable in computer memory we use </a:t>
            </a:r>
            <a:r>
              <a:rPr lang="en-IN" sz="2220" i="1"/>
              <a:t>sizeof()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char choice;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char_sz = sizeof(choice); // 1 because char is 1byte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If we are adding float number and integer number and we require output in float then integer number is converted to float using </a:t>
            </a:r>
            <a:r>
              <a:rPr lang="en-IN" sz="2220" i="1"/>
              <a:t>type cast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num1;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float num2, sum;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sum= (float) num1 + num2;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143000" y="284163"/>
            <a:ext cx="75438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Description of Operators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500062" y="1581150"/>
            <a:ext cx="8643938" cy="52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Arithmetic Operators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IN">
                <a:solidFill>
                  <a:srgbClr val="004E6C"/>
                </a:solidFill>
              </a:rPr>
              <a:t>   </a:t>
            </a:r>
            <a:r>
              <a:rPr lang="en-IN" sz="2400"/>
              <a:t>These are binary operators i.e. expression requires two operands 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</p:txBody>
      </p:sp>
      <p:graphicFrame>
        <p:nvGraphicFramePr>
          <p:cNvPr id="77" name="Google Shape;77;p5"/>
          <p:cNvGraphicFramePr/>
          <p:nvPr/>
        </p:nvGraphicFramePr>
        <p:xfrm>
          <a:off x="762000" y="2819400"/>
          <a:ext cx="7620000" cy="28245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Addition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+ 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Subtraction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–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*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Multiplication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* 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/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Modulus gives the remainder after 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a %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2971800" y="2362200"/>
            <a:ext cx="5715000" cy="3276600"/>
            <a:chOff x="3200400" y="3200400"/>
            <a:chExt cx="5715000" cy="2895600"/>
          </a:xfrm>
        </p:grpSpPr>
        <p:sp>
          <p:nvSpPr>
            <p:cNvPr id="83" name="Google Shape;83;p6"/>
            <p:cNvSpPr/>
            <p:nvPr/>
          </p:nvSpPr>
          <p:spPr>
            <a:xfrm>
              <a:off x="3200400" y="3733800"/>
              <a:ext cx="3962400" cy="23622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6"/>
            <p:cNvCxnSpPr>
              <a:stCxn id="83" idx="7"/>
            </p:cNvCxnSpPr>
            <p:nvPr/>
          </p:nvCxnSpPr>
          <p:spPr>
            <a:xfrm rot="10800000" flipH="1">
              <a:off x="6582520" y="3352836"/>
              <a:ext cx="732600" cy="726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85" name="Google Shape;85;p6"/>
            <p:cNvSpPr txBox="1"/>
            <p:nvPr/>
          </p:nvSpPr>
          <p:spPr>
            <a:xfrm>
              <a:off x="7315200" y="3200400"/>
              <a:ext cx="1600200" cy="571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 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If the radius of car wheel is 15inch then what will the diameter and calculate distance traveled after one rotation of that wheel?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Sol: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15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diameter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+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15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>
                <a:solidFill>
                  <a:srgbClr val="660066"/>
                </a:solidFill>
              </a:rPr>
              <a:t>* </a:t>
            </a:r>
            <a:r>
              <a:rPr lang="en-IN" sz="2400"/>
              <a:t>d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diameter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   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3.14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30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94.2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To get the remainder of the integer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Eg: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14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17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2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190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Q:Suppose we have to distribute 10 chocolates among 3 students equally then after equal distribution how many chocolates will be left?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Sol: 10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   So 1 chocolate will be left as all 3 students will have 3        	chocolates each.</a:t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>
            <a:off x="3581400" y="2209800"/>
            <a:ext cx="1295400" cy="923330"/>
            <a:chOff x="3581400" y="2209800"/>
            <a:chExt cx="1295400" cy="923330"/>
          </a:xfrm>
        </p:grpSpPr>
        <p:sp>
          <p:nvSpPr>
            <p:cNvPr id="95" name="Google Shape;95;p7"/>
            <p:cNvSpPr txBox="1"/>
            <p:nvPr/>
          </p:nvSpPr>
          <p:spPr>
            <a:xfrm>
              <a:off x="3581400" y="2209800"/>
              <a:ext cx="1295400" cy="923330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3)14(4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12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2</a:t>
              </a:r>
              <a:endParaRPr/>
            </a:p>
          </p:txBody>
        </p:sp>
        <p:cxnSp>
          <p:nvCxnSpPr>
            <p:cNvPr id="96" name="Google Shape;96;p7"/>
            <p:cNvCxnSpPr/>
            <p:nvPr/>
          </p:nvCxnSpPr>
          <p:spPr>
            <a:xfrm>
              <a:off x="3854668" y="2786280"/>
              <a:ext cx="3048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-3;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("%d\n",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 None of these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l = </a:t>
            </a:r>
            <a:r>
              <a:rPr lang="en-IN" sz="2240" dirty="0" err="1"/>
              <a:t>i</a:t>
            </a:r>
            <a:r>
              <a:rPr lang="en-IN" sz="2240" dirty="0"/>
              <a:t> /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%d\n", l,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4021</Words>
  <Application>Microsoft Office PowerPoint</Application>
  <PresentationFormat>On-screen Show (4:3)</PresentationFormat>
  <Paragraphs>655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Black</vt:lpstr>
      <vt:lpstr>Noto Sans Symbols</vt:lpstr>
      <vt:lpstr>Questrial</vt:lpstr>
      <vt:lpstr>Arial Rounded</vt:lpstr>
      <vt:lpstr>Courier New</vt:lpstr>
      <vt:lpstr>Calibri</vt:lpstr>
      <vt:lpstr>Lpu theme final with copyright</vt:lpstr>
      <vt:lpstr>CSE101-Lec#5-First Part</vt:lpstr>
      <vt:lpstr>PowerPoint Presentation</vt:lpstr>
      <vt:lpstr>Operators</vt:lpstr>
      <vt:lpstr>Types of Operators</vt:lpstr>
      <vt:lpstr>Description of Operators</vt:lpstr>
      <vt:lpstr>Arithmetic Operators </vt:lpstr>
      <vt:lpstr>Arithmetic Operators</vt:lpstr>
      <vt:lpstr>Q1</vt:lpstr>
      <vt:lpstr>Q2</vt:lpstr>
      <vt:lpstr>Q3</vt:lpstr>
      <vt:lpstr>Q4</vt:lpstr>
      <vt:lpstr>Q5</vt:lpstr>
      <vt:lpstr>PowerPoint Presentation</vt:lpstr>
      <vt:lpstr>Difference between Prefix and Postfix</vt:lpstr>
      <vt:lpstr>Difference between Prefix and Postfix</vt:lpstr>
      <vt:lpstr>Q1</vt:lpstr>
      <vt:lpstr>Q2</vt:lpstr>
      <vt:lpstr>Q3</vt:lpstr>
      <vt:lpstr>Q4</vt:lpstr>
      <vt:lpstr>PowerPoint Presentation</vt:lpstr>
      <vt:lpstr>Relational Operator</vt:lpstr>
      <vt:lpstr>Q1</vt:lpstr>
      <vt:lpstr>Q2</vt:lpstr>
      <vt:lpstr>Q3</vt:lpstr>
      <vt:lpstr>PowerPoint Presentation</vt:lpstr>
      <vt:lpstr>Logical Operator</vt:lpstr>
      <vt:lpstr>Q1</vt:lpstr>
      <vt:lpstr>Q2</vt:lpstr>
      <vt:lpstr>Q3</vt:lpstr>
      <vt:lpstr>Q4</vt:lpstr>
      <vt:lpstr>PowerPoint Presentation</vt:lpstr>
      <vt:lpstr>Assignment Operator</vt:lpstr>
      <vt:lpstr>PowerPoint Presentation</vt:lpstr>
      <vt:lpstr>Conditional Operator</vt:lpstr>
      <vt:lpstr>PowerPoint Presentation</vt:lpstr>
      <vt:lpstr>Explanation</vt:lpstr>
      <vt:lpstr>Program Example</vt:lpstr>
      <vt:lpstr>Explanation</vt:lpstr>
      <vt:lpstr>PowerPoint Presentation</vt:lpstr>
      <vt:lpstr>Q1</vt:lpstr>
      <vt:lpstr>Q2</vt:lpstr>
      <vt:lpstr>Q3</vt:lpstr>
      <vt:lpstr>Q4</vt:lpstr>
      <vt:lpstr>PowerPoint Presentation</vt:lpstr>
      <vt:lpstr>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CSE101-Lec#5-First Part</dc:title>
  <dc:creator>Aman</dc:creator>
  <cp:lastModifiedBy>shilpa9888679493@outlook.com</cp:lastModifiedBy>
  <cp:revision>5</cp:revision>
  <dcterms:created xsi:type="dcterms:W3CDTF">2014-05-05T10:17:14Z</dcterms:created>
  <dcterms:modified xsi:type="dcterms:W3CDTF">2023-01-24T07:19:19Z</dcterms:modified>
</cp:coreProperties>
</file>