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1" r:id="rId14"/>
    <p:sldId id="282" r:id="rId15"/>
    <p:sldId id="283" r:id="rId16"/>
    <p:sldId id="284" r:id="rId17"/>
    <p:sldId id="285" r:id="rId18"/>
    <p:sldId id="268" r:id="rId19"/>
    <p:sldId id="269" r:id="rId20"/>
    <p:sldId id="270" r:id="rId21"/>
    <p:sldId id="271" r:id="rId22"/>
    <p:sldId id="290" r:id="rId23"/>
    <p:sldId id="291" r:id="rId24"/>
    <p:sldId id="292" r:id="rId25"/>
    <p:sldId id="293" r:id="rId26"/>
    <p:sldId id="294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6" r:id="rId37"/>
    <p:sldId id="287" r:id="rId38"/>
    <p:sldId id="288" r:id="rId39"/>
    <p:sldId id="289" r:id="rId40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Questrial" pitchFamily="2" charset="0"/>
      <p:regular r:id="rId47"/>
    </p:embeddedFont>
    <p:embeddedFont>
      <p:font typeface="Trebuchet MS" panose="020B0603020202020204" pitchFamily="3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ivVtdRt6Gp2NyeuPh1+vO+ftMl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7CB8BD-007D-479B-903B-C0ECB0B72030}">
  <a:tblStyle styleId="{317CB8BD-007D-479B-903B-C0ECB0B7203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tcBdr/>
        <a:fill>
          <a:solidFill>
            <a:srgbClr val="CA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D9F22CD-6206-4BA8-BF86-F11BBB2915F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l Batra" userId="4d97008808f91814" providerId="LiveId" clId="{5DD845EB-F351-4B66-A91F-C0CF772F9725}"/>
    <pc:docChg chg="custSel modSld">
      <pc:chgData name="Salil Batra" userId="4d97008808f91814" providerId="LiveId" clId="{5DD845EB-F351-4B66-A91F-C0CF772F9725}" dt="2021-10-01T08:02:16.310" v="21" actId="20577"/>
      <pc:docMkLst>
        <pc:docMk/>
      </pc:docMkLst>
      <pc:sldChg chg="modNotesTx">
        <pc:chgData name="Salil Batra" userId="4d97008808f91814" providerId="LiveId" clId="{5DD845EB-F351-4B66-A91F-C0CF772F9725}" dt="2021-10-01T07:56:22.110" v="0" actId="20577"/>
        <pc:sldMkLst>
          <pc:docMk/>
          <pc:sldMk cId="2809732143" sldId="281"/>
        </pc:sldMkLst>
      </pc:sldChg>
      <pc:sldChg chg="modNotesTx">
        <pc:chgData name="Salil Batra" userId="4d97008808f91814" providerId="LiveId" clId="{5DD845EB-F351-4B66-A91F-C0CF772F9725}" dt="2021-10-01T07:56:48.852" v="1" actId="20577"/>
        <pc:sldMkLst>
          <pc:docMk/>
          <pc:sldMk cId="4164716590" sldId="282"/>
        </pc:sldMkLst>
      </pc:sldChg>
      <pc:sldChg chg="modNotesTx">
        <pc:chgData name="Salil Batra" userId="4d97008808f91814" providerId="LiveId" clId="{5DD845EB-F351-4B66-A91F-C0CF772F9725}" dt="2021-10-01T07:57:15.552" v="2" actId="20577"/>
        <pc:sldMkLst>
          <pc:docMk/>
          <pc:sldMk cId="967273068" sldId="283"/>
        </pc:sldMkLst>
      </pc:sldChg>
      <pc:sldChg chg="modNotesTx">
        <pc:chgData name="Salil Batra" userId="4d97008808f91814" providerId="LiveId" clId="{5DD845EB-F351-4B66-A91F-C0CF772F9725}" dt="2021-10-01T07:57:38.713" v="3" actId="20577"/>
        <pc:sldMkLst>
          <pc:docMk/>
          <pc:sldMk cId="3272823693" sldId="284"/>
        </pc:sldMkLst>
      </pc:sldChg>
      <pc:sldChg chg="modNotesTx">
        <pc:chgData name="Salil Batra" userId="4d97008808f91814" providerId="LiveId" clId="{5DD845EB-F351-4B66-A91F-C0CF772F9725}" dt="2021-10-01T07:57:58.529" v="4" actId="20577"/>
        <pc:sldMkLst>
          <pc:docMk/>
          <pc:sldMk cId="3690073667" sldId="285"/>
        </pc:sldMkLst>
      </pc:sldChg>
      <pc:sldChg chg="modSp mod modNotesTx">
        <pc:chgData name="Salil Batra" userId="4d97008808f91814" providerId="LiveId" clId="{5DD845EB-F351-4B66-A91F-C0CF772F9725}" dt="2021-10-01T08:01:12.728" v="18" actId="20577"/>
        <pc:sldMkLst>
          <pc:docMk/>
          <pc:sldMk cId="720085628" sldId="286"/>
        </pc:sldMkLst>
        <pc:spChg chg="mod">
          <ac:chgData name="Salil Batra" userId="4d97008808f91814" providerId="LiveId" clId="{5DD845EB-F351-4B66-A91F-C0CF772F9725}" dt="2021-10-01T08:01:00.226" v="17" actId="313"/>
          <ac:spMkLst>
            <pc:docMk/>
            <pc:sldMk cId="720085628" sldId="286"/>
            <ac:spMk id="3" creationId="{00000000-0000-0000-0000-000000000000}"/>
          </ac:spMkLst>
        </pc:spChg>
      </pc:sldChg>
      <pc:sldChg chg="modNotesTx">
        <pc:chgData name="Salil Batra" userId="4d97008808f91814" providerId="LiveId" clId="{5DD845EB-F351-4B66-A91F-C0CF772F9725}" dt="2021-10-01T08:01:32.684" v="19" actId="20577"/>
        <pc:sldMkLst>
          <pc:docMk/>
          <pc:sldMk cId="1291613653" sldId="287"/>
        </pc:sldMkLst>
      </pc:sldChg>
      <pc:sldChg chg="modNotesTx">
        <pc:chgData name="Salil Batra" userId="4d97008808f91814" providerId="LiveId" clId="{5DD845EB-F351-4B66-A91F-C0CF772F9725}" dt="2021-10-01T08:01:51.707" v="20" actId="20577"/>
        <pc:sldMkLst>
          <pc:docMk/>
          <pc:sldMk cId="4002977681" sldId="288"/>
        </pc:sldMkLst>
      </pc:sldChg>
      <pc:sldChg chg="modNotesTx">
        <pc:chgData name="Salil Batra" userId="4d97008808f91814" providerId="LiveId" clId="{5DD845EB-F351-4B66-A91F-C0CF772F9725}" dt="2021-10-01T08:02:16.310" v="21" actId="20577"/>
        <pc:sldMkLst>
          <pc:docMk/>
          <pc:sldMk cId="1788324445" sldId="289"/>
        </pc:sldMkLst>
      </pc:sldChg>
      <pc:sldChg chg="modNotesTx">
        <pc:chgData name="Salil Batra" userId="4d97008808f91814" providerId="LiveId" clId="{5DD845EB-F351-4B66-A91F-C0CF772F9725}" dt="2021-10-01T07:58:23.973" v="5" actId="20577"/>
        <pc:sldMkLst>
          <pc:docMk/>
          <pc:sldMk cId="2854308174" sldId="290"/>
        </pc:sldMkLst>
      </pc:sldChg>
      <pc:sldChg chg="modNotesTx">
        <pc:chgData name="Salil Batra" userId="4d97008808f91814" providerId="LiveId" clId="{5DD845EB-F351-4B66-A91F-C0CF772F9725}" dt="2021-10-01T07:58:53.254" v="6" actId="20577"/>
        <pc:sldMkLst>
          <pc:docMk/>
          <pc:sldMk cId="3573326369" sldId="291"/>
        </pc:sldMkLst>
      </pc:sldChg>
      <pc:sldChg chg="modNotesTx">
        <pc:chgData name="Salil Batra" userId="4d97008808f91814" providerId="LiveId" clId="{5DD845EB-F351-4B66-A91F-C0CF772F9725}" dt="2021-10-01T07:59:18.143" v="7" actId="20577"/>
        <pc:sldMkLst>
          <pc:docMk/>
          <pc:sldMk cId="738581433" sldId="292"/>
        </pc:sldMkLst>
      </pc:sldChg>
      <pc:sldChg chg="modNotesTx">
        <pc:chgData name="Salil Batra" userId="4d97008808f91814" providerId="LiveId" clId="{5DD845EB-F351-4B66-A91F-C0CF772F9725}" dt="2021-10-01T07:59:38.652" v="8" actId="20577"/>
        <pc:sldMkLst>
          <pc:docMk/>
          <pc:sldMk cId="2293529948" sldId="293"/>
        </pc:sldMkLst>
      </pc:sldChg>
      <pc:sldChg chg="modNotesTx">
        <pc:chgData name="Salil Batra" userId="4d97008808f91814" providerId="LiveId" clId="{5DD845EB-F351-4B66-A91F-C0CF772F9725}" dt="2021-10-01T08:00:04.227" v="9" actId="20577"/>
        <pc:sldMkLst>
          <pc:docMk/>
          <pc:sldMk cId="1190297692" sldId="2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25649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990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8278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6682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2952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8737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1985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9088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568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3532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6219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3798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12505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283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4498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1055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6225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39647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80308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90766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5623a2e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5623a2e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85623a2e3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20195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09698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 =100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Number: 1 cube: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Number:2 cube: 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Number: 3 cube: 27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Number: 4 cube: 64</a:t>
            </a:r>
            <a:endParaRPr/>
          </a:p>
        </p:txBody>
      </p:sp>
      <p:sp>
        <p:nvSpPr>
          <p:cNvPr id="208" name="Google Shape;20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5155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95835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57465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71993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60524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04358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59407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89575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17201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65633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59600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3967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9839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6072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5540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1510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933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875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>
                <a:solidFill>
                  <a:schemeClr val="accen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  <a:defRPr>
                <a:solidFill>
                  <a:schemeClr val="accen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3" name="Google Shape;23;p4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1"/>
          <p:cNvSpPr txBox="1"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  <a:defRPr>
                <a:solidFill>
                  <a:srgbClr val="C0000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27" name="Google Shape;27;p41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" name="Google Shape;28;p41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cxnSp>
        <p:nvCxnSpPr>
          <p:cNvPr id="29" name="Google Shape;29;p41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0" name="Google Shape;30;p41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2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Google Shape;34;p42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5" name="Google Shape;35;p42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  <a:defRPr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3"/>
          <p:cNvSpPr txBox="1">
            <a:spLocks noGrp="1"/>
          </p:cNvSpPr>
          <p:nvPr>
            <p:ph type="body" idx="1"/>
          </p:nvPr>
        </p:nvSpPr>
        <p:spPr>
          <a:xfrm>
            <a:off x="0" y="685800"/>
            <a:ext cx="6400800" cy="5486400"/>
          </a:xfrm>
          <a:prstGeom prst="rect">
            <a:avLst/>
          </a:prstGeom>
          <a:solidFill>
            <a:srgbClr val="FFE59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3"/>
          <p:cNvSpPr txBox="1">
            <a:spLocks noGrp="1"/>
          </p:cNvSpPr>
          <p:nvPr>
            <p:ph type="body" idx="2"/>
          </p:nvPr>
        </p:nvSpPr>
        <p:spPr>
          <a:xfrm>
            <a:off x="6553200" y="685800"/>
            <a:ext cx="2590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4"/>
          <p:cNvSpPr/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" name="Google Shape;41;p44"/>
          <p:cNvSpPr txBox="1">
            <a:spLocks noGrp="1"/>
          </p:cNvSpPr>
          <p:nvPr>
            <p:ph type="body" idx="1"/>
          </p:nvPr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»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45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" name="Google Shape;45;p45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6" name="Google Shape;46;p45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3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3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7"/>
          <p:cNvSpPr txBox="1"/>
          <p:nvPr/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©LPU CSE101 C Programming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7F7F7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CSE101-Lec#6-Part-2</a:t>
            </a:r>
            <a:endParaRPr dirty="0"/>
          </a:p>
        </p:txBody>
      </p:sp>
      <p:sp>
        <p:nvSpPr>
          <p:cNvPr id="52" name="Google Shape;52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 dirty="0"/>
              <a:t>Control Structures[Repetition structures/ or Looping statements/ or Iterative statements] 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“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/>
              <a:t>” Statement in C</a:t>
            </a:r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body" idx="1"/>
          </p:nvPr>
        </p:nvSpPr>
        <p:spPr>
          <a:xfrm>
            <a:off x="304800" y="1524000"/>
            <a:ext cx="8534400" cy="500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/>
              <a:t>The syntax of </a:t>
            </a: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2800"/>
              <a:t> statement in C: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lang="en-US" sz="2800"/>
              <a:t>	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endParaRPr sz="2800"/>
          </a:p>
        </p:txBody>
      </p:sp>
      <p:grpSp>
        <p:nvGrpSpPr>
          <p:cNvPr id="125" name="Google Shape;125;p10"/>
          <p:cNvGrpSpPr/>
          <p:nvPr/>
        </p:nvGrpSpPr>
        <p:grpSpPr>
          <a:xfrm>
            <a:off x="152400" y="2133600"/>
            <a:ext cx="5029200" cy="2057400"/>
            <a:chOff x="1147762" y="1981200"/>
            <a:chExt cx="5029200" cy="1905000"/>
          </a:xfrm>
        </p:grpSpPr>
        <p:sp>
          <p:nvSpPr>
            <p:cNvPr id="126" name="Google Shape;126;p10"/>
            <p:cNvSpPr/>
            <p:nvPr/>
          </p:nvSpPr>
          <p:spPr>
            <a:xfrm>
              <a:off x="1147762" y="1981200"/>
              <a:ext cx="5029200" cy="1905000"/>
            </a:xfrm>
            <a:prstGeom prst="verticalScroll">
              <a:avLst>
                <a:gd name="adj" fmla="val 18730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while </a:t>
              </a:r>
              <a:r>
                <a:rPr lang="en-US" sz="2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(loop repetition condition){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   statement;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   updating control;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0"/>
            <p:cNvSpPr txBox="1"/>
            <p:nvPr/>
          </p:nvSpPr>
          <p:spPr>
            <a:xfrm>
              <a:off x="2819400" y="1981200"/>
              <a:ext cx="1447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Syntax</a:t>
              </a:r>
              <a:endParaRPr/>
            </a:p>
          </p:txBody>
        </p:sp>
      </p:grpSp>
      <p:sp>
        <p:nvSpPr>
          <p:cNvPr id="128" name="Google Shape;128;p10"/>
          <p:cNvSpPr/>
          <p:nvPr/>
        </p:nvSpPr>
        <p:spPr>
          <a:xfrm>
            <a:off x="5257800" y="2133600"/>
            <a:ext cx="3581400" cy="3962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9" name="Google Shape;129;p10"/>
          <p:cNvGraphicFramePr/>
          <p:nvPr/>
        </p:nvGraphicFramePr>
        <p:xfrm>
          <a:off x="5181600" y="2057400"/>
          <a:ext cx="363855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638550" imgH="4038600" progId="">
                  <p:embed/>
                </p:oleObj>
              </mc:Choice>
              <mc:Fallback>
                <p:oleObj r:id="rId3" imgW="3638550" imgH="4038600" progId="">
                  <p:embed/>
                  <p:pic>
                    <p:nvPicPr>
                      <p:cNvPr id="129" name="Google Shape;129;p10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5181600" y="2057400"/>
                        <a:ext cx="3638550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0" name="Google Shape;130;p10" descr="http://www.illustration.com.au/images/web/How-to-do-Push-ups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4343400"/>
            <a:ext cx="37338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0"/>
          <p:cNvSpPr txBox="1"/>
          <p:nvPr/>
        </p:nvSpPr>
        <p:spPr>
          <a:xfrm>
            <a:off x="2514600" y="5525869"/>
            <a:ext cx="2590800" cy="64633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fatigue level is not reached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/>
          <p:cNvSpPr txBox="1"/>
          <p:nvPr/>
        </p:nvSpPr>
        <p:spPr>
          <a:xfrm>
            <a:off x="1447800" y="1051463"/>
            <a:ext cx="5181600" cy="136652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while(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loop repetition condition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Statements;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/>
              <a:t> statement</a:t>
            </a:r>
            <a:endParaRPr/>
          </a:p>
        </p:txBody>
      </p:sp>
      <p:sp>
        <p:nvSpPr>
          <p:cNvPr id="138" name="Google Shape;138;p11"/>
          <p:cNvSpPr/>
          <p:nvPr/>
        </p:nvSpPr>
        <p:spPr>
          <a:xfrm>
            <a:off x="471985" y="2590800"/>
            <a:ext cx="76962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Loop repetition condition </a:t>
            </a: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is the condition which controls the loop.</a:t>
            </a:r>
            <a:endParaRPr/>
          </a:p>
          <a:p>
            <a:pPr marL="0" marR="0" lvl="0" indent="-1778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800" b="1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statement</a:t>
            </a: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is repeated as long as the loop repetition condition is </a:t>
            </a: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-1778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 loop is called an </a:t>
            </a: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infinite loop</a:t>
            </a: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if the loop repetition condition is always true.</a:t>
            </a:r>
            <a:endParaRPr/>
          </a:p>
          <a:p>
            <a:pPr marL="0" marR="0" lvl="0" indent="-1778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while loop is known as entry controlled loop, as condition is checked at the beginning/ or entry point </a:t>
            </a:r>
            <a:endParaRPr sz="2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2"/>
          <p:cNvGrpSpPr/>
          <p:nvPr/>
        </p:nvGrpSpPr>
        <p:grpSpPr>
          <a:xfrm>
            <a:off x="1676400" y="3048000"/>
            <a:ext cx="6896100" cy="3494627"/>
            <a:chOff x="2019300" y="3048000"/>
            <a:chExt cx="6896100" cy="3494627"/>
          </a:xfrm>
        </p:grpSpPr>
        <p:pic>
          <p:nvPicPr>
            <p:cNvPr id="144" name="Google Shape;144;p12" descr="http://www.illustration.com.au/images/web/How-to-do-Push-ups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14900" y="3048000"/>
              <a:ext cx="4000500" cy="32504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12"/>
            <p:cNvSpPr txBox="1"/>
            <p:nvPr/>
          </p:nvSpPr>
          <p:spPr>
            <a:xfrm>
              <a:off x="2019300" y="5896296"/>
              <a:ext cx="2895600" cy="646331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 TEN push ups imposes a count condition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" name="Google Shape;14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 statement</a:t>
            </a:r>
            <a:endParaRPr/>
          </a:p>
        </p:txBody>
      </p:sp>
      <p:sp>
        <p:nvSpPr>
          <p:cNvPr id="147" name="Google Shape;147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 b="1"/>
              <a:t>Example: </a:t>
            </a:r>
            <a:r>
              <a:rPr lang="en-US" sz="2000"/>
              <a:t>This while statement prints numbers 10 down to 1</a:t>
            </a:r>
            <a:endParaRPr sz="2000"/>
          </a:p>
        </p:txBody>
      </p:sp>
      <p:sp>
        <p:nvSpPr>
          <p:cNvPr id="148" name="Google Shape;148;p12"/>
          <p:cNvSpPr/>
          <p:nvPr/>
        </p:nvSpPr>
        <p:spPr>
          <a:xfrm>
            <a:off x="4953000" y="1981200"/>
            <a:ext cx="3962400" cy="4648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2"/>
          <p:cNvSpPr txBox="1"/>
          <p:nvPr/>
        </p:nvSpPr>
        <p:spPr>
          <a:xfrm>
            <a:off x="0" y="1981200"/>
            <a:ext cx="4572000" cy="3360920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#include&lt;stdio.h&gt;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n=10;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while (n&gt;0){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printf(“%d ”, n);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n=n-1;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50" name="Google Shape;150;p12"/>
          <p:cNvGraphicFramePr/>
          <p:nvPr/>
        </p:nvGraphicFramePr>
        <p:xfrm>
          <a:off x="4953000" y="1905000"/>
          <a:ext cx="39624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962400" imgH="4800600" progId="">
                  <p:embed/>
                </p:oleObj>
              </mc:Choice>
              <mc:Fallback>
                <p:oleObj r:id="rId4" imgW="3962400" imgH="4800600" progId="">
                  <p:embed/>
                  <p:pic>
                    <p:nvPicPr>
                      <p:cNvPr id="150" name="Google Shape;150;p12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4953000" y="1905000"/>
                        <a:ext cx="39624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" name="Google Shape;151;p12"/>
          <p:cNvSpPr/>
          <p:nvPr/>
        </p:nvSpPr>
        <p:spPr>
          <a:xfrm>
            <a:off x="5486400" y="3048000"/>
            <a:ext cx="3048000" cy="35052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2"/>
          <p:cNvSpPr txBox="1"/>
          <p:nvPr/>
        </p:nvSpPr>
        <p:spPr>
          <a:xfrm>
            <a:off x="0" y="5250359"/>
            <a:ext cx="4572000" cy="4001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10 9 8 7 6 5 4 3 2 1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4438"/>
            <a:ext cx="8229600" cy="4911725"/>
          </a:xfrm>
        </p:spPr>
        <p:txBody>
          <a:bodyPr>
            <a:normAutofit fontScale="70000" lnSpcReduction="20000"/>
          </a:bodyPr>
          <a:lstStyle/>
          <a:p>
            <a:pPr marL="25400" indent="0">
              <a:buNone/>
            </a:pPr>
            <a:r>
              <a:rPr lang="en-IN" dirty="0"/>
              <a:t>How many times </a:t>
            </a:r>
            <a:r>
              <a:rPr lang="en-IN" dirty="0" err="1"/>
              <a:t>i</a:t>
            </a:r>
            <a:r>
              <a:rPr lang="en-IN" dirty="0"/>
              <a:t> value is checked in the following C code?</a:t>
            </a:r>
          </a:p>
          <a:p>
            <a:pPr marL="2540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2540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25400" indent="0">
              <a:buNone/>
            </a:pPr>
            <a:r>
              <a:rPr lang="en-IN" dirty="0"/>
              <a:t>    {</a:t>
            </a:r>
          </a:p>
          <a:p>
            <a:pPr marL="2540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</a:t>
            </a:r>
          </a:p>
          <a:p>
            <a:pPr marL="25400" indent="0">
              <a:buNone/>
            </a:pPr>
            <a:r>
              <a:rPr lang="en-IN" dirty="0"/>
              <a:t>        while (</a:t>
            </a:r>
            <a:r>
              <a:rPr lang="en-IN" dirty="0" err="1"/>
              <a:t>i</a:t>
            </a:r>
            <a:r>
              <a:rPr lang="en-IN" dirty="0"/>
              <a:t> &lt; 3)</a:t>
            </a:r>
          </a:p>
          <a:p>
            <a:pPr marL="25400" indent="0">
              <a:buNone/>
            </a:pPr>
            <a:r>
              <a:rPr lang="en-IN" dirty="0"/>
              <a:t>          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2540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("In while loop\n");</a:t>
            </a:r>
          </a:p>
          <a:p>
            <a:pPr marL="25400" indent="0">
              <a:buNone/>
            </a:pPr>
            <a:r>
              <a:rPr lang="en-IN" dirty="0"/>
              <a:t>    }</a:t>
            </a:r>
          </a:p>
          <a:p>
            <a:pPr marL="25400" indent="0">
              <a:buNone/>
            </a:pPr>
            <a:r>
              <a:rPr lang="en-IN" dirty="0"/>
              <a:t>A. 2</a:t>
            </a:r>
          </a:p>
          <a:p>
            <a:pPr marL="25400" indent="0">
              <a:buNone/>
            </a:pPr>
            <a:r>
              <a:rPr lang="en-IN" dirty="0"/>
              <a:t>B. 3</a:t>
            </a:r>
          </a:p>
          <a:p>
            <a:pPr marL="25400" indent="0">
              <a:buNone/>
            </a:pPr>
            <a:r>
              <a:rPr lang="en-IN" dirty="0"/>
              <a:t>C. 4</a:t>
            </a:r>
          </a:p>
          <a:p>
            <a:pPr marL="25400" indent="0">
              <a:buNone/>
            </a:pPr>
            <a:r>
              <a:rPr lang="en-IN" dirty="0"/>
              <a:t>D. 1</a:t>
            </a:r>
          </a:p>
        </p:txBody>
      </p:sp>
    </p:spTree>
    <p:extLst>
      <p:ext uri="{BB962C8B-B14F-4D97-AF65-F5344CB8AC3E}">
        <p14:creationId xmlns:p14="http://schemas.microsoft.com/office/powerpoint/2010/main" val="2809732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>Q2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62500" lnSpcReduction="20000"/>
          </a:bodyPr>
          <a:lstStyle/>
          <a:p>
            <a:pPr marL="25400" indent="0">
              <a:buNone/>
            </a:pPr>
            <a:r>
              <a:rPr lang="en-IN" dirty="0"/>
              <a:t>What will be the output of the following C code?</a:t>
            </a:r>
          </a:p>
          <a:p>
            <a:pPr marL="2540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2540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25400" indent="0">
              <a:buNone/>
            </a:pPr>
            <a:r>
              <a:rPr lang="en-IN" dirty="0"/>
              <a:t>    {</a:t>
            </a:r>
          </a:p>
          <a:p>
            <a:pPr marL="2540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</a:t>
            </a:r>
          </a:p>
          <a:p>
            <a:pPr marL="25400" indent="0">
              <a:buNone/>
            </a:pPr>
            <a:r>
              <a:rPr lang="en-IN" dirty="0"/>
              <a:t>        while (++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pPr marL="25400" indent="0">
              <a:buNone/>
            </a:pPr>
            <a:r>
              <a:rPr lang="en-IN" dirty="0"/>
              <a:t>        {</a:t>
            </a:r>
          </a:p>
          <a:p>
            <a:pPr marL="2540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("H");</a:t>
            </a:r>
          </a:p>
          <a:p>
            <a:pPr marL="25400" indent="0">
              <a:buNone/>
            </a:pPr>
            <a:r>
              <a:rPr lang="en-IN" dirty="0"/>
              <a:t>        }</a:t>
            </a:r>
          </a:p>
          <a:p>
            <a:pPr marL="25400" indent="0">
              <a:buNone/>
            </a:pPr>
            <a:r>
              <a:rPr lang="en-IN" dirty="0"/>
              <a:t>        return 0;</a:t>
            </a:r>
          </a:p>
          <a:p>
            <a:pPr marL="25400" indent="0">
              <a:buNone/>
            </a:pPr>
            <a:r>
              <a:rPr lang="en-IN" dirty="0"/>
              <a:t>    }</a:t>
            </a:r>
          </a:p>
          <a:p>
            <a:pPr marL="25400" indent="0">
              <a:buNone/>
            </a:pPr>
            <a:r>
              <a:rPr lang="en-IN" dirty="0"/>
              <a:t>A. H</a:t>
            </a:r>
          </a:p>
          <a:p>
            <a:pPr marL="25400" indent="0">
              <a:buNone/>
            </a:pPr>
            <a:r>
              <a:rPr lang="en-IN" dirty="0"/>
              <a:t>B. H is printed infinite times</a:t>
            </a:r>
          </a:p>
          <a:p>
            <a:pPr marL="25400" indent="0">
              <a:buNone/>
            </a:pPr>
            <a:r>
              <a:rPr lang="en-IN" dirty="0"/>
              <a:t>C. Compile time error</a:t>
            </a:r>
          </a:p>
          <a:p>
            <a:pPr marL="25400" indent="0">
              <a:buNone/>
            </a:pPr>
            <a:r>
              <a:rPr lang="en-IN" dirty="0"/>
              <a:t>D. Nothing will be printed</a:t>
            </a:r>
          </a:p>
        </p:txBody>
      </p:sp>
    </p:spTree>
    <p:extLst>
      <p:ext uri="{BB962C8B-B14F-4D97-AF65-F5344CB8AC3E}">
        <p14:creationId xmlns:p14="http://schemas.microsoft.com/office/powerpoint/2010/main" val="4164716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8714"/>
            <a:ext cx="8229600" cy="4997450"/>
          </a:xfrm>
        </p:spPr>
        <p:txBody>
          <a:bodyPr>
            <a:normAutofit fontScale="62500" lnSpcReduction="20000"/>
          </a:bodyPr>
          <a:lstStyle/>
          <a:p>
            <a:pPr marL="25400" indent="0">
              <a:buNone/>
            </a:pPr>
            <a:r>
              <a:rPr lang="en-IN" dirty="0"/>
              <a:t>What will be the output of the following C code?</a:t>
            </a:r>
          </a:p>
          <a:p>
            <a:pPr marL="25400" indent="0">
              <a:buNone/>
            </a:pPr>
            <a:endParaRPr lang="en-IN" dirty="0"/>
          </a:p>
          <a:p>
            <a:pPr marL="2540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2540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25400" indent="0">
              <a:buNone/>
            </a:pPr>
            <a:r>
              <a:rPr lang="en-IN" dirty="0"/>
              <a:t>    {</a:t>
            </a:r>
          </a:p>
          <a:p>
            <a:pPr marL="2540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</a:t>
            </a:r>
          </a:p>
          <a:p>
            <a:pPr marL="25400" indent="0">
              <a:buNone/>
            </a:pPr>
            <a:r>
              <a:rPr lang="en-IN" dirty="0"/>
              <a:t>        while (</a:t>
            </a:r>
            <a:r>
              <a:rPr lang="en-IN" dirty="0" err="1"/>
              <a:t>i</a:t>
            </a:r>
            <a:r>
              <a:rPr lang="en-IN" dirty="0"/>
              <a:t> = 0)</a:t>
            </a:r>
          </a:p>
          <a:p>
            <a:pPr marL="2540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("True\n");</a:t>
            </a:r>
          </a:p>
          <a:p>
            <a:pPr marL="2540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("False\n");</a:t>
            </a:r>
          </a:p>
          <a:p>
            <a:pPr marL="25400" indent="0">
              <a:buNone/>
            </a:pPr>
            <a:r>
              <a:rPr lang="en-IN" dirty="0"/>
              <a:t>        return 0;</a:t>
            </a:r>
          </a:p>
          <a:p>
            <a:pPr marL="25400" indent="0">
              <a:buNone/>
            </a:pPr>
            <a:r>
              <a:rPr lang="en-IN" dirty="0"/>
              <a:t>    }</a:t>
            </a:r>
          </a:p>
          <a:p>
            <a:pPr marL="25400" indent="0">
              <a:buNone/>
            </a:pPr>
            <a:r>
              <a:rPr lang="en-IN" dirty="0"/>
              <a:t>A. True (infinite time)</a:t>
            </a:r>
          </a:p>
          <a:p>
            <a:pPr marL="25400" indent="0">
              <a:buNone/>
            </a:pPr>
            <a:r>
              <a:rPr lang="en-IN" dirty="0"/>
              <a:t>B. True (1 time) False</a:t>
            </a:r>
          </a:p>
          <a:p>
            <a:pPr marL="25400" indent="0">
              <a:buNone/>
            </a:pPr>
            <a:r>
              <a:rPr lang="en-IN" dirty="0"/>
              <a:t>C. False</a:t>
            </a:r>
          </a:p>
          <a:p>
            <a:pPr marL="25400" indent="0">
              <a:buNone/>
            </a:pPr>
            <a:r>
              <a:rPr lang="en-IN" dirty="0"/>
              <a:t>D. Compiler dependent</a:t>
            </a:r>
          </a:p>
        </p:txBody>
      </p:sp>
    </p:spTree>
    <p:extLst>
      <p:ext uri="{BB962C8B-B14F-4D97-AF65-F5344CB8AC3E}">
        <p14:creationId xmlns:p14="http://schemas.microsoft.com/office/powerpoint/2010/main" val="967273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87"/>
          </a:xfrm>
        </p:spPr>
        <p:txBody>
          <a:bodyPr>
            <a:normAutofit fontScale="90000"/>
          </a:bodyPr>
          <a:lstStyle/>
          <a:p>
            <a:r>
              <a:rPr lang="en-IN" dirty="0"/>
              <a:t>Q4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85826"/>
            <a:ext cx="8229600" cy="5240338"/>
          </a:xfrm>
        </p:spPr>
        <p:txBody>
          <a:bodyPr>
            <a:normAutofit fontScale="55000" lnSpcReduction="20000"/>
          </a:bodyPr>
          <a:lstStyle/>
          <a:p>
            <a:pPr marL="25400" indent="0">
              <a:buNone/>
            </a:pPr>
            <a:r>
              <a:rPr lang="en-IN" dirty="0"/>
              <a:t>What will be the output of the following C code?</a:t>
            </a:r>
          </a:p>
          <a:p>
            <a:pPr marL="2540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2540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25400" indent="0">
              <a:buNone/>
            </a:pPr>
            <a:r>
              <a:rPr lang="en-IN" dirty="0"/>
              <a:t>    {</a:t>
            </a:r>
          </a:p>
          <a:p>
            <a:pPr marL="2540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0, j = 0;</a:t>
            </a:r>
          </a:p>
          <a:p>
            <a:pPr marL="25400" indent="0">
              <a:buNone/>
            </a:pPr>
            <a:r>
              <a:rPr lang="en-IN" dirty="0"/>
              <a:t>        while (</a:t>
            </a:r>
            <a:r>
              <a:rPr lang="en-IN" dirty="0" err="1"/>
              <a:t>i</a:t>
            </a:r>
            <a:r>
              <a:rPr lang="en-IN" dirty="0"/>
              <a:t> &lt; 5, j &lt; 10)</a:t>
            </a:r>
          </a:p>
          <a:p>
            <a:pPr marL="25400" indent="0">
              <a:buNone/>
            </a:pPr>
            <a:r>
              <a:rPr lang="en-IN" dirty="0"/>
              <a:t>        {</a:t>
            </a:r>
          </a:p>
          <a:p>
            <a:pPr marL="25400" indent="0">
              <a:buNone/>
            </a:pPr>
            <a:r>
              <a:rPr lang="en-IN" dirty="0"/>
              <a:t>          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25400" indent="0">
              <a:buNone/>
            </a:pPr>
            <a:r>
              <a:rPr lang="en-IN" dirty="0"/>
              <a:t>            j++;</a:t>
            </a:r>
          </a:p>
          <a:p>
            <a:pPr marL="25400" indent="0">
              <a:buNone/>
            </a:pPr>
            <a:r>
              <a:rPr lang="en-IN" dirty="0"/>
              <a:t>        }</a:t>
            </a:r>
          </a:p>
          <a:p>
            <a:pPr marL="2540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("%d, %d\n", </a:t>
            </a:r>
            <a:r>
              <a:rPr lang="en-IN" dirty="0" err="1"/>
              <a:t>i</a:t>
            </a:r>
            <a:r>
              <a:rPr lang="en-IN" dirty="0"/>
              <a:t>, j);</a:t>
            </a:r>
          </a:p>
          <a:p>
            <a:pPr marL="25400" indent="0">
              <a:buNone/>
            </a:pPr>
            <a:r>
              <a:rPr lang="en-IN" dirty="0"/>
              <a:t>        return 0;</a:t>
            </a:r>
          </a:p>
          <a:p>
            <a:pPr marL="25400" indent="0">
              <a:buNone/>
            </a:pPr>
            <a:r>
              <a:rPr lang="en-IN" dirty="0"/>
              <a:t>    }</a:t>
            </a:r>
          </a:p>
          <a:p>
            <a:pPr marL="25400" indent="0">
              <a:buNone/>
            </a:pPr>
            <a:r>
              <a:rPr lang="en-IN" dirty="0"/>
              <a:t>A. 5, 5</a:t>
            </a:r>
          </a:p>
          <a:p>
            <a:pPr marL="25400" indent="0">
              <a:buNone/>
            </a:pPr>
            <a:r>
              <a:rPr lang="en-IN" dirty="0"/>
              <a:t>B. 5, 10</a:t>
            </a:r>
          </a:p>
          <a:p>
            <a:pPr marL="25400" indent="0">
              <a:buNone/>
            </a:pPr>
            <a:r>
              <a:rPr lang="en-IN" dirty="0"/>
              <a:t>C. 10, 10</a:t>
            </a:r>
          </a:p>
          <a:p>
            <a:pPr marL="25400" indent="0">
              <a:buNone/>
            </a:pPr>
            <a:r>
              <a:rPr lang="en-IN" dirty="0"/>
              <a:t>D. Compiler error</a:t>
            </a:r>
          </a:p>
        </p:txBody>
      </p:sp>
    </p:spTree>
    <p:extLst>
      <p:ext uri="{BB962C8B-B14F-4D97-AF65-F5344CB8AC3E}">
        <p14:creationId xmlns:p14="http://schemas.microsoft.com/office/powerpoint/2010/main" val="3272823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62500" lnSpcReduction="20000"/>
          </a:bodyPr>
          <a:lstStyle/>
          <a:p>
            <a:pPr marL="25400" indent="0">
              <a:buNone/>
            </a:pPr>
            <a:r>
              <a:rPr lang="en-IN" dirty="0"/>
              <a:t>What will be the output of the following C code?</a:t>
            </a:r>
          </a:p>
          <a:p>
            <a:pPr marL="2540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2540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25400" indent="0">
              <a:buNone/>
            </a:pPr>
            <a:r>
              <a:rPr lang="en-IN" dirty="0"/>
              <a:t>    {</a:t>
            </a:r>
          </a:p>
          <a:p>
            <a:pPr marL="2540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=0;</a:t>
            </a:r>
          </a:p>
          <a:p>
            <a:pPr marL="25400" indent="0">
              <a:buNone/>
            </a:pPr>
            <a:r>
              <a:rPr lang="en-IN" dirty="0"/>
              <a:t>        while(++</a:t>
            </a:r>
            <a:r>
              <a:rPr lang="en-IN" dirty="0" err="1"/>
              <a:t>i</a:t>
            </a:r>
            <a:r>
              <a:rPr lang="en-IN" dirty="0"/>
              <a:t>&lt;=5);</a:t>
            </a:r>
          </a:p>
          <a:p>
            <a:pPr marL="2540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 ",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25400" indent="0">
              <a:buNone/>
            </a:pPr>
            <a:r>
              <a:rPr lang="en-IN" dirty="0"/>
              <a:t>        return 0;</a:t>
            </a:r>
          </a:p>
          <a:p>
            <a:pPr marL="25400" indent="0">
              <a:buNone/>
            </a:pPr>
            <a:r>
              <a:rPr lang="en-IN" dirty="0"/>
              <a:t>    }</a:t>
            </a:r>
          </a:p>
          <a:p>
            <a:pPr marL="25400" indent="0">
              <a:buNone/>
            </a:pPr>
            <a:endParaRPr lang="en-IN" dirty="0"/>
          </a:p>
          <a:p>
            <a:pPr marL="25400" indent="0">
              <a:buNone/>
            </a:pPr>
            <a:r>
              <a:rPr lang="en-IN" dirty="0"/>
              <a:t>A. 1 2 3 4 5</a:t>
            </a:r>
          </a:p>
          <a:p>
            <a:pPr marL="25400" indent="0">
              <a:buNone/>
            </a:pPr>
            <a:r>
              <a:rPr lang="en-IN" dirty="0"/>
              <a:t>B. 6</a:t>
            </a:r>
          </a:p>
          <a:p>
            <a:pPr marL="25400" indent="0">
              <a:buNone/>
            </a:pPr>
            <a:r>
              <a:rPr lang="en-IN" dirty="0"/>
              <a:t>C. 5</a:t>
            </a:r>
          </a:p>
          <a:p>
            <a:pPr marL="25400" indent="0">
              <a:buNone/>
            </a:pPr>
            <a:r>
              <a:rPr lang="en-IN" dirty="0"/>
              <a:t>D. Compiler error</a:t>
            </a:r>
          </a:p>
        </p:txBody>
      </p:sp>
    </p:spTree>
    <p:extLst>
      <p:ext uri="{BB962C8B-B14F-4D97-AF65-F5344CB8AC3E}">
        <p14:creationId xmlns:p14="http://schemas.microsoft.com/office/powerpoint/2010/main" val="3690073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for Statement in C</a:t>
            </a:r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body" idx="1"/>
          </p:nvPr>
        </p:nvSpPr>
        <p:spPr>
          <a:xfrm>
            <a:off x="304800" y="1196975"/>
            <a:ext cx="8534400" cy="547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•"/>
            </a:pPr>
            <a:r>
              <a:rPr lang="en-US" sz="2590"/>
              <a:t>The syntax of </a:t>
            </a: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590"/>
              <a:t> statement in C: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Calibri"/>
              <a:buNone/>
            </a:pPr>
            <a:r>
              <a:rPr lang="en-US" sz="2590"/>
              <a:t>	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Calibri"/>
              <a:buNone/>
            </a:pPr>
            <a:endParaRPr sz="2590"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Calibri"/>
              <a:buNone/>
            </a:pPr>
            <a:endParaRPr sz="2590"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Calibri"/>
              <a:buNone/>
            </a:pPr>
            <a:endParaRPr sz="2590"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•"/>
            </a:pPr>
            <a:r>
              <a:rPr lang="en-US" sz="2590"/>
              <a:t>The </a:t>
            </a:r>
            <a:r>
              <a:rPr lang="en-US" sz="2590" b="1"/>
              <a:t>initialization-expression </a:t>
            </a:r>
            <a:r>
              <a:rPr lang="en-US" sz="2590"/>
              <a:t>set the initial value of the loop control variable.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•"/>
            </a:pPr>
            <a:r>
              <a:rPr lang="en-US" sz="2590"/>
              <a:t>The </a:t>
            </a:r>
            <a:r>
              <a:rPr lang="en-US" sz="2590" b="1"/>
              <a:t>loop-repetition-condition</a:t>
            </a:r>
            <a:r>
              <a:rPr lang="en-US" sz="2590"/>
              <a:t> test the value of the loop control variable.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•"/>
            </a:pPr>
            <a:r>
              <a:rPr lang="en-US" sz="2590"/>
              <a:t>The </a:t>
            </a:r>
            <a:r>
              <a:rPr lang="en-US" sz="2590" b="1"/>
              <a:t>update-expression</a:t>
            </a:r>
            <a:r>
              <a:rPr lang="en-US" sz="2590"/>
              <a:t> update the loop control variable.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•"/>
            </a:pPr>
            <a:r>
              <a:rPr lang="en-US" sz="2590"/>
              <a:t>It is also known as entry controlled loop as condition is checked first and then loop body executes</a:t>
            </a:r>
            <a:endParaRPr sz="2590"/>
          </a:p>
        </p:txBody>
      </p:sp>
      <p:grpSp>
        <p:nvGrpSpPr>
          <p:cNvPr id="159" name="Google Shape;159;p13"/>
          <p:cNvGrpSpPr/>
          <p:nvPr/>
        </p:nvGrpSpPr>
        <p:grpSpPr>
          <a:xfrm>
            <a:off x="685800" y="1600200"/>
            <a:ext cx="5029200" cy="1752600"/>
            <a:chOff x="914400" y="2057400"/>
            <a:chExt cx="5029200" cy="1905000"/>
          </a:xfrm>
        </p:grpSpPr>
        <p:sp>
          <p:nvSpPr>
            <p:cNvPr id="160" name="Google Shape;160;p13"/>
            <p:cNvSpPr/>
            <p:nvPr/>
          </p:nvSpPr>
          <p:spPr>
            <a:xfrm>
              <a:off x="914400" y="2057400"/>
              <a:ext cx="5029200" cy="1905000"/>
            </a:xfrm>
            <a:prstGeom prst="verticalScroll">
              <a:avLst>
                <a:gd name="adj" fmla="val 18730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</a:t>
              </a:r>
              <a:r>
                <a:rPr lang="en-US" sz="2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(initialization-expression;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loop-repetition-condition;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update-expression){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  statement;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/>
            </a:p>
          </p:txBody>
        </p:sp>
        <p:sp>
          <p:nvSpPr>
            <p:cNvPr id="161" name="Google Shape;161;p13"/>
            <p:cNvSpPr txBox="1"/>
            <p:nvPr/>
          </p:nvSpPr>
          <p:spPr>
            <a:xfrm>
              <a:off x="2819400" y="2057400"/>
              <a:ext cx="1447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Syntax</a:t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/>
          <p:nvPr/>
        </p:nvSpPr>
        <p:spPr>
          <a:xfrm>
            <a:off x="5181600" y="1479550"/>
            <a:ext cx="3733800" cy="476885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4"/>
          <p:cNvSpPr txBox="1"/>
          <p:nvPr/>
        </p:nvSpPr>
        <p:spPr>
          <a:xfrm>
            <a:off x="228600" y="1501775"/>
            <a:ext cx="4572000" cy="223202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Initialization</a:t>
            </a:r>
            <a:r>
              <a:rPr lang="en-US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-US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Updating</a:t>
            </a:r>
            <a:r>
              <a:rPr lang="en-US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Repeated_Actions;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68" name="Google Shape;168;p14"/>
          <p:cNvGraphicFramePr/>
          <p:nvPr/>
        </p:nvGraphicFramePr>
        <p:xfrm>
          <a:off x="5181600" y="1524000"/>
          <a:ext cx="37338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733800" imgH="4800600" progId="">
                  <p:embed/>
                </p:oleObj>
              </mc:Choice>
              <mc:Fallback>
                <p:oleObj r:id="rId3" imgW="3733800" imgH="4800600" progId="">
                  <p:embed/>
                  <p:pic>
                    <p:nvPicPr>
                      <p:cNvPr id="168" name="Google Shape;168;p14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5181600" y="1524000"/>
                        <a:ext cx="37338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" name="Google Shape;169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/>
              <a:t> statement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58" name="Google Shape;58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 dirty="0"/>
              <a:t>Repetition structure/Control Loop Statements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 dirty="0"/>
              <a:t>for statement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 dirty="0"/>
              <a:t>while statement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 dirty="0"/>
              <a:t>do-while statement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5"/>
          <p:cNvGrpSpPr/>
          <p:nvPr/>
        </p:nvGrpSpPr>
        <p:grpSpPr>
          <a:xfrm>
            <a:off x="2019300" y="2971800"/>
            <a:ext cx="6896100" cy="3771626"/>
            <a:chOff x="2019300" y="3048000"/>
            <a:chExt cx="6896100" cy="3771626"/>
          </a:xfrm>
        </p:grpSpPr>
        <p:pic>
          <p:nvPicPr>
            <p:cNvPr id="175" name="Google Shape;175;p15" descr="http://www.illustration.com.au/images/web/How-to-do-Push-ups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14900" y="3048000"/>
              <a:ext cx="4000500" cy="32504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15"/>
            <p:cNvSpPr txBox="1"/>
            <p:nvPr/>
          </p:nvSpPr>
          <p:spPr>
            <a:xfrm>
              <a:off x="2019300" y="5896296"/>
              <a:ext cx="2895600" cy="92333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 TEN push ups = for count=1; count&lt;=10; count++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15"/>
          <p:cNvSpPr/>
          <p:nvPr/>
        </p:nvSpPr>
        <p:spPr>
          <a:xfrm>
            <a:off x="4953000" y="1905000"/>
            <a:ext cx="3962400" cy="4648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statement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5"/>
          <p:cNvSpPr txBox="1">
            <a:spLocks noGrp="1"/>
          </p:cNvSpPr>
          <p:nvPr>
            <p:ph type="body" idx="1"/>
          </p:nvPr>
        </p:nvSpPr>
        <p:spPr>
          <a:xfrm>
            <a:off x="609600" y="1447800"/>
            <a:ext cx="8229600" cy="4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en-US" sz="2400"/>
              <a:t>Example: This for statement prints numbers 10 down to 1</a:t>
            </a:r>
            <a:endParaRPr/>
          </a:p>
        </p:txBody>
      </p:sp>
      <p:sp>
        <p:nvSpPr>
          <p:cNvPr id="180" name="Google Shape;180;p15"/>
          <p:cNvSpPr txBox="1"/>
          <p:nvPr/>
        </p:nvSpPr>
        <p:spPr>
          <a:xfrm>
            <a:off x="0" y="1905000"/>
            <a:ext cx="4648200" cy="3724096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#include&lt;stdio.h&gt;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n;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for (n=10; n&gt;0; n=n-1){</a:t>
            </a:r>
            <a:endParaRPr sz="2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printf(“%d ”, n);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sz="2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81" name="Google Shape;181;p15"/>
          <p:cNvGraphicFramePr/>
          <p:nvPr/>
        </p:nvGraphicFramePr>
        <p:xfrm>
          <a:off x="5486400" y="1828800"/>
          <a:ext cx="2860675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860675" imgH="4800600" progId="">
                  <p:embed/>
                </p:oleObj>
              </mc:Choice>
              <mc:Fallback>
                <p:oleObj r:id="rId4" imgW="2860675" imgH="4800600" progId="">
                  <p:embed/>
                  <p:pic>
                    <p:nvPicPr>
                      <p:cNvPr id="181" name="Google Shape;181;p15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5486400" y="1828800"/>
                        <a:ext cx="2860675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" name="Google Shape;182;p15"/>
          <p:cNvSpPr txBox="1"/>
          <p:nvPr/>
        </p:nvSpPr>
        <p:spPr>
          <a:xfrm>
            <a:off x="0" y="5402759"/>
            <a:ext cx="4648200" cy="4001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10 9 8 7 6 5 4 3 2 1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6" descr="AAEMZJI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6776" r="7657"/>
          <a:stretch/>
        </p:blipFill>
        <p:spPr>
          <a:xfrm>
            <a:off x="838200" y="1600200"/>
            <a:ext cx="7391400" cy="396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20000"/>
          </a:bodyPr>
          <a:lstStyle/>
          <a:p>
            <a:pPr marL="2540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   </a:t>
            </a:r>
          </a:p>
          <a:p>
            <a:pPr marL="25400" indent="0">
              <a:buNone/>
            </a:pPr>
            <a:r>
              <a:rPr lang="en-IN" dirty="0" err="1"/>
              <a:t>int</a:t>
            </a:r>
            <a:r>
              <a:rPr lang="en-IN" dirty="0"/>
              <a:t> main() </a:t>
            </a:r>
          </a:p>
          <a:p>
            <a:pPr marL="25400" indent="0">
              <a:buNone/>
            </a:pPr>
            <a:r>
              <a:rPr lang="en-IN" dirty="0"/>
              <a:t>{ </a:t>
            </a:r>
          </a:p>
          <a:p>
            <a:pPr marL="25400" indent="0">
              <a:buNone/>
            </a:pPr>
            <a:r>
              <a:rPr lang="en-IN" dirty="0"/>
              <a:t>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   </a:t>
            </a:r>
          </a:p>
          <a:p>
            <a:pPr marL="25400" indent="0">
              <a:buNone/>
            </a:pPr>
            <a:r>
              <a:rPr lang="en-IN" dirty="0"/>
              <a:t>  for (</a:t>
            </a:r>
            <a:r>
              <a:rPr lang="en-IN" dirty="0" err="1"/>
              <a:t>i</a:t>
            </a:r>
            <a:r>
              <a:rPr lang="en-IN" dirty="0"/>
              <a:t> = 1; </a:t>
            </a:r>
            <a:r>
              <a:rPr lang="en-IN" dirty="0" err="1"/>
              <a:t>i</a:t>
            </a:r>
            <a:r>
              <a:rPr lang="en-IN" dirty="0"/>
              <a:t> != 10; </a:t>
            </a:r>
            <a:r>
              <a:rPr lang="en-IN" dirty="0" err="1"/>
              <a:t>i</a:t>
            </a:r>
            <a:r>
              <a:rPr lang="en-IN" dirty="0"/>
              <a:t> += 2) </a:t>
            </a:r>
          </a:p>
          <a:p>
            <a:pPr marL="2540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("Hello"); </a:t>
            </a:r>
          </a:p>
          <a:p>
            <a:pPr marL="25400" indent="0">
              <a:buNone/>
            </a:pPr>
            <a:r>
              <a:rPr lang="en-IN" dirty="0"/>
              <a:t>  return 0; </a:t>
            </a:r>
          </a:p>
          <a:p>
            <a:pPr marL="25400" indent="0">
              <a:buNone/>
            </a:pPr>
            <a:r>
              <a:rPr lang="en-IN" dirty="0"/>
              <a:t>}</a:t>
            </a:r>
          </a:p>
          <a:p>
            <a:pPr marL="25400" indent="0">
              <a:buNone/>
            </a:pPr>
            <a:r>
              <a:rPr lang="en-IN" dirty="0"/>
              <a:t>A. Hello will be displayed 5 times</a:t>
            </a:r>
          </a:p>
          <a:p>
            <a:pPr marL="25400" indent="0">
              <a:buNone/>
            </a:pPr>
            <a:r>
              <a:rPr lang="en-IN" dirty="0"/>
              <a:t>B. Hello will be displayed 4 times</a:t>
            </a:r>
          </a:p>
          <a:p>
            <a:pPr marL="25400" indent="0">
              <a:buNone/>
            </a:pPr>
            <a:r>
              <a:rPr lang="en-IN" dirty="0"/>
              <a:t>C. Hello will be displayed infinite no. of times.</a:t>
            </a:r>
          </a:p>
          <a:p>
            <a:pPr marL="25400" indent="0">
              <a:buNone/>
            </a:pPr>
            <a:r>
              <a:rPr lang="en-IN" dirty="0"/>
              <a:t>D. Hello will be displayed 6 times</a:t>
            </a:r>
          </a:p>
        </p:txBody>
      </p:sp>
    </p:spTree>
    <p:extLst>
      <p:ext uri="{BB962C8B-B14F-4D97-AF65-F5344CB8AC3E}">
        <p14:creationId xmlns:p14="http://schemas.microsoft.com/office/powerpoint/2010/main" val="2854308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9775"/>
          </a:xfrm>
        </p:spPr>
        <p:txBody>
          <a:bodyPr>
            <a:normAutofit fontScale="90000"/>
          </a:bodyPr>
          <a:lstStyle/>
          <a:p>
            <a:r>
              <a:rPr lang="en-IN" dirty="0"/>
              <a:t>Q2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14413"/>
            <a:ext cx="8229600" cy="5111751"/>
          </a:xfrm>
        </p:spPr>
        <p:txBody>
          <a:bodyPr>
            <a:normAutofit/>
          </a:bodyPr>
          <a:lstStyle/>
          <a:p>
            <a:pPr marL="25400" indent="0">
              <a:buNone/>
            </a:pPr>
            <a:r>
              <a:rPr lang="en-IN" sz="3100" dirty="0"/>
              <a:t>What will be the output of following code</a:t>
            </a:r>
          </a:p>
          <a:p>
            <a:pPr marL="25400" indent="0">
              <a:buNone/>
            </a:pPr>
            <a:r>
              <a:rPr lang="en-IN" sz="3100" dirty="0"/>
              <a:t>#include&lt;</a:t>
            </a:r>
            <a:r>
              <a:rPr lang="en-IN" sz="3100" dirty="0" err="1"/>
              <a:t>stdio.h</a:t>
            </a:r>
            <a:r>
              <a:rPr lang="en-IN" sz="3100" dirty="0"/>
              <a:t>&gt;</a:t>
            </a:r>
          </a:p>
          <a:p>
            <a:pPr marL="25400" indent="0">
              <a:buNone/>
            </a:pPr>
            <a:r>
              <a:rPr lang="en-IN" sz="3100" dirty="0" err="1"/>
              <a:t>int</a:t>
            </a:r>
            <a:r>
              <a:rPr lang="en-IN" sz="3100" dirty="0"/>
              <a:t> main()</a:t>
            </a:r>
          </a:p>
          <a:p>
            <a:pPr marL="25400" indent="0">
              <a:buNone/>
            </a:pPr>
            <a:r>
              <a:rPr lang="en-IN" sz="3100" dirty="0"/>
              <a:t>{</a:t>
            </a:r>
          </a:p>
          <a:p>
            <a:pPr marL="25400" indent="0">
              <a:buNone/>
            </a:pPr>
            <a:r>
              <a:rPr lang="en-IN" sz="3100" dirty="0" err="1"/>
              <a:t>int</a:t>
            </a:r>
            <a:r>
              <a:rPr lang="en-IN" sz="3100" dirty="0"/>
              <a:t> </a:t>
            </a:r>
            <a:r>
              <a:rPr lang="en-IN" sz="3100" dirty="0" err="1"/>
              <a:t>i</a:t>
            </a:r>
            <a:r>
              <a:rPr lang="en-IN" sz="3100" dirty="0"/>
              <a:t>;</a:t>
            </a:r>
          </a:p>
          <a:p>
            <a:pPr marL="25400" indent="0">
              <a:buNone/>
            </a:pPr>
            <a:r>
              <a:rPr lang="en-IN" sz="3100" dirty="0"/>
              <a:t>for(</a:t>
            </a:r>
            <a:r>
              <a:rPr lang="en-IN" sz="3100" dirty="0" err="1"/>
              <a:t>i</a:t>
            </a:r>
            <a:r>
              <a:rPr lang="en-IN" sz="3100" dirty="0"/>
              <a:t>=1;i&lt;10;i++);</a:t>
            </a:r>
          </a:p>
          <a:p>
            <a:pPr marL="25400" indent="0">
              <a:buNone/>
            </a:pPr>
            <a:r>
              <a:rPr lang="en-IN" sz="3100" dirty="0" err="1"/>
              <a:t>printf</a:t>
            </a:r>
            <a:r>
              <a:rPr lang="en-IN" sz="3100" dirty="0"/>
              <a:t>("%d",</a:t>
            </a:r>
            <a:r>
              <a:rPr lang="en-IN" sz="3100" dirty="0" err="1"/>
              <a:t>i</a:t>
            </a:r>
            <a:r>
              <a:rPr lang="en-IN" sz="3100" dirty="0"/>
              <a:t>);</a:t>
            </a:r>
          </a:p>
          <a:p>
            <a:pPr marL="25400" indent="0">
              <a:buNone/>
            </a:pPr>
            <a:r>
              <a:rPr lang="en-IN" sz="3100" dirty="0"/>
              <a:t>return 0;</a:t>
            </a:r>
          </a:p>
          <a:p>
            <a:pPr marL="25400" indent="0">
              <a:buNone/>
            </a:pPr>
            <a:r>
              <a:rPr lang="en-IN" sz="3100" dirty="0"/>
              <a:t>}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B5B42-37A9-5376-A1EE-90F7D372C877}"/>
              </a:ext>
            </a:extLst>
          </p:cNvPr>
          <p:cNvSpPr txBox="1"/>
          <p:nvPr/>
        </p:nvSpPr>
        <p:spPr>
          <a:xfrm>
            <a:off x="3291840" y="5008622"/>
            <a:ext cx="5537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750" indent="-514350">
              <a:buAutoNum type="alphaUcPeriod"/>
            </a:pPr>
            <a:r>
              <a:rPr lang="en-IN" sz="2400" dirty="0"/>
              <a:t>Numbers from 1 to 9 will be printed</a:t>
            </a:r>
          </a:p>
          <a:p>
            <a:pPr marL="539750" indent="-514350">
              <a:buAutoNum type="alphaUcPeriod"/>
            </a:pPr>
            <a:r>
              <a:rPr lang="en-IN" sz="2400" dirty="0"/>
              <a:t>10</a:t>
            </a:r>
          </a:p>
          <a:p>
            <a:pPr marL="539750" indent="-514350">
              <a:buAutoNum type="alphaUcPeriod"/>
            </a:pPr>
            <a:r>
              <a:rPr lang="en-IN" sz="2400" dirty="0"/>
              <a:t>9</a:t>
            </a:r>
          </a:p>
          <a:p>
            <a:pPr marL="539750" indent="-514350">
              <a:buAutoNum type="alphaUcPeriod"/>
            </a:pPr>
            <a:r>
              <a:rPr lang="en-IN" sz="2400" dirty="0"/>
              <a:t>Infinite loop</a:t>
            </a:r>
          </a:p>
        </p:txBody>
      </p:sp>
    </p:spTree>
    <p:extLst>
      <p:ext uri="{BB962C8B-B14F-4D97-AF65-F5344CB8AC3E}">
        <p14:creationId xmlns:p14="http://schemas.microsoft.com/office/powerpoint/2010/main" val="3573326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43014"/>
            <a:ext cx="8229600" cy="4883150"/>
          </a:xfrm>
        </p:spPr>
        <p:txBody>
          <a:bodyPr>
            <a:normAutofit fontScale="92500" lnSpcReduction="10000"/>
          </a:bodyPr>
          <a:lstStyle/>
          <a:p>
            <a:pPr marL="25400" indent="0">
              <a:buNone/>
            </a:pPr>
            <a:r>
              <a:rPr lang="en-IN" sz="2800" dirty="0"/>
              <a:t>What will be the output of following code?</a:t>
            </a:r>
          </a:p>
          <a:p>
            <a:pPr marL="25400" indent="0">
              <a:buNone/>
            </a:pPr>
            <a:r>
              <a:rPr lang="en-IN" sz="2800" dirty="0"/>
              <a:t>#include&lt;</a:t>
            </a:r>
            <a:r>
              <a:rPr lang="en-IN" sz="2800" dirty="0" err="1"/>
              <a:t>stdio.h</a:t>
            </a:r>
            <a:r>
              <a:rPr lang="en-IN" sz="2800" dirty="0"/>
              <a:t>&gt;</a:t>
            </a:r>
          </a:p>
          <a:p>
            <a:pPr marL="25400" indent="0">
              <a:buNone/>
            </a:pPr>
            <a:r>
              <a:rPr lang="en-IN" sz="2800" dirty="0" err="1"/>
              <a:t>int</a:t>
            </a:r>
            <a:r>
              <a:rPr lang="en-IN" sz="2800" dirty="0"/>
              <a:t> main()</a:t>
            </a:r>
          </a:p>
          <a:p>
            <a:pPr marL="25400" indent="0">
              <a:buNone/>
            </a:pPr>
            <a:r>
              <a:rPr lang="en-IN" sz="2800" dirty="0"/>
              <a:t>{</a:t>
            </a:r>
          </a:p>
          <a:p>
            <a:pPr marL="25400" indent="0">
              <a:buNone/>
            </a:pPr>
            <a:r>
              <a:rPr lang="en-IN" sz="2800" dirty="0" err="1"/>
              <a:t>int</a:t>
            </a:r>
            <a:r>
              <a:rPr lang="en-IN" sz="2800" dirty="0"/>
              <a:t> </a:t>
            </a:r>
            <a:r>
              <a:rPr lang="en-IN" sz="2800" dirty="0" err="1"/>
              <a:t>i</a:t>
            </a:r>
            <a:r>
              <a:rPr lang="en-IN" sz="2800" dirty="0"/>
              <a:t>;</a:t>
            </a:r>
          </a:p>
          <a:p>
            <a:pPr marL="25400" indent="0">
              <a:buNone/>
            </a:pPr>
            <a:r>
              <a:rPr lang="en-IN" sz="2800" dirty="0"/>
              <a:t>for(</a:t>
            </a:r>
            <a:r>
              <a:rPr lang="en-IN" sz="2800" dirty="0" err="1"/>
              <a:t>i</a:t>
            </a:r>
            <a:r>
              <a:rPr lang="en-IN" sz="2800" dirty="0"/>
              <a:t>=2;i&lt;=10;)</a:t>
            </a:r>
          </a:p>
          <a:p>
            <a:pPr marL="25400" indent="0">
              <a:buNone/>
            </a:pPr>
            <a:r>
              <a:rPr lang="en-IN" sz="2800" dirty="0"/>
              <a:t>{</a:t>
            </a:r>
          </a:p>
          <a:p>
            <a:pPr marL="25400" indent="0">
              <a:buNone/>
            </a:pPr>
            <a:r>
              <a:rPr lang="en-IN" sz="2800" dirty="0"/>
              <a:t>    </a:t>
            </a:r>
            <a:r>
              <a:rPr lang="en-IN" sz="2800" dirty="0" err="1"/>
              <a:t>printf</a:t>
            </a:r>
            <a:r>
              <a:rPr lang="en-IN" sz="2800" dirty="0"/>
              <a:t>("%d ",++</a:t>
            </a:r>
            <a:r>
              <a:rPr lang="en-IN" sz="2800" dirty="0" err="1"/>
              <a:t>i</a:t>
            </a:r>
            <a:r>
              <a:rPr lang="en-IN" sz="2800" dirty="0"/>
              <a:t>);</a:t>
            </a:r>
          </a:p>
          <a:p>
            <a:pPr marL="25400" indent="0">
              <a:buNone/>
            </a:pPr>
            <a:r>
              <a:rPr lang="en-IN" sz="2800" dirty="0"/>
              <a:t>}</a:t>
            </a:r>
          </a:p>
          <a:p>
            <a:pPr marL="25400" indent="0">
              <a:buNone/>
            </a:pPr>
            <a:r>
              <a:rPr lang="en-IN" sz="2800" dirty="0"/>
              <a:t>return 0;</a:t>
            </a:r>
          </a:p>
          <a:p>
            <a:pPr marL="25400" indent="0">
              <a:buNone/>
            </a:pPr>
            <a:r>
              <a:rPr lang="en-IN" sz="28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F3B4B1-BF4B-2406-0BA8-8443B8A12C9C}"/>
              </a:ext>
            </a:extLst>
          </p:cNvPr>
          <p:cNvSpPr txBox="1"/>
          <p:nvPr/>
        </p:nvSpPr>
        <p:spPr>
          <a:xfrm>
            <a:off x="5207000" y="3846027"/>
            <a:ext cx="45821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" indent="0">
              <a:buNone/>
            </a:pPr>
            <a:r>
              <a:rPr lang="en-IN" sz="2400" dirty="0"/>
              <a:t>A. 2 3 4 5 6 7 8 9 10</a:t>
            </a:r>
          </a:p>
          <a:p>
            <a:pPr marL="25400" indent="0">
              <a:buNone/>
            </a:pPr>
            <a:r>
              <a:rPr lang="en-IN" sz="2400" dirty="0"/>
              <a:t>B. 3 4 5 6 7 8 9 10 11</a:t>
            </a:r>
          </a:p>
          <a:p>
            <a:pPr marL="25400" indent="0">
              <a:buNone/>
            </a:pPr>
            <a:r>
              <a:rPr lang="en-IN" sz="2400" dirty="0"/>
              <a:t>C. infinite loop</a:t>
            </a:r>
          </a:p>
          <a:p>
            <a:pPr marL="25400" indent="0">
              <a:buNone/>
            </a:pPr>
            <a:r>
              <a:rPr lang="en-IN" sz="2400" dirty="0"/>
              <a:t>D. Compile time error</a:t>
            </a:r>
          </a:p>
        </p:txBody>
      </p:sp>
    </p:spTree>
    <p:extLst>
      <p:ext uri="{BB962C8B-B14F-4D97-AF65-F5344CB8AC3E}">
        <p14:creationId xmlns:p14="http://schemas.microsoft.com/office/powerpoint/2010/main" val="738581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7288"/>
            <a:ext cx="4643120" cy="5300662"/>
          </a:xfrm>
        </p:spPr>
        <p:txBody>
          <a:bodyPr>
            <a:normAutofit fontScale="92500" lnSpcReduction="20000"/>
          </a:bodyPr>
          <a:lstStyle/>
          <a:p>
            <a:pPr marL="25400" indent="0">
              <a:buNone/>
            </a:pPr>
            <a:r>
              <a:rPr lang="en-IN" sz="2800" dirty="0"/>
              <a:t>What will be the output of following code?</a:t>
            </a:r>
          </a:p>
          <a:p>
            <a:pPr marL="25400" indent="0">
              <a:buNone/>
            </a:pPr>
            <a:r>
              <a:rPr lang="en-IN" sz="2800" dirty="0"/>
              <a:t>#include&lt;</a:t>
            </a:r>
            <a:r>
              <a:rPr lang="en-IN" sz="2800" dirty="0" err="1"/>
              <a:t>stdio.h</a:t>
            </a:r>
            <a:r>
              <a:rPr lang="en-IN" sz="2800" dirty="0"/>
              <a:t>&gt;</a:t>
            </a:r>
          </a:p>
          <a:p>
            <a:pPr marL="25400" indent="0">
              <a:buNone/>
            </a:pPr>
            <a:r>
              <a:rPr lang="en-IN" sz="2800" dirty="0" err="1"/>
              <a:t>int</a:t>
            </a:r>
            <a:r>
              <a:rPr lang="en-IN" sz="2800" dirty="0"/>
              <a:t> main()</a:t>
            </a:r>
          </a:p>
          <a:p>
            <a:pPr marL="25400" indent="0">
              <a:buNone/>
            </a:pPr>
            <a:r>
              <a:rPr lang="en-IN" sz="2800" dirty="0"/>
              <a:t>{</a:t>
            </a:r>
          </a:p>
          <a:p>
            <a:pPr marL="25400" indent="0">
              <a:buNone/>
            </a:pPr>
            <a:r>
              <a:rPr lang="en-IN" sz="2800" dirty="0" err="1"/>
              <a:t>int</a:t>
            </a:r>
            <a:r>
              <a:rPr lang="en-IN" sz="2800" dirty="0"/>
              <a:t> </a:t>
            </a:r>
            <a:r>
              <a:rPr lang="en-IN" sz="2800" dirty="0" err="1"/>
              <a:t>i</a:t>
            </a:r>
            <a:r>
              <a:rPr lang="en-IN" sz="2800" dirty="0"/>
              <a:t>=1;</a:t>
            </a:r>
          </a:p>
          <a:p>
            <a:pPr marL="25400" indent="0">
              <a:buNone/>
            </a:pPr>
            <a:r>
              <a:rPr lang="en-IN" sz="2800" dirty="0"/>
              <a:t>for(;0;)</a:t>
            </a:r>
          </a:p>
          <a:p>
            <a:pPr marL="25400" indent="0">
              <a:buNone/>
            </a:pPr>
            <a:r>
              <a:rPr lang="en-IN" sz="2800" dirty="0"/>
              <a:t>{</a:t>
            </a:r>
          </a:p>
          <a:p>
            <a:pPr marL="25400" indent="0">
              <a:buNone/>
            </a:pPr>
            <a:r>
              <a:rPr lang="en-IN" sz="2800" dirty="0"/>
              <a:t>    </a:t>
            </a:r>
            <a:r>
              <a:rPr lang="en-IN" sz="2800" dirty="0" err="1"/>
              <a:t>printf</a:t>
            </a:r>
            <a:r>
              <a:rPr lang="en-IN" sz="2800" dirty="0"/>
              <a:t>("%d",</a:t>
            </a:r>
            <a:r>
              <a:rPr lang="en-IN" sz="2800" dirty="0" err="1"/>
              <a:t>i</a:t>
            </a:r>
            <a:r>
              <a:rPr lang="en-IN" sz="2800" dirty="0"/>
              <a:t>);</a:t>
            </a:r>
          </a:p>
          <a:p>
            <a:pPr marL="25400" indent="0">
              <a:buNone/>
            </a:pPr>
            <a:r>
              <a:rPr lang="en-IN" sz="2800" dirty="0"/>
              <a:t>    </a:t>
            </a:r>
            <a:r>
              <a:rPr lang="en-IN" sz="2800" dirty="0" err="1"/>
              <a:t>i</a:t>
            </a:r>
            <a:r>
              <a:rPr lang="en-IN" sz="2800" dirty="0"/>
              <a:t>++;</a:t>
            </a:r>
          </a:p>
          <a:p>
            <a:pPr marL="25400" indent="0">
              <a:buNone/>
            </a:pPr>
            <a:r>
              <a:rPr lang="en-IN" sz="2800" dirty="0"/>
              <a:t>}</a:t>
            </a:r>
          </a:p>
          <a:p>
            <a:pPr marL="25400" indent="0">
              <a:buNone/>
            </a:pPr>
            <a:r>
              <a:rPr lang="en-IN" sz="2800" dirty="0"/>
              <a:t>return 0;</a:t>
            </a:r>
          </a:p>
          <a:p>
            <a:pPr marL="25400" indent="0">
              <a:buNone/>
            </a:pPr>
            <a:r>
              <a:rPr lang="en-IN" sz="2800" dirty="0"/>
              <a:t>}</a:t>
            </a:r>
          </a:p>
          <a:p>
            <a:pPr marL="25400" indent="0">
              <a:buNone/>
            </a:pP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EF7E1-9974-D6C9-A26F-B70527E589B6}"/>
              </a:ext>
            </a:extLst>
          </p:cNvPr>
          <p:cNvSpPr txBox="1"/>
          <p:nvPr/>
        </p:nvSpPr>
        <p:spPr>
          <a:xfrm>
            <a:off x="5100320" y="3330565"/>
            <a:ext cx="45821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" indent="0">
              <a:buNone/>
            </a:pPr>
            <a:r>
              <a:rPr lang="en-IN" sz="2400" dirty="0"/>
              <a:t>A. 1</a:t>
            </a:r>
          </a:p>
          <a:p>
            <a:pPr marL="25400" indent="0">
              <a:buNone/>
            </a:pPr>
            <a:r>
              <a:rPr lang="en-IN" sz="2400" dirty="0"/>
              <a:t>B. 0</a:t>
            </a:r>
          </a:p>
          <a:p>
            <a:pPr marL="25400" indent="0">
              <a:buNone/>
            </a:pPr>
            <a:r>
              <a:rPr lang="en-IN" sz="2400" dirty="0"/>
              <a:t>C. infinite loop</a:t>
            </a:r>
          </a:p>
          <a:p>
            <a:pPr marL="25400" indent="0">
              <a:buNone/>
            </a:pPr>
            <a:r>
              <a:rPr lang="en-IN" sz="2400" dirty="0"/>
              <a:t>D. Nothing will be displayed</a:t>
            </a:r>
          </a:p>
        </p:txBody>
      </p:sp>
    </p:spTree>
    <p:extLst>
      <p:ext uri="{BB962C8B-B14F-4D97-AF65-F5344CB8AC3E}">
        <p14:creationId xmlns:p14="http://schemas.microsoft.com/office/powerpoint/2010/main" val="2293529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25400" indent="0">
              <a:buNone/>
            </a:pPr>
            <a:r>
              <a:rPr lang="en-IN" dirty="0"/>
              <a:t>What will be the output of following code?</a:t>
            </a:r>
          </a:p>
          <a:p>
            <a:pPr marL="2540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2540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25400" indent="0">
              <a:buNone/>
            </a:pPr>
            <a:r>
              <a:rPr lang="en-IN" dirty="0"/>
              <a:t>{</a:t>
            </a:r>
          </a:p>
          <a:p>
            <a:pPr marL="2540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i,j</a:t>
            </a:r>
            <a:r>
              <a:rPr lang="en-IN" dirty="0"/>
              <a:t>;</a:t>
            </a:r>
          </a:p>
          <a:p>
            <a:pPr marL="2540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=1,j=1;j&lt;=5;j++)</a:t>
            </a:r>
          </a:p>
          <a:p>
            <a:pPr marL="25400" indent="0">
              <a:buNone/>
            </a:pPr>
            <a:r>
              <a:rPr lang="en-IN" dirty="0"/>
              <a:t>{</a:t>
            </a:r>
          </a:p>
          <a:p>
            <a:pPr marL="25400" indent="0">
              <a:buNone/>
            </a:pPr>
            <a:r>
              <a:rPr lang="en-IN" dirty="0"/>
              <a:t>}</a:t>
            </a:r>
          </a:p>
          <a:p>
            <a:pPr marL="25400" indent="0">
              <a:buNone/>
            </a:pP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 %d",</a:t>
            </a:r>
            <a:r>
              <a:rPr lang="en-IN" dirty="0" err="1"/>
              <a:t>i,j</a:t>
            </a:r>
            <a:r>
              <a:rPr lang="en-IN" dirty="0"/>
              <a:t>);</a:t>
            </a:r>
          </a:p>
          <a:p>
            <a:pPr marL="25400" indent="0">
              <a:buNone/>
            </a:pPr>
            <a:r>
              <a:rPr lang="en-IN" dirty="0"/>
              <a:t>return 0;</a:t>
            </a:r>
          </a:p>
          <a:p>
            <a:pPr marL="25400" indent="0">
              <a:buNone/>
            </a:pPr>
            <a:r>
              <a:rPr lang="en-IN" dirty="0"/>
              <a:t>}</a:t>
            </a:r>
          </a:p>
          <a:p>
            <a:pPr marL="25400" indent="0">
              <a:buNone/>
            </a:pPr>
            <a:endParaRPr lang="en-IN" dirty="0"/>
          </a:p>
          <a:p>
            <a:pPr marL="25400" indent="0">
              <a:buNone/>
            </a:pPr>
            <a:r>
              <a:rPr lang="en-IN" dirty="0"/>
              <a:t>A. 1 6</a:t>
            </a:r>
          </a:p>
          <a:p>
            <a:pPr marL="25400" indent="0">
              <a:buNone/>
            </a:pPr>
            <a:r>
              <a:rPr lang="en-IN" dirty="0"/>
              <a:t>B. 1 1</a:t>
            </a:r>
          </a:p>
          <a:p>
            <a:pPr marL="25400" indent="0">
              <a:buNone/>
            </a:pPr>
            <a:r>
              <a:rPr lang="en-IN" dirty="0"/>
              <a:t>C. 6 1</a:t>
            </a:r>
          </a:p>
          <a:p>
            <a:pPr marL="25400" indent="0">
              <a:buNone/>
            </a:pPr>
            <a:r>
              <a:rPr lang="en-IN" dirty="0"/>
              <a:t>D. 1 5</a:t>
            </a:r>
          </a:p>
        </p:txBody>
      </p:sp>
    </p:spTree>
    <p:extLst>
      <p:ext uri="{BB962C8B-B14F-4D97-AF65-F5344CB8AC3E}">
        <p14:creationId xmlns:p14="http://schemas.microsoft.com/office/powerpoint/2010/main" val="1190297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5623a2e37_0_0"/>
          <p:cNvSpPr txBox="1">
            <a:spLocks noGrp="1"/>
          </p:cNvSpPr>
          <p:nvPr>
            <p:ph type="title"/>
          </p:nvPr>
        </p:nvSpPr>
        <p:spPr>
          <a:xfrm>
            <a:off x="457200" y="406849"/>
            <a:ext cx="82296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vs while loop</a:t>
            </a:r>
            <a:endParaRPr/>
          </a:p>
        </p:txBody>
      </p:sp>
      <p:sp>
        <p:nvSpPr>
          <p:cNvPr id="194" name="Google Shape;194;g85623a2e37_0_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5" name="Google Shape;195;g85623a2e3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00" y="875750"/>
            <a:ext cx="8626199" cy="59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Nested Loops</a:t>
            </a:r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body" idx="1"/>
          </p:nvPr>
        </p:nvSpPr>
        <p:spPr>
          <a:xfrm>
            <a:off x="304800" y="1268413"/>
            <a:ext cx="8534400" cy="532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US"/>
              <a:t>Nested loops consist of an </a:t>
            </a:r>
            <a:r>
              <a:rPr lang="en-US" b="1"/>
              <a:t>outer loop</a:t>
            </a:r>
            <a:r>
              <a:rPr lang="en-US"/>
              <a:t> with one or more </a:t>
            </a:r>
            <a:r>
              <a:rPr lang="en-US" b="1"/>
              <a:t>inner loops</a:t>
            </a:r>
            <a:r>
              <a:rPr lang="en-US"/>
              <a:t>.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/>
              <a:t>Eg: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/>
              <a:t>		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for (i=1;i&lt;=100;i++){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	for(j=1;j&lt;=50;j++){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		…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	}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US"/>
              <a:t>The above loop will run for 100*50 iterations.</a:t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1949450" y="3429000"/>
            <a:ext cx="3384550" cy="1727200"/>
          </a:xfrm>
          <a:prstGeom prst="rect">
            <a:avLst/>
          </a:prstGeom>
          <a:noFill/>
          <a:ln w="9525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6858000" y="3459163"/>
            <a:ext cx="1728787" cy="503237"/>
          </a:xfrm>
          <a:prstGeom prst="wedgeRoundRectCallout">
            <a:avLst>
              <a:gd name="adj1" fmla="val -102801"/>
              <a:gd name="adj2" fmla="val 16245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Inner loop</a:t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6424612" y="2849563"/>
            <a:ext cx="1728788" cy="503237"/>
          </a:xfrm>
          <a:prstGeom prst="wedgeRoundRectCallout">
            <a:avLst>
              <a:gd name="adj1" fmla="val -102801"/>
              <a:gd name="adj2" fmla="val 16245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Outer loop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>
            <a:spLocks noGrp="1"/>
          </p:cNvSpPr>
          <p:nvPr>
            <p:ph type="title"/>
          </p:nvPr>
        </p:nvSpPr>
        <p:spPr>
          <a:xfrm>
            <a:off x="6400800" y="685800"/>
            <a:ext cx="2286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 to print tables up to a given number.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8"/>
          <p:cNvSpPr txBox="1">
            <a:spLocks noGrp="1"/>
          </p:cNvSpPr>
          <p:nvPr>
            <p:ph type="body" idx="1"/>
          </p:nvPr>
        </p:nvSpPr>
        <p:spPr>
          <a:xfrm>
            <a:off x="0" y="609601"/>
            <a:ext cx="6324600" cy="4267200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sz="153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#include&lt;stdio.h&gt;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sz="153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sz="153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sz="153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i,j,k 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sz="153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printf(“Enter a number:”);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sz="153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scanf(“%d”, &amp;k);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sz="153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printf(“the tables from 1 to %d: \n”,k);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sz="153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for(i=1; i&lt;k; i++){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sz="153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for(j=1; j&lt;=10; j++){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sz="153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printf(“%d ”,i*j);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sz="153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//end inner for loop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sz="153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printf(“\n”);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sz="153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 //end outer for loop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sz="153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sz="153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sz="153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//end main</a:t>
            </a:r>
            <a:endParaRPr sz="153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18"/>
          <p:cNvSpPr txBox="1"/>
          <p:nvPr/>
        </p:nvSpPr>
        <p:spPr>
          <a:xfrm>
            <a:off x="9099" y="4876800"/>
            <a:ext cx="6324600" cy="192360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a number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tables from 1 to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1 2 3 4 5 6 7 8 9 10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2 4 6 8 10 12 14 16 18 20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3 6 9 12 15 18 21 24 27 30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4 8 12 16 20 24 28 32 36 40</a:t>
            </a:r>
            <a:endParaRPr sz="1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Repetition(Going to School)</a:t>
            </a:r>
            <a:endParaRPr/>
          </a:p>
        </p:txBody>
      </p:sp>
      <p:grpSp>
        <p:nvGrpSpPr>
          <p:cNvPr id="64" name="Google Shape;64;p3"/>
          <p:cNvGrpSpPr/>
          <p:nvPr/>
        </p:nvGrpSpPr>
        <p:grpSpPr>
          <a:xfrm>
            <a:off x="3581400" y="1213485"/>
            <a:ext cx="1981200" cy="5263516"/>
            <a:chOff x="3810000" y="2508802"/>
            <a:chExt cx="1981200" cy="5339798"/>
          </a:xfrm>
        </p:grpSpPr>
        <p:pic>
          <p:nvPicPr>
            <p:cNvPr id="65" name="Google Shape;65;p3" descr="C:\Users\Aman\Pictures\C ppt pictures\Capture.JPG"/>
            <p:cNvPicPr preferRelativeResize="0"/>
            <p:nvPr/>
          </p:nvPicPr>
          <p:blipFill rotWithShape="1">
            <a:blip r:embed="rId3">
              <a:alphaModFix/>
            </a:blip>
            <a:srcRect l="74257" r="989"/>
            <a:stretch/>
          </p:blipFill>
          <p:spPr>
            <a:xfrm>
              <a:off x="4059936" y="6897624"/>
              <a:ext cx="1485900" cy="950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3" descr="C:\Users\Aman\Pictures\C ppt pictures\Capture.JPG"/>
            <p:cNvPicPr preferRelativeResize="0"/>
            <p:nvPr/>
          </p:nvPicPr>
          <p:blipFill rotWithShape="1">
            <a:blip r:embed="rId4">
              <a:alphaModFix/>
            </a:blip>
            <a:srcRect l="49505" r="25741"/>
            <a:stretch/>
          </p:blipFill>
          <p:spPr>
            <a:xfrm>
              <a:off x="4059936" y="5830824"/>
              <a:ext cx="1485900" cy="7985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3" descr="C:\Users\Aman\Pictures\C ppt pictures\Capture.JPG"/>
            <p:cNvPicPr preferRelativeResize="0"/>
            <p:nvPr/>
          </p:nvPicPr>
          <p:blipFill rotWithShape="1">
            <a:blip r:embed="rId4">
              <a:alphaModFix/>
            </a:blip>
            <a:srcRect l="24753" r="49504"/>
            <a:stretch/>
          </p:blipFill>
          <p:spPr>
            <a:xfrm>
              <a:off x="4038600" y="4803648"/>
              <a:ext cx="1545336" cy="7985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3" descr="C:\Users\Aman\Pictures\C ppt pictures\Capture.JPG"/>
            <p:cNvPicPr preferRelativeResize="0"/>
            <p:nvPr/>
          </p:nvPicPr>
          <p:blipFill rotWithShape="1">
            <a:blip r:embed="rId5">
              <a:alphaModFix/>
            </a:blip>
            <a:srcRect l="990" r="74257"/>
            <a:stretch/>
          </p:blipFill>
          <p:spPr>
            <a:xfrm>
              <a:off x="4059936" y="3773424"/>
              <a:ext cx="1485900" cy="7985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69;p3"/>
            <p:cNvSpPr/>
            <p:nvPr/>
          </p:nvSpPr>
          <p:spPr>
            <a:xfrm>
              <a:off x="3810000" y="2508802"/>
              <a:ext cx="1981200" cy="933450"/>
            </a:xfrm>
            <a:prstGeom prst="diamond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Day = Monday to Saturday</a:t>
              </a: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" name="Google Shape;70;p3"/>
            <p:cNvCxnSpPr>
              <a:stCxn id="68" idx="2"/>
              <a:endCxn id="67" idx="0"/>
            </p:cNvCxnSpPr>
            <p:nvPr/>
          </p:nvCxnSpPr>
          <p:spPr>
            <a:xfrm>
              <a:off x="4802886" y="4572000"/>
              <a:ext cx="8400" cy="23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71" name="Google Shape;71;p3"/>
            <p:cNvCxnSpPr>
              <a:stCxn id="67" idx="2"/>
              <a:endCxn id="66" idx="0"/>
            </p:cNvCxnSpPr>
            <p:nvPr/>
          </p:nvCxnSpPr>
          <p:spPr>
            <a:xfrm flipH="1">
              <a:off x="4802868" y="5602224"/>
              <a:ext cx="8400" cy="22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cxnSp>
        <p:nvCxnSpPr>
          <p:cNvPr id="72" name="Google Shape;72;p3"/>
          <p:cNvCxnSpPr/>
          <p:nvPr/>
        </p:nvCxnSpPr>
        <p:spPr>
          <a:xfrm rot="5400000" flipH="1">
            <a:off x="2230350" y="3027592"/>
            <a:ext cx="2778300" cy="762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3" name="Google Shape;73;p3"/>
          <p:cNvCxnSpPr>
            <a:stCxn id="66" idx="2"/>
            <a:endCxn id="65" idx="0"/>
          </p:cNvCxnSpPr>
          <p:nvPr/>
        </p:nvCxnSpPr>
        <p:spPr>
          <a:xfrm>
            <a:off x="4574286" y="5275218"/>
            <a:ext cx="0" cy="26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4" name="Google Shape;74;p3"/>
          <p:cNvCxnSpPr>
            <a:stCxn id="69" idx="2"/>
            <a:endCxn id="75" idx="0"/>
          </p:cNvCxnSpPr>
          <p:nvPr/>
        </p:nvCxnSpPr>
        <p:spPr>
          <a:xfrm>
            <a:off x="4572000" y="2133600"/>
            <a:ext cx="381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75" name="Google Shape;75;p3"/>
          <p:cNvSpPr/>
          <p:nvPr/>
        </p:nvSpPr>
        <p:spPr>
          <a:xfrm>
            <a:off x="3657600" y="2362200"/>
            <a:ext cx="1905000" cy="4267200"/>
          </a:xfrm>
          <a:prstGeom prst="flowChartProcess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>
            <a:spLocks noGrp="1"/>
          </p:cNvSpPr>
          <p:nvPr>
            <p:ph type="body" idx="1"/>
          </p:nvPr>
        </p:nvSpPr>
        <p:spPr>
          <a:xfrm>
            <a:off x="0" y="655637"/>
            <a:ext cx="6400800" cy="4525963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#include&lt;stdio.h&gt;</a:t>
            </a:r>
            <a:endParaRPr sz="17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i,j;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printf(“Displaying right angled triangle for 5 rows”);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for(i=1 ; i&lt;=5 ; i++) { 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for(j=1 ; j&lt;=i ; j++)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printf(“* ”);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printf(“\n”);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sz="17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title"/>
          </p:nvPr>
        </p:nvSpPr>
        <p:spPr>
          <a:xfrm>
            <a:off x="6400800" y="685800"/>
            <a:ext cx="2286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 to display a pattern.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0" y="5029200"/>
            <a:ext cx="6324600" cy="166199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Displaying right angled triangle for 5 rows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*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* *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* * *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* * * *</a:t>
            </a:r>
            <a:endParaRPr sz="1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1524000"/>
            <a:ext cx="7443788" cy="465296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0"/>
          <p:cNvSpPr txBox="1"/>
          <p:nvPr/>
        </p:nvSpPr>
        <p:spPr>
          <a:xfrm>
            <a:off x="2707943" y="6295930"/>
            <a:ext cx="46482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Comparing 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loops</a:t>
            </a:r>
            <a:endParaRPr/>
          </a:p>
        </p:txBody>
      </p:sp>
      <p:sp>
        <p:nvSpPr>
          <p:cNvPr id="226" name="Google Shape;22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/>
              <a:t>vs.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/>
              <a:t>statements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do-while</a:t>
            </a:r>
            <a:r>
              <a:rPr lang="en-US"/>
              <a:t> Statement in C</a:t>
            </a:r>
            <a:endParaRPr/>
          </a:p>
        </p:txBody>
      </p:sp>
      <p:sp>
        <p:nvSpPr>
          <p:cNvPr id="232" name="Google Shape;232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Char char="•"/>
            </a:pPr>
            <a:r>
              <a:rPr lang="en-US" sz="2720"/>
              <a:t>The syntax of do-while statement in C: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Calibri"/>
              <a:buNone/>
            </a:pPr>
            <a:r>
              <a:rPr lang="en-US" sz="2720"/>
              <a:t>	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Calibri"/>
              <a:buNone/>
            </a:pPr>
            <a:endParaRPr sz="2720"/>
          </a:p>
          <a:p>
            <a:pPr marL="34290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Calibri"/>
              <a:buNone/>
            </a:pPr>
            <a:endParaRPr sz="2720"/>
          </a:p>
          <a:p>
            <a:pPr marL="34290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Calibri"/>
              <a:buNone/>
            </a:pPr>
            <a:endParaRPr sz="2720"/>
          </a:p>
          <a:p>
            <a:pPr marL="34290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US" sz="2720"/>
              <a:t>The </a:t>
            </a:r>
            <a:r>
              <a:rPr lang="en-US" sz="2720" i="1"/>
              <a:t>statement</a:t>
            </a:r>
            <a:r>
              <a:rPr lang="en-US" sz="2720"/>
              <a:t> executed at least one time(even if the condition is false)</a:t>
            </a:r>
            <a:endParaRPr sz="2720"/>
          </a:p>
          <a:p>
            <a:pPr marL="34290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Char char="•"/>
            </a:pPr>
            <a:r>
              <a:rPr lang="en-US" sz="2720"/>
              <a:t>For second time, If the </a:t>
            </a:r>
            <a:r>
              <a:rPr lang="en-US" sz="2720" b="1"/>
              <a:t>condition</a:t>
            </a:r>
            <a:r>
              <a:rPr lang="en-US" sz="2720"/>
              <a:t> is true, then the </a:t>
            </a:r>
            <a:r>
              <a:rPr lang="en-US" sz="2720" i="1"/>
              <a:t>statement</a:t>
            </a:r>
            <a:r>
              <a:rPr lang="en-US" sz="2720"/>
              <a:t> is repeated else the loop is exited.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Char char="•"/>
            </a:pPr>
            <a:r>
              <a:rPr lang="en-US" sz="2720"/>
              <a:t>Also known as exit-controlled loop, as loop body executes first and then the condition is checked</a:t>
            </a:r>
            <a:endParaRPr sz="2720"/>
          </a:p>
        </p:txBody>
      </p:sp>
      <p:sp>
        <p:nvSpPr>
          <p:cNvPr id="233" name="Google Shape;233;p21"/>
          <p:cNvSpPr txBox="1">
            <a:spLocks noGrp="1"/>
          </p:cNvSpPr>
          <p:nvPr>
            <p:ph type="sldNum" idx="12"/>
          </p:nvPr>
        </p:nvSpPr>
        <p:spPr>
          <a:xfrm>
            <a:off x="70104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5-</a:t>
            </a:r>
            <a:fld id="{00000000-1234-1234-1234-123412341234}" type="slidenum"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34" name="Google Shape;234;p21"/>
          <p:cNvGrpSpPr/>
          <p:nvPr/>
        </p:nvGrpSpPr>
        <p:grpSpPr>
          <a:xfrm>
            <a:off x="685800" y="2209800"/>
            <a:ext cx="5029200" cy="1447800"/>
            <a:chOff x="914400" y="2057400"/>
            <a:chExt cx="5029200" cy="1524000"/>
          </a:xfrm>
        </p:grpSpPr>
        <p:sp>
          <p:nvSpPr>
            <p:cNvPr id="235" name="Google Shape;235;p21"/>
            <p:cNvSpPr/>
            <p:nvPr/>
          </p:nvSpPr>
          <p:spPr>
            <a:xfrm>
              <a:off x="914400" y="2057400"/>
              <a:ext cx="5029200" cy="1524000"/>
            </a:xfrm>
            <a:prstGeom prst="verticalScroll">
              <a:avLst>
                <a:gd name="adj" fmla="val 18730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    {</a:t>
              </a:r>
              <a:br>
                <a:rPr lang="en-US" sz="2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statement;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     }</a:t>
              </a:r>
              <a:r>
                <a:rPr lang="en-US" sz="2000" i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0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while</a:t>
              </a:r>
              <a:r>
                <a:rPr lang="en-US" sz="2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(condition);</a:t>
              </a:r>
              <a:endParaRPr/>
            </a:p>
          </p:txBody>
        </p:sp>
        <p:sp>
          <p:nvSpPr>
            <p:cNvPr id="236" name="Google Shape;236;p21"/>
            <p:cNvSpPr txBox="1"/>
            <p:nvPr/>
          </p:nvSpPr>
          <p:spPr>
            <a:xfrm>
              <a:off x="2819400" y="2057400"/>
              <a:ext cx="1447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Syntax</a:t>
              </a: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/>
          <p:nvPr/>
        </p:nvSpPr>
        <p:spPr>
          <a:xfrm>
            <a:off x="5334000" y="1600200"/>
            <a:ext cx="3581400" cy="4343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2"/>
          <p:cNvSpPr txBox="1"/>
          <p:nvPr/>
        </p:nvSpPr>
        <p:spPr>
          <a:xfrm>
            <a:off x="533400" y="1609725"/>
            <a:ext cx="4191000" cy="26574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Repeated_Actions;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 (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43" name="Google Shape;243;p22"/>
          <p:cNvGraphicFramePr/>
          <p:nvPr/>
        </p:nvGraphicFramePr>
        <p:xfrm>
          <a:off x="5257800" y="1524000"/>
          <a:ext cx="305435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054350" imgH="4343400" progId="">
                  <p:embed/>
                </p:oleObj>
              </mc:Choice>
              <mc:Fallback>
                <p:oleObj r:id="rId3" imgW="3054350" imgH="4343400" progId="">
                  <p:embed/>
                  <p:pic>
                    <p:nvPicPr>
                      <p:cNvPr id="243" name="Google Shape;243;p22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5257800" y="1524000"/>
                        <a:ext cx="3054350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" name="Google Shape;244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do…while</a:t>
            </a:r>
            <a:r>
              <a:rPr lang="en-US"/>
              <a:t> statement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do…while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/>
              <a:t>statement</a:t>
            </a:r>
            <a:endParaRPr/>
          </a:p>
        </p:txBody>
      </p:sp>
      <p:sp>
        <p:nvSpPr>
          <p:cNvPr id="250" name="Google Shape;250;p23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en-US" sz="2400" b="1"/>
              <a:t>Example: </a:t>
            </a:r>
            <a:r>
              <a:rPr lang="en-US" sz="2400"/>
              <a:t>this do…while statement prints numbers 10 down to 1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1" name="Google Shape;251;p23"/>
          <p:cNvSpPr txBox="1"/>
          <p:nvPr/>
        </p:nvSpPr>
        <p:spPr>
          <a:xfrm>
            <a:off x="0" y="1905000"/>
            <a:ext cx="4572000" cy="3360920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#include&lt;stdio.h&gt;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n=10;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do{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printf(“%d ”, n);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n=n-1;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}while (n&gt;0);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5562600" y="2819400"/>
            <a:ext cx="3048000" cy="34290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3" name="Google Shape;253;p23"/>
          <p:cNvGraphicFramePr/>
          <p:nvPr/>
        </p:nvGraphicFramePr>
        <p:xfrm>
          <a:off x="5334000" y="1676400"/>
          <a:ext cx="32766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276600" imgH="4953000" progId="">
                  <p:embed/>
                </p:oleObj>
              </mc:Choice>
              <mc:Fallback>
                <p:oleObj r:id="rId3" imgW="3276600" imgH="4953000" progId="">
                  <p:embed/>
                  <p:pic>
                    <p:nvPicPr>
                      <p:cNvPr id="253" name="Google Shape;253;p23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5334000" y="1676400"/>
                        <a:ext cx="32766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" name="Google Shape;254;p23"/>
          <p:cNvSpPr txBox="1"/>
          <p:nvPr/>
        </p:nvSpPr>
        <p:spPr>
          <a:xfrm>
            <a:off x="0" y="5555159"/>
            <a:ext cx="4572000" cy="4001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10 9 8 7 6 5 4 3 2 1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/>
              <a:t>Difference between while and do..while</a:t>
            </a:r>
            <a:endParaRPr sz="3800"/>
          </a:p>
        </p:txBody>
      </p:sp>
      <p:graphicFrame>
        <p:nvGraphicFramePr>
          <p:cNvPr id="260" name="Google Shape;260;p24"/>
          <p:cNvGraphicFramePr/>
          <p:nvPr/>
        </p:nvGraphicFramePr>
        <p:xfrm>
          <a:off x="457200" y="1600200"/>
          <a:ext cx="8229600" cy="4038650"/>
        </p:xfrm>
        <a:graphic>
          <a:graphicData uri="http://schemas.openxmlformats.org/drawingml/2006/table">
            <a:tbl>
              <a:tblPr firstRow="1" bandRow="1">
                <a:noFill/>
                <a:tableStyleId>{317CB8BD-007D-479B-903B-C0ECB0B72030}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while loop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do..while loop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1. Condition is specified at the </a:t>
                      </a:r>
                      <a:r>
                        <a:rPr lang="en-US" sz="1800" b="1" u="none" strike="noStrike" cap="none"/>
                        <a:t>top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 Condition is mentioned at the </a:t>
                      </a:r>
                      <a:r>
                        <a:rPr lang="en-US" sz="1800" b="1"/>
                        <a:t>bottom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 Body statements are executed when the condition is satisfied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 Body statements are executed at least once even if the expression value evaluates to false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 It is an </a:t>
                      </a:r>
                      <a:r>
                        <a:rPr lang="en-US" sz="1800" b="1"/>
                        <a:t>entry controlled </a:t>
                      </a:r>
                      <a:r>
                        <a:rPr lang="en-US" sz="1800"/>
                        <a:t>loop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 It is an </a:t>
                      </a:r>
                      <a:r>
                        <a:rPr lang="en-US" sz="1800" b="1"/>
                        <a:t>exit controlled</a:t>
                      </a:r>
                      <a:r>
                        <a:rPr lang="en-US" sz="1800"/>
                        <a:t> loop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4.Syntax: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while</a:t>
                      </a:r>
                      <a:r>
                        <a:rPr lang="en-US" sz="1800"/>
                        <a:t> (</a:t>
                      </a: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condition</a:t>
                      </a:r>
                      <a:r>
                        <a:rPr lang="en-US" sz="1800"/>
                        <a:t>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	</a:t>
                      </a:r>
                      <a:r>
                        <a:rPr lang="en-US" sz="1800" b="0" i="1">
                          <a:solidFill>
                            <a:schemeClr val="dk1"/>
                          </a:solidFill>
                        </a:rPr>
                        <a:t>statement;</a:t>
                      </a:r>
                      <a:endParaRPr sz="1800" b="1" i="1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4.Syntax: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b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1800" i="1"/>
                        <a:t>statements;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/>
                        <a:t>}</a:t>
                      </a:r>
                      <a:br>
                        <a:rPr lang="en-US" sz="1800" i="1"/>
                      </a:b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while </a:t>
                      </a:r>
                      <a:r>
                        <a:rPr lang="en-US" sz="1800"/>
                        <a:t>(</a:t>
                      </a: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condition</a:t>
                      </a:r>
                      <a:r>
                        <a:rPr lang="en-US" sz="1800" b="1"/>
                        <a:t>);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2625"/>
          </a:xfrm>
        </p:spPr>
        <p:txBody>
          <a:bodyPr>
            <a:normAutofit fontScale="90000"/>
          </a:bodyPr>
          <a:lstStyle/>
          <a:p>
            <a:r>
              <a:rPr lang="en-IN" dirty="0"/>
              <a:t>Q1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57264"/>
            <a:ext cx="8229600" cy="5168900"/>
          </a:xfrm>
        </p:spPr>
        <p:txBody>
          <a:bodyPr>
            <a:normAutofit fontScale="62500" lnSpcReduction="20000"/>
          </a:bodyPr>
          <a:lstStyle/>
          <a:p>
            <a:pPr marL="25400" indent="0">
              <a:buNone/>
            </a:pPr>
            <a:r>
              <a:rPr lang="en-IN" dirty="0"/>
              <a:t>What will be the output of the following C code?</a:t>
            </a:r>
          </a:p>
          <a:p>
            <a:pPr marL="2540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2540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25400" indent="0">
              <a:buNone/>
            </a:pPr>
            <a:r>
              <a:rPr lang="en-IN" dirty="0"/>
              <a:t>    {</a:t>
            </a:r>
          </a:p>
          <a:p>
            <a:pPr marL="25400" indent="0">
              <a:buNone/>
            </a:pPr>
            <a:r>
              <a:rPr lang="en-IN" dirty="0"/>
              <a:t>        do</a:t>
            </a:r>
          </a:p>
          <a:p>
            <a:pPr marL="2540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("In while loop ");</a:t>
            </a:r>
          </a:p>
          <a:p>
            <a:pPr marL="25400" indent="0">
              <a:buNone/>
            </a:pPr>
            <a:r>
              <a:rPr lang="en-IN" dirty="0"/>
              <a:t>        while (0);</a:t>
            </a:r>
          </a:p>
          <a:p>
            <a:pPr marL="2540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(“\</a:t>
            </a:r>
            <a:r>
              <a:rPr lang="en-IN" dirty="0" err="1"/>
              <a:t>nAfter</a:t>
            </a:r>
            <a:r>
              <a:rPr lang="en-IN" dirty="0"/>
              <a:t> loop");</a:t>
            </a:r>
          </a:p>
          <a:p>
            <a:pPr marL="25400" indent="0">
              <a:buNone/>
            </a:pPr>
            <a:r>
              <a:rPr lang="en-IN" dirty="0"/>
              <a:t>        return 0;</a:t>
            </a:r>
          </a:p>
          <a:p>
            <a:pPr marL="25400" indent="0">
              <a:buNone/>
            </a:pPr>
            <a:r>
              <a:rPr lang="en-IN" dirty="0"/>
              <a:t>    }</a:t>
            </a:r>
          </a:p>
          <a:p>
            <a:pPr marL="25400" indent="0">
              <a:buNone/>
            </a:pPr>
            <a:r>
              <a:rPr lang="en-IN" dirty="0"/>
              <a:t>A. In while loop</a:t>
            </a:r>
          </a:p>
          <a:p>
            <a:pPr marL="25400" indent="0">
              <a:buNone/>
            </a:pPr>
            <a:r>
              <a:rPr lang="en-IN" dirty="0"/>
              <a:t>B. In while loop</a:t>
            </a:r>
          </a:p>
          <a:p>
            <a:pPr marL="25400" indent="0">
              <a:buNone/>
            </a:pPr>
            <a:r>
              <a:rPr lang="en-IN" dirty="0"/>
              <a:t>     After loop</a:t>
            </a:r>
          </a:p>
          <a:p>
            <a:pPr marL="25400" indent="0">
              <a:buNone/>
            </a:pPr>
            <a:r>
              <a:rPr lang="en-IN" dirty="0"/>
              <a:t>C. After loop</a:t>
            </a:r>
          </a:p>
          <a:p>
            <a:pPr marL="25400" indent="0">
              <a:buNone/>
            </a:pPr>
            <a:r>
              <a:rPr lang="en-IN" dirty="0"/>
              <a:t>D. Infinite loop</a:t>
            </a:r>
          </a:p>
        </p:txBody>
      </p:sp>
    </p:spTree>
    <p:extLst>
      <p:ext uri="{BB962C8B-B14F-4D97-AF65-F5344CB8AC3E}">
        <p14:creationId xmlns:p14="http://schemas.microsoft.com/office/powerpoint/2010/main" val="7200856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475"/>
          </a:xfrm>
        </p:spPr>
        <p:txBody>
          <a:bodyPr>
            <a:normAutofit fontScale="90000"/>
          </a:bodyPr>
          <a:lstStyle/>
          <a:p>
            <a:r>
              <a:rPr lang="en-IN" dirty="0"/>
              <a:t>Q2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00114"/>
            <a:ext cx="8229600" cy="5672136"/>
          </a:xfrm>
        </p:spPr>
        <p:txBody>
          <a:bodyPr>
            <a:normAutofit fontScale="47500" lnSpcReduction="20000"/>
          </a:bodyPr>
          <a:lstStyle/>
          <a:p>
            <a:pPr marL="25400" indent="0">
              <a:buNone/>
            </a:pPr>
            <a:r>
              <a:rPr lang="en-IN" dirty="0"/>
              <a:t>What will be the output of the following C code?</a:t>
            </a:r>
          </a:p>
          <a:p>
            <a:pPr marL="2540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2540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25400" indent="0">
              <a:buNone/>
            </a:pPr>
            <a:r>
              <a:rPr lang="en-IN" dirty="0"/>
              <a:t>    {</a:t>
            </a:r>
          </a:p>
          <a:p>
            <a:pPr marL="2540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</a:t>
            </a:r>
          </a:p>
          <a:p>
            <a:pPr marL="25400" indent="0">
              <a:buNone/>
            </a:pPr>
            <a:r>
              <a:rPr lang="en-IN" dirty="0"/>
              <a:t>        do {</a:t>
            </a:r>
          </a:p>
          <a:p>
            <a:pPr marL="25400" indent="0">
              <a:buNone/>
            </a:pPr>
            <a:r>
              <a:rPr lang="en-IN" dirty="0"/>
              <a:t>          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2540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("In while loop\n");</a:t>
            </a:r>
          </a:p>
          <a:p>
            <a:pPr marL="25400" indent="0">
              <a:buNone/>
            </a:pPr>
            <a:r>
              <a:rPr lang="en-IN" dirty="0"/>
              <a:t>        } while (</a:t>
            </a:r>
            <a:r>
              <a:rPr lang="en-IN" dirty="0" err="1"/>
              <a:t>i</a:t>
            </a:r>
            <a:r>
              <a:rPr lang="en-IN" dirty="0"/>
              <a:t> &lt; 3);</a:t>
            </a:r>
          </a:p>
          <a:p>
            <a:pPr marL="25400" indent="0">
              <a:buNone/>
            </a:pPr>
            <a:r>
              <a:rPr lang="en-IN" dirty="0"/>
              <a:t>       return 0;</a:t>
            </a:r>
          </a:p>
          <a:p>
            <a:pPr marL="25400" indent="0">
              <a:buNone/>
            </a:pPr>
            <a:r>
              <a:rPr lang="en-IN" dirty="0"/>
              <a:t>    }</a:t>
            </a:r>
          </a:p>
          <a:p>
            <a:pPr marL="25400" indent="0">
              <a:buNone/>
            </a:pPr>
            <a:r>
              <a:rPr lang="en-IN" dirty="0"/>
              <a:t>A. In while loop</a:t>
            </a:r>
          </a:p>
          <a:p>
            <a:pPr marL="25400" indent="0">
              <a:buNone/>
            </a:pPr>
            <a:r>
              <a:rPr lang="en-IN" dirty="0"/>
              <a:t>   In while loop</a:t>
            </a:r>
          </a:p>
          <a:p>
            <a:pPr marL="25400" indent="0">
              <a:buNone/>
            </a:pPr>
            <a:r>
              <a:rPr lang="en-IN" dirty="0"/>
              <a:t>   In while loop</a:t>
            </a:r>
          </a:p>
          <a:p>
            <a:pPr marL="25400" indent="0">
              <a:buNone/>
            </a:pPr>
            <a:endParaRPr lang="en-IN" dirty="0"/>
          </a:p>
          <a:p>
            <a:pPr marL="25400" indent="0">
              <a:buNone/>
            </a:pPr>
            <a:r>
              <a:rPr lang="en-IN" dirty="0"/>
              <a:t>B. In while loop</a:t>
            </a:r>
          </a:p>
          <a:p>
            <a:pPr marL="25400" indent="0">
              <a:buNone/>
            </a:pPr>
            <a:r>
              <a:rPr lang="en-IN" dirty="0"/>
              <a:t>   In while loop</a:t>
            </a:r>
          </a:p>
          <a:p>
            <a:pPr marL="25400" indent="0">
              <a:buNone/>
            </a:pPr>
            <a:endParaRPr lang="en-IN" dirty="0"/>
          </a:p>
          <a:p>
            <a:pPr marL="25400" indent="0">
              <a:buNone/>
            </a:pPr>
            <a:r>
              <a:rPr lang="en-IN" dirty="0"/>
              <a:t>C. Nothing will be displayed</a:t>
            </a:r>
          </a:p>
          <a:p>
            <a:pPr marL="25400" indent="0">
              <a:buNone/>
            </a:pPr>
            <a:r>
              <a:rPr lang="en-IN" dirty="0"/>
              <a:t>D. Compile time error</a:t>
            </a:r>
          </a:p>
        </p:txBody>
      </p:sp>
    </p:spTree>
    <p:extLst>
      <p:ext uri="{BB962C8B-B14F-4D97-AF65-F5344CB8AC3E}">
        <p14:creationId xmlns:p14="http://schemas.microsoft.com/office/powerpoint/2010/main" val="12916136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2625"/>
          </a:xfrm>
        </p:spPr>
        <p:txBody>
          <a:bodyPr>
            <a:normAutofit fontScale="90000"/>
          </a:bodyPr>
          <a:lstStyle/>
          <a:p>
            <a:r>
              <a:rPr lang="en-IN" dirty="0"/>
              <a:t>Q3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57264"/>
            <a:ext cx="8229600" cy="5168900"/>
          </a:xfrm>
        </p:spPr>
        <p:txBody>
          <a:bodyPr>
            <a:normAutofit fontScale="62500" lnSpcReduction="20000"/>
          </a:bodyPr>
          <a:lstStyle/>
          <a:p>
            <a:pPr marL="25400" indent="0">
              <a:buNone/>
            </a:pPr>
            <a:r>
              <a:rPr lang="en-IN" dirty="0"/>
              <a:t>How many times </a:t>
            </a:r>
            <a:r>
              <a:rPr lang="en-IN" dirty="0" err="1"/>
              <a:t>i</a:t>
            </a:r>
            <a:r>
              <a:rPr lang="en-IN" dirty="0"/>
              <a:t> value is checked in the following C code?</a:t>
            </a:r>
          </a:p>
          <a:p>
            <a:pPr marL="2540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2540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25400" indent="0">
              <a:buNone/>
            </a:pPr>
            <a:r>
              <a:rPr lang="en-IN" dirty="0"/>
              <a:t>    {</a:t>
            </a:r>
          </a:p>
          <a:p>
            <a:pPr marL="2540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</a:t>
            </a:r>
          </a:p>
          <a:p>
            <a:pPr marL="25400" indent="0">
              <a:buNone/>
            </a:pPr>
            <a:r>
              <a:rPr lang="en-IN" dirty="0"/>
              <a:t>        do {</a:t>
            </a:r>
          </a:p>
          <a:p>
            <a:pPr marL="25400" indent="0">
              <a:buNone/>
            </a:pPr>
            <a:r>
              <a:rPr lang="en-IN" dirty="0"/>
              <a:t>          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2540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("in while loop\n");</a:t>
            </a:r>
          </a:p>
          <a:p>
            <a:pPr marL="25400" indent="0">
              <a:buNone/>
            </a:pPr>
            <a:r>
              <a:rPr lang="en-IN" dirty="0"/>
              <a:t>        } while (</a:t>
            </a:r>
            <a:r>
              <a:rPr lang="en-IN" dirty="0" err="1"/>
              <a:t>i</a:t>
            </a:r>
            <a:r>
              <a:rPr lang="en-IN" dirty="0"/>
              <a:t> &lt; 3);</a:t>
            </a:r>
          </a:p>
          <a:p>
            <a:pPr marL="25400" indent="0">
              <a:buNone/>
            </a:pPr>
            <a:r>
              <a:rPr lang="en-IN" dirty="0"/>
              <a:t>        return 0;</a:t>
            </a:r>
          </a:p>
          <a:p>
            <a:pPr marL="25400" indent="0">
              <a:buNone/>
            </a:pPr>
            <a:r>
              <a:rPr lang="en-IN" dirty="0"/>
              <a:t>    }</a:t>
            </a:r>
          </a:p>
          <a:p>
            <a:pPr marL="25400" indent="0">
              <a:buNone/>
            </a:pPr>
            <a:r>
              <a:rPr lang="en-IN" dirty="0"/>
              <a:t>A. 2</a:t>
            </a:r>
          </a:p>
          <a:p>
            <a:pPr marL="25400" indent="0">
              <a:buNone/>
            </a:pPr>
            <a:r>
              <a:rPr lang="en-IN" dirty="0"/>
              <a:t>B. 3</a:t>
            </a:r>
          </a:p>
          <a:p>
            <a:pPr marL="25400" indent="0">
              <a:buNone/>
            </a:pPr>
            <a:r>
              <a:rPr lang="en-IN" dirty="0"/>
              <a:t>C. 4</a:t>
            </a:r>
          </a:p>
          <a:p>
            <a:pPr marL="25400" indent="0">
              <a:buNone/>
            </a:pPr>
            <a:r>
              <a:rPr lang="en-IN" dirty="0"/>
              <a:t>D. 1</a:t>
            </a:r>
          </a:p>
        </p:txBody>
      </p:sp>
    </p:spTree>
    <p:extLst>
      <p:ext uri="{BB962C8B-B14F-4D97-AF65-F5344CB8AC3E}">
        <p14:creationId xmlns:p14="http://schemas.microsoft.com/office/powerpoint/2010/main" val="40029776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9775"/>
          </a:xfrm>
        </p:spPr>
        <p:txBody>
          <a:bodyPr>
            <a:normAutofit fontScale="90000"/>
          </a:bodyPr>
          <a:lstStyle/>
          <a:p>
            <a:r>
              <a:rPr lang="en-IN" dirty="0"/>
              <a:t>Q4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62500" lnSpcReduction="20000"/>
          </a:bodyPr>
          <a:lstStyle/>
          <a:p>
            <a:pPr marL="25400" indent="0">
              <a:buNone/>
            </a:pPr>
            <a:r>
              <a:rPr lang="en-IN" dirty="0"/>
              <a:t>What will be the output of the following C code?</a:t>
            </a:r>
          </a:p>
          <a:p>
            <a:pPr marL="2540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2540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25400" indent="0">
              <a:buNone/>
            </a:pPr>
            <a:r>
              <a:rPr lang="en-IN" dirty="0"/>
              <a:t>    {</a:t>
            </a:r>
          </a:p>
          <a:p>
            <a:pPr marL="2540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</a:t>
            </a:r>
          </a:p>
          <a:p>
            <a:pPr marL="25400" indent="0">
              <a:buNone/>
            </a:pPr>
            <a:r>
              <a:rPr lang="en-IN" dirty="0"/>
              <a:t>        do</a:t>
            </a:r>
          </a:p>
          <a:p>
            <a:pPr marL="25400" indent="0">
              <a:buNone/>
            </a:pPr>
            <a:r>
              <a:rPr lang="en-IN" dirty="0"/>
              <a:t>        {</a:t>
            </a:r>
          </a:p>
          <a:p>
            <a:pPr marL="2540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("Hello");</a:t>
            </a:r>
          </a:p>
          <a:p>
            <a:pPr marL="25400" indent="0">
              <a:buNone/>
            </a:pPr>
            <a:r>
              <a:rPr lang="en-IN" dirty="0"/>
              <a:t>        } while (</a:t>
            </a:r>
            <a:r>
              <a:rPr lang="en-IN" dirty="0" err="1"/>
              <a:t>i</a:t>
            </a:r>
            <a:r>
              <a:rPr lang="en-IN" dirty="0"/>
              <a:t> != 0);</a:t>
            </a:r>
          </a:p>
          <a:p>
            <a:pPr marL="25400" indent="0">
              <a:buNone/>
            </a:pPr>
            <a:r>
              <a:rPr lang="en-IN" dirty="0"/>
              <a:t>        return 0;</a:t>
            </a:r>
          </a:p>
          <a:p>
            <a:pPr marL="25400" indent="0">
              <a:buNone/>
            </a:pPr>
            <a:r>
              <a:rPr lang="en-IN" dirty="0"/>
              <a:t>    }</a:t>
            </a:r>
          </a:p>
          <a:p>
            <a:pPr marL="25400" indent="0">
              <a:buNone/>
            </a:pPr>
            <a:r>
              <a:rPr lang="en-IN" dirty="0"/>
              <a:t>A. Nothing</a:t>
            </a:r>
          </a:p>
          <a:p>
            <a:pPr marL="25400" indent="0">
              <a:buNone/>
            </a:pPr>
            <a:r>
              <a:rPr lang="en-IN" dirty="0"/>
              <a:t>B. H is printed infinite times</a:t>
            </a:r>
          </a:p>
          <a:p>
            <a:pPr marL="25400" indent="0">
              <a:buNone/>
            </a:pPr>
            <a:r>
              <a:rPr lang="en-IN" dirty="0"/>
              <a:t>C. Hello</a:t>
            </a:r>
          </a:p>
          <a:p>
            <a:pPr marL="25400" indent="0">
              <a:buNone/>
            </a:pPr>
            <a:r>
              <a:rPr lang="en-IN" dirty="0"/>
              <a:t>D. Run time error</a:t>
            </a:r>
          </a:p>
        </p:txBody>
      </p:sp>
    </p:spTree>
    <p:extLst>
      <p:ext uri="{BB962C8B-B14F-4D97-AF65-F5344CB8AC3E}">
        <p14:creationId xmlns:p14="http://schemas.microsoft.com/office/powerpoint/2010/main" val="178832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4" descr="http://www.ndt-ed.org/EducationResources/CommunityCollege/MagParticle/Graphics/BHCurve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6600" y="2895600"/>
            <a:ext cx="5715000" cy="36957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Repetition Statement</a:t>
            </a:r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A </a:t>
            </a:r>
            <a:r>
              <a:rPr lang="en-US" b="1"/>
              <a:t>repetition statement </a:t>
            </a:r>
            <a:r>
              <a:rPr lang="en-US"/>
              <a:t>allows you to specify that an action is to be repeated while some condition remains true.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Looping (repetition)</a:t>
            </a:r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 i="1"/>
              <a:t>What if we want to display hello 500 times?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/>
              <a:t> Should we write 500 printf statements or equivalent ?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⮚"/>
            </a:pPr>
            <a:r>
              <a:rPr lang="en-US"/>
              <a:t> Obviously not.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 It means that we need some programming facility to repeat certain works.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 Such facility is available in form of </a:t>
            </a:r>
            <a:r>
              <a:rPr lang="en-US" b="1" i="1"/>
              <a:t>looping statements.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/>
        </p:nvSpPr>
        <p:spPr>
          <a:xfrm>
            <a:off x="3109423" y="5757446"/>
            <a:ext cx="390097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concept of a loop without condition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6"/>
          <p:cNvSpPr/>
          <p:nvPr/>
        </p:nvSpPr>
        <p:spPr>
          <a:xfrm>
            <a:off x="457200" y="1600200"/>
            <a:ext cx="8229600" cy="139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 main idea of a loop is to repeat an action or a series of actions.</a:t>
            </a:r>
            <a:endParaRPr/>
          </a:p>
          <a:p>
            <a:pPr marL="342900" marR="0" lvl="0" indent="-342900" algn="just" rtl="0">
              <a:spcBef>
                <a:spcPts val="64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2743200"/>
            <a:ext cx="3962400" cy="292258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Loop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/>
          <p:nvPr/>
        </p:nvSpPr>
        <p:spPr>
          <a:xfrm>
            <a:off x="762000" y="101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7"/>
          <p:cNvSpPr/>
          <p:nvPr/>
        </p:nvSpPr>
        <p:spPr>
          <a:xfrm>
            <a:off x="457200" y="1600200"/>
            <a:ext cx="7924800" cy="281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But, when to stop looping? 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 the following flowchart, the action is executed over and over again. It never stops – This is called an infinite loop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•"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– put a condition to tell the loop either continue looping or stop.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None/>
            </a:pPr>
            <a:endParaRPr sz="2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4400" y="4038600"/>
            <a:ext cx="39624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/>
          <p:nvPr/>
        </p:nvSpPr>
        <p:spPr>
          <a:xfrm>
            <a:off x="4648200" y="1600200"/>
            <a:ext cx="3581400" cy="411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Loop </a:t>
            </a:r>
            <a:endParaRPr/>
          </a:p>
        </p:txBody>
      </p:sp>
      <p:sp>
        <p:nvSpPr>
          <p:cNvPr id="110" name="Google Shape;110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•"/>
            </a:pPr>
            <a:r>
              <a:rPr lang="en-US" sz="2590"/>
              <a:t>A loop has two parts – </a:t>
            </a:r>
            <a:r>
              <a:rPr lang="en-US" sz="2590" b="1">
                <a:solidFill>
                  <a:srgbClr val="004E6C"/>
                </a:solidFill>
              </a:rPr>
              <a:t>body</a:t>
            </a:r>
            <a:r>
              <a:rPr lang="en-US" sz="2590"/>
              <a:t>  and </a:t>
            </a:r>
            <a:r>
              <a:rPr lang="en-US" sz="2590" b="1">
                <a:solidFill>
                  <a:srgbClr val="004E6C"/>
                </a:solidFill>
              </a:rPr>
              <a:t>condition </a:t>
            </a:r>
            <a:endParaRPr/>
          </a:p>
          <a:p>
            <a:pPr marL="342900" lvl="0" indent="-1784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endParaRPr sz="2590">
              <a:solidFill>
                <a:schemeClr val="accent2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2590"/>
              <a:buChar char="•"/>
            </a:pPr>
            <a:r>
              <a:rPr lang="en-US" sz="2590" b="1">
                <a:solidFill>
                  <a:srgbClr val="004E6C"/>
                </a:solidFill>
              </a:rPr>
              <a:t>Body</a:t>
            </a:r>
            <a:r>
              <a:rPr lang="en-US" sz="2590">
                <a:solidFill>
                  <a:schemeClr val="accent2"/>
                </a:solidFill>
              </a:rPr>
              <a:t> </a:t>
            </a:r>
            <a:r>
              <a:rPr lang="en-US" sz="2590">
                <a:solidFill>
                  <a:srgbClr val="004E6C"/>
                </a:solidFill>
              </a:rPr>
              <a:t>–</a:t>
            </a:r>
            <a:r>
              <a:rPr lang="en-US" sz="2590">
                <a:solidFill>
                  <a:schemeClr val="accent2"/>
                </a:solidFill>
              </a:rPr>
              <a:t> </a:t>
            </a:r>
            <a:r>
              <a:rPr lang="en-US" sz="2590"/>
              <a:t>a statement or a block of statements that will be repeated.</a:t>
            </a:r>
            <a:endParaRPr/>
          </a:p>
          <a:p>
            <a:pPr marL="342900" lvl="0" indent="-1784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endParaRPr sz="2590">
              <a:solidFill>
                <a:schemeClr val="accent2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2590"/>
              <a:buChar char="•"/>
            </a:pPr>
            <a:r>
              <a:rPr lang="en-US" sz="2590" b="1">
                <a:solidFill>
                  <a:srgbClr val="004E6C"/>
                </a:solidFill>
              </a:rPr>
              <a:t>Condition</a:t>
            </a:r>
            <a:r>
              <a:rPr lang="en-US" sz="2590">
                <a:solidFill>
                  <a:srgbClr val="004E6C"/>
                </a:solidFill>
              </a:rPr>
              <a:t> – </a:t>
            </a:r>
            <a:r>
              <a:rPr lang="en-US" sz="2590"/>
              <a:t>is used to control the iteration – either to continue or stop iterating.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Calibri"/>
              <a:buNone/>
            </a:pPr>
            <a:endParaRPr sz="259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Calibri"/>
              <a:buNone/>
            </a:pPr>
            <a:endParaRPr sz="2590"/>
          </a:p>
        </p:txBody>
      </p:sp>
      <p:graphicFrame>
        <p:nvGraphicFramePr>
          <p:cNvPr id="111" name="Google Shape;111;p8"/>
          <p:cNvGraphicFramePr/>
          <p:nvPr/>
        </p:nvGraphicFramePr>
        <p:xfrm>
          <a:off x="4667250" y="1600200"/>
          <a:ext cx="363855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638550" imgH="4038600" progId="">
                  <p:embed/>
                </p:oleObj>
              </mc:Choice>
              <mc:Fallback>
                <p:oleObj r:id="rId3" imgW="3638550" imgH="4038600" progId="">
                  <p:embed/>
                  <p:pic>
                    <p:nvPicPr>
                      <p:cNvPr id="111" name="Google Shape;111;p8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4667250" y="1600200"/>
                        <a:ext cx="3638550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Loop statements</a:t>
            </a:r>
            <a:endParaRPr/>
          </a:p>
        </p:txBody>
      </p:sp>
      <p:sp>
        <p:nvSpPr>
          <p:cNvPr id="117" name="Google Shape;117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 sz="2800"/>
              <a:t>C provides three loop statements: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endParaRPr sz="2800">
              <a:solidFill>
                <a:schemeClr val="accent2"/>
              </a:solidFill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endParaRPr sz="2800"/>
          </a:p>
        </p:txBody>
      </p:sp>
      <p:pic>
        <p:nvPicPr>
          <p:cNvPr id="118" name="Google Shape;11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2590800"/>
            <a:ext cx="7467600" cy="32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2325</Words>
  <Application>Microsoft Office PowerPoint</Application>
  <PresentationFormat>On-screen Show (4:3)</PresentationFormat>
  <Paragraphs>467</Paragraphs>
  <Slides>39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 Black</vt:lpstr>
      <vt:lpstr>Arial Rounded</vt:lpstr>
      <vt:lpstr>Noto Sans Symbols</vt:lpstr>
      <vt:lpstr>Questrial</vt:lpstr>
      <vt:lpstr>Times New Roman</vt:lpstr>
      <vt:lpstr>Calibri</vt:lpstr>
      <vt:lpstr>Arial</vt:lpstr>
      <vt:lpstr>Trebuchet MS</vt:lpstr>
      <vt:lpstr>Courier New</vt:lpstr>
      <vt:lpstr>Lpu theme final with copyright</vt:lpstr>
      <vt:lpstr>CSE101-Lec#6-Part-2</vt:lpstr>
      <vt:lpstr>Outline</vt:lpstr>
      <vt:lpstr>Repetition(Going to School)</vt:lpstr>
      <vt:lpstr>Repetition Statement</vt:lpstr>
      <vt:lpstr>Looping (repetition)</vt:lpstr>
      <vt:lpstr>Loop </vt:lpstr>
      <vt:lpstr>PowerPoint Presentation</vt:lpstr>
      <vt:lpstr>Loop </vt:lpstr>
      <vt:lpstr>Loop statements</vt:lpstr>
      <vt:lpstr>The “while” Statement in C</vt:lpstr>
      <vt:lpstr>while statement</vt:lpstr>
      <vt:lpstr>while statement</vt:lpstr>
      <vt:lpstr>Q1</vt:lpstr>
      <vt:lpstr>Q2</vt:lpstr>
      <vt:lpstr>Q3</vt:lpstr>
      <vt:lpstr>Q4</vt:lpstr>
      <vt:lpstr>Q5</vt:lpstr>
      <vt:lpstr>The for Statement in C</vt:lpstr>
      <vt:lpstr>for statement</vt:lpstr>
      <vt:lpstr>for statement</vt:lpstr>
      <vt:lpstr>PowerPoint Presentation</vt:lpstr>
      <vt:lpstr>Q1</vt:lpstr>
      <vt:lpstr>Q2</vt:lpstr>
      <vt:lpstr>Q3</vt:lpstr>
      <vt:lpstr>Q4</vt:lpstr>
      <vt:lpstr>Q5</vt:lpstr>
      <vt:lpstr>for vs while loop</vt:lpstr>
      <vt:lpstr>Nested Loops</vt:lpstr>
      <vt:lpstr>Program to print tables up to a given number.</vt:lpstr>
      <vt:lpstr>Program to display a pattern.</vt:lpstr>
      <vt:lpstr>While vs. for statements</vt:lpstr>
      <vt:lpstr>The do-while Statement in C</vt:lpstr>
      <vt:lpstr>do…while statement</vt:lpstr>
      <vt:lpstr>do…while statement</vt:lpstr>
      <vt:lpstr>Difference between while and do..while</vt:lpstr>
      <vt:lpstr>Q1</vt:lpstr>
      <vt:lpstr>Q2</vt:lpstr>
      <vt:lpstr>Q3</vt:lpstr>
      <vt:lpstr>Q4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CSE101-Lec#7</dc:title>
  <dc:creator>Aman</dc:creator>
  <cp:lastModifiedBy>shilpa9888679493@outlook.com</cp:lastModifiedBy>
  <cp:revision>5</cp:revision>
  <dcterms:created xsi:type="dcterms:W3CDTF">2013-08-21T06:36:47Z</dcterms:created>
  <dcterms:modified xsi:type="dcterms:W3CDTF">2023-02-10T04:04:08Z</dcterms:modified>
</cp:coreProperties>
</file>