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82" r:id="rId10"/>
    <p:sldId id="266" r:id="rId11"/>
    <p:sldId id="268" r:id="rId12"/>
    <p:sldId id="283" r:id="rId13"/>
    <p:sldId id="269" r:id="rId14"/>
    <p:sldId id="284" r:id="rId15"/>
    <p:sldId id="271" r:id="rId16"/>
    <p:sldId id="285" r:id="rId17"/>
    <p:sldId id="273" r:id="rId18"/>
    <p:sldId id="274" r:id="rId19"/>
    <p:sldId id="275" r:id="rId20"/>
    <p:sldId id="288" r:id="rId21"/>
    <p:sldId id="286" r:id="rId22"/>
    <p:sldId id="277" r:id="rId23"/>
    <p:sldId id="278" r:id="rId24"/>
    <p:sldId id="279" r:id="rId25"/>
    <p:sldId id="289" r:id="rId26"/>
    <p:sldId id="287" r:id="rId27"/>
    <p:sldId id="281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1" r:id="rId39"/>
    <p:sldId id="300" r:id="rId40"/>
    <p:sldId id="302" r:id="rId41"/>
    <p:sldId id="303" r:id="rId42"/>
    <p:sldId id="304" r:id="rId43"/>
    <p:sldId id="305" r:id="rId4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@LPU</a:t>
            </a:r>
            <a:r>
              <a:rPr spc="-20" dirty="0"/>
              <a:t> </a:t>
            </a:r>
            <a:r>
              <a:rPr spc="-5" dirty="0"/>
              <a:t>CSE202</a:t>
            </a:r>
            <a:r>
              <a:rPr spc="-10" dirty="0"/>
              <a:t> </a:t>
            </a:r>
            <a:r>
              <a:rPr spc="5" dirty="0"/>
              <a:t>C++</a:t>
            </a:r>
            <a:r>
              <a:rPr spc="-20" dirty="0"/>
              <a:t> </a:t>
            </a:r>
            <a:r>
              <a:rPr spc="-10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@LPU</a:t>
            </a:r>
            <a:r>
              <a:rPr spc="-20" dirty="0"/>
              <a:t> </a:t>
            </a:r>
            <a:r>
              <a:rPr spc="-5" dirty="0"/>
              <a:t>CSE202</a:t>
            </a:r>
            <a:r>
              <a:rPr spc="-10" dirty="0"/>
              <a:t> </a:t>
            </a:r>
            <a:r>
              <a:rPr spc="5" dirty="0"/>
              <a:t>C++</a:t>
            </a:r>
            <a:r>
              <a:rPr spc="-20" dirty="0"/>
              <a:t> </a:t>
            </a:r>
            <a:r>
              <a:rPr spc="-10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@LPU</a:t>
            </a:r>
            <a:r>
              <a:rPr spc="-20" dirty="0"/>
              <a:t> </a:t>
            </a:r>
            <a:r>
              <a:rPr spc="-5" dirty="0"/>
              <a:t>CSE202</a:t>
            </a:r>
            <a:r>
              <a:rPr spc="-10" dirty="0"/>
              <a:t> </a:t>
            </a:r>
            <a:r>
              <a:rPr spc="5" dirty="0"/>
              <a:t>C++</a:t>
            </a:r>
            <a:r>
              <a:rPr spc="-20" dirty="0"/>
              <a:t> </a:t>
            </a:r>
            <a:r>
              <a:rPr spc="-10" dirty="0"/>
              <a:t>Programming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@LPU</a:t>
            </a:r>
            <a:r>
              <a:rPr spc="-20" dirty="0"/>
              <a:t> </a:t>
            </a:r>
            <a:r>
              <a:rPr spc="-5" dirty="0"/>
              <a:t>CSE202</a:t>
            </a:r>
            <a:r>
              <a:rPr spc="-10" dirty="0"/>
              <a:t> </a:t>
            </a:r>
            <a:r>
              <a:rPr spc="5" dirty="0"/>
              <a:t>C++</a:t>
            </a:r>
            <a:r>
              <a:rPr spc="-20" dirty="0"/>
              <a:t> </a:t>
            </a:r>
            <a:r>
              <a:rPr spc="-10" dirty="0"/>
              <a:t>Programming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@LPU</a:t>
            </a:r>
            <a:r>
              <a:rPr spc="-20" dirty="0"/>
              <a:t> </a:t>
            </a:r>
            <a:r>
              <a:rPr spc="-5" dirty="0"/>
              <a:t>CSE202</a:t>
            </a:r>
            <a:r>
              <a:rPr spc="-10" dirty="0"/>
              <a:t> </a:t>
            </a:r>
            <a:r>
              <a:rPr spc="5" dirty="0"/>
              <a:t>C++</a:t>
            </a:r>
            <a:r>
              <a:rPr spc="-20" dirty="0"/>
              <a:t> </a:t>
            </a:r>
            <a:r>
              <a:rPr spc="-10" dirty="0"/>
              <a:t>Programming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27565"/>
            <a:ext cx="9144000" cy="10203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61" y="45796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62800" y="0"/>
            <a:ext cx="1304544" cy="11049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5305" y="461899"/>
            <a:ext cx="1453388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17503"/>
            <a:ext cx="7048500" cy="4398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553148"/>
            <a:ext cx="3073400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@LPU</a:t>
            </a:r>
            <a:r>
              <a:rPr spc="-20" dirty="0"/>
              <a:t> </a:t>
            </a:r>
            <a:r>
              <a:rPr spc="-5" dirty="0"/>
              <a:t>CSE202</a:t>
            </a:r>
            <a:r>
              <a:rPr spc="-10" dirty="0"/>
              <a:t> </a:t>
            </a:r>
            <a:r>
              <a:rPr spc="5" dirty="0"/>
              <a:t>C++</a:t>
            </a:r>
            <a:r>
              <a:rPr spc="-20" dirty="0"/>
              <a:t> </a:t>
            </a:r>
            <a:r>
              <a:rPr spc="-10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3645" y="2481452"/>
            <a:ext cx="415671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25" dirty="0"/>
              <a:t>Arrays(1D</a:t>
            </a:r>
            <a:r>
              <a:rPr sz="4000" b="1" spc="-45" dirty="0"/>
              <a:t> </a:t>
            </a:r>
            <a:r>
              <a:rPr sz="4000" b="1" spc="5" dirty="0"/>
              <a:t>and</a:t>
            </a:r>
            <a:r>
              <a:rPr sz="4000" b="1" spc="-45" dirty="0"/>
              <a:t> </a:t>
            </a:r>
            <a:r>
              <a:rPr sz="4000" b="1" dirty="0"/>
              <a:t>2D)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5270" cy="1104900"/>
            <a:chOff x="0" y="0"/>
            <a:chExt cx="9145270" cy="1104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3765"/>
              <a:ext cx="9144000" cy="10203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53416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381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0" y="0"/>
              <a:ext cx="1304544" cy="110490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@LPU</a:t>
            </a:r>
            <a:r>
              <a:rPr spc="-20" dirty="0"/>
              <a:t> </a:t>
            </a:r>
            <a:r>
              <a:rPr spc="-5" dirty="0"/>
              <a:t>CSE202</a:t>
            </a:r>
            <a:r>
              <a:rPr spc="-10" dirty="0"/>
              <a:t> </a:t>
            </a:r>
            <a:r>
              <a:rPr spc="5" dirty="0"/>
              <a:t>C++</a:t>
            </a:r>
            <a:r>
              <a:rPr spc="-20" dirty="0"/>
              <a:t> </a:t>
            </a:r>
            <a:r>
              <a:rPr spc="-10" dirty="0"/>
              <a:t>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-11937" y="686562"/>
          <a:ext cx="2858135" cy="31394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3215"/>
                <a:gridCol w="1264920"/>
              </a:tblGrid>
              <a:tr h="322706">
                <a:tc>
                  <a:txBody>
                    <a:bodyPr/>
                    <a:lstStyle/>
                    <a:p>
                      <a:pPr marR="53784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Element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Value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7780" marB="0"/>
                </a:tc>
              </a:tr>
              <a:tr h="274320">
                <a:tc>
                  <a:txBody>
                    <a:bodyPr/>
                    <a:lstStyle/>
                    <a:p>
                      <a:pPr marR="537210" algn="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4320">
                <a:tc>
                  <a:txBody>
                    <a:bodyPr/>
                    <a:lstStyle/>
                    <a:p>
                      <a:pPr marR="537210" algn="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4319">
                <a:tc>
                  <a:txBody>
                    <a:bodyPr/>
                    <a:lstStyle/>
                    <a:p>
                      <a:pPr marR="537210" algn="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4510">
                <a:tc>
                  <a:txBody>
                    <a:bodyPr/>
                    <a:lstStyle/>
                    <a:p>
                      <a:pPr marR="537210" algn="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4510">
                <a:tc>
                  <a:txBody>
                    <a:bodyPr/>
                    <a:lstStyle/>
                    <a:p>
                      <a:pPr marR="537210" algn="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4320">
                <a:tc>
                  <a:txBody>
                    <a:bodyPr/>
                    <a:lstStyle/>
                    <a:p>
                      <a:pPr marR="537210" algn="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4320">
                <a:tc>
                  <a:txBody>
                    <a:bodyPr/>
                    <a:lstStyle/>
                    <a:p>
                      <a:pPr marR="537210" algn="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4320">
                <a:tc>
                  <a:txBody>
                    <a:bodyPr/>
                    <a:lstStyle/>
                    <a:p>
                      <a:pPr marR="537210" algn="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4193">
                <a:tc>
                  <a:txBody>
                    <a:bodyPr/>
                    <a:lstStyle/>
                    <a:p>
                      <a:pPr marR="537210" algn="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47599">
                <a:tc>
                  <a:txBody>
                    <a:bodyPr/>
                    <a:lstStyle/>
                    <a:p>
                      <a:pPr marR="537210" algn="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-11937" y="0"/>
            <a:ext cx="9156700" cy="3839210"/>
            <a:chOff x="-11937" y="0"/>
            <a:chExt cx="9156700" cy="38392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27565"/>
              <a:ext cx="9144000" cy="10203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2" y="45796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381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0" y="0"/>
              <a:ext cx="1304544" cy="11049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2" y="686562"/>
              <a:ext cx="6400800" cy="3139440"/>
            </a:xfrm>
            <a:custGeom>
              <a:avLst/>
              <a:gdLst/>
              <a:ahLst/>
              <a:cxnLst/>
              <a:rect l="l" t="t" r="r" b="b"/>
              <a:pathLst>
                <a:path w="6400800" h="3139440">
                  <a:moveTo>
                    <a:pt x="0" y="3139440"/>
                  </a:moveTo>
                  <a:lnTo>
                    <a:pt x="6400800" y="3139440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187120" y="2192972"/>
          <a:ext cx="1288415" cy="27454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8415"/>
              </a:tblGrid>
              <a:tr h="2739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508634">
                        <a:lnSpc>
                          <a:spcPts val="1789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3429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508634">
                        <a:lnSpc>
                          <a:spcPts val="1825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298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4326">
                <a:tc>
                  <a:txBody>
                    <a:bodyPr/>
                    <a:lstStyle/>
                    <a:p>
                      <a:pPr marL="540385">
                        <a:lnSpc>
                          <a:spcPts val="182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304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5837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R="557530" algn="r">
                        <a:lnSpc>
                          <a:spcPts val="2039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R="548005" algn="r">
                        <a:lnSpc>
                          <a:spcPts val="181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R="526415" algn="r">
                        <a:lnSpc>
                          <a:spcPts val="1805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317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4326">
                <a:tc>
                  <a:txBody>
                    <a:bodyPr/>
                    <a:lstStyle/>
                    <a:p>
                      <a:pPr marR="526415" algn="r">
                        <a:lnSpc>
                          <a:spcPts val="1795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336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5456">
                <a:tc>
                  <a:txBody>
                    <a:bodyPr/>
                    <a:lstStyle/>
                    <a:p>
                      <a:pPr marR="1270" algn="ctr">
                        <a:lnSpc>
                          <a:spcPts val="18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336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496939" y="2209291"/>
            <a:ext cx="581660" cy="2776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ucida Console"/>
                <a:cs typeface="Lucida Console"/>
              </a:rPr>
              <a:t>n[0]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Lucida Console"/>
                <a:cs typeface="Lucida Console"/>
              </a:rPr>
              <a:t>n[1]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Lucida Console"/>
                <a:cs typeface="Lucida Console"/>
              </a:rPr>
              <a:t>n[2]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Lucida Console"/>
                <a:cs typeface="Lucida Console"/>
              </a:rPr>
              <a:t>n[3]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Lucida Console"/>
                <a:cs typeface="Lucida Console"/>
              </a:rPr>
              <a:t>n[4]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Lucida Console"/>
                <a:cs typeface="Lucida Console"/>
              </a:rPr>
              <a:t>n[5]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Lucida Console"/>
                <a:cs typeface="Lucida Console"/>
              </a:rPr>
              <a:t>n[6]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Lucida Console"/>
                <a:cs typeface="Lucida Console"/>
              </a:rPr>
              <a:t>n[7]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Lucida Console"/>
                <a:cs typeface="Lucida Console"/>
              </a:rPr>
              <a:t>n[8]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Lucida Console"/>
                <a:cs typeface="Lucida Console"/>
              </a:rPr>
              <a:t>n[9]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@LPU</a:t>
            </a:r>
            <a:r>
              <a:rPr spc="-20" dirty="0"/>
              <a:t> </a:t>
            </a:r>
            <a:r>
              <a:rPr spc="-5" dirty="0"/>
              <a:t>CSE202</a:t>
            </a:r>
            <a:r>
              <a:rPr spc="-10" dirty="0"/>
              <a:t> </a:t>
            </a:r>
            <a:r>
              <a:rPr spc="5" dirty="0"/>
              <a:t>C++</a:t>
            </a:r>
            <a:r>
              <a:rPr spc="-20" dirty="0"/>
              <a:t> </a:t>
            </a:r>
            <a:r>
              <a:rPr spc="-10" dirty="0"/>
              <a:t>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-11937" y="686562"/>
          <a:ext cx="6324600" cy="3657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3215"/>
                <a:gridCol w="4731385"/>
              </a:tblGrid>
              <a:tr h="350138">
                <a:tc>
                  <a:txBody>
                    <a:bodyPr/>
                    <a:lstStyle/>
                    <a:p>
                      <a:pPr marR="53784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Element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49567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Value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29184">
                <a:tc>
                  <a:txBody>
                    <a:bodyPr/>
                    <a:lstStyle/>
                    <a:p>
                      <a:pPr marR="537210" algn="r">
                        <a:lnSpc>
                          <a:spcPts val="213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490595" algn="r">
                        <a:lnSpc>
                          <a:spcPts val="213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29183">
                <a:tc>
                  <a:txBody>
                    <a:bodyPr/>
                    <a:lstStyle/>
                    <a:p>
                      <a:pPr marR="537210" algn="r">
                        <a:lnSpc>
                          <a:spcPts val="213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490595" algn="r">
                        <a:lnSpc>
                          <a:spcPts val="213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29057">
                <a:tc>
                  <a:txBody>
                    <a:bodyPr/>
                    <a:lstStyle/>
                    <a:p>
                      <a:pPr marR="537210" algn="r">
                        <a:lnSpc>
                          <a:spcPts val="213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490595" algn="r">
                        <a:lnSpc>
                          <a:spcPts val="213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29547">
                <a:tc>
                  <a:txBody>
                    <a:bodyPr/>
                    <a:lstStyle/>
                    <a:p>
                      <a:pPr marR="537210" algn="r">
                        <a:lnSpc>
                          <a:spcPts val="213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491229" algn="r">
                        <a:lnSpc>
                          <a:spcPts val="213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29328">
                <a:tc>
                  <a:txBody>
                    <a:bodyPr/>
                    <a:lstStyle/>
                    <a:p>
                      <a:pPr marR="537210" algn="r">
                        <a:lnSpc>
                          <a:spcPts val="213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490595" algn="r">
                        <a:lnSpc>
                          <a:spcPts val="213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29184">
                <a:tc>
                  <a:txBody>
                    <a:bodyPr/>
                    <a:lstStyle/>
                    <a:p>
                      <a:pPr marR="537210" algn="r">
                        <a:lnSpc>
                          <a:spcPts val="213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490595" algn="r">
                        <a:lnSpc>
                          <a:spcPts val="213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29183">
                <a:tc>
                  <a:txBody>
                    <a:bodyPr/>
                    <a:lstStyle/>
                    <a:p>
                      <a:pPr marR="537210" algn="r">
                        <a:lnSpc>
                          <a:spcPts val="213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490595" algn="r">
                        <a:lnSpc>
                          <a:spcPts val="213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29311">
                <a:tc>
                  <a:txBody>
                    <a:bodyPr/>
                    <a:lstStyle/>
                    <a:p>
                      <a:pPr marR="537210" algn="r">
                        <a:lnSpc>
                          <a:spcPts val="213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490595" algn="r">
                        <a:lnSpc>
                          <a:spcPts val="213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29311">
                <a:tc>
                  <a:txBody>
                    <a:bodyPr/>
                    <a:lstStyle/>
                    <a:p>
                      <a:pPr marR="537210" algn="r">
                        <a:lnSpc>
                          <a:spcPts val="213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490595" algn="r">
                        <a:lnSpc>
                          <a:spcPts val="213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18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44170">
                <a:tc>
                  <a:txBody>
                    <a:bodyPr/>
                    <a:lstStyle/>
                    <a:p>
                      <a:pPr marR="537210" algn="r">
                        <a:lnSpc>
                          <a:spcPts val="213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0595" algn="r">
                        <a:lnSpc>
                          <a:spcPts val="213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20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@LPU</a:t>
            </a:r>
            <a:r>
              <a:rPr spc="-20" dirty="0"/>
              <a:t> </a:t>
            </a:r>
            <a:r>
              <a:rPr spc="-5" dirty="0"/>
              <a:t>CSE202</a:t>
            </a:r>
            <a:r>
              <a:rPr spc="-10" dirty="0"/>
              <a:t> </a:t>
            </a:r>
            <a:r>
              <a:rPr spc="5" dirty="0"/>
              <a:t>C++</a:t>
            </a:r>
            <a:r>
              <a:rPr spc="-20" dirty="0"/>
              <a:t> </a:t>
            </a:r>
            <a:r>
              <a:rPr spc="-10" dirty="0"/>
              <a:t>Programming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187120" y="2192972"/>
          <a:ext cx="1288415" cy="27454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8415"/>
              </a:tblGrid>
              <a:tr h="2739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508634">
                        <a:lnSpc>
                          <a:spcPts val="1789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Lucida Console"/>
                          <a:cs typeface="Lucida Console"/>
                        </a:rPr>
                        <a:t>4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3429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508634">
                        <a:lnSpc>
                          <a:spcPts val="1825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latin typeface="Lucida Console"/>
                          <a:cs typeface="Lucida Console"/>
                        </a:rPr>
                        <a:t>6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298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4326">
                <a:tc>
                  <a:txBody>
                    <a:bodyPr/>
                    <a:lstStyle/>
                    <a:p>
                      <a:pPr marL="540385">
                        <a:lnSpc>
                          <a:spcPts val="182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Lucida Console"/>
                          <a:cs typeface="Lucida Console"/>
                        </a:rPr>
                        <a:t>8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304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5837">
                <a:tc>
                  <a:txBody>
                    <a:bodyPr/>
                    <a:lstStyle/>
                    <a:p>
                      <a:pPr marL="528320">
                        <a:lnSpc>
                          <a:spcPts val="196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584835">
                        <a:lnSpc>
                          <a:spcPts val="2039"/>
                        </a:lnSpc>
                        <a:spcBef>
                          <a:spcPts val="20"/>
                        </a:spcBef>
                      </a:pPr>
                      <a:r>
                        <a:rPr sz="1800" spc="-10" dirty="0">
                          <a:latin typeface="Lucida Console"/>
                          <a:cs typeface="Lucida Console"/>
                        </a:rPr>
                        <a:t>12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R="412115" algn="r">
                        <a:lnSpc>
                          <a:spcPts val="181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Lucida Console"/>
                          <a:cs typeface="Lucida Console"/>
                        </a:rPr>
                        <a:t>14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R="390525" algn="r">
                        <a:lnSpc>
                          <a:spcPts val="1805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Lucida Console"/>
                          <a:cs typeface="Lucida Console"/>
                        </a:rPr>
                        <a:t>16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317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4326">
                <a:tc>
                  <a:txBody>
                    <a:bodyPr/>
                    <a:lstStyle/>
                    <a:p>
                      <a:pPr marR="390525" algn="r">
                        <a:lnSpc>
                          <a:spcPts val="1795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Lucida Console"/>
                          <a:cs typeface="Lucida Console"/>
                        </a:rPr>
                        <a:t>18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336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5456">
                <a:tc>
                  <a:txBody>
                    <a:bodyPr/>
                    <a:lstStyle/>
                    <a:p>
                      <a:pPr marL="127000" algn="ctr">
                        <a:lnSpc>
                          <a:spcPts val="18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Lucida Console"/>
                          <a:cs typeface="Lucida Console"/>
                        </a:rPr>
                        <a:t>20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336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496939" y="2209291"/>
            <a:ext cx="581660" cy="2776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ucida Console"/>
                <a:cs typeface="Lucida Console"/>
              </a:rPr>
              <a:t>n[0]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Lucida Console"/>
                <a:cs typeface="Lucida Console"/>
              </a:rPr>
              <a:t>n[1]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Lucida Console"/>
                <a:cs typeface="Lucida Console"/>
              </a:rPr>
              <a:t>n[2]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Lucida Console"/>
                <a:cs typeface="Lucida Console"/>
              </a:rPr>
              <a:t>n[3]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Lucida Console"/>
                <a:cs typeface="Lucida Console"/>
              </a:rPr>
              <a:t>n[4]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Lucida Console"/>
                <a:cs typeface="Lucida Console"/>
              </a:rPr>
              <a:t>n[5]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Lucida Console"/>
                <a:cs typeface="Lucida Console"/>
              </a:rPr>
              <a:t>n[6]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Lucida Console"/>
                <a:cs typeface="Lucida Console"/>
              </a:rPr>
              <a:t>n[7]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Lucida Console"/>
                <a:cs typeface="Lucida Console"/>
              </a:rPr>
              <a:t>n[8]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Lucida Console"/>
                <a:cs typeface="Lucida Console"/>
              </a:rPr>
              <a:t>n[9]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7400" y="76200"/>
            <a:ext cx="56164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spc="-15" dirty="0" smtClean="0"/>
              <a:t>Write a program to Print this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533400"/>
            <a:ext cx="2098293" cy="615553"/>
          </a:xfrm>
        </p:spPr>
        <p:txBody>
          <a:bodyPr/>
          <a:lstStyle/>
          <a:p>
            <a:r>
              <a:rPr lang="en-US" sz="4000" b="1" dirty="0" smtClean="0"/>
              <a:t>Program</a:t>
            </a:r>
            <a:endParaRPr lang="en-US" sz="4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074660" cy="5416868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a[10];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for(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=0;i&lt;=9;i++)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a[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]=2*i+2;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&lt;&lt;"Elements of the array are"&lt;&lt;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for(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=0;i&lt;=9;i++)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&lt;&lt;"\t"&lt;&lt;a[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92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4941" y="461899"/>
            <a:ext cx="475234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15" dirty="0"/>
              <a:t>Operations</a:t>
            </a:r>
            <a:r>
              <a:rPr sz="4000" b="1" spc="-25" dirty="0"/>
              <a:t> </a:t>
            </a:r>
            <a:r>
              <a:rPr sz="4000" b="1" spc="-5" dirty="0"/>
              <a:t>on</a:t>
            </a:r>
            <a:r>
              <a:rPr sz="4000" b="1" spc="-25" dirty="0"/>
              <a:t> </a:t>
            </a:r>
            <a:r>
              <a:rPr sz="4000" b="1" spc="-35" dirty="0"/>
              <a:t>arrays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@LPU</a:t>
            </a:r>
            <a:r>
              <a:rPr spc="-20" dirty="0"/>
              <a:t> </a:t>
            </a:r>
            <a:r>
              <a:rPr spc="-5" dirty="0"/>
              <a:t>CSE202</a:t>
            </a:r>
            <a:r>
              <a:rPr spc="-10" dirty="0"/>
              <a:t> </a:t>
            </a:r>
            <a:r>
              <a:rPr spc="5" dirty="0"/>
              <a:t>C++</a:t>
            </a:r>
            <a:r>
              <a:rPr spc="-20" dirty="0"/>
              <a:t> </a:t>
            </a:r>
            <a:r>
              <a:rPr spc="-10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6001385" cy="1424748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element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395" y="457201"/>
            <a:ext cx="9153395" cy="1231106"/>
          </a:xfrm>
        </p:spPr>
        <p:txBody>
          <a:bodyPr/>
          <a:lstStyle/>
          <a:p>
            <a:r>
              <a:rPr lang="en-US" sz="3900" b="1" spc="-20" dirty="0" smtClean="0"/>
              <a:t>Program</a:t>
            </a:r>
            <a:r>
              <a:rPr lang="en-US" sz="3900" b="1" spc="-70" dirty="0" smtClean="0"/>
              <a:t> </a:t>
            </a:r>
            <a:r>
              <a:rPr lang="en-US" sz="3900" b="1" spc="-25" dirty="0" smtClean="0"/>
              <a:t>to </a:t>
            </a:r>
            <a:r>
              <a:rPr lang="en-US" sz="3900" b="1" spc="-710" dirty="0" smtClean="0"/>
              <a:t> </a:t>
            </a:r>
            <a:r>
              <a:rPr lang="en-US" sz="3900" b="1" dirty="0" smtClean="0"/>
              <a:t>insert an </a:t>
            </a:r>
            <a:r>
              <a:rPr lang="en-US" sz="3900" b="1" spc="5" dirty="0" smtClean="0"/>
              <a:t> </a:t>
            </a:r>
            <a:r>
              <a:rPr lang="en-US" sz="3900" b="1" spc="-5" dirty="0" smtClean="0"/>
              <a:t>element </a:t>
            </a:r>
            <a:r>
              <a:rPr lang="en-US" sz="3900" b="1" dirty="0" smtClean="0"/>
              <a:t> </a:t>
            </a:r>
            <a:r>
              <a:rPr lang="en-US" sz="3900" b="1" spc="-20" dirty="0" smtClean="0"/>
              <a:t>into</a:t>
            </a:r>
            <a:r>
              <a:rPr lang="en-US" sz="3900" b="1" spc="5" dirty="0" smtClean="0"/>
              <a:t> </a:t>
            </a:r>
            <a:r>
              <a:rPr lang="en-US" sz="3900" b="1" dirty="0" smtClean="0"/>
              <a:t>an </a:t>
            </a:r>
            <a:r>
              <a:rPr lang="en-US" sz="3900" b="1" spc="5" dirty="0" smtClean="0"/>
              <a:t> </a:t>
            </a:r>
            <a:r>
              <a:rPr lang="en-US" sz="3900" b="1" spc="-25" dirty="0" smtClean="0"/>
              <a:t>array</a:t>
            </a:r>
            <a:r>
              <a:rPr lang="en-US" sz="3900" b="1" dirty="0" smtClean="0"/>
              <a:t/>
            </a:r>
            <a:br>
              <a:rPr lang="en-US" sz="3900" b="1" dirty="0" smtClean="0"/>
            </a:br>
            <a:endParaRPr lang="en-US" sz="39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828800"/>
            <a:ext cx="4114800" cy="480131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a[100],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i,n,k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item;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&lt;&lt;"how many no to store in array";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&gt;&gt;n;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the number";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=0;i&lt;=n-1;i++)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&gt;&gt;a[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the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to insert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its position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39641" y="1905000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&gt;&gt;item&gt;&gt;k;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k=k-1;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=n-1;i&gt;=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k;i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a[i+1]=a[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a[k]=item;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&lt;&lt;"Contents of the array\n";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=0;i&lt;=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&lt;&lt;a[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285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18972"/>
            <a:ext cx="5791200" cy="4872355"/>
          </a:xfrm>
          <a:custGeom>
            <a:avLst/>
            <a:gdLst/>
            <a:ahLst/>
            <a:cxnLst/>
            <a:rect l="l" t="t" r="r" b="b"/>
            <a:pathLst>
              <a:path w="5791200" h="4872355">
                <a:moveTo>
                  <a:pt x="0" y="4872228"/>
                </a:moveTo>
                <a:lnTo>
                  <a:pt x="5791200" y="4872228"/>
                </a:lnTo>
                <a:lnTo>
                  <a:pt x="5791200" y="0"/>
                </a:lnTo>
                <a:lnTo>
                  <a:pt x="0" y="0"/>
                </a:lnTo>
                <a:lnTo>
                  <a:pt x="0" y="487222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936701"/>
            <a:ext cx="3121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How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many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no</a:t>
            </a:r>
            <a:r>
              <a:rPr sz="1800" b="1" spc="-10" dirty="0">
                <a:latin typeface="Calibri"/>
                <a:cs typeface="Calibri"/>
              </a:rPr>
              <a:t> to</a:t>
            </a:r>
            <a:r>
              <a:rPr sz="1800" b="1" spc="-15" dirty="0">
                <a:latin typeface="Calibri"/>
                <a:cs typeface="Calibri"/>
              </a:rPr>
              <a:t> store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array: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@LPU</a:t>
            </a:r>
            <a:r>
              <a:rPr spc="-20" dirty="0"/>
              <a:t> </a:t>
            </a:r>
            <a:r>
              <a:rPr spc="-5" dirty="0"/>
              <a:t>CSE202</a:t>
            </a:r>
            <a:r>
              <a:rPr spc="-10" dirty="0"/>
              <a:t> </a:t>
            </a:r>
            <a:r>
              <a:rPr spc="5" dirty="0"/>
              <a:t>C++</a:t>
            </a:r>
            <a:r>
              <a:rPr spc="-20" dirty="0"/>
              <a:t> </a:t>
            </a:r>
            <a:r>
              <a:rPr spc="-10" dirty="0"/>
              <a:t>Programming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49675" y="2944748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1213230"/>
            <a:ext cx="3253740" cy="4441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14755">
              <a:lnSpc>
                <a:spcPct val="1461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Enter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number: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12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b="1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800" b="1" spc="-5" dirty="0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46100"/>
              </a:lnSpc>
            </a:pPr>
            <a:r>
              <a:rPr sz="1800" b="1" spc="-10" dirty="0">
                <a:latin typeface="Calibri"/>
                <a:cs typeface="Calibri"/>
              </a:rPr>
              <a:t>Enter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no.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position:</a:t>
            </a:r>
            <a:r>
              <a:rPr sz="1800" b="1" spc="3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20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Content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array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800" b="1" spc="-5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b="1" spc="-5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b="1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800" b="1" spc="-5" dirty="0"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800" b="1" spc="-5" dirty="0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86209" y="315006"/>
            <a:ext cx="16529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5" dirty="0">
                <a:latin typeface="Calibri"/>
                <a:cs typeface="Calibri"/>
              </a:rPr>
              <a:t>Output</a:t>
            </a:r>
            <a:endParaRPr sz="4000" b="1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915400" cy="533400"/>
          </a:xfrm>
        </p:spPr>
        <p:txBody>
          <a:bodyPr/>
          <a:lstStyle/>
          <a:p>
            <a:r>
              <a:rPr lang="en-US" sz="4000" b="1" spc="-710" dirty="0" smtClean="0"/>
              <a:t> </a:t>
            </a:r>
            <a:r>
              <a:rPr lang="en-US" sz="4000" b="1" spc="-15" dirty="0"/>
              <a:t>D</a:t>
            </a:r>
            <a:r>
              <a:rPr lang="en-US" sz="4000" b="1" spc="-15" dirty="0" smtClean="0"/>
              <a:t>elete </a:t>
            </a:r>
            <a:r>
              <a:rPr lang="en-US" sz="4000" b="1" dirty="0"/>
              <a:t>an </a:t>
            </a:r>
            <a:r>
              <a:rPr lang="en-US" sz="4000" b="1" spc="5" dirty="0"/>
              <a:t> </a:t>
            </a:r>
            <a:r>
              <a:rPr lang="en-US" sz="4000" b="1" spc="-5" dirty="0"/>
              <a:t>element </a:t>
            </a:r>
            <a:r>
              <a:rPr lang="en-US" sz="4000" b="1" dirty="0"/>
              <a:t> </a:t>
            </a:r>
            <a:r>
              <a:rPr lang="en-US" sz="4000" b="1" spc="-15" dirty="0"/>
              <a:t>from </a:t>
            </a:r>
            <a:r>
              <a:rPr lang="en-US" sz="4000" b="1" dirty="0"/>
              <a:t>an </a:t>
            </a:r>
            <a:r>
              <a:rPr lang="en-US" sz="4000" b="1" spc="5" dirty="0"/>
              <a:t> </a:t>
            </a:r>
            <a:r>
              <a:rPr lang="en-US" sz="4000" b="1" spc="-25" dirty="0"/>
              <a:t>array</a:t>
            </a:r>
            <a:r>
              <a:rPr lang="en-US" sz="4000" b="1" dirty="0"/>
              <a:t/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03" y="1686838"/>
            <a:ext cx="4874260" cy="3077766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a[100],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i,n,k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&lt;&lt;"how many no to store in array"&lt;&lt;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&gt;&gt;n;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the number"&lt;&lt;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&gt;&gt;a[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0" y="1686838"/>
            <a:ext cx="3657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the position";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&gt;&gt;k;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k=k-1;  for(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k;i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]=a[i+1];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&lt;&lt;"contents of the array"&lt;&lt;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for(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=0;i&lt;n-1;i++)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&lt;&lt;a[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347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1916"/>
            <a:ext cx="4800600" cy="3872865"/>
          </a:xfrm>
          <a:custGeom>
            <a:avLst/>
            <a:gdLst/>
            <a:ahLst/>
            <a:cxnLst/>
            <a:rect l="l" t="t" r="r" b="b"/>
            <a:pathLst>
              <a:path w="4800600" h="3872865">
                <a:moveTo>
                  <a:pt x="0" y="3872484"/>
                </a:moveTo>
                <a:lnTo>
                  <a:pt x="4800600" y="3872484"/>
                </a:lnTo>
                <a:lnTo>
                  <a:pt x="4800600" y="0"/>
                </a:lnTo>
                <a:lnTo>
                  <a:pt x="0" y="0"/>
                </a:lnTo>
                <a:lnTo>
                  <a:pt x="0" y="38724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9" y="742568"/>
            <a:ext cx="3120390" cy="4043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67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How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many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no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store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 </a:t>
            </a:r>
            <a:r>
              <a:rPr sz="1800" b="1" spc="-15" dirty="0">
                <a:latin typeface="Calibri"/>
                <a:cs typeface="Calibri"/>
              </a:rPr>
              <a:t>array: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4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Enter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number: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b="1" spc="-5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b="1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800" b="1" spc="-5" dirty="0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  <a:p>
            <a:pPr marL="12700" marR="1122680">
              <a:lnSpc>
                <a:spcPct val="146100"/>
              </a:lnSpc>
            </a:pPr>
            <a:r>
              <a:rPr sz="1800" b="1" spc="-10" dirty="0">
                <a:latin typeface="Calibri"/>
                <a:cs typeface="Calibri"/>
              </a:rPr>
              <a:t>Enter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position:</a:t>
            </a:r>
            <a:r>
              <a:rPr sz="1800" b="1" spc="3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Content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20" dirty="0">
                <a:latin typeface="Calibri"/>
                <a:cs typeface="Calibri"/>
              </a:rPr>
              <a:t> array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800" b="1" spc="-5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b="1" spc="-5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00" b="1" spc="-5" dirty="0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@LPU</a:t>
            </a:r>
            <a:r>
              <a:rPr spc="-20" dirty="0"/>
              <a:t> </a:t>
            </a:r>
            <a:r>
              <a:rPr spc="-5" dirty="0"/>
              <a:t>CSE202</a:t>
            </a:r>
            <a:r>
              <a:rPr spc="-10" dirty="0"/>
              <a:t> </a:t>
            </a:r>
            <a:r>
              <a:rPr spc="5" dirty="0"/>
              <a:t>C++</a:t>
            </a:r>
            <a:r>
              <a:rPr spc="-20" dirty="0"/>
              <a:t> </a:t>
            </a:r>
            <a:r>
              <a:rPr spc="-10" dirty="0"/>
              <a:t>Programming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52800" y="227073"/>
            <a:ext cx="16529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5" dirty="0"/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261"/>
            <a:ext cx="8074660" cy="29835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finding</a:t>
            </a:r>
            <a:r>
              <a:rPr sz="2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searching.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search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@LPU</a:t>
            </a:r>
            <a:r>
              <a:rPr spc="-20" dirty="0"/>
              <a:t> </a:t>
            </a:r>
            <a:r>
              <a:rPr spc="-5" dirty="0"/>
              <a:t>CSE202</a:t>
            </a:r>
            <a:r>
              <a:rPr spc="-10" dirty="0"/>
              <a:t> </a:t>
            </a:r>
            <a:r>
              <a:rPr spc="5" dirty="0"/>
              <a:t>C++</a:t>
            </a:r>
            <a:r>
              <a:rPr spc="-20" dirty="0"/>
              <a:t> </a:t>
            </a:r>
            <a:r>
              <a:rPr spc="-10" dirty="0"/>
              <a:t>Programming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7400" y="381000"/>
            <a:ext cx="433514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000" b="1" spc="-10" dirty="0"/>
              <a:t>Searching</a:t>
            </a:r>
            <a:r>
              <a:rPr sz="4000" b="1" spc="-30" dirty="0"/>
              <a:t> </a:t>
            </a:r>
            <a:r>
              <a:rPr sz="4000" b="1" spc="-10" dirty="0"/>
              <a:t>in</a:t>
            </a:r>
            <a:r>
              <a:rPr sz="4000" b="1" spc="-15" dirty="0"/>
              <a:t> </a:t>
            </a:r>
            <a:r>
              <a:rPr sz="4000" b="1" spc="-35" dirty="0"/>
              <a:t>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43000"/>
            <a:ext cx="7625715" cy="3497111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31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31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small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unsorted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0320" indent="-342900">
              <a:lnSpc>
                <a:spcPct val="90000"/>
              </a:lnSpc>
              <a:spcBef>
                <a:spcPts val="6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simply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sequentially,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element,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sz="2400" spc="-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reaches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>
              <a:lnSpc>
                <a:spcPct val="90000"/>
              </a:lnSpc>
              <a:spcBef>
                <a:spcPts val="720"/>
              </a:spcBef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someone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passenger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train,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@LPU</a:t>
            </a:r>
            <a:r>
              <a:rPr spc="-20" dirty="0"/>
              <a:t> </a:t>
            </a:r>
            <a:r>
              <a:rPr spc="-5" dirty="0"/>
              <a:t>CSE202</a:t>
            </a:r>
            <a:r>
              <a:rPr spc="-10" dirty="0"/>
              <a:t> </a:t>
            </a:r>
            <a:r>
              <a:rPr spc="5" dirty="0"/>
              <a:t>C++</a:t>
            </a:r>
            <a:r>
              <a:rPr spc="-20" dirty="0"/>
              <a:t> </a:t>
            </a:r>
            <a:r>
              <a:rPr spc="-10" dirty="0"/>
              <a:t>Programming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3200" y="457200"/>
            <a:ext cx="303149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000" b="1" spc="-5" dirty="0"/>
              <a:t>Linear</a:t>
            </a:r>
            <a:r>
              <a:rPr sz="4000" b="1" spc="-80" dirty="0"/>
              <a:t> </a:t>
            </a:r>
            <a:r>
              <a:rPr sz="4000" b="1" spc="-10" dirty="0"/>
              <a:t>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4773" y="461899"/>
            <a:ext cx="285369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10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06226"/>
            <a:ext cx="7769860" cy="177228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sz="24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ems of same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76835" lvl="1" indent="-287020" algn="just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</a:t>
            </a:r>
            <a:r>
              <a:rPr lang="en-US" sz="2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ain the same size </a:t>
            </a:r>
            <a:r>
              <a:rPr sz="2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throughout</a:t>
            </a:r>
            <a:r>
              <a:rPr sz="24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</a:t>
            </a:r>
            <a:r>
              <a:rPr lang="en-US" sz="24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9145270" cy="1104900"/>
            <a:chOff x="0" y="0"/>
            <a:chExt cx="9145270" cy="11049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27565"/>
              <a:ext cx="9144000" cy="10203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1" y="45796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381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0" y="0"/>
              <a:ext cx="1304544" cy="11049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191000" y="3278506"/>
            <a:ext cx="4873427" cy="2727047"/>
            <a:chOff x="5384292" y="2431415"/>
            <a:chExt cx="3759708" cy="4426583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84292" y="4038599"/>
              <a:ext cx="3759708" cy="28193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54319" y="2431415"/>
              <a:ext cx="1880615" cy="49885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83019" y="2967227"/>
              <a:ext cx="1872869" cy="75679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943980" y="3635120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5" h="57785">
                  <a:moveTo>
                    <a:pt x="34163" y="0"/>
                  </a:moveTo>
                  <a:lnTo>
                    <a:pt x="26416" y="761"/>
                  </a:lnTo>
                  <a:lnTo>
                    <a:pt x="18669" y="1396"/>
                  </a:lnTo>
                  <a:lnTo>
                    <a:pt x="12319" y="4698"/>
                  </a:lnTo>
                  <a:lnTo>
                    <a:pt x="2159" y="16636"/>
                  </a:lnTo>
                  <a:lnTo>
                    <a:pt x="0" y="23494"/>
                  </a:lnTo>
                  <a:lnTo>
                    <a:pt x="635" y="31241"/>
                  </a:lnTo>
                  <a:lnTo>
                    <a:pt x="1397" y="39115"/>
                  </a:lnTo>
                  <a:lnTo>
                    <a:pt x="4699" y="45465"/>
                  </a:lnTo>
                  <a:lnTo>
                    <a:pt x="16764" y="55625"/>
                  </a:lnTo>
                  <a:lnTo>
                    <a:pt x="23622" y="57784"/>
                  </a:lnTo>
                  <a:lnTo>
                    <a:pt x="39116" y="56387"/>
                  </a:lnTo>
                  <a:lnTo>
                    <a:pt x="45466" y="53085"/>
                  </a:lnTo>
                  <a:lnTo>
                    <a:pt x="55626" y="41147"/>
                  </a:lnTo>
                  <a:lnTo>
                    <a:pt x="57785" y="34162"/>
                  </a:lnTo>
                  <a:lnTo>
                    <a:pt x="57023" y="26415"/>
                  </a:lnTo>
                  <a:lnTo>
                    <a:pt x="56388" y="18668"/>
                  </a:lnTo>
                  <a:lnTo>
                    <a:pt x="53086" y="12191"/>
                  </a:lnTo>
                  <a:lnTo>
                    <a:pt x="41021" y="2285"/>
                  </a:lnTo>
                  <a:lnTo>
                    <a:pt x="341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57036" y="3751833"/>
              <a:ext cx="1397127" cy="5175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97549" y="4317492"/>
              <a:ext cx="848359" cy="225425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@LPU</a:t>
            </a:r>
            <a:r>
              <a:rPr spc="-20" dirty="0"/>
              <a:t> </a:t>
            </a:r>
            <a:r>
              <a:rPr spc="-5" dirty="0"/>
              <a:t>CSE202</a:t>
            </a:r>
            <a:r>
              <a:rPr spc="-10" dirty="0"/>
              <a:t> </a:t>
            </a:r>
            <a:r>
              <a:rPr spc="5" dirty="0"/>
              <a:t>C++</a:t>
            </a:r>
            <a:r>
              <a:rPr spc="-20" dirty="0"/>
              <a:t> </a:t>
            </a:r>
            <a:r>
              <a:rPr spc="-10" dirty="0"/>
              <a:t>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1" y="461899"/>
            <a:ext cx="2133600" cy="615553"/>
          </a:xfrm>
        </p:spPr>
        <p:txBody>
          <a:bodyPr/>
          <a:lstStyle/>
          <a:p>
            <a:r>
              <a:rPr lang="en-US" sz="4000" b="1" dirty="0" smtClean="0"/>
              <a:t>Example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FEAA1A-EE99-43BB-A487-89A00E5423D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2529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2133600"/>
            <a:ext cx="76200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5640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33400"/>
            <a:ext cx="6172200" cy="685800"/>
          </a:xfrm>
        </p:spPr>
        <p:txBody>
          <a:bodyPr/>
          <a:lstStyle/>
          <a:p>
            <a:r>
              <a:rPr lang="en-US" sz="4000" b="1" spc="-20" dirty="0"/>
              <a:t>Program </a:t>
            </a:r>
            <a:r>
              <a:rPr lang="en-US" sz="4000" b="1" spc="-5" dirty="0"/>
              <a:t>of </a:t>
            </a:r>
            <a:r>
              <a:rPr lang="en-US" sz="4000" b="1" dirty="0"/>
              <a:t> </a:t>
            </a:r>
            <a:r>
              <a:rPr lang="en-US" sz="4000" b="1" spc="-5" dirty="0"/>
              <a:t>linear </a:t>
            </a:r>
            <a:r>
              <a:rPr lang="en-US" sz="4000" b="1" dirty="0"/>
              <a:t> </a:t>
            </a:r>
            <a:r>
              <a:rPr lang="en-US" sz="4000" b="1" spc="-10" dirty="0" smtClean="0"/>
              <a:t>search</a:t>
            </a:r>
            <a:r>
              <a:rPr lang="en-US" sz="4000" b="1" dirty="0"/>
              <a:t/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544877"/>
            <a:ext cx="4343400" cy="3693319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a[20],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key,i,n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c=-1;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the number of elements:\t";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&gt;&gt;n;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the elements:\t";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&gt;&gt;a[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the element to be found \t";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&gt;&gt;key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0" y="1544877"/>
            <a:ext cx="396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]==key)	//comparison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&lt;&lt;"Key found at location \t"&lt;&lt;i+1;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(c==-1)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&lt;&lt;"element not found in the list";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631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800" y="289954"/>
            <a:ext cx="165163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5" dirty="0"/>
              <a:t>Output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@LPU</a:t>
            </a:r>
            <a:r>
              <a:rPr spc="-20" dirty="0"/>
              <a:t> </a:t>
            </a:r>
            <a:r>
              <a:rPr spc="-5" dirty="0"/>
              <a:t>CSE202</a:t>
            </a:r>
            <a:r>
              <a:rPr spc="-10" dirty="0"/>
              <a:t> </a:t>
            </a:r>
            <a:r>
              <a:rPr spc="5" dirty="0"/>
              <a:t>C++</a:t>
            </a:r>
            <a:r>
              <a:rPr spc="-20" dirty="0"/>
              <a:t> </a:t>
            </a:r>
            <a:r>
              <a:rPr spc="-10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918972"/>
            <a:ext cx="4648200" cy="30435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b="1" spc="-10" dirty="0">
                <a:latin typeface="Calibri"/>
                <a:cs typeface="Calibri"/>
              </a:rPr>
              <a:t>Enter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number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-10" dirty="0">
                <a:latin typeface="Calibri"/>
                <a:cs typeface="Calibri"/>
              </a:rPr>
              <a:t>elements: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91440" marR="2495550">
              <a:lnSpc>
                <a:spcPct val="146100"/>
              </a:lnSpc>
              <a:spcBef>
                <a:spcPts val="15"/>
              </a:spcBef>
            </a:pPr>
            <a:r>
              <a:rPr sz="1800" b="1" spc="-10" dirty="0">
                <a:latin typeface="Calibri"/>
                <a:cs typeface="Calibri"/>
              </a:rPr>
              <a:t>Enter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element: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12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994"/>
              </a:spcBef>
            </a:pPr>
            <a:r>
              <a:rPr sz="1800" b="1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1010"/>
              </a:spcBef>
            </a:pPr>
            <a:r>
              <a:rPr sz="1800" b="1" spc="-5" dirty="0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  <a:p>
            <a:pPr marL="91440" marR="1583690">
              <a:lnSpc>
                <a:spcPts val="3180"/>
              </a:lnSpc>
              <a:spcBef>
                <a:spcPts val="254"/>
              </a:spcBef>
            </a:pPr>
            <a:r>
              <a:rPr sz="1800" b="1" spc="-10" dirty="0">
                <a:latin typeface="Calibri"/>
                <a:cs typeface="Calibri"/>
              </a:rPr>
              <a:t>Enter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5" dirty="0">
                <a:latin typeface="Calibri"/>
                <a:cs typeface="Calibri"/>
              </a:rPr>
              <a:t>number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found: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14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Key </a:t>
            </a:r>
            <a:r>
              <a:rPr sz="1800" b="1" spc="-5" dirty="0">
                <a:latin typeface="Calibri"/>
                <a:cs typeface="Calibri"/>
              </a:rPr>
              <a:t>found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at</a:t>
            </a:r>
            <a:r>
              <a:rPr sz="1800" b="1" spc="-5" dirty="0">
                <a:latin typeface="Calibri"/>
                <a:cs typeface="Calibri"/>
              </a:rPr>
              <a:t> location</a:t>
            </a:r>
            <a:r>
              <a:rPr sz="1800" b="1" dirty="0">
                <a:latin typeface="Calibri"/>
                <a:cs typeface="Calibri"/>
              </a:rPr>
              <a:t> 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66800"/>
            <a:ext cx="7733665" cy="4231287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35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Applicable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ts val="346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of </a:t>
            </a:r>
            <a:r>
              <a:rPr sz="24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30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6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sz="2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  <a:p>
            <a:pPr marL="1155700" lvl="2" indent="-22923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equal,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55700" lvl="2" indent="-22923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middle,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looks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55700" lvl="2" indent="-22923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middle,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looks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middle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55700" marR="37465" lvl="2" indent="-228600">
              <a:lnSpc>
                <a:spcPts val="2590"/>
              </a:lnSpc>
              <a:spcBef>
                <a:spcPts val="620"/>
              </a:spcBef>
              <a:buFont typeface="Arial MT"/>
              <a:buChar char="•"/>
              <a:tabLst>
                <a:tab pos="1156335" algn="l"/>
                <a:tab pos="216154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	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one-quarter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original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array.)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@LPU</a:t>
            </a:r>
            <a:r>
              <a:rPr spc="-20" dirty="0"/>
              <a:t> </a:t>
            </a:r>
            <a:r>
              <a:rPr spc="-5" dirty="0"/>
              <a:t>CSE202</a:t>
            </a:r>
            <a:r>
              <a:rPr spc="-10" dirty="0"/>
              <a:t> </a:t>
            </a:r>
            <a:r>
              <a:rPr spc="5" dirty="0"/>
              <a:t>C++</a:t>
            </a:r>
            <a:r>
              <a:rPr spc="-20" dirty="0"/>
              <a:t> </a:t>
            </a:r>
            <a:r>
              <a:rPr spc="-10" dirty="0"/>
              <a:t>Programming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2262" y="533400"/>
            <a:ext cx="30810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5" dirty="0"/>
              <a:t>Binary</a:t>
            </a:r>
            <a:r>
              <a:rPr sz="4000" b="1" spc="-90" dirty="0"/>
              <a:t> </a:t>
            </a:r>
            <a:r>
              <a:rPr sz="4000" b="1" spc="-10" dirty="0"/>
              <a:t>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33400"/>
            <a:ext cx="30810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000" b="1" spc="5" dirty="0"/>
              <a:t>Binary</a:t>
            </a:r>
            <a:r>
              <a:rPr sz="4000" b="1" spc="-90" dirty="0"/>
              <a:t> </a:t>
            </a:r>
            <a:r>
              <a:rPr sz="4000" b="1" spc="-10" dirty="0"/>
              <a:t>search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@LPU</a:t>
            </a:r>
            <a:r>
              <a:rPr spc="-20" dirty="0"/>
              <a:t> </a:t>
            </a:r>
            <a:r>
              <a:rPr spc="-5" dirty="0"/>
              <a:t>CSE202</a:t>
            </a:r>
            <a:r>
              <a:rPr spc="-10" dirty="0"/>
              <a:t> </a:t>
            </a:r>
            <a:r>
              <a:rPr spc="5" dirty="0"/>
              <a:t>C++</a:t>
            </a:r>
            <a:r>
              <a:rPr spc="-20" dirty="0"/>
              <a:t> </a:t>
            </a:r>
            <a:r>
              <a:rPr spc="-10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447800"/>
            <a:ext cx="7591425" cy="31463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277495" indent="-287020" algn="just">
              <a:lnSpc>
                <a:spcPct val="100000"/>
              </a:lnSpc>
              <a:spcBef>
                <a:spcPts val="95"/>
              </a:spcBef>
              <a:buFont typeface="Arial MT"/>
              <a:buChar char="–"/>
              <a:tabLst>
                <a:tab pos="29972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repeatedly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divides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two,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restricting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</a:t>
            </a:r>
            <a:r>
              <a:rPr sz="2400" spc="-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29972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tremendous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sz="2400" spc="-6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71120" indent="-287020" algn="just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299720" algn="l"/>
              </a:tabLst>
            </a:pP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might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binary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sz="2400" spc="-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845304" y="461899"/>
            <a:ext cx="2022095" cy="696594"/>
          </a:xfrm>
        </p:spPr>
        <p:txBody>
          <a:bodyPr/>
          <a:lstStyle/>
          <a:p>
            <a:r>
              <a:rPr lang="en-US" b="1" dirty="0" smtClean="0"/>
              <a:t>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567AC3-FC58-40AC-B5D4-BECED6E681A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pic>
        <p:nvPicPr>
          <p:cNvPr id="22118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813959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223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461899"/>
            <a:ext cx="6477000" cy="615553"/>
          </a:xfrm>
        </p:spPr>
        <p:txBody>
          <a:bodyPr/>
          <a:lstStyle/>
          <a:p>
            <a:r>
              <a:rPr lang="en-US" sz="4000" b="1" spc="5" dirty="0" smtClean="0"/>
              <a:t>Program of Binary</a:t>
            </a:r>
            <a:r>
              <a:rPr lang="en-US" sz="4000" b="1" spc="-90" dirty="0" smtClean="0"/>
              <a:t> </a:t>
            </a:r>
            <a:r>
              <a:rPr lang="en-US" sz="4000" b="1" spc="-10" dirty="0"/>
              <a:t>search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066800"/>
            <a:ext cx="8382000" cy="5791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[100],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beg,mid,end,i,n,search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&lt;&lt;"How many numbers in the array: ";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&gt;&gt;n;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"&lt;&lt;n&lt;&lt;" numbers in ascending order --&gt; ";  for(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 beg=0;end=n-1;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a number to search: ";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&gt;&gt;search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while(beg&lt;=end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mid=(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beg+end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)/2;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[mid]==search)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&lt;&lt;"\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nItem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found at position"&lt;&lt;(mid+1);  if(search&gt;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[mid])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beg=mid+1;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end=mid-1;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&lt;&lt;"\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nSorry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 "&lt;&lt;search&lt;&lt;"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doesnot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found.";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99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918972"/>
            <a:ext cx="5105400" cy="411035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4"/>
              </a:spcBef>
            </a:pPr>
            <a:r>
              <a:rPr sz="2000" b="1" dirty="0">
                <a:latin typeface="Calibri"/>
                <a:cs typeface="Calibri"/>
              </a:rPr>
              <a:t>How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many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numbers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array: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  <a:p>
            <a:pPr marL="91440" marR="753745">
              <a:lnSpc>
                <a:spcPct val="141000"/>
              </a:lnSpc>
              <a:spcBef>
                <a:spcPts val="35"/>
              </a:spcBef>
            </a:pPr>
            <a:r>
              <a:rPr sz="2000" b="1" spc="-15" dirty="0">
                <a:latin typeface="Calibri"/>
                <a:cs typeface="Calibri"/>
              </a:rPr>
              <a:t>Enter </a:t>
            </a:r>
            <a:r>
              <a:rPr sz="2000" b="1" dirty="0">
                <a:latin typeface="Calibri"/>
                <a:cs typeface="Calibri"/>
              </a:rPr>
              <a:t>4 </a:t>
            </a:r>
            <a:r>
              <a:rPr sz="2000" b="1" spc="-5" dirty="0">
                <a:latin typeface="Calibri"/>
                <a:cs typeface="Calibri"/>
              </a:rPr>
              <a:t>numbers </a:t>
            </a:r>
            <a:r>
              <a:rPr sz="2000" b="1" dirty="0">
                <a:latin typeface="Calibri"/>
                <a:cs typeface="Calibri"/>
              </a:rPr>
              <a:t>in ascending </a:t>
            </a:r>
            <a:r>
              <a:rPr sz="2000" b="1" spc="-5" dirty="0">
                <a:latin typeface="Calibri"/>
                <a:cs typeface="Calibri"/>
              </a:rPr>
              <a:t>order</a:t>
            </a:r>
            <a:r>
              <a:rPr sz="2000" spc="-5" dirty="0">
                <a:latin typeface="Wingdings"/>
                <a:cs typeface="Wingdings"/>
              </a:rPr>
              <a:t></a:t>
            </a:r>
            <a:r>
              <a:rPr sz="2000" b="1" spc="-5" dirty="0">
                <a:latin typeface="Calibri"/>
                <a:cs typeface="Calibri"/>
              </a:rPr>
              <a:t>12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14</a:t>
            </a:r>
            <a:endParaRPr sz="20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1000"/>
              </a:spcBef>
            </a:pPr>
            <a:r>
              <a:rPr sz="2000" b="1" dirty="0">
                <a:latin typeface="Calibri"/>
                <a:cs typeface="Calibri"/>
              </a:rPr>
              <a:t>26</a:t>
            </a:r>
            <a:endParaRPr sz="20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994"/>
              </a:spcBef>
            </a:pPr>
            <a:r>
              <a:rPr sz="2000" b="1" dirty="0">
                <a:latin typeface="Calibri"/>
                <a:cs typeface="Calibri"/>
              </a:rPr>
              <a:t>47</a:t>
            </a:r>
            <a:endParaRPr sz="2000">
              <a:latin typeface="Calibri"/>
              <a:cs typeface="Calibri"/>
            </a:endParaRPr>
          </a:p>
          <a:p>
            <a:pPr marL="91440" marR="2019935">
              <a:lnSpc>
                <a:spcPct val="142000"/>
              </a:lnSpc>
            </a:pPr>
            <a:r>
              <a:rPr sz="2000" b="1" spc="-15" dirty="0">
                <a:latin typeface="Calibri"/>
                <a:cs typeface="Calibri"/>
              </a:rPr>
              <a:t>Enter </a:t>
            </a:r>
            <a:r>
              <a:rPr sz="2000" b="1" dirty="0">
                <a:latin typeface="Calibri"/>
                <a:cs typeface="Calibri"/>
              </a:rPr>
              <a:t>a number </a:t>
            </a:r>
            <a:r>
              <a:rPr sz="2000" b="1" spc="-15" dirty="0">
                <a:latin typeface="Calibri"/>
                <a:cs typeface="Calibri"/>
              </a:rPr>
              <a:t>to </a:t>
            </a:r>
            <a:r>
              <a:rPr sz="2000" b="1" spc="-5" dirty="0">
                <a:latin typeface="Calibri"/>
                <a:cs typeface="Calibri"/>
              </a:rPr>
              <a:t>search:26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Item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found </a:t>
            </a:r>
            <a:r>
              <a:rPr sz="2000" b="1" spc="-20" dirty="0">
                <a:latin typeface="Calibri"/>
                <a:cs typeface="Calibri"/>
              </a:rPr>
              <a:t>at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position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@LPU</a:t>
            </a:r>
            <a:r>
              <a:rPr spc="-20" dirty="0"/>
              <a:t> </a:t>
            </a:r>
            <a:r>
              <a:rPr spc="-5" dirty="0"/>
              <a:t>CSE202</a:t>
            </a:r>
            <a:r>
              <a:rPr spc="-10" dirty="0"/>
              <a:t> </a:t>
            </a:r>
            <a:r>
              <a:rPr spc="5" dirty="0"/>
              <a:t>C++</a:t>
            </a:r>
            <a:r>
              <a:rPr spc="-20" dirty="0"/>
              <a:t> </a:t>
            </a:r>
            <a:r>
              <a:rPr spc="-10" dirty="0"/>
              <a:t>Programming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3100" y="255507"/>
            <a:ext cx="16529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5" dirty="0"/>
              <a:t>Output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3200400" y="461899"/>
            <a:ext cx="2819399" cy="615553"/>
          </a:xfrm>
        </p:spPr>
        <p:txBody>
          <a:bodyPr/>
          <a:lstStyle/>
          <a:p>
            <a:r>
              <a:rPr lang="en-US" sz="4000" b="1" dirty="0" smtClean="0"/>
              <a:t>B</a:t>
            </a:r>
            <a:r>
              <a:rPr lang="en-IN" altLang="en-US" sz="4000" b="1" dirty="0" smtClean="0"/>
              <a:t>ubble Sort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535940" y="1517503"/>
            <a:ext cx="8150860" cy="4398645"/>
          </a:xfrm>
        </p:spPr>
        <p:txBody>
          <a:bodyPr>
            <a:normAutofit fontScale="97500"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Bubble Sort is the simplest of the sorting techniques.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bubble sort technique, each of the elements in the list is compared to its adjacent element. Thus if there are n elements in list A, then A[0] is compared to A[1], A[1] is compared to A[2] and so on.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comparing if the first element is greater than the second, the two elements are swapped then.</a:t>
            </a:r>
          </a:p>
          <a:p>
            <a:pPr algn="just"/>
            <a:r>
              <a:rPr lang="en-I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elements move or ‘bubble’ up to the top of the list. </a:t>
            </a:r>
          </a:p>
          <a:p>
            <a:pPr algn="just"/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0EC9C3-8259-4D98-9DF2-938FD01978A1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7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FEAA1A-EE99-43BB-A487-89A00E5423D4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2539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7315200" cy="551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37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609600"/>
            <a:ext cx="3524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2817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0" y="610362"/>
            <a:ext cx="1453388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dirty="0"/>
              <a:t>Ar</a:t>
            </a:r>
            <a:r>
              <a:rPr sz="4000" b="1" spc="-95" dirty="0"/>
              <a:t>r</a:t>
            </a:r>
            <a:r>
              <a:rPr sz="4000" b="1" spc="-85" dirty="0"/>
              <a:t>a</a:t>
            </a:r>
            <a:r>
              <a:rPr sz="4000" b="1" spc="-40" dirty="0"/>
              <a:t>y</a:t>
            </a:r>
            <a:r>
              <a:rPr sz="4000" b="1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1765" y="1128908"/>
            <a:ext cx="5157470" cy="44890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2800" indent="-342900">
              <a:lnSpc>
                <a:spcPts val="311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marL="469900">
              <a:lnSpc>
                <a:spcPts val="3110"/>
              </a:lnSpc>
              <a:spcBef>
                <a:spcPts val="105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spc="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consecutive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</a:t>
            </a:r>
            <a:endParaRPr lang="en-US" sz="2000" baseline="-2932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>
              <a:lnSpc>
                <a:spcPts val="3110"/>
              </a:lnSpc>
              <a:spcBef>
                <a:spcPts val="105"/>
              </a:spcBef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000" spc="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</a:p>
          <a:p>
            <a:pPr marL="355600" indent="-342900">
              <a:lnSpc>
                <a:spcPts val="359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</a:t>
            </a:r>
            <a:r>
              <a:rPr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lvl="1">
              <a:lnSpc>
                <a:spcPts val="3590"/>
              </a:lnSpc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spc="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marL="469900" lvl="1">
              <a:lnSpc>
                <a:spcPts val="3590"/>
              </a:lnSpc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spc="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brackets</a:t>
            </a:r>
            <a:r>
              <a:rPr lang="en-US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([])</a:t>
            </a:r>
          </a:p>
          <a:p>
            <a:pPr marL="355600" indent="-342900">
              <a:lnSpc>
                <a:spcPts val="36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36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position_number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756285" lvl="1" indent="-287020">
              <a:lnSpc>
                <a:spcPct val="100000"/>
              </a:lnSpc>
              <a:spcBef>
                <a:spcPts val="20"/>
              </a:spcBef>
              <a:buFont typeface="Arial MT"/>
              <a:buChar char="–"/>
              <a:tabLst>
                <a:tab pos="756920" algn="l"/>
              </a:tabLst>
            </a:pP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  <a:tab pos="1303655" algn="l"/>
              </a:tabLst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  <a:r>
              <a:rPr lang="en-US"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spc="-5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56285" lvl="1" indent="-287020">
              <a:buFont typeface="Arial MT"/>
              <a:buChar char="–"/>
              <a:tabLst>
                <a:tab pos="756920" algn="l"/>
                <a:tab pos="1303655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c[0],</a:t>
            </a:r>
            <a:r>
              <a:rPr lang="en-US" sz="20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c[1]...c[n</a:t>
            </a:r>
            <a:r>
              <a:rPr lang="en-US" sz="20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9145270" cy="1104900"/>
            <a:chOff x="0" y="0"/>
            <a:chExt cx="9145270" cy="11049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71463"/>
              <a:ext cx="9144000" cy="11903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61" y="61036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381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0" y="0"/>
              <a:ext cx="1304544" cy="110490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501765" y="5973876"/>
            <a:ext cx="222440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Lucida Console"/>
                <a:cs typeface="Lucida Console"/>
              </a:rPr>
              <a:t>Position</a:t>
            </a:r>
            <a:r>
              <a:rPr sz="1600" b="1" spc="-45" dirty="0">
                <a:latin typeface="Lucida Console"/>
                <a:cs typeface="Lucida Console"/>
              </a:rPr>
              <a:t> </a:t>
            </a:r>
            <a:r>
              <a:rPr sz="1600" b="1" spc="-5" dirty="0">
                <a:latin typeface="Lucida Console"/>
                <a:cs typeface="Lucida Console"/>
              </a:rPr>
              <a:t>number</a:t>
            </a:r>
            <a:r>
              <a:rPr sz="1600" b="1" spc="-50" dirty="0">
                <a:latin typeface="Lucida Console"/>
                <a:cs typeface="Lucida Console"/>
              </a:rPr>
              <a:t> </a:t>
            </a:r>
            <a:r>
              <a:rPr sz="1600" b="1" spc="-5" dirty="0">
                <a:latin typeface="Lucida Console"/>
                <a:cs typeface="Lucida Console"/>
              </a:rPr>
              <a:t>of </a:t>
            </a:r>
            <a:r>
              <a:rPr sz="1600" b="1" spc="-950" dirty="0">
                <a:latin typeface="Lucida Console"/>
                <a:cs typeface="Lucida Console"/>
              </a:rPr>
              <a:t> </a:t>
            </a:r>
            <a:r>
              <a:rPr sz="1600" b="1" spc="-5" dirty="0">
                <a:latin typeface="Lucida Console"/>
                <a:cs typeface="Lucida Console"/>
              </a:rPr>
              <a:t>the</a:t>
            </a:r>
            <a:r>
              <a:rPr sz="1600" b="1" spc="-55" dirty="0">
                <a:latin typeface="Lucida Console"/>
                <a:cs typeface="Lucida Console"/>
              </a:rPr>
              <a:t> </a:t>
            </a:r>
            <a:r>
              <a:rPr sz="1600" b="1" spc="-5" dirty="0">
                <a:latin typeface="Lucida Console"/>
                <a:cs typeface="Lucida Console"/>
              </a:rPr>
              <a:t>element</a:t>
            </a:r>
            <a:r>
              <a:rPr sz="1600" b="1" spc="-35" dirty="0">
                <a:latin typeface="Lucida Console"/>
                <a:cs typeface="Lucida Console"/>
              </a:rPr>
              <a:t> </a:t>
            </a:r>
            <a:r>
              <a:rPr sz="1600" b="1" spc="-5" dirty="0">
                <a:latin typeface="Lucida Console"/>
                <a:cs typeface="Lucida Console"/>
              </a:rPr>
              <a:t>within </a:t>
            </a:r>
            <a:r>
              <a:rPr sz="1600" b="1" spc="-950" dirty="0">
                <a:latin typeface="Lucida Console"/>
                <a:cs typeface="Lucida Console"/>
              </a:rPr>
              <a:t> </a:t>
            </a:r>
            <a:r>
              <a:rPr sz="1600" b="1" spc="-10" dirty="0">
                <a:latin typeface="Lucida Console"/>
                <a:cs typeface="Lucida Console"/>
              </a:rPr>
              <a:t>array</a:t>
            </a:r>
            <a:r>
              <a:rPr sz="1600" b="1" spc="-15" dirty="0">
                <a:latin typeface="Lucida Console"/>
                <a:cs typeface="Lucida Console"/>
              </a:rPr>
              <a:t> </a:t>
            </a:r>
            <a:r>
              <a:rPr sz="1600" b="1" spc="-5" dirty="0">
                <a:latin typeface="Lucida Console"/>
                <a:cs typeface="Lucida Console"/>
              </a:rPr>
              <a:t>c</a:t>
            </a:r>
            <a:endParaRPr sz="1600" b="1" dirty="0">
              <a:latin typeface="Lucida Console"/>
              <a:cs typeface="Lucida Consol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43700" y="5571744"/>
            <a:ext cx="76200" cy="367030"/>
          </a:xfrm>
          <a:custGeom>
            <a:avLst/>
            <a:gdLst/>
            <a:ahLst/>
            <a:cxnLst/>
            <a:rect l="l" t="t" r="r" b="b"/>
            <a:pathLst>
              <a:path w="76200" h="367029">
                <a:moveTo>
                  <a:pt x="44450" y="38099"/>
                </a:moveTo>
                <a:lnTo>
                  <a:pt x="31750" y="38099"/>
                </a:lnTo>
                <a:lnTo>
                  <a:pt x="31750" y="366509"/>
                </a:lnTo>
                <a:lnTo>
                  <a:pt x="44450" y="366509"/>
                </a:lnTo>
                <a:lnTo>
                  <a:pt x="44450" y="38099"/>
                </a:lnTo>
                <a:close/>
              </a:path>
              <a:path w="76200" h="367029">
                <a:moveTo>
                  <a:pt x="38100" y="0"/>
                </a:moveTo>
                <a:lnTo>
                  <a:pt x="0" y="50799"/>
                </a:lnTo>
                <a:lnTo>
                  <a:pt x="31750" y="50799"/>
                </a:lnTo>
                <a:lnTo>
                  <a:pt x="31750" y="38099"/>
                </a:lnTo>
                <a:lnTo>
                  <a:pt x="66675" y="38099"/>
                </a:lnTo>
                <a:lnTo>
                  <a:pt x="38100" y="0"/>
                </a:lnTo>
                <a:close/>
              </a:path>
              <a:path w="76200" h="367029">
                <a:moveTo>
                  <a:pt x="66675" y="38099"/>
                </a:moveTo>
                <a:lnTo>
                  <a:pt x="44450" y="38099"/>
                </a:lnTo>
                <a:lnTo>
                  <a:pt x="44450" y="50799"/>
                </a:lnTo>
                <a:lnTo>
                  <a:pt x="76200" y="50799"/>
                </a:lnTo>
                <a:lnTo>
                  <a:pt x="66675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187120" y="2192972"/>
          <a:ext cx="1288415" cy="3300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8415"/>
              </a:tblGrid>
              <a:tr h="273945">
                <a:tc>
                  <a:txBody>
                    <a:bodyPr/>
                    <a:lstStyle/>
                    <a:p>
                      <a:pPr marL="508634">
                        <a:lnSpc>
                          <a:spcPts val="2030"/>
                        </a:lnSpc>
                        <a:spcBef>
                          <a:spcPts val="25"/>
                        </a:spcBef>
                      </a:pPr>
                      <a:r>
                        <a:rPr sz="1800" dirty="0" smtClean="0">
                          <a:latin typeface="Lucida Console"/>
                          <a:cs typeface="Lucida Console"/>
                        </a:rPr>
                        <a:t>-45</a:t>
                      </a:r>
                      <a:endParaRPr sz="1800" dirty="0">
                        <a:latin typeface="Lucida Console"/>
                        <a:cs typeface="Lucida Console"/>
                      </a:endParaRPr>
                    </a:p>
                  </a:txBody>
                  <a:tcPr marL="0" marR="0" marT="31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5837">
                <a:tc>
                  <a:txBody>
                    <a:bodyPr/>
                    <a:lstStyle/>
                    <a:p>
                      <a:pPr marL="142875" algn="ctr">
                        <a:lnSpc>
                          <a:spcPts val="185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Lucida Console"/>
                          <a:cs typeface="Lucida Console"/>
                        </a:rPr>
                        <a:t>6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279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4326">
                <a:tc>
                  <a:txBody>
                    <a:bodyPr/>
                    <a:lstStyle/>
                    <a:p>
                      <a:pPr marL="142875" algn="ctr">
                        <a:lnSpc>
                          <a:spcPts val="1835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279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5837">
                <a:tc>
                  <a:txBody>
                    <a:bodyPr/>
                    <a:lstStyle/>
                    <a:p>
                      <a:pPr marL="66675" algn="ctr">
                        <a:lnSpc>
                          <a:spcPts val="1845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Lucida Console"/>
                          <a:cs typeface="Lucida Console"/>
                        </a:rPr>
                        <a:t>72</a:t>
                      </a:r>
                      <a:endParaRPr sz="1800" dirty="0">
                        <a:latin typeface="Lucida Console"/>
                        <a:cs typeface="Lucida Console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4326"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  <a:spcBef>
                          <a:spcPts val="10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5837">
                <a:tc>
                  <a:txBody>
                    <a:bodyPr/>
                    <a:lstStyle/>
                    <a:p>
                      <a:pPr marR="635" algn="ctr">
                        <a:lnSpc>
                          <a:spcPts val="1839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Lucida Console"/>
                          <a:cs typeface="Lucida Console"/>
                        </a:rPr>
                        <a:t>-89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2920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4326">
                <a:tc>
                  <a:txBody>
                    <a:bodyPr/>
                    <a:lstStyle/>
                    <a:p>
                      <a:pPr marL="142875" algn="ctr">
                        <a:lnSpc>
                          <a:spcPts val="1835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5843">
                <a:tc>
                  <a:txBody>
                    <a:bodyPr/>
                    <a:lstStyle/>
                    <a:p>
                      <a:pPr marL="66675" algn="ctr">
                        <a:lnSpc>
                          <a:spcPts val="1845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Lucida Console"/>
                          <a:cs typeface="Lucida Console"/>
                        </a:rPr>
                        <a:t>62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5837">
                <a:tc>
                  <a:txBody>
                    <a:bodyPr/>
                    <a:lstStyle/>
                    <a:p>
                      <a:pPr marL="66675" algn="ctr">
                        <a:lnSpc>
                          <a:spcPts val="1839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Lucida Console"/>
                          <a:cs typeface="Lucida Console"/>
                        </a:rPr>
                        <a:t>-3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2920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4326">
                <a:tc>
                  <a:txBody>
                    <a:bodyPr/>
                    <a:lstStyle/>
                    <a:p>
                      <a:pPr marL="142875" algn="ctr">
                        <a:lnSpc>
                          <a:spcPts val="1839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Lucida Console"/>
                          <a:cs typeface="Lucida Console"/>
                        </a:rPr>
                        <a:t>1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279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5837">
                <a:tc>
                  <a:txBody>
                    <a:bodyPr/>
                    <a:lstStyle/>
                    <a:p>
                      <a:pPr marL="324485">
                        <a:lnSpc>
                          <a:spcPts val="1845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Lucida Console"/>
                          <a:cs typeface="Lucida Console"/>
                        </a:rPr>
                        <a:t>6453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3938">
                <a:tc>
                  <a:txBody>
                    <a:bodyPr/>
                    <a:lstStyle/>
                    <a:p>
                      <a:pPr marL="66675" algn="ctr">
                        <a:lnSpc>
                          <a:spcPts val="183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Lucida Console"/>
                          <a:cs typeface="Lucida Console"/>
                        </a:rPr>
                        <a:t>78</a:t>
                      </a:r>
                      <a:endParaRPr sz="1800" dirty="0">
                        <a:latin typeface="Lucida Console"/>
                        <a:cs typeface="Lucida Console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</a:tbl>
          </a:graphicData>
        </a:graphic>
      </p:graphicFrame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8514" y="1981200"/>
            <a:ext cx="76200" cy="244855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388989" y="3860114"/>
            <a:ext cx="715010" cy="1677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ucida Console"/>
                <a:cs typeface="Lucida Console"/>
              </a:rPr>
              <a:t>c[6]</a:t>
            </a:r>
            <a:endParaRPr sz="1800" dirty="0">
              <a:latin typeface="Lucida Console"/>
              <a:cs typeface="Lucida Console"/>
            </a:endParaRPr>
          </a:p>
          <a:p>
            <a:pPr marL="12065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Lucida Console"/>
                <a:cs typeface="Lucida Console"/>
              </a:rPr>
              <a:t>c[7]</a:t>
            </a:r>
          </a:p>
          <a:p>
            <a:pPr marL="12065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Lucida Console"/>
                <a:cs typeface="Lucida Console"/>
              </a:rPr>
              <a:t>c[8]</a:t>
            </a:r>
          </a:p>
          <a:p>
            <a:pPr marL="120650">
              <a:lnSpc>
                <a:spcPct val="100000"/>
              </a:lnSpc>
            </a:pPr>
            <a:r>
              <a:rPr sz="1800" dirty="0">
                <a:latin typeface="Lucida Console"/>
                <a:cs typeface="Lucida Console"/>
              </a:rPr>
              <a:t>c[9]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Lucida Console"/>
                <a:cs typeface="Lucida Console"/>
              </a:rPr>
              <a:t>c[10]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Lucida Console"/>
                <a:cs typeface="Lucida Console"/>
              </a:rPr>
              <a:t>c[11]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496939" y="2483865"/>
            <a:ext cx="577215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ucida Console"/>
                <a:cs typeface="Lucida Console"/>
              </a:rPr>
              <a:t>c[1]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10" dirty="0">
                <a:latin typeface="Lucida Console"/>
                <a:cs typeface="Lucida Console"/>
              </a:rPr>
              <a:t>c</a:t>
            </a:r>
            <a:r>
              <a:rPr sz="1800" dirty="0">
                <a:latin typeface="Lucida Console"/>
                <a:cs typeface="Lucida Console"/>
              </a:rPr>
              <a:t>[2]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Lucida Console"/>
                <a:cs typeface="Lucida Console"/>
              </a:rPr>
              <a:t>c[3]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Lucida Console"/>
                <a:cs typeface="Lucida Console"/>
              </a:rPr>
              <a:t>c[4</a:t>
            </a:r>
            <a:r>
              <a:rPr sz="1800" dirty="0" smtClean="0">
                <a:latin typeface="Lucida Console"/>
                <a:cs typeface="Lucida Console"/>
              </a:rPr>
              <a:t>]</a:t>
            </a:r>
            <a:endParaRPr lang="en-US" sz="1800" dirty="0" smtClean="0">
              <a:latin typeface="Lucida Console"/>
              <a:cs typeface="Lucida Console"/>
            </a:endParaRPr>
          </a:p>
          <a:p>
            <a:pPr marL="12700"/>
            <a:r>
              <a:rPr lang="en-US" dirty="0">
                <a:latin typeface="Lucida Console"/>
                <a:cs typeface="Lucida Console"/>
              </a:rPr>
              <a:t>c[5]</a:t>
            </a:r>
            <a:endParaRPr dirty="0">
              <a:latin typeface="Lucida Console"/>
              <a:cs typeface="Lucida Consol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739" y="6495999"/>
            <a:ext cx="3073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7E7E7E"/>
                </a:solidFill>
                <a:latin typeface="Calibri"/>
                <a:cs typeface="Calibri"/>
              </a:rPr>
              <a:t>@LPU</a:t>
            </a:r>
            <a:r>
              <a:rPr sz="1800" b="1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7E7E7E"/>
                </a:solidFill>
                <a:latin typeface="Calibri"/>
                <a:cs typeface="Calibri"/>
              </a:rPr>
              <a:t>CSE202</a:t>
            </a:r>
            <a:r>
              <a:rPr sz="1800" b="1" spc="-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7E7E7E"/>
                </a:solidFill>
                <a:latin typeface="Calibri"/>
                <a:cs typeface="Calibri"/>
              </a:rPr>
              <a:t>C++</a:t>
            </a:r>
            <a:r>
              <a:rPr sz="1800" b="1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7E7E7E"/>
                </a:solidFill>
                <a:latin typeface="Calibri"/>
                <a:cs typeface="Calibri"/>
              </a:rPr>
              <a:t>Programming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96939" y="2139678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dirty="0">
                <a:latin typeface="Lucida Console"/>
                <a:cs typeface="Lucida Console"/>
              </a:rPr>
              <a:t>c[0]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939" y="1095310"/>
            <a:ext cx="2226134" cy="88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FEAA1A-EE99-43BB-A487-89A00E5423D4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2549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398"/>
            <a:ext cx="8382000" cy="609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533399"/>
            <a:ext cx="3886200" cy="3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336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FEAA1A-EE99-43BB-A487-89A00E5423D4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2560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762000"/>
            <a:ext cx="8331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172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0"/>
            <a:ext cx="44005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37520" y="609600"/>
            <a:ext cx="4089748" cy="400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677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38891"/>
            <a:ext cx="5791200" cy="696594"/>
          </a:xfrm>
        </p:spPr>
        <p:txBody>
          <a:bodyPr/>
          <a:lstStyle/>
          <a:p>
            <a:r>
              <a:rPr lang="en-IN" altLang="en-US" b="1" dirty="0"/>
              <a:t>Bubble sort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52400" y="1084545"/>
            <a:ext cx="4800600" cy="517220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a[10],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i,j,temp,n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the max no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of elements to sort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:"&lt;&lt;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&gt;&gt;n;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the Elements :"&lt;&lt;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&lt;n;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&gt;&gt;a[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334000" y="1066800"/>
            <a:ext cx="3677285" cy="56015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&lt;n-1;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for(j=0; j&lt;n-1-i;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if(a[j]&gt;a[j+1])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temp=a[j];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a[j]=a[j+1];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a[j+1]=temp;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&lt;&lt;"sorted array is"&lt;&lt;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&lt;n;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&lt;&lt;a[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]&lt;&lt;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63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440180"/>
          </a:xfrm>
        </p:spPr>
        <p:txBody>
          <a:bodyPr>
            <a:normAutofit/>
          </a:bodyPr>
          <a:lstStyle/>
          <a:p>
            <a:pPr algn="ctr"/>
            <a:r>
              <a:rPr lang="en-US" sz="4000" b="1" spc="-15" dirty="0" smtClean="0"/>
              <a:t>T</a:t>
            </a:r>
            <a:r>
              <a:rPr lang="en-US" sz="4000" b="1" dirty="0" smtClean="0"/>
              <a:t>w</a:t>
            </a:r>
            <a:r>
              <a:rPr lang="en-US" sz="4000" b="1" spc="-5" dirty="0" smtClean="0"/>
              <a:t>o-</a:t>
            </a:r>
            <a:r>
              <a:rPr lang="en-US" sz="4000" b="1" spc="-20" dirty="0" smtClean="0"/>
              <a:t>D</a:t>
            </a:r>
            <a:r>
              <a:rPr lang="en-US" sz="4000" b="1" spc="-10" dirty="0" smtClean="0"/>
              <a:t>ime</a:t>
            </a:r>
            <a:r>
              <a:rPr lang="en-US" sz="4000" b="1" spc="-20" dirty="0" smtClean="0"/>
              <a:t>n</a:t>
            </a:r>
            <a:r>
              <a:rPr lang="en-US" sz="4000" b="1" dirty="0" smtClean="0"/>
              <a:t>s</a:t>
            </a:r>
            <a:r>
              <a:rPr lang="en-US" sz="4000" b="1" spc="-10" dirty="0" smtClean="0"/>
              <a:t>iona</a:t>
            </a:r>
            <a:r>
              <a:rPr lang="en-US" sz="4000" b="1" spc="-5" dirty="0" smtClean="0"/>
              <a:t>l</a:t>
            </a:r>
            <a:r>
              <a:rPr lang="en-US" sz="4000" b="1" spc="5" dirty="0" smtClean="0"/>
              <a:t> </a:t>
            </a:r>
            <a:r>
              <a:rPr lang="en-US" sz="4000" b="1" spc="-5" dirty="0" smtClean="0"/>
              <a:t>Array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120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8620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b="1" spc="-15" dirty="0"/>
              <a:t>T</a:t>
            </a:r>
            <a:r>
              <a:rPr sz="4000" b="1" dirty="0"/>
              <a:t>w</a:t>
            </a:r>
            <a:r>
              <a:rPr sz="4000" b="1" spc="-5" dirty="0"/>
              <a:t>o-</a:t>
            </a:r>
            <a:r>
              <a:rPr sz="4000" b="1" spc="-20" dirty="0"/>
              <a:t>D</a:t>
            </a:r>
            <a:r>
              <a:rPr sz="4000" b="1" spc="-10" dirty="0"/>
              <a:t>ime</a:t>
            </a:r>
            <a:r>
              <a:rPr sz="4000" b="1" spc="-20" dirty="0"/>
              <a:t>n</a:t>
            </a:r>
            <a:r>
              <a:rPr sz="4000" b="1" dirty="0"/>
              <a:t>s</a:t>
            </a:r>
            <a:r>
              <a:rPr sz="4000" b="1" spc="-10" dirty="0"/>
              <a:t>iona</a:t>
            </a:r>
            <a:r>
              <a:rPr sz="4000" b="1" spc="-5" dirty="0"/>
              <a:t>l</a:t>
            </a:r>
            <a:r>
              <a:rPr sz="4000" b="1" spc="5" dirty="0"/>
              <a:t> </a:t>
            </a:r>
            <a:r>
              <a:rPr sz="4000" b="1" spc="-5" dirty="0"/>
              <a:t>Array</a:t>
            </a:r>
            <a:endParaRPr sz="40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888137"/>
            <a:ext cx="8150556" cy="326435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lang="en-IN" sz="1800" spc="-5" dirty="0" smtClean="0">
                <a:uFill>
                  <a:solidFill>
                    <a:srgbClr val="000000"/>
                  </a:solidFill>
                </a:uFill>
                <a:latin typeface="Century Schoolbook" panose="02040604050505020304"/>
                <a:cs typeface="Century Schoolbook" panose="02040604050505020304"/>
              </a:rPr>
              <a:t>It is also possible for arrays to have two or more dimensions. The two dimensional array is also called matrix.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u="sng" spc="-5" dirty="0" smtClean="0">
                <a:uFill>
                  <a:solidFill>
                    <a:srgbClr val="000000"/>
                  </a:solidFill>
                </a:uFill>
                <a:latin typeface="Century Schoolbook" panose="02040604050505020304"/>
                <a:cs typeface="Century Schoolbook" panose="02040604050505020304"/>
              </a:rPr>
              <a:t>Syntax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Century Schoolbook" panose="02040604050505020304"/>
                <a:cs typeface="Century Schoolbook" panose="02040604050505020304"/>
              </a:rPr>
              <a:t>:</a:t>
            </a:r>
            <a:endParaRPr sz="1800" dirty="0">
              <a:latin typeface="Century Schoolbook" panose="02040604050505020304"/>
              <a:cs typeface="Century Schoolbook" panose="02040604050505020304"/>
            </a:endParaRPr>
          </a:p>
          <a:p>
            <a:pPr marL="1052195">
              <a:lnSpc>
                <a:spcPct val="100000"/>
              </a:lnSpc>
              <a:spcBef>
                <a:spcPts val="205"/>
              </a:spcBef>
            </a:pPr>
            <a:r>
              <a:rPr sz="1600" spc="-5" dirty="0">
                <a:latin typeface="Century Schoolbook" panose="02040604050505020304"/>
                <a:cs typeface="Century Schoolbook" panose="02040604050505020304"/>
              </a:rPr>
              <a:t>datatype </a:t>
            </a:r>
            <a:r>
              <a:rPr sz="1600" dirty="0">
                <a:latin typeface="Century Schoolbook" panose="02040604050505020304"/>
                <a:cs typeface="Century Schoolbook" panose="02040604050505020304"/>
              </a:rPr>
              <a:t>variablename [rowsize]</a:t>
            </a:r>
            <a:r>
              <a:rPr sz="1600" spc="-50" dirty="0">
                <a:latin typeface="Century Schoolbook" panose="02040604050505020304"/>
                <a:cs typeface="Century Schoolbook" panose="02040604050505020304"/>
              </a:rPr>
              <a:t> </a:t>
            </a:r>
            <a:r>
              <a:rPr sz="1600" dirty="0">
                <a:latin typeface="Century Schoolbook" panose="02040604050505020304"/>
                <a:cs typeface="Century Schoolbook" panose="02040604050505020304"/>
              </a:rPr>
              <a:t>[columnsize];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entury Schoolbook" panose="02040604050505020304"/>
                <a:cs typeface="Century Schoolbook" panose="02040604050505020304"/>
              </a:rPr>
              <a:t>Example:</a:t>
            </a:r>
            <a:endParaRPr sz="1800" dirty="0">
              <a:latin typeface="Century Schoolbook" panose="02040604050505020304"/>
              <a:cs typeface="Century Schoolbook" panose="02040604050505020304"/>
            </a:endParaRPr>
          </a:p>
          <a:p>
            <a:pPr marL="153352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Century Schoolbook" panose="02040604050505020304"/>
                <a:cs typeface="Century Schoolbook" panose="02040604050505020304"/>
              </a:rPr>
              <a:t>int</a:t>
            </a:r>
            <a:r>
              <a:rPr sz="1800" spc="-25" dirty="0">
                <a:latin typeface="Century Schoolbook" panose="02040604050505020304"/>
                <a:cs typeface="Century Schoolbook" panose="02040604050505020304"/>
              </a:rPr>
              <a:t> </a:t>
            </a:r>
            <a:r>
              <a:rPr sz="1800" dirty="0">
                <a:latin typeface="Century Schoolbook" panose="02040604050505020304"/>
                <a:cs typeface="Century Schoolbook" panose="02040604050505020304"/>
              </a:rPr>
              <a:t>a[4][3];</a:t>
            </a:r>
          </a:p>
          <a:p>
            <a:pPr marL="73660">
              <a:lnSpc>
                <a:spcPct val="100000"/>
              </a:lnSpc>
              <a:spcBef>
                <a:spcPts val="1525"/>
              </a:spcBef>
            </a:pPr>
            <a:r>
              <a:rPr lang="en-IN" sz="1800" dirty="0" smtClean="0">
                <a:latin typeface="Century Schoolbook" panose="02040604050505020304"/>
                <a:cs typeface="Century Schoolbook" panose="02040604050505020304"/>
              </a:rPr>
              <a:t>Means that a -&gt; is a two dimensional array, which contains 4 rows and 3 columns( total 12 elements). Each element is access by their row and column position.</a:t>
            </a:r>
            <a:endParaRPr sz="1800" dirty="0">
              <a:latin typeface="Century Schoolbook" panose="02040604050505020304"/>
              <a:cs typeface="Century Schoolbook" panose="020406040505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11271" y="2056445"/>
            <a:ext cx="320675" cy="840740"/>
          </a:xfrm>
          <a:custGeom>
            <a:avLst/>
            <a:gdLst/>
            <a:ahLst/>
            <a:cxnLst/>
            <a:rect l="l" t="t" r="r" b="b"/>
            <a:pathLst>
              <a:path w="320675" h="840739">
                <a:moveTo>
                  <a:pt x="41779" y="69396"/>
                </a:moveTo>
                <a:lnTo>
                  <a:pt x="29848" y="73732"/>
                </a:lnTo>
                <a:lnTo>
                  <a:pt x="308610" y="840359"/>
                </a:lnTo>
                <a:lnTo>
                  <a:pt x="320548" y="836040"/>
                </a:lnTo>
                <a:lnTo>
                  <a:pt x="41779" y="69396"/>
                </a:lnTo>
                <a:close/>
              </a:path>
              <a:path w="320675" h="840739">
                <a:moveTo>
                  <a:pt x="9779" y="0"/>
                </a:moveTo>
                <a:lnTo>
                  <a:pt x="0" y="84582"/>
                </a:lnTo>
                <a:lnTo>
                  <a:pt x="29848" y="73732"/>
                </a:lnTo>
                <a:lnTo>
                  <a:pt x="25527" y="61849"/>
                </a:lnTo>
                <a:lnTo>
                  <a:pt x="37465" y="57530"/>
                </a:lnTo>
                <a:lnTo>
                  <a:pt x="70554" y="57530"/>
                </a:lnTo>
                <a:lnTo>
                  <a:pt x="9779" y="0"/>
                </a:lnTo>
                <a:close/>
              </a:path>
              <a:path w="320675" h="840739">
                <a:moveTo>
                  <a:pt x="37465" y="57530"/>
                </a:moveTo>
                <a:lnTo>
                  <a:pt x="25527" y="61849"/>
                </a:lnTo>
                <a:lnTo>
                  <a:pt x="29848" y="73732"/>
                </a:lnTo>
                <a:lnTo>
                  <a:pt x="41779" y="69396"/>
                </a:lnTo>
                <a:lnTo>
                  <a:pt x="37465" y="57530"/>
                </a:lnTo>
                <a:close/>
              </a:path>
              <a:path w="320675" h="840739">
                <a:moveTo>
                  <a:pt x="70554" y="57530"/>
                </a:moveTo>
                <a:lnTo>
                  <a:pt x="37465" y="57530"/>
                </a:lnTo>
                <a:lnTo>
                  <a:pt x="41779" y="69396"/>
                </a:lnTo>
                <a:lnTo>
                  <a:pt x="71628" y="58547"/>
                </a:lnTo>
                <a:lnTo>
                  <a:pt x="70554" y="57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42061" y="2100896"/>
            <a:ext cx="462915" cy="841375"/>
          </a:xfrm>
          <a:custGeom>
            <a:avLst/>
            <a:gdLst/>
            <a:ahLst/>
            <a:cxnLst/>
            <a:rect l="l" t="t" r="r" b="b"/>
            <a:pathLst>
              <a:path w="462914" h="841375">
                <a:moveTo>
                  <a:pt x="420760" y="63862"/>
                </a:moveTo>
                <a:lnTo>
                  <a:pt x="0" y="835151"/>
                </a:lnTo>
                <a:lnTo>
                  <a:pt x="11175" y="841248"/>
                </a:lnTo>
                <a:lnTo>
                  <a:pt x="431844" y="69898"/>
                </a:lnTo>
                <a:lnTo>
                  <a:pt x="420760" y="63862"/>
                </a:lnTo>
                <a:close/>
              </a:path>
              <a:path w="462914" h="841375">
                <a:moveTo>
                  <a:pt x="460900" y="52704"/>
                </a:moveTo>
                <a:lnTo>
                  <a:pt x="426846" y="52704"/>
                </a:lnTo>
                <a:lnTo>
                  <a:pt x="437895" y="58800"/>
                </a:lnTo>
                <a:lnTo>
                  <a:pt x="431844" y="69898"/>
                </a:lnTo>
                <a:lnTo>
                  <a:pt x="459739" y="85089"/>
                </a:lnTo>
                <a:lnTo>
                  <a:pt x="460900" y="52704"/>
                </a:lnTo>
                <a:close/>
              </a:path>
              <a:path w="462914" h="841375">
                <a:moveTo>
                  <a:pt x="426846" y="52704"/>
                </a:moveTo>
                <a:lnTo>
                  <a:pt x="420760" y="63862"/>
                </a:lnTo>
                <a:lnTo>
                  <a:pt x="431844" y="69898"/>
                </a:lnTo>
                <a:lnTo>
                  <a:pt x="437895" y="58800"/>
                </a:lnTo>
                <a:lnTo>
                  <a:pt x="426846" y="52704"/>
                </a:lnTo>
                <a:close/>
              </a:path>
              <a:path w="462914" h="841375">
                <a:moveTo>
                  <a:pt x="462788" y="0"/>
                </a:moveTo>
                <a:lnTo>
                  <a:pt x="392811" y="48640"/>
                </a:lnTo>
                <a:lnTo>
                  <a:pt x="420760" y="63862"/>
                </a:lnTo>
                <a:lnTo>
                  <a:pt x="426846" y="52704"/>
                </a:lnTo>
                <a:lnTo>
                  <a:pt x="460900" y="52704"/>
                </a:lnTo>
                <a:lnTo>
                  <a:pt x="4627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88920" y="2098356"/>
            <a:ext cx="1223010" cy="843915"/>
          </a:xfrm>
          <a:custGeom>
            <a:avLst/>
            <a:gdLst/>
            <a:ahLst/>
            <a:cxnLst/>
            <a:rect l="l" t="t" r="r" b="b"/>
            <a:pathLst>
              <a:path w="1223010" h="843914">
                <a:moveTo>
                  <a:pt x="1156406" y="37932"/>
                </a:moveTo>
                <a:lnTo>
                  <a:pt x="0" y="832992"/>
                </a:lnTo>
                <a:lnTo>
                  <a:pt x="7112" y="843407"/>
                </a:lnTo>
                <a:lnTo>
                  <a:pt x="1163555" y="48320"/>
                </a:lnTo>
                <a:lnTo>
                  <a:pt x="1156406" y="37932"/>
                </a:lnTo>
                <a:close/>
              </a:path>
              <a:path w="1223010" h="843914">
                <a:moveTo>
                  <a:pt x="1205792" y="30734"/>
                </a:moveTo>
                <a:lnTo>
                  <a:pt x="1166876" y="30734"/>
                </a:lnTo>
                <a:lnTo>
                  <a:pt x="1173988" y="41148"/>
                </a:lnTo>
                <a:lnTo>
                  <a:pt x="1163555" y="48320"/>
                </a:lnTo>
                <a:lnTo>
                  <a:pt x="1181608" y="74549"/>
                </a:lnTo>
                <a:lnTo>
                  <a:pt x="1205792" y="30734"/>
                </a:lnTo>
                <a:close/>
              </a:path>
              <a:path w="1223010" h="843914">
                <a:moveTo>
                  <a:pt x="1166876" y="30734"/>
                </a:moveTo>
                <a:lnTo>
                  <a:pt x="1156406" y="37932"/>
                </a:lnTo>
                <a:lnTo>
                  <a:pt x="1163555" y="48320"/>
                </a:lnTo>
                <a:lnTo>
                  <a:pt x="1173988" y="41148"/>
                </a:lnTo>
                <a:lnTo>
                  <a:pt x="1166876" y="30734"/>
                </a:lnTo>
                <a:close/>
              </a:path>
              <a:path w="1223010" h="843914">
                <a:moveTo>
                  <a:pt x="1222756" y="0"/>
                </a:moveTo>
                <a:lnTo>
                  <a:pt x="1138428" y="11811"/>
                </a:lnTo>
                <a:lnTo>
                  <a:pt x="1156406" y="37932"/>
                </a:lnTo>
                <a:lnTo>
                  <a:pt x="1166876" y="30734"/>
                </a:lnTo>
                <a:lnTo>
                  <a:pt x="1205792" y="30734"/>
                </a:lnTo>
                <a:lnTo>
                  <a:pt x="12227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6730" y="2056445"/>
            <a:ext cx="2288540" cy="927735"/>
          </a:xfrm>
          <a:custGeom>
            <a:avLst/>
            <a:gdLst/>
            <a:ahLst/>
            <a:cxnLst/>
            <a:rect l="l" t="t" r="r" b="b"/>
            <a:pathLst>
              <a:path w="2288540" h="927735">
                <a:moveTo>
                  <a:pt x="2215257" y="29491"/>
                </a:moveTo>
                <a:lnTo>
                  <a:pt x="0" y="915670"/>
                </a:lnTo>
                <a:lnTo>
                  <a:pt x="4825" y="927353"/>
                </a:lnTo>
                <a:lnTo>
                  <a:pt x="2219981" y="41291"/>
                </a:lnTo>
                <a:lnTo>
                  <a:pt x="2215257" y="29491"/>
                </a:lnTo>
                <a:close/>
              </a:path>
              <a:path w="2288540" h="927735">
                <a:moveTo>
                  <a:pt x="2272697" y="24764"/>
                </a:moveTo>
                <a:lnTo>
                  <a:pt x="2227072" y="24764"/>
                </a:lnTo>
                <a:lnTo>
                  <a:pt x="2231771" y="36575"/>
                </a:lnTo>
                <a:lnTo>
                  <a:pt x="2219981" y="41291"/>
                </a:lnTo>
                <a:lnTo>
                  <a:pt x="2231771" y="70738"/>
                </a:lnTo>
                <a:lnTo>
                  <a:pt x="2272697" y="24764"/>
                </a:lnTo>
                <a:close/>
              </a:path>
              <a:path w="2288540" h="927735">
                <a:moveTo>
                  <a:pt x="2227072" y="24764"/>
                </a:moveTo>
                <a:lnTo>
                  <a:pt x="2215257" y="29491"/>
                </a:lnTo>
                <a:lnTo>
                  <a:pt x="2219981" y="41291"/>
                </a:lnTo>
                <a:lnTo>
                  <a:pt x="2231771" y="36575"/>
                </a:lnTo>
                <a:lnTo>
                  <a:pt x="2227072" y="24764"/>
                </a:lnTo>
                <a:close/>
              </a:path>
              <a:path w="2288540" h="927735">
                <a:moveTo>
                  <a:pt x="2203450" y="0"/>
                </a:moveTo>
                <a:lnTo>
                  <a:pt x="2215257" y="29491"/>
                </a:lnTo>
                <a:lnTo>
                  <a:pt x="2227072" y="24764"/>
                </a:lnTo>
                <a:lnTo>
                  <a:pt x="2272697" y="24764"/>
                </a:lnTo>
                <a:lnTo>
                  <a:pt x="2288413" y="7112"/>
                </a:lnTo>
                <a:lnTo>
                  <a:pt x="2203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91000" y="4633848"/>
            <a:ext cx="0" cy="1614170"/>
          </a:xfrm>
          <a:custGeom>
            <a:avLst/>
            <a:gdLst/>
            <a:ahLst/>
            <a:cxnLst/>
            <a:rect l="l" t="t" r="r" b="b"/>
            <a:pathLst>
              <a:path h="1614170">
                <a:moveTo>
                  <a:pt x="0" y="0"/>
                </a:moveTo>
                <a:lnTo>
                  <a:pt x="0" y="16135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24400" y="4633848"/>
            <a:ext cx="0" cy="1614170"/>
          </a:xfrm>
          <a:custGeom>
            <a:avLst/>
            <a:gdLst/>
            <a:ahLst/>
            <a:cxnLst/>
            <a:rect l="l" t="t" r="r" b="b"/>
            <a:pathLst>
              <a:path h="1614170">
                <a:moveTo>
                  <a:pt x="0" y="0"/>
                </a:moveTo>
                <a:lnTo>
                  <a:pt x="0" y="16135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43376" y="5044440"/>
            <a:ext cx="1628775" cy="0"/>
          </a:xfrm>
          <a:custGeom>
            <a:avLst/>
            <a:gdLst/>
            <a:ahLst/>
            <a:cxnLst/>
            <a:rect l="l" t="t" r="r" b="b"/>
            <a:pathLst>
              <a:path w="1628775">
                <a:moveTo>
                  <a:pt x="0" y="0"/>
                </a:moveTo>
                <a:lnTo>
                  <a:pt x="16286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43376" y="5440679"/>
            <a:ext cx="1628775" cy="0"/>
          </a:xfrm>
          <a:custGeom>
            <a:avLst/>
            <a:gdLst/>
            <a:ahLst/>
            <a:cxnLst/>
            <a:rect l="l" t="t" r="r" b="b"/>
            <a:pathLst>
              <a:path w="1628775">
                <a:moveTo>
                  <a:pt x="0" y="0"/>
                </a:moveTo>
                <a:lnTo>
                  <a:pt x="16286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43376" y="5836920"/>
            <a:ext cx="1628775" cy="0"/>
          </a:xfrm>
          <a:custGeom>
            <a:avLst/>
            <a:gdLst/>
            <a:ahLst/>
            <a:cxnLst/>
            <a:rect l="l" t="t" r="r" b="b"/>
            <a:pathLst>
              <a:path w="1628775">
                <a:moveTo>
                  <a:pt x="0" y="0"/>
                </a:moveTo>
                <a:lnTo>
                  <a:pt x="16286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57600" y="4633848"/>
            <a:ext cx="0" cy="1614170"/>
          </a:xfrm>
          <a:custGeom>
            <a:avLst/>
            <a:gdLst/>
            <a:ahLst/>
            <a:cxnLst/>
            <a:rect l="l" t="t" r="r" b="b"/>
            <a:pathLst>
              <a:path h="1614170">
                <a:moveTo>
                  <a:pt x="0" y="0"/>
                </a:moveTo>
                <a:lnTo>
                  <a:pt x="0" y="161359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57800" y="4633848"/>
            <a:ext cx="0" cy="1614170"/>
          </a:xfrm>
          <a:custGeom>
            <a:avLst/>
            <a:gdLst/>
            <a:ahLst/>
            <a:cxnLst/>
            <a:rect l="l" t="t" r="r" b="b"/>
            <a:pathLst>
              <a:path h="1614170">
                <a:moveTo>
                  <a:pt x="0" y="0"/>
                </a:moveTo>
                <a:lnTo>
                  <a:pt x="0" y="161359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43376" y="4648200"/>
            <a:ext cx="1628775" cy="0"/>
          </a:xfrm>
          <a:custGeom>
            <a:avLst/>
            <a:gdLst/>
            <a:ahLst/>
            <a:cxnLst/>
            <a:rect l="l" t="t" r="r" b="b"/>
            <a:pathLst>
              <a:path w="1628775">
                <a:moveTo>
                  <a:pt x="0" y="0"/>
                </a:moveTo>
                <a:lnTo>
                  <a:pt x="16286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43376" y="6233159"/>
            <a:ext cx="1628775" cy="0"/>
          </a:xfrm>
          <a:custGeom>
            <a:avLst/>
            <a:gdLst/>
            <a:ahLst/>
            <a:cxnLst/>
            <a:rect l="l" t="t" r="r" b="b"/>
            <a:pathLst>
              <a:path w="1628775">
                <a:moveTo>
                  <a:pt x="0" y="0"/>
                </a:moveTo>
                <a:lnTo>
                  <a:pt x="16286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32809" y="4753432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90009" y="4296282"/>
            <a:ext cx="1219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  <a:tab pos="1079500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0	1	2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32809" y="528713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29000" y="5638800"/>
            <a:ext cx="1530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2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3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05400" y="4381500"/>
            <a:ext cx="1371600" cy="76200"/>
          </a:xfrm>
          <a:custGeom>
            <a:avLst/>
            <a:gdLst/>
            <a:ahLst/>
            <a:cxnLst/>
            <a:rect l="l" t="t" r="r" b="b"/>
            <a:pathLst>
              <a:path w="1371600" h="76200">
                <a:moveTo>
                  <a:pt x="1295400" y="0"/>
                </a:moveTo>
                <a:lnTo>
                  <a:pt x="1295400" y="76200"/>
                </a:lnTo>
                <a:lnTo>
                  <a:pt x="1358900" y="44450"/>
                </a:lnTo>
                <a:lnTo>
                  <a:pt x="1308100" y="44450"/>
                </a:lnTo>
                <a:lnTo>
                  <a:pt x="1308100" y="31750"/>
                </a:lnTo>
                <a:lnTo>
                  <a:pt x="1358900" y="31750"/>
                </a:lnTo>
                <a:lnTo>
                  <a:pt x="1295400" y="0"/>
                </a:lnTo>
                <a:close/>
              </a:path>
              <a:path w="1371600" h="76200">
                <a:moveTo>
                  <a:pt x="1295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295400" y="44450"/>
                </a:lnTo>
                <a:lnTo>
                  <a:pt x="1295400" y="31750"/>
                </a:lnTo>
                <a:close/>
              </a:path>
              <a:path w="1371600" h="76200">
                <a:moveTo>
                  <a:pt x="1358900" y="31750"/>
                </a:moveTo>
                <a:lnTo>
                  <a:pt x="1308100" y="31750"/>
                </a:lnTo>
                <a:lnTo>
                  <a:pt x="1308100" y="44450"/>
                </a:lnTo>
                <a:lnTo>
                  <a:pt x="1358900" y="44450"/>
                </a:lnTo>
                <a:lnTo>
                  <a:pt x="1371600" y="38100"/>
                </a:lnTo>
                <a:lnTo>
                  <a:pt x="1358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76400" y="5943600"/>
            <a:ext cx="1753870" cy="335915"/>
          </a:xfrm>
          <a:custGeom>
            <a:avLst/>
            <a:gdLst/>
            <a:ahLst/>
            <a:cxnLst/>
            <a:rect l="l" t="t" r="r" b="b"/>
            <a:pathLst>
              <a:path w="1753870" h="335914">
                <a:moveTo>
                  <a:pt x="76208" y="31296"/>
                </a:moveTo>
                <a:lnTo>
                  <a:pt x="74029" y="43802"/>
                </a:lnTo>
                <a:lnTo>
                  <a:pt x="1751457" y="335534"/>
                </a:lnTo>
                <a:lnTo>
                  <a:pt x="1753742" y="323024"/>
                </a:lnTo>
                <a:lnTo>
                  <a:pt x="76208" y="31296"/>
                </a:lnTo>
                <a:close/>
              </a:path>
              <a:path w="1753870" h="335914">
                <a:moveTo>
                  <a:pt x="81661" y="0"/>
                </a:moveTo>
                <a:lnTo>
                  <a:pt x="0" y="24485"/>
                </a:lnTo>
                <a:lnTo>
                  <a:pt x="68580" y="75082"/>
                </a:lnTo>
                <a:lnTo>
                  <a:pt x="74029" y="43802"/>
                </a:lnTo>
                <a:lnTo>
                  <a:pt x="61468" y="41617"/>
                </a:lnTo>
                <a:lnTo>
                  <a:pt x="63626" y="29108"/>
                </a:lnTo>
                <a:lnTo>
                  <a:pt x="76589" y="29108"/>
                </a:lnTo>
                <a:lnTo>
                  <a:pt x="81661" y="0"/>
                </a:lnTo>
                <a:close/>
              </a:path>
              <a:path w="1753870" h="335914">
                <a:moveTo>
                  <a:pt x="63626" y="29108"/>
                </a:moveTo>
                <a:lnTo>
                  <a:pt x="61468" y="41617"/>
                </a:lnTo>
                <a:lnTo>
                  <a:pt x="74029" y="43802"/>
                </a:lnTo>
                <a:lnTo>
                  <a:pt x="76208" y="31296"/>
                </a:lnTo>
                <a:lnTo>
                  <a:pt x="63626" y="29108"/>
                </a:lnTo>
                <a:close/>
              </a:path>
              <a:path w="1753870" h="335914">
                <a:moveTo>
                  <a:pt x="76589" y="29108"/>
                </a:moveTo>
                <a:lnTo>
                  <a:pt x="63626" y="29108"/>
                </a:lnTo>
                <a:lnTo>
                  <a:pt x="76208" y="31296"/>
                </a:lnTo>
                <a:lnTo>
                  <a:pt x="76589" y="29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41044" y="5820867"/>
            <a:ext cx="11036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Row</a:t>
            </a:r>
            <a:r>
              <a:rPr sz="18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offset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value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81698" y="4219778"/>
            <a:ext cx="14344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" panose="020B0604020202020204"/>
                <a:cs typeface="Arial" panose="020B0604020202020204"/>
              </a:rPr>
              <a:t>Column</a:t>
            </a:r>
            <a:r>
              <a:rPr sz="18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offset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value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62200" y="4572000"/>
            <a:ext cx="1373505" cy="332105"/>
          </a:xfrm>
          <a:custGeom>
            <a:avLst/>
            <a:gdLst/>
            <a:ahLst/>
            <a:cxnLst/>
            <a:rect l="l" t="t" r="r" b="b"/>
            <a:pathLst>
              <a:path w="1373504" h="332104">
                <a:moveTo>
                  <a:pt x="75782" y="31078"/>
                </a:moveTo>
                <a:lnTo>
                  <a:pt x="73046" y="43411"/>
                </a:lnTo>
                <a:lnTo>
                  <a:pt x="1370202" y="331724"/>
                </a:lnTo>
                <a:lnTo>
                  <a:pt x="1372997" y="319277"/>
                </a:lnTo>
                <a:lnTo>
                  <a:pt x="75782" y="31078"/>
                </a:lnTo>
                <a:close/>
              </a:path>
              <a:path w="1373504" h="332104">
                <a:moveTo>
                  <a:pt x="82676" y="0"/>
                </a:moveTo>
                <a:lnTo>
                  <a:pt x="0" y="20700"/>
                </a:lnTo>
                <a:lnTo>
                  <a:pt x="66167" y="74421"/>
                </a:lnTo>
                <a:lnTo>
                  <a:pt x="73046" y="43411"/>
                </a:lnTo>
                <a:lnTo>
                  <a:pt x="60579" y="40639"/>
                </a:lnTo>
                <a:lnTo>
                  <a:pt x="63373" y="28320"/>
                </a:lnTo>
                <a:lnTo>
                  <a:pt x="76394" y="28320"/>
                </a:lnTo>
                <a:lnTo>
                  <a:pt x="82676" y="0"/>
                </a:lnTo>
                <a:close/>
              </a:path>
              <a:path w="1373504" h="332104">
                <a:moveTo>
                  <a:pt x="63373" y="28320"/>
                </a:moveTo>
                <a:lnTo>
                  <a:pt x="60579" y="40639"/>
                </a:lnTo>
                <a:lnTo>
                  <a:pt x="73046" y="43411"/>
                </a:lnTo>
                <a:lnTo>
                  <a:pt x="75782" y="31078"/>
                </a:lnTo>
                <a:lnTo>
                  <a:pt x="63373" y="28320"/>
                </a:lnTo>
                <a:close/>
              </a:path>
              <a:path w="1373504" h="332104">
                <a:moveTo>
                  <a:pt x="76394" y="28320"/>
                </a:moveTo>
                <a:lnTo>
                  <a:pt x="63373" y="28320"/>
                </a:lnTo>
                <a:lnTo>
                  <a:pt x="75782" y="31078"/>
                </a:lnTo>
                <a:lnTo>
                  <a:pt x="76394" y="28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02352" y="4947411"/>
            <a:ext cx="993775" cy="539115"/>
          </a:xfrm>
          <a:custGeom>
            <a:avLst/>
            <a:gdLst/>
            <a:ahLst/>
            <a:cxnLst/>
            <a:rect l="l" t="t" r="r" b="b"/>
            <a:pathLst>
              <a:path w="993775" h="539114">
                <a:moveTo>
                  <a:pt x="923517" y="508445"/>
                </a:moveTo>
                <a:lnTo>
                  <a:pt x="908431" y="536447"/>
                </a:lnTo>
                <a:lnTo>
                  <a:pt x="993648" y="538988"/>
                </a:lnTo>
                <a:lnTo>
                  <a:pt x="976414" y="514476"/>
                </a:lnTo>
                <a:lnTo>
                  <a:pt x="934720" y="514476"/>
                </a:lnTo>
                <a:lnTo>
                  <a:pt x="923517" y="508445"/>
                </a:lnTo>
                <a:close/>
              </a:path>
              <a:path w="993775" h="539114">
                <a:moveTo>
                  <a:pt x="929527" y="497290"/>
                </a:moveTo>
                <a:lnTo>
                  <a:pt x="923517" y="508445"/>
                </a:lnTo>
                <a:lnTo>
                  <a:pt x="934720" y="514476"/>
                </a:lnTo>
                <a:lnTo>
                  <a:pt x="940688" y="503300"/>
                </a:lnTo>
                <a:lnTo>
                  <a:pt x="929527" y="497290"/>
                </a:lnTo>
                <a:close/>
              </a:path>
              <a:path w="993775" h="539114">
                <a:moveTo>
                  <a:pt x="944626" y="469265"/>
                </a:moveTo>
                <a:lnTo>
                  <a:pt x="929527" y="497290"/>
                </a:lnTo>
                <a:lnTo>
                  <a:pt x="940688" y="503300"/>
                </a:lnTo>
                <a:lnTo>
                  <a:pt x="934720" y="514476"/>
                </a:lnTo>
                <a:lnTo>
                  <a:pt x="976414" y="514476"/>
                </a:lnTo>
                <a:lnTo>
                  <a:pt x="944626" y="469265"/>
                </a:lnTo>
                <a:close/>
              </a:path>
              <a:path w="993775" h="539114">
                <a:moveTo>
                  <a:pt x="6096" y="0"/>
                </a:moveTo>
                <a:lnTo>
                  <a:pt x="0" y="11175"/>
                </a:lnTo>
                <a:lnTo>
                  <a:pt x="923517" y="508445"/>
                </a:lnTo>
                <a:lnTo>
                  <a:pt x="929527" y="497290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8739" y="4616150"/>
            <a:ext cx="1369061" cy="848994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Address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8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a[0][0]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14400" y="4922646"/>
            <a:ext cx="762635" cy="113030"/>
          </a:xfrm>
          <a:custGeom>
            <a:avLst/>
            <a:gdLst/>
            <a:ahLst/>
            <a:cxnLst/>
            <a:rect l="l" t="t" r="r" b="b"/>
            <a:pathLst>
              <a:path w="762635" h="113029">
                <a:moveTo>
                  <a:pt x="76454" y="31616"/>
                </a:moveTo>
                <a:lnTo>
                  <a:pt x="75197" y="44192"/>
                </a:lnTo>
                <a:lnTo>
                  <a:pt x="761364" y="112902"/>
                </a:lnTo>
                <a:lnTo>
                  <a:pt x="762635" y="100202"/>
                </a:lnTo>
                <a:lnTo>
                  <a:pt x="76454" y="31616"/>
                </a:lnTo>
                <a:close/>
              </a:path>
              <a:path w="762635" h="113029">
                <a:moveTo>
                  <a:pt x="79616" y="0"/>
                </a:moveTo>
                <a:lnTo>
                  <a:pt x="0" y="30352"/>
                </a:lnTo>
                <a:lnTo>
                  <a:pt x="72034" y="75818"/>
                </a:lnTo>
                <a:lnTo>
                  <a:pt x="75197" y="44192"/>
                </a:lnTo>
                <a:lnTo>
                  <a:pt x="62547" y="42925"/>
                </a:lnTo>
                <a:lnTo>
                  <a:pt x="63817" y="30352"/>
                </a:lnTo>
                <a:lnTo>
                  <a:pt x="76581" y="30352"/>
                </a:lnTo>
                <a:lnTo>
                  <a:pt x="79616" y="0"/>
                </a:lnTo>
                <a:close/>
              </a:path>
              <a:path w="762635" h="113029">
                <a:moveTo>
                  <a:pt x="63817" y="30352"/>
                </a:moveTo>
                <a:lnTo>
                  <a:pt x="62547" y="42925"/>
                </a:lnTo>
                <a:lnTo>
                  <a:pt x="75197" y="44192"/>
                </a:lnTo>
                <a:lnTo>
                  <a:pt x="76454" y="31616"/>
                </a:lnTo>
                <a:lnTo>
                  <a:pt x="63817" y="30352"/>
                </a:lnTo>
                <a:close/>
              </a:path>
              <a:path w="762635" h="113029">
                <a:moveTo>
                  <a:pt x="76581" y="30352"/>
                </a:moveTo>
                <a:lnTo>
                  <a:pt x="63817" y="30352"/>
                </a:lnTo>
                <a:lnTo>
                  <a:pt x="76454" y="31616"/>
                </a:lnTo>
                <a:lnTo>
                  <a:pt x="76581" y="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33600" y="5334000"/>
            <a:ext cx="1600200" cy="76200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6002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600200" h="76200">
                <a:moveTo>
                  <a:pt x="16002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600200" y="44450"/>
                </a:lnTo>
                <a:lnTo>
                  <a:pt x="16002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679575" y="4570694"/>
            <a:ext cx="664210" cy="10928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a[</a:t>
            </a:r>
            <a:r>
              <a:rPr sz="1800" spc="5" dirty="0">
                <a:latin typeface="Arial" panose="020B0604020202020204"/>
                <a:cs typeface="Arial" panose="020B0604020202020204"/>
              </a:rPr>
              <a:t>0</a:t>
            </a:r>
            <a:r>
              <a:rPr sz="1800" dirty="0">
                <a:latin typeface="Arial" panose="020B0604020202020204"/>
                <a:cs typeface="Arial" panose="020B0604020202020204"/>
              </a:rPr>
              <a:t>]</a:t>
            </a:r>
            <a:r>
              <a:rPr sz="1800" spc="5" dirty="0">
                <a:latin typeface="Arial" panose="020B0604020202020204"/>
                <a:cs typeface="Arial" panose="020B0604020202020204"/>
              </a:rPr>
              <a:t>[</a:t>
            </a:r>
            <a:r>
              <a:rPr sz="1800" dirty="0">
                <a:latin typeface="Arial" panose="020B0604020202020204"/>
                <a:cs typeface="Arial" panose="020B0604020202020204"/>
              </a:rPr>
              <a:t>0]</a:t>
            </a:r>
          </a:p>
          <a:p>
            <a:pPr marL="48895">
              <a:lnSpc>
                <a:spcPct val="100000"/>
              </a:lnSpc>
              <a:spcBef>
                <a:spcPts val="240"/>
              </a:spcBef>
            </a:pPr>
            <a:r>
              <a:rPr sz="1800" spc="5" dirty="0">
                <a:latin typeface="Arial" panose="020B0604020202020204"/>
                <a:cs typeface="Arial" panose="020B0604020202020204"/>
              </a:rPr>
              <a:t>1000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1006</a:t>
            </a:r>
          </a:p>
        </p:txBody>
      </p:sp>
      <p:sp>
        <p:nvSpPr>
          <p:cNvPr id="31" name="object 31"/>
          <p:cNvSpPr/>
          <p:nvPr/>
        </p:nvSpPr>
        <p:spPr>
          <a:xfrm>
            <a:off x="5180203" y="6304610"/>
            <a:ext cx="992505" cy="255270"/>
          </a:xfrm>
          <a:custGeom>
            <a:avLst/>
            <a:gdLst/>
            <a:ahLst/>
            <a:cxnLst/>
            <a:rect l="l" t="t" r="r" b="b"/>
            <a:pathLst>
              <a:path w="992504" h="255270">
                <a:moveTo>
                  <a:pt x="916338" y="30944"/>
                </a:moveTo>
                <a:lnTo>
                  <a:pt x="0" y="242404"/>
                </a:lnTo>
                <a:lnTo>
                  <a:pt x="2794" y="254774"/>
                </a:lnTo>
                <a:lnTo>
                  <a:pt x="919192" y="43300"/>
                </a:lnTo>
                <a:lnTo>
                  <a:pt x="916338" y="30944"/>
                </a:lnTo>
                <a:close/>
              </a:path>
              <a:path w="992504" h="255270">
                <a:moveTo>
                  <a:pt x="982206" y="28079"/>
                </a:moveTo>
                <a:lnTo>
                  <a:pt x="928751" y="28079"/>
                </a:lnTo>
                <a:lnTo>
                  <a:pt x="931545" y="40449"/>
                </a:lnTo>
                <a:lnTo>
                  <a:pt x="919192" y="43300"/>
                </a:lnTo>
                <a:lnTo>
                  <a:pt x="926338" y="74244"/>
                </a:lnTo>
                <a:lnTo>
                  <a:pt x="982206" y="28079"/>
                </a:lnTo>
                <a:close/>
              </a:path>
              <a:path w="992504" h="255270">
                <a:moveTo>
                  <a:pt x="928751" y="28079"/>
                </a:moveTo>
                <a:lnTo>
                  <a:pt x="916338" y="30944"/>
                </a:lnTo>
                <a:lnTo>
                  <a:pt x="919192" y="43300"/>
                </a:lnTo>
                <a:lnTo>
                  <a:pt x="931545" y="40449"/>
                </a:lnTo>
                <a:lnTo>
                  <a:pt x="928751" y="28079"/>
                </a:lnTo>
                <a:close/>
              </a:path>
              <a:path w="992504" h="255270">
                <a:moveTo>
                  <a:pt x="909193" y="0"/>
                </a:moveTo>
                <a:lnTo>
                  <a:pt x="916338" y="30944"/>
                </a:lnTo>
                <a:lnTo>
                  <a:pt x="928751" y="28079"/>
                </a:lnTo>
                <a:lnTo>
                  <a:pt x="982206" y="28079"/>
                </a:lnTo>
                <a:lnTo>
                  <a:pt x="991997" y="19989"/>
                </a:lnTo>
                <a:lnTo>
                  <a:pt x="909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100698" y="5332577"/>
            <a:ext cx="664210" cy="1302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1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a[</a:t>
            </a:r>
            <a:r>
              <a:rPr sz="1800" spc="5" dirty="0">
                <a:latin typeface="Arial" panose="020B0604020202020204"/>
                <a:cs typeface="Arial" panose="020B0604020202020204"/>
              </a:rPr>
              <a:t>0</a:t>
            </a:r>
            <a:r>
              <a:rPr sz="1800" dirty="0">
                <a:latin typeface="Arial" panose="020B0604020202020204"/>
                <a:cs typeface="Arial" panose="020B0604020202020204"/>
              </a:rPr>
              <a:t>]</a:t>
            </a:r>
            <a:r>
              <a:rPr sz="1800" spc="5" dirty="0">
                <a:latin typeface="Arial" panose="020B0604020202020204"/>
                <a:cs typeface="Arial" panose="020B0604020202020204"/>
              </a:rPr>
              <a:t>[</a:t>
            </a:r>
            <a:r>
              <a:rPr sz="1800" dirty="0">
                <a:latin typeface="Arial" panose="020B0604020202020204"/>
                <a:cs typeface="Arial" panose="020B0604020202020204"/>
              </a:rPr>
              <a:t>2]  1004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R="3175" algn="ctr">
              <a:lnSpc>
                <a:spcPct val="100000"/>
              </a:lnSpc>
              <a:spcBef>
                <a:spcPts val="1410"/>
              </a:spcBef>
            </a:pPr>
            <a:r>
              <a:rPr sz="3200" spc="-5" dirty="0">
                <a:latin typeface="Arial" panose="020B0604020202020204"/>
                <a:cs typeface="Arial" panose="020B0604020202020204"/>
              </a:rPr>
              <a:t>?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47166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533400"/>
            <a:ext cx="871918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600" b="1" spc="-15" dirty="0"/>
              <a:t>T</a:t>
            </a:r>
            <a:r>
              <a:rPr sz="3600" b="1" dirty="0"/>
              <a:t>w</a:t>
            </a:r>
            <a:r>
              <a:rPr sz="3600" b="1" spc="-5" dirty="0"/>
              <a:t>o-</a:t>
            </a:r>
            <a:r>
              <a:rPr sz="3600" b="1" spc="-15" dirty="0"/>
              <a:t>D</a:t>
            </a:r>
            <a:r>
              <a:rPr sz="3600" b="1" spc="-10" dirty="0"/>
              <a:t>imens</a:t>
            </a:r>
            <a:r>
              <a:rPr sz="3600" b="1" spc="5" dirty="0"/>
              <a:t>i</a:t>
            </a:r>
            <a:r>
              <a:rPr sz="3600" b="1" spc="-5" dirty="0"/>
              <a:t>onal</a:t>
            </a:r>
            <a:r>
              <a:rPr sz="3600" b="1" spc="15" dirty="0"/>
              <a:t> </a:t>
            </a:r>
            <a:r>
              <a:rPr sz="3600" b="1" spc="-5" dirty="0"/>
              <a:t>Arr</a:t>
            </a:r>
            <a:r>
              <a:rPr sz="3600" b="1" dirty="0"/>
              <a:t>a</a:t>
            </a:r>
            <a:r>
              <a:rPr sz="3600" b="1" spc="-5" dirty="0"/>
              <a:t>y</a:t>
            </a:r>
            <a:endParaRPr sz="36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402156"/>
            <a:ext cx="5996940" cy="20640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entury Schoolbook" panose="02040604050505020304"/>
                <a:cs typeface="Century Schoolbook" panose="02040604050505020304"/>
              </a:rPr>
              <a:t>Initialization</a:t>
            </a:r>
            <a:endParaRPr sz="2000" dirty="0">
              <a:latin typeface="Century Schoolbook" panose="02040604050505020304"/>
              <a:cs typeface="Century Schoolbook" panose="020406040505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entury Schoolbook" panose="02040604050505020304"/>
                <a:cs typeface="Century Schoolbook" panose="02040604050505020304"/>
              </a:rPr>
              <a:t>Example:</a:t>
            </a:r>
            <a:endParaRPr sz="2400" dirty="0">
              <a:latin typeface="Century Schoolbook" panose="02040604050505020304"/>
              <a:cs typeface="Century Schoolbook" panose="02040604050505020304"/>
            </a:endParaRPr>
          </a:p>
          <a:p>
            <a:pPr marL="94615">
              <a:lnSpc>
                <a:spcPct val="100000"/>
              </a:lnSpc>
              <a:spcBef>
                <a:spcPts val="1000"/>
              </a:spcBef>
            </a:pPr>
            <a:r>
              <a:rPr sz="2000" b="1" spc="-10" dirty="0">
                <a:latin typeface="Century Schoolbook" panose="02040604050505020304"/>
                <a:cs typeface="Century Schoolbook" panose="02040604050505020304"/>
              </a:rPr>
              <a:t>int </a:t>
            </a:r>
            <a:r>
              <a:rPr sz="2000" spc="-10" dirty="0">
                <a:latin typeface="Century Schoolbook" panose="02040604050505020304"/>
                <a:cs typeface="Century Schoolbook" panose="02040604050505020304"/>
              </a:rPr>
              <a:t>array1[ </a:t>
            </a:r>
            <a:r>
              <a:rPr sz="2000" spc="-5" dirty="0">
                <a:latin typeface="Century Schoolbook" panose="02040604050505020304"/>
                <a:cs typeface="Century Schoolbook" panose="02040604050505020304"/>
              </a:rPr>
              <a:t>2 ][ 3 ] = { { </a:t>
            </a:r>
            <a:r>
              <a:rPr sz="2000" spc="-10" dirty="0">
                <a:latin typeface="Century Schoolbook" panose="02040604050505020304"/>
                <a:cs typeface="Century Schoolbook" panose="02040604050505020304"/>
              </a:rPr>
              <a:t>1, 2, </a:t>
            </a:r>
            <a:r>
              <a:rPr sz="2000" spc="-5" dirty="0">
                <a:latin typeface="Century Schoolbook" panose="02040604050505020304"/>
                <a:cs typeface="Century Schoolbook" panose="02040604050505020304"/>
              </a:rPr>
              <a:t>3 </a:t>
            </a:r>
            <a:r>
              <a:rPr sz="2000" dirty="0">
                <a:latin typeface="Century Schoolbook" panose="02040604050505020304"/>
                <a:cs typeface="Century Schoolbook" panose="02040604050505020304"/>
              </a:rPr>
              <a:t>}, </a:t>
            </a:r>
            <a:r>
              <a:rPr sz="2000" spc="-5" dirty="0">
                <a:latin typeface="Century Schoolbook" panose="02040604050505020304"/>
                <a:cs typeface="Century Schoolbook" panose="02040604050505020304"/>
              </a:rPr>
              <a:t>{ </a:t>
            </a:r>
            <a:r>
              <a:rPr sz="2000" spc="-10" dirty="0">
                <a:latin typeface="Century Schoolbook" panose="02040604050505020304"/>
                <a:cs typeface="Century Schoolbook" panose="02040604050505020304"/>
              </a:rPr>
              <a:t>4, 5, </a:t>
            </a:r>
            <a:r>
              <a:rPr sz="2000" spc="-5" dirty="0">
                <a:latin typeface="Century Schoolbook" panose="02040604050505020304"/>
                <a:cs typeface="Century Schoolbook" panose="02040604050505020304"/>
              </a:rPr>
              <a:t>6 }</a:t>
            </a:r>
            <a:r>
              <a:rPr sz="2000" spc="20" dirty="0">
                <a:latin typeface="Century Schoolbook" panose="02040604050505020304"/>
                <a:cs typeface="Century Schoolbook" panose="02040604050505020304"/>
              </a:rPr>
              <a:t> </a:t>
            </a:r>
            <a:r>
              <a:rPr sz="2000" dirty="0">
                <a:latin typeface="Century Schoolbook" panose="02040604050505020304"/>
                <a:cs typeface="Century Schoolbook" panose="02040604050505020304"/>
              </a:rPr>
              <a:t>};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 dirty="0">
              <a:latin typeface="Times New Roman" panose="02020603050405020304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88069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57200"/>
            <a:ext cx="428561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000" b="1" dirty="0"/>
              <a:t>Input </a:t>
            </a:r>
            <a:r>
              <a:rPr sz="4000" b="1" spc="5" dirty="0"/>
              <a:t>To 2-D</a:t>
            </a:r>
            <a:r>
              <a:rPr sz="4000" b="1" spc="-160" dirty="0"/>
              <a:t> </a:t>
            </a:r>
            <a:r>
              <a:rPr sz="4000" b="1" spc="5" dirty="0"/>
              <a:t>Array</a:t>
            </a:r>
            <a:endParaRPr sz="40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631060"/>
            <a:ext cx="1146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entury Schoolbook" panose="02040604050505020304"/>
                <a:cs typeface="Century Schoolbook" panose="02040604050505020304"/>
              </a:rPr>
              <a:t>1-D</a:t>
            </a:r>
            <a:r>
              <a:rPr sz="1800" u="sng" spc="-90" dirty="0">
                <a:uFill>
                  <a:solidFill>
                    <a:srgbClr val="000000"/>
                  </a:solidFill>
                </a:uFill>
                <a:latin typeface="Century Schoolbook" panose="02040604050505020304"/>
                <a:cs typeface="Century Schoolbook" panose="02040604050505020304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entury Schoolbook" panose="02040604050505020304"/>
                <a:cs typeface="Century Schoolbook" panose="02040604050505020304"/>
              </a:rPr>
              <a:t>Array:</a:t>
            </a:r>
            <a:endParaRPr sz="1800">
              <a:latin typeface="Century Schoolbook" panose="02040604050505020304"/>
              <a:cs typeface="Century Schoolbook" panose="020406040505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44" y="2255936"/>
            <a:ext cx="2078355" cy="17792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dirty="0">
                <a:latin typeface="Century Schoolbook" panose="02040604050505020304"/>
                <a:cs typeface="Century Schoolbook" panose="02040604050505020304"/>
              </a:rPr>
              <a:t>int</a:t>
            </a:r>
            <a:r>
              <a:rPr sz="1800" spc="-55" dirty="0">
                <a:latin typeface="Century Schoolbook" panose="02040604050505020304"/>
                <a:cs typeface="Century Schoolbook" panose="02040604050505020304"/>
              </a:rPr>
              <a:t> </a:t>
            </a:r>
            <a:r>
              <a:rPr sz="1800" dirty="0">
                <a:latin typeface="Century Schoolbook" panose="02040604050505020304"/>
                <a:cs typeface="Century Schoolbook" panose="02040604050505020304"/>
              </a:rPr>
              <a:t>a[20],i;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Century Schoolbook" panose="02040604050505020304"/>
                <a:cs typeface="Century Schoolbook" panose="02040604050505020304"/>
              </a:rPr>
              <a:t>for(i=0;i&lt;20;i++)</a:t>
            </a:r>
            <a:endParaRPr sz="1800" dirty="0">
              <a:latin typeface="Century Schoolbook" panose="02040604050505020304"/>
              <a:cs typeface="Century Schoolbook" panose="02040604050505020304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800" dirty="0">
                <a:latin typeface="Century Schoolbook" panose="02040604050505020304"/>
                <a:cs typeface="Century Schoolbook" panose="02040604050505020304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US" dirty="0" err="1">
                <a:latin typeface="Century Schoolbook" panose="02040604050505020304"/>
                <a:cs typeface="Century Schoolbook" panose="02040604050505020304"/>
              </a:rPr>
              <a:t>c</a:t>
            </a:r>
            <a:r>
              <a:rPr lang="en-US" sz="1800" dirty="0" err="1" smtClean="0">
                <a:latin typeface="Century Schoolbook" panose="02040604050505020304"/>
                <a:cs typeface="Century Schoolbook" panose="02040604050505020304"/>
              </a:rPr>
              <a:t>in</a:t>
            </a:r>
            <a:r>
              <a:rPr lang="en-US" sz="1800" dirty="0" smtClean="0">
                <a:latin typeface="Century Schoolbook" panose="02040604050505020304"/>
                <a:cs typeface="Century Schoolbook" panose="02040604050505020304"/>
              </a:rPr>
              <a:t>&gt;&gt;</a:t>
            </a:r>
            <a:r>
              <a:rPr sz="1800" dirty="0" smtClean="0">
                <a:latin typeface="Century Schoolbook" panose="02040604050505020304"/>
                <a:cs typeface="Century Schoolbook" panose="02040604050505020304"/>
              </a:rPr>
              <a:t>a</a:t>
            </a:r>
            <a:r>
              <a:rPr sz="1800" dirty="0">
                <a:latin typeface="Century Schoolbook" panose="02040604050505020304"/>
                <a:cs typeface="Century Schoolbook" panose="02040604050505020304"/>
              </a:rPr>
              <a:t>[ i</a:t>
            </a:r>
            <a:r>
              <a:rPr sz="1800" spc="-105" dirty="0">
                <a:latin typeface="Century Schoolbook" panose="02040604050505020304"/>
                <a:cs typeface="Century Schoolbook" panose="02040604050505020304"/>
              </a:rPr>
              <a:t> </a:t>
            </a:r>
            <a:r>
              <a:rPr sz="1800" dirty="0">
                <a:latin typeface="Century Schoolbook" panose="02040604050505020304"/>
                <a:cs typeface="Century Schoolbook" panose="02040604050505020304"/>
              </a:rPr>
              <a:t>]);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Century Schoolbook" panose="02040604050505020304"/>
                <a:cs typeface="Century Schoolbook" panose="02040604050505020304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41114" y="1631060"/>
            <a:ext cx="1146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entury Schoolbook" panose="02040604050505020304"/>
                <a:cs typeface="Century Schoolbook" panose="02040604050505020304"/>
              </a:rPr>
              <a:t>2-D</a:t>
            </a:r>
            <a:r>
              <a:rPr sz="1800" u="sng" spc="-90" dirty="0">
                <a:uFill>
                  <a:solidFill>
                    <a:srgbClr val="000000"/>
                  </a:solidFill>
                </a:uFill>
                <a:latin typeface="Century Schoolbook" panose="02040604050505020304"/>
                <a:cs typeface="Century Schoolbook" panose="02040604050505020304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entury Schoolbook" panose="02040604050505020304"/>
                <a:cs typeface="Century Schoolbook" panose="02040604050505020304"/>
              </a:rPr>
              <a:t>Array:</a:t>
            </a:r>
            <a:endParaRPr sz="1800">
              <a:latin typeface="Century Schoolbook" panose="02040604050505020304"/>
              <a:cs typeface="Century Schoolbook" panose="020406040505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1114" y="2255936"/>
            <a:ext cx="2426335" cy="283146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dirty="0" err="1">
                <a:latin typeface="Century Schoolbook" panose="02040604050505020304"/>
                <a:cs typeface="Century Schoolbook" panose="02040604050505020304"/>
              </a:rPr>
              <a:t>int</a:t>
            </a:r>
            <a:r>
              <a:rPr sz="1800" spc="-55" dirty="0">
                <a:latin typeface="Century Schoolbook" panose="02040604050505020304"/>
                <a:cs typeface="Century Schoolbook" panose="02040604050505020304"/>
              </a:rPr>
              <a:t> </a:t>
            </a:r>
            <a:r>
              <a:rPr sz="1800" dirty="0" smtClean="0">
                <a:latin typeface="Century Schoolbook" panose="02040604050505020304"/>
                <a:cs typeface="Century Schoolbook" panose="02040604050505020304"/>
              </a:rPr>
              <a:t>a[</a:t>
            </a:r>
            <a:r>
              <a:rPr lang="en-US" sz="1800" dirty="0" smtClean="0">
                <a:latin typeface="Century Schoolbook" panose="02040604050505020304"/>
                <a:cs typeface="Century Schoolbook" panose="02040604050505020304"/>
              </a:rPr>
              <a:t>2</a:t>
            </a:r>
            <a:r>
              <a:rPr sz="1800" dirty="0" smtClean="0">
                <a:latin typeface="Century Schoolbook" panose="02040604050505020304"/>
                <a:cs typeface="Century Schoolbook" panose="02040604050505020304"/>
              </a:rPr>
              <a:t>][</a:t>
            </a:r>
            <a:r>
              <a:rPr lang="en-US" dirty="0" smtClean="0">
                <a:latin typeface="Century Schoolbook" panose="02040604050505020304"/>
                <a:cs typeface="Century Schoolbook" panose="02040604050505020304"/>
              </a:rPr>
              <a:t>3</a:t>
            </a:r>
            <a:r>
              <a:rPr sz="1800" dirty="0" smtClean="0">
                <a:latin typeface="Century Schoolbook" panose="02040604050505020304"/>
                <a:cs typeface="Century Schoolbook" panose="02040604050505020304"/>
              </a:rPr>
              <a:t>],</a:t>
            </a:r>
            <a:r>
              <a:rPr sz="1800" dirty="0">
                <a:latin typeface="Century Schoolbook" panose="02040604050505020304"/>
                <a:cs typeface="Century Schoolbook" panose="02040604050505020304"/>
              </a:rPr>
              <a:t>i,j;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5" dirty="0" smtClean="0">
                <a:latin typeface="Century Schoolbook" panose="02040604050505020304"/>
                <a:cs typeface="Century Schoolbook" panose="02040604050505020304"/>
              </a:rPr>
              <a:t>for(</a:t>
            </a:r>
            <a:r>
              <a:rPr sz="1800" spc="-5" dirty="0" err="1" smtClean="0">
                <a:latin typeface="Century Schoolbook" panose="02040604050505020304"/>
                <a:cs typeface="Century Schoolbook" panose="02040604050505020304"/>
              </a:rPr>
              <a:t>i</a:t>
            </a:r>
            <a:r>
              <a:rPr sz="1800" spc="-5" dirty="0" smtClean="0">
                <a:latin typeface="Century Schoolbook" panose="02040604050505020304"/>
                <a:cs typeface="Century Schoolbook" panose="02040604050505020304"/>
              </a:rPr>
              <a:t>=0;i&lt;</a:t>
            </a:r>
            <a:r>
              <a:rPr lang="en-US" sz="1800" spc="-5" dirty="0" smtClean="0">
                <a:latin typeface="Century Schoolbook" panose="02040604050505020304"/>
                <a:cs typeface="Century Schoolbook" panose="02040604050505020304"/>
              </a:rPr>
              <a:t>2</a:t>
            </a:r>
            <a:r>
              <a:rPr sz="1800" spc="-5" dirty="0" smtClean="0">
                <a:latin typeface="Century Schoolbook" panose="02040604050505020304"/>
                <a:cs typeface="Century Schoolbook" panose="02040604050505020304"/>
              </a:rPr>
              <a:t>;i</a:t>
            </a:r>
            <a:r>
              <a:rPr sz="1800" spc="-5" dirty="0">
                <a:latin typeface="Century Schoolbook" panose="02040604050505020304"/>
                <a:cs typeface="Century Schoolbook" panose="02040604050505020304"/>
              </a:rPr>
              <a:t>++)</a:t>
            </a:r>
            <a:endParaRPr sz="1800" dirty="0">
              <a:latin typeface="Century Schoolbook" panose="02040604050505020304"/>
              <a:cs typeface="Century Schoolbook" panose="02040604050505020304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800" dirty="0">
                <a:latin typeface="Century Schoolbook" panose="02040604050505020304"/>
                <a:cs typeface="Century Schoolbook" panose="02040604050505020304"/>
              </a:rPr>
              <a:t>{</a:t>
            </a:r>
          </a:p>
          <a:p>
            <a:pPr marL="137160">
              <a:lnSpc>
                <a:spcPct val="100000"/>
              </a:lnSpc>
              <a:spcBef>
                <a:spcPts val="600"/>
              </a:spcBef>
            </a:pPr>
            <a:r>
              <a:rPr sz="1800" spc="-5" dirty="0" smtClean="0">
                <a:latin typeface="Century Schoolbook" panose="02040604050505020304"/>
                <a:cs typeface="Century Schoolbook" panose="02040604050505020304"/>
              </a:rPr>
              <a:t>for(j=0;j&lt;</a:t>
            </a:r>
            <a:r>
              <a:rPr lang="en-US" sz="1800" spc="-5" dirty="0" smtClean="0">
                <a:latin typeface="Century Schoolbook" panose="02040604050505020304"/>
                <a:cs typeface="Century Schoolbook" panose="02040604050505020304"/>
              </a:rPr>
              <a:t>3</a:t>
            </a:r>
            <a:r>
              <a:rPr sz="1800" spc="-5" dirty="0" smtClean="0">
                <a:latin typeface="Century Schoolbook" panose="02040604050505020304"/>
                <a:cs typeface="Century Schoolbook" panose="02040604050505020304"/>
              </a:rPr>
              <a:t>;j</a:t>
            </a:r>
            <a:r>
              <a:rPr sz="1800" spc="-5" dirty="0">
                <a:latin typeface="Century Schoolbook" panose="02040604050505020304"/>
                <a:cs typeface="Century Schoolbook" panose="02040604050505020304"/>
              </a:rPr>
              <a:t>++)</a:t>
            </a:r>
            <a:endParaRPr sz="1800" dirty="0">
              <a:latin typeface="Century Schoolbook" panose="02040604050505020304"/>
              <a:cs typeface="Century Schoolbook" panose="02040604050505020304"/>
            </a:endParaRPr>
          </a:p>
          <a:p>
            <a:pPr marL="20129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Century Schoolbook" panose="02040604050505020304"/>
                <a:cs typeface="Century Schoolbook" panose="02040604050505020304"/>
              </a:rPr>
              <a:t>{</a:t>
            </a:r>
          </a:p>
          <a:p>
            <a:pPr marL="326390">
              <a:lnSpc>
                <a:spcPct val="100000"/>
              </a:lnSpc>
              <a:spcBef>
                <a:spcPts val="605"/>
              </a:spcBef>
            </a:pPr>
            <a:r>
              <a:rPr lang="en-US" spc="-5" dirty="0" err="1">
                <a:latin typeface="Century Schoolbook" panose="02040604050505020304"/>
                <a:cs typeface="Century Schoolbook" panose="02040604050505020304"/>
              </a:rPr>
              <a:t>c</a:t>
            </a:r>
            <a:r>
              <a:rPr lang="en-US" spc="-5" dirty="0" err="1" smtClean="0">
                <a:latin typeface="Century Schoolbook" panose="02040604050505020304"/>
                <a:cs typeface="Century Schoolbook" panose="02040604050505020304"/>
              </a:rPr>
              <a:t>in</a:t>
            </a:r>
            <a:r>
              <a:rPr lang="en-US" spc="-5" dirty="0" smtClean="0">
                <a:latin typeface="Century Schoolbook" panose="02040604050505020304"/>
                <a:cs typeface="Century Schoolbook" panose="02040604050505020304"/>
              </a:rPr>
              <a:t>&gt;&gt;</a:t>
            </a:r>
            <a:r>
              <a:rPr sz="1800" spc="-5" dirty="0" smtClean="0">
                <a:latin typeface="Century Schoolbook" panose="02040604050505020304"/>
                <a:cs typeface="Century Schoolbook" panose="02040604050505020304"/>
              </a:rPr>
              <a:t>a[</a:t>
            </a:r>
            <a:r>
              <a:rPr sz="1800" spc="-5" dirty="0" err="1" smtClean="0">
                <a:latin typeface="Century Schoolbook" panose="02040604050505020304"/>
                <a:cs typeface="Century Schoolbook" panose="02040604050505020304"/>
              </a:rPr>
              <a:t>i</a:t>
            </a:r>
            <a:r>
              <a:rPr sz="1800" spc="-5" dirty="0">
                <a:latin typeface="Century Schoolbook" panose="02040604050505020304"/>
                <a:cs typeface="Century Schoolbook" panose="02040604050505020304"/>
              </a:rPr>
              <a:t>][j]);</a:t>
            </a:r>
            <a:endParaRPr sz="1800" dirty="0">
              <a:latin typeface="Century Schoolbook" panose="02040604050505020304"/>
              <a:cs typeface="Century Schoolbook" panose="02040604050505020304"/>
            </a:endParaRPr>
          </a:p>
          <a:p>
            <a:pPr marL="20129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Century Schoolbook" panose="02040604050505020304"/>
                <a:cs typeface="Century Schoolbook" panose="02040604050505020304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Century Schoolbook" panose="02040604050505020304"/>
                <a:cs typeface="Century Schoolbook" panose="02040604050505020304"/>
              </a:rPr>
              <a:t>}</a:t>
            </a:r>
          </a:p>
        </p:txBody>
      </p:sp>
      <p:sp>
        <p:nvSpPr>
          <p:cNvPr id="7" name="object 7"/>
          <p:cNvSpPr/>
          <p:nvPr/>
        </p:nvSpPr>
        <p:spPr>
          <a:xfrm>
            <a:off x="6856221" y="3794252"/>
            <a:ext cx="535305" cy="174625"/>
          </a:xfrm>
          <a:custGeom>
            <a:avLst/>
            <a:gdLst/>
            <a:ahLst/>
            <a:cxnLst/>
            <a:rect l="l" t="t" r="r" b="b"/>
            <a:pathLst>
              <a:path w="535304" h="174625">
                <a:moveTo>
                  <a:pt x="460160" y="30524"/>
                </a:moveTo>
                <a:lnTo>
                  <a:pt x="0" y="162052"/>
                </a:lnTo>
                <a:lnTo>
                  <a:pt x="3555" y="174244"/>
                </a:lnTo>
                <a:lnTo>
                  <a:pt x="463633" y="42740"/>
                </a:lnTo>
                <a:lnTo>
                  <a:pt x="460160" y="30524"/>
                </a:lnTo>
                <a:close/>
              </a:path>
              <a:path w="535304" h="174625">
                <a:moveTo>
                  <a:pt x="522827" y="27050"/>
                </a:moveTo>
                <a:lnTo>
                  <a:pt x="472312" y="27050"/>
                </a:lnTo>
                <a:lnTo>
                  <a:pt x="475869" y="39243"/>
                </a:lnTo>
                <a:lnTo>
                  <a:pt x="463633" y="42740"/>
                </a:lnTo>
                <a:lnTo>
                  <a:pt x="472312" y="73279"/>
                </a:lnTo>
                <a:lnTo>
                  <a:pt x="522827" y="27050"/>
                </a:lnTo>
                <a:close/>
              </a:path>
              <a:path w="535304" h="174625">
                <a:moveTo>
                  <a:pt x="472312" y="27050"/>
                </a:moveTo>
                <a:lnTo>
                  <a:pt x="460160" y="30524"/>
                </a:lnTo>
                <a:lnTo>
                  <a:pt x="463633" y="42740"/>
                </a:lnTo>
                <a:lnTo>
                  <a:pt x="475869" y="39243"/>
                </a:lnTo>
                <a:lnTo>
                  <a:pt x="472312" y="27050"/>
                </a:lnTo>
                <a:close/>
              </a:path>
              <a:path w="535304" h="174625">
                <a:moveTo>
                  <a:pt x="451484" y="0"/>
                </a:moveTo>
                <a:lnTo>
                  <a:pt x="460160" y="30524"/>
                </a:lnTo>
                <a:lnTo>
                  <a:pt x="472312" y="27050"/>
                </a:lnTo>
                <a:lnTo>
                  <a:pt x="522827" y="27050"/>
                </a:lnTo>
                <a:lnTo>
                  <a:pt x="535177" y="15748"/>
                </a:lnTo>
                <a:lnTo>
                  <a:pt x="4514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72933" y="3533597"/>
            <a:ext cx="11214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Incre</a:t>
            </a:r>
            <a:r>
              <a:rPr sz="1800" b="1" spc="5" dirty="0">
                <a:latin typeface="Arial" panose="020B0604020202020204"/>
                <a:cs typeface="Arial" panose="020B0604020202020204"/>
              </a:rPr>
              <a:t>m</a:t>
            </a:r>
            <a:r>
              <a:rPr sz="1800" b="1" dirty="0">
                <a:latin typeface="Arial" panose="020B0604020202020204"/>
                <a:cs typeface="Arial" panose="020B0604020202020204"/>
              </a:rPr>
              <a:t>ent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72933" y="3808221"/>
            <a:ext cx="149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column</a:t>
            </a:r>
            <a:r>
              <a:rPr sz="18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index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31025" y="2743200"/>
            <a:ext cx="536575" cy="310515"/>
          </a:xfrm>
          <a:custGeom>
            <a:avLst/>
            <a:gdLst/>
            <a:ahLst/>
            <a:cxnLst/>
            <a:rect l="l" t="t" r="r" b="b"/>
            <a:pathLst>
              <a:path w="536575" h="310514">
                <a:moveTo>
                  <a:pt x="467283" y="32319"/>
                </a:moveTo>
                <a:lnTo>
                  <a:pt x="0" y="299338"/>
                </a:lnTo>
                <a:lnTo>
                  <a:pt x="6350" y="310261"/>
                </a:lnTo>
                <a:lnTo>
                  <a:pt x="473555" y="43286"/>
                </a:lnTo>
                <a:lnTo>
                  <a:pt x="467283" y="32319"/>
                </a:lnTo>
                <a:close/>
              </a:path>
              <a:path w="536575" h="310514">
                <a:moveTo>
                  <a:pt x="519218" y="26035"/>
                </a:moveTo>
                <a:lnTo>
                  <a:pt x="478281" y="26035"/>
                </a:lnTo>
                <a:lnTo>
                  <a:pt x="484631" y="36957"/>
                </a:lnTo>
                <a:lnTo>
                  <a:pt x="473555" y="43286"/>
                </a:lnTo>
                <a:lnTo>
                  <a:pt x="489330" y="70865"/>
                </a:lnTo>
                <a:lnTo>
                  <a:pt x="519218" y="26035"/>
                </a:lnTo>
                <a:close/>
              </a:path>
              <a:path w="536575" h="310514">
                <a:moveTo>
                  <a:pt x="478281" y="26035"/>
                </a:moveTo>
                <a:lnTo>
                  <a:pt x="467283" y="32319"/>
                </a:lnTo>
                <a:lnTo>
                  <a:pt x="473555" y="43286"/>
                </a:lnTo>
                <a:lnTo>
                  <a:pt x="484631" y="36957"/>
                </a:lnTo>
                <a:lnTo>
                  <a:pt x="478281" y="26035"/>
                </a:lnTo>
                <a:close/>
              </a:path>
              <a:path w="536575" h="310514">
                <a:moveTo>
                  <a:pt x="536575" y="0"/>
                </a:moveTo>
                <a:lnTo>
                  <a:pt x="451484" y="4699"/>
                </a:lnTo>
                <a:lnTo>
                  <a:pt x="467283" y="32319"/>
                </a:lnTo>
                <a:lnTo>
                  <a:pt x="478281" y="26035"/>
                </a:lnTo>
                <a:lnTo>
                  <a:pt x="519218" y="26035"/>
                </a:lnTo>
                <a:lnTo>
                  <a:pt x="536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472933" y="2466594"/>
            <a:ext cx="1121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I</a:t>
            </a:r>
            <a:r>
              <a:rPr sz="1800" b="1" spc="5" dirty="0">
                <a:latin typeface="Arial" panose="020B0604020202020204"/>
                <a:cs typeface="Arial" panose="020B0604020202020204"/>
              </a:rPr>
              <a:t>n</a:t>
            </a:r>
            <a:r>
              <a:rPr sz="1800" b="1" dirty="0">
                <a:latin typeface="Arial" panose="020B0604020202020204"/>
                <a:cs typeface="Arial" panose="020B0604020202020204"/>
              </a:rPr>
              <a:t>c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re</a:t>
            </a:r>
            <a:r>
              <a:rPr sz="1800" b="1" dirty="0">
                <a:latin typeface="Arial" panose="020B0604020202020204"/>
                <a:cs typeface="Arial" panose="020B0604020202020204"/>
              </a:rPr>
              <a:t>ment  row</a:t>
            </a:r>
            <a:r>
              <a:rPr sz="1800" b="1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index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140" y="5150134"/>
            <a:ext cx="8345805" cy="112331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 panose="020B0604020202020204"/>
                <a:cs typeface="Arial" panose="020B0604020202020204"/>
              </a:rPr>
              <a:t>Note: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73660">
              <a:lnSpc>
                <a:spcPct val="100000"/>
              </a:lnSpc>
              <a:spcBef>
                <a:spcPts val="1085"/>
              </a:spcBef>
              <a:tabLst>
                <a:tab pos="7793355" algn="l"/>
              </a:tabLst>
            </a:pPr>
            <a:r>
              <a:rPr sz="1800" b="1" dirty="0">
                <a:latin typeface="Arial" panose="020B0604020202020204"/>
                <a:cs typeface="Arial" panose="020B0604020202020204"/>
              </a:rPr>
              <a:t>In</a:t>
            </a:r>
            <a:r>
              <a:rPr sz="18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this </a:t>
            </a:r>
            <a:r>
              <a:rPr sz="1800" b="1" spc="15" dirty="0">
                <a:latin typeface="Arial" panose="020B0604020202020204"/>
                <a:cs typeface="Arial" panose="020B0604020202020204"/>
              </a:rPr>
              <a:t>2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-</a:t>
            </a:r>
            <a:r>
              <a:rPr sz="1800" b="1" dirty="0">
                <a:latin typeface="Arial" panose="020B0604020202020204"/>
                <a:cs typeface="Arial" panose="020B0604020202020204"/>
              </a:rPr>
              <a:t>D</a:t>
            </a:r>
            <a:r>
              <a:rPr sz="18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ar</a:t>
            </a:r>
            <a:r>
              <a:rPr sz="18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1800" b="1" dirty="0">
                <a:latin typeface="Arial" panose="020B0604020202020204"/>
                <a:cs typeface="Arial" panose="020B0604020202020204"/>
              </a:rPr>
              <a:t>ay</a:t>
            </a:r>
            <a:r>
              <a:rPr sz="18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example</a:t>
            </a:r>
            <a:r>
              <a:rPr sz="18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35" dirty="0">
                <a:latin typeface="Arial" panose="020B0604020202020204"/>
                <a:cs typeface="Arial" panose="020B0604020202020204"/>
              </a:rPr>
              <a:t>w</a:t>
            </a:r>
            <a:r>
              <a:rPr sz="1800" b="1" dirty="0">
                <a:latin typeface="Arial" panose="020B0604020202020204"/>
                <a:cs typeface="Arial" panose="020B0604020202020204"/>
              </a:rPr>
              <a:t>e</a:t>
            </a:r>
            <a:r>
              <a:rPr sz="18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35" dirty="0">
                <a:latin typeface="Arial" panose="020B0604020202020204"/>
                <a:cs typeface="Arial" panose="020B0604020202020204"/>
              </a:rPr>
              <a:t>w</a:t>
            </a:r>
            <a:r>
              <a:rPr sz="1800" b="1" dirty="0">
                <a:latin typeface="Arial" panose="020B0604020202020204"/>
                <a:cs typeface="Arial" panose="020B0604020202020204"/>
              </a:rPr>
              <a:t>ill</a:t>
            </a:r>
            <a:r>
              <a:rPr sz="18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g</a:t>
            </a:r>
            <a:r>
              <a:rPr sz="1800" b="1" spc="5" dirty="0">
                <a:latin typeface="Arial" panose="020B0604020202020204"/>
                <a:cs typeface="Arial" panose="020B0604020202020204"/>
              </a:rPr>
              <a:t>e</a:t>
            </a:r>
            <a:r>
              <a:rPr sz="1800" b="1" dirty="0">
                <a:latin typeface="Arial" panose="020B0604020202020204"/>
                <a:cs typeface="Arial" panose="020B0604020202020204"/>
              </a:rPr>
              <a:t>t</a:t>
            </a:r>
            <a:r>
              <a:rPr sz="18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input</a:t>
            </a:r>
            <a:r>
              <a:rPr sz="18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u="sng" dirty="0">
                <a:latin typeface="Arial" panose="020B0604020202020204"/>
                <a:cs typeface="Arial" panose="020B0604020202020204"/>
              </a:rPr>
              <a:t>row</a:t>
            </a:r>
            <a:r>
              <a:rPr sz="1800" b="1" u="sng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u="sng" dirty="0">
                <a:latin typeface="Arial" panose="020B0604020202020204"/>
                <a:cs typeface="Arial" panose="020B0604020202020204"/>
              </a:rPr>
              <a:t>by</a:t>
            </a:r>
            <a:r>
              <a:rPr sz="1800" b="1" u="sng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u="sng" dirty="0">
                <a:latin typeface="Arial" panose="020B0604020202020204"/>
                <a:cs typeface="Arial" panose="020B0604020202020204"/>
              </a:rPr>
              <a:t>ro</a:t>
            </a:r>
            <a:r>
              <a:rPr sz="1800" b="1" u="sng" spc="-40" dirty="0">
                <a:latin typeface="Arial" panose="020B0604020202020204"/>
                <a:cs typeface="Arial" panose="020B0604020202020204"/>
              </a:rPr>
              <a:t>w</a:t>
            </a:r>
            <a:r>
              <a:rPr sz="1800" b="1" dirty="0">
                <a:latin typeface="Arial" panose="020B0604020202020204"/>
                <a:cs typeface="Arial" panose="020B0604020202020204"/>
              </a:rPr>
              <a:t>.</a:t>
            </a:r>
            <a:r>
              <a:rPr sz="18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That</a:t>
            </a:r>
            <a:r>
              <a:rPr sz="18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means</a:t>
            </a:r>
            <a:r>
              <a:rPr sz="18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g</a:t>
            </a:r>
            <a:r>
              <a:rPr sz="1800" b="1" spc="5" dirty="0">
                <a:latin typeface="Arial" panose="020B0604020202020204"/>
                <a:cs typeface="Arial" panose="020B0604020202020204"/>
              </a:rPr>
              <a:t>e</a:t>
            </a:r>
            <a:r>
              <a:rPr sz="1800" b="1" dirty="0">
                <a:latin typeface="Arial" panose="020B0604020202020204"/>
                <a:cs typeface="Arial" panose="020B0604020202020204"/>
              </a:rPr>
              <a:t>t	ro</a:t>
            </a:r>
            <a:r>
              <a:rPr sz="1800" b="1" spc="30" dirty="0">
                <a:latin typeface="Arial" panose="020B0604020202020204"/>
                <a:cs typeface="Arial" panose="020B0604020202020204"/>
              </a:rPr>
              <a:t>w</a:t>
            </a:r>
            <a:r>
              <a:rPr sz="1800" b="1" dirty="0">
                <a:latin typeface="Arial" panose="020B0604020202020204"/>
                <a:cs typeface="Arial" panose="020B0604020202020204"/>
              </a:rPr>
              <a:t>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value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one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by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one using inner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for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loop. Increment row using outer</a:t>
            </a:r>
            <a:r>
              <a:rPr sz="1800" b="1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loop.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78415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61899"/>
            <a:ext cx="8458200" cy="615553"/>
          </a:xfrm>
        </p:spPr>
        <p:txBody>
          <a:bodyPr/>
          <a:lstStyle/>
          <a:p>
            <a:r>
              <a:rPr lang="en-US" sz="4000" b="1" dirty="0">
                <a:latin typeface="+mj-lt"/>
                <a:cs typeface="Times New Roman" pitchFamily="18" charset="0"/>
              </a:rPr>
              <a:t>Program to input and display a </a:t>
            </a:r>
            <a:r>
              <a:rPr lang="en-US" sz="4000" b="1" dirty="0" smtClean="0">
                <a:latin typeface="+mj-lt"/>
                <a:cs typeface="Times New Roman" pitchFamily="18" charset="0"/>
              </a:rPr>
              <a:t>matrix</a:t>
            </a:r>
            <a:endParaRPr lang="en-US" sz="40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7048500" cy="57150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 ()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m, n,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j, A[10][10];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"Enter the number of rows and columns of the matrix : ";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&gt;&gt; m &gt;&gt; n;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"Enter the array elements : ";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m;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(j = 0; j &lt; n;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&gt;&gt; A[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][j];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"Matrix : \n ";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m;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(j = 0; j &lt; n;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A[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 &lt;&lt; "  ";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"\n ";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419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1899"/>
            <a:ext cx="8382000" cy="615553"/>
          </a:xfrm>
        </p:spPr>
        <p:txBody>
          <a:bodyPr/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Program for addition of two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matrix</a:t>
            </a:r>
            <a:endParaRPr lang="en-US" sz="4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7" y="1612612"/>
            <a:ext cx="4188460" cy="400109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i,j,mat1[2][2],mat2[2][2],mat3[2][2];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matrix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=0;i&lt;2;i++)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for(j=0;j&lt;2;j++)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&gt;&gt;mat1[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matrix mat2";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=0;i&lt;2;i++)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for(j=0;j&lt;2;j++)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&gt;&gt;mat2[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9600" y="19050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=0;i&lt;2;i++)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for(j=0;j&lt;2;j++)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mat3[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][j]=mat1[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][j]+mat2[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][j];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&lt;&lt;"The resultant matrix mat3 is:"&lt;&lt;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=0;i&lt;2;i++)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for(j=0;j&lt;2;j++)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&lt;&lt;mat3[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][j]&lt;&lt;" ";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432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61899"/>
            <a:ext cx="8534399" cy="985901"/>
          </a:xfrm>
        </p:spPr>
        <p:txBody>
          <a:bodyPr/>
          <a:lstStyle/>
          <a:p>
            <a:pPr algn="ctr"/>
            <a:r>
              <a:rPr lang="en-IN" sz="4000" b="1" dirty="0"/>
              <a:t>Program to add the diagonal of square </a:t>
            </a:r>
            <a:r>
              <a:rPr lang="en-IN" sz="4000" b="1" dirty="0" smtClean="0"/>
              <a:t>matrix</a:t>
            </a:r>
            <a:r>
              <a:rPr lang="en-IN" sz="4000" b="1" dirty="0"/>
              <a:t/>
            </a:r>
            <a:br>
              <a:rPr lang="en-IN" sz="4000" b="1" dirty="0"/>
            </a:b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517503"/>
            <a:ext cx="4493260" cy="4616648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 )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mat[3][3],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s1=0,s2=0;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=0;i&lt;3;i++)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for(j=0;j&lt;3;j++)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the elements of matrix";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&gt;&gt;mat[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][j];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if(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==j)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s1=s1+mat[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][j];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if((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i+j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)==2)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s2=s2+mat[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38600" y="18288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&lt;&lt;"The matrix that you have entered is";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=0;i&lt;3;i++)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for(j=0;j&lt;3;j++)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&lt;&lt;mat[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][j];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&lt;&lt;"The sum of matrix element is"&lt;&lt;s2;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94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5305" y="461899"/>
            <a:ext cx="1453388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dirty="0"/>
              <a:t>Ar</a:t>
            </a:r>
            <a:r>
              <a:rPr sz="4000" b="1" spc="-95" dirty="0"/>
              <a:t>r</a:t>
            </a:r>
            <a:r>
              <a:rPr sz="4000" b="1" spc="-85" dirty="0"/>
              <a:t>a</a:t>
            </a:r>
            <a:r>
              <a:rPr sz="4000" b="1" spc="-40" dirty="0"/>
              <a:t>y</a:t>
            </a:r>
            <a:r>
              <a:rPr sz="4000" b="1"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5270" cy="1104900"/>
            <a:chOff x="0" y="0"/>
            <a:chExt cx="9145270" cy="1104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27565"/>
              <a:ext cx="9144000" cy="10203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45796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381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0" y="0"/>
              <a:ext cx="1304544" cy="11049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194305" y="3588257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67127" y="2820161"/>
            <a:ext cx="190500" cy="762000"/>
          </a:xfrm>
          <a:custGeom>
            <a:avLst/>
            <a:gdLst/>
            <a:ahLst/>
            <a:cxnLst/>
            <a:rect l="l" t="t" r="r" b="b"/>
            <a:pathLst>
              <a:path w="190500" h="762000">
                <a:moveTo>
                  <a:pt x="76200" y="647700"/>
                </a:moveTo>
                <a:lnTo>
                  <a:pt x="0" y="647700"/>
                </a:lnTo>
                <a:lnTo>
                  <a:pt x="95250" y="762000"/>
                </a:lnTo>
                <a:lnTo>
                  <a:pt x="174625" y="666750"/>
                </a:lnTo>
                <a:lnTo>
                  <a:pt x="76200" y="666750"/>
                </a:lnTo>
                <a:lnTo>
                  <a:pt x="76200" y="647700"/>
                </a:lnTo>
                <a:close/>
              </a:path>
              <a:path w="190500" h="762000">
                <a:moveTo>
                  <a:pt x="114300" y="0"/>
                </a:moveTo>
                <a:lnTo>
                  <a:pt x="76200" y="0"/>
                </a:lnTo>
                <a:lnTo>
                  <a:pt x="76200" y="666750"/>
                </a:lnTo>
                <a:lnTo>
                  <a:pt x="114300" y="666750"/>
                </a:lnTo>
                <a:lnTo>
                  <a:pt x="114300" y="0"/>
                </a:lnTo>
                <a:close/>
              </a:path>
              <a:path w="190500" h="762000">
                <a:moveTo>
                  <a:pt x="190500" y="647700"/>
                </a:moveTo>
                <a:lnTo>
                  <a:pt x="114300" y="647700"/>
                </a:lnTo>
                <a:lnTo>
                  <a:pt x="114300" y="666750"/>
                </a:lnTo>
                <a:lnTo>
                  <a:pt x="174625" y="666750"/>
                </a:lnTo>
                <a:lnTo>
                  <a:pt x="190500" y="6477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08370" y="2423160"/>
            <a:ext cx="546100" cy="471805"/>
          </a:xfrm>
          <a:custGeom>
            <a:avLst/>
            <a:gdLst/>
            <a:ahLst/>
            <a:cxnLst/>
            <a:rect l="l" t="t" r="r" b="b"/>
            <a:pathLst>
              <a:path w="546100" h="471805">
                <a:moveTo>
                  <a:pt x="24764" y="324992"/>
                </a:moveTo>
                <a:lnTo>
                  <a:pt x="0" y="471677"/>
                </a:lnTo>
                <a:lnTo>
                  <a:pt x="148716" y="469645"/>
                </a:lnTo>
                <a:lnTo>
                  <a:pt x="109757" y="424179"/>
                </a:lnTo>
                <a:lnTo>
                  <a:pt x="84708" y="424179"/>
                </a:lnTo>
                <a:lnTo>
                  <a:pt x="59943" y="395224"/>
                </a:lnTo>
                <a:lnTo>
                  <a:pt x="74357" y="382867"/>
                </a:lnTo>
                <a:lnTo>
                  <a:pt x="24764" y="324992"/>
                </a:lnTo>
                <a:close/>
              </a:path>
              <a:path w="546100" h="471805">
                <a:moveTo>
                  <a:pt x="74357" y="382867"/>
                </a:moveTo>
                <a:lnTo>
                  <a:pt x="59943" y="395224"/>
                </a:lnTo>
                <a:lnTo>
                  <a:pt x="84708" y="424179"/>
                </a:lnTo>
                <a:lnTo>
                  <a:pt x="99151" y="411802"/>
                </a:lnTo>
                <a:lnTo>
                  <a:pt x="74357" y="382867"/>
                </a:lnTo>
                <a:close/>
              </a:path>
              <a:path w="546100" h="471805">
                <a:moveTo>
                  <a:pt x="99151" y="411802"/>
                </a:moveTo>
                <a:lnTo>
                  <a:pt x="84708" y="424179"/>
                </a:lnTo>
                <a:lnTo>
                  <a:pt x="109757" y="424179"/>
                </a:lnTo>
                <a:lnTo>
                  <a:pt x="99151" y="411802"/>
                </a:lnTo>
                <a:close/>
              </a:path>
              <a:path w="546100" h="471805">
                <a:moveTo>
                  <a:pt x="520953" y="0"/>
                </a:moveTo>
                <a:lnTo>
                  <a:pt x="74357" y="382867"/>
                </a:lnTo>
                <a:lnTo>
                  <a:pt x="99151" y="411802"/>
                </a:lnTo>
                <a:lnTo>
                  <a:pt x="545846" y="28955"/>
                </a:lnTo>
                <a:lnTo>
                  <a:pt x="52095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5940" y="1607261"/>
            <a:ext cx="7160259" cy="1614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3804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2185">
              <a:lnSpc>
                <a:spcPts val="2125"/>
              </a:lnSpc>
              <a:tabLst>
                <a:tab pos="3909060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entire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array	Each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value has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numeric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i="1" spc="-5" dirty="0">
                <a:latin typeface="Arial"/>
                <a:cs typeface="Arial"/>
              </a:rPr>
              <a:t>index</a:t>
            </a:r>
            <a:endParaRPr sz="1800" dirty="0">
              <a:latin typeface="Arial"/>
              <a:cs typeface="Arial"/>
            </a:endParaRPr>
          </a:p>
          <a:p>
            <a:pPr marL="850265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has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single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name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 dirty="0">
              <a:latin typeface="Arial MT"/>
              <a:cs typeface="Arial MT"/>
            </a:endParaRPr>
          </a:p>
          <a:p>
            <a:pPr marL="2452370">
              <a:lnSpc>
                <a:spcPct val="100000"/>
              </a:lnSpc>
              <a:tabLst>
                <a:tab pos="3473450" algn="l"/>
                <a:tab pos="4494530" algn="l"/>
                <a:tab pos="5033645" algn="l"/>
                <a:tab pos="5572760" algn="l"/>
                <a:tab pos="6111240" algn="l"/>
                <a:tab pos="6650355" algn="l"/>
              </a:tabLst>
            </a:pPr>
            <a:r>
              <a:rPr sz="1800" dirty="0">
                <a:latin typeface="Times New Roman"/>
                <a:cs typeface="Times New Roman"/>
              </a:rPr>
              <a:t>c[0]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c[1]	c[2]</a:t>
            </a:r>
            <a:r>
              <a:rPr sz="1800" spc="4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c[3]	c[4]	c[5]	c[6]	c[7]	c[8]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@LPU</a:t>
            </a:r>
            <a:r>
              <a:rPr spc="-20" dirty="0"/>
              <a:t> </a:t>
            </a:r>
            <a:r>
              <a:rPr spc="-5" dirty="0"/>
              <a:t>CSE202</a:t>
            </a:r>
            <a:r>
              <a:rPr spc="-10" dirty="0"/>
              <a:t> </a:t>
            </a:r>
            <a:r>
              <a:rPr spc="5" dirty="0"/>
              <a:t>C++</a:t>
            </a:r>
            <a:r>
              <a:rPr spc="-20" dirty="0"/>
              <a:t> </a:t>
            </a:r>
            <a:r>
              <a:rPr spc="-10" dirty="0"/>
              <a:t>Programming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714188" y="2921889"/>
            <a:ext cx="394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c[9]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896870" y="3352546"/>
          <a:ext cx="5382260" cy="7025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/>
                <a:gridCol w="528955"/>
                <a:gridCol w="510540"/>
                <a:gridCol w="528955"/>
                <a:gridCol w="554990"/>
                <a:gridCol w="528955"/>
                <a:gridCol w="532130"/>
                <a:gridCol w="527685"/>
                <a:gridCol w="549275"/>
                <a:gridCol w="556895"/>
              </a:tblGrid>
              <a:tr h="702563"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69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E985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69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E985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69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E985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69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E985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69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E985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69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E985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69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E985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69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E985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69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E985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69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E985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2122677" y="4599508"/>
            <a:ext cx="5549265" cy="9496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indexed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sz="20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holds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indexed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685800"/>
            <a:ext cx="5257800" cy="69659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Matrix </a:t>
            </a:r>
            <a:r>
              <a:rPr lang="en-US" b="1" dirty="0" smtClean="0"/>
              <a:t>Multiplication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order to multiply two matrices, A and B, the number of columns in A must equal to the number of rows in B. Thus, if 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Matrix A =m X n and 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Matrix B = r X s  then </a:t>
            </a:r>
            <a:r>
              <a:rPr lang="en-US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n=r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 of matrix includes =m  X s 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66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Example</a:t>
            </a:r>
            <a:endParaRPr lang="en-US" sz="40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066800"/>
            <a:ext cx="3810000" cy="186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33400" y="3200400"/>
            <a:ext cx="7848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have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(2×4) × (4×3)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since the number of columns in 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is the same as the number of rows in 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, we can go ahead and multiply these matrices. 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Our result will be a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(2×3)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matrix.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31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Steps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762000"/>
            <a:ext cx="3505200" cy="15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990600"/>
            <a:ext cx="347597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2286000"/>
            <a:ext cx="3429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4038600"/>
            <a:ext cx="8534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8741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1899"/>
            <a:ext cx="8839199" cy="615553"/>
          </a:xfrm>
        </p:spPr>
        <p:txBody>
          <a:bodyPr/>
          <a:lstStyle/>
          <a:p>
            <a:r>
              <a:rPr lang="en-US" sz="4000" b="1" kern="1200" dirty="0">
                <a:latin typeface="+mn-lt"/>
                <a:cs typeface="Times New Roman" pitchFamily="18" charset="0"/>
              </a:rPr>
              <a:t>Program for multiplication of </a:t>
            </a:r>
            <a:r>
              <a:rPr lang="en-US" sz="4000" b="1" kern="1200" dirty="0" smtClean="0">
                <a:latin typeface="+mn-lt"/>
                <a:cs typeface="Times New Roman" pitchFamily="18" charset="0"/>
              </a:rPr>
              <a:t>two matrix</a:t>
            </a:r>
            <a:endParaRPr lang="en-US" sz="4000" b="1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90600"/>
            <a:ext cx="3657600" cy="6155531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ROW1 3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ROW2 4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COL2 2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[ROW1][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mat2[ROW2][COL2],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mat3[ROW1][COL2];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i,j,k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matrix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:" ;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=0;i&lt;ROW1;i++)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for(j=0;j&lt;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COLl;j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 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matrix mat2:";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=0;i&lt;ROW2;i++)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for(j=0;j&lt;COL2;j++)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&gt;&gt;mat2[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67200" y="14478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=0;i&lt;ROW1;i++)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for(j=0;j&lt;COL2;j++)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mat3[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][j]=0;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for(k=0;k&lt;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COLl;k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mat3[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][j]+=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][k]*mat2[k][j];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&lt;&lt;"The Resultant matrix mat3 is :"&lt;&lt;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=0;i&lt;ROW1;i++)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for(j=0;j&lt;COL2;j++)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&lt;&lt;mat3[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][j]&lt;&lt;" ";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76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5305" y="461899"/>
            <a:ext cx="1453388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dirty="0"/>
              <a:t>Ar</a:t>
            </a:r>
            <a:r>
              <a:rPr sz="4000" b="1" spc="-95" dirty="0"/>
              <a:t>r</a:t>
            </a:r>
            <a:r>
              <a:rPr sz="4000" b="1" spc="-85" dirty="0"/>
              <a:t>a</a:t>
            </a:r>
            <a:r>
              <a:rPr sz="4000" b="1" spc="-40" dirty="0"/>
              <a:t>y</a:t>
            </a:r>
            <a:r>
              <a:rPr sz="4000" b="1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4591"/>
            <a:ext cx="7889875" cy="28441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42265" marR="1732280" indent="-342265" algn="r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42265" algn="l"/>
                <a:tab pos="342900" algn="l"/>
              </a:tabLst>
            </a:pP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654175" algn="r">
              <a:lnSpc>
                <a:spcPct val="100000"/>
              </a:lnSpc>
              <a:spcBef>
                <a:spcPts val="509"/>
              </a:spcBef>
              <a:tabLst>
                <a:tab pos="145923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c[0]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	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3;/*stores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c[0]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element*/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brackets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subscript/index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</a:t>
            </a:r>
            <a:r>
              <a:rPr sz="2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49910" algn="ctr">
              <a:lnSpc>
                <a:spcPct val="100000"/>
              </a:lnSpc>
              <a:spcBef>
                <a:spcPts val="470"/>
              </a:spcBef>
              <a:tabLst>
                <a:tab pos="730885" algn="l"/>
                <a:tab pos="273812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c[5	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2]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7;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c[3]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5270" cy="1104900"/>
            <a:chOff x="0" y="0"/>
            <a:chExt cx="9145270" cy="11049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27565"/>
              <a:ext cx="9144000" cy="10203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45796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381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0" y="0"/>
              <a:ext cx="1304544" cy="11049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@LPU</a:t>
            </a:r>
            <a:r>
              <a:rPr spc="-20" dirty="0"/>
              <a:t> </a:t>
            </a:r>
            <a:r>
              <a:rPr spc="-5" dirty="0"/>
              <a:t>CSE202</a:t>
            </a:r>
            <a:r>
              <a:rPr spc="-10" dirty="0"/>
              <a:t> </a:t>
            </a:r>
            <a:r>
              <a:rPr spc="5" dirty="0"/>
              <a:t>C++</a:t>
            </a:r>
            <a:r>
              <a:rPr spc="-20" dirty="0"/>
              <a:t> </a:t>
            </a:r>
            <a:r>
              <a:rPr spc="-10" dirty="0"/>
              <a:t>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3877" y="461899"/>
            <a:ext cx="347281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10" dirty="0"/>
              <a:t>Defining</a:t>
            </a:r>
            <a:r>
              <a:rPr sz="4000" b="1" spc="-55" dirty="0"/>
              <a:t> </a:t>
            </a:r>
            <a:r>
              <a:rPr sz="4000" b="1" spc="-40"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461"/>
            <a:ext cx="7695565" cy="45576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arrays,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specify: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ts val="2855"/>
              </a:lnSpc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>
              <a:lnSpc>
                <a:spcPts val="2855"/>
              </a:lnSpc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arrayName[numberOfElements];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ts val="2855"/>
              </a:lnSpc>
              <a:spcBef>
                <a:spcPts val="4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marR="3108325">
              <a:lnSpc>
                <a:spcPts val="2880"/>
              </a:lnSpc>
              <a:spcBef>
                <a:spcPts val="75"/>
              </a:spcBef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students[10];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float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myArray[3284];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ts val="318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multiple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same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b[100],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x[27];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2400" y="0"/>
            <a:ext cx="9145270" cy="1104900"/>
            <a:chOff x="0" y="0"/>
            <a:chExt cx="9145270" cy="11049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27565"/>
              <a:ext cx="9144000" cy="10203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45796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381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0" y="0"/>
              <a:ext cx="1304544" cy="11049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@LPU</a:t>
            </a:r>
            <a:r>
              <a:rPr spc="-20" dirty="0"/>
              <a:t> </a:t>
            </a:r>
            <a:r>
              <a:rPr spc="-5" dirty="0"/>
              <a:t>CSE202</a:t>
            </a:r>
            <a:r>
              <a:rPr spc="-10" dirty="0"/>
              <a:t> </a:t>
            </a:r>
            <a:r>
              <a:rPr spc="5" dirty="0"/>
              <a:t>C++</a:t>
            </a:r>
            <a:r>
              <a:rPr spc="-20" dirty="0"/>
              <a:t> </a:t>
            </a:r>
            <a:r>
              <a:rPr spc="-10" dirty="0"/>
              <a:t>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6614" y="461899"/>
            <a:ext cx="38925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dirty="0"/>
              <a:t>Initializing</a:t>
            </a:r>
            <a:r>
              <a:rPr sz="4000" b="1" spc="-70" dirty="0"/>
              <a:t> </a:t>
            </a:r>
            <a:r>
              <a:rPr sz="4000" b="1" spc="-35" dirty="0"/>
              <a:t>Arrays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685800" y="1193629"/>
            <a:ext cx="7048500" cy="4146007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Initializers</a:t>
            </a: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n[5] = { 1, 2, 3,4,5};</a:t>
            </a: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not enough initializers given, then rightmost   elements become 0</a:t>
            </a: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	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n[5] = { 0 };	//initialize all elements to 0</a:t>
            </a: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is omitted, initializers determine it</a:t>
            </a: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n[] = { 1, 2, 3, 4, 5 };</a:t>
            </a: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initializers, therefore 5 element array.</a:t>
            </a: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@LPU</a:t>
            </a:r>
            <a:r>
              <a:rPr spc="-20" dirty="0"/>
              <a:t> </a:t>
            </a:r>
            <a:r>
              <a:rPr spc="-5" dirty="0"/>
              <a:t>CSE202</a:t>
            </a:r>
            <a:r>
              <a:rPr spc="-10" dirty="0"/>
              <a:t> </a:t>
            </a:r>
            <a:r>
              <a:rPr spc="5" dirty="0"/>
              <a:t>C++</a:t>
            </a:r>
            <a:r>
              <a:rPr spc="-20" dirty="0"/>
              <a:t> </a:t>
            </a:r>
            <a:r>
              <a:rPr spc="-10" dirty="0"/>
              <a:t>Programming</a:t>
            </a:r>
          </a:p>
        </p:txBody>
      </p:sp>
      <p:grpSp>
        <p:nvGrpSpPr>
          <p:cNvPr id="6" name="object 4"/>
          <p:cNvGrpSpPr/>
          <p:nvPr/>
        </p:nvGrpSpPr>
        <p:grpSpPr>
          <a:xfrm>
            <a:off x="1522" y="29845"/>
            <a:ext cx="9145270" cy="1104900"/>
            <a:chOff x="0" y="0"/>
            <a:chExt cx="9145270" cy="1104900"/>
          </a:xfrm>
        </p:grpSpPr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27565"/>
              <a:ext cx="9144000" cy="102030"/>
            </a:xfrm>
            <a:prstGeom prst="rect">
              <a:avLst/>
            </a:prstGeom>
          </p:spPr>
        </p:pic>
        <p:sp>
          <p:nvSpPr>
            <p:cNvPr id="8" name="object 6"/>
            <p:cNvSpPr/>
            <p:nvPr/>
          </p:nvSpPr>
          <p:spPr>
            <a:xfrm>
              <a:off x="761" y="45796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381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0" y="0"/>
              <a:ext cx="1304544" cy="11049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6614" y="461899"/>
            <a:ext cx="38925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dirty="0"/>
              <a:t>Initializing</a:t>
            </a:r>
            <a:r>
              <a:rPr sz="4000" b="1" spc="-70" dirty="0"/>
              <a:t> </a:t>
            </a:r>
            <a:r>
              <a:rPr sz="4000" b="1" spc="-35"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07984" cy="4155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7592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</a:p>
          <a:p>
            <a:pPr marL="355600" marR="72517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elements so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b="1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</a:p>
          <a:p>
            <a:pPr marL="355600" indent="-342900" algn="just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array[5];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marL="995680" algn="just">
              <a:lnSpc>
                <a:spcPct val="100000"/>
              </a:lnSpc>
              <a:spcBef>
                <a:spcPts val="520"/>
              </a:spcBef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for(int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=0;i&lt;5;i</a:t>
            </a:r>
            <a:r>
              <a:rPr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US" sz="2400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5680" algn="just">
              <a:lnSpc>
                <a:spcPct val="100000"/>
              </a:lnSpc>
              <a:spcBef>
                <a:spcPts val="520"/>
              </a:spcBef>
            </a:pPr>
            <a:r>
              <a:rPr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{//</a:t>
            </a:r>
            <a:r>
              <a:rPr sz="2400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begins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5680" algn="just">
              <a:lnSpc>
                <a:spcPct val="100000"/>
              </a:lnSpc>
              <a:spcBef>
                <a:spcPts val="520"/>
              </a:spcBef>
            </a:pPr>
            <a:r>
              <a:rPr sz="24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&gt;&gt;array[</a:t>
            </a:r>
            <a:r>
              <a:rPr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5680" algn="just">
              <a:lnSpc>
                <a:spcPct val="100000"/>
              </a:lnSpc>
              <a:spcBef>
                <a:spcPts val="520"/>
              </a:spcBef>
            </a:pP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5270" cy="1104900"/>
            <a:chOff x="0" y="0"/>
            <a:chExt cx="9145270" cy="11049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27565"/>
              <a:ext cx="9144000" cy="10203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45796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381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0" y="0"/>
              <a:ext cx="1304544" cy="11049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@LPU</a:t>
            </a:r>
            <a:r>
              <a:rPr spc="-20" dirty="0"/>
              <a:t> </a:t>
            </a:r>
            <a:r>
              <a:rPr spc="-5" dirty="0"/>
              <a:t>CSE202</a:t>
            </a:r>
            <a:r>
              <a:rPr spc="-10" dirty="0"/>
              <a:t> </a:t>
            </a:r>
            <a:r>
              <a:rPr spc="5" dirty="0"/>
              <a:t>C++</a:t>
            </a:r>
            <a:r>
              <a:rPr spc="-20" dirty="0"/>
              <a:t> </a:t>
            </a:r>
            <a:r>
              <a:rPr spc="-10" dirty="0"/>
              <a:t>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609600"/>
          </a:xfrm>
        </p:spPr>
        <p:txBody>
          <a:bodyPr/>
          <a:lstStyle/>
          <a:p>
            <a:r>
              <a:rPr lang="en-US" sz="4000" b="1" spc="-25" dirty="0"/>
              <a:t>Program</a:t>
            </a:r>
            <a:r>
              <a:rPr lang="en-US" sz="4000" b="1" dirty="0"/>
              <a:t> </a:t>
            </a:r>
            <a:r>
              <a:rPr lang="en-US" sz="4000" b="1" spc="-10" dirty="0"/>
              <a:t>of </a:t>
            </a:r>
            <a:r>
              <a:rPr lang="en-US" sz="4000" b="1" spc="-5" dirty="0"/>
              <a:t> </a:t>
            </a:r>
            <a:r>
              <a:rPr lang="en-US" sz="4000" b="1" spc="-10" dirty="0"/>
              <a:t>Initializing </a:t>
            </a:r>
            <a:r>
              <a:rPr lang="en-US" sz="4000" b="1" spc="-5" dirty="0"/>
              <a:t>an </a:t>
            </a:r>
            <a:r>
              <a:rPr lang="en-US" sz="4000" b="1" spc="-620" dirty="0"/>
              <a:t> </a:t>
            </a:r>
            <a:r>
              <a:rPr lang="en-US" sz="4000" b="1" spc="-25" dirty="0"/>
              <a:t>array </a:t>
            </a:r>
            <a:r>
              <a:rPr lang="en-US" sz="4000" b="1" spc="-20" dirty="0"/>
              <a:t>to </a:t>
            </a:r>
            <a:r>
              <a:rPr lang="en-US" sz="4000" b="1" spc="-35" dirty="0"/>
              <a:t>0</a:t>
            </a:r>
            <a:endParaRPr lang="en-US" sz="4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7617460" cy="5416868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a[10];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for(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=0;i&lt;9;i++)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a[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]=0;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&lt;&lt;"Elements of the array are"&lt;&lt;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for(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=0;i&lt;9;i++)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&lt;&lt;"\t"&lt;&lt;a[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14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</TotalTime>
  <Words>2468</Words>
  <Application>Microsoft Office PowerPoint</Application>
  <PresentationFormat>On-screen Show (4:3)</PresentationFormat>
  <Paragraphs>601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Arrays(1D and 2D)</vt:lpstr>
      <vt:lpstr>Introduction</vt:lpstr>
      <vt:lpstr>Arrays</vt:lpstr>
      <vt:lpstr>Arrays</vt:lpstr>
      <vt:lpstr>Arrays</vt:lpstr>
      <vt:lpstr>Defining Arrays</vt:lpstr>
      <vt:lpstr>Initializing Arrays</vt:lpstr>
      <vt:lpstr>Initializing Arrays</vt:lpstr>
      <vt:lpstr>Program of  Initializing an  array to 0</vt:lpstr>
      <vt:lpstr>PowerPoint Presentation</vt:lpstr>
      <vt:lpstr>PowerPoint Presentation</vt:lpstr>
      <vt:lpstr>Program</vt:lpstr>
      <vt:lpstr>Operations on arrays</vt:lpstr>
      <vt:lpstr>Program to  insert an  element  into an  array </vt:lpstr>
      <vt:lpstr>How many no to store in array: 4</vt:lpstr>
      <vt:lpstr> Delete an  element  from an  array </vt:lpstr>
      <vt:lpstr>Output</vt:lpstr>
      <vt:lpstr>Searching in Arrays</vt:lpstr>
      <vt:lpstr>Linear search</vt:lpstr>
      <vt:lpstr>Example </vt:lpstr>
      <vt:lpstr>Program of  linear  search </vt:lpstr>
      <vt:lpstr>Output</vt:lpstr>
      <vt:lpstr>Binary search</vt:lpstr>
      <vt:lpstr>Binary search</vt:lpstr>
      <vt:lpstr>Example </vt:lpstr>
      <vt:lpstr>Program of Binary search</vt:lpstr>
      <vt:lpstr>Output</vt:lpstr>
      <vt:lpstr>Bubble Sort</vt:lpstr>
      <vt:lpstr>PowerPoint Presentation</vt:lpstr>
      <vt:lpstr>PowerPoint Presentation</vt:lpstr>
      <vt:lpstr>PowerPoint Presentation</vt:lpstr>
      <vt:lpstr>Bubble sort program</vt:lpstr>
      <vt:lpstr>Two-Dimensional Array</vt:lpstr>
      <vt:lpstr>Two-Dimensional Array</vt:lpstr>
      <vt:lpstr>Two-Dimensional Array</vt:lpstr>
      <vt:lpstr>Input To 2-D Array</vt:lpstr>
      <vt:lpstr>Program to input and display a matrix</vt:lpstr>
      <vt:lpstr>Program for addition of two matrix</vt:lpstr>
      <vt:lpstr>Program to add the diagonal of square matrix </vt:lpstr>
      <vt:lpstr>Matrix Multiplication   </vt:lpstr>
      <vt:lpstr>Example</vt:lpstr>
      <vt:lpstr>Steps </vt:lpstr>
      <vt:lpstr>Program for multiplication of two matrix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SUKHBIR GILL</dc:creator>
  <cp:lastModifiedBy>Hiii</cp:lastModifiedBy>
  <cp:revision>23</cp:revision>
  <dcterms:created xsi:type="dcterms:W3CDTF">2023-09-04T05:58:32Z</dcterms:created>
  <dcterms:modified xsi:type="dcterms:W3CDTF">2023-09-04T15:49:55Z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2023-09-04T00:00:00Z</vt:filetime>
  </property>
</Properties>
</file>