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37" r:id="rId2"/>
    <p:sldId id="321" r:id="rId3"/>
    <p:sldId id="323" r:id="rId4"/>
    <p:sldId id="324" r:id="rId5"/>
    <p:sldId id="322" r:id="rId6"/>
    <p:sldId id="326" r:id="rId7"/>
    <p:sldId id="325" r:id="rId8"/>
    <p:sldId id="327" r:id="rId9"/>
    <p:sldId id="351" r:id="rId10"/>
    <p:sldId id="352" r:id="rId11"/>
    <p:sldId id="353" r:id="rId12"/>
    <p:sldId id="354" r:id="rId13"/>
    <p:sldId id="355" r:id="rId14"/>
    <p:sldId id="328" r:id="rId15"/>
    <p:sldId id="329" r:id="rId16"/>
    <p:sldId id="330" r:id="rId17"/>
    <p:sldId id="331" r:id="rId18"/>
    <p:sldId id="333" r:id="rId19"/>
    <p:sldId id="338" r:id="rId20"/>
    <p:sldId id="340" r:id="rId21"/>
    <p:sldId id="341" r:id="rId22"/>
    <p:sldId id="342" r:id="rId23"/>
    <p:sldId id="343" r:id="rId24"/>
    <p:sldId id="344" r:id="rId25"/>
    <p:sldId id="334" r:id="rId26"/>
    <p:sldId id="345" r:id="rId27"/>
    <p:sldId id="347" r:id="rId28"/>
    <p:sldId id="346" r:id="rId29"/>
    <p:sldId id="348" r:id="rId30"/>
    <p:sldId id="349" r:id="rId31"/>
    <p:sldId id="350" r:id="rId32"/>
    <p:sldId id="335" r:id="rId33"/>
    <p:sldId id="33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652126543" initials="9" lastIdx="1" clrIdx="0">
    <p:extLst>
      <p:ext uri="{19B8F6BF-5375-455C-9EA6-DF929625EA0E}">
        <p15:presenceInfo xmlns:p15="http://schemas.microsoft.com/office/powerpoint/2012/main" userId="f27e0ca19bc387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82" autoAdjust="0"/>
  </p:normalViewPr>
  <p:slideViewPr>
    <p:cSldViewPr>
      <p:cViewPr varScale="1">
        <p:scale>
          <a:sx n="77" d="100"/>
          <a:sy n="77" d="100"/>
        </p:scale>
        <p:origin x="120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51B6B-D07E-4753-AB78-84F4D43132E4}" type="datetimeFigureOut">
              <a:rPr lang="en-US" smtClean="0"/>
              <a:t>7/31/2023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E13F4-2F30-4560-A882-E4B2999AA267}" type="slidenum">
              <a:rPr lang="en-US" smtClean="0"/>
              <a:t>‹#›</a:t>
            </a:fld>
            <a:endParaRPr lang="en-US"/>
          </a:p>
        </p:txBody>
      </p:sp>
    </p:spTree>
    <p:extLst>
      <p:ext uri="{BB962C8B-B14F-4D97-AF65-F5344CB8AC3E}">
        <p14:creationId xmlns:p14="http://schemas.microsoft.com/office/powerpoint/2010/main" val="2171197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graphicFrame>
        <p:nvGraphicFramePr>
          <p:cNvPr id="1026" name="Object 86"/>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0" name="Object 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userDrawn="1"/>
        </p:nvCxnSpPr>
        <p:spPr>
          <a:xfrm>
            <a:off x="0" y="838200"/>
            <a:ext cx="9144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Picture 2" descr="Image result for copyright icon"/>
          <p:cNvPicPr>
            <a:picLocks noChangeAspect="1" noChangeArrowheads="1"/>
          </p:cNvPicPr>
          <p:nvPr userDrawn="1"/>
        </p:nvPicPr>
        <p:blipFill>
          <a:blip r:embed="rId4" cstate="print"/>
          <a:srcRect/>
          <a:stretch>
            <a:fillRect/>
          </a:stretch>
        </p:blipFill>
        <p:spPr bwMode="auto">
          <a:xfrm>
            <a:off x="0" y="6486230"/>
            <a:ext cx="357158" cy="37177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7/31/2023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7/31/2023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7/31/2023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7/31/2023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7/31/2023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7/31/2023</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7/31/2023</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7/31/2023</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7/31/2023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7/31/2023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7" name="Straight Connector 6"/>
          <p:cNvCxnSpPr/>
          <p:nvPr userDrawn="1"/>
        </p:nvCxnSpPr>
        <p:spPr>
          <a:xfrm>
            <a:off x="0" y="838200"/>
            <a:ext cx="9144000" cy="1588"/>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13313" name="Object 86"/>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13" imgW="13937020" imgH="5409524" progId="">
                  <p:embed/>
                </p:oleObj>
              </mc:Choice>
              <mc:Fallback>
                <p:oleObj r:id="rId13" imgW="13937020" imgH="5409524" progId="">
                  <p:embed/>
                  <p:pic>
                    <p:nvPicPr>
                      <p:cNvPr id="0" name="Object 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2" descr="Image result for copyright icon"/>
          <p:cNvPicPr>
            <a:picLocks noChangeAspect="1" noChangeArrowheads="1"/>
          </p:cNvPicPr>
          <p:nvPr userDrawn="1"/>
        </p:nvPicPr>
        <p:blipFill>
          <a:blip r:embed="rId15" cstate="print"/>
          <a:srcRect/>
          <a:stretch>
            <a:fillRect/>
          </a:stretch>
        </p:blipFill>
        <p:spPr bwMode="auto">
          <a:xfrm>
            <a:off x="0" y="6486230"/>
            <a:ext cx="357158" cy="371770"/>
          </a:xfrm>
          <a:prstGeom prst="rect">
            <a:avLst/>
          </a:prstGeom>
          <a:noFill/>
        </p:spPr>
      </p:pic>
      <p:sp>
        <p:nvSpPr>
          <p:cNvPr id="11" name="Rectangle 10"/>
          <p:cNvSpPr/>
          <p:nvPr userDrawn="1"/>
        </p:nvSpPr>
        <p:spPr>
          <a:xfrm>
            <a:off x="0" y="6488668"/>
            <a:ext cx="5857884" cy="369332"/>
          </a:xfrm>
          <a:prstGeom prst="rect">
            <a:avLst/>
          </a:prstGeom>
        </p:spPr>
        <p:txBody>
          <a:bodyPr wrap="square">
            <a:spAutoFit/>
          </a:bodyPr>
          <a:lstStyle/>
          <a:p>
            <a:r>
              <a:rPr lang="en-IN" b="1" dirty="0">
                <a:solidFill>
                  <a:schemeClr val="accent6">
                    <a:lumMod val="75000"/>
                  </a:schemeClr>
                </a:solidFill>
              </a:rPr>
              <a:t>     LPU:: CSE202: OBJECT ORIENTED PROGRAMMING</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0C4D-3BD7-7401-3275-9EED0674528C}"/>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2FCE2976-0DC7-090D-F6EB-56223CFCF810}"/>
              </a:ext>
            </a:extLst>
          </p:cNvPr>
          <p:cNvSpPr>
            <a:spLocks noGrp="1"/>
          </p:cNvSpPr>
          <p:nvPr>
            <p:ph idx="1"/>
          </p:nvPr>
        </p:nvSpPr>
        <p:spPr>
          <a:xfrm>
            <a:off x="457200" y="2132857"/>
            <a:ext cx="8229600" cy="3024336"/>
          </a:xfrm>
        </p:spPr>
        <p:txBody>
          <a:bodyPr/>
          <a:lstStyle/>
          <a:p>
            <a:r>
              <a:rPr lang="en-IN" dirty="0"/>
              <a:t>Possible problems with the use of pointers</a:t>
            </a:r>
          </a:p>
          <a:p>
            <a:r>
              <a:rPr lang="en-IN" dirty="0"/>
              <a:t>Dangling Pointer </a:t>
            </a:r>
          </a:p>
          <a:p>
            <a:r>
              <a:rPr lang="en-IN" dirty="0"/>
              <a:t>Wild Pointer</a:t>
            </a:r>
          </a:p>
          <a:p>
            <a:r>
              <a:rPr lang="en-IN" dirty="0"/>
              <a:t>Null Pointer</a:t>
            </a:r>
          </a:p>
        </p:txBody>
      </p:sp>
    </p:spTree>
    <p:extLst>
      <p:ext uri="{BB962C8B-B14F-4D97-AF65-F5344CB8AC3E}">
        <p14:creationId xmlns:p14="http://schemas.microsoft.com/office/powerpoint/2010/main" val="2222919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A1CA7-5CD5-2888-AAE1-2F6B3604865A}"/>
              </a:ext>
            </a:extLst>
          </p:cNvPr>
          <p:cNvSpPr>
            <a:spLocks noGrp="1"/>
          </p:cNvSpPr>
          <p:nvPr>
            <p:ph idx="1"/>
          </p:nvPr>
        </p:nvSpPr>
        <p:spPr>
          <a:xfrm>
            <a:off x="457200" y="1124744"/>
            <a:ext cx="8229600" cy="5001419"/>
          </a:xfrm>
        </p:spPr>
        <p:txBody>
          <a:bodyPr>
            <a:normAutofit fontScale="92500"/>
          </a:bodyPr>
          <a:lstStyle/>
          <a:p>
            <a:pPr marL="0" indent="0">
              <a:buNone/>
            </a:pPr>
            <a:r>
              <a:rPr lang="en-US" b="0" i="0" dirty="0">
                <a:effectLst/>
              </a:rPr>
              <a:t>1.Which of the following scenarios can lead to a dangling pointer? </a:t>
            </a:r>
          </a:p>
          <a:p>
            <a:pPr marL="0" indent="0">
              <a:buNone/>
            </a:pPr>
            <a:r>
              <a:rPr lang="en-US" b="0" i="0" dirty="0">
                <a:effectLst/>
              </a:rPr>
              <a:t>a) Allocating memory using new and properly deallocating it using delete </a:t>
            </a:r>
          </a:p>
          <a:p>
            <a:pPr marL="0" indent="0">
              <a:buNone/>
            </a:pPr>
            <a:r>
              <a:rPr lang="en-US" b="1" i="0" dirty="0">
                <a:effectLst/>
              </a:rPr>
              <a:t>b) Using the address of a local variable after the function that declared the variable has returned</a:t>
            </a:r>
          </a:p>
          <a:p>
            <a:pPr marL="0" indent="0">
              <a:buNone/>
            </a:pPr>
            <a:r>
              <a:rPr lang="en-US" b="0" i="0" dirty="0">
                <a:effectLst/>
              </a:rPr>
              <a:t>c) Initializing a pointer with a valid memory address </a:t>
            </a:r>
          </a:p>
          <a:p>
            <a:pPr marL="0" indent="0">
              <a:buNone/>
            </a:pPr>
            <a:r>
              <a:rPr lang="en-US" b="0" i="0" dirty="0">
                <a:effectLst/>
              </a:rPr>
              <a:t>d) Dereferencing a pointer immediately after allocating memory using malloc</a:t>
            </a:r>
            <a:endParaRPr lang="en-IN" dirty="0"/>
          </a:p>
        </p:txBody>
      </p:sp>
    </p:spTree>
    <p:extLst>
      <p:ext uri="{BB962C8B-B14F-4D97-AF65-F5344CB8AC3E}">
        <p14:creationId xmlns:p14="http://schemas.microsoft.com/office/powerpoint/2010/main" val="150532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05E4E-10D0-808C-46B0-E60D16089AF6}"/>
              </a:ext>
            </a:extLst>
          </p:cNvPr>
          <p:cNvSpPr>
            <a:spLocks noGrp="1"/>
          </p:cNvSpPr>
          <p:nvPr>
            <p:ph idx="1"/>
          </p:nvPr>
        </p:nvSpPr>
        <p:spPr>
          <a:xfrm>
            <a:off x="457200" y="1052736"/>
            <a:ext cx="8229600" cy="5073427"/>
          </a:xfrm>
        </p:spPr>
        <p:txBody>
          <a:bodyPr/>
          <a:lstStyle/>
          <a:p>
            <a:pPr marL="0" indent="0">
              <a:buNone/>
            </a:pPr>
            <a:r>
              <a:rPr lang="en-US" b="0" i="0" dirty="0">
                <a:effectLst/>
              </a:rPr>
              <a:t>2.How can you prevent dangling pointer issues in C/C++? </a:t>
            </a:r>
          </a:p>
          <a:p>
            <a:pPr marL="0" indent="0">
              <a:buNone/>
            </a:pPr>
            <a:r>
              <a:rPr lang="en-US" b="0" i="0" dirty="0">
                <a:effectLst/>
              </a:rPr>
              <a:t>a) Always use smart pointers to manage memory </a:t>
            </a:r>
          </a:p>
          <a:p>
            <a:pPr marL="0" indent="0">
              <a:buNone/>
            </a:pPr>
            <a:r>
              <a:rPr lang="en-US" b="0" i="0" dirty="0">
                <a:effectLst/>
              </a:rPr>
              <a:t>b) Avoid using pointers altogether</a:t>
            </a:r>
          </a:p>
          <a:p>
            <a:pPr marL="0" indent="0">
              <a:buNone/>
            </a:pPr>
            <a:r>
              <a:rPr lang="en-US" b="0" i="0" dirty="0">
                <a:effectLst/>
              </a:rPr>
              <a:t>c) Always set pointers to </a:t>
            </a:r>
            <a:r>
              <a:rPr lang="en-US" b="0" i="0" dirty="0" err="1">
                <a:effectLst/>
              </a:rPr>
              <a:t>nullptr</a:t>
            </a:r>
            <a:r>
              <a:rPr lang="en-US" b="0" i="0" dirty="0">
                <a:effectLst/>
              </a:rPr>
              <a:t> after deallocating memory </a:t>
            </a:r>
          </a:p>
          <a:p>
            <a:pPr marL="0" indent="0">
              <a:buNone/>
            </a:pPr>
            <a:r>
              <a:rPr lang="en-US" b="0" i="0" dirty="0">
                <a:effectLst/>
              </a:rPr>
              <a:t>d) Never deallocate memory explicitly</a:t>
            </a:r>
            <a:endParaRPr lang="en-IN" dirty="0"/>
          </a:p>
        </p:txBody>
      </p:sp>
    </p:spTree>
    <p:extLst>
      <p:ext uri="{BB962C8B-B14F-4D97-AF65-F5344CB8AC3E}">
        <p14:creationId xmlns:p14="http://schemas.microsoft.com/office/powerpoint/2010/main" val="1028419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05E4E-10D0-808C-46B0-E60D16089AF6}"/>
              </a:ext>
            </a:extLst>
          </p:cNvPr>
          <p:cNvSpPr>
            <a:spLocks noGrp="1"/>
          </p:cNvSpPr>
          <p:nvPr>
            <p:ph idx="1"/>
          </p:nvPr>
        </p:nvSpPr>
        <p:spPr>
          <a:xfrm>
            <a:off x="457200" y="980728"/>
            <a:ext cx="8229600" cy="5145435"/>
          </a:xfrm>
        </p:spPr>
        <p:txBody>
          <a:bodyPr/>
          <a:lstStyle/>
          <a:p>
            <a:pPr marL="0" indent="0">
              <a:buNone/>
            </a:pPr>
            <a:r>
              <a:rPr lang="en-US" b="0" i="0" dirty="0">
                <a:effectLst/>
              </a:rPr>
              <a:t>2.How can you prevent dangling pointer issues in C/C++? </a:t>
            </a:r>
          </a:p>
          <a:p>
            <a:pPr marL="0" indent="0">
              <a:buNone/>
            </a:pPr>
            <a:r>
              <a:rPr lang="en-US" b="0" i="0" dirty="0">
                <a:effectLst/>
              </a:rPr>
              <a:t>a) Always use smart pointers to manage memory </a:t>
            </a:r>
          </a:p>
          <a:p>
            <a:pPr marL="0" indent="0">
              <a:buNone/>
            </a:pPr>
            <a:r>
              <a:rPr lang="en-US" b="0" i="0" dirty="0">
                <a:effectLst/>
              </a:rPr>
              <a:t>b) Avoid using pointers altogether</a:t>
            </a:r>
          </a:p>
          <a:p>
            <a:pPr marL="0" indent="0">
              <a:buNone/>
            </a:pPr>
            <a:r>
              <a:rPr lang="en-US" b="1" i="0" dirty="0">
                <a:effectLst/>
              </a:rPr>
              <a:t>c) Always set pointers to </a:t>
            </a:r>
            <a:r>
              <a:rPr lang="en-US" b="1" i="0" dirty="0" err="1">
                <a:effectLst/>
              </a:rPr>
              <a:t>nullptr</a:t>
            </a:r>
            <a:r>
              <a:rPr lang="en-US" b="1" i="0" dirty="0">
                <a:effectLst/>
              </a:rPr>
              <a:t> after deallocating memory </a:t>
            </a:r>
          </a:p>
          <a:p>
            <a:pPr marL="0" indent="0">
              <a:buNone/>
            </a:pPr>
            <a:r>
              <a:rPr lang="en-US" b="0" i="0" dirty="0">
                <a:effectLst/>
              </a:rPr>
              <a:t>d) Never deallocate memory explicitly</a:t>
            </a:r>
            <a:endParaRPr lang="en-IN" dirty="0"/>
          </a:p>
        </p:txBody>
      </p:sp>
    </p:spTree>
    <p:extLst>
      <p:ext uri="{BB962C8B-B14F-4D97-AF65-F5344CB8AC3E}">
        <p14:creationId xmlns:p14="http://schemas.microsoft.com/office/powerpoint/2010/main" val="46790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E4574-BDA1-1A10-B607-32B6E05BBA57}"/>
              </a:ext>
            </a:extLst>
          </p:cNvPr>
          <p:cNvSpPr>
            <a:spLocks noGrp="1"/>
          </p:cNvSpPr>
          <p:nvPr>
            <p:ph idx="1"/>
          </p:nvPr>
        </p:nvSpPr>
        <p:spPr/>
        <p:txBody>
          <a:bodyPr/>
          <a:lstStyle/>
          <a:p>
            <a:pPr marL="0" indent="0">
              <a:buNone/>
            </a:pPr>
            <a:r>
              <a:rPr lang="en-US" b="0" i="0" dirty="0">
                <a:effectLst/>
              </a:rPr>
              <a:t>3.Which tool is commonly used to detect and prevent dangling pointer issues in C/C++ programs? </a:t>
            </a:r>
          </a:p>
          <a:p>
            <a:pPr marL="0" indent="0">
              <a:buNone/>
            </a:pPr>
            <a:r>
              <a:rPr lang="en-US" b="0" i="0" dirty="0">
                <a:effectLst/>
              </a:rPr>
              <a:t>a) Code linter</a:t>
            </a:r>
          </a:p>
          <a:p>
            <a:pPr marL="0" indent="0">
              <a:buNone/>
            </a:pPr>
            <a:r>
              <a:rPr lang="en-US" b="0" i="0" dirty="0">
                <a:effectLst/>
              </a:rPr>
              <a:t>b) Compiler flag </a:t>
            </a:r>
          </a:p>
          <a:p>
            <a:pPr marL="0" indent="0">
              <a:buNone/>
            </a:pPr>
            <a:r>
              <a:rPr lang="en-US" b="1" i="0" dirty="0">
                <a:effectLst/>
              </a:rPr>
              <a:t>c) Debugger </a:t>
            </a:r>
          </a:p>
          <a:p>
            <a:pPr marL="0" indent="0">
              <a:buNone/>
            </a:pPr>
            <a:r>
              <a:rPr lang="en-US" b="0" i="0" dirty="0">
                <a:effectLst/>
              </a:rPr>
              <a:t>d) Memory profiler</a:t>
            </a:r>
            <a:endParaRPr lang="en-IN" dirty="0"/>
          </a:p>
        </p:txBody>
      </p:sp>
    </p:spTree>
    <p:extLst>
      <p:ext uri="{BB962C8B-B14F-4D97-AF65-F5344CB8AC3E}">
        <p14:creationId xmlns:p14="http://schemas.microsoft.com/office/powerpoint/2010/main" val="12735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CA20-7E4A-1A61-BC53-18439D48BBB3}"/>
              </a:ext>
            </a:extLst>
          </p:cNvPr>
          <p:cNvSpPr>
            <a:spLocks noGrp="1"/>
          </p:cNvSpPr>
          <p:nvPr>
            <p:ph type="title"/>
          </p:nvPr>
        </p:nvSpPr>
        <p:spPr>
          <a:xfrm>
            <a:off x="457200" y="0"/>
            <a:ext cx="8229600" cy="1417638"/>
          </a:xfrm>
        </p:spPr>
        <p:txBody>
          <a:bodyPr/>
          <a:lstStyle/>
          <a:p>
            <a:r>
              <a:rPr lang="en-IN" b="1" dirty="0"/>
              <a:t>Wild Pointer</a:t>
            </a:r>
          </a:p>
        </p:txBody>
      </p:sp>
      <p:sp>
        <p:nvSpPr>
          <p:cNvPr id="3" name="Content Placeholder 2">
            <a:extLst>
              <a:ext uri="{FF2B5EF4-FFF2-40B4-BE49-F238E27FC236}">
                <a16:creationId xmlns:a16="http://schemas.microsoft.com/office/drawing/2014/main" id="{FCE98150-E259-1224-063A-BE30989569A4}"/>
              </a:ext>
            </a:extLst>
          </p:cNvPr>
          <p:cNvSpPr>
            <a:spLocks noGrp="1"/>
          </p:cNvSpPr>
          <p:nvPr>
            <p:ph idx="1"/>
          </p:nvPr>
        </p:nvSpPr>
        <p:spPr>
          <a:xfrm>
            <a:off x="457200" y="908720"/>
            <a:ext cx="8229600" cy="5217443"/>
          </a:xfrm>
        </p:spPr>
        <p:txBody>
          <a:bodyPr>
            <a:normAutofit fontScale="92500" lnSpcReduction="20000"/>
          </a:bodyPr>
          <a:lstStyle/>
          <a:p>
            <a:pPr algn="just"/>
            <a:endParaRPr lang="en-US" altLang="en-US" dirty="0"/>
          </a:p>
          <a:p>
            <a:pPr algn="just"/>
            <a:endParaRPr lang="en-US" altLang="en-US" dirty="0"/>
          </a:p>
          <a:p>
            <a:pPr algn="just"/>
            <a:r>
              <a:rPr lang="en-US" altLang="en-US" sz="3500" dirty="0"/>
              <a:t>Any uninitialized pointer is known as a wild pointer in C because it points to some arbitrary memory location and can cause a program to crash or behave unexpectedly. </a:t>
            </a:r>
          </a:p>
          <a:p>
            <a:pPr algn="just"/>
            <a:r>
              <a:rPr lang="en-US" altLang="en-US" sz="3500" dirty="0"/>
              <a:t>A wild pointer in C is declared but not initialized. That is why, it points to any random memory location.  </a:t>
            </a:r>
          </a:p>
          <a:p>
            <a:pPr algn="just"/>
            <a:r>
              <a:rPr lang="en-US" altLang="en-US" sz="3500" dirty="0"/>
              <a:t>The wild pointer generates garbage memory location.</a:t>
            </a:r>
          </a:p>
          <a:p>
            <a:endParaRPr lang="en-IN" dirty="0"/>
          </a:p>
        </p:txBody>
      </p:sp>
    </p:spTree>
    <p:extLst>
      <p:ext uri="{BB962C8B-B14F-4D97-AF65-F5344CB8AC3E}">
        <p14:creationId xmlns:p14="http://schemas.microsoft.com/office/powerpoint/2010/main" val="358528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8AED-05E6-8B8F-BDBA-384FF723ABDA}"/>
              </a:ext>
            </a:extLst>
          </p:cNvPr>
          <p:cNvSpPr>
            <a:spLocks noGrp="1"/>
          </p:cNvSpPr>
          <p:nvPr>
            <p:ph type="title"/>
          </p:nvPr>
        </p:nvSpPr>
        <p:spPr>
          <a:xfrm>
            <a:off x="457200" y="0"/>
            <a:ext cx="8229600" cy="1417638"/>
          </a:xfrm>
        </p:spPr>
        <p:txBody>
          <a:bodyPr/>
          <a:lstStyle/>
          <a:p>
            <a:r>
              <a:rPr lang="en-IN" b="1" dirty="0"/>
              <a:t>Example</a:t>
            </a:r>
          </a:p>
        </p:txBody>
      </p:sp>
      <p:sp>
        <p:nvSpPr>
          <p:cNvPr id="3" name="Content Placeholder 2">
            <a:extLst>
              <a:ext uri="{FF2B5EF4-FFF2-40B4-BE49-F238E27FC236}">
                <a16:creationId xmlns:a16="http://schemas.microsoft.com/office/drawing/2014/main" id="{543B161C-C0E7-7027-FFE0-9BC4407678CC}"/>
              </a:ext>
            </a:extLst>
          </p:cNvPr>
          <p:cNvSpPr>
            <a:spLocks noGrp="1"/>
          </p:cNvSpPr>
          <p:nvPr>
            <p:ph idx="1"/>
          </p:nvPr>
        </p:nvSpPr>
        <p:spPr>
          <a:xfrm>
            <a:off x="457200" y="908720"/>
            <a:ext cx="8229600" cy="5217443"/>
          </a:xfrm>
        </p:spPr>
        <p:txBody>
          <a:bodyPr>
            <a:normAutofit/>
          </a:bodyPr>
          <a:lstStyle/>
          <a:p>
            <a:r>
              <a:rPr lang="en-US" altLang="en-US" sz="2400" dirty="0"/>
              <a:t>#include&lt;iostream&gt;</a:t>
            </a:r>
          </a:p>
          <a:p>
            <a:r>
              <a:rPr lang="en-US" altLang="en-US" sz="2400" dirty="0"/>
              <a:t>using namespace std;</a:t>
            </a:r>
          </a:p>
          <a:p>
            <a:r>
              <a:rPr lang="en-US" altLang="en-US" sz="2400" dirty="0"/>
              <a:t>int main() </a:t>
            </a:r>
          </a:p>
          <a:p>
            <a:r>
              <a:rPr lang="en-US" altLang="en-US" sz="2400" dirty="0"/>
              <a:t>{</a:t>
            </a:r>
          </a:p>
          <a:p>
            <a:r>
              <a:rPr lang="en-US" altLang="en-US" sz="2400" dirty="0"/>
              <a:t>   int  *</a:t>
            </a:r>
            <a:r>
              <a:rPr lang="en-US" altLang="en-US" sz="2400" dirty="0" err="1"/>
              <a:t>ptr</a:t>
            </a:r>
            <a:r>
              <a:rPr lang="en-US" altLang="en-US" sz="2400" dirty="0"/>
              <a:t>; /* </a:t>
            </a:r>
            <a:r>
              <a:rPr lang="en-US" altLang="en-US" sz="2400" dirty="0" err="1"/>
              <a:t>Ptr</a:t>
            </a:r>
            <a:r>
              <a:rPr lang="en-US" altLang="en-US" sz="2400" dirty="0"/>
              <a:t> is a wild pointer in C */</a:t>
            </a:r>
          </a:p>
          <a:p>
            <a:r>
              <a:rPr lang="en-US" altLang="en-US" sz="2400" dirty="0"/>
              <a:t>   	/* Random unknown memory location is being allocated. This should never be done. */</a:t>
            </a:r>
          </a:p>
          <a:p>
            <a:r>
              <a:rPr lang="en-US" altLang="en-US" sz="2400" dirty="0"/>
              <a:t>	*</a:t>
            </a:r>
            <a:r>
              <a:rPr lang="en-US" altLang="en-US" sz="2400" dirty="0" err="1"/>
              <a:t>ptr</a:t>
            </a:r>
            <a:r>
              <a:rPr lang="en-US" altLang="en-US" sz="2400" dirty="0"/>
              <a:t>=12;</a:t>
            </a:r>
          </a:p>
          <a:p>
            <a:r>
              <a:rPr lang="en-US" altLang="en-US" sz="2400" dirty="0"/>
              <a:t>	</a:t>
            </a:r>
            <a:r>
              <a:rPr lang="en-US" altLang="en-US" sz="2400" dirty="0" err="1"/>
              <a:t>cout</a:t>
            </a:r>
            <a:r>
              <a:rPr lang="en-US" altLang="en-US" sz="2400" dirty="0"/>
              <a:t>&lt;&lt;"value of </a:t>
            </a:r>
            <a:r>
              <a:rPr lang="en-US" altLang="en-US" sz="2400" dirty="0" err="1"/>
              <a:t>ptr</a:t>
            </a:r>
            <a:r>
              <a:rPr lang="en-US" altLang="en-US" sz="2400" dirty="0"/>
              <a:t>"&lt;&lt;</a:t>
            </a:r>
            <a:r>
              <a:rPr lang="en-US" altLang="en-US" sz="2400" dirty="0" err="1"/>
              <a:t>ptr</a:t>
            </a:r>
            <a:r>
              <a:rPr lang="en-US" altLang="en-US" sz="2400" dirty="0"/>
              <a:t>;</a:t>
            </a:r>
          </a:p>
          <a:p>
            <a:r>
              <a:rPr lang="en-US" altLang="en-US" sz="2400" dirty="0"/>
              <a:t>   }</a:t>
            </a:r>
          </a:p>
          <a:p>
            <a:r>
              <a:rPr lang="en-AU" altLang="en-US" sz="2400" b="1" dirty="0"/>
              <a:t>Output</a:t>
            </a:r>
            <a:r>
              <a:rPr lang="en-AU" altLang="en-US" sz="2400" dirty="0"/>
              <a:t> </a:t>
            </a:r>
          </a:p>
          <a:p>
            <a:r>
              <a:rPr lang="en-AU" altLang="en-US" sz="2400" dirty="0"/>
              <a:t>It display nothing or give some garbage value </a:t>
            </a:r>
            <a:endParaRPr lang="en-US" altLang="en-US" sz="2400" dirty="0"/>
          </a:p>
          <a:p>
            <a:endParaRPr lang="en-IN" dirty="0"/>
          </a:p>
        </p:txBody>
      </p:sp>
    </p:spTree>
    <p:extLst>
      <p:ext uri="{BB962C8B-B14F-4D97-AF65-F5344CB8AC3E}">
        <p14:creationId xmlns:p14="http://schemas.microsoft.com/office/powerpoint/2010/main" val="1347226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B6410-37B5-192E-B38C-38364ED90317}"/>
              </a:ext>
            </a:extLst>
          </p:cNvPr>
          <p:cNvSpPr>
            <a:spLocks noGrp="1"/>
          </p:cNvSpPr>
          <p:nvPr>
            <p:ph idx="1"/>
          </p:nvPr>
        </p:nvSpPr>
        <p:spPr>
          <a:xfrm>
            <a:off x="457200" y="1052736"/>
            <a:ext cx="8229600" cy="5073427"/>
          </a:xfrm>
        </p:spPr>
        <p:txBody>
          <a:bodyPr>
            <a:normAutofit lnSpcReduction="10000"/>
          </a:bodyPr>
          <a:lstStyle/>
          <a:p>
            <a:pPr algn="just"/>
            <a:r>
              <a:rPr lang="en-US" altLang="en-US" dirty="0"/>
              <a:t>A wild pointer in C language can lead to the following failures in our program:</a:t>
            </a:r>
          </a:p>
          <a:p>
            <a:pPr algn="just"/>
            <a:r>
              <a:rPr lang="en-US" altLang="en-US" dirty="0"/>
              <a:t>Wild pointers can lead our program to crash during runtime.</a:t>
            </a:r>
          </a:p>
          <a:p>
            <a:pPr algn="just"/>
            <a:r>
              <a:rPr lang="en-US" altLang="en-US" dirty="0"/>
              <a:t>Wild pointers can make our program behave unexpectedly because it may point to any unknown memory.</a:t>
            </a:r>
          </a:p>
          <a:p>
            <a:pPr algn="just"/>
            <a:r>
              <a:rPr lang="en-US" altLang="en-US" dirty="0"/>
              <a:t>Wild pointers may point to a data value which has been deallocated. This may cause a runtime error in the code.</a:t>
            </a:r>
          </a:p>
          <a:p>
            <a:endParaRPr lang="en-IN" dirty="0"/>
          </a:p>
        </p:txBody>
      </p:sp>
      <p:sp>
        <p:nvSpPr>
          <p:cNvPr id="4" name="Title 1">
            <a:extLst>
              <a:ext uri="{FF2B5EF4-FFF2-40B4-BE49-F238E27FC236}">
                <a16:creationId xmlns:a16="http://schemas.microsoft.com/office/drawing/2014/main" id="{BBC1BCDF-1B27-9772-D11F-2204C261B6DE}"/>
              </a:ext>
            </a:extLst>
          </p:cNvPr>
          <p:cNvSpPr>
            <a:spLocks noGrp="1"/>
          </p:cNvSpPr>
          <p:nvPr>
            <p:ph type="title"/>
          </p:nvPr>
        </p:nvSpPr>
        <p:spPr>
          <a:xfrm>
            <a:off x="457200" y="0"/>
            <a:ext cx="8229600" cy="1417638"/>
          </a:xfrm>
        </p:spPr>
        <p:txBody>
          <a:bodyPr/>
          <a:lstStyle/>
          <a:p>
            <a:r>
              <a:rPr lang="en-IN" b="1" dirty="0"/>
              <a:t>Wild Pointer continues</a:t>
            </a:r>
          </a:p>
        </p:txBody>
      </p:sp>
    </p:spTree>
    <p:extLst>
      <p:ext uri="{BB962C8B-B14F-4D97-AF65-F5344CB8AC3E}">
        <p14:creationId xmlns:p14="http://schemas.microsoft.com/office/powerpoint/2010/main" val="309955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B87F-ABE3-D04E-6B80-50F3D281BEDD}"/>
              </a:ext>
            </a:extLst>
          </p:cNvPr>
          <p:cNvSpPr>
            <a:spLocks noGrp="1"/>
          </p:cNvSpPr>
          <p:nvPr>
            <p:ph type="title"/>
          </p:nvPr>
        </p:nvSpPr>
        <p:spPr>
          <a:xfrm>
            <a:off x="457200" y="0"/>
            <a:ext cx="8229600" cy="1417638"/>
          </a:xfrm>
        </p:spPr>
        <p:txBody>
          <a:bodyPr/>
          <a:lstStyle/>
          <a:p>
            <a:r>
              <a:rPr lang="en-US" sz="4400" b="1" dirty="0">
                <a:latin typeface="+mj-lt"/>
              </a:rPr>
              <a:t>How to Avoid Wild Pointer in C?</a:t>
            </a:r>
            <a:br>
              <a:rPr lang="en-US" sz="4400" b="1" dirty="0">
                <a:solidFill>
                  <a:srgbClr val="343434"/>
                </a:solidFill>
                <a:latin typeface="+mj-lt"/>
              </a:rPr>
            </a:br>
            <a:endParaRPr lang="en-IN" dirty="0"/>
          </a:p>
        </p:txBody>
      </p:sp>
      <p:sp>
        <p:nvSpPr>
          <p:cNvPr id="3" name="Content Placeholder 2">
            <a:extLst>
              <a:ext uri="{FF2B5EF4-FFF2-40B4-BE49-F238E27FC236}">
                <a16:creationId xmlns:a16="http://schemas.microsoft.com/office/drawing/2014/main" id="{A2FAEDDD-0AE0-DA8D-9EAF-0137F4B6167D}"/>
              </a:ext>
            </a:extLst>
          </p:cNvPr>
          <p:cNvSpPr>
            <a:spLocks noGrp="1"/>
          </p:cNvSpPr>
          <p:nvPr>
            <p:ph idx="1"/>
          </p:nvPr>
        </p:nvSpPr>
        <p:spPr>
          <a:xfrm>
            <a:off x="425319" y="725176"/>
            <a:ext cx="8229600" cy="5721499"/>
          </a:xfrm>
        </p:spPr>
        <p:txBody>
          <a:bodyPr>
            <a:noAutofit/>
          </a:bodyPr>
          <a:lstStyle/>
          <a:p>
            <a:pPr algn="just">
              <a:spcAft>
                <a:spcPct val="0"/>
              </a:spcAft>
              <a:defRPr/>
            </a:pPr>
            <a:r>
              <a:rPr lang="en-US" sz="2800" dirty="0"/>
              <a:t>To make our program error-free we must avoid wild pointers in our program. Avoiding wild pointers makes sure that our program will not cause any runtime or memory errors.</a:t>
            </a:r>
            <a:endParaRPr lang="en-US" sz="2800" dirty="0">
              <a:solidFill>
                <a:schemeClr val="tx1"/>
              </a:solidFill>
            </a:endParaRPr>
          </a:p>
          <a:p>
            <a:pPr algn="just">
              <a:spcAft>
                <a:spcPct val="0"/>
              </a:spcAft>
              <a:defRPr/>
            </a:pPr>
            <a:r>
              <a:rPr lang="en-US" sz="2800" dirty="0"/>
              <a:t>We can easily avoid the wild pointer in our program. To avoid this, we must initialize our pointer with some valid memory address at the time of declaration. We can initialize our pointer with the following things:</a:t>
            </a:r>
          </a:p>
          <a:p>
            <a:pPr algn="just">
              <a:spcAft>
                <a:spcPct val="0"/>
              </a:spcAft>
              <a:defRPr/>
            </a:pPr>
            <a:r>
              <a:rPr lang="en-US" sz="2800" b="1" dirty="0"/>
              <a:t>A variable</a:t>
            </a:r>
          </a:p>
          <a:p>
            <a:pPr marL="0" indent="0" defTabSz="914400">
              <a:lnSpc>
                <a:spcPct val="100000"/>
              </a:lnSpc>
              <a:spcAft>
                <a:spcPct val="0"/>
              </a:spcAft>
              <a:buClrTx/>
              <a:buSzTx/>
              <a:buFont typeface="Times New Roman" panose="02020603050405020304" pitchFamily="18" charset="0"/>
              <a:buNone/>
              <a:defRPr/>
            </a:pPr>
            <a:r>
              <a:rPr lang="en-US" sz="2800" dirty="0"/>
              <a:t>We can initialize our pointer with a valid variable’s address while declaring to prevent the wild pointer in C. </a:t>
            </a:r>
            <a:endParaRPr lang="en-US" sz="2800" dirty="0">
              <a:solidFill>
                <a:schemeClr val="tx1"/>
              </a:solidFill>
            </a:endParaRPr>
          </a:p>
          <a:p>
            <a:pPr marL="0" indent="0" defTabSz="914400">
              <a:lnSpc>
                <a:spcPct val="100000"/>
              </a:lnSpc>
              <a:spcAft>
                <a:spcPct val="0"/>
              </a:spcAft>
              <a:buClrTx/>
              <a:buSzTx/>
              <a:buFont typeface="Times New Roman" panose="02020603050405020304" pitchFamily="18" charset="0"/>
              <a:buNone/>
              <a:defRPr/>
            </a:pPr>
            <a:endParaRPr lang="en-US" sz="2800" dirty="0">
              <a:solidFill>
                <a:srgbClr val="343434"/>
              </a:solidFill>
            </a:endParaRPr>
          </a:p>
          <a:p>
            <a:pPr algn="just">
              <a:spcAft>
                <a:spcPct val="0"/>
              </a:spcAft>
              <a:defRPr/>
            </a:pPr>
            <a:endParaRPr lang="en-US" sz="2800" dirty="0">
              <a:solidFill>
                <a:srgbClr val="616161"/>
              </a:solidFill>
            </a:endParaRPr>
          </a:p>
          <a:p>
            <a:pPr algn="just">
              <a:spcAft>
                <a:spcPct val="0"/>
              </a:spcAft>
              <a:defRPr/>
            </a:pPr>
            <a:endParaRPr lang="en-US" sz="2800" dirty="0"/>
          </a:p>
          <a:p>
            <a:pPr marL="0" indent="0" algn="just" defTabSz="914400">
              <a:lnSpc>
                <a:spcPct val="100000"/>
              </a:lnSpc>
              <a:spcAft>
                <a:spcPct val="0"/>
              </a:spcAft>
              <a:buClrTx/>
              <a:buSzTx/>
              <a:buFont typeface="Times New Roman" panose="02020603050405020304" pitchFamily="18" charset="0"/>
              <a:buNone/>
              <a:defRPr/>
            </a:pPr>
            <a:endParaRPr lang="en-US" sz="2800" b="1" dirty="0">
              <a:solidFill>
                <a:srgbClr val="616161"/>
              </a:solidFill>
            </a:endParaRPr>
          </a:p>
          <a:p>
            <a:endParaRPr lang="en-IN" sz="2800" dirty="0"/>
          </a:p>
        </p:txBody>
      </p:sp>
    </p:spTree>
    <p:extLst>
      <p:ext uri="{BB962C8B-B14F-4D97-AF65-F5344CB8AC3E}">
        <p14:creationId xmlns:p14="http://schemas.microsoft.com/office/powerpoint/2010/main" val="2873865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6CDB-8B61-FAC3-63D9-090780ED67A0}"/>
              </a:ext>
            </a:extLst>
          </p:cNvPr>
          <p:cNvSpPr>
            <a:spLocks noGrp="1"/>
          </p:cNvSpPr>
          <p:nvPr>
            <p:ph type="title"/>
          </p:nvPr>
        </p:nvSpPr>
        <p:spPr>
          <a:xfrm>
            <a:off x="457200" y="-99392"/>
            <a:ext cx="8229600" cy="1517030"/>
          </a:xfrm>
        </p:spPr>
        <p:txBody>
          <a:bodyPr/>
          <a:lstStyle/>
          <a:p>
            <a:r>
              <a:rPr lang="en-IN" b="1" dirty="0"/>
              <a:t>Example</a:t>
            </a:r>
          </a:p>
        </p:txBody>
      </p:sp>
      <p:sp>
        <p:nvSpPr>
          <p:cNvPr id="3" name="Content Placeholder 2">
            <a:extLst>
              <a:ext uri="{FF2B5EF4-FFF2-40B4-BE49-F238E27FC236}">
                <a16:creationId xmlns:a16="http://schemas.microsoft.com/office/drawing/2014/main" id="{03D36B13-886A-DDDF-8B4F-4EF18B492F51}"/>
              </a:ext>
            </a:extLst>
          </p:cNvPr>
          <p:cNvSpPr>
            <a:spLocks noGrp="1"/>
          </p:cNvSpPr>
          <p:nvPr>
            <p:ph idx="1"/>
          </p:nvPr>
        </p:nvSpPr>
        <p:spPr>
          <a:xfrm>
            <a:off x="323528" y="836712"/>
            <a:ext cx="8229600" cy="5505475"/>
          </a:xfrm>
        </p:spPr>
        <p:txBody>
          <a:bodyPr>
            <a:noAutofit/>
          </a:bodyPr>
          <a:lstStyle/>
          <a:p>
            <a:r>
              <a:rPr lang="en-US" altLang="en-US" sz="2400" dirty="0"/>
              <a:t>#include&lt;iostream&gt;</a:t>
            </a:r>
          </a:p>
          <a:p>
            <a:r>
              <a:rPr lang="en-US" altLang="en-US" sz="2400" dirty="0"/>
              <a:t>using namespace std;</a:t>
            </a:r>
          </a:p>
          <a:p>
            <a:r>
              <a:rPr lang="en-US" altLang="en-US" sz="2400" dirty="0"/>
              <a:t>int main() </a:t>
            </a:r>
          </a:p>
          <a:p>
            <a:r>
              <a:rPr lang="en-US" altLang="en-US" sz="2400" dirty="0"/>
              <a:t>{</a:t>
            </a:r>
          </a:p>
          <a:p>
            <a:r>
              <a:rPr lang="en-US" altLang="en-US" sz="2400" dirty="0"/>
              <a:t>   int  *</a:t>
            </a:r>
            <a:r>
              <a:rPr lang="en-US" altLang="en-US" sz="2400" dirty="0" err="1"/>
              <a:t>ptr</a:t>
            </a:r>
            <a:r>
              <a:rPr lang="en-US" altLang="en-US" sz="2400" dirty="0"/>
              <a:t>; /* </a:t>
            </a:r>
            <a:r>
              <a:rPr lang="en-US" altLang="en-US" sz="2400" dirty="0" err="1"/>
              <a:t>Ptr</a:t>
            </a:r>
            <a:r>
              <a:rPr lang="en-US" altLang="en-US" sz="2400" dirty="0"/>
              <a:t> is a wild pointer in C */</a:t>
            </a:r>
          </a:p>
          <a:p>
            <a:r>
              <a:rPr lang="en-US" altLang="en-US" sz="2400" dirty="0"/>
              <a:t>   	/* Random unknown memory location is being allocated. This should never be done. */</a:t>
            </a:r>
          </a:p>
          <a:p>
            <a:r>
              <a:rPr lang="en-US" altLang="en-US" sz="2400" dirty="0"/>
              <a:t>	int a=23;</a:t>
            </a:r>
          </a:p>
          <a:p>
            <a:r>
              <a:rPr lang="en-US" altLang="en-US" sz="2400" dirty="0"/>
              <a:t>	</a:t>
            </a:r>
            <a:r>
              <a:rPr lang="en-US" altLang="en-US" sz="2400" dirty="0" err="1"/>
              <a:t>ptr</a:t>
            </a:r>
            <a:r>
              <a:rPr lang="en-US" altLang="en-US" sz="2400" dirty="0"/>
              <a:t>=&amp;a;//</a:t>
            </a:r>
            <a:r>
              <a:rPr lang="en-US" altLang="en-US" sz="2400" dirty="0" err="1"/>
              <a:t>ptr</a:t>
            </a:r>
            <a:r>
              <a:rPr lang="en-US" altLang="en-US" sz="2400" dirty="0"/>
              <a:t> now no longer wild pointer</a:t>
            </a:r>
          </a:p>
          <a:p>
            <a:r>
              <a:rPr lang="en-US" altLang="en-US" sz="2400" dirty="0"/>
              <a:t>	*</a:t>
            </a:r>
            <a:r>
              <a:rPr lang="en-US" altLang="en-US" sz="2400" dirty="0" err="1"/>
              <a:t>ptr</a:t>
            </a:r>
            <a:r>
              <a:rPr lang="en-US" altLang="en-US" sz="2400" dirty="0"/>
              <a:t>=12;//modified the value of a</a:t>
            </a:r>
          </a:p>
          <a:p>
            <a:r>
              <a:rPr lang="en-US" altLang="en-US" sz="2400" dirty="0"/>
              <a:t>	</a:t>
            </a:r>
            <a:r>
              <a:rPr lang="en-US" altLang="en-US" sz="2400" dirty="0" err="1"/>
              <a:t>cout</a:t>
            </a:r>
            <a:r>
              <a:rPr lang="en-US" altLang="en-US" sz="2400" dirty="0"/>
              <a:t>&lt;&lt;"value of </a:t>
            </a:r>
            <a:r>
              <a:rPr lang="en-US" altLang="en-US" sz="2400" dirty="0" err="1"/>
              <a:t>ptr</a:t>
            </a:r>
            <a:r>
              <a:rPr lang="en-US" altLang="en-US" sz="2400" dirty="0"/>
              <a:t>"&lt;&lt;*</a:t>
            </a:r>
            <a:r>
              <a:rPr lang="en-US" altLang="en-US" sz="2400" dirty="0" err="1"/>
              <a:t>ptr</a:t>
            </a:r>
            <a:r>
              <a:rPr lang="en-US" altLang="en-US" sz="2400" dirty="0"/>
              <a:t>;</a:t>
            </a:r>
          </a:p>
          <a:p>
            <a:r>
              <a:rPr lang="en-US" altLang="en-US" sz="2400" dirty="0"/>
              <a:t>   </a:t>
            </a:r>
          </a:p>
          <a:p>
            <a:r>
              <a:rPr lang="en-US" altLang="en-US" sz="2400" dirty="0"/>
              <a:t>} </a:t>
            </a:r>
            <a:r>
              <a:rPr lang="en-US" altLang="en-US" sz="2400" b="1" dirty="0"/>
              <a:t>OUTPUT</a:t>
            </a:r>
            <a:r>
              <a:rPr lang="en-US" altLang="en-US" sz="2400" dirty="0"/>
              <a:t>: value of ptr12</a:t>
            </a:r>
            <a:endParaRPr lang="en-IN" sz="2400" dirty="0"/>
          </a:p>
        </p:txBody>
      </p:sp>
    </p:spTree>
    <p:extLst>
      <p:ext uri="{BB962C8B-B14F-4D97-AF65-F5344CB8AC3E}">
        <p14:creationId xmlns:p14="http://schemas.microsoft.com/office/powerpoint/2010/main" val="3996157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8BBB-766B-4066-B48B-41E76783E0A3}"/>
              </a:ext>
            </a:extLst>
          </p:cNvPr>
          <p:cNvSpPr>
            <a:spLocks noGrp="1"/>
          </p:cNvSpPr>
          <p:nvPr>
            <p:ph type="title"/>
          </p:nvPr>
        </p:nvSpPr>
        <p:spPr>
          <a:xfrm>
            <a:off x="-324544" y="0"/>
            <a:ext cx="9299376" cy="908720"/>
          </a:xfrm>
        </p:spPr>
        <p:txBody>
          <a:bodyPr/>
          <a:lstStyle/>
          <a:p>
            <a:r>
              <a:rPr lang="en-IN" dirty="0"/>
              <a:t>MCQ</a:t>
            </a:r>
          </a:p>
        </p:txBody>
      </p:sp>
      <p:sp>
        <p:nvSpPr>
          <p:cNvPr id="3" name="Content Placeholder 2">
            <a:extLst>
              <a:ext uri="{FF2B5EF4-FFF2-40B4-BE49-F238E27FC236}">
                <a16:creationId xmlns:a16="http://schemas.microsoft.com/office/drawing/2014/main" id="{1D90262E-494D-3EF1-D1F8-88726231ED8D}"/>
              </a:ext>
            </a:extLst>
          </p:cNvPr>
          <p:cNvSpPr>
            <a:spLocks noGrp="1"/>
          </p:cNvSpPr>
          <p:nvPr>
            <p:ph idx="1"/>
          </p:nvPr>
        </p:nvSpPr>
        <p:spPr>
          <a:xfrm>
            <a:off x="457200" y="1124744"/>
            <a:ext cx="8229600" cy="5472608"/>
          </a:xfrm>
        </p:spPr>
        <p:txBody>
          <a:bodyPr/>
          <a:lstStyle/>
          <a:p>
            <a:pPr marL="0" indent="0" algn="l">
              <a:buNone/>
            </a:pPr>
            <a:r>
              <a:rPr lang="en-US" b="0" i="0" dirty="0">
                <a:effectLst/>
              </a:rPr>
              <a:t>1.In which section of memory do wild pointers typically point? </a:t>
            </a:r>
          </a:p>
          <a:p>
            <a:pPr marL="0" indent="0" algn="l">
              <a:buNone/>
            </a:pPr>
            <a:r>
              <a:rPr lang="en-US" b="0" i="0" dirty="0">
                <a:effectLst/>
              </a:rPr>
              <a:t>a) Stack</a:t>
            </a:r>
          </a:p>
          <a:p>
            <a:pPr marL="0" indent="0" algn="l">
              <a:buNone/>
            </a:pPr>
            <a:r>
              <a:rPr lang="en-US" b="0" i="0" dirty="0">
                <a:effectLst/>
              </a:rPr>
              <a:t>b) Heap </a:t>
            </a:r>
          </a:p>
          <a:p>
            <a:pPr marL="0" indent="0" algn="l">
              <a:buNone/>
            </a:pPr>
            <a:r>
              <a:rPr lang="en-US" b="0" i="0" dirty="0">
                <a:effectLst/>
              </a:rPr>
              <a:t>c) Data </a:t>
            </a:r>
          </a:p>
          <a:p>
            <a:pPr marL="0" indent="0" algn="l">
              <a:buNone/>
            </a:pPr>
            <a:r>
              <a:rPr lang="en-US" b="0" i="0" dirty="0">
                <a:effectLst/>
              </a:rPr>
              <a:t>d) BSS (Block Started by Symbol)</a:t>
            </a:r>
          </a:p>
          <a:p>
            <a:pPr marL="0" indent="0">
              <a:buNone/>
            </a:pPr>
            <a:endParaRPr lang="en-IN" dirty="0"/>
          </a:p>
        </p:txBody>
      </p:sp>
    </p:spTree>
    <p:extLst>
      <p:ext uri="{BB962C8B-B14F-4D97-AF65-F5344CB8AC3E}">
        <p14:creationId xmlns:p14="http://schemas.microsoft.com/office/powerpoint/2010/main" val="181555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3A042C-FC2A-E1FE-637C-8ADD940E637D}"/>
              </a:ext>
            </a:extLst>
          </p:cNvPr>
          <p:cNvSpPr>
            <a:spLocks noGrp="1"/>
          </p:cNvSpPr>
          <p:nvPr>
            <p:ph type="title"/>
          </p:nvPr>
        </p:nvSpPr>
        <p:spPr>
          <a:xfrm>
            <a:off x="457200" y="116632"/>
            <a:ext cx="8229600" cy="1301006"/>
          </a:xfrm>
        </p:spPr>
        <p:txBody>
          <a:bodyPr/>
          <a:lstStyle/>
          <a:p>
            <a:r>
              <a:rPr lang="en-IN" b="1" dirty="0"/>
              <a:t>Possible problems with the use of pointers</a:t>
            </a:r>
          </a:p>
        </p:txBody>
      </p:sp>
      <p:sp>
        <p:nvSpPr>
          <p:cNvPr id="5" name="Content Placeholder 4">
            <a:extLst>
              <a:ext uri="{FF2B5EF4-FFF2-40B4-BE49-F238E27FC236}">
                <a16:creationId xmlns:a16="http://schemas.microsoft.com/office/drawing/2014/main" id="{5726B1E3-4376-2F6C-8489-57160850B77D}"/>
              </a:ext>
            </a:extLst>
          </p:cNvPr>
          <p:cNvSpPr>
            <a:spLocks noGrp="1"/>
          </p:cNvSpPr>
          <p:nvPr>
            <p:ph idx="1"/>
          </p:nvPr>
        </p:nvSpPr>
        <p:spPr>
          <a:xfrm>
            <a:off x="0" y="1628800"/>
            <a:ext cx="9036496" cy="4752528"/>
          </a:xfrm>
        </p:spPr>
        <p:txBody>
          <a:bodyPr>
            <a:normAutofit fontScale="77500" lnSpcReduction="20000"/>
          </a:bodyPr>
          <a:lstStyle/>
          <a:p>
            <a:pPr algn="just" fontAlgn="base"/>
            <a:r>
              <a:rPr lang="en-US" b="1" i="0" dirty="0">
                <a:solidFill>
                  <a:srgbClr val="000000"/>
                </a:solidFill>
                <a:effectLst/>
                <a:latin typeface="+mj-lt"/>
              </a:rPr>
              <a:t>Uninitialized Pointers:</a:t>
            </a:r>
            <a:r>
              <a:rPr lang="en-US" b="1" dirty="0">
                <a:solidFill>
                  <a:srgbClr val="000000"/>
                </a:solidFill>
                <a:latin typeface="+mj-lt"/>
              </a:rPr>
              <a:t> </a:t>
            </a:r>
            <a:r>
              <a:rPr lang="en-IN" dirty="0"/>
              <a:t>Pointer Un-initialization results in a runtime error.</a:t>
            </a:r>
          </a:p>
          <a:p>
            <a:pPr algn="just" fontAlgn="base"/>
            <a:r>
              <a:rPr lang="en-US" b="1" i="0" dirty="0">
                <a:solidFill>
                  <a:srgbClr val="000000"/>
                </a:solidFill>
                <a:effectLst/>
              </a:rPr>
              <a:t>The pointer may cause a memory leak:</a:t>
            </a:r>
            <a:r>
              <a:rPr lang="en-US" dirty="0">
                <a:solidFill>
                  <a:srgbClr val="000000"/>
                </a:solidFill>
              </a:rPr>
              <a:t> Memory</a:t>
            </a:r>
            <a:r>
              <a:rPr lang="en-US" dirty="0"/>
              <a:t> leakage occurs in C++ when programmers allocates memory by using new keyword and forgets to deallocate the memory by using delete() function or delete[] operator. One of the most memory leakage occurs in C++ by using wrong delete operator</a:t>
            </a:r>
            <a:endParaRPr lang="en-US" b="0" i="0" dirty="0">
              <a:solidFill>
                <a:srgbClr val="3A3A3A"/>
              </a:solidFill>
              <a:effectLst/>
            </a:endParaRPr>
          </a:p>
          <a:p>
            <a:pPr algn="just" fontAlgn="base"/>
            <a:r>
              <a:rPr lang="en-US" b="1" i="0" dirty="0">
                <a:solidFill>
                  <a:srgbClr val="000000"/>
                </a:solidFill>
                <a:effectLst/>
              </a:rPr>
              <a:t>Dangling Pointers:</a:t>
            </a:r>
            <a:r>
              <a:rPr lang="en-US" dirty="0"/>
              <a:t> If two pointers point to the same memory location and pointer 1 deallocates the memory but pointer 2 trying to access the memory thinking it is available is called dangling pointer.</a:t>
            </a:r>
          </a:p>
          <a:p>
            <a:pPr marL="0" indent="0" algn="just">
              <a:buNone/>
            </a:pPr>
            <a:br>
              <a:rPr lang="en-US" dirty="0"/>
            </a:br>
            <a:endParaRPr lang="en-US" b="0" i="0" dirty="0">
              <a:solidFill>
                <a:srgbClr val="3A3A3A"/>
              </a:solidFill>
              <a:effectLst/>
            </a:endParaRPr>
          </a:p>
          <a:p>
            <a:pPr marL="0" indent="0" algn="just">
              <a:buNone/>
            </a:pPr>
            <a:endParaRPr lang="en-IN" dirty="0"/>
          </a:p>
        </p:txBody>
      </p:sp>
    </p:spTree>
    <p:extLst>
      <p:ext uri="{BB962C8B-B14F-4D97-AF65-F5344CB8AC3E}">
        <p14:creationId xmlns:p14="http://schemas.microsoft.com/office/powerpoint/2010/main" val="253653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8BBB-766B-4066-B48B-41E76783E0A3}"/>
              </a:ext>
            </a:extLst>
          </p:cNvPr>
          <p:cNvSpPr>
            <a:spLocks noGrp="1"/>
          </p:cNvSpPr>
          <p:nvPr>
            <p:ph type="title"/>
          </p:nvPr>
        </p:nvSpPr>
        <p:spPr>
          <a:xfrm>
            <a:off x="-324544" y="0"/>
            <a:ext cx="9299376" cy="908720"/>
          </a:xfrm>
        </p:spPr>
        <p:txBody>
          <a:bodyPr/>
          <a:lstStyle/>
          <a:p>
            <a:r>
              <a:rPr lang="en-IN" dirty="0"/>
              <a:t>MCQ</a:t>
            </a:r>
          </a:p>
        </p:txBody>
      </p:sp>
      <p:sp>
        <p:nvSpPr>
          <p:cNvPr id="3" name="Content Placeholder 2">
            <a:extLst>
              <a:ext uri="{FF2B5EF4-FFF2-40B4-BE49-F238E27FC236}">
                <a16:creationId xmlns:a16="http://schemas.microsoft.com/office/drawing/2014/main" id="{1D90262E-494D-3EF1-D1F8-88726231ED8D}"/>
              </a:ext>
            </a:extLst>
          </p:cNvPr>
          <p:cNvSpPr>
            <a:spLocks noGrp="1"/>
          </p:cNvSpPr>
          <p:nvPr>
            <p:ph idx="1"/>
          </p:nvPr>
        </p:nvSpPr>
        <p:spPr>
          <a:xfrm>
            <a:off x="457200" y="1124744"/>
            <a:ext cx="8229600" cy="5472608"/>
          </a:xfrm>
        </p:spPr>
        <p:txBody>
          <a:bodyPr/>
          <a:lstStyle/>
          <a:p>
            <a:pPr marL="0" indent="0" algn="l">
              <a:buNone/>
            </a:pPr>
            <a:r>
              <a:rPr lang="en-US" b="0" i="0" dirty="0">
                <a:effectLst/>
              </a:rPr>
              <a:t>1.In which section of memory do wild pointers typically point? </a:t>
            </a:r>
          </a:p>
          <a:p>
            <a:pPr marL="0" indent="0" algn="l">
              <a:buNone/>
            </a:pPr>
            <a:r>
              <a:rPr lang="en-US" b="0" i="0" dirty="0">
                <a:effectLst/>
              </a:rPr>
              <a:t>a) Stack</a:t>
            </a:r>
          </a:p>
          <a:p>
            <a:pPr marL="0" indent="0" algn="l">
              <a:buNone/>
            </a:pPr>
            <a:r>
              <a:rPr lang="en-US" b="1" i="0" dirty="0">
                <a:effectLst/>
              </a:rPr>
              <a:t>b) Heap </a:t>
            </a:r>
          </a:p>
          <a:p>
            <a:pPr marL="0" indent="0" algn="l">
              <a:buNone/>
            </a:pPr>
            <a:r>
              <a:rPr lang="en-US" b="0" i="0" dirty="0">
                <a:effectLst/>
              </a:rPr>
              <a:t>c) Data </a:t>
            </a:r>
          </a:p>
          <a:p>
            <a:pPr marL="0" indent="0" algn="l">
              <a:buNone/>
            </a:pPr>
            <a:r>
              <a:rPr lang="en-US" b="0" i="0" dirty="0">
                <a:effectLst/>
              </a:rPr>
              <a:t>d) BSS (Block Started by Symbol)</a:t>
            </a:r>
          </a:p>
          <a:p>
            <a:pPr marL="0" indent="0">
              <a:buNone/>
            </a:pPr>
            <a:endParaRPr lang="en-IN" dirty="0"/>
          </a:p>
        </p:txBody>
      </p:sp>
    </p:spTree>
    <p:extLst>
      <p:ext uri="{BB962C8B-B14F-4D97-AF65-F5344CB8AC3E}">
        <p14:creationId xmlns:p14="http://schemas.microsoft.com/office/powerpoint/2010/main" val="4233774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3A609-C6BF-41B5-2CC5-B77A6BBD14EE}"/>
              </a:ext>
            </a:extLst>
          </p:cNvPr>
          <p:cNvSpPr>
            <a:spLocks noGrp="1"/>
          </p:cNvSpPr>
          <p:nvPr>
            <p:ph idx="1"/>
          </p:nvPr>
        </p:nvSpPr>
        <p:spPr>
          <a:xfrm>
            <a:off x="457200" y="1052736"/>
            <a:ext cx="8229600" cy="5073427"/>
          </a:xfrm>
        </p:spPr>
        <p:txBody>
          <a:bodyPr>
            <a:normAutofit/>
          </a:bodyPr>
          <a:lstStyle/>
          <a:p>
            <a:pPr marL="0" indent="0">
              <a:buNone/>
            </a:pPr>
            <a:r>
              <a:rPr lang="en-US" b="0" i="0" dirty="0">
                <a:effectLst/>
              </a:rPr>
              <a:t>2.What is the purpose of using wild pointers intentionally? </a:t>
            </a:r>
          </a:p>
          <a:p>
            <a:pPr marL="0" indent="0">
              <a:buNone/>
            </a:pPr>
            <a:r>
              <a:rPr lang="en-US" b="0" i="0" dirty="0">
                <a:effectLst/>
              </a:rPr>
              <a:t>a) To demonstrate advanced pointer manipulation techniques </a:t>
            </a:r>
          </a:p>
          <a:p>
            <a:pPr marL="0" indent="0">
              <a:buNone/>
            </a:pPr>
            <a:r>
              <a:rPr lang="en-US" b="0" i="0" dirty="0">
                <a:effectLst/>
              </a:rPr>
              <a:t>b) To create memory leaks deliberately</a:t>
            </a:r>
          </a:p>
          <a:p>
            <a:pPr marL="0" indent="0">
              <a:buNone/>
            </a:pPr>
            <a:r>
              <a:rPr lang="en-US" b="0" i="0" dirty="0">
                <a:effectLst/>
              </a:rPr>
              <a:t>c) There is no legitimate purpose for using wild pointers intentionally </a:t>
            </a:r>
          </a:p>
          <a:p>
            <a:pPr marL="0" indent="0">
              <a:buNone/>
            </a:pPr>
            <a:r>
              <a:rPr lang="en-US" b="0" i="0" dirty="0">
                <a:effectLst/>
              </a:rPr>
              <a:t>d) To increase program performance</a:t>
            </a:r>
            <a:endParaRPr lang="en-IN" dirty="0"/>
          </a:p>
        </p:txBody>
      </p:sp>
    </p:spTree>
    <p:extLst>
      <p:ext uri="{BB962C8B-B14F-4D97-AF65-F5344CB8AC3E}">
        <p14:creationId xmlns:p14="http://schemas.microsoft.com/office/powerpoint/2010/main" val="4290619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3A609-C6BF-41B5-2CC5-B77A6BBD14EE}"/>
              </a:ext>
            </a:extLst>
          </p:cNvPr>
          <p:cNvSpPr>
            <a:spLocks noGrp="1"/>
          </p:cNvSpPr>
          <p:nvPr>
            <p:ph idx="1"/>
          </p:nvPr>
        </p:nvSpPr>
        <p:spPr>
          <a:xfrm>
            <a:off x="457200" y="1052736"/>
            <a:ext cx="8229600" cy="5073427"/>
          </a:xfrm>
        </p:spPr>
        <p:txBody>
          <a:bodyPr>
            <a:normAutofit/>
          </a:bodyPr>
          <a:lstStyle/>
          <a:p>
            <a:pPr marL="0" indent="0">
              <a:buNone/>
            </a:pPr>
            <a:r>
              <a:rPr lang="en-US" b="0" i="0" dirty="0">
                <a:effectLst/>
              </a:rPr>
              <a:t>2.What is the purpose of using wild pointers intentionally? </a:t>
            </a:r>
          </a:p>
          <a:p>
            <a:pPr marL="0" indent="0">
              <a:buNone/>
            </a:pPr>
            <a:r>
              <a:rPr lang="en-US" b="0" i="0" dirty="0">
                <a:effectLst/>
              </a:rPr>
              <a:t>a) To demonstrate advanced pointer manipulation techniques </a:t>
            </a:r>
          </a:p>
          <a:p>
            <a:pPr marL="0" indent="0">
              <a:buNone/>
            </a:pPr>
            <a:r>
              <a:rPr lang="en-US" b="0" i="0" dirty="0">
                <a:effectLst/>
              </a:rPr>
              <a:t>b) To create memory leaks deliberately</a:t>
            </a:r>
          </a:p>
          <a:p>
            <a:pPr marL="0" indent="0">
              <a:buNone/>
            </a:pPr>
            <a:r>
              <a:rPr lang="en-US" b="1" i="0" dirty="0">
                <a:effectLst/>
              </a:rPr>
              <a:t>c) There is no legitimate purpose for using wild pointers intentionally </a:t>
            </a:r>
          </a:p>
          <a:p>
            <a:pPr marL="0" indent="0">
              <a:buNone/>
            </a:pPr>
            <a:r>
              <a:rPr lang="en-US" b="0" i="0" dirty="0">
                <a:effectLst/>
              </a:rPr>
              <a:t>d) To increase program performance</a:t>
            </a:r>
            <a:endParaRPr lang="en-IN" dirty="0"/>
          </a:p>
        </p:txBody>
      </p:sp>
    </p:spTree>
    <p:extLst>
      <p:ext uri="{BB962C8B-B14F-4D97-AF65-F5344CB8AC3E}">
        <p14:creationId xmlns:p14="http://schemas.microsoft.com/office/powerpoint/2010/main" val="2093256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619CA-4BD9-468F-1EA0-78CE75D29120}"/>
              </a:ext>
            </a:extLst>
          </p:cNvPr>
          <p:cNvSpPr>
            <a:spLocks noGrp="1"/>
          </p:cNvSpPr>
          <p:nvPr>
            <p:ph idx="1"/>
          </p:nvPr>
        </p:nvSpPr>
        <p:spPr>
          <a:xfrm>
            <a:off x="457200" y="1124744"/>
            <a:ext cx="8229600" cy="5001419"/>
          </a:xfrm>
        </p:spPr>
        <p:txBody>
          <a:bodyPr/>
          <a:lstStyle/>
          <a:p>
            <a:pPr marL="0" indent="0">
              <a:buNone/>
            </a:pPr>
            <a:r>
              <a:rPr lang="en-US" b="0" i="0" dirty="0">
                <a:effectLst/>
              </a:rPr>
              <a:t>3.Which of the following is NOT a common way to create a wild pointer? </a:t>
            </a:r>
          </a:p>
          <a:p>
            <a:pPr marL="0" indent="0">
              <a:buNone/>
            </a:pPr>
            <a:r>
              <a:rPr lang="en-US" b="0" i="0" dirty="0">
                <a:effectLst/>
              </a:rPr>
              <a:t>a) Not initializing a pointer before use</a:t>
            </a:r>
          </a:p>
          <a:p>
            <a:pPr marL="0" indent="0">
              <a:buNone/>
            </a:pPr>
            <a:r>
              <a:rPr lang="en-US" b="0" i="0" dirty="0">
                <a:effectLst/>
              </a:rPr>
              <a:t>b) Setting a pointer to null </a:t>
            </a:r>
            <a:r>
              <a:rPr lang="en-US" b="0" i="0" dirty="0" err="1">
                <a:effectLst/>
              </a:rPr>
              <a:t>ptr</a:t>
            </a:r>
            <a:r>
              <a:rPr lang="en-US" b="0" i="0" dirty="0">
                <a:effectLst/>
              </a:rPr>
              <a:t> explicitly </a:t>
            </a:r>
          </a:p>
          <a:p>
            <a:pPr marL="0" indent="0">
              <a:buNone/>
            </a:pPr>
            <a:r>
              <a:rPr lang="en-US" b="0" i="0" dirty="0">
                <a:effectLst/>
              </a:rPr>
              <a:t>c) Forgetting to allocate memory using malloc() or new </a:t>
            </a:r>
          </a:p>
          <a:p>
            <a:pPr marL="0" indent="0">
              <a:buNone/>
            </a:pPr>
            <a:r>
              <a:rPr lang="en-US" b="0" i="0" dirty="0">
                <a:effectLst/>
              </a:rPr>
              <a:t>d) Incorrectly using pointers after they have been deallocated</a:t>
            </a:r>
            <a:endParaRPr lang="en-IN" dirty="0"/>
          </a:p>
        </p:txBody>
      </p:sp>
    </p:spTree>
    <p:extLst>
      <p:ext uri="{BB962C8B-B14F-4D97-AF65-F5344CB8AC3E}">
        <p14:creationId xmlns:p14="http://schemas.microsoft.com/office/powerpoint/2010/main" val="2315009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619CA-4BD9-468F-1EA0-78CE75D29120}"/>
              </a:ext>
            </a:extLst>
          </p:cNvPr>
          <p:cNvSpPr>
            <a:spLocks noGrp="1"/>
          </p:cNvSpPr>
          <p:nvPr>
            <p:ph idx="1"/>
          </p:nvPr>
        </p:nvSpPr>
        <p:spPr>
          <a:xfrm>
            <a:off x="457200" y="1124744"/>
            <a:ext cx="8229600" cy="5001419"/>
          </a:xfrm>
        </p:spPr>
        <p:txBody>
          <a:bodyPr/>
          <a:lstStyle/>
          <a:p>
            <a:pPr marL="0" indent="0">
              <a:buNone/>
            </a:pPr>
            <a:r>
              <a:rPr lang="en-US" b="0" i="0" dirty="0">
                <a:effectLst/>
              </a:rPr>
              <a:t>3.Which of the following is NOT a common way to create a wild pointer? </a:t>
            </a:r>
          </a:p>
          <a:p>
            <a:pPr marL="0" indent="0">
              <a:buNone/>
            </a:pPr>
            <a:r>
              <a:rPr lang="en-US" b="0" i="0" dirty="0">
                <a:effectLst/>
              </a:rPr>
              <a:t>a) Not initializing a pointer before use</a:t>
            </a:r>
          </a:p>
          <a:p>
            <a:pPr marL="0" indent="0">
              <a:buNone/>
            </a:pPr>
            <a:r>
              <a:rPr lang="en-US" b="1" i="0" dirty="0">
                <a:effectLst/>
              </a:rPr>
              <a:t>b) Setting a pointer to null </a:t>
            </a:r>
            <a:r>
              <a:rPr lang="en-US" b="1" i="0" dirty="0" err="1">
                <a:effectLst/>
              </a:rPr>
              <a:t>ptr</a:t>
            </a:r>
            <a:r>
              <a:rPr lang="en-US" b="1" i="0" dirty="0">
                <a:effectLst/>
              </a:rPr>
              <a:t> explicitly </a:t>
            </a:r>
          </a:p>
          <a:p>
            <a:pPr marL="0" indent="0">
              <a:buNone/>
            </a:pPr>
            <a:r>
              <a:rPr lang="en-US" b="0" i="0" dirty="0">
                <a:effectLst/>
              </a:rPr>
              <a:t>c) Forgetting to allocate memory using malloc() or new </a:t>
            </a:r>
          </a:p>
          <a:p>
            <a:pPr marL="0" indent="0">
              <a:buNone/>
            </a:pPr>
            <a:r>
              <a:rPr lang="en-US" b="0" i="0" dirty="0">
                <a:effectLst/>
              </a:rPr>
              <a:t>d) Incorrectly using pointers after they have been deallocated</a:t>
            </a:r>
            <a:endParaRPr lang="en-IN" dirty="0"/>
          </a:p>
        </p:txBody>
      </p:sp>
    </p:spTree>
    <p:extLst>
      <p:ext uri="{BB962C8B-B14F-4D97-AF65-F5344CB8AC3E}">
        <p14:creationId xmlns:p14="http://schemas.microsoft.com/office/powerpoint/2010/main" val="181605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7861-0CA7-2E02-05AC-4D8C2D70415D}"/>
              </a:ext>
            </a:extLst>
          </p:cNvPr>
          <p:cNvSpPr>
            <a:spLocks noGrp="1"/>
          </p:cNvSpPr>
          <p:nvPr>
            <p:ph type="title"/>
          </p:nvPr>
        </p:nvSpPr>
        <p:spPr>
          <a:xfrm>
            <a:off x="457200" y="0"/>
            <a:ext cx="8229600" cy="1417638"/>
          </a:xfrm>
        </p:spPr>
        <p:txBody>
          <a:bodyPr/>
          <a:lstStyle/>
          <a:p>
            <a:r>
              <a:rPr lang="en-US" altLang="en-US" b="1" dirty="0"/>
              <a:t>NULL</a:t>
            </a:r>
            <a:r>
              <a:rPr lang="en-US" altLang="en-US" dirty="0"/>
              <a:t> </a:t>
            </a:r>
            <a:r>
              <a:rPr lang="en-US" altLang="en-US" b="1" dirty="0"/>
              <a:t>POINTER</a:t>
            </a:r>
            <a:endParaRPr lang="en-IN" b="1" dirty="0"/>
          </a:p>
        </p:txBody>
      </p:sp>
      <p:sp>
        <p:nvSpPr>
          <p:cNvPr id="3" name="Content Placeholder 2">
            <a:extLst>
              <a:ext uri="{FF2B5EF4-FFF2-40B4-BE49-F238E27FC236}">
                <a16:creationId xmlns:a16="http://schemas.microsoft.com/office/drawing/2014/main" id="{5D56EB32-3407-1990-6A04-7CB7CE54B44A}"/>
              </a:ext>
            </a:extLst>
          </p:cNvPr>
          <p:cNvSpPr>
            <a:spLocks noGrp="1"/>
          </p:cNvSpPr>
          <p:nvPr>
            <p:ph idx="1"/>
          </p:nvPr>
        </p:nvSpPr>
        <p:spPr/>
        <p:txBody>
          <a:bodyPr>
            <a:normAutofit/>
          </a:bodyPr>
          <a:lstStyle/>
          <a:p>
            <a:pPr algn="just"/>
            <a:r>
              <a:rPr lang="en-US" altLang="en-US" dirty="0"/>
              <a:t>A null pointer is a regular pointer of any pointer type which has a special value that indicates that it is not pointing to any valid reference or memory address. This value is the result of type-casting the integer value zero to any pointer type.</a:t>
            </a:r>
          </a:p>
          <a:p>
            <a:pPr marL="0" indent="0" algn="just">
              <a:buNone/>
            </a:pPr>
            <a:r>
              <a:rPr lang="en-US" altLang="en-US" dirty="0"/>
              <a:t>int * p;</a:t>
            </a:r>
          </a:p>
          <a:p>
            <a:pPr algn="just"/>
            <a:r>
              <a:rPr lang="en-US" altLang="en-US" dirty="0"/>
              <a:t> p = 0; // p has a null pointer value </a:t>
            </a:r>
          </a:p>
          <a:p>
            <a:pPr algn="just"/>
            <a:endParaRPr lang="en-IN" dirty="0"/>
          </a:p>
        </p:txBody>
      </p:sp>
    </p:spTree>
    <p:extLst>
      <p:ext uri="{BB962C8B-B14F-4D97-AF65-F5344CB8AC3E}">
        <p14:creationId xmlns:p14="http://schemas.microsoft.com/office/powerpoint/2010/main" val="298750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851A-1ED0-A59D-B52D-5786AE861A97}"/>
              </a:ext>
            </a:extLst>
          </p:cNvPr>
          <p:cNvSpPr>
            <a:spLocks noGrp="1"/>
          </p:cNvSpPr>
          <p:nvPr>
            <p:ph type="title"/>
          </p:nvPr>
        </p:nvSpPr>
        <p:spPr>
          <a:xfrm>
            <a:off x="457200" y="0"/>
            <a:ext cx="8229600" cy="1417638"/>
          </a:xfrm>
        </p:spPr>
        <p:txBody>
          <a:bodyPr/>
          <a:lstStyle/>
          <a:p>
            <a:r>
              <a:rPr lang="en-IN" dirty="0"/>
              <a:t>MCQ</a:t>
            </a:r>
          </a:p>
        </p:txBody>
      </p:sp>
      <p:sp>
        <p:nvSpPr>
          <p:cNvPr id="3" name="Content Placeholder 2">
            <a:extLst>
              <a:ext uri="{FF2B5EF4-FFF2-40B4-BE49-F238E27FC236}">
                <a16:creationId xmlns:a16="http://schemas.microsoft.com/office/drawing/2014/main" id="{5712885E-4A96-8529-5C95-ACD037A4C29A}"/>
              </a:ext>
            </a:extLst>
          </p:cNvPr>
          <p:cNvSpPr>
            <a:spLocks noGrp="1"/>
          </p:cNvSpPr>
          <p:nvPr>
            <p:ph idx="1"/>
          </p:nvPr>
        </p:nvSpPr>
        <p:spPr>
          <a:xfrm>
            <a:off x="457200" y="1417638"/>
            <a:ext cx="8229600" cy="4708525"/>
          </a:xfrm>
        </p:spPr>
        <p:txBody>
          <a:bodyPr/>
          <a:lstStyle/>
          <a:p>
            <a:pPr marL="0" indent="0">
              <a:buNone/>
            </a:pPr>
            <a:r>
              <a:rPr lang="en-US" b="0" i="0" dirty="0">
                <a:effectLst/>
              </a:rPr>
              <a:t>1.What is the significance of using a null pointer? </a:t>
            </a:r>
          </a:p>
          <a:p>
            <a:pPr marL="0" indent="0">
              <a:buNone/>
            </a:pPr>
            <a:r>
              <a:rPr lang="en-US" b="0" i="0" dirty="0">
                <a:effectLst/>
              </a:rPr>
              <a:t>a) It helps improve program performance </a:t>
            </a:r>
          </a:p>
          <a:p>
            <a:pPr marL="0" indent="0">
              <a:buNone/>
            </a:pPr>
            <a:r>
              <a:rPr lang="en-US" b="0" i="0" dirty="0">
                <a:effectLst/>
              </a:rPr>
              <a:t>b) It allows the pointer to point to a random memory location </a:t>
            </a:r>
          </a:p>
          <a:p>
            <a:pPr marL="0" indent="0">
              <a:buNone/>
            </a:pPr>
            <a:r>
              <a:rPr lang="en-US" b="0" i="0" dirty="0">
                <a:effectLst/>
              </a:rPr>
              <a:t>c) It helps avoid accessing invalid memory addresses </a:t>
            </a:r>
          </a:p>
          <a:p>
            <a:pPr marL="0" indent="0">
              <a:buNone/>
            </a:pPr>
            <a:r>
              <a:rPr lang="en-US" b="0" i="0" dirty="0">
                <a:effectLst/>
              </a:rPr>
              <a:t>d) It is used for dynamic memory allocation</a:t>
            </a:r>
            <a:endParaRPr lang="en-IN" dirty="0"/>
          </a:p>
        </p:txBody>
      </p:sp>
    </p:spTree>
    <p:extLst>
      <p:ext uri="{BB962C8B-B14F-4D97-AF65-F5344CB8AC3E}">
        <p14:creationId xmlns:p14="http://schemas.microsoft.com/office/powerpoint/2010/main" val="3550091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851A-1ED0-A59D-B52D-5786AE861A97}"/>
              </a:ext>
            </a:extLst>
          </p:cNvPr>
          <p:cNvSpPr>
            <a:spLocks noGrp="1"/>
          </p:cNvSpPr>
          <p:nvPr>
            <p:ph type="title"/>
          </p:nvPr>
        </p:nvSpPr>
        <p:spPr>
          <a:xfrm>
            <a:off x="457200" y="0"/>
            <a:ext cx="8229600" cy="1417638"/>
          </a:xfrm>
        </p:spPr>
        <p:txBody>
          <a:bodyPr/>
          <a:lstStyle/>
          <a:p>
            <a:r>
              <a:rPr lang="en-IN" dirty="0"/>
              <a:t>MCQ</a:t>
            </a:r>
          </a:p>
        </p:txBody>
      </p:sp>
      <p:sp>
        <p:nvSpPr>
          <p:cNvPr id="3" name="Content Placeholder 2">
            <a:extLst>
              <a:ext uri="{FF2B5EF4-FFF2-40B4-BE49-F238E27FC236}">
                <a16:creationId xmlns:a16="http://schemas.microsoft.com/office/drawing/2014/main" id="{5712885E-4A96-8529-5C95-ACD037A4C29A}"/>
              </a:ext>
            </a:extLst>
          </p:cNvPr>
          <p:cNvSpPr>
            <a:spLocks noGrp="1"/>
          </p:cNvSpPr>
          <p:nvPr>
            <p:ph idx="1"/>
          </p:nvPr>
        </p:nvSpPr>
        <p:spPr>
          <a:xfrm>
            <a:off x="457200" y="1417638"/>
            <a:ext cx="8229600" cy="4708525"/>
          </a:xfrm>
        </p:spPr>
        <p:txBody>
          <a:bodyPr/>
          <a:lstStyle/>
          <a:p>
            <a:pPr marL="0" indent="0">
              <a:buNone/>
            </a:pPr>
            <a:r>
              <a:rPr lang="en-US" b="0" i="0" dirty="0">
                <a:effectLst/>
              </a:rPr>
              <a:t>1.What is the significance of using a null pointer? </a:t>
            </a:r>
          </a:p>
          <a:p>
            <a:pPr marL="0" indent="0">
              <a:buNone/>
            </a:pPr>
            <a:r>
              <a:rPr lang="en-US" b="0" i="0" dirty="0">
                <a:effectLst/>
              </a:rPr>
              <a:t>a) It helps improve program performance </a:t>
            </a:r>
          </a:p>
          <a:p>
            <a:pPr marL="0" indent="0">
              <a:buNone/>
            </a:pPr>
            <a:r>
              <a:rPr lang="en-US" b="0" i="0" dirty="0">
                <a:effectLst/>
              </a:rPr>
              <a:t>b) It allows the pointer to point to a random memory location </a:t>
            </a:r>
          </a:p>
          <a:p>
            <a:pPr marL="0" indent="0">
              <a:buNone/>
            </a:pPr>
            <a:r>
              <a:rPr lang="en-US" b="1" i="0" dirty="0">
                <a:effectLst/>
              </a:rPr>
              <a:t>c) It helps avoid accessing invalid memory addresses </a:t>
            </a:r>
          </a:p>
          <a:p>
            <a:pPr marL="0" indent="0">
              <a:buNone/>
            </a:pPr>
            <a:r>
              <a:rPr lang="en-US" b="0" i="0" dirty="0">
                <a:effectLst/>
              </a:rPr>
              <a:t>d) It is used for dynamic memory allocation</a:t>
            </a:r>
            <a:endParaRPr lang="en-IN" dirty="0"/>
          </a:p>
        </p:txBody>
      </p:sp>
    </p:spTree>
    <p:extLst>
      <p:ext uri="{BB962C8B-B14F-4D97-AF65-F5344CB8AC3E}">
        <p14:creationId xmlns:p14="http://schemas.microsoft.com/office/powerpoint/2010/main" val="2026125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79EFB-54E6-97C4-E5C0-E86A6CFC7A8F}"/>
              </a:ext>
            </a:extLst>
          </p:cNvPr>
          <p:cNvSpPr>
            <a:spLocks noGrp="1"/>
          </p:cNvSpPr>
          <p:nvPr>
            <p:ph idx="1"/>
          </p:nvPr>
        </p:nvSpPr>
        <p:spPr>
          <a:xfrm>
            <a:off x="457200" y="1052736"/>
            <a:ext cx="8229600" cy="5073427"/>
          </a:xfrm>
        </p:spPr>
        <p:txBody>
          <a:bodyPr/>
          <a:lstStyle/>
          <a:p>
            <a:pPr marL="0" indent="0">
              <a:buNone/>
            </a:pPr>
            <a:r>
              <a:rPr lang="en-US" b="0" i="0" dirty="0">
                <a:effectLst/>
              </a:rPr>
              <a:t>2.What happens if you dereference a null pointer in C/C++?</a:t>
            </a:r>
          </a:p>
          <a:p>
            <a:pPr marL="0" indent="0">
              <a:buNone/>
            </a:pPr>
            <a:r>
              <a:rPr lang="en-US" b="0" i="0" dirty="0">
                <a:effectLst/>
              </a:rPr>
              <a:t>a) The program crashes with a segmentation fault </a:t>
            </a:r>
          </a:p>
          <a:p>
            <a:pPr marL="0" indent="0">
              <a:buNone/>
            </a:pPr>
            <a:r>
              <a:rPr lang="en-US" b="0" i="0" dirty="0">
                <a:effectLst/>
              </a:rPr>
              <a:t>b) The program continues executing normally </a:t>
            </a:r>
          </a:p>
          <a:p>
            <a:pPr marL="0" indent="0">
              <a:buNone/>
            </a:pPr>
            <a:r>
              <a:rPr lang="en-US" b="0" i="0" dirty="0">
                <a:effectLst/>
              </a:rPr>
              <a:t>c) The null pointer is automatically assigned a valid memory address </a:t>
            </a:r>
          </a:p>
          <a:p>
            <a:pPr marL="0" indent="0">
              <a:buNone/>
            </a:pPr>
            <a:r>
              <a:rPr lang="en-US" b="0" i="0" dirty="0">
                <a:effectLst/>
              </a:rPr>
              <a:t>d) The pointer is reset to </a:t>
            </a:r>
            <a:r>
              <a:rPr lang="en-US" b="0" i="0" dirty="0" err="1">
                <a:effectLst/>
              </a:rPr>
              <a:t>nullptr</a:t>
            </a:r>
            <a:endParaRPr lang="en-IN" dirty="0"/>
          </a:p>
        </p:txBody>
      </p:sp>
    </p:spTree>
    <p:extLst>
      <p:ext uri="{BB962C8B-B14F-4D97-AF65-F5344CB8AC3E}">
        <p14:creationId xmlns:p14="http://schemas.microsoft.com/office/powerpoint/2010/main" val="343830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79EFB-54E6-97C4-E5C0-E86A6CFC7A8F}"/>
              </a:ext>
            </a:extLst>
          </p:cNvPr>
          <p:cNvSpPr>
            <a:spLocks noGrp="1"/>
          </p:cNvSpPr>
          <p:nvPr>
            <p:ph idx="1"/>
          </p:nvPr>
        </p:nvSpPr>
        <p:spPr>
          <a:xfrm>
            <a:off x="457200" y="1052736"/>
            <a:ext cx="8229600" cy="5073427"/>
          </a:xfrm>
        </p:spPr>
        <p:txBody>
          <a:bodyPr/>
          <a:lstStyle/>
          <a:p>
            <a:pPr marL="0" indent="0">
              <a:buNone/>
            </a:pPr>
            <a:r>
              <a:rPr lang="en-US" b="0" i="0" dirty="0">
                <a:effectLst/>
              </a:rPr>
              <a:t>2.What happens if you dereference a null pointer in C/C++?</a:t>
            </a:r>
          </a:p>
          <a:p>
            <a:pPr marL="0" indent="0">
              <a:buNone/>
            </a:pPr>
            <a:r>
              <a:rPr lang="en-US" b="1" i="0" dirty="0">
                <a:effectLst/>
              </a:rPr>
              <a:t>a) The program crashes with a segmentation fault </a:t>
            </a:r>
          </a:p>
          <a:p>
            <a:pPr marL="0" indent="0">
              <a:buNone/>
            </a:pPr>
            <a:r>
              <a:rPr lang="en-US" b="0" i="0" dirty="0">
                <a:effectLst/>
              </a:rPr>
              <a:t>b) The program continues executing normally </a:t>
            </a:r>
          </a:p>
          <a:p>
            <a:pPr marL="0" indent="0">
              <a:buNone/>
            </a:pPr>
            <a:r>
              <a:rPr lang="en-US" b="0" i="0" dirty="0">
                <a:effectLst/>
              </a:rPr>
              <a:t>c) The null pointer is automatically assigned a valid memory address </a:t>
            </a:r>
          </a:p>
          <a:p>
            <a:pPr marL="0" indent="0">
              <a:buNone/>
            </a:pPr>
            <a:r>
              <a:rPr lang="en-US" b="0" i="0" dirty="0">
                <a:effectLst/>
              </a:rPr>
              <a:t>d) The pointer is reset to </a:t>
            </a:r>
            <a:r>
              <a:rPr lang="en-US" b="0" i="0" dirty="0" err="1">
                <a:effectLst/>
              </a:rPr>
              <a:t>nullptr</a:t>
            </a:r>
            <a:endParaRPr lang="en-IN" dirty="0"/>
          </a:p>
        </p:txBody>
      </p:sp>
    </p:spTree>
    <p:extLst>
      <p:ext uri="{BB962C8B-B14F-4D97-AF65-F5344CB8AC3E}">
        <p14:creationId xmlns:p14="http://schemas.microsoft.com/office/powerpoint/2010/main" val="313872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3F8810-1AD5-29D0-A0A6-450D39DF156F}"/>
              </a:ext>
            </a:extLst>
          </p:cNvPr>
          <p:cNvSpPr>
            <a:spLocks noGrp="1"/>
          </p:cNvSpPr>
          <p:nvPr>
            <p:ph type="title"/>
          </p:nvPr>
        </p:nvSpPr>
        <p:spPr>
          <a:xfrm>
            <a:off x="457200" y="188640"/>
            <a:ext cx="8229600" cy="1228998"/>
          </a:xfrm>
        </p:spPr>
        <p:txBody>
          <a:bodyPr/>
          <a:lstStyle/>
          <a:p>
            <a:r>
              <a:rPr lang="en-IN" b="1" i="0" dirty="0">
                <a:solidFill>
                  <a:srgbClr val="000000"/>
                </a:solidFill>
                <a:effectLst/>
              </a:rPr>
              <a:t>Pointer Un-initialization</a:t>
            </a:r>
            <a:endParaRPr lang="en-IN" b="1" dirty="0"/>
          </a:p>
        </p:txBody>
      </p:sp>
      <p:sp>
        <p:nvSpPr>
          <p:cNvPr id="7" name="Content Placeholder 6">
            <a:extLst>
              <a:ext uri="{FF2B5EF4-FFF2-40B4-BE49-F238E27FC236}">
                <a16:creationId xmlns:a16="http://schemas.microsoft.com/office/drawing/2014/main" id="{B1861B91-D3E7-0A0C-46F0-EA1D1F081322}"/>
              </a:ext>
            </a:extLst>
          </p:cNvPr>
          <p:cNvSpPr>
            <a:spLocks noGrp="1"/>
          </p:cNvSpPr>
          <p:nvPr>
            <p:ph idx="1"/>
          </p:nvPr>
        </p:nvSpPr>
        <p:spPr>
          <a:xfrm>
            <a:off x="457200" y="1844824"/>
            <a:ext cx="8229600" cy="5400600"/>
          </a:xfrm>
        </p:spPr>
        <p:txBody>
          <a:bodyPr>
            <a:normAutofit/>
          </a:bodyPr>
          <a:lstStyle/>
          <a:p>
            <a:pPr algn="l" rtl="0" fontAlgn="base"/>
            <a:r>
              <a:rPr lang="en-US" sz="2400" b="0" i="0" dirty="0">
                <a:solidFill>
                  <a:srgbClr val="000000"/>
                </a:solidFill>
                <a:effectLst/>
              </a:rPr>
              <a:t>if we have declared a pointer then we should not use that pointer unless we have initialized it.</a:t>
            </a:r>
          </a:p>
          <a:p>
            <a:pPr algn="l" rtl="0" fontAlgn="base"/>
            <a:r>
              <a:rPr lang="en-US" sz="2400" i="0" dirty="0">
                <a:effectLst>
                  <a:outerShdw blurRad="38100" dist="38100" dir="2700000" algn="tl">
                    <a:srgbClr val="000000">
                      <a:alpha val="43137"/>
                    </a:srgbClr>
                  </a:outerShdw>
                </a:effectLst>
              </a:rPr>
              <a:t>#include&lt;iostream&gt;</a:t>
            </a:r>
          </a:p>
          <a:p>
            <a:pPr algn="l" rtl="0" fontAlgn="base"/>
            <a:r>
              <a:rPr lang="en-US" sz="2400" i="0" dirty="0">
                <a:effectLst>
                  <a:outerShdw blurRad="38100" dist="38100" dir="2700000" algn="tl">
                    <a:srgbClr val="000000">
                      <a:alpha val="43137"/>
                    </a:srgbClr>
                  </a:outerShdw>
                </a:effectLst>
              </a:rPr>
              <a:t>using namespace std;</a:t>
            </a:r>
          </a:p>
          <a:p>
            <a:pPr algn="l" rtl="0" fontAlgn="base"/>
            <a:r>
              <a:rPr lang="en-US" sz="2400" i="0" dirty="0">
                <a:effectLst>
                  <a:outerShdw blurRad="38100" dist="38100" dir="2700000" algn="tl">
                    <a:srgbClr val="000000">
                      <a:alpha val="43137"/>
                    </a:srgbClr>
                  </a:outerShdw>
                </a:effectLst>
              </a:rPr>
              <a:t>int main() {</a:t>
            </a:r>
          </a:p>
          <a:p>
            <a:pPr algn="l" rtl="0" fontAlgn="base"/>
            <a:r>
              <a:rPr lang="en-US" sz="2400" i="0" dirty="0">
                <a:effectLst>
                  <a:outerShdw blurRad="38100" dist="38100" dir="2700000" algn="tl">
                    <a:srgbClr val="000000">
                      <a:alpha val="43137"/>
                    </a:srgbClr>
                  </a:outerShdw>
                </a:effectLst>
              </a:rPr>
              <a:t>int </a:t>
            </a:r>
            <a:r>
              <a:rPr lang="en-US" sz="2400" dirty="0">
                <a:effectLst>
                  <a:outerShdw blurRad="38100" dist="38100" dir="2700000" algn="tl">
                    <a:srgbClr val="000000">
                      <a:alpha val="43137"/>
                    </a:srgbClr>
                  </a:outerShdw>
                </a:effectLst>
              </a:rPr>
              <a:t>*</a:t>
            </a:r>
            <a:r>
              <a:rPr lang="en-US" sz="2400" dirty="0" err="1">
                <a:effectLst>
                  <a:outerShdw blurRad="38100" dist="38100" dir="2700000" algn="tl">
                    <a:srgbClr val="000000">
                      <a:alpha val="43137"/>
                    </a:srgbClr>
                  </a:outerShdw>
                </a:effectLst>
              </a:rPr>
              <a:t>ptr</a:t>
            </a:r>
            <a:r>
              <a:rPr lang="en-US" sz="2400" dirty="0">
                <a:effectLst>
                  <a:outerShdw blurRad="38100" dist="38100" dir="2700000" algn="tl">
                    <a:srgbClr val="000000">
                      <a:alpha val="43137"/>
                    </a:srgbClr>
                  </a:outerShdw>
                </a:effectLst>
              </a:rPr>
              <a:t>;</a:t>
            </a:r>
          </a:p>
          <a:p>
            <a:pPr algn="l" rtl="0" fontAlgn="base"/>
            <a:r>
              <a:rPr lang="en-US" sz="2400" i="0" dirty="0" err="1">
                <a:effectLst>
                  <a:outerShdw blurRad="38100" dist="38100" dir="2700000" algn="tl">
                    <a:srgbClr val="000000">
                      <a:alpha val="43137"/>
                    </a:srgbClr>
                  </a:outerShdw>
                </a:effectLst>
              </a:rPr>
              <a:t>cout</a:t>
            </a:r>
            <a:r>
              <a:rPr lang="en-US" sz="2400" i="0" dirty="0">
                <a:effectLst>
                  <a:outerShdw blurRad="38100" dist="38100" dir="2700000" algn="tl">
                    <a:srgbClr val="000000">
                      <a:alpha val="43137"/>
                    </a:srgbClr>
                  </a:outerShdw>
                </a:effectLst>
              </a:rPr>
              <a:t>&lt;&lt;*</a:t>
            </a:r>
            <a:r>
              <a:rPr lang="en-US" sz="2400" i="0" dirty="0" err="1">
                <a:effectLst>
                  <a:outerShdw blurRad="38100" dist="38100" dir="2700000" algn="tl">
                    <a:srgbClr val="000000">
                      <a:alpha val="43137"/>
                    </a:srgbClr>
                  </a:outerShdw>
                </a:effectLst>
              </a:rPr>
              <a:t>ptr</a:t>
            </a:r>
            <a:r>
              <a:rPr lang="en-US" sz="2400" i="0" dirty="0">
                <a:effectLst>
                  <a:outerShdw blurRad="38100" dist="38100" dir="2700000" algn="tl">
                    <a:srgbClr val="000000">
                      <a:alpha val="43137"/>
                    </a:srgbClr>
                  </a:outerShdw>
                </a:effectLst>
              </a:rPr>
              <a:t>;</a:t>
            </a:r>
          </a:p>
          <a:p>
            <a:pPr algn="l" rtl="0" fontAlgn="base"/>
            <a:r>
              <a:rPr lang="en-US" sz="2400" i="0" dirty="0">
                <a:effectLst>
                  <a:outerShdw blurRad="38100" dist="38100" dir="2700000" algn="tl">
                    <a:srgbClr val="000000">
                      <a:alpha val="43137"/>
                    </a:srgbClr>
                  </a:outerShdw>
                </a:effectLst>
              </a:rPr>
              <a:t>return 0;</a:t>
            </a:r>
          </a:p>
          <a:p>
            <a:pPr algn="l" rtl="0" fontAlgn="base"/>
            <a:r>
              <a:rPr lang="en-US" sz="2400" i="0" dirty="0">
                <a:effectLst>
                  <a:outerShdw blurRad="38100" dist="38100" dir="2700000" algn="tl">
                    <a:srgbClr val="000000">
                      <a:alpha val="43137"/>
                    </a:srgbClr>
                  </a:outerShdw>
                </a:effectLst>
              </a:rPr>
              <a:t>}</a:t>
            </a:r>
          </a:p>
          <a:p>
            <a:pPr marL="0" indent="0" algn="just" fontAlgn="base">
              <a:buNone/>
            </a:pPr>
            <a:endParaRPr lang="en-US" b="1" i="0" dirty="0">
              <a:effectLst/>
              <a:latin typeface="-apple-system"/>
            </a:endParaRPr>
          </a:p>
          <a:p>
            <a:pPr marL="0" indent="0">
              <a:buNone/>
            </a:pPr>
            <a:endParaRPr lang="en-IN" dirty="0"/>
          </a:p>
        </p:txBody>
      </p:sp>
    </p:spTree>
    <p:extLst>
      <p:ext uri="{BB962C8B-B14F-4D97-AF65-F5344CB8AC3E}">
        <p14:creationId xmlns:p14="http://schemas.microsoft.com/office/powerpoint/2010/main" val="4130474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13EA1-01D4-1C61-62F1-B977556640F9}"/>
              </a:ext>
            </a:extLst>
          </p:cNvPr>
          <p:cNvSpPr>
            <a:spLocks noGrp="1"/>
          </p:cNvSpPr>
          <p:nvPr>
            <p:ph idx="1"/>
          </p:nvPr>
        </p:nvSpPr>
        <p:spPr>
          <a:xfrm>
            <a:off x="457200" y="764704"/>
            <a:ext cx="8229600" cy="5361459"/>
          </a:xfrm>
        </p:spPr>
        <p:txBody>
          <a:bodyPr/>
          <a:lstStyle/>
          <a:p>
            <a:pPr marL="0" indent="0">
              <a:buNone/>
            </a:pPr>
            <a:r>
              <a:rPr lang="en-US" b="0" i="0" dirty="0">
                <a:effectLst/>
              </a:rPr>
              <a:t>3.What is a null pointer? </a:t>
            </a:r>
          </a:p>
          <a:p>
            <a:pPr marL="514350" indent="-514350">
              <a:buAutoNum type="alphaLcParenR"/>
            </a:pPr>
            <a:r>
              <a:rPr lang="en-US" b="0" i="0" dirty="0">
                <a:effectLst/>
              </a:rPr>
              <a:t>A pointer that points to an invalid memory address </a:t>
            </a:r>
          </a:p>
          <a:p>
            <a:pPr marL="514350" indent="-514350">
              <a:buAutoNum type="alphaLcParenR"/>
            </a:pPr>
            <a:r>
              <a:rPr lang="en-US" b="0" i="0" dirty="0">
                <a:effectLst/>
              </a:rPr>
              <a:t>b) A pointer that points to the address 0x0000 </a:t>
            </a:r>
          </a:p>
          <a:p>
            <a:pPr marL="514350" indent="-514350">
              <a:buAutoNum type="alphaLcParenR"/>
            </a:pPr>
            <a:r>
              <a:rPr lang="en-US" b="0" i="0" dirty="0">
                <a:effectLst/>
              </a:rPr>
              <a:t>c) A pointer that contains no memory address (points to nothing) </a:t>
            </a:r>
          </a:p>
          <a:p>
            <a:pPr marL="514350" indent="-514350">
              <a:buAutoNum type="alphaLcParenR"/>
            </a:pPr>
            <a:r>
              <a:rPr lang="en-US" b="0" i="0" dirty="0">
                <a:effectLst/>
              </a:rPr>
              <a:t>d) A pointer that has not been initialized</a:t>
            </a:r>
            <a:endParaRPr lang="en-IN" dirty="0"/>
          </a:p>
        </p:txBody>
      </p:sp>
    </p:spTree>
    <p:extLst>
      <p:ext uri="{BB962C8B-B14F-4D97-AF65-F5344CB8AC3E}">
        <p14:creationId xmlns:p14="http://schemas.microsoft.com/office/powerpoint/2010/main" val="1699350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13EA1-01D4-1C61-62F1-B977556640F9}"/>
              </a:ext>
            </a:extLst>
          </p:cNvPr>
          <p:cNvSpPr>
            <a:spLocks noGrp="1"/>
          </p:cNvSpPr>
          <p:nvPr>
            <p:ph idx="1"/>
          </p:nvPr>
        </p:nvSpPr>
        <p:spPr>
          <a:xfrm>
            <a:off x="457200" y="764704"/>
            <a:ext cx="8229600" cy="5361459"/>
          </a:xfrm>
        </p:spPr>
        <p:txBody>
          <a:bodyPr/>
          <a:lstStyle/>
          <a:p>
            <a:pPr marL="0" indent="0">
              <a:buNone/>
            </a:pPr>
            <a:r>
              <a:rPr lang="en-US" b="0" i="0" dirty="0">
                <a:effectLst/>
              </a:rPr>
              <a:t>3.What is a null pointer? </a:t>
            </a:r>
          </a:p>
          <a:p>
            <a:pPr marL="514350" indent="-514350">
              <a:buAutoNum type="alphaLcParenR"/>
            </a:pPr>
            <a:r>
              <a:rPr lang="en-US" b="0" i="0" dirty="0">
                <a:effectLst/>
              </a:rPr>
              <a:t>A pointer that points to an invalid memory address </a:t>
            </a:r>
          </a:p>
          <a:p>
            <a:pPr marL="514350" indent="-514350">
              <a:buAutoNum type="alphaLcParenR"/>
            </a:pPr>
            <a:r>
              <a:rPr lang="en-US" b="0" i="0" dirty="0">
                <a:effectLst/>
              </a:rPr>
              <a:t>A pointer that points to the address 0x0000 </a:t>
            </a:r>
          </a:p>
          <a:p>
            <a:pPr marL="514350" indent="-514350">
              <a:buAutoNum type="alphaLcParenR"/>
            </a:pPr>
            <a:r>
              <a:rPr lang="en-US" b="1" i="0" dirty="0">
                <a:effectLst/>
              </a:rPr>
              <a:t>A pointer that contains no memory address (points to nothing) </a:t>
            </a:r>
          </a:p>
          <a:p>
            <a:pPr marL="514350" indent="-514350">
              <a:buAutoNum type="alphaLcParenR"/>
            </a:pPr>
            <a:r>
              <a:rPr lang="en-US" b="0" i="0" dirty="0">
                <a:effectLst/>
              </a:rPr>
              <a:t> A pointer that has not been initialized</a:t>
            </a:r>
            <a:endParaRPr lang="en-IN" dirty="0"/>
          </a:p>
        </p:txBody>
      </p:sp>
    </p:spTree>
    <p:extLst>
      <p:ext uri="{BB962C8B-B14F-4D97-AF65-F5344CB8AC3E}">
        <p14:creationId xmlns:p14="http://schemas.microsoft.com/office/powerpoint/2010/main" val="686766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ED1AB-82DB-E559-50F5-E67646FC417D}"/>
              </a:ext>
            </a:extLst>
          </p:cNvPr>
          <p:cNvSpPr>
            <a:spLocks noGrp="1"/>
          </p:cNvSpPr>
          <p:nvPr>
            <p:ph type="title"/>
          </p:nvPr>
        </p:nvSpPr>
        <p:spPr>
          <a:xfrm>
            <a:off x="457200" y="0"/>
            <a:ext cx="8229600" cy="1417638"/>
          </a:xfrm>
        </p:spPr>
        <p:txBody>
          <a:bodyPr/>
          <a:lstStyle/>
          <a:p>
            <a:r>
              <a:rPr lang="en-IN" b="1" dirty="0"/>
              <a:t>Null pointer continues</a:t>
            </a:r>
          </a:p>
        </p:txBody>
      </p:sp>
      <p:sp>
        <p:nvSpPr>
          <p:cNvPr id="3" name="Content Placeholder 2">
            <a:extLst>
              <a:ext uri="{FF2B5EF4-FFF2-40B4-BE49-F238E27FC236}">
                <a16:creationId xmlns:a16="http://schemas.microsoft.com/office/drawing/2014/main" id="{DAB20170-D490-1182-6706-A205E40561F7}"/>
              </a:ext>
            </a:extLst>
          </p:cNvPr>
          <p:cNvSpPr>
            <a:spLocks noGrp="1"/>
          </p:cNvSpPr>
          <p:nvPr>
            <p:ph idx="1"/>
          </p:nvPr>
        </p:nvSpPr>
        <p:spPr/>
        <p:txBody>
          <a:bodyPr/>
          <a:lstStyle/>
          <a:p>
            <a:pPr algn="just"/>
            <a:r>
              <a:rPr lang="en-US" altLang="en-US" dirty="0"/>
              <a:t>Do not confuse null pointers with void pointers. A null pointer is a value that any pointer may take to represent that it is pointing to "nowhere", while a void pointer is a special type of pointer that can point to somewhere without a specific type. One refers to the value stored in the pointer itself and the other to the type of data it points to.</a:t>
            </a:r>
          </a:p>
          <a:p>
            <a:endParaRPr lang="en-IN" dirty="0"/>
          </a:p>
        </p:txBody>
      </p:sp>
    </p:spTree>
    <p:extLst>
      <p:ext uri="{BB962C8B-B14F-4D97-AF65-F5344CB8AC3E}">
        <p14:creationId xmlns:p14="http://schemas.microsoft.com/office/powerpoint/2010/main" val="2131306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DF25-7CDD-D5A0-D8CF-00E80E681497}"/>
              </a:ext>
            </a:extLst>
          </p:cNvPr>
          <p:cNvSpPr>
            <a:spLocks noGrp="1"/>
          </p:cNvSpPr>
          <p:nvPr>
            <p:ph type="title"/>
          </p:nvPr>
        </p:nvSpPr>
        <p:spPr>
          <a:xfrm>
            <a:off x="457200" y="0"/>
            <a:ext cx="8229600" cy="1417638"/>
          </a:xfrm>
        </p:spPr>
        <p:txBody>
          <a:bodyPr/>
          <a:lstStyle/>
          <a:p>
            <a:r>
              <a:rPr lang="en-IN" b="1" dirty="0"/>
              <a:t>Example of Null Pointer</a:t>
            </a:r>
          </a:p>
        </p:txBody>
      </p:sp>
      <p:sp>
        <p:nvSpPr>
          <p:cNvPr id="3" name="Content Placeholder 2">
            <a:extLst>
              <a:ext uri="{FF2B5EF4-FFF2-40B4-BE49-F238E27FC236}">
                <a16:creationId xmlns:a16="http://schemas.microsoft.com/office/drawing/2014/main" id="{5F8385AE-A8C9-B865-E6FE-9D41DED0E010}"/>
              </a:ext>
            </a:extLst>
          </p:cNvPr>
          <p:cNvSpPr>
            <a:spLocks noGrp="1"/>
          </p:cNvSpPr>
          <p:nvPr>
            <p:ph idx="1"/>
          </p:nvPr>
        </p:nvSpPr>
        <p:spPr>
          <a:xfrm>
            <a:off x="457200" y="1052736"/>
            <a:ext cx="8229600" cy="5073427"/>
          </a:xfrm>
        </p:spPr>
        <p:txBody>
          <a:bodyPr>
            <a:normAutofit/>
          </a:bodyPr>
          <a:lstStyle/>
          <a:p>
            <a:r>
              <a:rPr lang="en-US" altLang="en-US" sz="2400" dirty="0"/>
              <a:t>#include &lt;iostream&gt;</a:t>
            </a:r>
          </a:p>
          <a:p>
            <a:r>
              <a:rPr lang="en-US" altLang="en-US" sz="2400" dirty="0"/>
              <a:t>using namespace std;</a:t>
            </a:r>
          </a:p>
          <a:p>
            <a:r>
              <a:rPr lang="en-US" altLang="en-US" sz="2400" dirty="0"/>
              <a:t>int main()</a:t>
            </a:r>
          </a:p>
          <a:p>
            <a:r>
              <a:rPr lang="en-US" altLang="en-US" sz="2400" dirty="0"/>
              <a:t> {</a:t>
            </a:r>
          </a:p>
          <a:p>
            <a:r>
              <a:rPr lang="en-US" altLang="en-US" sz="2400" dirty="0"/>
              <a:t>   int x;</a:t>
            </a:r>
          </a:p>
          <a:p>
            <a:r>
              <a:rPr lang="en-US" altLang="en-US" sz="2400" dirty="0"/>
              <a:t>   int *p;</a:t>
            </a:r>
          </a:p>
          <a:p>
            <a:r>
              <a:rPr lang="en-US" altLang="en-US" sz="2400" dirty="0"/>
              <a:t>   p= NULL; //initialize the pointer as null.</a:t>
            </a:r>
          </a:p>
          <a:p>
            <a:r>
              <a:rPr lang="en-US" altLang="en-US" sz="2400" dirty="0"/>
              <a:t>   </a:t>
            </a:r>
            <a:r>
              <a:rPr lang="en-US" altLang="en-US" sz="2400" dirty="0" err="1"/>
              <a:t>cout</a:t>
            </a:r>
            <a:r>
              <a:rPr lang="en-US" altLang="en-US" sz="2400" dirty="0"/>
              <a:t>&lt;&lt;"The value of pointer is "&lt;&lt;p;</a:t>
            </a:r>
          </a:p>
          <a:p>
            <a:r>
              <a:rPr lang="en-US" altLang="en-US" sz="2400" dirty="0"/>
              <a:t>}</a:t>
            </a:r>
          </a:p>
        </p:txBody>
      </p:sp>
    </p:spTree>
    <p:extLst>
      <p:ext uri="{BB962C8B-B14F-4D97-AF65-F5344CB8AC3E}">
        <p14:creationId xmlns:p14="http://schemas.microsoft.com/office/powerpoint/2010/main" val="167417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29E1-DDE5-3ECD-F9B2-44D00BBFB26C}"/>
              </a:ext>
            </a:extLst>
          </p:cNvPr>
          <p:cNvSpPr>
            <a:spLocks noGrp="1"/>
          </p:cNvSpPr>
          <p:nvPr>
            <p:ph type="title"/>
          </p:nvPr>
        </p:nvSpPr>
        <p:spPr/>
        <p:txBody>
          <a:bodyPr/>
          <a:lstStyle/>
          <a:p>
            <a:r>
              <a:rPr lang="en-IN" b="1" dirty="0"/>
              <a:t>Output </a:t>
            </a:r>
          </a:p>
        </p:txBody>
      </p:sp>
      <p:pic>
        <p:nvPicPr>
          <p:cNvPr id="6" name="Content Placeholder 5">
            <a:extLst>
              <a:ext uri="{FF2B5EF4-FFF2-40B4-BE49-F238E27FC236}">
                <a16:creationId xmlns:a16="http://schemas.microsoft.com/office/drawing/2014/main" id="{FF83795D-4E40-1CA9-77D4-86375D2A2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528" y="1628800"/>
            <a:ext cx="8363272"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9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D5705F0-64D0-C962-FA1B-A420A394DDF5}"/>
              </a:ext>
            </a:extLst>
          </p:cNvPr>
          <p:cNvSpPr>
            <a:spLocks noGrp="1"/>
          </p:cNvSpPr>
          <p:nvPr>
            <p:ph type="title"/>
          </p:nvPr>
        </p:nvSpPr>
        <p:spPr>
          <a:xfrm>
            <a:off x="457200" y="0"/>
            <a:ext cx="8229600" cy="1417638"/>
          </a:xfrm>
        </p:spPr>
        <p:txBody>
          <a:bodyPr/>
          <a:lstStyle/>
          <a:p>
            <a:r>
              <a:rPr lang="en-US" b="1" dirty="0">
                <a:solidFill>
                  <a:srgbClr val="000000"/>
                </a:solidFill>
              </a:rPr>
              <a:t>Memory leak </a:t>
            </a:r>
            <a:endParaRPr lang="en-IN" b="1" dirty="0"/>
          </a:p>
        </p:txBody>
      </p:sp>
      <p:pic>
        <p:nvPicPr>
          <p:cNvPr id="9" name="Picture Placeholder 8">
            <a:extLst>
              <a:ext uri="{FF2B5EF4-FFF2-40B4-BE49-F238E27FC236}">
                <a16:creationId xmlns:a16="http://schemas.microsoft.com/office/drawing/2014/main" id="{D2849638-7C81-9363-952C-BCCBD61974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268760"/>
            <a:ext cx="7632848" cy="5472607"/>
          </a:xfrm>
        </p:spPr>
      </p:pic>
    </p:spTree>
    <p:extLst>
      <p:ext uri="{BB962C8B-B14F-4D97-AF65-F5344CB8AC3E}">
        <p14:creationId xmlns:p14="http://schemas.microsoft.com/office/powerpoint/2010/main" val="176863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AA29-444A-67FD-F4A9-D9BBD990753A}"/>
              </a:ext>
            </a:extLst>
          </p:cNvPr>
          <p:cNvSpPr>
            <a:spLocks noGrp="1"/>
          </p:cNvSpPr>
          <p:nvPr>
            <p:ph type="title"/>
          </p:nvPr>
        </p:nvSpPr>
        <p:spPr>
          <a:xfrm>
            <a:off x="457200" y="116632"/>
            <a:ext cx="8229600" cy="936104"/>
          </a:xfrm>
        </p:spPr>
        <p:txBody>
          <a:bodyPr/>
          <a:lstStyle/>
          <a:p>
            <a:r>
              <a:rPr lang="en-IN" b="1" dirty="0"/>
              <a:t>Dangling Pointer  </a:t>
            </a:r>
          </a:p>
        </p:txBody>
      </p:sp>
      <p:sp>
        <p:nvSpPr>
          <p:cNvPr id="3" name="Content Placeholder 2">
            <a:extLst>
              <a:ext uri="{FF2B5EF4-FFF2-40B4-BE49-F238E27FC236}">
                <a16:creationId xmlns:a16="http://schemas.microsoft.com/office/drawing/2014/main" id="{2B5CFBE1-C5DC-7170-2279-322E0E5AF346}"/>
              </a:ext>
            </a:extLst>
          </p:cNvPr>
          <p:cNvSpPr>
            <a:spLocks noGrp="1"/>
          </p:cNvSpPr>
          <p:nvPr>
            <p:ph idx="1"/>
          </p:nvPr>
        </p:nvSpPr>
        <p:spPr/>
        <p:txBody>
          <a:bodyPr/>
          <a:lstStyle/>
          <a:p>
            <a:r>
              <a:rPr lang="en-US" dirty="0"/>
              <a:t>Dangling pointers arise when an object is</a:t>
            </a:r>
          </a:p>
          <a:p>
            <a:r>
              <a:rPr lang="en-US" dirty="0"/>
              <a:t>deleted or de allocated, without modifying the</a:t>
            </a:r>
          </a:p>
          <a:p>
            <a:r>
              <a:rPr lang="en-US" dirty="0"/>
              <a:t>value of the pointer, so that the pointer still</a:t>
            </a:r>
          </a:p>
          <a:p>
            <a:r>
              <a:rPr lang="en-US" dirty="0"/>
              <a:t>points to the memory location of the de</a:t>
            </a:r>
          </a:p>
          <a:p>
            <a:r>
              <a:rPr lang="en-US" dirty="0"/>
              <a:t>allocated memory.</a:t>
            </a:r>
            <a:endParaRPr lang="en-IN" dirty="0"/>
          </a:p>
        </p:txBody>
      </p:sp>
    </p:spTree>
    <p:extLst>
      <p:ext uri="{BB962C8B-B14F-4D97-AF65-F5344CB8AC3E}">
        <p14:creationId xmlns:p14="http://schemas.microsoft.com/office/powerpoint/2010/main" val="373471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5AAD-9688-07C4-477E-D9835F021248}"/>
              </a:ext>
            </a:extLst>
          </p:cNvPr>
          <p:cNvSpPr>
            <a:spLocks noGrp="1"/>
          </p:cNvSpPr>
          <p:nvPr>
            <p:ph type="title"/>
          </p:nvPr>
        </p:nvSpPr>
        <p:spPr>
          <a:xfrm>
            <a:off x="457200" y="0"/>
            <a:ext cx="8229600" cy="1417638"/>
          </a:xfrm>
        </p:spPr>
        <p:txBody>
          <a:bodyPr/>
          <a:lstStyle/>
          <a:p>
            <a:r>
              <a:rPr lang="en-IN" b="1" dirty="0"/>
              <a:t>Dangling pointer</a:t>
            </a:r>
          </a:p>
        </p:txBody>
      </p:sp>
      <p:pic>
        <p:nvPicPr>
          <p:cNvPr id="9" name="Content Placeholder 8">
            <a:extLst>
              <a:ext uri="{FF2B5EF4-FFF2-40B4-BE49-F238E27FC236}">
                <a16:creationId xmlns:a16="http://schemas.microsoft.com/office/drawing/2014/main" id="{4DFBC1D5-717C-1846-8CCE-82C17A6A7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628800"/>
            <a:ext cx="8712968" cy="4752528"/>
          </a:xfrm>
        </p:spPr>
      </p:pic>
    </p:spTree>
    <p:extLst>
      <p:ext uri="{BB962C8B-B14F-4D97-AF65-F5344CB8AC3E}">
        <p14:creationId xmlns:p14="http://schemas.microsoft.com/office/powerpoint/2010/main" val="289088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7698-65FD-3659-B438-DAD53F730BBC}"/>
              </a:ext>
            </a:extLst>
          </p:cNvPr>
          <p:cNvSpPr>
            <a:spLocks noGrp="1"/>
          </p:cNvSpPr>
          <p:nvPr>
            <p:ph type="title"/>
          </p:nvPr>
        </p:nvSpPr>
        <p:spPr>
          <a:xfrm>
            <a:off x="471948" y="0"/>
            <a:ext cx="8229600" cy="620688"/>
          </a:xfrm>
        </p:spPr>
        <p:txBody>
          <a:bodyPr/>
          <a:lstStyle/>
          <a:p>
            <a:r>
              <a:rPr lang="en-IN" b="1" dirty="0"/>
              <a:t>Example</a:t>
            </a:r>
          </a:p>
        </p:txBody>
      </p:sp>
      <p:sp>
        <p:nvSpPr>
          <p:cNvPr id="3" name="Content Placeholder 2">
            <a:extLst>
              <a:ext uri="{FF2B5EF4-FFF2-40B4-BE49-F238E27FC236}">
                <a16:creationId xmlns:a16="http://schemas.microsoft.com/office/drawing/2014/main" id="{18100F60-D614-C92F-8929-828FADBD9333}"/>
              </a:ext>
            </a:extLst>
          </p:cNvPr>
          <p:cNvSpPr>
            <a:spLocks noGrp="1"/>
          </p:cNvSpPr>
          <p:nvPr>
            <p:ph idx="1"/>
          </p:nvPr>
        </p:nvSpPr>
        <p:spPr>
          <a:xfrm>
            <a:off x="457200" y="908720"/>
            <a:ext cx="8214852" cy="5256584"/>
          </a:xfrm>
        </p:spPr>
        <p:txBody>
          <a:bodyPr>
            <a:noAutofit/>
          </a:bodyPr>
          <a:lstStyle/>
          <a:p>
            <a:pPr algn="just">
              <a:buFont typeface="Times New Roman" panose="02020603050405020304" pitchFamily="18" charset="0"/>
              <a:buNone/>
            </a:pPr>
            <a:r>
              <a:rPr lang="en-US" altLang="en-US" sz="2400" dirty="0"/>
              <a:t>// Deallocating a memory pointed by </a:t>
            </a:r>
            <a:r>
              <a:rPr lang="en-US" altLang="en-US" sz="2400" dirty="0" err="1"/>
              <a:t>ptr</a:t>
            </a:r>
            <a:r>
              <a:rPr lang="en-US" altLang="en-US" sz="2400" dirty="0"/>
              <a:t> causes</a:t>
            </a:r>
          </a:p>
          <a:p>
            <a:pPr algn="just">
              <a:buFont typeface="Times New Roman" panose="02020603050405020304" pitchFamily="18" charset="0"/>
              <a:buNone/>
            </a:pPr>
            <a:r>
              <a:rPr lang="en-US" altLang="en-US" sz="2400" dirty="0"/>
              <a:t>// dangling pointer</a:t>
            </a:r>
          </a:p>
          <a:p>
            <a:pPr algn="just">
              <a:buFont typeface="Times New Roman" panose="02020603050405020304" pitchFamily="18" charset="0"/>
              <a:buNone/>
            </a:pPr>
            <a:r>
              <a:rPr lang="en-US" altLang="en-US" sz="2400" dirty="0"/>
              <a:t>#include &lt;</a:t>
            </a:r>
            <a:r>
              <a:rPr lang="en-US" altLang="en-US" sz="2400" dirty="0" err="1"/>
              <a:t>cstdlib</a:t>
            </a:r>
            <a:r>
              <a:rPr lang="en-US" altLang="en-US" sz="2400" dirty="0"/>
              <a:t>&gt;</a:t>
            </a:r>
          </a:p>
          <a:p>
            <a:pPr algn="just">
              <a:buFont typeface="Times New Roman" panose="02020603050405020304" pitchFamily="18" charset="0"/>
              <a:buNone/>
            </a:pPr>
            <a:r>
              <a:rPr lang="en-US" altLang="en-US" sz="2400" dirty="0"/>
              <a:t>#include &lt;iostream&gt;</a:t>
            </a:r>
          </a:p>
          <a:p>
            <a:pPr algn="just">
              <a:buFont typeface="Times New Roman" panose="02020603050405020304" pitchFamily="18" charset="0"/>
              <a:buNone/>
            </a:pPr>
            <a:r>
              <a:rPr lang="en-US" altLang="en-US" sz="2400" dirty="0"/>
              <a:t>int main()</a:t>
            </a:r>
          </a:p>
          <a:p>
            <a:pPr algn="just">
              <a:buFont typeface="Times New Roman" panose="02020603050405020304" pitchFamily="18" charset="0"/>
              <a:buNone/>
            </a:pPr>
            <a:r>
              <a:rPr lang="en-US" altLang="en-US" sz="2400" dirty="0"/>
              <a:t>{</a:t>
            </a:r>
          </a:p>
          <a:p>
            <a:pPr algn="just">
              <a:buFont typeface="Times New Roman" panose="02020603050405020304" pitchFamily="18" charset="0"/>
              <a:buNone/>
            </a:pPr>
            <a:r>
              <a:rPr lang="en-US" altLang="en-US" sz="2400" dirty="0"/>
              <a:t>    int* </a:t>
            </a:r>
            <a:r>
              <a:rPr lang="en-US" altLang="en-US" sz="2400" dirty="0" err="1"/>
              <a:t>ptr</a:t>
            </a:r>
            <a:r>
              <a:rPr lang="en-US" altLang="en-US" sz="2400" dirty="0"/>
              <a:t> = (int *)malloc(</a:t>
            </a:r>
            <a:r>
              <a:rPr lang="en-US" altLang="en-US" sz="2400" dirty="0" err="1"/>
              <a:t>sizeof</a:t>
            </a:r>
            <a:r>
              <a:rPr lang="en-US" altLang="en-US" sz="2400" dirty="0"/>
              <a:t>(int));</a:t>
            </a:r>
          </a:p>
          <a:p>
            <a:pPr algn="just">
              <a:buFont typeface="Times New Roman" panose="02020603050405020304" pitchFamily="18" charset="0"/>
              <a:buNone/>
            </a:pPr>
            <a:r>
              <a:rPr lang="en-US" altLang="en-US" sz="2400" dirty="0"/>
              <a:t>    // After below free call, </a:t>
            </a:r>
            <a:r>
              <a:rPr lang="en-US" altLang="en-US" sz="2400" dirty="0" err="1"/>
              <a:t>ptr</a:t>
            </a:r>
            <a:r>
              <a:rPr lang="en-US" altLang="en-US" sz="2400" dirty="0"/>
              <a:t> becomes a</a:t>
            </a:r>
          </a:p>
          <a:p>
            <a:pPr algn="just">
              <a:buFont typeface="Times New Roman" panose="02020603050405020304" pitchFamily="18" charset="0"/>
              <a:buNone/>
            </a:pPr>
            <a:r>
              <a:rPr lang="en-US" altLang="en-US" sz="2400" dirty="0"/>
              <a:t>    // dangling pointer</a:t>
            </a:r>
          </a:p>
          <a:p>
            <a:pPr algn="just">
              <a:buFont typeface="Times New Roman" panose="02020603050405020304" pitchFamily="18" charset="0"/>
              <a:buNone/>
            </a:pPr>
            <a:r>
              <a:rPr lang="en-US" altLang="en-US" sz="2400" dirty="0"/>
              <a:t>    free(</a:t>
            </a:r>
            <a:r>
              <a:rPr lang="en-US" altLang="en-US" sz="2400" dirty="0" err="1"/>
              <a:t>ptr</a:t>
            </a:r>
            <a:r>
              <a:rPr lang="en-US" altLang="en-US" sz="2400" dirty="0"/>
              <a:t>);</a:t>
            </a:r>
          </a:p>
          <a:p>
            <a:pPr algn="just">
              <a:buFont typeface="Times New Roman" panose="02020603050405020304" pitchFamily="18" charset="0"/>
              <a:buNone/>
            </a:pPr>
            <a:r>
              <a:rPr lang="en-US" altLang="en-US" sz="2400" dirty="0"/>
              <a:t>     // No more  dangling pointer</a:t>
            </a:r>
          </a:p>
          <a:p>
            <a:pPr algn="just">
              <a:buFont typeface="Times New Roman" panose="02020603050405020304" pitchFamily="18" charset="0"/>
              <a:buNone/>
            </a:pPr>
            <a:r>
              <a:rPr lang="en-US" altLang="en-US" sz="2400" dirty="0"/>
              <a:t>    </a:t>
            </a:r>
            <a:r>
              <a:rPr lang="en-US" altLang="en-US" sz="2400" dirty="0" err="1"/>
              <a:t>ptr</a:t>
            </a:r>
            <a:r>
              <a:rPr lang="en-US" altLang="en-US" sz="2400" dirty="0"/>
              <a:t> = NULL;</a:t>
            </a:r>
          </a:p>
          <a:p>
            <a:pPr algn="just">
              <a:buFont typeface="Times New Roman" panose="02020603050405020304" pitchFamily="18" charset="0"/>
              <a:buNone/>
            </a:pPr>
            <a:r>
              <a:rPr lang="en-US" altLang="en-US" sz="2400" dirty="0"/>
              <a:t>}</a:t>
            </a:r>
            <a:endParaRPr lang="en-IN" sz="2400" dirty="0"/>
          </a:p>
        </p:txBody>
      </p:sp>
    </p:spTree>
    <p:extLst>
      <p:ext uri="{BB962C8B-B14F-4D97-AF65-F5344CB8AC3E}">
        <p14:creationId xmlns:p14="http://schemas.microsoft.com/office/powerpoint/2010/main" val="412213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6B68-D2FF-87EA-C7F6-8E5148B4BD08}"/>
              </a:ext>
            </a:extLst>
          </p:cNvPr>
          <p:cNvSpPr>
            <a:spLocks noGrp="1"/>
          </p:cNvSpPr>
          <p:nvPr>
            <p:ph type="title"/>
          </p:nvPr>
        </p:nvSpPr>
        <p:spPr>
          <a:xfrm>
            <a:off x="457200" y="0"/>
            <a:ext cx="8229600" cy="1417638"/>
          </a:xfrm>
        </p:spPr>
        <p:txBody>
          <a:bodyPr/>
          <a:lstStyle/>
          <a:p>
            <a:r>
              <a:rPr lang="en-IN" dirty="0"/>
              <a:t>MCQ</a:t>
            </a:r>
          </a:p>
        </p:txBody>
      </p:sp>
      <p:sp>
        <p:nvSpPr>
          <p:cNvPr id="3" name="Content Placeholder 2">
            <a:extLst>
              <a:ext uri="{FF2B5EF4-FFF2-40B4-BE49-F238E27FC236}">
                <a16:creationId xmlns:a16="http://schemas.microsoft.com/office/drawing/2014/main" id="{2D2A1CA7-5CD5-2888-AAE1-2F6B3604865A}"/>
              </a:ext>
            </a:extLst>
          </p:cNvPr>
          <p:cNvSpPr>
            <a:spLocks noGrp="1"/>
          </p:cNvSpPr>
          <p:nvPr>
            <p:ph idx="1"/>
          </p:nvPr>
        </p:nvSpPr>
        <p:spPr>
          <a:xfrm>
            <a:off x="457200" y="1124744"/>
            <a:ext cx="8229600" cy="5001419"/>
          </a:xfrm>
        </p:spPr>
        <p:txBody>
          <a:bodyPr>
            <a:normAutofit lnSpcReduction="10000"/>
          </a:bodyPr>
          <a:lstStyle/>
          <a:p>
            <a:pPr marL="0" indent="0">
              <a:buNone/>
            </a:pPr>
            <a:r>
              <a:rPr lang="en-US" b="0" i="0" dirty="0">
                <a:effectLst/>
              </a:rPr>
              <a:t>1.Which of the following scenarios can lead to a dangling pointer? </a:t>
            </a:r>
          </a:p>
          <a:p>
            <a:pPr marL="0" indent="0">
              <a:buNone/>
            </a:pPr>
            <a:r>
              <a:rPr lang="en-US" b="0" i="0" dirty="0">
                <a:effectLst/>
              </a:rPr>
              <a:t>a) Allocating memory using new and properly deallocating it using delete </a:t>
            </a:r>
          </a:p>
          <a:p>
            <a:pPr marL="0" indent="0">
              <a:buNone/>
            </a:pPr>
            <a:r>
              <a:rPr lang="en-US" b="0" i="0" dirty="0">
                <a:effectLst/>
              </a:rPr>
              <a:t>b) Using the address of a local variable after the function that declared the variable has returned</a:t>
            </a:r>
          </a:p>
          <a:p>
            <a:pPr marL="0" indent="0">
              <a:buNone/>
            </a:pPr>
            <a:r>
              <a:rPr lang="en-US" b="0" i="0" dirty="0">
                <a:effectLst/>
              </a:rPr>
              <a:t>c) Initializing a pointer with a valid memory address </a:t>
            </a:r>
          </a:p>
          <a:p>
            <a:pPr marL="0" indent="0">
              <a:buNone/>
            </a:pPr>
            <a:r>
              <a:rPr lang="en-US" b="0" i="0" dirty="0">
                <a:effectLst/>
              </a:rPr>
              <a:t>d) Dereferencing a pointer immediately after allocating memory using malloc</a:t>
            </a:r>
            <a:endParaRPr lang="en-IN" dirty="0"/>
          </a:p>
        </p:txBody>
      </p:sp>
    </p:spTree>
    <p:extLst>
      <p:ext uri="{BB962C8B-B14F-4D97-AF65-F5344CB8AC3E}">
        <p14:creationId xmlns:p14="http://schemas.microsoft.com/office/powerpoint/2010/main" val="1381245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1690</Words>
  <Application>Microsoft Office PowerPoint</Application>
  <PresentationFormat>On-screen Show (4:3)</PresentationFormat>
  <Paragraphs>192</Paragraphs>
  <Slides>33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33</vt:i4>
      </vt:variant>
    </vt:vector>
  </HeadingPairs>
  <TitlesOfParts>
    <vt:vector size="38" baseType="lpstr">
      <vt:lpstr>-apple-system</vt:lpstr>
      <vt:lpstr>Arial</vt:lpstr>
      <vt:lpstr>Calibri</vt:lpstr>
      <vt:lpstr>Times New Roman</vt:lpstr>
      <vt:lpstr>Office Theme</vt:lpstr>
      <vt:lpstr>CONTENTS</vt:lpstr>
      <vt:lpstr>Possible problems with the use of pointers</vt:lpstr>
      <vt:lpstr>Pointer Un-initialization</vt:lpstr>
      <vt:lpstr>Output </vt:lpstr>
      <vt:lpstr>Memory leak </vt:lpstr>
      <vt:lpstr>Dangling Pointer  </vt:lpstr>
      <vt:lpstr>Dangling pointer</vt:lpstr>
      <vt:lpstr>Example</vt:lpstr>
      <vt:lpstr>MCQ</vt:lpstr>
      <vt:lpstr>PowerPoint Presentation</vt:lpstr>
      <vt:lpstr>PowerPoint Presentation</vt:lpstr>
      <vt:lpstr>PowerPoint Presentation</vt:lpstr>
      <vt:lpstr>PowerPoint Presentation</vt:lpstr>
      <vt:lpstr>Wild Pointer</vt:lpstr>
      <vt:lpstr>Example</vt:lpstr>
      <vt:lpstr>Wild Pointer continues</vt:lpstr>
      <vt:lpstr>How to Avoid Wild Pointer in C? </vt:lpstr>
      <vt:lpstr>Example</vt:lpstr>
      <vt:lpstr>MCQ</vt:lpstr>
      <vt:lpstr>MCQ</vt:lpstr>
      <vt:lpstr>PowerPoint Presentation</vt:lpstr>
      <vt:lpstr>PowerPoint Presentation</vt:lpstr>
      <vt:lpstr>PowerPoint Presentation</vt:lpstr>
      <vt:lpstr>PowerPoint Presentation</vt:lpstr>
      <vt:lpstr>NULL POINTER</vt:lpstr>
      <vt:lpstr>MCQ</vt:lpstr>
      <vt:lpstr>MCQ</vt:lpstr>
      <vt:lpstr>PowerPoint Presentation</vt:lpstr>
      <vt:lpstr>PowerPoint Presentation</vt:lpstr>
      <vt:lpstr>PowerPoint Presentation</vt:lpstr>
      <vt:lpstr>PowerPoint Presentation</vt:lpstr>
      <vt:lpstr>Null pointer continues</vt:lpstr>
      <vt:lpstr>Example of Null Pointer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919652126543</cp:lastModifiedBy>
  <cp:revision>47</cp:revision>
  <dcterms:created xsi:type="dcterms:W3CDTF">2018-01-10T09:01:10Z</dcterms:created>
  <dcterms:modified xsi:type="dcterms:W3CDTF">2023-07-31T09:04:58Z</dcterms:modified>
</cp:coreProperties>
</file>