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256" r:id="rId2"/>
    <p:sldId id="331" r:id="rId3"/>
    <p:sldId id="332" r:id="rId4"/>
    <p:sldId id="257" r:id="rId5"/>
    <p:sldId id="258" r:id="rId6"/>
    <p:sldId id="259" r:id="rId7"/>
    <p:sldId id="260" r:id="rId8"/>
    <p:sldId id="261" r:id="rId9"/>
    <p:sldId id="262" r:id="rId10"/>
    <p:sldId id="263" r:id="rId11"/>
    <p:sldId id="264" r:id="rId12"/>
    <p:sldId id="265" r:id="rId13"/>
    <p:sldId id="266" r:id="rId14"/>
    <p:sldId id="267" r:id="rId15"/>
    <p:sldId id="318" r:id="rId16"/>
    <p:sldId id="319" r:id="rId17"/>
    <p:sldId id="320" r:id="rId18"/>
    <p:sldId id="321" r:id="rId19"/>
    <p:sldId id="317" r:id="rId20"/>
    <p:sldId id="333" r:id="rId21"/>
    <p:sldId id="334" r:id="rId22"/>
    <p:sldId id="337" r:id="rId23"/>
    <p:sldId id="341" r:id="rId24"/>
    <p:sldId id="380" r:id="rId25"/>
    <p:sldId id="381" r:id="rId26"/>
    <p:sldId id="342" r:id="rId27"/>
    <p:sldId id="270" r:id="rId28"/>
    <p:sldId id="348" r:id="rId29"/>
    <p:sldId id="352" r:id="rId30"/>
    <p:sldId id="350" r:id="rId31"/>
    <p:sldId id="351" r:id="rId32"/>
    <p:sldId id="343" r:id="rId33"/>
    <p:sldId id="322" r:id="rId34"/>
    <p:sldId id="328" r:id="rId35"/>
    <p:sldId id="324" r:id="rId36"/>
    <p:sldId id="329" r:id="rId37"/>
    <p:sldId id="330" r:id="rId38"/>
    <p:sldId id="327" r:id="rId39"/>
    <p:sldId id="345" r:id="rId40"/>
    <p:sldId id="368" r:id="rId41"/>
    <p:sldId id="369" r:id="rId42"/>
    <p:sldId id="370" r:id="rId43"/>
    <p:sldId id="371" r:id="rId44"/>
    <p:sldId id="384" r:id="rId45"/>
    <p:sldId id="385" r:id="rId46"/>
    <p:sldId id="356" r:id="rId47"/>
    <p:sldId id="357" r:id="rId48"/>
    <p:sldId id="367" r:id="rId49"/>
    <p:sldId id="359" r:id="rId50"/>
    <p:sldId id="360" r:id="rId51"/>
    <p:sldId id="298" r:id="rId52"/>
    <p:sldId id="299" r:id="rId53"/>
    <p:sldId id="347" r:id="rId54"/>
    <p:sldId id="372" r:id="rId55"/>
    <p:sldId id="373" r:id="rId56"/>
    <p:sldId id="374" r:id="rId57"/>
    <p:sldId id="375" r:id="rId58"/>
    <p:sldId id="353" r:id="rId59"/>
    <p:sldId id="354" r:id="rId60"/>
    <p:sldId id="379" r:id="rId61"/>
    <p:sldId id="378" r:id="rId62"/>
    <p:sldId id="376" r:id="rId63"/>
    <p:sldId id="377" r:id="rId64"/>
    <p:sldId id="355" r:id="rId65"/>
    <p:sldId id="382" r:id="rId66"/>
    <p:sldId id="301" r:id="rId67"/>
    <p:sldId id="390" r:id="rId68"/>
    <p:sldId id="302" r:id="rId69"/>
    <p:sldId id="303" r:id="rId70"/>
    <p:sldId id="391" r:id="rId71"/>
    <p:sldId id="304" r:id="rId72"/>
    <p:sldId id="395" r:id="rId73"/>
    <p:sldId id="392" r:id="rId74"/>
    <p:sldId id="309" r:id="rId75"/>
    <p:sldId id="393" r:id="rId76"/>
    <p:sldId id="394" r:id="rId77"/>
    <p:sldId id="387" r:id="rId78"/>
    <p:sldId id="388" r:id="rId79"/>
    <p:sldId id="389" r:id="rId80"/>
    <p:sldId id="396" r:id="rId81"/>
    <p:sldId id="397" r:id="rId8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5375E49-0E90-49E2-AA10-4EAF9A9403B6}" type="datetimeFigureOut">
              <a:rPr lang="en-US" smtClean="0"/>
              <a:t>8/26/2023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8EFDA2-F64E-4A41-9B59-83CB77630453}" type="slidenum">
              <a:rPr lang="en-US" smtClean="0"/>
              <a:t>‹#›</a:t>
            </a:fld>
            <a:endParaRPr lang="en-US"/>
          </a:p>
        </p:txBody>
      </p:sp>
    </p:spTree>
    <p:extLst>
      <p:ext uri="{BB962C8B-B14F-4D97-AF65-F5344CB8AC3E}">
        <p14:creationId xmlns:p14="http://schemas.microsoft.com/office/powerpoint/2010/main" val="379266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3753A0F-1EB6-43E9-A839-B0D8166ECFFB}" type="datetime1">
              <a:rPr lang="en-US" smtClean="0"/>
              <a:t>8/26/2023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1478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C1354FF-5CC7-42AB-AA68-DF2B2F925512}" type="datetime1">
              <a:rPr lang="en-US" smtClean="0"/>
              <a:t>8/26/2023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1478A"/>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DE74AF8C-F344-4EF1-A6C0-F01343F44F97}" type="datetime1">
              <a:rPr lang="en-US" smtClean="0"/>
              <a:t>8/26/2023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1478A"/>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CFFA47C-FCA3-4B42-9E20-67584A0C3A4E}" type="datetime1">
              <a:rPr lang="en-US" smtClean="0"/>
              <a:t>8/26/2023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746C214-5B91-48AA-B07B-E11EB9F10748}" type="datetime1">
              <a:rPr lang="en-US" smtClean="0"/>
              <a:t>8/26/2023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1_Two Content">
    <p:spTree>
      <p:nvGrpSpPr>
        <p:cNvPr id="1" name="Shape 73"/>
        <p:cNvGrpSpPr/>
        <p:nvPr/>
      </p:nvGrpSpPr>
      <p:grpSpPr>
        <a:xfrm>
          <a:off x="0" y="0"/>
          <a:ext cx="0" cy="0"/>
          <a:chOff x="0" y="0"/>
          <a:chExt cx="0" cy="0"/>
        </a:xfrm>
      </p:grpSpPr>
      <p:sp>
        <p:nvSpPr>
          <p:cNvPr id="74" name="Google Shape;74;p10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10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6" name="Google Shape;76;p10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extLst>
      <p:ext uri="{BB962C8B-B14F-4D97-AF65-F5344CB8AC3E}">
        <p14:creationId xmlns:p14="http://schemas.microsoft.com/office/powerpoint/2010/main" val="184652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51"/>
        <p:cNvGrpSpPr/>
        <p:nvPr/>
      </p:nvGrpSpPr>
      <p:grpSpPr>
        <a:xfrm>
          <a:off x="0" y="0"/>
          <a:ext cx="0" cy="0"/>
          <a:chOff x="0" y="0"/>
          <a:chExt cx="0" cy="0"/>
        </a:xfrm>
      </p:grpSpPr>
      <p:sp>
        <p:nvSpPr>
          <p:cNvPr id="52" name="Google Shape;52;p9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3" name="Google Shape;53;p99"/>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630472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0" y="0"/>
            <a:ext cx="9143999" cy="925829"/>
          </a:xfrm>
          <a:prstGeom prst="rect">
            <a:avLst/>
          </a:prstGeom>
        </p:spPr>
      </p:pic>
      <p:sp>
        <p:nvSpPr>
          <p:cNvPr id="2" name="Holder 2"/>
          <p:cNvSpPr>
            <a:spLocks noGrp="1"/>
          </p:cNvSpPr>
          <p:nvPr>
            <p:ph type="title"/>
          </p:nvPr>
        </p:nvSpPr>
        <p:spPr>
          <a:xfrm>
            <a:off x="3216148" y="461899"/>
            <a:ext cx="2711703" cy="696594"/>
          </a:xfrm>
          <a:prstGeom prst="rect">
            <a:avLst/>
          </a:prstGeom>
        </p:spPr>
        <p:txBody>
          <a:bodyPr wrap="square" lIns="0" tIns="0" rIns="0" bIns="0">
            <a:spAutoFit/>
          </a:bodyPr>
          <a:lstStyle>
            <a:lvl1pPr>
              <a:defRPr sz="4400" b="0" i="0">
                <a:solidFill>
                  <a:srgbClr val="11478A"/>
                </a:solidFill>
                <a:latin typeface="Calibri"/>
                <a:cs typeface="Calibri"/>
              </a:defRPr>
            </a:lvl1pPr>
          </a:lstStyle>
          <a:p>
            <a:endParaRPr/>
          </a:p>
        </p:txBody>
      </p:sp>
      <p:sp>
        <p:nvSpPr>
          <p:cNvPr id="3" name="Holder 3"/>
          <p:cNvSpPr>
            <a:spLocks noGrp="1"/>
          </p:cNvSpPr>
          <p:nvPr>
            <p:ph type="body" idx="1"/>
          </p:nvPr>
        </p:nvSpPr>
        <p:spPr>
          <a:xfrm>
            <a:off x="529589" y="1458213"/>
            <a:ext cx="8084820" cy="429323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9D8EA24C-252E-41C6-8F8E-61FCA1106628}" type="datetime1">
              <a:rPr lang="en-US" smtClean="0"/>
              <a:t>8/26/2023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hyperlink" Target="https://beginnersbook.com/2017/08/cpp-pointer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4920" y="2043760"/>
            <a:ext cx="5074285" cy="1859483"/>
          </a:xfrm>
          <a:prstGeom prst="rect">
            <a:avLst/>
          </a:prstGeom>
        </p:spPr>
        <p:txBody>
          <a:bodyPr vert="horz" wrap="square" lIns="0" tIns="12700" rIns="0" bIns="0" rtlCol="0">
            <a:spAutoFit/>
          </a:bodyPr>
          <a:lstStyle/>
          <a:p>
            <a:pPr marL="12700" algn="ctr">
              <a:lnSpc>
                <a:spcPct val="100000"/>
              </a:lnSpc>
              <a:spcBef>
                <a:spcPts val="100"/>
              </a:spcBef>
            </a:pPr>
            <a:r>
              <a:rPr lang="en-US" sz="4000" b="1" dirty="0">
                <a:solidFill>
                  <a:schemeClr val="tx1"/>
                </a:solidFill>
                <a:latin typeface="Calibri" pitchFamily="34" charset="0"/>
                <a:cs typeface="Calibri" pitchFamily="34" charset="0"/>
              </a:rPr>
              <a:t>Lecture </a:t>
            </a:r>
            <a:r>
              <a:rPr lang="en-US" sz="4000" b="1" dirty="0" smtClean="0">
                <a:solidFill>
                  <a:schemeClr val="tx1"/>
                </a:solidFill>
                <a:latin typeface="Calibri" pitchFamily="34" charset="0"/>
                <a:cs typeface="Calibri" pitchFamily="34" charset="0"/>
              </a:rPr>
              <a:t>9 and 10</a:t>
            </a:r>
            <a:r>
              <a:rPr lang="en-US" sz="4000" b="1" spc="-20" dirty="0" smtClean="0">
                <a:solidFill>
                  <a:schemeClr val="tx1"/>
                </a:solidFill>
              </a:rPr>
              <a:t/>
            </a:r>
            <a:br>
              <a:rPr lang="en-US" sz="4000" b="1" spc="-20" dirty="0" smtClean="0">
                <a:solidFill>
                  <a:schemeClr val="tx1"/>
                </a:solidFill>
              </a:rPr>
            </a:br>
            <a:r>
              <a:rPr sz="4000" b="1" spc="-20" dirty="0" smtClean="0">
                <a:solidFill>
                  <a:schemeClr val="tx1"/>
                </a:solidFill>
              </a:rPr>
              <a:t>POINTERS</a:t>
            </a:r>
            <a:r>
              <a:rPr lang="en-US" sz="4000" b="1" spc="-20" dirty="0" smtClean="0">
                <a:solidFill>
                  <a:schemeClr val="tx1"/>
                </a:solidFill>
              </a:rPr>
              <a:t/>
            </a:r>
            <a:br>
              <a:rPr lang="en-US" sz="4000" b="1" spc="-20" dirty="0" smtClean="0">
                <a:solidFill>
                  <a:schemeClr val="tx1"/>
                </a:solidFill>
              </a:rPr>
            </a:br>
            <a:endParaRPr sz="4000" dirty="0">
              <a:solidFill>
                <a:schemeClr val="tx1"/>
              </a:solidFill>
            </a:endParaRPr>
          </a:p>
        </p:txBody>
      </p:sp>
      <p:sp>
        <p:nvSpPr>
          <p:cNvPr id="3" name="Slide Number Placeholder 2"/>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1628" y="525677"/>
            <a:ext cx="6248654" cy="627736"/>
          </a:xfrm>
          <a:prstGeom prst="rect">
            <a:avLst/>
          </a:prstGeom>
        </p:spPr>
        <p:txBody>
          <a:bodyPr vert="horz" wrap="square" lIns="0" tIns="12065" rIns="0" bIns="0" rtlCol="0">
            <a:spAutoFit/>
          </a:bodyPr>
          <a:lstStyle/>
          <a:p>
            <a:pPr marL="12700" algn="ctr">
              <a:lnSpc>
                <a:spcPct val="100000"/>
              </a:lnSpc>
              <a:spcBef>
                <a:spcPts val="95"/>
              </a:spcBef>
            </a:pPr>
            <a:r>
              <a:rPr sz="4000" b="1" spc="-10" dirty="0">
                <a:solidFill>
                  <a:schemeClr val="tx1"/>
                </a:solidFill>
              </a:rPr>
              <a:t>Address</a:t>
            </a:r>
            <a:r>
              <a:rPr sz="4000" b="1" spc="-30" dirty="0">
                <a:solidFill>
                  <a:schemeClr val="tx1"/>
                </a:solidFill>
              </a:rPr>
              <a:t> </a:t>
            </a:r>
            <a:r>
              <a:rPr sz="4000" b="1" spc="-5" dirty="0">
                <a:solidFill>
                  <a:schemeClr val="tx1"/>
                </a:solidFill>
              </a:rPr>
              <a:t>and</a:t>
            </a:r>
            <a:r>
              <a:rPr sz="4000" b="1" spc="-50" dirty="0">
                <a:solidFill>
                  <a:schemeClr val="tx1"/>
                </a:solidFill>
              </a:rPr>
              <a:t> </a:t>
            </a:r>
            <a:r>
              <a:rPr sz="4000" b="1" spc="-35" dirty="0">
                <a:solidFill>
                  <a:schemeClr val="tx1"/>
                </a:solidFill>
              </a:rPr>
              <a:t>Pointers</a:t>
            </a:r>
            <a:endParaRPr sz="4000" b="1" dirty="0">
              <a:solidFill>
                <a:schemeClr val="tx1"/>
              </a:solidFill>
            </a:endParaRPr>
          </a:p>
        </p:txBody>
      </p:sp>
      <p:sp>
        <p:nvSpPr>
          <p:cNvPr id="4" name="object 4"/>
          <p:cNvSpPr txBox="1"/>
          <p:nvPr/>
        </p:nvSpPr>
        <p:spPr>
          <a:xfrm>
            <a:off x="685800" y="1827047"/>
            <a:ext cx="4493260" cy="2992486"/>
          </a:xfrm>
          <a:prstGeom prst="rect">
            <a:avLst/>
          </a:prstGeom>
        </p:spPr>
        <p:txBody>
          <a:bodyPr vert="horz" wrap="square" lIns="0" tIns="12065" rIns="0" bIns="0" rtlCol="0">
            <a:spAutoFit/>
          </a:bodyPr>
          <a:lstStyle/>
          <a:p>
            <a:pPr marL="812800" marR="528955" indent="-457200" algn="just">
              <a:spcBef>
                <a:spcPts val="95"/>
              </a:spcBef>
              <a:buFont typeface="Arial" panose="020B0604020202020204" pitchFamily="34" charset="0"/>
              <a:buChar char="•"/>
            </a:pPr>
            <a:r>
              <a:rPr lang="en-US" sz="2400" spc="-5" dirty="0" smtClean="0">
                <a:latin typeface="Times New Roman" panose="02020603050405020304" pitchFamily="18" charset="0"/>
                <a:cs typeface="Times New Roman" panose="02020603050405020304" pitchFamily="18" charset="0"/>
              </a:rPr>
              <a:t>Memory</a:t>
            </a:r>
            <a:r>
              <a:rPr lang="en-US" sz="2400" spc="-15" dirty="0" smtClean="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can</a:t>
            </a:r>
            <a:r>
              <a:rPr lang="en-US" sz="2400" spc="-40" dirty="0">
                <a:latin typeface="Times New Roman" panose="02020603050405020304" pitchFamily="18" charset="0"/>
                <a:cs typeface="Times New Roman" panose="02020603050405020304" pitchFamily="18" charset="0"/>
              </a:rPr>
              <a:t> </a:t>
            </a:r>
            <a:r>
              <a:rPr lang="en-US" sz="2400" spc="-10" dirty="0" smtClean="0">
                <a:latin typeface="Times New Roman" panose="02020603050405020304" pitchFamily="18" charset="0"/>
                <a:cs typeface="Times New Roman" panose="02020603050405020304" pitchFamily="18" charset="0"/>
              </a:rPr>
              <a:t>be</a:t>
            </a:r>
            <a:r>
              <a:rPr lang="en-US" sz="2400" dirty="0" smtClean="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conceptualized </a:t>
            </a:r>
            <a:r>
              <a:rPr sz="2400" spc="-5" dirty="0">
                <a:latin typeface="Times New Roman" panose="02020603050405020304" pitchFamily="18" charset="0"/>
                <a:cs typeface="Times New Roman" panose="02020603050405020304" pitchFamily="18" charset="0"/>
              </a:rPr>
              <a:t>as a </a:t>
            </a:r>
            <a:r>
              <a:rPr sz="2400" spc="-6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linear set </a:t>
            </a:r>
            <a:r>
              <a:rPr sz="2400" spc="-5" dirty="0">
                <a:latin typeface="Times New Roman" panose="02020603050405020304" pitchFamily="18" charset="0"/>
                <a:cs typeface="Times New Roman" panose="02020603050405020304" pitchFamily="18" charset="0"/>
              </a:rPr>
              <a:t>of </a:t>
            </a:r>
            <a:r>
              <a:rPr sz="2400" spc="-20" dirty="0">
                <a:latin typeface="Times New Roman" panose="02020603050405020304" pitchFamily="18" charset="0"/>
                <a:cs typeface="Times New Roman" panose="02020603050405020304" pitchFamily="18" charset="0"/>
              </a:rPr>
              <a:t>data </a:t>
            </a:r>
            <a:r>
              <a:rPr sz="2400" spc="-15" dirty="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locations.</a:t>
            </a:r>
            <a:endParaRPr lang="en-US" sz="2400" spc="-10" dirty="0" smtClean="0">
              <a:latin typeface="Times New Roman" panose="02020603050405020304" pitchFamily="18" charset="0"/>
              <a:cs typeface="Times New Roman" panose="02020603050405020304" pitchFamily="18" charset="0"/>
            </a:endParaRPr>
          </a:p>
          <a:p>
            <a:pPr marL="812800" marR="528955" indent="-457200" algn="just">
              <a:spcBef>
                <a:spcPts val="95"/>
              </a:spcBef>
              <a:buFont typeface="Arial" panose="020B0604020202020204" pitchFamily="34" charset="0"/>
              <a:buChar char="•"/>
            </a:pPr>
            <a:r>
              <a:rPr sz="2400" spc="-25" dirty="0" smtClean="0">
                <a:latin typeface="Times New Roman" panose="02020603050405020304" pitchFamily="18" charset="0"/>
                <a:cs typeface="Times New Roman" panose="02020603050405020304" pitchFamily="18" charset="0"/>
              </a:rPr>
              <a:t>Variables</a:t>
            </a:r>
            <a:r>
              <a:rPr sz="2400" spc="-5" dirty="0" smtClean="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reference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a:t>
            </a:r>
            <a:r>
              <a:rPr sz="2400" spc="-6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contents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a:t>
            </a:r>
            <a:r>
              <a:rPr sz="2400" spc="-10" dirty="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locations</a:t>
            </a:r>
            <a:r>
              <a:rPr lang="en-US" sz="2400" spc="-15" dirty="0" smtClean="0">
                <a:latin typeface="Times New Roman" panose="02020603050405020304" pitchFamily="18" charset="0"/>
                <a:cs typeface="Times New Roman" panose="02020603050405020304" pitchFamily="18" charset="0"/>
              </a:rPr>
              <a:t>.</a:t>
            </a:r>
          </a:p>
          <a:p>
            <a:pPr marL="812800" marR="528955" indent="-457200" algn="just">
              <a:spcBef>
                <a:spcPts val="95"/>
              </a:spcBef>
              <a:buFont typeface="Arial" panose="020B0604020202020204" pitchFamily="34" charset="0"/>
              <a:buChar char="•"/>
            </a:pPr>
            <a:r>
              <a:rPr sz="2400" spc="-30" dirty="0" smtClean="0">
                <a:latin typeface="Times New Roman" panose="02020603050405020304" pitchFamily="18" charset="0"/>
                <a:cs typeface="Times New Roman" panose="02020603050405020304" pitchFamily="18" charset="0"/>
              </a:rPr>
              <a:t>Pointers</a:t>
            </a:r>
            <a:r>
              <a:rPr sz="2400" dirty="0" smtClean="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have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value </a:t>
            </a:r>
            <a:r>
              <a:rPr sz="2400" spc="-6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address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 </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given</a:t>
            </a:r>
            <a:r>
              <a:rPr sz="2400" spc="-5" dirty="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location</a:t>
            </a:r>
            <a:r>
              <a:rPr lang="en-US" sz="2400" spc="-1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535940" y="6374384"/>
            <a:ext cx="485775" cy="208279"/>
          </a:xfrm>
          <a:prstGeom prst="rect">
            <a:avLst/>
          </a:prstGeom>
        </p:spPr>
        <p:txBody>
          <a:bodyPr vert="horz" wrap="square" lIns="0" tIns="12700" rIns="0" bIns="0" rtlCol="0">
            <a:spAutoFit/>
          </a:bodyPr>
          <a:lstStyle/>
          <a:p>
            <a:pPr marL="12700">
              <a:lnSpc>
                <a:spcPct val="100000"/>
              </a:lnSpc>
              <a:spcBef>
                <a:spcPts val="100"/>
              </a:spcBef>
            </a:pPr>
            <a:r>
              <a:rPr sz="1200" spc="-65" dirty="0">
                <a:solidFill>
                  <a:srgbClr val="B5A787"/>
                </a:solidFill>
                <a:latin typeface="Trebuchet MS"/>
                <a:cs typeface="Trebuchet MS"/>
              </a:rPr>
              <a:t>Le</a:t>
            </a:r>
            <a:r>
              <a:rPr sz="1200" spc="-55" dirty="0">
                <a:solidFill>
                  <a:srgbClr val="B5A787"/>
                </a:solidFill>
                <a:latin typeface="Trebuchet MS"/>
                <a:cs typeface="Trebuchet MS"/>
              </a:rPr>
              <a:t>c</a:t>
            </a:r>
            <a:r>
              <a:rPr sz="1200" spc="-80" dirty="0">
                <a:solidFill>
                  <a:srgbClr val="B5A787"/>
                </a:solidFill>
                <a:latin typeface="Trebuchet MS"/>
                <a:cs typeface="Trebuchet MS"/>
              </a:rPr>
              <a:t>t</a:t>
            </a:r>
            <a:r>
              <a:rPr sz="1200" spc="-30" dirty="0">
                <a:solidFill>
                  <a:srgbClr val="B5A787"/>
                </a:solidFill>
                <a:latin typeface="Trebuchet MS"/>
                <a:cs typeface="Trebuchet MS"/>
              </a:rPr>
              <a:t> 14</a:t>
            </a:r>
            <a:endParaRPr sz="1200">
              <a:latin typeface="Trebuchet MS"/>
              <a:cs typeface="Trebuchet MS"/>
            </a:endParaRPr>
          </a:p>
        </p:txBody>
      </p:sp>
      <p:sp>
        <p:nvSpPr>
          <p:cNvPr id="6" name="object 6"/>
          <p:cNvSpPr txBox="1"/>
          <p:nvPr/>
        </p:nvSpPr>
        <p:spPr>
          <a:xfrm>
            <a:off x="1450594" y="6374384"/>
            <a:ext cx="217804" cy="208279"/>
          </a:xfrm>
          <a:prstGeom prst="rect">
            <a:avLst/>
          </a:prstGeom>
        </p:spPr>
        <p:txBody>
          <a:bodyPr vert="horz" wrap="square" lIns="0" tIns="12700" rIns="0" bIns="0" rtlCol="0">
            <a:spAutoFit/>
          </a:bodyPr>
          <a:lstStyle/>
          <a:p>
            <a:pPr marL="12700">
              <a:lnSpc>
                <a:spcPct val="100000"/>
              </a:lnSpc>
              <a:spcBef>
                <a:spcPts val="100"/>
              </a:spcBef>
            </a:pPr>
            <a:r>
              <a:rPr sz="1200" spc="-240" dirty="0">
                <a:solidFill>
                  <a:srgbClr val="B5A787"/>
                </a:solidFill>
                <a:latin typeface="Trebuchet MS"/>
                <a:cs typeface="Trebuchet MS"/>
              </a:rPr>
              <a:t>P</a:t>
            </a:r>
            <a:r>
              <a:rPr sz="1200" spc="-180" dirty="0">
                <a:solidFill>
                  <a:srgbClr val="B5A787"/>
                </a:solidFill>
                <a:latin typeface="Trebuchet MS"/>
                <a:cs typeface="Trebuchet MS"/>
              </a:rPr>
              <a:t>.</a:t>
            </a:r>
            <a:r>
              <a:rPr sz="1200" spc="-145" dirty="0">
                <a:solidFill>
                  <a:srgbClr val="B5A787"/>
                </a:solidFill>
                <a:latin typeface="Trebuchet MS"/>
                <a:cs typeface="Trebuchet MS"/>
              </a:rPr>
              <a:t> </a:t>
            </a:r>
            <a:r>
              <a:rPr sz="1200" spc="-30" dirty="0">
                <a:solidFill>
                  <a:srgbClr val="B5A787"/>
                </a:solidFill>
                <a:latin typeface="Trebuchet MS"/>
                <a:cs typeface="Trebuchet MS"/>
              </a:rPr>
              <a:t>8</a:t>
            </a:r>
            <a:endParaRPr sz="1200">
              <a:latin typeface="Trebuchet MS"/>
              <a:cs typeface="Trebuchet MS"/>
            </a:endParaRPr>
          </a:p>
        </p:txBody>
      </p:sp>
      <p:graphicFrame>
        <p:nvGraphicFramePr>
          <p:cNvPr id="7" name="object 7"/>
          <p:cNvGraphicFramePr>
            <a:graphicFrameLocks noGrp="1"/>
          </p:cNvGraphicFramePr>
          <p:nvPr/>
        </p:nvGraphicFramePr>
        <p:xfrm>
          <a:off x="6786181" y="1824037"/>
          <a:ext cx="1353185" cy="4114794"/>
        </p:xfrm>
        <a:graphic>
          <a:graphicData uri="http://schemas.openxmlformats.org/drawingml/2006/table">
            <a:tbl>
              <a:tblPr firstRow="1" bandRow="1">
                <a:tableStyleId>{2D5ABB26-0587-4C30-8999-92F81FD0307C}</a:tableStyleId>
              </a:tblPr>
              <a:tblGrid>
                <a:gridCol w="1353185"/>
              </a:tblGrid>
              <a:tr h="257555">
                <a:tc>
                  <a:txBody>
                    <a:bodyPr/>
                    <a:lstStyle/>
                    <a:p>
                      <a:pPr marL="1905" algn="ctr">
                        <a:lnSpc>
                          <a:spcPts val="1930"/>
                        </a:lnSpc>
                      </a:pPr>
                      <a:r>
                        <a:rPr sz="1800" spc="-5" dirty="0">
                          <a:latin typeface="Arial MT"/>
                          <a:cs typeface="Arial MT"/>
                        </a:rPr>
                        <a:t>Contents1</a:t>
                      </a:r>
                      <a:endParaRPr sz="18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6032">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5">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5">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6031">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6031">
                <a:tc>
                  <a:txBody>
                    <a:bodyPr/>
                    <a:lstStyle/>
                    <a:p>
                      <a:pPr marL="1270" algn="ctr">
                        <a:lnSpc>
                          <a:spcPts val="1914"/>
                        </a:lnSpc>
                      </a:pPr>
                      <a:r>
                        <a:rPr sz="1800" spc="-20" dirty="0">
                          <a:latin typeface="Arial MT"/>
                          <a:cs typeface="Arial MT"/>
                        </a:rPr>
                        <a:t>Contents11</a:t>
                      </a:r>
                      <a:endParaRPr sz="18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6031">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257556">
                <a:tc>
                  <a:txBody>
                    <a:bodyPr/>
                    <a:lstStyle/>
                    <a:p>
                      <a:pPr marL="3175" algn="ctr">
                        <a:lnSpc>
                          <a:spcPts val="1930"/>
                        </a:lnSpc>
                      </a:pPr>
                      <a:r>
                        <a:rPr sz="1800" spc="-5" dirty="0">
                          <a:latin typeface="Arial MT"/>
                          <a:cs typeface="Arial MT"/>
                        </a:rPr>
                        <a:t>Contents16</a:t>
                      </a:r>
                      <a:endParaRPr sz="18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8" name="object 8"/>
          <p:cNvSpPr/>
          <p:nvPr/>
        </p:nvSpPr>
        <p:spPr>
          <a:xfrm>
            <a:off x="6790944" y="2343911"/>
            <a:ext cx="1353820" cy="513715"/>
          </a:xfrm>
          <a:custGeom>
            <a:avLst/>
            <a:gdLst/>
            <a:ahLst/>
            <a:cxnLst/>
            <a:rect l="l" t="t" r="r" b="b"/>
            <a:pathLst>
              <a:path w="1353820" h="513714">
                <a:moveTo>
                  <a:pt x="1353312" y="0"/>
                </a:moveTo>
                <a:lnTo>
                  <a:pt x="0" y="0"/>
                </a:lnTo>
                <a:lnTo>
                  <a:pt x="0" y="256032"/>
                </a:lnTo>
                <a:lnTo>
                  <a:pt x="0" y="513588"/>
                </a:lnTo>
                <a:lnTo>
                  <a:pt x="1353312" y="513588"/>
                </a:lnTo>
                <a:lnTo>
                  <a:pt x="1353312" y="256032"/>
                </a:lnTo>
                <a:lnTo>
                  <a:pt x="1353312" y="0"/>
                </a:lnTo>
                <a:close/>
              </a:path>
            </a:pathLst>
          </a:custGeom>
          <a:solidFill>
            <a:srgbClr val="FFFFFF"/>
          </a:solidFill>
        </p:spPr>
        <p:txBody>
          <a:bodyPr wrap="square" lIns="0" tIns="0" rIns="0" bIns="0" rtlCol="0"/>
          <a:lstStyle/>
          <a:p>
            <a:endParaRPr/>
          </a:p>
        </p:txBody>
      </p:sp>
      <p:sp>
        <p:nvSpPr>
          <p:cNvPr id="9" name="object 9"/>
          <p:cNvSpPr/>
          <p:nvPr/>
        </p:nvSpPr>
        <p:spPr>
          <a:xfrm>
            <a:off x="6790944" y="3372611"/>
            <a:ext cx="1353820" cy="513715"/>
          </a:xfrm>
          <a:custGeom>
            <a:avLst/>
            <a:gdLst/>
            <a:ahLst/>
            <a:cxnLst/>
            <a:rect l="l" t="t" r="r" b="b"/>
            <a:pathLst>
              <a:path w="1353820" h="513714">
                <a:moveTo>
                  <a:pt x="1353312" y="0"/>
                </a:moveTo>
                <a:lnTo>
                  <a:pt x="0" y="0"/>
                </a:lnTo>
                <a:lnTo>
                  <a:pt x="0" y="256032"/>
                </a:lnTo>
                <a:lnTo>
                  <a:pt x="0" y="513588"/>
                </a:lnTo>
                <a:lnTo>
                  <a:pt x="1353312" y="513588"/>
                </a:lnTo>
                <a:lnTo>
                  <a:pt x="1353312" y="256032"/>
                </a:lnTo>
                <a:lnTo>
                  <a:pt x="1353312" y="0"/>
                </a:lnTo>
                <a:close/>
              </a:path>
            </a:pathLst>
          </a:custGeom>
          <a:solidFill>
            <a:srgbClr val="FFFFFF"/>
          </a:solidFill>
        </p:spPr>
        <p:txBody>
          <a:bodyPr wrap="square" lIns="0" tIns="0" rIns="0" bIns="0" rtlCol="0"/>
          <a:lstStyle/>
          <a:p>
            <a:endParaRPr/>
          </a:p>
        </p:txBody>
      </p:sp>
      <p:sp>
        <p:nvSpPr>
          <p:cNvPr id="10" name="object 10"/>
          <p:cNvSpPr/>
          <p:nvPr/>
        </p:nvSpPr>
        <p:spPr>
          <a:xfrm>
            <a:off x="6790944" y="4401311"/>
            <a:ext cx="1353820" cy="513715"/>
          </a:xfrm>
          <a:custGeom>
            <a:avLst/>
            <a:gdLst/>
            <a:ahLst/>
            <a:cxnLst/>
            <a:rect l="l" t="t" r="r" b="b"/>
            <a:pathLst>
              <a:path w="1353820" h="513714">
                <a:moveTo>
                  <a:pt x="1353312" y="0"/>
                </a:moveTo>
                <a:lnTo>
                  <a:pt x="0" y="0"/>
                </a:lnTo>
                <a:lnTo>
                  <a:pt x="0" y="256032"/>
                </a:lnTo>
                <a:lnTo>
                  <a:pt x="0" y="513588"/>
                </a:lnTo>
                <a:lnTo>
                  <a:pt x="1353312" y="513588"/>
                </a:lnTo>
                <a:lnTo>
                  <a:pt x="1353312" y="256032"/>
                </a:lnTo>
                <a:lnTo>
                  <a:pt x="1353312" y="0"/>
                </a:lnTo>
                <a:close/>
              </a:path>
            </a:pathLst>
          </a:custGeom>
          <a:solidFill>
            <a:srgbClr val="FFFFFF"/>
          </a:solidFill>
        </p:spPr>
        <p:txBody>
          <a:bodyPr wrap="square" lIns="0" tIns="0" rIns="0" bIns="0" rtlCol="0"/>
          <a:lstStyle/>
          <a:p>
            <a:endParaRPr/>
          </a:p>
        </p:txBody>
      </p:sp>
      <p:sp>
        <p:nvSpPr>
          <p:cNvPr id="11" name="object 11"/>
          <p:cNvSpPr/>
          <p:nvPr/>
        </p:nvSpPr>
        <p:spPr>
          <a:xfrm>
            <a:off x="6790944" y="5430011"/>
            <a:ext cx="1353820" cy="513715"/>
          </a:xfrm>
          <a:custGeom>
            <a:avLst/>
            <a:gdLst/>
            <a:ahLst/>
            <a:cxnLst/>
            <a:rect l="l" t="t" r="r" b="b"/>
            <a:pathLst>
              <a:path w="1353820" h="513714">
                <a:moveTo>
                  <a:pt x="1353312" y="0"/>
                </a:moveTo>
                <a:lnTo>
                  <a:pt x="0" y="0"/>
                </a:lnTo>
                <a:lnTo>
                  <a:pt x="0" y="256032"/>
                </a:lnTo>
                <a:lnTo>
                  <a:pt x="0" y="513588"/>
                </a:lnTo>
                <a:lnTo>
                  <a:pt x="1353312" y="513588"/>
                </a:lnTo>
                <a:lnTo>
                  <a:pt x="1353312" y="256032"/>
                </a:lnTo>
                <a:lnTo>
                  <a:pt x="1353312" y="0"/>
                </a:lnTo>
                <a:close/>
              </a:path>
            </a:pathLst>
          </a:custGeom>
          <a:solidFill>
            <a:srgbClr val="FFFFFF"/>
          </a:solidFill>
        </p:spPr>
        <p:txBody>
          <a:bodyPr wrap="square" lIns="0" tIns="0" rIns="0" bIns="0" rtlCol="0"/>
          <a:lstStyle/>
          <a:p>
            <a:endParaRPr/>
          </a:p>
        </p:txBody>
      </p:sp>
      <p:sp>
        <p:nvSpPr>
          <p:cNvPr id="12" name="object 12"/>
          <p:cNvSpPr txBox="1"/>
          <p:nvPr/>
        </p:nvSpPr>
        <p:spPr>
          <a:xfrm>
            <a:off x="5729985" y="1825497"/>
            <a:ext cx="774065" cy="1586230"/>
          </a:xfrm>
          <a:prstGeom prst="rect">
            <a:avLst/>
          </a:prstGeom>
        </p:spPr>
        <p:txBody>
          <a:bodyPr vert="horz" wrap="square" lIns="0" tIns="34925" rIns="0" bIns="0" rtlCol="0">
            <a:spAutoFit/>
          </a:bodyPr>
          <a:lstStyle/>
          <a:p>
            <a:pPr algn="just">
              <a:lnSpc>
                <a:spcPts val="2030"/>
              </a:lnSpc>
              <a:spcBef>
                <a:spcPts val="275"/>
              </a:spcBef>
            </a:pPr>
            <a:r>
              <a:rPr sz="1800" spc="-5" dirty="0">
                <a:latin typeface="Arial MT"/>
                <a:cs typeface="Arial MT"/>
              </a:rPr>
              <a:t>AD</a:t>
            </a:r>
            <a:r>
              <a:rPr sz="1800" spc="-15" dirty="0">
                <a:latin typeface="Arial MT"/>
                <a:cs typeface="Arial MT"/>
              </a:rPr>
              <a:t>D</a:t>
            </a:r>
            <a:r>
              <a:rPr sz="1800" spc="-5" dirty="0">
                <a:latin typeface="Arial MT"/>
                <a:cs typeface="Arial MT"/>
              </a:rPr>
              <a:t>R1  AD</a:t>
            </a:r>
            <a:r>
              <a:rPr sz="1800" spc="-15" dirty="0">
                <a:latin typeface="Arial MT"/>
                <a:cs typeface="Arial MT"/>
              </a:rPr>
              <a:t>D</a:t>
            </a:r>
            <a:r>
              <a:rPr sz="1800" spc="-5" dirty="0">
                <a:latin typeface="Arial MT"/>
                <a:cs typeface="Arial MT"/>
              </a:rPr>
              <a:t>R2  AD</a:t>
            </a:r>
            <a:r>
              <a:rPr sz="1800" spc="-15" dirty="0">
                <a:latin typeface="Arial MT"/>
                <a:cs typeface="Arial MT"/>
              </a:rPr>
              <a:t>D</a:t>
            </a:r>
            <a:r>
              <a:rPr sz="1800" spc="-5" dirty="0">
                <a:latin typeface="Arial MT"/>
                <a:cs typeface="Arial MT"/>
              </a:rPr>
              <a:t>R3  AD</a:t>
            </a:r>
            <a:r>
              <a:rPr sz="1800" spc="-15" dirty="0">
                <a:latin typeface="Arial MT"/>
                <a:cs typeface="Arial MT"/>
              </a:rPr>
              <a:t>D</a:t>
            </a:r>
            <a:r>
              <a:rPr sz="1800" spc="-5" dirty="0">
                <a:latin typeface="Arial MT"/>
                <a:cs typeface="Arial MT"/>
              </a:rPr>
              <a:t>R4  AD</a:t>
            </a:r>
            <a:r>
              <a:rPr sz="1800" spc="-15" dirty="0">
                <a:latin typeface="Arial MT"/>
                <a:cs typeface="Arial MT"/>
              </a:rPr>
              <a:t>D</a:t>
            </a:r>
            <a:r>
              <a:rPr sz="1800" spc="-5" dirty="0">
                <a:latin typeface="Arial MT"/>
                <a:cs typeface="Arial MT"/>
              </a:rPr>
              <a:t>R5  AD</a:t>
            </a:r>
            <a:r>
              <a:rPr sz="1800" spc="-15" dirty="0">
                <a:latin typeface="Arial MT"/>
                <a:cs typeface="Arial MT"/>
              </a:rPr>
              <a:t>D</a:t>
            </a:r>
            <a:r>
              <a:rPr sz="1800" spc="-5" dirty="0">
                <a:latin typeface="Arial MT"/>
                <a:cs typeface="Arial MT"/>
              </a:rPr>
              <a:t>R6</a:t>
            </a:r>
            <a:endParaRPr sz="1800">
              <a:latin typeface="Arial MT"/>
              <a:cs typeface="Arial MT"/>
            </a:endParaRPr>
          </a:p>
        </p:txBody>
      </p:sp>
      <p:sp>
        <p:nvSpPr>
          <p:cNvPr id="13" name="object 13"/>
          <p:cNvSpPr txBox="1"/>
          <p:nvPr/>
        </p:nvSpPr>
        <p:spPr>
          <a:xfrm>
            <a:off x="6071361" y="3369055"/>
            <a:ext cx="89535" cy="814705"/>
          </a:xfrm>
          <a:prstGeom prst="rect">
            <a:avLst/>
          </a:prstGeom>
        </p:spPr>
        <p:txBody>
          <a:bodyPr vert="horz" wrap="square" lIns="0" tIns="12700" rIns="0" bIns="0" rtlCol="0">
            <a:spAutoFit/>
          </a:bodyPr>
          <a:lstStyle/>
          <a:p>
            <a:pPr>
              <a:lnSpc>
                <a:spcPts val="2095"/>
              </a:lnSpc>
              <a:spcBef>
                <a:spcPts val="100"/>
              </a:spcBef>
            </a:pPr>
            <a:r>
              <a:rPr sz="1800" spc="-5" dirty="0">
                <a:latin typeface="Arial MT"/>
                <a:cs typeface="Arial MT"/>
              </a:rPr>
              <a:t>*</a:t>
            </a:r>
            <a:endParaRPr sz="1800">
              <a:latin typeface="Arial MT"/>
              <a:cs typeface="Arial MT"/>
            </a:endParaRPr>
          </a:p>
          <a:p>
            <a:pPr>
              <a:lnSpc>
                <a:spcPts val="2025"/>
              </a:lnSpc>
            </a:pPr>
            <a:r>
              <a:rPr sz="1800" spc="-5" dirty="0">
                <a:latin typeface="Arial MT"/>
                <a:cs typeface="Arial MT"/>
              </a:rPr>
              <a:t>*</a:t>
            </a:r>
            <a:endParaRPr sz="1800">
              <a:latin typeface="Arial MT"/>
              <a:cs typeface="Arial MT"/>
            </a:endParaRPr>
          </a:p>
          <a:p>
            <a:pPr>
              <a:lnSpc>
                <a:spcPts val="2090"/>
              </a:lnSpc>
            </a:pPr>
            <a:r>
              <a:rPr sz="1800" spc="-5" dirty="0">
                <a:latin typeface="Arial MT"/>
                <a:cs typeface="Arial MT"/>
              </a:rPr>
              <a:t>*</a:t>
            </a:r>
            <a:endParaRPr sz="1800">
              <a:latin typeface="Arial MT"/>
              <a:cs typeface="Arial MT"/>
            </a:endParaRPr>
          </a:p>
        </p:txBody>
      </p:sp>
      <p:sp>
        <p:nvSpPr>
          <p:cNvPr id="14" name="object 14"/>
          <p:cNvSpPr txBox="1"/>
          <p:nvPr/>
        </p:nvSpPr>
        <p:spPr>
          <a:xfrm>
            <a:off x="5662421" y="4398009"/>
            <a:ext cx="9086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AD</a:t>
            </a:r>
            <a:r>
              <a:rPr sz="1800" spc="-15" dirty="0">
                <a:latin typeface="Arial MT"/>
                <a:cs typeface="Arial MT"/>
              </a:rPr>
              <a:t>D</a:t>
            </a:r>
            <a:r>
              <a:rPr sz="1800" spc="-5" dirty="0">
                <a:latin typeface="Arial MT"/>
                <a:cs typeface="Arial MT"/>
              </a:rPr>
              <a:t>R</a:t>
            </a:r>
            <a:r>
              <a:rPr sz="1800" spc="-150" dirty="0">
                <a:latin typeface="Arial MT"/>
                <a:cs typeface="Arial MT"/>
              </a:rPr>
              <a:t>1</a:t>
            </a:r>
            <a:r>
              <a:rPr sz="1800" spc="-5" dirty="0">
                <a:latin typeface="Arial MT"/>
                <a:cs typeface="Arial MT"/>
              </a:rPr>
              <a:t>1</a:t>
            </a:r>
            <a:endParaRPr sz="1800">
              <a:latin typeface="Arial MT"/>
              <a:cs typeface="Arial MT"/>
            </a:endParaRPr>
          </a:p>
        </p:txBody>
      </p:sp>
      <p:sp>
        <p:nvSpPr>
          <p:cNvPr id="15" name="object 15"/>
          <p:cNvSpPr txBox="1"/>
          <p:nvPr/>
        </p:nvSpPr>
        <p:spPr>
          <a:xfrm>
            <a:off x="6058661" y="4912232"/>
            <a:ext cx="114935" cy="557530"/>
          </a:xfrm>
          <a:prstGeom prst="rect">
            <a:avLst/>
          </a:prstGeom>
        </p:spPr>
        <p:txBody>
          <a:bodyPr vert="horz" wrap="square" lIns="0" tIns="12700" rIns="0" bIns="0" rtlCol="0">
            <a:spAutoFit/>
          </a:bodyPr>
          <a:lstStyle/>
          <a:p>
            <a:pPr marL="12700">
              <a:lnSpc>
                <a:spcPts val="2095"/>
              </a:lnSpc>
              <a:spcBef>
                <a:spcPts val="100"/>
              </a:spcBef>
            </a:pPr>
            <a:r>
              <a:rPr sz="1800" spc="-5" dirty="0">
                <a:latin typeface="Arial MT"/>
                <a:cs typeface="Arial MT"/>
              </a:rPr>
              <a:t>*</a:t>
            </a:r>
            <a:endParaRPr sz="1800">
              <a:latin typeface="Arial MT"/>
              <a:cs typeface="Arial MT"/>
            </a:endParaRPr>
          </a:p>
          <a:p>
            <a:pPr marL="12700">
              <a:lnSpc>
                <a:spcPts val="2095"/>
              </a:lnSpc>
            </a:pPr>
            <a:r>
              <a:rPr sz="1800" spc="-5" dirty="0">
                <a:latin typeface="Arial MT"/>
                <a:cs typeface="Arial MT"/>
              </a:rPr>
              <a:t>*</a:t>
            </a:r>
            <a:endParaRPr sz="1800">
              <a:latin typeface="Arial MT"/>
              <a:cs typeface="Arial MT"/>
            </a:endParaRPr>
          </a:p>
        </p:txBody>
      </p:sp>
      <p:sp>
        <p:nvSpPr>
          <p:cNvPr id="16" name="object 16"/>
          <p:cNvSpPr txBox="1"/>
          <p:nvPr/>
        </p:nvSpPr>
        <p:spPr>
          <a:xfrm>
            <a:off x="5653278" y="5684011"/>
            <a:ext cx="92519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AD</a:t>
            </a:r>
            <a:r>
              <a:rPr sz="1800" spc="-15" dirty="0">
                <a:latin typeface="Arial MT"/>
                <a:cs typeface="Arial MT"/>
              </a:rPr>
              <a:t>D</a:t>
            </a:r>
            <a:r>
              <a:rPr sz="1800" spc="-5" dirty="0">
                <a:latin typeface="Arial MT"/>
                <a:cs typeface="Arial MT"/>
              </a:rPr>
              <a:t>R</a:t>
            </a:r>
            <a:r>
              <a:rPr sz="1800" spc="-15" dirty="0">
                <a:latin typeface="Arial MT"/>
                <a:cs typeface="Arial MT"/>
              </a:rPr>
              <a:t>1</a:t>
            </a:r>
            <a:r>
              <a:rPr sz="1800" spc="-5" dirty="0">
                <a:latin typeface="Arial MT"/>
                <a:cs typeface="Arial MT"/>
              </a:rPr>
              <a:t>6</a:t>
            </a:r>
            <a:endParaRPr sz="1800">
              <a:latin typeface="Arial MT"/>
              <a:cs typeface="Arial MT"/>
            </a:endParaRPr>
          </a:p>
        </p:txBody>
      </p:sp>
      <p:sp>
        <p:nvSpPr>
          <p:cNvPr id="17" name="Slide Number Placeholder 16"/>
          <p:cNvSpPr>
            <a:spLocks noGrp="1"/>
          </p:cNvSpPr>
          <p:nvPr>
            <p:ph type="sldNum" sz="quarter" idx="7"/>
          </p:nvPr>
        </p:nvSpPr>
        <p:spPr/>
        <p:txBody>
          <a:bodyPr/>
          <a:lstStyle/>
          <a:p>
            <a:fld id="{B6F15528-21DE-4FAA-801E-634DDDAF4B2B}"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273" y="720597"/>
            <a:ext cx="6069965" cy="629018"/>
          </a:xfrm>
          <a:prstGeom prst="rect">
            <a:avLst/>
          </a:prstGeom>
        </p:spPr>
        <p:txBody>
          <a:bodyPr vert="horz" wrap="square" lIns="0" tIns="13335" rIns="0" bIns="0" rtlCol="0">
            <a:spAutoFit/>
          </a:bodyPr>
          <a:lstStyle/>
          <a:p>
            <a:pPr marL="2393315">
              <a:lnSpc>
                <a:spcPct val="100000"/>
              </a:lnSpc>
              <a:spcBef>
                <a:spcPts val="105"/>
              </a:spcBef>
            </a:pPr>
            <a:r>
              <a:rPr sz="4000" b="1" spc="-25" dirty="0">
                <a:solidFill>
                  <a:schemeClr val="tx1"/>
                </a:solidFill>
              </a:rPr>
              <a:t>Pointer</a:t>
            </a:r>
            <a:r>
              <a:rPr sz="4000" b="1" spc="-75" dirty="0">
                <a:solidFill>
                  <a:schemeClr val="tx1"/>
                </a:solidFill>
              </a:rPr>
              <a:t> </a:t>
            </a:r>
            <a:r>
              <a:rPr sz="4000" b="1" spc="-30" dirty="0" smtClean="0">
                <a:solidFill>
                  <a:schemeClr val="tx1"/>
                </a:solidFill>
              </a:rPr>
              <a:t>Variable</a:t>
            </a:r>
            <a:endParaRPr sz="4000" b="1" spc="-30" dirty="0">
              <a:solidFill>
                <a:schemeClr val="tx1"/>
              </a:solidFill>
            </a:endParaRPr>
          </a:p>
        </p:txBody>
      </p:sp>
      <p:sp>
        <p:nvSpPr>
          <p:cNvPr id="3" name="object 3"/>
          <p:cNvSpPr txBox="1"/>
          <p:nvPr/>
        </p:nvSpPr>
        <p:spPr>
          <a:xfrm>
            <a:off x="3841750" y="2273046"/>
            <a:ext cx="1631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x</a:t>
            </a:r>
            <a:endParaRPr sz="1800">
              <a:latin typeface="Courier New"/>
              <a:cs typeface="Courier New"/>
            </a:endParaRPr>
          </a:p>
        </p:txBody>
      </p:sp>
      <p:sp>
        <p:nvSpPr>
          <p:cNvPr id="4" name="object 4"/>
          <p:cNvSpPr txBox="1"/>
          <p:nvPr/>
        </p:nvSpPr>
        <p:spPr>
          <a:xfrm>
            <a:off x="3584575" y="3416300"/>
            <a:ext cx="43688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urier New"/>
                <a:cs typeface="Courier New"/>
              </a:rPr>
              <a:t>ptr</a:t>
            </a:r>
            <a:endParaRPr sz="1800">
              <a:latin typeface="Courier New"/>
              <a:cs typeface="Courier New"/>
            </a:endParaRPr>
          </a:p>
        </p:txBody>
      </p:sp>
      <p:sp>
        <p:nvSpPr>
          <p:cNvPr id="5" name="object 5"/>
          <p:cNvSpPr txBox="1"/>
          <p:nvPr/>
        </p:nvSpPr>
        <p:spPr>
          <a:xfrm>
            <a:off x="993444" y="4494021"/>
            <a:ext cx="1501775" cy="117284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C0644B"/>
                </a:solidFill>
                <a:latin typeface="Lucida Console"/>
                <a:cs typeface="Lucida Console"/>
              </a:rPr>
              <a:t>x</a:t>
            </a:r>
            <a:r>
              <a:rPr sz="2400" spc="-30" dirty="0">
                <a:solidFill>
                  <a:srgbClr val="C0644B"/>
                </a:solidFill>
                <a:latin typeface="Lucida Console"/>
                <a:cs typeface="Lucida Console"/>
              </a:rPr>
              <a:t> </a:t>
            </a:r>
            <a:r>
              <a:rPr sz="2400" dirty="0">
                <a:solidFill>
                  <a:srgbClr val="C0644B"/>
                </a:solidFill>
                <a:latin typeface="Lucida Console"/>
                <a:cs typeface="Lucida Console"/>
              </a:rPr>
              <a:t>=</a:t>
            </a:r>
            <a:r>
              <a:rPr sz="2400" spc="-30" dirty="0">
                <a:solidFill>
                  <a:srgbClr val="C0644B"/>
                </a:solidFill>
                <a:latin typeface="Lucida Console"/>
                <a:cs typeface="Lucida Console"/>
              </a:rPr>
              <a:t> </a:t>
            </a:r>
            <a:r>
              <a:rPr sz="2400" spc="5" dirty="0">
                <a:solidFill>
                  <a:srgbClr val="C0644B"/>
                </a:solidFill>
                <a:latin typeface="Lucida Console"/>
                <a:cs typeface="Lucida Console"/>
              </a:rPr>
              <a:t>10</a:t>
            </a:r>
            <a:endParaRPr sz="2400">
              <a:latin typeface="Lucida Console"/>
              <a:cs typeface="Lucida Console"/>
            </a:endParaRPr>
          </a:p>
          <a:p>
            <a:pPr>
              <a:lnSpc>
                <a:spcPct val="100000"/>
              </a:lnSpc>
              <a:spcBef>
                <a:spcPts val="20"/>
              </a:spcBef>
            </a:pPr>
            <a:endParaRPr sz="3250">
              <a:latin typeface="Lucida Console"/>
              <a:cs typeface="Lucida Console"/>
            </a:endParaRPr>
          </a:p>
          <a:p>
            <a:pPr marL="12700">
              <a:lnSpc>
                <a:spcPct val="100000"/>
              </a:lnSpc>
            </a:pPr>
            <a:r>
              <a:rPr sz="2400" dirty="0">
                <a:solidFill>
                  <a:srgbClr val="C0644B"/>
                </a:solidFill>
                <a:latin typeface="Lucida Console"/>
                <a:cs typeface="Lucida Console"/>
              </a:rPr>
              <a:t>ptr</a:t>
            </a:r>
            <a:r>
              <a:rPr sz="2400" spc="-35" dirty="0">
                <a:solidFill>
                  <a:srgbClr val="C0644B"/>
                </a:solidFill>
                <a:latin typeface="Lucida Console"/>
                <a:cs typeface="Lucida Console"/>
              </a:rPr>
              <a:t> </a:t>
            </a:r>
            <a:r>
              <a:rPr sz="2400" dirty="0">
                <a:solidFill>
                  <a:srgbClr val="C0644B"/>
                </a:solidFill>
                <a:latin typeface="Lucida Console"/>
                <a:cs typeface="Lucida Console"/>
              </a:rPr>
              <a:t>=</a:t>
            </a:r>
            <a:r>
              <a:rPr sz="2400" spc="-35" dirty="0">
                <a:solidFill>
                  <a:srgbClr val="C0644B"/>
                </a:solidFill>
                <a:latin typeface="Lucida Console"/>
                <a:cs typeface="Lucida Console"/>
              </a:rPr>
              <a:t> </a:t>
            </a:r>
            <a:r>
              <a:rPr sz="2400" spc="5" dirty="0">
                <a:solidFill>
                  <a:srgbClr val="C0644B"/>
                </a:solidFill>
                <a:latin typeface="Lucida Console"/>
                <a:cs typeface="Lucida Console"/>
              </a:rPr>
              <a:t>&amp;x</a:t>
            </a:r>
            <a:endParaRPr sz="2400">
              <a:latin typeface="Lucida Console"/>
              <a:cs typeface="Lucida Console"/>
            </a:endParaRPr>
          </a:p>
        </p:txBody>
      </p:sp>
      <p:sp>
        <p:nvSpPr>
          <p:cNvPr id="6" name="object 6"/>
          <p:cNvSpPr txBox="1"/>
          <p:nvPr/>
        </p:nvSpPr>
        <p:spPr>
          <a:xfrm>
            <a:off x="4114800" y="2209800"/>
            <a:ext cx="533400" cy="457200"/>
          </a:xfrm>
          <a:prstGeom prst="rect">
            <a:avLst/>
          </a:prstGeom>
          <a:ln w="9525">
            <a:solidFill>
              <a:srgbClr val="000000"/>
            </a:solidFill>
          </a:ln>
        </p:spPr>
        <p:txBody>
          <a:bodyPr vert="horz" wrap="square" lIns="0" tIns="120650" rIns="0" bIns="0" rtlCol="0">
            <a:spAutoFit/>
          </a:bodyPr>
          <a:lstStyle/>
          <a:p>
            <a:pPr marL="92075">
              <a:lnSpc>
                <a:spcPct val="100000"/>
              </a:lnSpc>
              <a:spcBef>
                <a:spcPts val="950"/>
              </a:spcBef>
            </a:pPr>
            <a:r>
              <a:rPr sz="1800" b="1" dirty="0">
                <a:solidFill>
                  <a:srgbClr val="FF3300"/>
                </a:solidFill>
                <a:latin typeface="Verdana"/>
                <a:cs typeface="Verdana"/>
              </a:rPr>
              <a:t>10</a:t>
            </a:r>
            <a:endParaRPr sz="1800">
              <a:latin typeface="Verdana"/>
              <a:cs typeface="Verdana"/>
            </a:endParaRPr>
          </a:p>
        </p:txBody>
      </p:sp>
      <p:sp>
        <p:nvSpPr>
          <p:cNvPr id="7" name="object 7"/>
          <p:cNvSpPr/>
          <p:nvPr/>
        </p:nvSpPr>
        <p:spPr>
          <a:xfrm>
            <a:off x="4648072" y="2409698"/>
            <a:ext cx="817880" cy="1178560"/>
          </a:xfrm>
          <a:custGeom>
            <a:avLst/>
            <a:gdLst/>
            <a:ahLst/>
            <a:cxnLst/>
            <a:rect l="l" t="t" r="r" b="b"/>
            <a:pathLst>
              <a:path w="817879" h="1178560">
                <a:moveTo>
                  <a:pt x="76381" y="57755"/>
                </a:moveTo>
                <a:lnTo>
                  <a:pt x="75836" y="70400"/>
                </a:lnTo>
                <a:lnTo>
                  <a:pt x="112902" y="73787"/>
                </a:lnTo>
                <a:lnTo>
                  <a:pt x="150240" y="79121"/>
                </a:lnTo>
                <a:lnTo>
                  <a:pt x="224027" y="94106"/>
                </a:lnTo>
                <a:lnTo>
                  <a:pt x="295910" y="114300"/>
                </a:lnTo>
                <a:lnTo>
                  <a:pt x="365505" y="139318"/>
                </a:lnTo>
                <a:lnTo>
                  <a:pt x="432180" y="168910"/>
                </a:lnTo>
                <a:lnTo>
                  <a:pt x="495300" y="202311"/>
                </a:lnTo>
                <a:lnTo>
                  <a:pt x="554101" y="239394"/>
                </a:lnTo>
                <a:lnTo>
                  <a:pt x="608329" y="279780"/>
                </a:lnTo>
                <a:lnTo>
                  <a:pt x="657098" y="322961"/>
                </a:lnTo>
                <a:lnTo>
                  <a:pt x="699897" y="368300"/>
                </a:lnTo>
                <a:lnTo>
                  <a:pt x="736346" y="415798"/>
                </a:lnTo>
                <a:lnTo>
                  <a:pt x="765555" y="464565"/>
                </a:lnTo>
                <a:lnTo>
                  <a:pt x="787146" y="514603"/>
                </a:lnTo>
                <a:lnTo>
                  <a:pt x="800480" y="565403"/>
                </a:lnTo>
                <a:lnTo>
                  <a:pt x="804799" y="603503"/>
                </a:lnTo>
                <a:lnTo>
                  <a:pt x="805052" y="616203"/>
                </a:lnTo>
                <a:lnTo>
                  <a:pt x="804799" y="629030"/>
                </a:lnTo>
                <a:lnTo>
                  <a:pt x="800607" y="667003"/>
                </a:lnTo>
                <a:lnTo>
                  <a:pt x="787526" y="717803"/>
                </a:lnTo>
                <a:lnTo>
                  <a:pt x="766444" y="767714"/>
                </a:lnTo>
                <a:lnTo>
                  <a:pt x="737742" y="816737"/>
                </a:lnTo>
                <a:lnTo>
                  <a:pt x="702182" y="864107"/>
                </a:lnTo>
                <a:lnTo>
                  <a:pt x="660273" y="909574"/>
                </a:lnTo>
                <a:lnTo>
                  <a:pt x="612393" y="952753"/>
                </a:lnTo>
                <a:lnTo>
                  <a:pt x="559307" y="993013"/>
                </a:lnTo>
                <a:lnTo>
                  <a:pt x="501523" y="1030097"/>
                </a:lnTo>
                <a:lnTo>
                  <a:pt x="439800" y="1063625"/>
                </a:lnTo>
                <a:lnTo>
                  <a:pt x="374396" y="1093089"/>
                </a:lnTo>
                <a:lnTo>
                  <a:pt x="306197" y="1118235"/>
                </a:lnTo>
                <a:lnTo>
                  <a:pt x="235712" y="1138301"/>
                </a:lnTo>
                <a:lnTo>
                  <a:pt x="163449" y="1153287"/>
                </a:lnTo>
                <a:lnTo>
                  <a:pt x="90169" y="1162557"/>
                </a:lnTo>
                <a:lnTo>
                  <a:pt x="15875" y="1165605"/>
                </a:lnTo>
                <a:lnTo>
                  <a:pt x="16128" y="1178305"/>
                </a:lnTo>
                <a:lnTo>
                  <a:pt x="90931" y="1175130"/>
                </a:lnTo>
                <a:lnTo>
                  <a:pt x="165226" y="1165732"/>
                </a:lnTo>
                <a:lnTo>
                  <a:pt x="238505" y="1150747"/>
                </a:lnTo>
                <a:lnTo>
                  <a:pt x="309879" y="1130300"/>
                </a:lnTo>
                <a:lnTo>
                  <a:pt x="379094" y="1104900"/>
                </a:lnTo>
                <a:lnTo>
                  <a:pt x="445135" y="1075181"/>
                </a:lnTo>
                <a:lnTo>
                  <a:pt x="507746" y="1041273"/>
                </a:lnTo>
                <a:lnTo>
                  <a:pt x="566419" y="1003680"/>
                </a:lnTo>
                <a:lnTo>
                  <a:pt x="620267" y="962660"/>
                </a:lnTo>
                <a:lnTo>
                  <a:pt x="668909" y="918844"/>
                </a:lnTo>
                <a:lnTo>
                  <a:pt x="711707" y="872489"/>
                </a:lnTo>
                <a:lnTo>
                  <a:pt x="748156" y="824102"/>
                </a:lnTo>
                <a:lnTo>
                  <a:pt x="777621" y="773811"/>
                </a:lnTo>
                <a:lnTo>
                  <a:pt x="799338" y="722249"/>
                </a:lnTo>
                <a:lnTo>
                  <a:pt x="813053" y="669798"/>
                </a:lnTo>
                <a:lnTo>
                  <a:pt x="817372" y="629919"/>
                </a:lnTo>
                <a:lnTo>
                  <a:pt x="817752" y="616585"/>
                </a:lnTo>
                <a:lnTo>
                  <a:pt x="817372" y="603250"/>
                </a:lnTo>
                <a:lnTo>
                  <a:pt x="812926" y="563372"/>
                </a:lnTo>
                <a:lnTo>
                  <a:pt x="799211" y="510921"/>
                </a:lnTo>
                <a:lnTo>
                  <a:pt x="776986" y="459231"/>
                </a:lnTo>
                <a:lnTo>
                  <a:pt x="747013" y="408939"/>
                </a:lnTo>
                <a:lnTo>
                  <a:pt x="709802" y="360425"/>
                </a:lnTo>
                <a:lnTo>
                  <a:pt x="666114" y="313943"/>
                </a:lnTo>
                <a:lnTo>
                  <a:pt x="616457" y="270128"/>
                </a:lnTo>
                <a:lnTo>
                  <a:pt x="561466" y="229107"/>
                </a:lnTo>
                <a:lnTo>
                  <a:pt x="501903" y="191515"/>
                </a:lnTo>
                <a:lnTo>
                  <a:pt x="437896" y="157479"/>
                </a:lnTo>
                <a:lnTo>
                  <a:pt x="370459" y="127635"/>
                </a:lnTo>
                <a:lnTo>
                  <a:pt x="299974" y="102235"/>
                </a:lnTo>
                <a:lnTo>
                  <a:pt x="227202" y="81787"/>
                </a:lnTo>
                <a:lnTo>
                  <a:pt x="189991" y="73405"/>
                </a:lnTo>
                <a:lnTo>
                  <a:pt x="114807" y="61213"/>
                </a:lnTo>
                <a:lnTo>
                  <a:pt x="76381" y="57755"/>
                </a:lnTo>
                <a:close/>
              </a:path>
              <a:path w="817879" h="1178560">
                <a:moveTo>
                  <a:pt x="78866" y="0"/>
                </a:moveTo>
                <a:lnTo>
                  <a:pt x="0" y="60198"/>
                </a:lnTo>
                <a:lnTo>
                  <a:pt x="73405" y="126873"/>
                </a:lnTo>
                <a:lnTo>
                  <a:pt x="75836" y="70400"/>
                </a:lnTo>
                <a:lnTo>
                  <a:pt x="62864" y="69214"/>
                </a:lnTo>
                <a:lnTo>
                  <a:pt x="64007" y="56641"/>
                </a:lnTo>
                <a:lnTo>
                  <a:pt x="76428" y="56641"/>
                </a:lnTo>
                <a:lnTo>
                  <a:pt x="78866" y="0"/>
                </a:lnTo>
                <a:close/>
              </a:path>
              <a:path w="817879" h="1178560">
                <a:moveTo>
                  <a:pt x="64007" y="56641"/>
                </a:moveTo>
                <a:lnTo>
                  <a:pt x="62864" y="69214"/>
                </a:lnTo>
                <a:lnTo>
                  <a:pt x="75836" y="70400"/>
                </a:lnTo>
                <a:lnTo>
                  <a:pt x="76381" y="57755"/>
                </a:lnTo>
                <a:lnTo>
                  <a:pt x="64007" y="56641"/>
                </a:lnTo>
                <a:close/>
              </a:path>
              <a:path w="817879" h="1178560">
                <a:moveTo>
                  <a:pt x="76428" y="56641"/>
                </a:moveTo>
                <a:lnTo>
                  <a:pt x="64007" y="56641"/>
                </a:lnTo>
                <a:lnTo>
                  <a:pt x="76381" y="57755"/>
                </a:lnTo>
                <a:lnTo>
                  <a:pt x="76428" y="56641"/>
                </a:lnTo>
                <a:close/>
              </a:path>
            </a:pathLst>
          </a:custGeom>
          <a:solidFill>
            <a:srgbClr val="000000"/>
          </a:solidFill>
        </p:spPr>
        <p:txBody>
          <a:bodyPr wrap="square" lIns="0" tIns="0" rIns="0" bIns="0" rtlCol="0"/>
          <a:lstStyle/>
          <a:p>
            <a:endParaRPr/>
          </a:p>
        </p:txBody>
      </p:sp>
      <p:sp>
        <p:nvSpPr>
          <p:cNvPr id="8" name="object 8"/>
          <p:cNvSpPr txBox="1"/>
          <p:nvPr/>
        </p:nvSpPr>
        <p:spPr>
          <a:xfrm>
            <a:off x="4130040" y="3352800"/>
            <a:ext cx="533400" cy="457200"/>
          </a:xfrm>
          <a:prstGeom prst="rect">
            <a:avLst/>
          </a:prstGeom>
          <a:ln w="9525">
            <a:solidFill>
              <a:srgbClr val="000000"/>
            </a:solidFill>
          </a:ln>
        </p:spPr>
        <p:txBody>
          <a:bodyPr vert="horz" wrap="square" lIns="0" tIns="44450" rIns="0" bIns="0" rtlCol="0">
            <a:spAutoFit/>
          </a:bodyPr>
          <a:lstStyle/>
          <a:p>
            <a:pPr marL="76835">
              <a:lnSpc>
                <a:spcPct val="100000"/>
              </a:lnSpc>
              <a:spcBef>
                <a:spcPts val="350"/>
              </a:spcBef>
            </a:pPr>
            <a:r>
              <a:rPr sz="1800" b="1" spc="-5" dirty="0">
                <a:solidFill>
                  <a:srgbClr val="FF3300"/>
                </a:solidFill>
                <a:latin typeface="Verdana"/>
                <a:cs typeface="Verdana"/>
              </a:rPr>
              <a:t>&amp;x</a:t>
            </a:r>
            <a:endParaRPr sz="1800" dirty="0">
              <a:latin typeface="Verdana"/>
              <a:cs typeface="Verdana"/>
            </a:endParaRPr>
          </a:p>
        </p:txBody>
      </p:sp>
      <p:sp>
        <p:nvSpPr>
          <p:cNvPr id="9" name="object 9"/>
          <p:cNvSpPr txBox="1"/>
          <p:nvPr/>
        </p:nvSpPr>
        <p:spPr>
          <a:xfrm>
            <a:off x="4575175" y="3990213"/>
            <a:ext cx="37477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Now</a:t>
            </a:r>
            <a:r>
              <a:rPr sz="1800" b="1" spc="-20" dirty="0">
                <a:latin typeface="Arial"/>
                <a:cs typeface="Arial"/>
              </a:rPr>
              <a:t> </a:t>
            </a:r>
            <a:r>
              <a:rPr sz="1800" b="1" dirty="0">
                <a:solidFill>
                  <a:srgbClr val="C0644B"/>
                </a:solidFill>
                <a:latin typeface="Arial"/>
                <a:cs typeface="Arial"/>
              </a:rPr>
              <a:t>ptr</a:t>
            </a:r>
            <a:r>
              <a:rPr sz="1800" b="1" spc="-10" dirty="0">
                <a:solidFill>
                  <a:srgbClr val="C0644B"/>
                </a:solidFill>
                <a:latin typeface="Arial"/>
                <a:cs typeface="Arial"/>
              </a:rPr>
              <a:t> </a:t>
            </a:r>
            <a:r>
              <a:rPr sz="1800" b="1" spc="-5" dirty="0">
                <a:latin typeface="Arial"/>
                <a:cs typeface="Arial"/>
              </a:rPr>
              <a:t>can access</a:t>
            </a:r>
            <a:r>
              <a:rPr sz="1800" b="1" spc="5" dirty="0">
                <a:latin typeface="Arial"/>
                <a:cs typeface="Arial"/>
              </a:rPr>
              <a:t> </a:t>
            </a:r>
            <a:r>
              <a:rPr sz="1800" b="1" dirty="0">
                <a:latin typeface="Arial"/>
                <a:cs typeface="Arial"/>
              </a:rPr>
              <a:t>the</a:t>
            </a:r>
            <a:r>
              <a:rPr sz="1800" b="1" spc="-20" dirty="0">
                <a:latin typeface="Arial"/>
                <a:cs typeface="Arial"/>
              </a:rPr>
              <a:t> </a:t>
            </a:r>
            <a:r>
              <a:rPr sz="1800" b="1" spc="-10" dirty="0">
                <a:latin typeface="Arial"/>
                <a:cs typeface="Arial"/>
              </a:rPr>
              <a:t>value</a:t>
            </a:r>
            <a:r>
              <a:rPr sz="1800" b="1" spc="25" dirty="0">
                <a:latin typeface="Arial"/>
                <a:cs typeface="Arial"/>
              </a:rPr>
              <a:t> </a:t>
            </a:r>
            <a:r>
              <a:rPr sz="1800" b="1" dirty="0">
                <a:latin typeface="Arial"/>
                <a:cs typeface="Arial"/>
              </a:rPr>
              <a:t>of</a:t>
            </a:r>
            <a:r>
              <a:rPr sz="1800" b="1" spc="5" dirty="0">
                <a:latin typeface="Arial"/>
                <a:cs typeface="Arial"/>
              </a:rPr>
              <a:t> </a:t>
            </a:r>
            <a:r>
              <a:rPr sz="1800" b="1" spc="-5" dirty="0">
                <a:solidFill>
                  <a:srgbClr val="C0644B"/>
                </a:solidFill>
                <a:latin typeface="Arial"/>
                <a:cs typeface="Arial"/>
              </a:rPr>
              <a:t>x</a:t>
            </a:r>
            <a:r>
              <a:rPr sz="1800" b="1" spc="-5" dirty="0">
                <a:latin typeface="Arial"/>
                <a:cs typeface="Arial"/>
              </a:rPr>
              <a:t>.</a:t>
            </a:r>
            <a:endParaRPr sz="1800">
              <a:latin typeface="Arial"/>
              <a:cs typeface="Arial"/>
            </a:endParaRPr>
          </a:p>
        </p:txBody>
      </p:sp>
      <p:sp>
        <p:nvSpPr>
          <p:cNvPr id="10" name="object 10"/>
          <p:cNvSpPr txBox="1"/>
          <p:nvPr/>
        </p:nvSpPr>
        <p:spPr>
          <a:xfrm>
            <a:off x="4575175" y="4300397"/>
            <a:ext cx="2168525" cy="1299845"/>
          </a:xfrm>
          <a:prstGeom prst="rect">
            <a:avLst/>
          </a:prstGeom>
        </p:spPr>
        <p:txBody>
          <a:bodyPr vert="horz" wrap="square" lIns="0" tIns="113664" rIns="0" bIns="0" rtlCol="0">
            <a:spAutoFit/>
          </a:bodyPr>
          <a:lstStyle/>
          <a:p>
            <a:pPr marL="12700">
              <a:lnSpc>
                <a:spcPct val="100000"/>
              </a:lnSpc>
              <a:spcBef>
                <a:spcPts val="894"/>
              </a:spcBef>
            </a:pPr>
            <a:r>
              <a:rPr sz="1800" b="1" spc="-10" dirty="0">
                <a:solidFill>
                  <a:srgbClr val="008000"/>
                </a:solidFill>
                <a:latin typeface="Arial"/>
                <a:cs typeface="Arial"/>
              </a:rPr>
              <a:t>HOW!!!!</a:t>
            </a:r>
            <a:endParaRPr sz="1800" dirty="0">
              <a:latin typeface="Arial"/>
              <a:cs typeface="Arial"/>
            </a:endParaRPr>
          </a:p>
          <a:p>
            <a:pPr marL="12700">
              <a:lnSpc>
                <a:spcPct val="100000"/>
              </a:lnSpc>
              <a:spcBef>
                <a:spcPts val="895"/>
              </a:spcBef>
              <a:tabLst>
                <a:tab pos="783590" algn="l"/>
              </a:tabLst>
            </a:pPr>
            <a:r>
              <a:rPr sz="1800" b="1" spc="-35" dirty="0">
                <a:latin typeface="Arial"/>
                <a:cs typeface="Arial"/>
              </a:rPr>
              <a:t>W</a:t>
            </a:r>
            <a:r>
              <a:rPr sz="1800" b="1" spc="-5" dirty="0">
                <a:latin typeface="Arial"/>
                <a:cs typeface="Arial"/>
              </a:rPr>
              <a:t>rite:	</a:t>
            </a:r>
            <a:r>
              <a:rPr sz="2000" b="1" spc="-5" dirty="0">
                <a:solidFill>
                  <a:srgbClr val="C0644B"/>
                </a:solidFill>
                <a:latin typeface="Courier New"/>
                <a:cs typeface="Courier New"/>
              </a:rPr>
              <a:t>*</a:t>
            </a:r>
            <a:r>
              <a:rPr sz="1800" b="1" spc="-5" dirty="0">
                <a:solidFill>
                  <a:srgbClr val="C0644B"/>
                </a:solidFill>
                <a:latin typeface="Courier New"/>
                <a:cs typeface="Courier New"/>
              </a:rPr>
              <a:t>variabl</a:t>
            </a:r>
            <a:r>
              <a:rPr sz="1800" b="1" dirty="0">
                <a:solidFill>
                  <a:srgbClr val="C0644B"/>
                </a:solidFill>
                <a:latin typeface="Courier New"/>
                <a:cs typeface="Courier New"/>
              </a:rPr>
              <a:t>e</a:t>
            </a:r>
            <a:r>
              <a:rPr sz="1800" b="1" spc="-625" dirty="0">
                <a:solidFill>
                  <a:srgbClr val="C0644B"/>
                </a:solidFill>
                <a:latin typeface="Courier New"/>
                <a:cs typeface="Courier New"/>
              </a:rPr>
              <a:t> </a:t>
            </a:r>
            <a:r>
              <a:rPr sz="1800" b="1" dirty="0">
                <a:latin typeface="Arial"/>
                <a:cs typeface="Arial"/>
              </a:rPr>
              <a:t>.</a:t>
            </a:r>
            <a:endParaRPr sz="1800" dirty="0">
              <a:latin typeface="Arial"/>
              <a:cs typeface="Arial"/>
            </a:endParaRPr>
          </a:p>
          <a:p>
            <a:pPr marL="12700">
              <a:lnSpc>
                <a:spcPct val="100000"/>
              </a:lnSpc>
              <a:spcBef>
                <a:spcPts val="1380"/>
              </a:spcBef>
            </a:pPr>
            <a:r>
              <a:rPr lang="en-US" b="1" dirty="0" err="1">
                <a:latin typeface="Arial"/>
                <a:cs typeface="Arial"/>
              </a:rPr>
              <a:t>c</a:t>
            </a:r>
            <a:r>
              <a:rPr sz="1800" b="1" dirty="0" err="1" smtClean="0">
                <a:latin typeface="Arial"/>
                <a:cs typeface="Arial"/>
              </a:rPr>
              <a:t>out</a:t>
            </a:r>
            <a:r>
              <a:rPr sz="1800" b="1" dirty="0">
                <a:latin typeface="Arial"/>
                <a:cs typeface="Arial"/>
              </a:rPr>
              <a:t>&lt;&lt;</a:t>
            </a:r>
            <a:r>
              <a:rPr sz="1800" b="1" spc="440" dirty="0">
                <a:latin typeface="Arial"/>
                <a:cs typeface="Arial"/>
              </a:rPr>
              <a:t> </a:t>
            </a:r>
            <a:r>
              <a:rPr sz="2000" b="1" dirty="0">
                <a:solidFill>
                  <a:srgbClr val="FF3300"/>
                </a:solidFill>
                <a:latin typeface="Arial"/>
                <a:cs typeface="Arial"/>
              </a:rPr>
              <a:t>*ptr</a:t>
            </a:r>
            <a:r>
              <a:rPr sz="1800" b="1" dirty="0">
                <a:latin typeface="Arial"/>
                <a:cs typeface="Arial"/>
              </a:rPr>
              <a:t>;</a:t>
            </a:r>
            <a:endParaRPr sz="1800" dirty="0">
              <a:latin typeface="Arial"/>
              <a:cs typeface="Arial"/>
            </a:endParaRPr>
          </a:p>
        </p:txBody>
      </p:sp>
      <p:sp>
        <p:nvSpPr>
          <p:cNvPr id="11" name="object 11"/>
          <p:cNvSpPr txBox="1"/>
          <p:nvPr/>
        </p:nvSpPr>
        <p:spPr>
          <a:xfrm>
            <a:off x="6971233" y="4814696"/>
            <a:ext cx="14478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For</a:t>
            </a:r>
            <a:r>
              <a:rPr sz="1800" b="1" spc="-65" dirty="0">
                <a:latin typeface="Arial"/>
                <a:cs typeface="Arial"/>
              </a:rPr>
              <a:t> </a:t>
            </a:r>
            <a:r>
              <a:rPr sz="1800" b="1" spc="-5" dirty="0">
                <a:latin typeface="Arial"/>
                <a:cs typeface="Arial"/>
              </a:rPr>
              <a:t>example:</a:t>
            </a:r>
            <a:endParaRPr sz="1800" dirty="0">
              <a:latin typeface="Arial"/>
              <a:cs typeface="Arial"/>
            </a:endParaRPr>
          </a:p>
        </p:txBody>
      </p:sp>
      <p:sp>
        <p:nvSpPr>
          <p:cNvPr id="12" name="Rectangle 11"/>
          <p:cNvSpPr/>
          <p:nvPr/>
        </p:nvSpPr>
        <p:spPr>
          <a:xfrm>
            <a:off x="762000" y="1447800"/>
            <a:ext cx="8077200" cy="461665"/>
          </a:xfrm>
          <a:prstGeom prst="rect">
            <a:avLst/>
          </a:prstGeom>
        </p:spPr>
        <p:txBody>
          <a:bodyPr wrap="square">
            <a:spAutoFit/>
          </a:bodyPr>
          <a:lstStyle/>
          <a:p>
            <a:r>
              <a:rPr lang="en-US" sz="2400" spc="-5" dirty="0">
                <a:solidFill>
                  <a:srgbClr val="000000"/>
                </a:solidFill>
                <a:latin typeface="Times New Roman" panose="02020603050405020304" pitchFamily="18" charset="0"/>
                <a:cs typeface="Times New Roman" panose="02020603050405020304" pitchFamily="18" charset="0"/>
              </a:rPr>
              <a:t>Assume</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C0644B"/>
                </a:solidFill>
                <a:latin typeface="Times New Roman" panose="02020603050405020304" pitchFamily="18" charset="0"/>
                <a:cs typeface="Times New Roman" panose="02020603050405020304" pitchFamily="18" charset="0"/>
              </a:rPr>
              <a:t>ptr</a:t>
            </a:r>
            <a:r>
              <a:rPr lang="en-US" sz="2400" b="1" dirty="0">
                <a:solidFill>
                  <a:srgbClr val="C0644B"/>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is</a:t>
            </a:r>
            <a:r>
              <a:rPr lang="en-US" sz="2400" dirty="0">
                <a:solidFill>
                  <a:srgbClr val="000000"/>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a</a:t>
            </a:r>
            <a:r>
              <a:rPr lang="en-US" sz="2400" spc="5" dirty="0">
                <a:solidFill>
                  <a:srgbClr val="000000"/>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pointer</a:t>
            </a:r>
            <a:r>
              <a:rPr lang="en-US" sz="2400" spc="10" dirty="0">
                <a:solidFill>
                  <a:srgbClr val="000000"/>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variable</a:t>
            </a:r>
            <a:r>
              <a:rPr lang="en-US" sz="2400" spc="15" dirty="0">
                <a:solidFill>
                  <a:srgbClr val="000000"/>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and</a:t>
            </a:r>
            <a:r>
              <a:rPr lang="en-US" sz="2400" spc="5" dirty="0">
                <a:solidFill>
                  <a:srgbClr val="000000"/>
                </a:solidFill>
                <a:latin typeface="Times New Roman" panose="02020603050405020304" pitchFamily="18" charset="0"/>
                <a:cs typeface="Times New Roman" panose="02020603050405020304" pitchFamily="18" charset="0"/>
              </a:rPr>
              <a:t> </a:t>
            </a:r>
            <a:r>
              <a:rPr lang="en-US" sz="2400" b="1" spc="-5" dirty="0">
                <a:solidFill>
                  <a:srgbClr val="C0644B"/>
                </a:solidFill>
                <a:latin typeface="Times New Roman" panose="02020603050405020304" pitchFamily="18" charset="0"/>
                <a:cs typeface="Times New Roman" panose="02020603050405020304" pitchFamily="18" charset="0"/>
              </a:rPr>
              <a:t>x </a:t>
            </a:r>
            <a:r>
              <a:rPr lang="en-US" sz="2400" spc="-5" dirty="0">
                <a:solidFill>
                  <a:srgbClr val="000000"/>
                </a:solidFill>
                <a:latin typeface="Times New Roman" panose="02020603050405020304" pitchFamily="18" charset="0"/>
                <a:cs typeface="Times New Roman" panose="02020603050405020304" pitchFamily="18" charset="0"/>
              </a:rPr>
              <a:t>is</a:t>
            </a:r>
            <a:r>
              <a:rPr lang="en-US" sz="2400" dirty="0">
                <a:solidFill>
                  <a:srgbClr val="000000"/>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an</a:t>
            </a:r>
            <a:r>
              <a:rPr lang="en-US" sz="2400" spc="5" dirty="0">
                <a:solidFill>
                  <a:srgbClr val="000000"/>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integer</a:t>
            </a:r>
            <a:r>
              <a:rPr lang="en-US" sz="2400" spc="10" dirty="0">
                <a:solidFill>
                  <a:srgbClr val="000000"/>
                </a:solidFill>
                <a:latin typeface="Times New Roman" panose="02020603050405020304" pitchFamily="18" charset="0"/>
                <a:cs typeface="Times New Roman" panose="02020603050405020304" pitchFamily="18" charset="0"/>
              </a:rPr>
              <a:t> </a:t>
            </a:r>
            <a:r>
              <a:rPr lang="en-US" sz="2400" spc="-5" dirty="0">
                <a:solidFill>
                  <a:srgbClr val="000000"/>
                </a:solidFill>
                <a:latin typeface="Times New Roman" panose="02020603050405020304" pitchFamily="18" charset="0"/>
                <a:cs typeface="Times New Roman" panose="02020603050405020304" pitchFamily="18" charset="0"/>
              </a:rPr>
              <a:t>variable</a:t>
            </a:r>
            <a:endParaRPr lang="en-US" sz="2400" dirty="0">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7"/>
          </p:nvPr>
        </p:nvSpPr>
        <p:spPr/>
        <p:txBody>
          <a:bodyPr/>
          <a:lstStyle/>
          <a:p>
            <a:fld id="{B6F15528-21DE-4FAA-801E-634DDDAF4B2B}"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74649"/>
            <a:ext cx="8379460" cy="1244600"/>
          </a:xfrm>
          <a:prstGeom prst="rect">
            <a:avLst/>
          </a:prstGeom>
        </p:spPr>
        <p:txBody>
          <a:bodyPr vert="horz" wrap="square" lIns="0" tIns="12065" rIns="0" bIns="0" rtlCol="0">
            <a:spAutoFit/>
          </a:bodyPr>
          <a:lstStyle/>
          <a:p>
            <a:pPr marL="2458720" marR="5080" indent="-2446655">
              <a:lnSpc>
                <a:spcPct val="100000"/>
              </a:lnSpc>
              <a:spcBef>
                <a:spcPts val="95"/>
              </a:spcBef>
            </a:pPr>
            <a:r>
              <a:rPr sz="4000" b="1" spc="-25" dirty="0">
                <a:solidFill>
                  <a:srgbClr val="000000"/>
                </a:solidFill>
              </a:rPr>
              <a:t>Program</a:t>
            </a:r>
            <a:r>
              <a:rPr sz="4000" b="1" spc="5" dirty="0">
                <a:solidFill>
                  <a:srgbClr val="000000"/>
                </a:solidFill>
              </a:rPr>
              <a:t> </a:t>
            </a:r>
            <a:r>
              <a:rPr sz="4000" b="1" spc="-20" dirty="0">
                <a:solidFill>
                  <a:srgbClr val="000000"/>
                </a:solidFill>
              </a:rPr>
              <a:t>to</a:t>
            </a:r>
            <a:r>
              <a:rPr sz="4000" b="1" spc="-5" dirty="0">
                <a:solidFill>
                  <a:srgbClr val="000000"/>
                </a:solidFill>
              </a:rPr>
              <a:t> </a:t>
            </a:r>
            <a:r>
              <a:rPr sz="4000" b="1" spc="-20" dirty="0">
                <a:solidFill>
                  <a:srgbClr val="000000"/>
                </a:solidFill>
              </a:rPr>
              <a:t>display </a:t>
            </a:r>
            <a:r>
              <a:rPr sz="4000" b="1" spc="-15" dirty="0">
                <a:solidFill>
                  <a:srgbClr val="000000"/>
                </a:solidFill>
              </a:rPr>
              <a:t>variable</a:t>
            </a:r>
            <a:r>
              <a:rPr sz="4000" b="1" spc="-5" dirty="0">
                <a:solidFill>
                  <a:srgbClr val="000000"/>
                </a:solidFill>
              </a:rPr>
              <a:t> </a:t>
            </a:r>
            <a:r>
              <a:rPr sz="4000" b="1" spc="-20" dirty="0">
                <a:solidFill>
                  <a:srgbClr val="000000"/>
                </a:solidFill>
              </a:rPr>
              <a:t>value</a:t>
            </a:r>
            <a:r>
              <a:rPr sz="4000" b="1" spc="-10" dirty="0">
                <a:solidFill>
                  <a:srgbClr val="000000"/>
                </a:solidFill>
              </a:rPr>
              <a:t> </a:t>
            </a:r>
            <a:r>
              <a:rPr sz="4000" b="1" spc="-5" dirty="0">
                <a:solidFill>
                  <a:srgbClr val="000000"/>
                </a:solidFill>
              </a:rPr>
              <a:t>and </a:t>
            </a:r>
            <a:r>
              <a:rPr sz="4000" b="1" spc="-890" dirty="0">
                <a:solidFill>
                  <a:srgbClr val="000000"/>
                </a:solidFill>
              </a:rPr>
              <a:t> </a:t>
            </a:r>
            <a:r>
              <a:rPr sz="4000" b="1" spc="-10" dirty="0">
                <a:solidFill>
                  <a:srgbClr val="000000"/>
                </a:solidFill>
              </a:rPr>
              <a:t>address</a:t>
            </a:r>
            <a:r>
              <a:rPr sz="4000" b="1" spc="-5" dirty="0">
                <a:solidFill>
                  <a:srgbClr val="000000"/>
                </a:solidFill>
              </a:rPr>
              <a:t> </a:t>
            </a:r>
            <a:r>
              <a:rPr sz="4000" b="1" spc="-20" dirty="0">
                <a:solidFill>
                  <a:srgbClr val="000000"/>
                </a:solidFill>
              </a:rPr>
              <a:t>value</a:t>
            </a:r>
            <a:endParaRPr sz="4000" b="1" dirty="0"/>
          </a:p>
        </p:txBody>
      </p:sp>
      <p:sp>
        <p:nvSpPr>
          <p:cNvPr id="3" name="object 3"/>
          <p:cNvSpPr txBox="1"/>
          <p:nvPr/>
        </p:nvSpPr>
        <p:spPr>
          <a:xfrm>
            <a:off x="535940" y="1555749"/>
            <a:ext cx="7769860" cy="4893006"/>
          </a:xfrm>
          <a:prstGeom prst="rect">
            <a:avLst/>
          </a:prstGeom>
        </p:spPr>
        <p:txBody>
          <a:bodyPr vert="horz" wrap="square" lIns="0" tIns="12065" rIns="0" bIns="0" rtlCol="0">
            <a:spAutoFit/>
          </a:bodyPr>
          <a:lstStyle/>
          <a:p>
            <a:pPr marL="12700">
              <a:lnSpc>
                <a:spcPct val="100000"/>
              </a:lnSpc>
              <a:spcBef>
                <a:spcPts val="95"/>
              </a:spcBef>
            </a:pPr>
            <a:r>
              <a:rPr lang="en-US" sz="2200" spc="-15" dirty="0" smtClean="0">
                <a:latin typeface="Times New Roman" panose="02020603050405020304" pitchFamily="18" charset="0"/>
                <a:cs typeface="Times New Roman" panose="02020603050405020304" pitchFamily="18" charset="0"/>
              </a:rPr>
              <a:t>#include&lt;</a:t>
            </a:r>
            <a:r>
              <a:rPr lang="en-US" sz="2200" spc="-15" dirty="0" err="1" smtClean="0">
                <a:latin typeface="Times New Roman" panose="02020603050405020304" pitchFamily="18" charset="0"/>
                <a:cs typeface="Times New Roman" panose="02020603050405020304" pitchFamily="18" charset="0"/>
              </a:rPr>
              <a:t>iostream</a:t>
            </a:r>
            <a:r>
              <a:rPr lang="en-US" sz="2200" spc="-15" dirty="0" smtClean="0">
                <a:latin typeface="Times New Roman" panose="02020603050405020304" pitchFamily="18" charset="0"/>
                <a:cs typeface="Times New Roman" panose="02020603050405020304" pitchFamily="18" charset="0"/>
              </a:rPr>
              <a:t>&gt;</a:t>
            </a:r>
          </a:p>
          <a:p>
            <a:pPr marL="12700">
              <a:lnSpc>
                <a:spcPct val="100000"/>
              </a:lnSpc>
              <a:spcBef>
                <a:spcPts val="95"/>
              </a:spcBef>
            </a:pPr>
            <a:r>
              <a:rPr lang="en-US" sz="2200" spc="-15" dirty="0" smtClean="0">
                <a:latin typeface="Times New Roman" panose="02020603050405020304" pitchFamily="18" charset="0"/>
                <a:cs typeface="Times New Roman" panose="02020603050405020304" pitchFamily="18" charset="0"/>
              </a:rPr>
              <a:t>using namespace </a:t>
            </a:r>
            <a:r>
              <a:rPr lang="en-US" sz="2200" spc="-15" dirty="0" err="1" smtClean="0">
                <a:latin typeface="Times New Roman" panose="02020603050405020304" pitchFamily="18" charset="0"/>
                <a:cs typeface="Times New Roman" panose="02020603050405020304" pitchFamily="18" charset="0"/>
              </a:rPr>
              <a:t>std</a:t>
            </a:r>
            <a:r>
              <a:rPr lang="en-US" sz="2200" spc="-15" dirty="0" smtClean="0">
                <a:latin typeface="Times New Roman" panose="02020603050405020304" pitchFamily="18" charset="0"/>
                <a:cs typeface="Times New Roman" panose="02020603050405020304" pitchFamily="18" charset="0"/>
              </a:rPr>
              <a:t>;</a:t>
            </a:r>
          </a:p>
          <a:p>
            <a:pPr marL="12700">
              <a:lnSpc>
                <a:spcPct val="100000"/>
              </a:lnSpc>
              <a:spcBef>
                <a:spcPts val="95"/>
              </a:spcBef>
            </a:pPr>
            <a:r>
              <a:rPr lang="en-US" sz="2200" spc="-15" dirty="0" err="1" smtClean="0">
                <a:latin typeface="Times New Roman" panose="02020603050405020304" pitchFamily="18" charset="0"/>
                <a:cs typeface="Times New Roman" panose="02020603050405020304" pitchFamily="18" charset="0"/>
              </a:rPr>
              <a:t>int</a:t>
            </a:r>
            <a:r>
              <a:rPr lang="en-US" sz="2200" spc="-15" dirty="0" smtClean="0">
                <a:latin typeface="Times New Roman" panose="02020603050405020304" pitchFamily="18" charset="0"/>
                <a:cs typeface="Times New Roman" panose="02020603050405020304" pitchFamily="18" charset="0"/>
              </a:rPr>
              <a:t> main ()</a:t>
            </a:r>
          </a:p>
          <a:p>
            <a:pPr marL="12700">
              <a:lnSpc>
                <a:spcPct val="100000"/>
              </a:lnSpc>
              <a:spcBef>
                <a:spcPts val="95"/>
              </a:spcBef>
            </a:pPr>
            <a:r>
              <a:rPr lang="en-US" sz="2200" spc="-15" dirty="0" smtClean="0">
                <a:latin typeface="Times New Roman" panose="02020603050405020304" pitchFamily="18" charset="0"/>
                <a:cs typeface="Times New Roman" panose="02020603050405020304" pitchFamily="18" charset="0"/>
              </a:rPr>
              <a:t>{</a:t>
            </a:r>
          </a:p>
          <a:p>
            <a:pPr marL="12700">
              <a:lnSpc>
                <a:spcPct val="100000"/>
              </a:lnSpc>
              <a:spcBef>
                <a:spcPts val="95"/>
              </a:spcBef>
            </a:pPr>
            <a:r>
              <a:rPr lang="en-US" sz="2200" spc="-15" dirty="0" err="1" smtClean="0">
                <a:latin typeface="Times New Roman" panose="02020603050405020304" pitchFamily="18" charset="0"/>
                <a:cs typeface="Times New Roman" panose="02020603050405020304" pitchFamily="18" charset="0"/>
              </a:rPr>
              <a:t>int</a:t>
            </a:r>
            <a:r>
              <a:rPr lang="en-US" sz="2200" spc="-15" dirty="0" smtClean="0">
                <a:latin typeface="Times New Roman" panose="02020603050405020304" pitchFamily="18" charset="0"/>
                <a:cs typeface="Times New Roman" panose="02020603050405020304" pitchFamily="18" charset="0"/>
              </a:rPr>
              <a:t> *</a:t>
            </a:r>
            <a:r>
              <a:rPr lang="en-US" sz="2200" spc="-15" dirty="0" err="1" smtClean="0">
                <a:latin typeface="Times New Roman" panose="02020603050405020304" pitchFamily="18" charset="0"/>
                <a:cs typeface="Times New Roman" panose="02020603050405020304" pitchFamily="18" charset="0"/>
              </a:rPr>
              <a:t>p,a</a:t>
            </a:r>
            <a:r>
              <a:rPr lang="en-US" sz="2200" spc="-15" dirty="0" smtClean="0">
                <a:latin typeface="Times New Roman" panose="02020603050405020304" pitchFamily="18" charset="0"/>
                <a:cs typeface="Times New Roman" panose="02020603050405020304" pitchFamily="18" charset="0"/>
              </a:rPr>
              <a:t>;</a:t>
            </a:r>
          </a:p>
          <a:p>
            <a:pPr marL="12700">
              <a:lnSpc>
                <a:spcPct val="100000"/>
              </a:lnSpc>
              <a:spcBef>
                <a:spcPts val="95"/>
              </a:spcBef>
            </a:pPr>
            <a:r>
              <a:rPr lang="en-US" sz="2200" spc="-15" dirty="0" err="1" smtClean="0">
                <a:latin typeface="Times New Roman" panose="02020603050405020304" pitchFamily="18" charset="0"/>
                <a:cs typeface="Times New Roman" panose="02020603050405020304" pitchFamily="18" charset="0"/>
              </a:rPr>
              <a:t>cout</a:t>
            </a:r>
            <a:r>
              <a:rPr lang="en-US" sz="2200" spc="-15" dirty="0" smtClean="0">
                <a:latin typeface="Times New Roman" panose="02020603050405020304" pitchFamily="18" charset="0"/>
                <a:cs typeface="Times New Roman" panose="02020603050405020304" pitchFamily="18" charset="0"/>
              </a:rPr>
              <a:t>&lt;&lt;"enter the value of a";</a:t>
            </a:r>
          </a:p>
          <a:p>
            <a:pPr marL="12700">
              <a:lnSpc>
                <a:spcPct val="100000"/>
              </a:lnSpc>
              <a:spcBef>
                <a:spcPts val="95"/>
              </a:spcBef>
            </a:pPr>
            <a:r>
              <a:rPr lang="en-US" sz="2200" spc="-15" dirty="0" err="1" smtClean="0">
                <a:latin typeface="Times New Roman" panose="02020603050405020304" pitchFamily="18" charset="0"/>
                <a:cs typeface="Times New Roman" panose="02020603050405020304" pitchFamily="18" charset="0"/>
              </a:rPr>
              <a:t>cin</a:t>
            </a:r>
            <a:r>
              <a:rPr lang="en-US" sz="2200" spc="-15" dirty="0" smtClean="0">
                <a:latin typeface="Times New Roman" panose="02020603050405020304" pitchFamily="18" charset="0"/>
                <a:cs typeface="Times New Roman" panose="02020603050405020304" pitchFamily="18" charset="0"/>
              </a:rPr>
              <a:t>&gt;&gt;a;  </a:t>
            </a:r>
          </a:p>
          <a:p>
            <a:pPr marL="12700">
              <a:lnSpc>
                <a:spcPct val="100000"/>
              </a:lnSpc>
              <a:spcBef>
                <a:spcPts val="95"/>
              </a:spcBef>
            </a:pPr>
            <a:r>
              <a:rPr lang="en-US" sz="2200" spc="-15" dirty="0" smtClean="0">
                <a:latin typeface="Times New Roman" panose="02020603050405020304" pitchFamily="18" charset="0"/>
                <a:cs typeface="Times New Roman" panose="02020603050405020304" pitchFamily="18" charset="0"/>
              </a:rPr>
              <a:t>p=&amp;a;</a:t>
            </a:r>
          </a:p>
          <a:p>
            <a:pPr marL="12700">
              <a:lnSpc>
                <a:spcPct val="100000"/>
              </a:lnSpc>
              <a:spcBef>
                <a:spcPts val="95"/>
              </a:spcBef>
            </a:pPr>
            <a:r>
              <a:rPr lang="en-US" sz="2200" spc="-15" dirty="0" err="1" smtClean="0">
                <a:latin typeface="Times New Roman" panose="02020603050405020304" pitchFamily="18" charset="0"/>
                <a:cs typeface="Times New Roman" panose="02020603050405020304" pitchFamily="18" charset="0"/>
              </a:rPr>
              <a:t>cout</a:t>
            </a:r>
            <a:r>
              <a:rPr lang="en-US" sz="2200" spc="-15" dirty="0" smtClean="0">
                <a:latin typeface="Times New Roman" panose="02020603050405020304" pitchFamily="18" charset="0"/>
                <a:cs typeface="Times New Roman" panose="02020603050405020304" pitchFamily="18" charset="0"/>
              </a:rPr>
              <a:t>&lt;&lt;"address of variable a using pointer is: "&lt;&lt;p&lt;&lt;</a:t>
            </a:r>
            <a:r>
              <a:rPr lang="en-US" sz="2200" spc="-15" dirty="0" err="1" smtClean="0">
                <a:latin typeface="Times New Roman" panose="02020603050405020304" pitchFamily="18" charset="0"/>
                <a:cs typeface="Times New Roman" panose="02020603050405020304" pitchFamily="18" charset="0"/>
              </a:rPr>
              <a:t>endl</a:t>
            </a:r>
            <a:r>
              <a:rPr lang="en-US" sz="2200" spc="-15" dirty="0" smtClean="0">
                <a:latin typeface="Times New Roman" panose="02020603050405020304" pitchFamily="18" charset="0"/>
                <a:cs typeface="Times New Roman" panose="02020603050405020304" pitchFamily="18" charset="0"/>
              </a:rPr>
              <a:t>;</a:t>
            </a:r>
          </a:p>
          <a:p>
            <a:pPr marL="12700">
              <a:lnSpc>
                <a:spcPct val="100000"/>
              </a:lnSpc>
              <a:spcBef>
                <a:spcPts val="95"/>
              </a:spcBef>
            </a:pPr>
            <a:r>
              <a:rPr lang="en-US" sz="2200" spc="-15" dirty="0" err="1" smtClean="0">
                <a:latin typeface="Times New Roman" panose="02020603050405020304" pitchFamily="18" charset="0"/>
                <a:cs typeface="Times New Roman" panose="02020603050405020304" pitchFamily="18" charset="0"/>
              </a:rPr>
              <a:t>cout</a:t>
            </a:r>
            <a:r>
              <a:rPr lang="en-US" sz="2200" spc="-15" dirty="0" smtClean="0">
                <a:latin typeface="Times New Roman" panose="02020603050405020304" pitchFamily="18" charset="0"/>
                <a:cs typeface="Times New Roman" panose="02020603050405020304" pitchFamily="18" charset="0"/>
              </a:rPr>
              <a:t>&lt;&lt;"value of variable a using pointer is: "&lt;&lt;*p&lt;&lt;</a:t>
            </a:r>
            <a:r>
              <a:rPr lang="en-US" sz="2200" spc="-15" dirty="0" err="1" smtClean="0">
                <a:latin typeface="Times New Roman" panose="02020603050405020304" pitchFamily="18" charset="0"/>
                <a:cs typeface="Times New Roman" panose="02020603050405020304" pitchFamily="18" charset="0"/>
              </a:rPr>
              <a:t>endl</a:t>
            </a:r>
            <a:r>
              <a:rPr lang="en-US" sz="2200" spc="-15" dirty="0" smtClean="0">
                <a:latin typeface="Times New Roman" panose="02020603050405020304" pitchFamily="18" charset="0"/>
                <a:cs typeface="Times New Roman" panose="02020603050405020304" pitchFamily="18" charset="0"/>
              </a:rPr>
              <a:t>;</a:t>
            </a:r>
          </a:p>
          <a:p>
            <a:pPr marL="12700">
              <a:lnSpc>
                <a:spcPct val="100000"/>
              </a:lnSpc>
              <a:spcBef>
                <a:spcPts val="95"/>
              </a:spcBef>
            </a:pPr>
            <a:r>
              <a:rPr lang="en-US" sz="2200" spc="-15" dirty="0" smtClean="0">
                <a:latin typeface="Times New Roman" panose="02020603050405020304" pitchFamily="18" charset="0"/>
                <a:cs typeface="Times New Roman" panose="02020603050405020304" pitchFamily="18" charset="0"/>
              </a:rPr>
              <a:t>}</a:t>
            </a:r>
          </a:p>
          <a:p>
            <a:pPr marL="12700">
              <a:lnSpc>
                <a:spcPct val="100000"/>
              </a:lnSpc>
              <a:spcBef>
                <a:spcPts val="95"/>
              </a:spcBef>
            </a:pPr>
            <a:endParaRPr lang="en-US" sz="2200" spc="-15" dirty="0" smtClean="0">
              <a:latin typeface="Times New Roman" panose="02020603050405020304" pitchFamily="18" charset="0"/>
              <a:cs typeface="Times New Roman" panose="02020603050405020304" pitchFamily="18" charset="0"/>
            </a:endParaRPr>
          </a:p>
          <a:p>
            <a:pPr marL="12700">
              <a:lnSpc>
                <a:spcPct val="100000"/>
              </a:lnSpc>
            </a:pPr>
            <a:r>
              <a:rPr sz="2200" spc="-5" dirty="0" smtClean="0">
                <a:latin typeface="Times New Roman" panose="02020603050405020304" pitchFamily="18" charset="0"/>
                <a:cs typeface="Times New Roman" panose="02020603050405020304" pitchFamily="18" charset="0"/>
              </a:rPr>
              <a:t>//</a:t>
            </a:r>
            <a:r>
              <a:rPr sz="2200" spc="-15" dirty="0" smtClean="0">
                <a:latin typeface="Times New Roman" panose="02020603050405020304" pitchFamily="18" charset="0"/>
                <a:cs typeface="Times New Roman" panose="02020603050405020304" pitchFamily="18" charset="0"/>
              </a:rPr>
              <a:t> </a:t>
            </a:r>
            <a:r>
              <a:rPr sz="2200" spc="-10" dirty="0" smtClean="0">
                <a:latin typeface="Times New Roman" panose="02020603050405020304" pitchFamily="18" charset="0"/>
                <a:cs typeface="Times New Roman" panose="02020603050405020304" pitchFamily="18" charset="0"/>
              </a:rPr>
              <a:t>variable</a:t>
            </a:r>
            <a:r>
              <a:rPr sz="2200" spc="-30" dirty="0" smtClean="0">
                <a:latin typeface="Times New Roman" panose="02020603050405020304" pitchFamily="18" charset="0"/>
                <a:cs typeface="Times New Roman" panose="02020603050405020304" pitchFamily="18" charset="0"/>
              </a:rPr>
              <a:t> </a:t>
            </a:r>
            <a:r>
              <a:rPr sz="2200" spc="-5" dirty="0" smtClean="0">
                <a:latin typeface="Times New Roman" panose="02020603050405020304" pitchFamily="18" charset="0"/>
                <a:cs typeface="Times New Roman" panose="02020603050405020304" pitchFamily="18" charset="0"/>
              </a:rPr>
              <a:t>address=</a:t>
            </a:r>
            <a:r>
              <a:rPr sz="2200" spc="-10" dirty="0" smtClean="0">
                <a:latin typeface="Times New Roman" panose="02020603050405020304" pitchFamily="18" charset="0"/>
                <a:cs typeface="Times New Roman" panose="02020603050405020304" pitchFamily="18" charset="0"/>
              </a:rPr>
              <a:t> </a:t>
            </a:r>
            <a:r>
              <a:rPr sz="2200" spc="-5" dirty="0" smtClean="0">
                <a:latin typeface="Times New Roman" panose="02020603050405020304" pitchFamily="18" charset="0"/>
                <a:cs typeface="Times New Roman" panose="02020603050405020304" pitchFamily="18" charset="0"/>
              </a:rPr>
              <a:t>p</a:t>
            </a:r>
            <a:endParaRPr sz="2200" dirty="0" smtClean="0">
              <a:latin typeface="Times New Roman" panose="02020603050405020304" pitchFamily="18" charset="0"/>
              <a:cs typeface="Times New Roman" panose="02020603050405020304" pitchFamily="18" charset="0"/>
            </a:endParaRPr>
          </a:p>
          <a:p>
            <a:pPr marL="12700">
              <a:lnSpc>
                <a:spcPct val="100000"/>
              </a:lnSpc>
              <a:spcBef>
                <a:spcPts val="5"/>
              </a:spcBef>
            </a:pPr>
            <a:r>
              <a:rPr sz="2200" spc="-5" dirty="0" smtClean="0">
                <a:latin typeface="Times New Roman" panose="02020603050405020304" pitchFamily="18" charset="0"/>
                <a:cs typeface="Times New Roman" panose="02020603050405020304" pitchFamily="18" charset="0"/>
              </a:rPr>
              <a:t>//</a:t>
            </a:r>
            <a:r>
              <a:rPr sz="2200" spc="-10" dirty="0" smtClean="0">
                <a:latin typeface="Times New Roman" panose="02020603050405020304" pitchFamily="18" charset="0"/>
                <a:cs typeface="Times New Roman" panose="02020603050405020304" pitchFamily="18" charset="0"/>
              </a:rPr>
              <a:t> variable</a:t>
            </a:r>
            <a:r>
              <a:rPr sz="2200" spc="-40" dirty="0" smtClean="0">
                <a:latin typeface="Times New Roman" panose="02020603050405020304" pitchFamily="18" charset="0"/>
                <a:cs typeface="Times New Roman" panose="02020603050405020304" pitchFamily="18" charset="0"/>
              </a:rPr>
              <a:t> </a:t>
            </a:r>
            <a:r>
              <a:rPr sz="2200" spc="-10" dirty="0" smtClean="0">
                <a:latin typeface="Times New Roman" panose="02020603050405020304" pitchFamily="18" charset="0"/>
                <a:cs typeface="Times New Roman" panose="02020603050405020304" pitchFamily="18" charset="0"/>
              </a:rPr>
              <a:t>value=*p</a:t>
            </a:r>
            <a:endParaRPr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5752" y="461899"/>
            <a:ext cx="3956685" cy="629018"/>
          </a:xfrm>
          <a:prstGeom prst="rect">
            <a:avLst/>
          </a:prstGeom>
        </p:spPr>
        <p:txBody>
          <a:bodyPr vert="horz" wrap="square" lIns="0" tIns="13335" rIns="0" bIns="0" rtlCol="0">
            <a:spAutoFit/>
          </a:bodyPr>
          <a:lstStyle/>
          <a:p>
            <a:pPr marL="12700">
              <a:lnSpc>
                <a:spcPct val="100000"/>
              </a:lnSpc>
              <a:spcBef>
                <a:spcPts val="105"/>
              </a:spcBef>
            </a:pPr>
            <a:r>
              <a:rPr sz="4000" b="1" dirty="0">
                <a:solidFill>
                  <a:srgbClr val="000000"/>
                </a:solidFill>
              </a:rPr>
              <a:t>Another</a:t>
            </a:r>
            <a:r>
              <a:rPr sz="4000" b="1" spc="-40" dirty="0">
                <a:solidFill>
                  <a:srgbClr val="000000"/>
                </a:solidFill>
              </a:rPr>
              <a:t> </a:t>
            </a:r>
            <a:r>
              <a:rPr sz="4000" b="1" spc="-25" dirty="0">
                <a:solidFill>
                  <a:srgbClr val="000000"/>
                </a:solidFill>
              </a:rPr>
              <a:t>Program</a:t>
            </a:r>
          </a:p>
        </p:txBody>
      </p:sp>
      <p:sp>
        <p:nvSpPr>
          <p:cNvPr id="3" name="object 3"/>
          <p:cNvSpPr txBox="1"/>
          <p:nvPr/>
        </p:nvSpPr>
        <p:spPr>
          <a:xfrm>
            <a:off x="618236" y="1509941"/>
            <a:ext cx="7839964" cy="5434245"/>
          </a:xfrm>
          <a:prstGeom prst="rect">
            <a:avLst/>
          </a:prstGeom>
        </p:spPr>
        <p:txBody>
          <a:bodyPr vert="horz" wrap="square" lIns="0" tIns="13335" rIns="0" bIns="0" rtlCol="0">
            <a:spAutoFit/>
          </a:bodyPr>
          <a:lstStyle/>
          <a:p>
            <a:pPr marL="12700" marR="1915160">
              <a:lnSpc>
                <a:spcPct val="120000"/>
              </a:lnSpc>
              <a:spcBef>
                <a:spcPts val="105"/>
              </a:spcBef>
              <a:tabLst>
                <a:tab pos="637540" algn="l"/>
              </a:tabLst>
            </a:pPr>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iostream</a:t>
            </a:r>
            <a:r>
              <a:rPr lang="en-US" sz="2400" dirty="0">
                <a:latin typeface="Times New Roman" panose="02020603050405020304" pitchFamily="18" charset="0"/>
                <a:cs typeface="Times New Roman" panose="02020603050405020304" pitchFamily="18" charset="0"/>
              </a:rPr>
              <a:t>&gt;</a:t>
            </a:r>
          </a:p>
          <a:p>
            <a:pPr marL="12700" marR="1915160">
              <a:lnSpc>
                <a:spcPct val="120000"/>
              </a:lnSpc>
              <a:spcBef>
                <a:spcPts val="105"/>
              </a:spcBef>
              <a:tabLst>
                <a:tab pos="637540" algn="l"/>
              </a:tabLst>
            </a:pPr>
            <a:r>
              <a:rPr lang="en-US" sz="2400" dirty="0">
                <a:latin typeface="Times New Roman" panose="02020603050405020304" pitchFamily="18" charset="0"/>
                <a:cs typeface="Times New Roman" panose="02020603050405020304" pitchFamily="18" charset="0"/>
              </a:rPr>
              <a:t>using namespace </a:t>
            </a:r>
            <a:r>
              <a:rPr lang="en-US" sz="2400" dirty="0" err="1">
                <a:latin typeface="Times New Roman" panose="02020603050405020304" pitchFamily="18" charset="0"/>
                <a:cs typeface="Times New Roman" panose="02020603050405020304" pitchFamily="18" charset="0"/>
              </a:rPr>
              <a:t>std</a:t>
            </a:r>
            <a:r>
              <a:rPr lang="en-US" sz="2400" dirty="0">
                <a:latin typeface="Times New Roman" panose="02020603050405020304" pitchFamily="18" charset="0"/>
                <a:cs typeface="Times New Roman" panose="02020603050405020304" pitchFamily="18" charset="0"/>
              </a:rPr>
              <a:t>;</a:t>
            </a:r>
          </a:p>
          <a:p>
            <a:pPr marL="12700" marR="1915160">
              <a:lnSpc>
                <a:spcPct val="120000"/>
              </a:lnSpc>
              <a:spcBef>
                <a:spcPts val="105"/>
              </a:spcBef>
              <a:tabLst>
                <a:tab pos="637540" algn="l"/>
              </a:tabLst>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 ()</a:t>
            </a:r>
          </a:p>
          <a:p>
            <a:pPr marL="12700" marR="1915160">
              <a:lnSpc>
                <a:spcPct val="120000"/>
              </a:lnSpc>
              <a:spcBef>
                <a:spcPts val="105"/>
              </a:spcBef>
              <a:tabLst>
                <a:tab pos="637540" algn="l"/>
              </a:tabLst>
            </a:pPr>
            <a:r>
              <a:rPr lang="en-US" sz="2400" dirty="0">
                <a:latin typeface="Times New Roman" panose="02020603050405020304" pitchFamily="18" charset="0"/>
                <a:cs typeface="Times New Roman" panose="02020603050405020304" pitchFamily="18" charset="0"/>
              </a:rPr>
              <a:t>{</a:t>
            </a:r>
          </a:p>
          <a:p>
            <a:pPr marL="12700" marR="1915160">
              <a:lnSpc>
                <a:spcPct val="120000"/>
              </a:lnSpc>
              <a:spcBef>
                <a:spcPts val="105"/>
              </a:spcBef>
              <a:tabLst>
                <a:tab pos="637540" algn="l"/>
              </a:tabLst>
            </a:pPr>
            <a:r>
              <a:rPr lang="en-US" sz="2400" dirty="0" err="1">
                <a:latin typeface="Times New Roman" panose="02020603050405020304" pitchFamily="18" charset="0"/>
                <a:cs typeface="Times New Roman" panose="02020603050405020304" pitchFamily="18" charset="0"/>
              </a:rPr>
              <a:t>i</a:t>
            </a:r>
            <a:r>
              <a:rPr lang="en-US" sz="2400" dirty="0" err="1" smtClean="0">
                <a:latin typeface="Times New Roman" panose="02020603050405020304" pitchFamily="18" charset="0"/>
                <a:cs typeface="Times New Roman" panose="02020603050405020304" pitchFamily="18" charset="0"/>
              </a:rPr>
              <a:t>nt</a:t>
            </a:r>
            <a:r>
              <a:rPr lang="en-US" sz="2400" dirty="0" smtClean="0">
                <a:latin typeface="Times New Roman" panose="02020603050405020304" pitchFamily="18" charset="0"/>
                <a:cs typeface="Times New Roman" panose="02020603050405020304" pitchFamily="18" charset="0"/>
              </a:rPr>
              <a:t> a=20</a:t>
            </a:r>
            <a:r>
              <a:rPr lang="en-US" sz="2400" dirty="0">
                <a:latin typeface="Times New Roman" panose="02020603050405020304" pitchFamily="18" charset="0"/>
                <a:cs typeface="Times New Roman" panose="02020603050405020304" pitchFamily="18" charset="0"/>
              </a:rPr>
              <a:t>;  </a:t>
            </a:r>
          </a:p>
          <a:p>
            <a:pPr marL="12700" marR="1915160">
              <a:lnSpc>
                <a:spcPct val="120000"/>
              </a:lnSpc>
              <a:spcBef>
                <a:spcPts val="105"/>
              </a:spcBef>
              <a:tabLst>
                <a:tab pos="637540" algn="l"/>
              </a:tabLst>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*p;  </a:t>
            </a:r>
          </a:p>
          <a:p>
            <a:pPr marL="12700" marR="1915160">
              <a:lnSpc>
                <a:spcPct val="120000"/>
              </a:lnSpc>
              <a:spcBef>
                <a:spcPts val="105"/>
              </a:spcBef>
              <a:tabLst>
                <a:tab pos="637540" algn="l"/>
              </a:tabLst>
            </a:pPr>
            <a:r>
              <a:rPr lang="en-US" sz="2400" dirty="0">
                <a:latin typeface="Times New Roman" panose="02020603050405020304" pitchFamily="18" charset="0"/>
                <a:cs typeface="Times New Roman" panose="02020603050405020304" pitchFamily="18" charset="0"/>
              </a:rPr>
              <a:t>p=&amp;a;</a:t>
            </a:r>
          </a:p>
          <a:p>
            <a:pPr marL="12700" marR="1915160">
              <a:lnSpc>
                <a:spcPct val="120000"/>
              </a:lnSpc>
              <a:spcBef>
                <a:spcPts val="105"/>
              </a:spcBef>
              <a:tabLst>
                <a:tab pos="637540" algn="l"/>
              </a:tabLst>
            </a:pP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&lt;&lt;a&lt;&lt;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&lt;&lt;*p&lt;&lt;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  </a:t>
            </a:r>
          </a:p>
          <a:p>
            <a:pPr marL="12700" marR="1915160">
              <a:lnSpc>
                <a:spcPct val="120000"/>
              </a:lnSpc>
              <a:spcBef>
                <a:spcPts val="105"/>
              </a:spcBef>
              <a:tabLst>
                <a:tab pos="637540" algn="l"/>
              </a:tabLst>
            </a:pP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&lt;&lt;p&lt;&lt;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&lt;&lt;&amp;a&lt;&lt;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pPr marL="12700" marR="1915160">
              <a:lnSpc>
                <a:spcPct val="120000"/>
              </a:lnSpc>
              <a:spcBef>
                <a:spcPts val="105"/>
              </a:spcBef>
              <a:tabLst>
                <a:tab pos="637540" algn="l"/>
              </a:tabLst>
            </a:pPr>
            <a:r>
              <a:rPr lang="en-US" sz="2400" dirty="0">
                <a:latin typeface="Times New Roman" panose="02020603050405020304" pitchFamily="18" charset="0"/>
                <a:cs typeface="Times New Roman" panose="02020603050405020304" pitchFamily="18" charset="0"/>
              </a:rPr>
              <a:t>}</a:t>
            </a:r>
          </a:p>
          <a:p>
            <a:pPr marL="12700" marR="1915160">
              <a:lnSpc>
                <a:spcPct val="120000"/>
              </a:lnSpc>
              <a:spcBef>
                <a:spcPts val="105"/>
              </a:spcBef>
              <a:tabLst>
                <a:tab pos="637540" algn="l"/>
              </a:tabLst>
            </a:pPr>
            <a:endParaRPr lang="en-US" sz="2400" dirty="0">
              <a:latin typeface="Times New Roman" panose="02020603050405020304" pitchFamily="18" charset="0"/>
              <a:cs typeface="Times New Roman" panose="02020603050405020304" pitchFamily="18" charset="0"/>
            </a:endParaRPr>
          </a:p>
          <a:p>
            <a:pPr marL="12700" marR="1915160">
              <a:lnSpc>
                <a:spcPct val="120000"/>
              </a:lnSpc>
              <a:spcBef>
                <a:spcPts val="105"/>
              </a:spcBef>
              <a:tabLst>
                <a:tab pos="637540" algn="l"/>
              </a:tabLst>
            </a:pPr>
            <a:endParaRPr lang="en-US" sz="2400" dirty="0" err="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17906"/>
            <a:ext cx="8153400" cy="629018"/>
          </a:xfrm>
          <a:prstGeom prst="rect">
            <a:avLst/>
          </a:prstGeom>
        </p:spPr>
        <p:txBody>
          <a:bodyPr vert="horz" wrap="square" lIns="0" tIns="13335" rIns="0" bIns="0" rtlCol="0">
            <a:spAutoFit/>
          </a:bodyPr>
          <a:lstStyle/>
          <a:p>
            <a:pPr marL="12700">
              <a:lnSpc>
                <a:spcPct val="100000"/>
              </a:lnSpc>
              <a:spcBef>
                <a:spcPts val="105"/>
              </a:spcBef>
            </a:pPr>
            <a:r>
              <a:rPr sz="4000" b="1" spc="-20" dirty="0">
                <a:solidFill>
                  <a:schemeClr val="tx1"/>
                </a:solidFill>
                <a:latin typeface="Calibri"/>
                <a:cs typeface="Calibri"/>
              </a:rPr>
              <a:t>Variables,</a:t>
            </a:r>
            <a:r>
              <a:rPr sz="4000" b="1" spc="-30" dirty="0">
                <a:solidFill>
                  <a:schemeClr val="tx1"/>
                </a:solidFill>
                <a:latin typeface="Calibri"/>
                <a:cs typeface="Calibri"/>
              </a:rPr>
              <a:t> </a:t>
            </a:r>
            <a:r>
              <a:rPr sz="4000" b="1" spc="-10" dirty="0">
                <a:solidFill>
                  <a:schemeClr val="tx1"/>
                </a:solidFill>
                <a:latin typeface="Calibri"/>
                <a:cs typeface="Calibri"/>
              </a:rPr>
              <a:t>Addresses</a:t>
            </a:r>
            <a:r>
              <a:rPr sz="4000" b="1" spc="-30" dirty="0">
                <a:solidFill>
                  <a:schemeClr val="tx1"/>
                </a:solidFill>
                <a:latin typeface="Calibri"/>
                <a:cs typeface="Calibri"/>
              </a:rPr>
              <a:t> </a:t>
            </a:r>
            <a:r>
              <a:rPr sz="4000" b="1" dirty="0">
                <a:solidFill>
                  <a:schemeClr val="tx1"/>
                </a:solidFill>
                <a:latin typeface="Calibri"/>
                <a:cs typeface="Calibri"/>
              </a:rPr>
              <a:t>and</a:t>
            </a:r>
            <a:r>
              <a:rPr sz="4000" b="1" spc="-20" dirty="0">
                <a:solidFill>
                  <a:schemeClr val="tx1"/>
                </a:solidFill>
                <a:latin typeface="Calibri"/>
                <a:cs typeface="Calibri"/>
              </a:rPr>
              <a:t> Pointers</a:t>
            </a:r>
            <a:endParaRPr sz="4000" dirty="0">
              <a:solidFill>
                <a:schemeClr val="tx1"/>
              </a:solidFill>
              <a:latin typeface="Calibri"/>
              <a:cs typeface="Calibri"/>
            </a:endParaRPr>
          </a:p>
        </p:txBody>
      </p:sp>
      <p:sp>
        <p:nvSpPr>
          <p:cNvPr id="3" name="object 3"/>
          <p:cNvSpPr txBox="1"/>
          <p:nvPr/>
        </p:nvSpPr>
        <p:spPr>
          <a:xfrm>
            <a:off x="513149" y="1143000"/>
            <a:ext cx="4404360" cy="5187959"/>
          </a:xfrm>
          <a:prstGeom prst="rect">
            <a:avLst/>
          </a:prstGeom>
        </p:spPr>
        <p:txBody>
          <a:bodyPr vert="horz" wrap="square" lIns="0" tIns="98425" rIns="0" bIns="0" rtlCol="0">
            <a:spAutoFit/>
          </a:bodyPr>
          <a:lstStyle/>
          <a:p>
            <a:pPr>
              <a:lnSpc>
                <a:spcPct val="100000"/>
              </a:lnSpc>
              <a:spcBef>
                <a:spcPts val="775"/>
              </a:spcBef>
              <a:tabLst>
                <a:tab pos="342265" algn="l"/>
                <a:tab pos="342900" algn="l"/>
              </a:tabLst>
            </a:pPr>
            <a:r>
              <a:rPr lang="en-US" sz="2400" spc="-5" dirty="0">
                <a:latin typeface="Times New Roman" panose="02020603050405020304" pitchFamily="18" charset="0"/>
                <a:cs typeface="Times New Roman" panose="02020603050405020304" pitchFamily="18" charset="0"/>
              </a:rPr>
              <a:t>#include&lt;</a:t>
            </a:r>
            <a:r>
              <a:rPr lang="en-US" sz="2400" spc="-5" dirty="0" err="1">
                <a:latin typeface="Times New Roman" panose="02020603050405020304" pitchFamily="18" charset="0"/>
                <a:cs typeface="Times New Roman" panose="02020603050405020304" pitchFamily="18" charset="0"/>
              </a:rPr>
              <a:t>iostream</a:t>
            </a:r>
            <a:r>
              <a:rPr lang="en-US" sz="2400" spc="-5" dirty="0">
                <a:latin typeface="Times New Roman" panose="02020603050405020304" pitchFamily="18" charset="0"/>
                <a:cs typeface="Times New Roman" panose="02020603050405020304" pitchFamily="18" charset="0"/>
              </a:rPr>
              <a:t>&gt;</a:t>
            </a:r>
          </a:p>
          <a:p>
            <a:pPr>
              <a:lnSpc>
                <a:spcPct val="100000"/>
              </a:lnSpc>
              <a:spcBef>
                <a:spcPts val="775"/>
              </a:spcBef>
              <a:tabLst>
                <a:tab pos="342265" algn="l"/>
                <a:tab pos="342900" algn="l"/>
              </a:tabLst>
            </a:pPr>
            <a:r>
              <a:rPr lang="en-US" sz="2400" spc="-5" dirty="0">
                <a:latin typeface="Times New Roman" panose="02020603050405020304" pitchFamily="18" charset="0"/>
                <a:cs typeface="Times New Roman" panose="02020603050405020304" pitchFamily="18" charset="0"/>
              </a:rPr>
              <a:t>using namespace </a:t>
            </a:r>
            <a:r>
              <a:rPr lang="en-US" sz="2400" spc="-5" dirty="0" err="1">
                <a:latin typeface="Times New Roman" panose="02020603050405020304" pitchFamily="18" charset="0"/>
                <a:cs typeface="Times New Roman" panose="02020603050405020304" pitchFamily="18" charset="0"/>
              </a:rPr>
              <a:t>std</a:t>
            </a:r>
            <a:r>
              <a:rPr lang="en-US" sz="2400" spc="-5" dirty="0">
                <a:latin typeface="Times New Roman" panose="02020603050405020304" pitchFamily="18" charset="0"/>
                <a:cs typeface="Times New Roman" panose="02020603050405020304" pitchFamily="18" charset="0"/>
              </a:rPr>
              <a:t>;</a:t>
            </a:r>
          </a:p>
          <a:p>
            <a:pPr>
              <a:lnSpc>
                <a:spcPct val="100000"/>
              </a:lnSpc>
              <a:spcBef>
                <a:spcPts val="775"/>
              </a:spcBef>
              <a:tabLst>
                <a:tab pos="342265" algn="l"/>
                <a:tab pos="342900" algn="l"/>
              </a:tabLst>
            </a:pPr>
            <a:r>
              <a:rPr lang="en-US" sz="2400" spc="-5" dirty="0" err="1">
                <a:latin typeface="Times New Roman" panose="02020603050405020304" pitchFamily="18" charset="0"/>
                <a:cs typeface="Times New Roman" panose="02020603050405020304" pitchFamily="18" charset="0"/>
              </a:rPr>
              <a:t>int</a:t>
            </a:r>
            <a:r>
              <a:rPr lang="en-US" sz="2400" spc="-5" dirty="0">
                <a:latin typeface="Times New Roman" panose="02020603050405020304" pitchFamily="18" charset="0"/>
                <a:cs typeface="Times New Roman" panose="02020603050405020304" pitchFamily="18" charset="0"/>
              </a:rPr>
              <a:t> main ()</a:t>
            </a:r>
          </a:p>
          <a:p>
            <a:pPr>
              <a:lnSpc>
                <a:spcPct val="100000"/>
              </a:lnSpc>
              <a:spcBef>
                <a:spcPts val="775"/>
              </a:spcBef>
              <a:tabLst>
                <a:tab pos="342265" algn="l"/>
                <a:tab pos="342900" algn="l"/>
              </a:tabLst>
            </a:pPr>
            <a:r>
              <a:rPr lang="en-US" sz="2400" spc="-5" dirty="0">
                <a:latin typeface="Times New Roman" panose="02020603050405020304" pitchFamily="18" charset="0"/>
                <a:cs typeface="Times New Roman" panose="02020603050405020304" pitchFamily="18" charset="0"/>
              </a:rPr>
              <a:t>{</a:t>
            </a:r>
          </a:p>
          <a:p>
            <a:pPr>
              <a:lnSpc>
                <a:spcPct val="100000"/>
              </a:lnSpc>
              <a:spcBef>
                <a:spcPts val="775"/>
              </a:spcBef>
              <a:tabLst>
                <a:tab pos="342265" algn="l"/>
                <a:tab pos="342900" algn="l"/>
              </a:tabLst>
            </a:pPr>
            <a:r>
              <a:rPr lang="en-US" sz="2400" spc="-5" dirty="0" err="1">
                <a:latin typeface="Times New Roman" panose="02020603050405020304" pitchFamily="18" charset="0"/>
                <a:cs typeface="Times New Roman" panose="02020603050405020304" pitchFamily="18" charset="0"/>
              </a:rPr>
              <a:t>int</a:t>
            </a:r>
            <a:r>
              <a:rPr lang="en-US" sz="2400" spc="-5" dirty="0">
                <a:latin typeface="Times New Roman" panose="02020603050405020304" pitchFamily="18" charset="0"/>
                <a:cs typeface="Times New Roman" panose="02020603050405020304" pitchFamily="18" charset="0"/>
              </a:rPr>
              <a:t> a = 5;  </a:t>
            </a:r>
          </a:p>
          <a:p>
            <a:pPr>
              <a:lnSpc>
                <a:spcPct val="100000"/>
              </a:lnSpc>
              <a:spcBef>
                <a:spcPts val="775"/>
              </a:spcBef>
              <a:tabLst>
                <a:tab pos="342265" algn="l"/>
                <a:tab pos="342900" algn="l"/>
              </a:tabLst>
            </a:pPr>
            <a:r>
              <a:rPr lang="en-US" sz="2400" spc="-5" dirty="0" err="1">
                <a:latin typeface="Times New Roman" panose="02020603050405020304" pitchFamily="18" charset="0"/>
                <a:cs typeface="Times New Roman" panose="02020603050405020304" pitchFamily="18" charset="0"/>
              </a:rPr>
              <a:t>int</a:t>
            </a:r>
            <a:r>
              <a:rPr lang="en-US" sz="2400" spc="-5" dirty="0">
                <a:latin typeface="Times New Roman" panose="02020603050405020304" pitchFamily="18" charset="0"/>
                <a:cs typeface="Times New Roman" panose="02020603050405020304" pitchFamily="18" charset="0"/>
              </a:rPr>
              <a:t> b = 6;  </a:t>
            </a:r>
          </a:p>
          <a:p>
            <a:pPr>
              <a:lnSpc>
                <a:spcPct val="100000"/>
              </a:lnSpc>
              <a:spcBef>
                <a:spcPts val="775"/>
              </a:spcBef>
              <a:tabLst>
                <a:tab pos="342265" algn="l"/>
                <a:tab pos="342900" algn="l"/>
              </a:tabLst>
            </a:pPr>
            <a:r>
              <a:rPr lang="en-US" sz="2400" spc="-5" dirty="0" err="1">
                <a:latin typeface="Times New Roman" panose="02020603050405020304" pitchFamily="18" charset="0"/>
                <a:cs typeface="Times New Roman" panose="02020603050405020304" pitchFamily="18" charset="0"/>
              </a:rPr>
              <a:t>int</a:t>
            </a:r>
            <a:r>
              <a:rPr lang="en-US" sz="2400" spc="-5" dirty="0">
                <a:latin typeface="Times New Roman" panose="02020603050405020304" pitchFamily="18" charset="0"/>
                <a:cs typeface="Times New Roman" panose="02020603050405020304" pitchFamily="18" charset="0"/>
              </a:rPr>
              <a:t> *c;</a:t>
            </a:r>
          </a:p>
          <a:p>
            <a:pPr>
              <a:lnSpc>
                <a:spcPct val="100000"/>
              </a:lnSpc>
              <a:spcBef>
                <a:spcPts val="775"/>
              </a:spcBef>
              <a:tabLst>
                <a:tab pos="342265" algn="l"/>
                <a:tab pos="342900" algn="l"/>
              </a:tabLst>
            </a:pPr>
            <a:r>
              <a:rPr lang="en-US" sz="2400" spc="-5" dirty="0">
                <a:latin typeface="Times New Roman" panose="02020603050405020304" pitchFamily="18" charset="0"/>
                <a:cs typeface="Times New Roman" panose="02020603050405020304" pitchFamily="18" charset="0"/>
              </a:rPr>
              <a:t>// c points to a </a:t>
            </a:r>
          </a:p>
          <a:p>
            <a:pPr>
              <a:lnSpc>
                <a:spcPct val="100000"/>
              </a:lnSpc>
              <a:spcBef>
                <a:spcPts val="775"/>
              </a:spcBef>
              <a:tabLst>
                <a:tab pos="342265" algn="l"/>
                <a:tab pos="342900" algn="l"/>
              </a:tabLst>
            </a:pPr>
            <a:r>
              <a:rPr lang="en-US" sz="2400" spc="-5" dirty="0">
                <a:latin typeface="Times New Roman" panose="02020603050405020304" pitchFamily="18" charset="0"/>
                <a:cs typeface="Times New Roman" panose="02020603050405020304" pitchFamily="18" charset="0"/>
              </a:rPr>
              <a:t>c = &amp;a;</a:t>
            </a:r>
          </a:p>
          <a:p>
            <a:pPr>
              <a:lnSpc>
                <a:spcPct val="100000"/>
              </a:lnSpc>
              <a:spcBef>
                <a:spcPts val="775"/>
              </a:spcBef>
              <a:tabLst>
                <a:tab pos="342265" algn="l"/>
                <a:tab pos="342900" algn="l"/>
              </a:tabLst>
            </a:pPr>
            <a:r>
              <a:rPr lang="en-US" sz="2400" spc="-5" dirty="0" err="1">
                <a:latin typeface="Times New Roman" panose="02020603050405020304" pitchFamily="18" charset="0"/>
                <a:cs typeface="Times New Roman" panose="02020603050405020304" pitchFamily="18" charset="0"/>
              </a:rPr>
              <a:t>cout</a:t>
            </a:r>
            <a:r>
              <a:rPr lang="en-US" sz="2400" spc="-5" dirty="0">
                <a:latin typeface="Times New Roman" panose="02020603050405020304" pitchFamily="18" charset="0"/>
                <a:cs typeface="Times New Roman" panose="02020603050405020304" pitchFamily="18" charset="0"/>
              </a:rPr>
              <a:t>&lt;&lt;a&lt;&lt;</a:t>
            </a:r>
            <a:r>
              <a:rPr lang="en-US" sz="2400" spc="-5" dirty="0" err="1">
                <a:latin typeface="Times New Roman" panose="02020603050405020304" pitchFamily="18" charset="0"/>
                <a:cs typeface="Times New Roman" panose="02020603050405020304" pitchFamily="18" charset="0"/>
              </a:rPr>
              <a:t>endl</a:t>
            </a:r>
            <a:r>
              <a:rPr lang="en-US" sz="2400" spc="-5" dirty="0">
                <a:latin typeface="Times New Roman" panose="02020603050405020304" pitchFamily="18" charset="0"/>
                <a:cs typeface="Times New Roman" panose="02020603050405020304" pitchFamily="18" charset="0"/>
              </a:rPr>
              <a:t>&lt;&lt;*c&lt;&lt;</a:t>
            </a:r>
            <a:r>
              <a:rPr lang="en-US" sz="2400" spc="-5" dirty="0" err="1">
                <a:latin typeface="Times New Roman" panose="02020603050405020304" pitchFamily="18" charset="0"/>
                <a:cs typeface="Times New Roman" panose="02020603050405020304" pitchFamily="18" charset="0"/>
              </a:rPr>
              <a:t>endl</a:t>
            </a:r>
            <a:r>
              <a:rPr lang="en-US" sz="2400" spc="-5" dirty="0">
                <a:latin typeface="Times New Roman" panose="02020603050405020304" pitchFamily="18" charset="0"/>
                <a:cs typeface="Times New Roman" panose="02020603050405020304" pitchFamily="18" charset="0"/>
              </a:rPr>
              <a:t>;</a:t>
            </a:r>
          </a:p>
          <a:p>
            <a:pPr>
              <a:lnSpc>
                <a:spcPct val="100000"/>
              </a:lnSpc>
              <a:spcBef>
                <a:spcPts val="775"/>
              </a:spcBef>
              <a:tabLst>
                <a:tab pos="342265" algn="l"/>
                <a:tab pos="342900" algn="l"/>
              </a:tabLst>
            </a:pPr>
            <a:r>
              <a:rPr lang="en-US" sz="2400" spc="-5" dirty="0">
                <a:latin typeface="Times New Roman" panose="02020603050405020304" pitchFamily="18" charset="0"/>
                <a:cs typeface="Times New Roman" panose="02020603050405020304" pitchFamily="18" charset="0"/>
              </a:rPr>
              <a:t>}</a:t>
            </a:r>
          </a:p>
        </p:txBody>
      </p:sp>
      <p:sp>
        <p:nvSpPr>
          <p:cNvPr id="4" name="object 4"/>
          <p:cNvSpPr txBox="1"/>
          <p:nvPr/>
        </p:nvSpPr>
        <p:spPr>
          <a:xfrm>
            <a:off x="4727575" y="1523961"/>
            <a:ext cx="1604645" cy="1846018"/>
          </a:xfrm>
          <a:prstGeom prst="rect">
            <a:avLst/>
          </a:prstGeom>
        </p:spPr>
        <p:txBody>
          <a:bodyPr vert="horz" wrap="square" lIns="0" tIns="98425" rIns="0" bIns="0" rtlCol="0">
            <a:spAutoFit/>
          </a:bodyPr>
          <a:lstStyle/>
          <a:p>
            <a:pPr marL="355600" indent="-343535">
              <a:lnSpc>
                <a:spcPct val="100000"/>
              </a:lnSpc>
              <a:spcBef>
                <a:spcPts val="77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Me</a:t>
            </a:r>
            <a:r>
              <a:rPr sz="2400" spc="-20" dirty="0">
                <a:latin typeface="Times New Roman" panose="02020603050405020304" pitchFamily="18" charset="0"/>
                <a:cs typeface="Times New Roman" panose="02020603050405020304" pitchFamily="18" charset="0"/>
              </a:rPr>
              <a:t>m</a:t>
            </a:r>
            <a:r>
              <a:rPr sz="2400" spc="-10"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ry</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67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a</a:t>
            </a:r>
            <a:r>
              <a:rPr sz="2400" spc="-8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(1001)</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67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b</a:t>
            </a:r>
            <a:r>
              <a:rPr sz="2400" spc="-7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(1003)</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670"/>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c</a:t>
            </a:r>
            <a:r>
              <a:rPr sz="2400" spc="-8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(1005)</a:t>
            </a:r>
            <a:endParaRPr sz="2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7471409" y="1523961"/>
            <a:ext cx="821055" cy="1817421"/>
          </a:xfrm>
          <a:prstGeom prst="rect">
            <a:avLst/>
          </a:prstGeom>
        </p:spPr>
        <p:txBody>
          <a:bodyPr vert="horz" wrap="square" lIns="0" tIns="12700" rIns="0" bIns="0" rtlCol="0">
            <a:spAutoFit/>
          </a:bodyPr>
          <a:lstStyle/>
          <a:p>
            <a:pPr marL="12700" marR="5080">
              <a:lnSpc>
                <a:spcPct val="120100"/>
              </a:lnSpc>
              <a:spcBef>
                <a:spcPts val="100"/>
              </a:spcBef>
            </a:pPr>
            <a:r>
              <a:rPr sz="2400" spc="-170" dirty="0">
                <a:latin typeface="Calibri"/>
                <a:cs typeface="Calibri"/>
              </a:rPr>
              <a:t>V</a:t>
            </a:r>
            <a:r>
              <a:rPr sz="2400" spc="-5" dirty="0">
                <a:latin typeface="Calibri"/>
                <a:cs typeface="Calibri"/>
              </a:rPr>
              <a:t>al</a:t>
            </a:r>
            <a:r>
              <a:rPr sz="2400" spc="-15" dirty="0">
                <a:latin typeface="Calibri"/>
                <a:cs typeface="Calibri"/>
              </a:rPr>
              <a:t>u</a:t>
            </a:r>
            <a:r>
              <a:rPr sz="2400" spc="-5" dirty="0">
                <a:latin typeface="Calibri"/>
                <a:cs typeface="Calibri"/>
              </a:rPr>
              <a:t>e  5</a:t>
            </a:r>
            <a:endParaRPr sz="2400" dirty="0">
              <a:latin typeface="Calibri"/>
              <a:cs typeface="Calibri"/>
            </a:endParaRPr>
          </a:p>
          <a:p>
            <a:pPr marL="12700">
              <a:lnSpc>
                <a:spcPct val="100000"/>
              </a:lnSpc>
              <a:spcBef>
                <a:spcPts val="675"/>
              </a:spcBef>
            </a:pPr>
            <a:r>
              <a:rPr sz="2400" spc="-5" dirty="0">
                <a:latin typeface="Calibri"/>
                <a:cs typeface="Calibri"/>
              </a:rPr>
              <a:t>6</a:t>
            </a:r>
            <a:endParaRPr sz="2400" dirty="0">
              <a:latin typeface="Calibri"/>
              <a:cs typeface="Calibri"/>
            </a:endParaRPr>
          </a:p>
          <a:p>
            <a:pPr marL="12700">
              <a:lnSpc>
                <a:spcPct val="100000"/>
              </a:lnSpc>
              <a:spcBef>
                <a:spcPts val="670"/>
              </a:spcBef>
            </a:pPr>
            <a:r>
              <a:rPr sz="2400" spc="-10" dirty="0">
                <a:latin typeface="Calibri"/>
                <a:cs typeface="Calibri"/>
              </a:rPr>
              <a:t>1001</a:t>
            </a:r>
            <a:endParaRPr sz="2400" dirty="0">
              <a:latin typeface="Calibri"/>
              <a:cs typeface="Calibri"/>
            </a:endParaRPr>
          </a:p>
        </p:txBody>
      </p:sp>
      <p:sp>
        <p:nvSpPr>
          <p:cNvPr id="6" name="Slide Number Placeholder 5"/>
          <p:cNvSpPr>
            <a:spLocks noGrp="1"/>
          </p:cNvSpPr>
          <p:nvPr>
            <p:ph type="sldNum" sz="quarter" idx="7"/>
          </p:nvPr>
        </p:nvSpPr>
        <p:spPr/>
        <p:txBody>
          <a:bodyPr/>
          <a:lstStyle/>
          <a:p>
            <a:fld id="{B6F15528-21DE-4FAA-801E-634DDDAF4B2B}"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a:solidFill>
                  <a:schemeClr val="tx1"/>
                </a:solidFill>
              </a:rPr>
              <a:t>MCQ 1</a:t>
            </a:r>
          </a:p>
        </p:txBody>
      </p:sp>
      <p:sp>
        <p:nvSpPr>
          <p:cNvPr id="3" name="Text Placeholder 2"/>
          <p:cNvSpPr>
            <a:spLocks noGrp="1"/>
          </p:cNvSpPr>
          <p:nvPr>
            <p:ph type="body" idx="1"/>
          </p:nvPr>
        </p:nvSpPr>
        <p:spPr>
          <a:xfrm>
            <a:off x="529589" y="1458213"/>
            <a:ext cx="8084820" cy="2585323"/>
          </a:xfrm>
        </p:spPr>
        <p:txBody>
          <a:bodyPr/>
          <a:lstStyle/>
          <a:p>
            <a:pPr>
              <a:buNone/>
            </a:pPr>
            <a:r>
              <a:rPr lang="en-IN" sz="2400" dirty="0">
                <a:latin typeface="Times New Roman" panose="02020603050405020304" pitchFamily="18" charset="0"/>
                <a:cs typeface="Times New Roman" panose="02020603050405020304" pitchFamily="18" charset="0"/>
              </a:rPr>
              <a:t>Which of the following is the correct way to declare a pointer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a:buNone/>
            </a:pPr>
            <a:r>
              <a:rPr lang="en-IN" sz="2400" dirty="0" smtClean="0">
                <a:latin typeface="Times New Roman" panose="02020603050405020304" pitchFamily="18" charset="0"/>
                <a:cs typeface="Times New Roman" panose="02020603050405020304" pitchFamily="18" charset="0"/>
              </a:rPr>
              <a:t>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 All of the above</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1194410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Solution</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2585323"/>
          </a:xfrm>
        </p:spPr>
        <p:txBody>
          <a:bodyPr/>
          <a:lstStyle/>
          <a:p>
            <a:pPr>
              <a:buNone/>
            </a:pPr>
            <a:r>
              <a:rPr lang="en-IN" sz="2400" dirty="0">
                <a:latin typeface="Times New Roman" panose="02020603050405020304" pitchFamily="18" charset="0"/>
                <a:cs typeface="Times New Roman" panose="02020603050405020304" pitchFamily="18" charset="0"/>
              </a:rPr>
              <a:t>Which of the following is the correct way to declare a pointer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A. </a:t>
            </a:r>
            <a:r>
              <a:rPr lang="en-IN" sz="2400" b="1" dirty="0" err="1">
                <a:latin typeface="Times New Roman" panose="02020603050405020304" pitchFamily="18" charset="0"/>
                <a:cs typeface="Times New Roman" panose="02020603050405020304" pitchFamily="18" charset="0"/>
              </a:rPr>
              <a:t>int</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ptr</a:t>
            </a: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 All of the above</a:t>
            </a:r>
          </a:p>
          <a:p>
            <a:endParaRPr lang="en-US" sz="2400" dirty="0"/>
          </a:p>
        </p:txBody>
      </p:sp>
      <p:sp>
        <p:nvSpPr>
          <p:cNvPr id="4" name="Slide Number Placeholder 3"/>
          <p:cNvSpPr>
            <a:spLocks noGrp="1"/>
          </p:cNvSpPr>
          <p:nvPr>
            <p:ph type="sldNum" sz="quarter" idx="7"/>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2346214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MCQ</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2954655"/>
          </a:xfrm>
        </p:spPr>
        <p:txBody>
          <a:bodyPr/>
          <a:lstStyle/>
          <a:p>
            <a:pPr>
              <a:buNone/>
            </a:pPr>
            <a:r>
              <a:rPr lang="en-IN" sz="2400" b="1" dirty="0">
                <a:latin typeface="Times New Roman" panose="02020603050405020304" pitchFamily="18" charset="0"/>
                <a:cs typeface="Times New Roman" panose="02020603050405020304" pitchFamily="18" charset="0"/>
              </a:rPr>
              <a:t>Comment on the following pointer declaration?</a:t>
            </a:r>
            <a:endParaRPr lang="en-IN" sz="24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int</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ptr</a:t>
            </a:r>
            <a:r>
              <a:rPr lang="en-IN" sz="2400" b="1" dirty="0">
                <a:latin typeface="Times New Roman" panose="02020603050405020304" pitchFamily="18" charset="0"/>
                <a:cs typeface="Times New Roman" panose="02020603050405020304" pitchFamily="18" charset="0"/>
              </a:rPr>
              <a:t>, p;</a:t>
            </a:r>
          </a:p>
          <a:p>
            <a:pPr>
              <a:buNone/>
            </a:pP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     a)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is a pointer to integer, p is not</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and p, both are pointers to integer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is pointer to integer, p may or may not be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and p both are not pointers to integer</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445693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Solution</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2954655"/>
          </a:xfrm>
        </p:spPr>
        <p:txBody>
          <a:bodyPr/>
          <a:lstStyle/>
          <a:p>
            <a:pPr>
              <a:buNone/>
            </a:pPr>
            <a:r>
              <a:rPr lang="en-IN" sz="2400" b="1" dirty="0">
                <a:latin typeface="Times New Roman" panose="02020603050405020304" pitchFamily="18" charset="0"/>
                <a:cs typeface="Times New Roman" panose="02020603050405020304" pitchFamily="18" charset="0"/>
              </a:rPr>
              <a:t>Comment on the following pointer declaration?</a:t>
            </a:r>
            <a:endParaRPr lang="en-IN" sz="24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int</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ptr</a:t>
            </a:r>
            <a:r>
              <a:rPr lang="en-IN" sz="2400" b="1" dirty="0">
                <a:latin typeface="Times New Roman" panose="02020603050405020304" pitchFamily="18" charset="0"/>
                <a:cs typeface="Times New Roman" panose="02020603050405020304" pitchFamily="18" charset="0"/>
              </a:rPr>
              <a:t>, p;</a:t>
            </a:r>
          </a:p>
          <a:p>
            <a:pPr>
              <a:buNone/>
            </a:pPr>
            <a:endParaRPr lang="en-IN" sz="2400" dirty="0">
              <a:latin typeface="Times New Roman" panose="02020603050405020304" pitchFamily="18" charset="0"/>
              <a:cs typeface="Times New Roman" panose="02020603050405020304" pitchFamily="18" charset="0"/>
            </a:endParaRPr>
          </a:p>
          <a:p>
            <a:pPr>
              <a:buNone/>
            </a:pPr>
            <a:r>
              <a:rPr lang="en-IN" sz="2400" dirty="0" smtClean="0">
                <a:latin typeface="Times New Roman" panose="02020603050405020304" pitchFamily="18" charset="0"/>
                <a:cs typeface="Times New Roman" panose="02020603050405020304" pitchFamily="18" charset="0"/>
              </a:rPr>
              <a:t>a</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ptr</a:t>
            </a:r>
            <a:r>
              <a:rPr lang="en-IN" sz="2400" b="1" dirty="0">
                <a:latin typeface="Times New Roman" panose="02020603050405020304" pitchFamily="18" charset="0"/>
                <a:cs typeface="Times New Roman" panose="02020603050405020304" pitchFamily="18" charset="0"/>
              </a:rPr>
              <a:t> is a pointer to integer, p is not</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b)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and p, both are pointers to integer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is pointer to integer, p may or may not be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and p both are not pointers to integer</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292012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064" y="849825"/>
            <a:ext cx="8105775" cy="615553"/>
          </a:xfrm>
        </p:spPr>
        <p:txBody>
          <a:bodyPr/>
          <a:lstStyle/>
          <a:p>
            <a:pPr algn="ctr"/>
            <a:r>
              <a:rPr lang="en-US" sz="4000" b="1" dirty="0" smtClean="0">
                <a:solidFill>
                  <a:schemeClr val="tx1"/>
                </a:solidFill>
                <a:latin typeface="Calibri" pitchFamily="34" charset="0"/>
                <a:cs typeface="Calibri" pitchFamily="34" charset="0"/>
              </a:rPr>
              <a:t>Applications of Pointers</a:t>
            </a:r>
            <a:endParaRPr lang="en-IN" sz="4000" b="1" dirty="0">
              <a:solidFill>
                <a:schemeClr val="tx1"/>
              </a:solidFill>
              <a:latin typeface="Calibri" pitchFamily="34" charset="0"/>
              <a:cs typeface="Calibri" pitchFamily="34" charset="0"/>
            </a:endParaRPr>
          </a:p>
        </p:txBody>
      </p:sp>
      <p:sp>
        <p:nvSpPr>
          <p:cNvPr id="3" name="Text Placeholder 2"/>
          <p:cNvSpPr>
            <a:spLocks noGrp="1"/>
          </p:cNvSpPr>
          <p:nvPr>
            <p:ph type="body" idx="4294967295"/>
          </p:nvPr>
        </p:nvSpPr>
        <p:spPr>
          <a:xfrm>
            <a:off x="457200" y="1604962"/>
            <a:ext cx="8105775" cy="4403725"/>
          </a:xfrm>
          <a:prstGeom prst="rect">
            <a:avLst/>
          </a:prstGeom>
        </p:spPr>
        <p:txBody>
          <a:bodyPr/>
          <a:lstStyle/>
          <a:p>
            <a:pPr algn="just">
              <a:lnSpc>
                <a:spcPct val="150000"/>
              </a:lnSpc>
            </a:pPr>
            <a:r>
              <a:rPr lang="en-IN" sz="2000" b="1" dirty="0" smtClean="0">
                <a:latin typeface="Times New Roman" panose="02020603050405020304" pitchFamily="18" charset="0"/>
                <a:cs typeface="Times New Roman" panose="02020603050405020304" pitchFamily="18" charset="0"/>
              </a:rPr>
              <a:t>To pass arguments by address.</a:t>
            </a:r>
          </a:p>
          <a:p>
            <a:pPr algn="just">
              <a:lnSpc>
                <a:spcPct val="150000"/>
              </a:lnSpc>
            </a:pPr>
            <a:r>
              <a:rPr lang="en-IN" sz="2000" b="1" dirty="0" smtClean="0">
                <a:latin typeface="Times New Roman" panose="02020603050405020304" pitchFamily="18" charset="0"/>
                <a:cs typeface="Times New Roman" panose="02020603050405020304" pitchFamily="18" charset="0"/>
              </a:rPr>
              <a:t>For accessing array elements-</a:t>
            </a:r>
            <a:r>
              <a:rPr lang="en-IN" sz="2000" dirty="0" smtClean="0">
                <a:latin typeface="Times New Roman" panose="02020603050405020304" pitchFamily="18" charset="0"/>
                <a:cs typeface="Times New Roman" panose="02020603050405020304" pitchFamily="18" charset="0"/>
              </a:rPr>
              <a:t> Compiler internally uses pointers to access array elements. </a:t>
            </a:r>
          </a:p>
          <a:p>
            <a:pPr algn="just">
              <a:lnSpc>
                <a:spcPct val="150000"/>
              </a:lnSpc>
            </a:pPr>
            <a:r>
              <a:rPr lang="en-IN" sz="2000" b="1" dirty="0" smtClean="0">
                <a:latin typeface="Times New Roman" panose="02020603050405020304" pitchFamily="18" charset="0"/>
                <a:cs typeface="Times New Roman" panose="02020603050405020304" pitchFamily="18" charset="0"/>
              </a:rPr>
              <a:t>To implement data Structures</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b="1" dirty="0" smtClean="0">
                <a:latin typeface="Times New Roman" panose="02020603050405020304" pitchFamily="18" charset="0"/>
                <a:cs typeface="Times New Roman" panose="02020603050405020304" pitchFamily="18" charset="0"/>
              </a:rPr>
              <a:t>Dynamic Memory Allocation- </a:t>
            </a:r>
            <a:r>
              <a:rPr lang="en-IN" sz="2000" dirty="0" smtClean="0">
                <a:latin typeface="Times New Roman" panose="02020603050405020304" pitchFamily="18" charset="0"/>
                <a:cs typeface="Times New Roman" panose="02020603050405020304" pitchFamily="18" charset="0"/>
              </a:rPr>
              <a:t>We can use pointers to dynamically allocate memory. The advantage of dynamically allocated memory is, it is not deleted until we explicitly delete it.</a:t>
            </a: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4294967295"/>
          </p:nvPr>
        </p:nvSpPr>
        <p:spPr>
          <a:xfrm>
            <a:off x="6556375" y="6246812"/>
            <a:ext cx="2006600" cy="350837"/>
          </a:xfrm>
          <a:prstGeom prst="rect">
            <a:avLst/>
          </a:prstGeo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extLst>
      <p:ext uri="{BB962C8B-B14F-4D97-AF65-F5344CB8AC3E}">
        <p14:creationId xmlns:p14="http://schemas.microsoft.com/office/powerpoint/2010/main" val="833768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  Contents</a:t>
            </a:r>
            <a:endParaRPr lang="en-US" sz="4000" b="1" dirty="0">
              <a:solidFill>
                <a:schemeClr val="tx1"/>
              </a:solidFill>
            </a:endParaRPr>
          </a:p>
        </p:txBody>
      </p:sp>
      <p:sp>
        <p:nvSpPr>
          <p:cNvPr id="3" name="Text Placeholder 2"/>
          <p:cNvSpPr>
            <a:spLocks noGrp="1"/>
          </p:cNvSpPr>
          <p:nvPr>
            <p:ph type="body" idx="1"/>
          </p:nvPr>
        </p:nvSpPr>
        <p:spPr>
          <a:xfrm>
            <a:off x="533400" y="1068824"/>
            <a:ext cx="8084820" cy="6155531"/>
          </a:xfrm>
        </p:spPr>
        <p:txBody>
          <a:bodyPr/>
          <a:lstStyle/>
          <a:p>
            <a:pPr marL="571500" indent="-571500">
              <a:buFont typeface="Arial" panose="020B0604020202020204" pitchFamily="34" charset="0"/>
              <a:buChar char="•"/>
            </a:pPr>
            <a:r>
              <a:rPr lang="en-US" sz="2000" b="1" dirty="0" smtClean="0"/>
              <a:t>Introduction to pointer</a:t>
            </a:r>
          </a:p>
          <a:p>
            <a:pPr marL="571500" indent="-571500">
              <a:buFont typeface="Arial" panose="020B0604020202020204" pitchFamily="34" charset="0"/>
              <a:buChar char="•"/>
            </a:pPr>
            <a:r>
              <a:rPr lang="en-US" sz="2000" b="1" dirty="0"/>
              <a:t>Pointer to pointer</a:t>
            </a:r>
            <a:r>
              <a:rPr lang="en-US" sz="2000" b="1" dirty="0" smtClean="0"/>
              <a:t> </a:t>
            </a:r>
          </a:p>
          <a:p>
            <a:pPr marL="571500" indent="-571500">
              <a:buFont typeface="Arial" panose="020B0604020202020204" pitchFamily="34" charset="0"/>
              <a:buChar char="•"/>
            </a:pPr>
            <a:r>
              <a:rPr lang="en-US" sz="2000" b="1" spc="-25" dirty="0"/>
              <a:t>Pointer</a:t>
            </a:r>
            <a:r>
              <a:rPr lang="en-US" sz="2000" b="1" spc="-90" dirty="0"/>
              <a:t> </a:t>
            </a:r>
            <a:r>
              <a:rPr lang="en-US" sz="2000" b="1" dirty="0" smtClean="0"/>
              <a:t>arithmetic</a:t>
            </a:r>
          </a:p>
          <a:p>
            <a:pPr marL="571500" indent="-571500">
              <a:buFont typeface="Arial" panose="020B0604020202020204" pitchFamily="34" charset="0"/>
              <a:buChar char="•"/>
            </a:pPr>
            <a:r>
              <a:rPr lang="en-US" sz="2000" b="1" dirty="0">
                <a:latin typeface="Calibri" pitchFamily="34" charset="0"/>
                <a:cs typeface="Calibri" pitchFamily="34" charset="0"/>
              </a:rPr>
              <a:t>Void </a:t>
            </a:r>
            <a:r>
              <a:rPr lang="en-US" sz="2000" b="1" dirty="0" smtClean="0">
                <a:latin typeface="Calibri" pitchFamily="34" charset="0"/>
                <a:cs typeface="Calibri" pitchFamily="34" charset="0"/>
              </a:rPr>
              <a:t>Pointer</a:t>
            </a:r>
          </a:p>
          <a:p>
            <a:pPr marL="571500" indent="-571500">
              <a:buFont typeface="Arial" panose="020B0604020202020204" pitchFamily="34" charset="0"/>
              <a:buChar char="•"/>
            </a:pPr>
            <a:r>
              <a:rPr lang="en-US" sz="2000" b="1" dirty="0">
                <a:solidFill>
                  <a:srgbClr val="000000"/>
                </a:solidFill>
              </a:rPr>
              <a:t>Null</a:t>
            </a:r>
            <a:r>
              <a:rPr lang="en-US" sz="2000" b="1" spc="-85" dirty="0">
                <a:solidFill>
                  <a:srgbClr val="000000"/>
                </a:solidFill>
              </a:rPr>
              <a:t> </a:t>
            </a:r>
            <a:r>
              <a:rPr lang="en-US" sz="2000" b="1" spc="-25" dirty="0">
                <a:solidFill>
                  <a:srgbClr val="000000"/>
                </a:solidFill>
              </a:rPr>
              <a:t>Pointer</a:t>
            </a:r>
          </a:p>
          <a:p>
            <a:pPr marL="571500" indent="-571500">
              <a:buFont typeface="Arial" panose="020B0604020202020204" pitchFamily="34" charset="0"/>
              <a:buChar char="•"/>
            </a:pPr>
            <a:r>
              <a:rPr lang="en-US" sz="2000" b="1" dirty="0" smtClean="0">
                <a:latin typeface="Calibri" pitchFamily="34" charset="0"/>
                <a:cs typeface="Calibri" pitchFamily="34" charset="0"/>
              </a:rPr>
              <a:t>Possible problems with the use of pointers</a:t>
            </a:r>
          </a:p>
          <a:p>
            <a:pPr marL="571500" indent="-571500">
              <a:buFont typeface="Arial" panose="020B0604020202020204" pitchFamily="34" charset="0"/>
              <a:buChar char="•"/>
            </a:pPr>
            <a:r>
              <a:rPr lang="en-US" sz="2000" b="1" dirty="0" smtClean="0">
                <a:solidFill>
                  <a:srgbClr val="000000"/>
                </a:solidFill>
              </a:rPr>
              <a:t>Dangling</a:t>
            </a:r>
            <a:r>
              <a:rPr lang="en-US" sz="2000" b="1" spc="-75" dirty="0" smtClean="0">
                <a:solidFill>
                  <a:srgbClr val="000000"/>
                </a:solidFill>
              </a:rPr>
              <a:t> </a:t>
            </a:r>
            <a:r>
              <a:rPr lang="en-US" sz="2000" b="1" spc="-25" dirty="0" smtClean="0">
                <a:solidFill>
                  <a:srgbClr val="000000"/>
                </a:solidFill>
              </a:rPr>
              <a:t>Pointers</a:t>
            </a:r>
          </a:p>
          <a:p>
            <a:pPr marL="571500" indent="-571500">
              <a:buFont typeface="Arial" panose="020B0604020202020204" pitchFamily="34" charset="0"/>
              <a:buChar char="•"/>
            </a:pPr>
            <a:r>
              <a:rPr lang="en-US" sz="2000" b="1" dirty="0" smtClean="0">
                <a:solidFill>
                  <a:srgbClr val="000000"/>
                </a:solidFill>
              </a:rPr>
              <a:t>Wild</a:t>
            </a:r>
            <a:r>
              <a:rPr lang="en-US" sz="2000" b="1" spc="-80" dirty="0" smtClean="0">
                <a:solidFill>
                  <a:srgbClr val="000000"/>
                </a:solidFill>
              </a:rPr>
              <a:t> </a:t>
            </a:r>
            <a:r>
              <a:rPr lang="en-US" sz="2000" b="1" spc="-25" dirty="0" smtClean="0">
                <a:solidFill>
                  <a:srgbClr val="000000"/>
                </a:solidFill>
              </a:rPr>
              <a:t>Pointer</a:t>
            </a:r>
          </a:p>
          <a:p>
            <a:pPr marL="571500" indent="-571500">
              <a:buFont typeface="Arial" panose="020B0604020202020204" pitchFamily="34" charset="0"/>
              <a:buChar char="•"/>
            </a:pPr>
            <a:r>
              <a:rPr lang="en-US" sz="2000" b="1" spc="-20" dirty="0"/>
              <a:t>Constant</a:t>
            </a:r>
            <a:r>
              <a:rPr lang="en-US" sz="2000" b="1" spc="-40" dirty="0"/>
              <a:t> </a:t>
            </a:r>
            <a:r>
              <a:rPr lang="en-US" sz="2000" b="1" spc="-30" dirty="0" smtClean="0"/>
              <a:t>Pointers</a:t>
            </a:r>
          </a:p>
          <a:p>
            <a:pPr marL="571500" indent="-571500">
              <a:buFont typeface="Arial" panose="020B0604020202020204" pitchFamily="34" charset="0"/>
              <a:buChar char="•"/>
            </a:pPr>
            <a:r>
              <a:rPr lang="en-US" sz="2000" b="1" spc="-30" dirty="0" smtClean="0"/>
              <a:t>Classes containing pointers</a:t>
            </a:r>
          </a:p>
          <a:p>
            <a:pPr marL="571500" indent="-571500">
              <a:buFont typeface="Arial" panose="020B0604020202020204" pitchFamily="34" charset="0"/>
              <a:buChar char="•"/>
            </a:pPr>
            <a:r>
              <a:rPr lang="en-US" sz="2000" b="1" spc="-30" dirty="0" smtClean="0"/>
              <a:t>Pointer to objects</a:t>
            </a:r>
          </a:p>
          <a:p>
            <a:pPr marL="571500" indent="-571500">
              <a:buFont typeface="Arial" panose="020B0604020202020204" pitchFamily="34" charset="0"/>
              <a:buChar char="•"/>
            </a:pPr>
            <a:r>
              <a:rPr lang="en-US" sz="2000" b="1" spc="-30" dirty="0">
                <a:solidFill>
                  <a:srgbClr val="000000"/>
                </a:solidFill>
              </a:rPr>
              <a:t>Pointers</a:t>
            </a:r>
            <a:r>
              <a:rPr lang="en-US" sz="2000" b="1" spc="-50" dirty="0">
                <a:solidFill>
                  <a:srgbClr val="000000"/>
                </a:solidFill>
              </a:rPr>
              <a:t> </a:t>
            </a:r>
            <a:r>
              <a:rPr lang="en-US" sz="2000" b="1" spc="-25" dirty="0">
                <a:solidFill>
                  <a:srgbClr val="000000"/>
                </a:solidFill>
              </a:rPr>
              <a:t>to</a:t>
            </a:r>
            <a:r>
              <a:rPr lang="en-US" sz="2000" b="1" spc="-35" dirty="0">
                <a:solidFill>
                  <a:srgbClr val="000000"/>
                </a:solidFill>
              </a:rPr>
              <a:t> </a:t>
            </a:r>
            <a:r>
              <a:rPr lang="en-US" sz="2000" b="1" spc="-10" dirty="0">
                <a:solidFill>
                  <a:srgbClr val="000000"/>
                </a:solidFill>
              </a:rPr>
              <a:t>Members</a:t>
            </a:r>
            <a:endParaRPr lang="en-US" sz="2000" b="1" spc="-30" dirty="0" smtClean="0"/>
          </a:p>
          <a:p>
            <a:pPr marL="571500" indent="-571500">
              <a:buFont typeface="Arial" panose="020B0604020202020204" pitchFamily="34" charset="0"/>
              <a:buChar char="•"/>
            </a:pPr>
            <a:r>
              <a:rPr lang="en-US" sz="2000" b="1" spc="-30" dirty="0" smtClean="0"/>
              <a:t>This </a:t>
            </a:r>
            <a:r>
              <a:rPr lang="en-US" sz="2000" b="1" spc="-30" dirty="0" smtClean="0"/>
              <a:t>pointer</a:t>
            </a:r>
          </a:p>
          <a:p>
            <a:pPr marL="571500" indent="-571500">
              <a:buFont typeface="Arial" panose="020B0604020202020204" pitchFamily="34" charset="0"/>
              <a:buChar char="•"/>
            </a:pPr>
            <a:r>
              <a:rPr lang="en-US" sz="2000" b="1" spc="-30" dirty="0"/>
              <a:t>Classes containing </a:t>
            </a:r>
            <a:r>
              <a:rPr lang="en-US" sz="2000" b="1" spc="-30" dirty="0" smtClean="0"/>
              <a:t>pointers</a:t>
            </a:r>
          </a:p>
          <a:p>
            <a:pPr marL="571500" indent="-571500">
              <a:buFont typeface="Arial" panose="020B0604020202020204" pitchFamily="34" charset="0"/>
              <a:buChar char="•"/>
            </a:pPr>
            <a:r>
              <a:rPr lang="en-US" sz="2000" b="1" spc="-25" dirty="0">
                <a:solidFill>
                  <a:srgbClr val="000000"/>
                </a:solidFill>
              </a:rPr>
              <a:t>Pointer</a:t>
            </a:r>
            <a:r>
              <a:rPr lang="en-US" sz="2000" b="1" spc="-40" dirty="0">
                <a:solidFill>
                  <a:srgbClr val="000000"/>
                </a:solidFill>
              </a:rPr>
              <a:t> </a:t>
            </a:r>
            <a:r>
              <a:rPr lang="en-US" sz="2000" b="1" spc="-25" dirty="0">
                <a:solidFill>
                  <a:srgbClr val="000000"/>
                </a:solidFill>
              </a:rPr>
              <a:t>to</a:t>
            </a:r>
            <a:r>
              <a:rPr lang="en-US" sz="2000" b="1" spc="-10" dirty="0">
                <a:solidFill>
                  <a:srgbClr val="000000"/>
                </a:solidFill>
              </a:rPr>
              <a:t> </a:t>
            </a:r>
            <a:r>
              <a:rPr lang="en-US" sz="2000" b="1" dirty="0" smtClean="0">
                <a:solidFill>
                  <a:srgbClr val="000000"/>
                </a:solidFill>
              </a:rPr>
              <a:t>Objects</a:t>
            </a:r>
          </a:p>
          <a:p>
            <a:pPr marL="571500" indent="-571500">
              <a:buFont typeface="Arial" panose="020B0604020202020204" pitchFamily="34" charset="0"/>
              <a:buChar char="•"/>
            </a:pPr>
            <a:r>
              <a:rPr lang="en-US" sz="2000" b="1" spc="-30" dirty="0">
                <a:solidFill>
                  <a:srgbClr val="000000"/>
                </a:solidFill>
              </a:rPr>
              <a:t>Pointers</a:t>
            </a:r>
            <a:r>
              <a:rPr lang="en-US" sz="2000" b="1" spc="-50" dirty="0">
                <a:solidFill>
                  <a:srgbClr val="000000"/>
                </a:solidFill>
              </a:rPr>
              <a:t> </a:t>
            </a:r>
            <a:r>
              <a:rPr lang="en-US" sz="2000" b="1" spc="-25" dirty="0">
                <a:solidFill>
                  <a:srgbClr val="000000"/>
                </a:solidFill>
              </a:rPr>
              <a:t>to</a:t>
            </a:r>
            <a:r>
              <a:rPr lang="en-US" sz="2000" b="1" spc="-35" dirty="0">
                <a:solidFill>
                  <a:srgbClr val="000000"/>
                </a:solidFill>
              </a:rPr>
              <a:t> </a:t>
            </a:r>
            <a:r>
              <a:rPr lang="en-US" sz="2000" b="1" spc="-10" dirty="0" smtClean="0">
                <a:solidFill>
                  <a:srgbClr val="000000"/>
                </a:solidFill>
              </a:rPr>
              <a:t>Members</a:t>
            </a:r>
          </a:p>
          <a:p>
            <a:pPr marL="571500" indent="-571500">
              <a:buFont typeface="Arial" panose="020B0604020202020204" pitchFamily="34" charset="0"/>
              <a:buChar char="•"/>
            </a:pPr>
            <a:r>
              <a:rPr lang="en-US" sz="2000" b="1" spc="-10" dirty="0" smtClean="0">
                <a:solidFill>
                  <a:srgbClr val="000000"/>
                </a:solidFill>
              </a:rPr>
              <a:t>This pointer</a:t>
            </a:r>
          </a:p>
          <a:p>
            <a:pPr marL="571500" indent="-571500">
              <a:buFont typeface="Arial" panose="020B0604020202020204" pitchFamily="34" charset="0"/>
              <a:buChar char="•"/>
            </a:pPr>
            <a:r>
              <a:rPr lang="en-US" sz="2000" b="1" dirty="0"/>
              <a:t>Array of objects using pointer </a:t>
            </a:r>
            <a:r>
              <a:rPr lang="en-US" sz="2000" b="1" spc="-30" dirty="0"/>
              <a:t/>
            </a:r>
            <a:br>
              <a:rPr lang="en-US" sz="2000" b="1" spc="-30" dirty="0"/>
            </a:br>
            <a:endParaRPr lang="en-US" sz="2000" b="1" spc="-30" dirty="0"/>
          </a:p>
          <a:p>
            <a:pPr marL="571500" indent="-571500">
              <a:buFont typeface="Arial" panose="020B0604020202020204" pitchFamily="34" charset="0"/>
              <a:buChar char="•"/>
            </a:pPr>
            <a:endParaRPr lang="en-US" sz="2000" b="1" dirty="0"/>
          </a:p>
        </p:txBody>
      </p:sp>
      <p:sp>
        <p:nvSpPr>
          <p:cNvPr id="4" name="Slide Number Placeholder 3"/>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3273115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615553"/>
          </a:xfrm>
        </p:spPr>
        <p:txBody>
          <a:bodyPr/>
          <a:lstStyle/>
          <a:p>
            <a:pPr algn="ctr"/>
            <a:r>
              <a:rPr lang="en-US" sz="4000" b="1" dirty="0" smtClean="0">
                <a:solidFill>
                  <a:schemeClr val="tx1"/>
                </a:solidFill>
              </a:rPr>
              <a:t>Pointer to pointer</a:t>
            </a:r>
            <a:endParaRPr lang="en-US" sz="4000" b="1" dirty="0">
              <a:solidFill>
                <a:schemeClr val="tx1"/>
              </a:solidFill>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1792712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364" y="461899"/>
            <a:ext cx="4069715"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rgbClr val="000000"/>
                </a:solidFill>
              </a:rPr>
              <a:t>Pointer</a:t>
            </a:r>
            <a:r>
              <a:rPr sz="4000" b="1" spc="-35" dirty="0">
                <a:solidFill>
                  <a:srgbClr val="000000"/>
                </a:solidFill>
              </a:rPr>
              <a:t> </a:t>
            </a:r>
            <a:r>
              <a:rPr sz="4000" b="1" spc="-25" dirty="0">
                <a:solidFill>
                  <a:srgbClr val="000000"/>
                </a:solidFill>
              </a:rPr>
              <a:t>to</a:t>
            </a:r>
            <a:r>
              <a:rPr sz="4000" b="1" spc="-10" dirty="0">
                <a:solidFill>
                  <a:srgbClr val="000000"/>
                </a:solidFill>
              </a:rPr>
              <a:t> pointer</a:t>
            </a:r>
          </a:p>
        </p:txBody>
      </p:sp>
      <p:sp>
        <p:nvSpPr>
          <p:cNvPr id="3" name="object 3"/>
          <p:cNvSpPr txBox="1"/>
          <p:nvPr/>
        </p:nvSpPr>
        <p:spPr>
          <a:xfrm>
            <a:off x="597645" y="1585340"/>
            <a:ext cx="8220964" cy="2155590"/>
          </a:xfrm>
          <a:prstGeom prst="rect">
            <a:avLst/>
          </a:prstGeom>
        </p:spPr>
        <p:txBody>
          <a:bodyPr vert="horz" wrap="square" lIns="0" tIns="13335" rIns="0" bIns="0" rtlCol="0">
            <a:spAutoFit/>
          </a:bodyPr>
          <a:lstStyle/>
          <a:p>
            <a:pPr marL="12700" marR="5080" algn="just">
              <a:lnSpc>
                <a:spcPct val="100000"/>
              </a:lnSpc>
              <a:spcBef>
                <a:spcPts val="105"/>
              </a:spcBef>
            </a:pPr>
            <a:r>
              <a:rPr sz="2400" spc="-20" dirty="0">
                <a:latin typeface="Times New Roman" panose="02020603050405020304" pitchFamily="18" charset="0"/>
                <a:cs typeface="Times New Roman" panose="02020603050405020304" pitchFamily="18" charset="0"/>
              </a:rPr>
              <a:t>Pointer </a:t>
            </a:r>
            <a:r>
              <a:rPr sz="2400" spc="-10" dirty="0">
                <a:latin typeface="Times New Roman" panose="02020603050405020304" pitchFamily="18" charset="0"/>
                <a:cs typeface="Times New Roman" panose="02020603050405020304" pitchFamily="18" charset="0"/>
              </a:rPr>
              <a:t>variable that </a:t>
            </a:r>
            <a:r>
              <a:rPr sz="2400" spc="-5" dirty="0">
                <a:latin typeface="Times New Roman" panose="02020603050405020304" pitchFamily="18" charset="0"/>
                <a:cs typeface="Times New Roman" panose="02020603050405020304" pitchFamily="18" charset="0"/>
              </a:rPr>
              <a:t>holds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address of </a:t>
            </a:r>
            <a:r>
              <a:rPr sz="2400" spc="-7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another</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pointer</a:t>
            </a:r>
            <a:endParaRPr sz="2400" dirty="0">
              <a:latin typeface="Times New Roman" panose="02020603050405020304" pitchFamily="18" charset="0"/>
              <a:cs typeface="Times New Roman" panose="02020603050405020304" pitchFamily="18" charset="0"/>
            </a:endParaRPr>
          </a:p>
          <a:p>
            <a:pPr marL="12700" marR="4713605" algn="just">
              <a:lnSpc>
                <a:spcPct val="120000"/>
              </a:lnSpc>
              <a:spcBef>
                <a:spcPts val="5"/>
              </a:spcBef>
            </a:pPr>
            <a:r>
              <a:rPr sz="2400" b="1" spc="-15" dirty="0">
                <a:latin typeface="Times New Roman" panose="02020603050405020304" pitchFamily="18" charset="0"/>
                <a:cs typeface="Times New Roman" panose="02020603050405020304" pitchFamily="18" charset="0"/>
              </a:rPr>
              <a:t>Declaration </a:t>
            </a:r>
            <a:r>
              <a:rPr sz="2400" b="1" dirty="0">
                <a:latin typeface="Times New Roman" panose="02020603050405020304" pitchFamily="18" charset="0"/>
                <a:cs typeface="Times New Roman" panose="02020603050405020304" pitchFamily="18" charset="0"/>
              </a:rPr>
              <a:t>: </a:t>
            </a:r>
            <a:r>
              <a:rPr sz="2400" b="1" spc="-715" dirty="0">
                <a:latin typeface="Times New Roman" panose="02020603050405020304" pitchFamily="18" charset="0"/>
                <a:cs typeface="Times New Roman" panose="02020603050405020304" pitchFamily="18" charset="0"/>
              </a:rPr>
              <a:t> </a:t>
            </a:r>
            <a:endParaRPr lang="en-US" sz="2400" b="1" spc="-715" dirty="0" smtClean="0">
              <a:latin typeface="Times New Roman" panose="02020603050405020304" pitchFamily="18" charset="0"/>
              <a:cs typeface="Times New Roman" panose="02020603050405020304" pitchFamily="18" charset="0"/>
            </a:endParaRPr>
          </a:p>
          <a:p>
            <a:pPr marL="12700" marR="4713605">
              <a:lnSpc>
                <a:spcPct val="120000"/>
              </a:lnSpc>
              <a:spcBef>
                <a:spcPts val="5"/>
              </a:spcBef>
            </a:pPr>
            <a:r>
              <a:rPr lang="en-US" sz="2400" spc="-10" dirty="0" err="1">
                <a:latin typeface="Times New Roman" panose="02020603050405020304" pitchFamily="18" charset="0"/>
                <a:cs typeface="Times New Roman" panose="02020603050405020304" pitchFamily="18" charset="0"/>
              </a:rPr>
              <a:t>i</a:t>
            </a:r>
            <a:r>
              <a:rPr sz="2400" spc="-10" dirty="0" err="1" smtClean="0">
                <a:latin typeface="Times New Roman" panose="02020603050405020304" pitchFamily="18" charset="0"/>
                <a:cs typeface="Times New Roman" panose="02020603050405020304" pitchFamily="18" charset="0"/>
              </a:rPr>
              <a:t>nt</a:t>
            </a:r>
            <a:r>
              <a:rPr lang="en-US" sz="2400" spc="-10"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p1,*p; </a:t>
            </a:r>
            <a:r>
              <a:rPr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12700" marR="4713605">
              <a:lnSpc>
                <a:spcPct val="120000"/>
              </a:lnSpc>
              <a:spcBef>
                <a:spcPts val="5"/>
              </a:spcBef>
            </a:pPr>
            <a:r>
              <a:rPr sz="2400" b="1" spc="-10" dirty="0" smtClean="0">
                <a:latin typeface="Times New Roman" panose="02020603050405020304" pitchFamily="18" charset="0"/>
                <a:cs typeface="Times New Roman" panose="02020603050405020304" pitchFamily="18" charset="0"/>
              </a:rPr>
              <a:t>Initialization</a:t>
            </a:r>
            <a:r>
              <a:rPr lang="en-US" sz="2400" b="1" spc="-10" dirty="0" smtClean="0">
                <a:latin typeface="Times New Roman" panose="02020603050405020304" pitchFamily="18" charset="0"/>
                <a:cs typeface="Times New Roman" panose="02020603050405020304" pitchFamily="18" charset="0"/>
              </a:rPr>
              <a:t>:</a:t>
            </a:r>
          </a:p>
          <a:p>
            <a:pPr marL="12700" marR="4713605">
              <a:lnSpc>
                <a:spcPct val="120000"/>
              </a:lnSpc>
              <a:spcBef>
                <a:spcPts val="5"/>
              </a:spcBef>
            </a:pPr>
            <a:r>
              <a:rPr sz="2400" spc="-10" dirty="0" smtClean="0">
                <a:latin typeface="Times New Roman" panose="02020603050405020304" pitchFamily="18" charset="0"/>
                <a:cs typeface="Times New Roman" panose="02020603050405020304" pitchFamily="18" charset="0"/>
              </a:rPr>
              <a:t> </a:t>
            </a:r>
            <a:r>
              <a:rPr sz="2400" spc="-71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p1=&amp;p;</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12978402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smtClean="0">
                <a:solidFill>
                  <a:schemeClr val="tx1"/>
                </a:solidFill>
              </a:rPr>
              <a:t>Pointer to pointer</a:t>
            </a:r>
            <a:endParaRPr lang="en-IN" sz="4000" b="1" dirty="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pic>
        <p:nvPicPr>
          <p:cNvPr id="4" name="Picture 2" descr="C:\Users\Dell\Desktop\14.png"/>
          <p:cNvPicPr>
            <a:picLocks noChangeAspect="1" noChangeArrowheads="1"/>
          </p:cNvPicPr>
          <p:nvPr/>
        </p:nvPicPr>
        <p:blipFill>
          <a:blip r:embed="rId2"/>
          <a:srcRect/>
          <a:stretch>
            <a:fillRect/>
          </a:stretch>
        </p:blipFill>
        <p:spPr bwMode="auto">
          <a:xfrm>
            <a:off x="476250" y="2786856"/>
            <a:ext cx="8191500" cy="2152650"/>
          </a:xfrm>
          <a:prstGeom prst="rect">
            <a:avLst/>
          </a:prstGeom>
          <a:noFill/>
        </p:spPr>
      </p:pic>
    </p:spTree>
    <p:extLst>
      <p:ext uri="{BB962C8B-B14F-4D97-AF65-F5344CB8AC3E}">
        <p14:creationId xmlns:p14="http://schemas.microsoft.com/office/powerpoint/2010/main" val="3744095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0576" y="461899"/>
            <a:ext cx="4481830" cy="629018"/>
          </a:xfrm>
          <a:prstGeom prst="rect">
            <a:avLst/>
          </a:prstGeom>
        </p:spPr>
        <p:txBody>
          <a:bodyPr vert="horz" wrap="square" lIns="0" tIns="13335" rIns="0" bIns="0" rtlCol="0">
            <a:spAutoFit/>
          </a:bodyPr>
          <a:lstStyle/>
          <a:p>
            <a:pPr marL="12700">
              <a:lnSpc>
                <a:spcPct val="100000"/>
              </a:lnSpc>
              <a:spcBef>
                <a:spcPts val="105"/>
              </a:spcBef>
            </a:pPr>
            <a:r>
              <a:rPr sz="4000" b="1" spc="-30" dirty="0">
                <a:solidFill>
                  <a:srgbClr val="000000"/>
                </a:solidFill>
              </a:rPr>
              <a:t>Pointers</a:t>
            </a:r>
            <a:r>
              <a:rPr sz="4000" b="1" spc="-50" dirty="0">
                <a:solidFill>
                  <a:srgbClr val="000000"/>
                </a:solidFill>
              </a:rPr>
              <a:t> </a:t>
            </a:r>
            <a:r>
              <a:rPr sz="4000" b="1" spc="-25" dirty="0">
                <a:solidFill>
                  <a:srgbClr val="000000"/>
                </a:solidFill>
              </a:rPr>
              <a:t>to</a:t>
            </a:r>
            <a:r>
              <a:rPr sz="4000" b="1" spc="-40" dirty="0">
                <a:solidFill>
                  <a:srgbClr val="000000"/>
                </a:solidFill>
              </a:rPr>
              <a:t> </a:t>
            </a:r>
            <a:r>
              <a:rPr sz="4000" b="1" spc="-20" dirty="0">
                <a:solidFill>
                  <a:srgbClr val="000000"/>
                </a:solidFill>
              </a:rPr>
              <a:t>pointers</a:t>
            </a:r>
          </a:p>
        </p:txBody>
      </p:sp>
      <p:sp>
        <p:nvSpPr>
          <p:cNvPr id="3" name="object 3"/>
          <p:cNvSpPr txBox="1"/>
          <p:nvPr/>
        </p:nvSpPr>
        <p:spPr>
          <a:xfrm>
            <a:off x="688340" y="1177797"/>
            <a:ext cx="8227060" cy="4933273"/>
          </a:xfrm>
          <a:prstGeom prst="rect">
            <a:avLst/>
          </a:prstGeom>
        </p:spPr>
        <p:txBody>
          <a:bodyPr vert="horz" wrap="square" lIns="0" tIns="61594" rIns="0" bIns="0" rtlCol="0">
            <a:spAutoFit/>
          </a:bodyPr>
          <a:lstStyle/>
          <a:p>
            <a:pPr marL="355600" marR="33020" indent="-343535" algn="just">
              <a:lnSpc>
                <a:spcPct val="90000"/>
              </a:lnSpc>
              <a:spcBef>
                <a:spcPts val="484"/>
              </a:spcBef>
              <a:buFont typeface="Arial MT"/>
              <a:buChar char="•"/>
              <a:tabLst>
                <a:tab pos="355600" algn="l"/>
                <a:tab pos="356235" algn="l"/>
              </a:tabLst>
            </a:pP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pointer</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variable</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containing</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 of </a:t>
            </a:r>
            <a:r>
              <a:rPr sz="2400" dirty="0">
                <a:latin typeface="Times New Roman" panose="02020603050405020304" pitchFamily="18" charset="0"/>
                <a:cs typeface="Times New Roman" panose="02020603050405020304" pitchFamily="18" charset="0"/>
              </a:rPr>
              <a:t> another</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pointer</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variable </a:t>
            </a:r>
            <a:r>
              <a:rPr sz="2400" dirty="0">
                <a:latin typeface="Times New Roman" panose="02020603050405020304" pitchFamily="18" charset="0"/>
                <a:cs typeface="Times New Roman" panose="02020603050405020304" pitchFamily="18" charset="0"/>
              </a:rPr>
              <a:t>is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called </a:t>
            </a:r>
            <a:r>
              <a:rPr sz="2400" spc="-15" dirty="0">
                <a:latin typeface="Times New Roman" panose="02020603050405020304" pitchFamily="18" charset="0"/>
                <a:cs typeface="Times New Roman" panose="02020603050405020304" pitchFamily="18" charset="0"/>
              </a:rPr>
              <a:t>pointer </a:t>
            </a:r>
            <a:r>
              <a:rPr sz="2400" spc="-70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to</a:t>
            </a:r>
            <a:r>
              <a:rPr sz="2400" dirty="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pointer</a:t>
            </a:r>
            <a:r>
              <a:rPr lang="en-US" sz="2400" spc="-1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12700" algn="just">
              <a:lnSpc>
                <a:spcPct val="100000"/>
              </a:lnSpc>
              <a:spcBef>
                <a:spcPts val="385"/>
              </a:spcBef>
            </a:pPr>
            <a:r>
              <a:rPr lang="en-US" sz="2400" dirty="0" smtClean="0">
                <a:latin typeface="Times New Roman" panose="02020603050405020304" pitchFamily="18" charset="0"/>
                <a:cs typeface="Times New Roman" panose="02020603050405020304" pitchFamily="18" charset="0"/>
              </a:rPr>
              <a:t>#include&lt;</a:t>
            </a:r>
            <a:r>
              <a:rPr lang="en-US" sz="2400" dirty="0" err="1" smtClean="0">
                <a:latin typeface="Times New Roman" panose="02020603050405020304" pitchFamily="18" charset="0"/>
                <a:cs typeface="Times New Roman" panose="02020603050405020304" pitchFamily="18" charset="0"/>
              </a:rPr>
              <a:t>iostream</a:t>
            </a:r>
            <a:r>
              <a:rPr lang="en-US" sz="2400" dirty="0" smtClean="0">
                <a:latin typeface="Times New Roman" panose="02020603050405020304" pitchFamily="18" charset="0"/>
                <a:cs typeface="Times New Roman" panose="02020603050405020304" pitchFamily="18" charset="0"/>
              </a:rPr>
              <a:t>&gt;</a:t>
            </a:r>
          </a:p>
          <a:p>
            <a:pPr marL="12700" algn="just">
              <a:lnSpc>
                <a:spcPct val="100000"/>
              </a:lnSpc>
              <a:spcBef>
                <a:spcPts val="385"/>
              </a:spcBef>
            </a:pPr>
            <a:r>
              <a:rPr lang="en-US" sz="2400" dirty="0" smtClean="0">
                <a:latin typeface="Times New Roman" panose="02020603050405020304" pitchFamily="18" charset="0"/>
                <a:cs typeface="Times New Roman" panose="02020603050405020304" pitchFamily="18" charset="0"/>
              </a:rPr>
              <a:t>using namespace </a:t>
            </a:r>
            <a:r>
              <a:rPr lang="en-US" sz="2400" dirty="0" err="1" smtClean="0">
                <a:latin typeface="Times New Roman" panose="02020603050405020304" pitchFamily="18" charset="0"/>
                <a:cs typeface="Times New Roman" panose="02020603050405020304" pitchFamily="18" charset="0"/>
              </a:rPr>
              <a:t>std</a:t>
            </a:r>
            <a:r>
              <a:rPr lang="en-US" sz="2400" dirty="0" smtClean="0">
                <a:latin typeface="Times New Roman" panose="02020603050405020304" pitchFamily="18" charset="0"/>
                <a:cs typeface="Times New Roman" panose="02020603050405020304" pitchFamily="18" charset="0"/>
              </a:rPr>
              <a:t>;</a:t>
            </a:r>
          </a:p>
          <a:p>
            <a:pPr marL="12700" algn="just">
              <a:lnSpc>
                <a:spcPct val="100000"/>
              </a:lnSpc>
              <a:spcBef>
                <a:spcPts val="385"/>
              </a:spcBef>
            </a:pP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main ()</a:t>
            </a:r>
          </a:p>
          <a:p>
            <a:pPr marL="12700" algn="just">
              <a:lnSpc>
                <a:spcPct val="100000"/>
              </a:lnSpc>
              <a:spcBef>
                <a:spcPts val="385"/>
              </a:spcBef>
            </a:pPr>
            <a:r>
              <a:rPr lang="en-US" sz="2400" dirty="0" smtClean="0">
                <a:latin typeface="Times New Roman" panose="02020603050405020304" pitchFamily="18" charset="0"/>
                <a:cs typeface="Times New Roman" panose="02020603050405020304" pitchFamily="18" charset="0"/>
              </a:rPr>
              <a:t>{</a:t>
            </a:r>
          </a:p>
          <a:p>
            <a:pPr marL="12700" algn="just">
              <a:lnSpc>
                <a:spcPct val="100000"/>
              </a:lnSpc>
              <a:spcBef>
                <a:spcPts val="385"/>
              </a:spcBef>
            </a:pP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a=2, *p, **q;</a:t>
            </a:r>
          </a:p>
          <a:p>
            <a:pPr marL="12700" algn="just">
              <a:lnSpc>
                <a:spcPct val="100000"/>
              </a:lnSpc>
              <a:spcBef>
                <a:spcPts val="385"/>
              </a:spcBef>
            </a:pPr>
            <a:r>
              <a:rPr lang="en-US" sz="2400" dirty="0" smtClean="0">
                <a:latin typeface="Times New Roman" panose="02020603050405020304" pitchFamily="18" charset="0"/>
                <a:cs typeface="Times New Roman" panose="02020603050405020304" pitchFamily="18" charset="0"/>
              </a:rPr>
              <a:t>p=&amp;a;</a:t>
            </a:r>
          </a:p>
          <a:p>
            <a:pPr marL="12700" algn="just">
              <a:lnSpc>
                <a:spcPct val="100000"/>
              </a:lnSpc>
              <a:spcBef>
                <a:spcPts val="385"/>
              </a:spcBef>
            </a:pPr>
            <a:r>
              <a:rPr lang="en-US" sz="2400" dirty="0" smtClean="0">
                <a:latin typeface="Times New Roman" panose="02020603050405020304" pitchFamily="18" charset="0"/>
                <a:cs typeface="Times New Roman" panose="02020603050405020304" pitchFamily="18" charset="0"/>
              </a:rPr>
              <a:t>q=&amp;p;</a:t>
            </a:r>
          </a:p>
          <a:p>
            <a:pPr marL="12700" algn="just">
              <a:lnSpc>
                <a:spcPct val="100000"/>
              </a:lnSpc>
              <a:spcBef>
                <a:spcPts val="385"/>
              </a:spcBef>
            </a:pPr>
            <a:r>
              <a:rPr lang="en-US" sz="2400" dirty="0" err="1" smtClean="0">
                <a:latin typeface="Times New Roman" panose="02020603050405020304" pitchFamily="18" charset="0"/>
                <a:cs typeface="Times New Roman" panose="02020603050405020304" pitchFamily="18" charset="0"/>
              </a:rPr>
              <a:t>cout</a:t>
            </a:r>
            <a:r>
              <a:rPr lang="en-US" sz="2400" dirty="0" smtClean="0">
                <a:latin typeface="Times New Roman" panose="02020603050405020304" pitchFamily="18" charset="0"/>
                <a:cs typeface="Times New Roman" panose="02020603050405020304" pitchFamily="18" charset="0"/>
              </a:rPr>
              <a:t>&lt;&lt;a&lt;&lt;" is stored at "&lt;&lt;p&lt;&lt;" and pointer is stored at "&lt;&lt;q;</a:t>
            </a:r>
          </a:p>
          <a:p>
            <a:pPr marL="12700" algn="just">
              <a:lnSpc>
                <a:spcPct val="100000"/>
              </a:lnSpc>
              <a:spcBef>
                <a:spcPts val="385"/>
              </a:spcBef>
            </a:pPr>
            <a:r>
              <a:rPr lang="en-US" sz="2400" dirty="0" smtClean="0">
                <a:latin typeface="Times New Roman" panose="02020603050405020304" pitchFamily="18" charset="0"/>
                <a:cs typeface="Times New Roman" panose="02020603050405020304" pitchFamily="18" charset="0"/>
              </a:rPr>
              <a:t>}</a:t>
            </a:r>
          </a:p>
          <a:p>
            <a:pPr marL="12700" algn="just">
              <a:lnSpc>
                <a:spcPct val="100000"/>
              </a:lnSpc>
              <a:spcBef>
                <a:spcPts val="385"/>
              </a:spcBef>
            </a:pP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1508956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pPr algn="ctr"/>
            <a:r>
              <a:rPr lang="en-US" sz="4000" b="1" dirty="0" smtClean="0">
                <a:solidFill>
                  <a:schemeClr val="tx1"/>
                </a:solidFill>
              </a:rPr>
              <a:t>WAP</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1107996"/>
          </a:xfrm>
        </p:spPr>
        <p:txBody>
          <a:bodyPr/>
          <a:lstStyle/>
          <a:p>
            <a:pPr algn="just"/>
            <a:r>
              <a:rPr lang="en-US" sz="2400" dirty="0" smtClean="0">
                <a:latin typeface="Times New Roman" panose="02020603050405020304" pitchFamily="18" charset="0"/>
                <a:cs typeface="Times New Roman" panose="02020603050405020304" pitchFamily="18" charset="0"/>
              </a:rPr>
              <a:t>Write a </a:t>
            </a:r>
            <a:r>
              <a:rPr lang="en-US" sz="2400" dirty="0">
                <a:latin typeface="Times New Roman" panose="02020603050405020304" pitchFamily="18" charset="0"/>
                <a:cs typeface="Times New Roman" panose="02020603050405020304" pitchFamily="18" charset="0"/>
              </a:rPr>
              <a:t>program that reads user input and counts the number of words to analyze the user's query. Utilize pointer to pointer concept to process the input and count the words.</a:t>
            </a:r>
          </a:p>
        </p:txBody>
      </p:sp>
      <p:sp>
        <p:nvSpPr>
          <p:cNvPr id="4" name="Slide Number Placeholder 3"/>
          <p:cNvSpPr>
            <a:spLocks noGrp="1"/>
          </p:cNvSpPr>
          <p:nvPr>
            <p:ph type="sldNum" sz="quarter" idx="7"/>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4009924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latin typeface="+mj-lt"/>
              </a:rPr>
              <a:t>Solution</a:t>
            </a:r>
            <a:endParaRPr lang="en-US" sz="4000" b="1" dirty="0">
              <a:solidFill>
                <a:schemeClr val="tx1"/>
              </a:solidFill>
              <a:latin typeface="+mj-lt"/>
            </a:endParaRPr>
          </a:p>
        </p:txBody>
      </p:sp>
      <p:sp>
        <p:nvSpPr>
          <p:cNvPr id="3" name="Text Placeholder 2"/>
          <p:cNvSpPr>
            <a:spLocks noGrp="1"/>
          </p:cNvSpPr>
          <p:nvPr>
            <p:ph type="body" idx="1"/>
          </p:nvPr>
        </p:nvSpPr>
        <p:spPr>
          <a:xfrm>
            <a:off x="533400" y="990600"/>
            <a:ext cx="3966211" cy="5755422"/>
          </a:xfrm>
        </p:spPr>
        <p:txBody>
          <a:bodyPr/>
          <a:lstStyle/>
          <a:p>
            <a:r>
              <a:rPr lang="en-US" sz="2200" dirty="0">
                <a:latin typeface="Times New Roman" panose="02020603050405020304" pitchFamily="18" charset="0"/>
                <a:cs typeface="Times New Roman" panose="02020603050405020304" pitchFamily="18" charset="0"/>
              </a:rPr>
              <a:t>#include &lt;</a:t>
            </a:r>
            <a:r>
              <a:rPr lang="en-US" sz="2200" dirty="0" err="1">
                <a:latin typeface="Times New Roman" panose="02020603050405020304" pitchFamily="18" charset="0"/>
                <a:cs typeface="Times New Roman" panose="02020603050405020304" pitchFamily="18" charset="0"/>
              </a:rPr>
              <a:t>iostream</a:t>
            </a:r>
            <a:r>
              <a:rPr lang="en-US" sz="2200" dirty="0">
                <a:latin typeface="Times New Roman" panose="02020603050405020304" pitchFamily="18" charset="0"/>
                <a:cs typeface="Times New Roman" panose="02020603050405020304" pitchFamily="18" charset="0"/>
              </a:rPr>
              <a:t>&gt;</a:t>
            </a:r>
          </a:p>
          <a:p>
            <a:r>
              <a:rPr lang="en-US" sz="2200" dirty="0">
                <a:latin typeface="Times New Roman" panose="02020603050405020304" pitchFamily="18" charset="0"/>
                <a:cs typeface="Times New Roman" panose="02020603050405020304" pitchFamily="18" charset="0"/>
              </a:rPr>
              <a:t>#include &lt;</a:t>
            </a:r>
            <a:r>
              <a:rPr lang="en-US" sz="2200" dirty="0" err="1">
                <a:latin typeface="Times New Roman" panose="02020603050405020304" pitchFamily="18" charset="0"/>
                <a:cs typeface="Times New Roman" panose="02020603050405020304" pitchFamily="18" charset="0"/>
              </a:rPr>
              <a:t>cstring</a:t>
            </a:r>
            <a:r>
              <a:rPr lang="en-US" sz="2200" dirty="0">
                <a:latin typeface="Times New Roman" panose="02020603050405020304" pitchFamily="18" charset="0"/>
                <a:cs typeface="Times New Roman" panose="02020603050405020304" pitchFamily="18" charset="0"/>
              </a:rPr>
              <a:t>&gt;</a:t>
            </a:r>
          </a:p>
          <a:p>
            <a:r>
              <a:rPr lang="en-US" sz="2200" dirty="0">
                <a:latin typeface="Times New Roman" panose="02020603050405020304" pitchFamily="18" charset="0"/>
                <a:cs typeface="Times New Roman" panose="02020603050405020304" pitchFamily="18" charset="0"/>
              </a:rPr>
              <a:t>using namespace </a:t>
            </a:r>
            <a:r>
              <a:rPr lang="en-US" sz="2200" dirty="0" err="1">
                <a:latin typeface="Times New Roman" panose="02020603050405020304" pitchFamily="18" charset="0"/>
                <a:cs typeface="Times New Roman" panose="02020603050405020304" pitchFamily="18" charset="0"/>
              </a:rPr>
              <a:t>std</a:t>
            </a:r>
            <a:r>
              <a:rPr lang="en-US" sz="2200" dirty="0">
                <a:latin typeface="Times New Roman" panose="02020603050405020304" pitchFamily="18" charset="0"/>
                <a:cs typeface="Times New Roman" panose="02020603050405020304" pitchFamily="18" charset="0"/>
              </a:rPr>
              <a:t>;</a:t>
            </a:r>
          </a:p>
          <a:p>
            <a:r>
              <a:rPr lang="en-US" sz="2200" dirty="0" err="1" smtClean="0">
                <a:latin typeface="Times New Roman" panose="02020603050405020304" pitchFamily="18" charset="0"/>
                <a:cs typeface="Times New Roman" panose="02020603050405020304" pitchFamily="18" charset="0"/>
              </a:rPr>
              <a:t>int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main() {</a:t>
            </a:r>
          </a:p>
          <a:p>
            <a:r>
              <a:rPr lang="en-US" sz="2200" dirty="0">
                <a:latin typeface="Times New Roman" panose="02020603050405020304" pitchFamily="18" charset="0"/>
                <a:cs typeface="Times New Roman" panose="02020603050405020304" pitchFamily="18" charset="0"/>
              </a:rPr>
              <a:t>    char </a:t>
            </a:r>
            <a:r>
              <a:rPr lang="en-US" sz="2200" dirty="0" err="1">
                <a:latin typeface="Times New Roman" panose="02020603050405020304" pitchFamily="18" charset="0"/>
                <a:cs typeface="Times New Roman" panose="02020603050405020304" pitchFamily="18" charset="0"/>
              </a:rPr>
              <a:t>str</a:t>
            </a:r>
            <a:r>
              <a:rPr lang="en-US" sz="2200" dirty="0">
                <a:latin typeface="Times New Roman" panose="02020603050405020304" pitchFamily="18" charset="0"/>
                <a:cs typeface="Times New Roman" panose="02020603050405020304" pitchFamily="18" charset="0"/>
              </a:rPr>
              <a:t>[1000];</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cin.getline</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str</a:t>
            </a:r>
            <a:r>
              <a:rPr lang="en-US" sz="2200" dirty="0">
                <a:latin typeface="Times New Roman" panose="02020603050405020304" pitchFamily="18" charset="0"/>
                <a:cs typeface="Times New Roman" panose="02020603050405020304" pitchFamily="18" charset="0"/>
              </a:rPr>
              <a:t>, 1000);</a:t>
            </a:r>
          </a:p>
          <a:p>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wordCount</a:t>
            </a:r>
            <a:r>
              <a:rPr lang="en-US" sz="2200" dirty="0">
                <a:latin typeface="Times New Roman" panose="02020603050405020304" pitchFamily="18" charset="0"/>
                <a:cs typeface="Times New Roman" panose="02020603050405020304" pitchFamily="18" charset="0"/>
              </a:rPr>
              <a:t> = 0;</a:t>
            </a:r>
          </a:p>
          <a:p>
            <a:r>
              <a:rPr lang="en-US" sz="2200" dirty="0">
                <a:latin typeface="Times New Roman" panose="02020603050405020304" pitchFamily="18" charset="0"/>
                <a:cs typeface="Times New Roman" panose="02020603050405020304" pitchFamily="18" charset="0"/>
              </a:rPr>
              <a:t>    bool </a:t>
            </a:r>
            <a:r>
              <a:rPr lang="en-US" sz="2200" dirty="0" err="1">
                <a:latin typeface="Times New Roman" panose="02020603050405020304" pitchFamily="18" charset="0"/>
                <a:cs typeface="Times New Roman" panose="02020603050405020304" pitchFamily="18" charset="0"/>
              </a:rPr>
              <a:t>inWord</a:t>
            </a:r>
            <a:r>
              <a:rPr lang="en-US" sz="2200" dirty="0">
                <a:latin typeface="Times New Roman" panose="02020603050405020304" pitchFamily="18" charset="0"/>
                <a:cs typeface="Times New Roman" panose="02020603050405020304" pitchFamily="18" charset="0"/>
              </a:rPr>
              <a:t> = false;</a:t>
            </a:r>
          </a:p>
          <a:p>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const</a:t>
            </a:r>
            <a:r>
              <a:rPr lang="en-US" sz="2200" dirty="0">
                <a:latin typeface="Times New Roman" panose="02020603050405020304" pitchFamily="18" charset="0"/>
                <a:cs typeface="Times New Roman" panose="02020603050405020304" pitchFamily="18" charset="0"/>
              </a:rPr>
              <a:t> char* </a:t>
            </a:r>
            <a:r>
              <a:rPr lang="en-US" sz="2200" dirty="0" err="1">
                <a:latin typeface="Times New Roman" panose="02020603050405020304" pitchFamily="18" charset="0"/>
                <a:cs typeface="Times New Roman" panose="02020603050405020304" pitchFamily="18" charset="0"/>
              </a:rPr>
              <a:t>ptr</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str</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const</a:t>
            </a:r>
            <a:r>
              <a:rPr lang="en-US" sz="2200" dirty="0">
                <a:latin typeface="Times New Roman" panose="02020603050405020304" pitchFamily="18" charset="0"/>
                <a:cs typeface="Times New Roman" panose="02020603050405020304" pitchFamily="18" charset="0"/>
              </a:rPr>
              <a:t> char** </a:t>
            </a:r>
            <a:r>
              <a:rPr lang="en-US" sz="2200" dirty="0" err="1">
                <a:latin typeface="Times New Roman" panose="02020603050405020304" pitchFamily="18" charset="0"/>
                <a:cs typeface="Times New Roman" panose="02020603050405020304" pitchFamily="18" charset="0"/>
              </a:rPr>
              <a:t>doublePtr</a:t>
            </a:r>
            <a:r>
              <a:rPr lang="en-US" sz="2200" dirty="0">
                <a:latin typeface="Times New Roman" panose="02020603050405020304" pitchFamily="18" charset="0"/>
                <a:cs typeface="Times New Roman" panose="02020603050405020304" pitchFamily="18" charset="0"/>
              </a:rPr>
              <a:t> = &amp;</a:t>
            </a:r>
            <a:r>
              <a:rPr lang="en-US" sz="2200" dirty="0" err="1">
                <a:latin typeface="Times New Roman" panose="02020603050405020304" pitchFamily="18" charset="0"/>
                <a:cs typeface="Times New Roman" panose="02020603050405020304" pitchFamily="18" charset="0"/>
              </a:rPr>
              <a:t>ptr</a:t>
            </a:r>
            <a:r>
              <a:rPr lang="en-US" sz="2200" dirty="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while (**</a:t>
            </a:r>
            <a:r>
              <a:rPr lang="en-US" sz="2200" dirty="0" err="1">
                <a:latin typeface="Times New Roman" panose="02020603050405020304" pitchFamily="18" charset="0"/>
                <a:cs typeface="Times New Roman" panose="02020603050405020304" pitchFamily="18" charset="0"/>
              </a:rPr>
              <a:t>doublePtr</a:t>
            </a:r>
            <a:r>
              <a:rPr lang="en-US" sz="2200" dirty="0">
                <a:latin typeface="Times New Roman" panose="02020603050405020304" pitchFamily="18" charset="0"/>
                <a:cs typeface="Times New Roman" panose="02020603050405020304" pitchFamily="18" charset="0"/>
              </a:rPr>
              <a:t> != '\0') {</a:t>
            </a:r>
          </a:p>
          <a:p>
            <a:r>
              <a:rPr lang="en-US" sz="2200" dirty="0">
                <a:latin typeface="Times New Roman" panose="02020603050405020304" pitchFamily="18" charset="0"/>
                <a:cs typeface="Times New Roman" panose="02020603050405020304" pitchFamily="18" charset="0"/>
              </a:rPr>
              <a:t>        if (**</a:t>
            </a:r>
            <a:r>
              <a:rPr lang="en-US" sz="2200" dirty="0" err="1">
                <a:latin typeface="Times New Roman" panose="02020603050405020304" pitchFamily="18" charset="0"/>
                <a:cs typeface="Times New Roman" panose="02020603050405020304" pitchFamily="18" charset="0"/>
              </a:rPr>
              <a:t>doublePtr</a:t>
            </a:r>
            <a:r>
              <a:rPr lang="en-US" sz="2200" dirty="0">
                <a:latin typeface="Times New Roman" panose="02020603050405020304" pitchFamily="18" charset="0"/>
                <a:cs typeface="Times New Roman" panose="02020603050405020304" pitchFamily="18" charset="0"/>
              </a:rPr>
              <a:t> == ' ' || **</a:t>
            </a:r>
            <a:r>
              <a:rPr lang="en-US" sz="2200" dirty="0" err="1">
                <a:latin typeface="Times New Roman" panose="02020603050405020304" pitchFamily="18" charset="0"/>
                <a:cs typeface="Times New Roman" panose="02020603050405020304" pitchFamily="18" charset="0"/>
              </a:rPr>
              <a:t>doublePtr</a:t>
            </a:r>
            <a:r>
              <a:rPr lang="en-US" sz="2200" dirty="0">
                <a:latin typeface="Times New Roman" panose="02020603050405020304" pitchFamily="18" charset="0"/>
                <a:cs typeface="Times New Roman" panose="02020603050405020304" pitchFamily="18" charset="0"/>
              </a:rPr>
              <a:t> == '\t' || **</a:t>
            </a:r>
            <a:r>
              <a:rPr lang="en-US" sz="2200" dirty="0" err="1">
                <a:latin typeface="Times New Roman" panose="02020603050405020304" pitchFamily="18" charset="0"/>
                <a:cs typeface="Times New Roman" panose="02020603050405020304" pitchFamily="18" charset="0"/>
              </a:rPr>
              <a:t>doublePtr</a:t>
            </a:r>
            <a:r>
              <a:rPr lang="en-US" sz="2200" dirty="0">
                <a:latin typeface="Times New Roman" panose="02020603050405020304" pitchFamily="18" charset="0"/>
                <a:cs typeface="Times New Roman" panose="02020603050405020304" pitchFamily="18" charset="0"/>
              </a:rPr>
              <a:t> == '\n') {</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inWord</a:t>
            </a:r>
            <a:r>
              <a:rPr lang="en-US" sz="2200" dirty="0">
                <a:latin typeface="Times New Roman" panose="02020603050405020304" pitchFamily="18" charset="0"/>
                <a:cs typeface="Times New Roman" panose="02020603050405020304" pitchFamily="18" charset="0"/>
              </a:rPr>
              <a:t> = false;</a:t>
            </a:r>
          </a:p>
          <a:p>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25</a:t>
            </a:fld>
            <a:endParaRPr lang="en-US"/>
          </a:p>
        </p:txBody>
      </p:sp>
      <p:sp>
        <p:nvSpPr>
          <p:cNvPr id="5" name="Rectangle 4"/>
          <p:cNvSpPr/>
          <p:nvPr/>
        </p:nvSpPr>
        <p:spPr>
          <a:xfrm>
            <a:off x="4876800" y="1676400"/>
            <a:ext cx="4038600" cy="341632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else if (!</a:t>
            </a:r>
            <a:r>
              <a:rPr lang="en-US" sz="2400" dirty="0" err="1">
                <a:latin typeface="Times New Roman" panose="02020603050405020304" pitchFamily="18" charset="0"/>
                <a:cs typeface="Times New Roman" panose="02020603050405020304" pitchFamily="18" charset="0"/>
              </a:rPr>
              <a:t>inWord</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inWord</a:t>
            </a:r>
            <a:r>
              <a:rPr lang="en-US" sz="2400" dirty="0">
                <a:latin typeface="Times New Roman" panose="02020603050405020304" pitchFamily="18" charset="0"/>
                <a:cs typeface="Times New Roman" panose="02020603050405020304" pitchFamily="18" charset="0"/>
              </a:rPr>
              <a:t> = true;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wordCount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doublePtr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&lt;&lt; </a:t>
            </a:r>
            <a:r>
              <a:rPr lang="en-US" sz="2400" dirty="0" err="1">
                <a:latin typeface="Times New Roman" panose="02020603050405020304" pitchFamily="18" charset="0"/>
                <a:cs typeface="Times New Roman" panose="02020603050405020304" pitchFamily="18" charset="0"/>
              </a:rPr>
              <a:t>wordCount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a:t>
            </a:r>
            <a:endParaRPr lang="en-US" sz="2400" dirty="0"/>
          </a:p>
        </p:txBody>
      </p:sp>
    </p:spTree>
    <p:extLst>
      <p:ext uri="{BB962C8B-B14F-4D97-AF65-F5344CB8AC3E}">
        <p14:creationId xmlns:p14="http://schemas.microsoft.com/office/powerpoint/2010/main" val="17027413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0"/>
            <a:ext cx="7772400" cy="677108"/>
          </a:xfrm>
        </p:spPr>
        <p:txBody>
          <a:bodyPr/>
          <a:lstStyle/>
          <a:p>
            <a:pPr algn="ctr"/>
            <a:r>
              <a:rPr lang="en-US" b="1" spc="-25" dirty="0">
                <a:solidFill>
                  <a:schemeClr val="tx1"/>
                </a:solidFill>
              </a:rPr>
              <a:t>Pointer</a:t>
            </a:r>
            <a:r>
              <a:rPr lang="en-US" b="1" spc="-90" dirty="0">
                <a:solidFill>
                  <a:schemeClr val="tx1"/>
                </a:solidFill>
              </a:rPr>
              <a:t> </a:t>
            </a:r>
            <a:r>
              <a:rPr lang="en-US" b="1" dirty="0">
                <a:solidFill>
                  <a:schemeClr val="tx1"/>
                </a:solidFill>
              </a:rPr>
              <a:t>arithmetic</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2750947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457200"/>
            <a:ext cx="5502656" cy="690574"/>
          </a:xfrm>
          <a:prstGeom prst="rect">
            <a:avLst/>
          </a:prstGeom>
        </p:spPr>
        <p:txBody>
          <a:bodyPr vert="horz" wrap="square" lIns="0" tIns="13335" rIns="0" bIns="0" rtlCol="0">
            <a:spAutoFit/>
          </a:bodyPr>
          <a:lstStyle/>
          <a:p>
            <a:pPr marL="12700" algn="ctr">
              <a:lnSpc>
                <a:spcPct val="100000"/>
              </a:lnSpc>
              <a:spcBef>
                <a:spcPts val="105"/>
              </a:spcBef>
            </a:pPr>
            <a:r>
              <a:rPr b="1" spc="-25" dirty="0">
                <a:solidFill>
                  <a:schemeClr val="tx1"/>
                </a:solidFill>
              </a:rPr>
              <a:t>Pointer</a:t>
            </a:r>
            <a:r>
              <a:rPr b="1" spc="-90" dirty="0">
                <a:solidFill>
                  <a:schemeClr val="tx1"/>
                </a:solidFill>
              </a:rPr>
              <a:t> </a:t>
            </a:r>
            <a:r>
              <a:rPr b="1" dirty="0">
                <a:solidFill>
                  <a:schemeClr val="tx1"/>
                </a:solidFill>
              </a:rPr>
              <a:t>arithmetic</a:t>
            </a:r>
          </a:p>
        </p:txBody>
      </p:sp>
      <p:sp>
        <p:nvSpPr>
          <p:cNvPr id="3" name="object 3"/>
          <p:cNvSpPr txBox="1"/>
          <p:nvPr/>
        </p:nvSpPr>
        <p:spPr>
          <a:xfrm>
            <a:off x="612140" y="1433778"/>
            <a:ext cx="7017384" cy="2278187"/>
          </a:xfrm>
          <a:prstGeom prst="rect">
            <a:avLst/>
          </a:prstGeom>
        </p:spPr>
        <p:txBody>
          <a:bodyPr vert="horz" wrap="square" lIns="0" tIns="61594" rIns="0" bIns="0" rtlCol="0">
            <a:spAutoFit/>
          </a:bodyPr>
          <a:lstStyle/>
          <a:p>
            <a:pPr marL="12700">
              <a:lnSpc>
                <a:spcPct val="100000"/>
              </a:lnSpc>
              <a:spcBef>
                <a:spcPts val="484"/>
              </a:spcBef>
            </a:pPr>
            <a:r>
              <a:rPr sz="2400" spc="-40" dirty="0">
                <a:latin typeface="Times New Roman" panose="02020603050405020304" pitchFamily="18" charset="0"/>
                <a:cs typeface="Times New Roman" panose="02020603050405020304" pitchFamily="18" charset="0"/>
              </a:rPr>
              <a:t>Valid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operations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pointers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include:</a:t>
            </a:r>
            <a:endParaRPr sz="2400" dirty="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Increment/Decrement of a Pointer</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 of integer to a pointer</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Subtraction of integer to a pointer</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Subtracting two pointers of the same type</a:t>
            </a:r>
          </a:p>
          <a:p>
            <a:pPr marL="342900" indent="-34290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Comparison of pointers</a:t>
            </a:r>
          </a:p>
        </p:txBody>
      </p:sp>
      <p:sp>
        <p:nvSpPr>
          <p:cNvPr id="4" name="Slide Number Placeholder 3"/>
          <p:cNvSpPr>
            <a:spLocks noGrp="1"/>
          </p:cNvSpPr>
          <p:nvPr>
            <p:ph type="sldNum" sz="quarter" idx="7"/>
          </p:nvPr>
        </p:nvSpPr>
        <p:spPr/>
        <p:txBody>
          <a:bodyPr/>
          <a:lstStyle/>
          <a:p>
            <a:fld id="{B6F15528-21DE-4FAA-801E-634DDDAF4B2B}" type="slidenum">
              <a:rPr lang="en-US" smtClean="0"/>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20455"/>
            <a:ext cx="4114800" cy="5201424"/>
          </a:xfrm>
        </p:spPr>
        <p:txBody>
          <a:bodyPr/>
          <a:lstStyle/>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[]={56,75,22,18,90};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&lt;&lt;"the array values are:\n";</a:t>
            </a:r>
          </a:p>
          <a:p>
            <a:r>
              <a:rPr lang="en-US" sz="2000" dirty="0">
                <a:latin typeface="Times New Roman" panose="02020603050405020304" pitchFamily="18" charset="0"/>
                <a:cs typeface="Times New Roman" panose="02020603050405020304" pitchFamily="18" charset="0"/>
              </a:rPr>
              <a:t>    for(</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=0;i&lt;5;i++)</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]&lt;&lt;"\n";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initializing the base address of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 to </a:t>
            </a:r>
            <a:r>
              <a:rPr lang="en-US" sz="1800" dirty="0" err="1">
                <a:latin typeface="Times New Roman" panose="02020603050405020304" pitchFamily="18" charset="0"/>
                <a:cs typeface="Times New Roman" panose="02020603050405020304" pitchFamily="18" charset="0"/>
              </a:rPr>
              <a:t>ptr</a:t>
            </a:r>
            <a:endParaRPr lang="en-US" sz="1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value of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:"&lt;&lt;*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7"/>
          </p:nvPr>
        </p:nvSpPr>
        <p:spPr/>
        <p:txBody>
          <a:bodyPr/>
          <a:lstStyle/>
          <a:p>
            <a:fld id="{B6F15528-21DE-4FAA-801E-634DDDAF4B2B}" type="slidenum">
              <a:rPr lang="en-US" smtClean="0"/>
              <a:t>28</a:t>
            </a:fld>
            <a:endParaRPr lang="en-US"/>
          </a:p>
        </p:txBody>
      </p:sp>
      <p:sp>
        <p:nvSpPr>
          <p:cNvPr id="5" name="Rectangle 4"/>
          <p:cNvSpPr/>
          <p:nvPr/>
        </p:nvSpPr>
        <p:spPr>
          <a:xfrm>
            <a:off x="4495800" y="838200"/>
            <a:ext cx="4572000" cy="5632311"/>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value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value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value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=ptr+2 :"&lt;&lt;*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=ptr-1;</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value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=ptr-1 :"&lt;&lt;*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value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=ptr+3 :"&lt;&lt;*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=ptr-2;</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&lt;&lt;"the value of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=ptr-2 :"&lt;&lt;*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&lt;&lt;"\n\n";</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0" y="461899"/>
            <a:ext cx="9144000" cy="553998"/>
          </a:xfrm>
        </p:spPr>
        <p:txBody>
          <a:bodyPr/>
          <a:lstStyle/>
          <a:p>
            <a:pPr algn="ctr" rtl="0" fontAlgn="base"/>
            <a:r>
              <a:rPr lang="en-US" sz="3600" b="1" dirty="0">
                <a:solidFill>
                  <a:schemeClr val="tx1"/>
                </a:solidFill>
              </a:rPr>
              <a:t>P</a:t>
            </a:r>
            <a:r>
              <a:rPr lang="en-US" sz="3600" b="1" dirty="0" smtClean="0">
                <a:solidFill>
                  <a:schemeClr val="tx1"/>
                </a:solidFill>
              </a:rPr>
              <a:t>rogram </a:t>
            </a:r>
            <a:r>
              <a:rPr lang="en-US" sz="3600" b="1" dirty="0">
                <a:solidFill>
                  <a:schemeClr val="tx1"/>
                </a:solidFill>
              </a:rPr>
              <a:t>to illustrate </a:t>
            </a:r>
            <a:r>
              <a:rPr lang="en-US" sz="3600" b="1" dirty="0" smtClean="0">
                <a:solidFill>
                  <a:schemeClr val="tx1"/>
                </a:solidFill>
              </a:rPr>
              <a:t>+,- and++ ,--</a:t>
            </a:r>
            <a:endParaRPr lang="en-US" sz="3600" b="1" dirty="0">
              <a:solidFill>
                <a:schemeClr val="tx1"/>
              </a:solidFill>
            </a:endParaRPr>
          </a:p>
        </p:txBody>
      </p:sp>
    </p:spTree>
    <p:extLst>
      <p:ext uri="{BB962C8B-B14F-4D97-AF65-F5344CB8AC3E}">
        <p14:creationId xmlns:p14="http://schemas.microsoft.com/office/powerpoint/2010/main" val="101345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1899"/>
            <a:ext cx="9144000" cy="1062101"/>
          </a:xfrm>
        </p:spPr>
        <p:txBody>
          <a:bodyPr/>
          <a:lstStyle/>
          <a:p>
            <a:pPr algn="ctr" rtl="0" fontAlgn="base"/>
            <a:r>
              <a:rPr lang="en-US" sz="3600" b="1" dirty="0">
                <a:solidFill>
                  <a:schemeClr val="tx1"/>
                </a:solidFill>
              </a:rPr>
              <a:t>P</a:t>
            </a:r>
            <a:r>
              <a:rPr lang="en-US" sz="3600" b="1" dirty="0" smtClean="0">
                <a:solidFill>
                  <a:schemeClr val="tx1"/>
                </a:solidFill>
              </a:rPr>
              <a:t>rogram </a:t>
            </a:r>
            <a:r>
              <a:rPr lang="en-US" sz="3600" b="1" dirty="0">
                <a:solidFill>
                  <a:schemeClr val="tx1"/>
                </a:solidFill>
              </a:rPr>
              <a:t>to illustrate </a:t>
            </a:r>
            <a:r>
              <a:rPr lang="en-US" sz="3600" b="1" dirty="0" smtClean="0">
                <a:solidFill>
                  <a:schemeClr val="tx1"/>
                </a:solidFill>
              </a:rPr>
              <a:t>Subtraction</a:t>
            </a:r>
            <a:r>
              <a:rPr lang="en-US" sz="3600" b="1" dirty="0">
                <a:solidFill>
                  <a:schemeClr val="tx1"/>
                </a:solidFill>
              </a:rPr>
              <a:t> </a:t>
            </a:r>
            <a:r>
              <a:rPr lang="en-US" sz="3600" b="1" dirty="0" smtClean="0">
                <a:solidFill>
                  <a:schemeClr val="tx1"/>
                </a:solidFill>
              </a:rPr>
              <a:t>of </a:t>
            </a:r>
            <a:r>
              <a:rPr lang="en-US" sz="3600" b="1" dirty="0">
                <a:solidFill>
                  <a:schemeClr val="tx1"/>
                </a:solidFill>
              </a:rPr>
              <a:t>two pointers</a:t>
            </a:r>
            <a:br>
              <a:rPr lang="en-US" sz="3600" b="1" dirty="0">
                <a:solidFill>
                  <a:schemeClr val="tx1"/>
                </a:solidFill>
              </a:rPr>
            </a:br>
            <a:endParaRPr lang="en-US" sz="3600" b="1" dirty="0">
              <a:solidFill>
                <a:schemeClr val="tx1"/>
              </a:solidFill>
            </a:endParaRPr>
          </a:p>
        </p:txBody>
      </p:sp>
      <p:sp>
        <p:nvSpPr>
          <p:cNvPr id="3" name="Text Placeholder 2"/>
          <p:cNvSpPr>
            <a:spLocks noGrp="1"/>
          </p:cNvSpPr>
          <p:nvPr>
            <p:ph type="body" idx="1"/>
          </p:nvPr>
        </p:nvSpPr>
        <p:spPr>
          <a:xfrm>
            <a:off x="529589" y="1458213"/>
            <a:ext cx="8084820" cy="5539978"/>
          </a:xfrm>
        </p:spPr>
        <p:txBody>
          <a:bodyPr/>
          <a:lstStyle/>
          <a:p>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iostream</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using namespace </a:t>
            </a:r>
            <a:r>
              <a:rPr lang="en-US" sz="2400" dirty="0" err="1">
                <a:latin typeface="Times New Roman" panose="02020603050405020304" pitchFamily="18" charset="0"/>
                <a:cs typeface="Times New Roman" panose="02020603050405020304" pitchFamily="18" charset="0"/>
              </a:rPr>
              <a:t>std</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x = 6;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 = 4;</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*ptr1, *ptr2;</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ptr1 = &amp;N; </a:t>
            </a:r>
          </a:p>
          <a:p>
            <a:r>
              <a:rPr lang="en-US" sz="2400" dirty="0">
                <a:latin typeface="Times New Roman" panose="02020603050405020304" pitchFamily="18" charset="0"/>
                <a:cs typeface="Times New Roman" panose="02020603050405020304" pitchFamily="18" charset="0"/>
              </a:rPr>
              <a:t>    ptr2 = &amp;x;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&lt;&lt;ptr1&lt;&lt;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&lt;&lt;ptr2&lt;&lt;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Subtraction of ptr2 and ptr1</a:t>
            </a:r>
          </a:p>
          <a:p>
            <a:r>
              <a:rPr lang="en-US" sz="2400" dirty="0">
                <a:latin typeface="Times New Roman" panose="02020603050405020304" pitchFamily="18" charset="0"/>
                <a:cs typeface="Times New Roman" panose="02020603050405020304" pitchFamily="18" charset="0"/>
              </a:rPr>
              <a:t>    x = ptr1 - ptr2;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&lt;&lt;x;</a:t>
            </a:r>
          </a:p>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1584543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615553"/>
          </a:xfrm>
        </p:spPr>
        <p:txBody>
          <a:bodyPr/>
          <a:lstStyle/>
          <a:p>
            <a:pPr algn="ctr"/>
            <a:r>
              <a:rPr lang="en-US" sz="4000" b="1" dirty="0" smtClean="0">
                <a:solidFill>
                  <a:schemeClr val="tx1"/>
                </a:solidFill>
              </a:rPr>
              <a:t>Introduction to pointer</a:t>
            </a:r>
            <a:endParaRPr lang="en-US" sz="4000" b="1" dirty="0">
              <a:solidFill>
                <a:schemeClr val="tx1"/>
              </a:solidFill>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3777075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589" y="1458213"/>
            <a:ext cx="8084820" cy="2462213"/>
          </a:xfrm>
        </p:spPr>
        <p:txBody>
          <a:bodyPr/>
          <a:lstStyle/>
          <a:p>
            <a:pPr algn="just"/>
            <a:endParaRPr lang="en-US" b="1" dirty="0" smtClean="0"/>
          </a:p>
          <a:p>
            <a:pPr algn="just"/>
            <a:endParaRPr lang="en-US" b="1" dirty="0"/>
          </a:p>
          <a:p>
            <a:pPr algn="just"/>
            <a:r>
              <a:rPr lang="en-US" b="1" dirty="0" smtClean="0"/>
              <a:t>C++ </a:t>
            </a:r>
            <a:r>
              <a:rPr lang="en-US" b="1" dirty="0"/>
              <a:t>Program to Find Largest of Three Numbers Using Pointer</a:t>
            </a: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31203131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Solution </a:t>
            </a:r>
            <a:endParaRPr lang="en-US" sz="4000" b="1" dirty="0">
              <a:solidFill>
                <a:schemeClr val="tx1"/>
              </a:solidFill>
            </a:endParaRPr>
          </a:p>
        </p:txBody>
      </p:sp>
      <p:sp>
        <p:nvSpPr>
          <p:cNvPr id="3" name="Text Placeholder 2"/>
          <p:cNvSpPr>
            <a:spLocks noGrp="1"/>
          </p:cNvSpPr>
          <p:nvPr>
            <p:ph type="body" idx="1"/>
          </p:nvPr>
        </p:nvSpPr>
        <p:spPr>
          <a:xfrm>
            <a:off x="529589" y="1458213"/>
            <a:ext cx="3890011" cy="3693319"/>
          </a:xfrm>
        </p:spPr>
        <p:txBody>
          <a:bodyPr/>
          <a:lstStyle/>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,*pa, *</a:t>
            </a:r>
            <a:r>
              <a:rPr lang="en-US" sz="2000" dirty="0" err="1">
                <a:latin typeface="Times New Roman" panose="02020603050405020304" pitchFamily="18" charset="0"/>
                <a:cs typeface="Times New Roman" panose="02020603050405020304" pitchFamily="18" charset="0"/>
              </a:rPr>
              <a:t>pb</a:t>
            </a:r>
            <a:r>
              <a:rPr lang="en-US" sz="2000" dirty="0">
                <a:latin typeface="Times New Roman" panose="02020603050405020304" pitchFamily="18" charset="0"/>
                <a:cs typeface="Times New Roman" panose="02020603050405020304" pitchFamily="18" charset="0"/>
              </a:rPr>
              <a:t>, *pc;</a:t>
            </a:r>
          </a:p>
          <a:p>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&lt;&lt;"Enter three numbers:\n";</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&gt;&gt;a&gt;&gt;b&gt;&gt;c;</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Referencing */</a:t>
            </a:r>
          </a:p>
          <a:p>
            <a:r>
              <a:rPr lang="en-US" sz="2000" dirty="0">
                <a:latin typeface="Times New Roman" panose="02020603050405020304" pitchFamily="18" charset="0"/>
                <a:cs typeface="Times New Roman" panose="02020603050405020304" pitchFamily="18" charset="0"/>
              </a:rPr>
              <a:t> pa= &amp;a;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pb</a:t>
            </a:r>
            <a:r>
              <a:rPr lang="en-US" sz="2000" dirty="0">
                <a:latin typeface="Times New Roman" panose="02020603050405020304" pitchFamily="18" charset="0"/>
                <a:cs typeface="Times New Roman" panose="02020603050405020304" pitchFamily="18" charset="0"/>
              </a:rPr>
              <a:t>= &amp;b;</a:t>
            </a:r>
          </a:p>
          <a:p>
            <a:r>
              <a:rPr lang="en-US" sz="2000" dirty="0">
                <a:latin typeface="Times New Roman" panose="02020603050405020304" pitchFamily="18" charset="0"/>
                <a:cs typeface="Times New Roman" panose="02020603050405020304" pitchFamily="18" charset="0"/>
              </a:rPr>
              <a:t> pc= &amp;c;</a:t>
            </a:r>
          </a:p>
          <a:p>
            <a:r>
              <a:rPr lang="en-US" sz="20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7"/>
          </p:nvPr>
        </p:nvSpPr>
        <p:spPr/>
        <p:txBody>
          <a:bodyPr/>
          <a:lstStyle/>
          <a:p>
            <a:fld id="{B6F15528-21DE-4FAA-801E-634DDDAF4B2B}" type="slidenum">
              <a:rPr lang="en-US" smtClean="0"/>
              <a:t>31</a:t>
            </a:fld>
            <a:endParaRPr lang="en-US"/>
          </a:p>
        </p:txBody>
      </p:sp>
      <p:sp>
        <p:nvSpPr>
          <p:cNvPr id="5" name="Rectangle 4"/>
          <p:cNvSpPr/>
          <p:nvPr/>
        </p:nvSpPr>
        <p:spPr>
          <a:xfrm>
            <a:off x="4419600" y="1320503"/>
            <a:ext cx="4572000" cy="4247317"/>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if(*pa &gt; *</a:t>
            </a:r>
            <a:r>
              <a:rPr lang="en-US" dirty="0" err="1">
                <a:latin typeface="Times New Roman" panose="02020603050405020304" pitchFamily="18" charset="0"/>
                <a:cs typeface="Times New Roman" panose="02020603050405020304" pitchFamily="18" charset="0"/>
              </a:rPr>
              <a:t>pb</a:t>
            </a:r>
            <a:r>
              <a:rPr lang="en-US" dirty="0">
                <a:latin typeface="Times New Roman" panose="02020603050405020304" pitchFamily="18" charset="0"/>
                <a:cs typeface="Times New Roman" panose="02020603050405020304" pitchFamily="18" charset="0"/>
              </a:rPr>
              <a:t> &amp;&amp; *pa &gt; *pc)</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&lt;&lt;"Largest is: " &lt;&lt;*pa;</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else if(*</a:t>
            </a:r>
            <a:r>
              <a:rPr lang="en-US" dirty="0" err="1">
                <a:latin typeface="Times New Roman" panose="02020603050405020304" pitchFamily="18" charset="0"/>
                <a:cs typeface="Times New Roman" panose="02020603050405020304" pitchFamily="18" charset="0"/>
              </a:rPr>
              <a:t>pb</a:t>
            </a:r>
            <a:r>
              <a:rPr lang="en-US" dirty="0">
                <a:latin typeface="Times New Roman" panose="02020603050405020304" pitchFamily="18" charset="0"/>
                <a:cs typeface="Times New Roman" panose="02020603050405020304" pitchFamily="18" charset="0"/>
              </a:rPr>
              <a:t> &gt; *pc &amp;&amp; *</a:t>
            </a:r>
            <a:r>
              <a:rPr lang="en-US" dirty="0" err="1">
                <a:latin typeface="Times New Roman" panose="02020603050405020304" pitchFamily="18" charset="0"/>
                <a:cs typeface="Times New Roman" panose="02020603050405020304" pitchFamily="18" charset="0"/>
              </a:rPr>
              <a:t>pb</a:t>
            </a:r>
            <a:r>
              <a:rPr lang="en-US" dirty="0">
                <a:latin typeface="Times New Roman" panose="02020603050405020304" pitchFamily="18" charset="0"/>
                <a:cs typeface="Times New Roman" panose="02020603050405020304" pitchFamily="18" charset="0"/>
              </a:rPr>
              <a:t> &gt; *pc)</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&lt;&lt;"Largest is : "&lt;&lt; *</a:t>
            </a:r>
            <a:r>
              <a:rPr lang="en-US" dirty="0" err="1">
                <a:latin typeface="Times New Roman" panose="02020603050405020304" pitchFamily="18" charset="0"/>
                <a:cs typeface="Times New Roman" panose="02020603050405020304" pitchFamily="18" charset="0"/>
              </a:rPr>
              <a:t>pb</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&lt;&lt;"Largest = "&lt;&lt; *pc;</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3760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25980"/>
            <a:ext cx="7772400" cy="615553"/>
          </a:xfrm>
        </p:spPr>
        <p:txBody>
          <a:bodyPr/>
          <a:lstStyle/>
          <a:p>
            <a:pPr algn="ctr"/>
            <a:r>
              <a:rPr lang="en-US" sz="4000" b="1" dirty="0">
                <a:solidFill>
                  <a:schemeClr val="tx1"/>
                </a:solidFill>
                <a:latin typeface="Calibri" pitchFamily="34" charset="0"/>
                <a:cs typeface="Calibri" pitchFamily="34" charset="0"/>
              </a:rPr>
              <a:t>Void </a:t>
            </a:r>
            <a:r>
              <a:rPr lang="en-US" sz="4000" b="1" dirty="0" smtClean="0">
                <a:solidFill>
                  <a:schemeClr val="tx1"/>
                </a:solidFill>
                <a:latin typeface="Calibri" pitchFamily="34" charset="0"/>
                <a:cs typeface="Calibri" pitchFamily="34" charset="0"/>
              </a:rPr>
              <a:t>Pointer (Generic Pointer)</a:t>
            </a:r>
            <a:endParaRPr lang="en-US" sz="4000" dirty="0"/>
          </a:p>
        </p:txBody>
      </p:sp>
      <p:sp>
        <p:nvSpPr>
          <p:cNvPr id="4" name="Slide Number Placeholder 3"/>
          <p:cNvSpPr>
            <a:spLocks noGrp="1"/>
          </p:cNvSpPr>
          <p:nvPr>
            <p:ph type="sldNum" sz="quarter" idx="7"/>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9513248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97" y="540336"/>
            <a:ext cx="8105775" cy="615553"/>
          </a:xfrm>
        </p:spPr>
        <p:txBody>
          <a:bodyPr/>
          <a:lstStyle/>
          <a:p>
            <a:pPr algn="ctr"/>
            <a:r>
              <a:rPr lang="en-US" sz="4000" b="1" dirty="0" smtClean="0">
                <a:solidFill>
                  <a:schemeClr val="tx1"/>
                </a:solidFill>
                <a:latin typeface="Calibri" pitchFamily="34" charset="0"/>
                <a:cs typeface="Calibri" pitchFamily="34" charset="0"/>
              </a:rPr>
              <a:t>Void Pointer (Generic Pointer)</a:t>
            </a:r>
            <a:endParaRPr lang="en-IN" sz="4000" b="1" dirty="0">
              <a:solidFill>
                <a:schemeClr val="tx1"/>
              </a:solidFill>
              <a:latin typeface="Calibri" pitchFamily="34" charset="0"/>
              <a:cs typeface="Calibri" pitchFamily="34" charset="0"/>
            </a:endParaRPr>
          </a:p>
        </p:txBody>
      </p:sp>
      <p:sp>
        <p:nvSpPr>
          <p:cNvPr id="3" name="Text Placeholder 2"/>
          <p:cNvSpPr>
            <a:spLocks noGrp="1"/>
          </p:cNvSpPr>
          <p:nvPr>
            <p:ph type="body" idx="4294967295"/>
          </p:nvPr>
        </p:nvSpPr>
        <p:spPr>
          <a:xfrm>
            <a:off x="457200" y="1604962"/>
            <a:ext cx="8105775" cy="4403725"/>
          </a:xfrm>
          <a:prstGeom prst="rect">
            <a:avLst/>
          </a:prstGeom>
        </p:spPr>
        <p:txBody>
          <a:bodyPr/>
          <a:lstStyle/>
          <a:p>
            <a:pPr algn="just"/>
            <a:r>
              <a:rPr lang="en-IN" sz="2400" dirty="0" smtClean="0">
                <a:latin typeface="Times New Roman" panose="02020603050405020304" pitchFamily="18" charset="0"/>
                <a:cs typeface="Times New Roman" panose="02020603050405020304" pitchFamily="18" charset="0"/>
              </a:rPr>
              <a:t>A void pointer is a pointer that has no associated data type with it. A void pointer can hold an address of any type and can be </a:t>
            </a:r>
            <a:r>
              <a:rPr lang="en-IN" sz="2400" dirty="0" err="1" smtClean="0">
                <a:latin typeface="Times New Roman" panose="02020603050405020304" pitchFamily="18" charset="0"/>
                <a:cs typeface="Times New Roman" panose="02020603050405020304" pitchFamily="18" charset="0"/>
              </a:rPr>
              <a:t>typecasted</a:t>
            </a:r>
            <a:r>
              <a:rPr lang="en-IN" sz="2400" dirty="0" smtClean="0">
                <a:latin typeface="Times New Roman" panose="02020603050405020304" pitchFamily="18" charset="0"/>
                <a:cs typeface="Times New Roman" panose="02020603050405020304" pitchFamily="18" charset="0"/>
              </a:rPr>
              <a:t> to any type.</a:t>
            </a:r>
          </a:p>
          <a:p>
            <a:pPr algn="just"/>
            <a:r>
              <a:rPr lang="en-IN" sz="2400" b="1" u="sng" dirty="0" smtClean="0">
                <a:latin typeface="Times New Roman" panose="02020603050405020304" pitchFamily="18" charset="0"/>
                <a:cs typeface="Times New Roman" panose="02020603050405020304" pitchFamily="18" charset="0"/>
              </a:rPr>
              <a:t>Syntax-</a:t>
            </a:r>
          </a:p>
          <a:p>
            <a:pPr algn="just">
              <a:buNone/>
            </a:pPr>
            <a:r>
              <a:rPr lang="en-IN" sz="2400" b="1" dirty="0" smtClean="0">
                <a:latin typeface="Times New Roman" panose="02020603050405020304" pitchFamily="18" charset="0"/>
                <a:cs typeface="Times New Roman" panose="02020603050405020304" pitchFamily="18" charset="0"/>
              </a:rPr>
              <a:t>                   void</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a:t>
            </a:r>
          </a:p>
          <a:p>
            <a:pPr algn="just"/>
            <a:r>
              <a:rPr lang="en-IN" sz="2400" dirty="0" smtClean="0">
                <a:latin typeface="Times New Roman" panose="02020603050405020304" pitchFamily="18" charset="0"/>
                <a:cs typeface="Times New Roman" panose="02020603050405020304" pitchFamily="18" charset="0"/>
              </a:rPr>
              <a:t>In C++, we cannot assign the address of a variable to the variable of a different data type. Consider the following example:</a:t>
            </a:r>
          </a:p>
          <a:p>
            <a:pPr algn="just">
              <a:buNone/>
            </a:pPr>
            <a:r>
              <a:rPr lang="en-IN" sz="2400" b="1" dirty="0" smtClean="0">
                <a:latin typeface="Times New Roman" panose="02020603050405020304" pitchFamily="18" charset="0"/>
                <a:cs typeface="Times New Roman" panose="02020603050405020304" pitchFamily="18" charset="0"/>
              </a:rPr>
              <a:t>                     </a:t>
            </a:r>
            <a:r>
              <a:rPr lang="en-IN" sz="2400" b="1" dirty="0" err="1" smtClean="0">
                <a:latin typeface="Times New Roman" panose="02020603050405020304" pitchFamily="18" charset="0"/>
                <a:cs typeface="Times New Roman" panose="02020603050405020304" pitchFamily="18" charset="0"/>
              </a:rPr>
              <a:t>int</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 integer pointer declaration  </a:t>
            </a:r>
          </a:p>
          <a:p>
            <a:pPr algn="just">
              <a:buNone/>
            </a:pPr>
            <a:r>
              <a:rPr lang="en-IN" sz="2400" b="1" dirty="0" smtClean="0">
                <a:latin typeface="Times New Roman" panose="02020603050405020304" pitchFamily="18" charset="0"/>
                <a:cs typeface="Times New Roman" panose="02020603050405020304" pitchFamily="18" charset="0"/>
              </a:rPr>
              <a:t>                     float</a:t>
            </a:r>
            <a:r>
              <a:rPr lang="en-IN" sz="2400" dirty="0" smtClean="0">
                <a:latin typeface="Times New Roman" panose="02020603050405020304" pitchFamily="18" charset="0"/>
                <a:cs typeface="Times New Roman" panose="02020603050405020304" pitchFamily="18" charset="0"/>
              </a:rPr>
              <a:t> a=10.2; // floating variable initialization  </a:t>
            </a:r>
          </a:p>
          <a:p>
            <a:pPr algn="just">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&amp;a;  // This statement throws an error.  </a:t>
            </a:r>
          </a:p>
          <a:p>
            <a:pPr algn="just"/>
            <a:endParaRPr lang="en-IN" sz="2400" dirty="0" smtClean="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4294967295"/>
          </p:nvPr>
        </p:nvSpPr>
        <p:spPr>
          <a:xfrm>
            <a:off x="6556375" y="6246812"/>
            <a:ext cx="2006600" cy="350837"/>
          </a:xfrm>
          <a:prstGeom prst="rect">
            <a:avLst/>
          </a:prstGeo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Tree>
    <p:extLst>
      <p:ext uri="{BB962C8B-B14F-4D97-AF65-F5344CB8AC3E}">
        <p14:creationId xmlns:p14="http://schemas.microsoft.com/office/powerpoint/2010/main" val="10727000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77108"/>
          </a:xfrm>
        </p:spPr>
        <p:txBody>
          <a:bodyPr/>
          <a:lstStyle/>
          <a:p>
            <a:r>
              <a:rPr lang="en-US" b="1" dirty="0">
                <a:solidFill>
                  <a:schemeClr val="tx1"/>
                </a:solidFill>
                <a:latin typeface="Calibri" pitchFamily="34" charset="0"/>
                <a:cs typeface="Calibri" pitchFamily="34" charset="0"/>
              </a:rPr>
              <a:t>Example</a:t>
            </a:r>
            <a:endParaRPr lang="en-US" dirty="0">
              <a:solidFill>
                <a:schemeClr val="tx1"/>
              </a:solidFill>
            </a:endParaRPr>
          </a:p>
        </p:txBody>
      </p:sp>
      <p:sp>
        <p:nvSpPr>
          <p:cNvPr id="3" name="Text Placeholder 2"/>
          <p:cNvSpPr>
            <a:spLocks noGrp="1"/>
          </p:cNvSpPr>
          <p:nvPr>
            <p:ph type="body" idx="1"/>
          </p:nvPr>
        </p:nvSpPr>
        <p:spPr>
          <a:xfrm>
            <a:off x="529589" y="1458213"/>
            <a:ext cx="8084820" cy="4062651"/>
          </a:xfrm>
        </p:spPr>
        <p:txBody>
          <a:bodyPr/>
          <a:lstStyle/>
          <a:p>
            <a:pPr marL="114300" indent="0">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iostream</a:t>
            </a:r>
            <a:r>
              <a:rPr lang="en-IN" sz="2400" dirty="0">
                <a:latin typeface="Times New Roman" panose="02020603050405020304" pitchFamily="18" charset="0"/>
                <a:cs typeface="Times New Roman" panose="02020603050405020304" pitchFamily="18" charset="0"/>
              </a:rPr>
              <a:t>&gt;</a:t>
            </a:r>
          </a:p>
          <a:p>
            <a:pPr marL="114300" indent="0">
              <a:buNone/>
            </a:pPr>
            <a:r>
              <a:rPr lang="en-IN" sz="2400" dirty="0">
                <a:latin typeface="Times New Roman" panose="02020603050405020304" pitchFamily="18" charset="0"/>
                <a:cs typeface="Times New Roman" panose="02020603050405020304" pitchFamily="18" charset="0"/>
              </a:rPr>
              <a:t>using namespace </a:t>
            </a:r>
            <a:r>
              <a:rPr lang="en-IN" sz="2400" dirty="0" err="1">
                <a:latin typeface="Times New Roman" panose="02020603050405020304" pitchFamily="18" charset="0"/>
                <a:cs typeface="Times New Roman" panose="02020603050405020304" pitchFamily="18" charset="0"/>
              </a:rPr>
              <a:t>std</a:t>
            </a:r>
            <a:r>
              <a:rPr lang="en-IN" sz="2400" dirty="0">
                <a:latin typeface="Times New Roman" panose="02020603050405020304" pitchFamily="18" charset="0"/>
                <a:cs typeface="Times New Roman" panose="02020603050405020304" pitchFamily="18" charset="0"/>
              </a:rPr>
              <a:t>;</a:t>
            </a:r>
          </a:p>
          <a:p>
            <a:pPr marL="114300" indent="0">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p>
          <a:p>
            <a:pPr marL="114300" indent="0">
              <a:buNone/>
            </a:pPr>
            <a:r>
              <a:rPr lang="en-IN" sz="2400" dirty="0">
                <a:latin typeface="Times New Roman" panose="02020603050405020304" pitchFamily="18" charset="0"/>
                <a:cs typeface="Times New Roman" panose="02020603050405020304" pitchFamily="18" charset="0"/>
              </a:rPr>
              <a:t>{</a:t>
            </a:r>
          </a:p>
          <a:p>
            <a:pPr marL="114300" indent="0">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a:t>
            </a:r>
          </a:p>
          <a:p>
            <a:pPr marL="114300" indent="0">
              <a:buNone/>
            </a:pPr>
            <a:r>
              <a:rPr lang="en-IN" sz="2400" dirty="0">
                <a:latin typeface="Times New Roman" panose="02020603050405020304" pitchFamily="18" charset="0"/>
                <a:cs typeface="Times New Roman" panose="02020603050405020304" pitchFamily="18" charset="0"/>
              </a:rPr>
              <a:t>float f=10.3;</a:t>
            </a:r>
          </a:p>
          <a:p>
            <a:pPr marL="114300" indent="0">
              <a:buNone/>
            </a:pP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=&amp;f;//error</a:t>
            </a:r>
          </a:p>
          <a:p>
            <a:pPr marL="114300" indent="0">
              <a:buNone/>
            </a:pPr>
            <a:r>
              <a:rPr lang="en-IN" sz="2400" dirty="0" err="1">
                <a:latin typeface="Times New Roman" panose="02020603050405020304" pitchFamily="18" charset="0"/>
                <a:cs typeface="Times New Roman" panose="02020603050405020304" pitchFamily="18" charset="0"/>
              </a:rPr>
              <a:t>cout</a:t>
            </a:r>
            <a:r>
              <a:rPr lang="en-IN" sz="2400" dirty="0">
                <a:latin typeface="Times New Roman" panose="02020603050405020304" pitchFamily="18" charset="0"/>
                <a:cs typeface="Times New Roman" panose="02020603050405020304" pitchFamily="18" charset="0"/>
              </a:rPr>
              <a:t>&lt;&lt;"The value of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is:"&lt;&lt;*</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&lt;&lt;</a:t>
            </a:r>
            <a:r>
              <a:rPr lang="en-IN" sz="2400" dirty="0" err="1">
                <a:latin typeface="Times New Roman" panose="02020603050405020304" pitchFamily="18" charset="0"/>
                <a:cs typeface="Times New Roman" panose="02020603050405020304" pitchFamily="18" charset="0"/>
              </a:rPr>
              <a:t>endl</a:t>
            </a:r>
            <a:r>
              <a:rPr lang="en-IN" sz="2400" dirty="0">
                <a:latin typeface="Times New Roman" panose="02020603050405020304" pitchFamily="18" charset="0"/>
                <a:cs typeface="Times New Roman" panose="02020603050405020304" pitchFamily="18" charset="0"/>
              </a:rPr>
              <a:t>;</a:t>
            </a:r>
          </a:p>
          <a:p>
            <a:pPr marL="114300" indent="0">
              <a:buNone/>
            </a:pPr>
            <a:r>
              <a:rPr lang="en-IN" sz="2400" dirty="0">
                <a:latin typeface="Times New Roman" panose="02020603050405020304" pitchFamily="18" charset="0"/>
                <a:cs typeface="Times New Roman" panose="02020603050405020304" pitchFamily="18" charset="0"/>
              </a:rPr>
              <a:t>return 0;</a:t>
            </a:r>
          </a:p>
          <a:p>
            <a:pPr marL="114300" indent="0">
              <a:buNone/>
            </a:pPr>
            <a:r>
              <a:rPr lang="en-IN"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34</a:t>
            </a:fld>
            <a:endParaRPr lang="en-US"/>
          </a:p>
        </p:txBody>
      </p:sp>
    </p:spTree>
    <p:extLst>
      <p:ext uri="{BB962C8B-B14F-4D97-AF65-F5344CB8AC3E}">
        <p14:creationId xmlns:p14="http://schemas.microsoft.com/office/powerpoint/2010/main" val="3446225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tx1"/>
                </a:solidFill>
              </a:rPr>
              <a:t>Example of void pointer</a:t>
            </a:r>
            <a:endParaRPr lang="en-IN" sz="4000" b="1" dirty="0">
              <a:solidFill>
                <a:schemeClr val="tx1"/>
              </a:solidFill>
            </a:endParaRPr>
          </a:p>
        </p:txBody>
      </p:sp>
      <p:sp>
        <p:nvSpPr>
          <p:cNvPr id="3" name="Text Placeholder 2"/>
          <p:cNvSpPr>
            <a:spLocks noGrp="1"/>
          </p:cNvSpPr>
          <p:nvPr>
            <p:ph type="body" idx="1"/>
          </p:nvPr>
        </p:nvSpPr>
        <p:spPr>
          <a:xfrm>
            <a:off x="290946" y="1101436"/>
            <a:ext cx="5597236" cy="5631873"/>
          </a:xfrm>
        </p:spPr>
        <p:txBody>
          <a:bodyPr/>
          <a:lstStyle/>
          <a:p>
            <a:pPr>
              <a:buNone/>
            </a:pPr>
            <a:r>
              <a:rPr lang="en-IN" sz="2000" dirty="0" smtClean="0">
                <a:solidFill>
                  <a:schemeClr val="tx1"/>
                </a:solidFill>
                <a:latin typeface="Times New Roman" pitchFamily="18" charset="0"/>
                <a:cs typeface="Times New Roman" pitchFamily="18" charset="0"/>
              </a:rPr>
              <a:t>#include&lt;</a:t>
            </a:r>
            <a:r>
              <a:rPr lang="en-IN" sz="2000" dirty="0" err="1" smtClean="0">
                <a:solidFill>
                  <a:schemeClr val="tx1"/>
                </a:solidFill>
                <a:latin typeface="Times New Roman" pitchFamily="18" charset="0"/>
                <a:cs typeface="Times New Roman" pitchFamily="18" charset="0"/>
              </a:rPr>
              <a:t>iostream</a:t>
            </a:r>
            <a:r>
              <a:rPr lang="en-IN" sz="2000" dirty="0" smtClean="0">
                <a:solidFill>
                  <a:schemeClr val="tx1"/>
                </a:solidFill>
                <a:latin typeface="Times New Roman" pitchFamily="18" charset="0"/>
                <a:cs typeface="Times New Roman" pitchFamily="18" charset="0"/>
              </a:rPr>
              <a:t>&gt;</a:t>
            </a:r>
          </a:p>
          <a:p>
            <a:pPr>
              <a:buNone/>
            </a:pPr>
            <a:r>
              <a:rPr lang="en-IN" sz="2000" dirty="0" smtClean="0">
                <a:solidFill>
                  <a:schemeClr val="tx1"/>
                </a:solidFill>
                <a:latin typeface="Times New Roman" pitchFamily="18" charset="0"/>
                <a:cs typeface="Times New Roman" pitchFamily="18" charset="0"/>
              </a:rPr>
              <a:t>using namespace std;</a:t>
            </a:r>
          </a:p>
          <a:p>
            <a:pPr>
              <a:buNone/>
            </a:pPr>
            <a:r>
              <a:rPr lang="en-IN" sz="2000" dirty="0" err="1" smtClean="0">
                <a:solidFill>
                  <a:schemeClr val="tx1"/>
                </a:solidFill>
                <a:latin typeface="Times New Roman" pitchFamily="18" charset="0"/>
                <a:cs typeface="Times New Roman" pitchFamily="18" charset="0"/>
              </a:rPr>
              <a:t>int</a:t>
            </a:r>
            <a:r>
              <a:rPr lang="en-IN" sz="2000" dirty="0" smtClean="0">
                <a:solidFill>
                  <a:schemeClr val="tx1"/>
                </a:solidFill>
                <a:latin typeface="Times New Roman" pitchFamily="18" charset="0"/>
                <a:cs typeface="Times New Roman" pitchFamily="18" charset="0"/>
              </a:rPr>
              <a:t> main()</a:t>
            </a:r>
          </a:p>
          <a:p>
            <a:pPr>
              <a:buNone/>
            </a:pPr>
            <a:r>
              <a:rPr lang="en-IN" sz="2000" dirty="0" smtClean="0">
                <a:solidFill>
                  <a:schemeClr val="tx1"/>
                </a:solidFill>
                <a:latin typeface="Times New Roman" pitchFamily="18" charset="0"/>
                <a:cs typeface="Times New Roman" pitchFamily="18" charset="0"/>
              </a:rPr>
              <a:t>{</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int</a:t>
            </a:r>
            <a:r>
              <a:rPr lang="en-IN" sz="2000" dirty="0" smtClean="0">
                <a:solidFill>
                  <a:schemeClr val="tx1"/>
                </a:solidFill>
                <a:latin typeface="Times New Roman" pitchFamily="18" charset="0"/>
                <a:cs typeface="Times New Roman" pitchFamily="18" charset="0"/>
              </a:rPr>
              <a:t> x = 4;</a:t>
            </a:r>
          </a:p>
          <a:p>
            <a:pPr>
              <a:buNone/>
            </a:pPr>
            <a:r>
              <a:rPr lang="en-IN" sz="2000" dirty="0" smtClean="0">
                <a:solidFill>
                  <a:schemeClr val="tx1"/>
                </a:solidFill>
                <a:latin typeface="Times New Roman" pitchFamily="18" charset="0"/>
                <a:cs typeface="Times New Roman" pitchFamily="18" charset="0"/>
              </a:rPr>
              <a:t>	float y = 5.5;</a:t>
            </a:r>
          </a:p>
          <a:p>
            <a:pPr>
              <a:buNone/>
            </a:pPr>
            <a:r>
              <a:rPr lang="en-IN" sz="2000" dirty="0" smtClean="0">
                <a:solidFill>
                  <a:schemeClr val="tx1"/>
                </a:solidFill>
                <a:latin typeface="Times New Roman" pitchFamily="18" charset="0"/>
                <a:cs typeface="Times New Roman" pitchFamily="18" charset="0"/>
              </a:rPr>
              <a:t>	//A void pointer</a:t>
            </a:r>
          </a:p>
          <a:p>
            <a:pPr>
              <a:buNone/>
            </a:pPr>
            <a:r>
              <a:rPr lang="en-IN" sz="2000" dirty="0" smtClean="0">
                <a:solidFill>
                  <a:schemeClr val="tx1"/>
                </a:solidFill>
                <a:latin typeface="Times New Roman" pitchFamily="18" charset="0"/>
                <a:cs typeface="Times New Roman" pitchFamily="18" charset="0"/>
              </a:rPr>
              <a:t>	void *</a:t>
            </a:r>
            <a:r>
              <a:rPr lang="en-IN" sz="2000" dirty="0" err="1" smtClean="0">
                <a:solidFill>
                  <a:schemeClr val="tx1"/>
                </a:solidFill>
                <a:latin typeface="Times New Roman" pitchFamily="18" charset="0"/>
                <a:cs typeface="Times New Roman" pitchFamily="18" charset="0"/>
              </a:rPr>
              <a:t>ptr</a:t>
            </a:r>
            <a:r>
              <a:rPr lang="en-IN" sz="2000" dirty="0" smtClean="0">
                <a:solidFill>
                  <a:schemeClr val="tx1"/>
                </a:solidFill>
                <a:latin typeface="Times New Roman" pitchFamily="18" charset="0"/>
                <a:cs typeface="Times New Roman" pitchFamily="18" charset="0"/>
              </a:rPr>
              <a:t>;</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ptr</a:t>
            </a:r>
            <a:r>
              <a:rPr lang="en-IN" sz="2000" dirty="0" smtClean="0">
                <a:solidFill>
                  <a:schemeClr val="tx1"/>
                </a:solidFill>
                <a:latin typeface="Times New Roman" pitchFamily="18" charset="0"/>
                <a:cs typeface="Times New Roman" pitchFamily="18" charset="0"/>
              </a:rPr>
              <a:t> = &amp;x;</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cout</a:t>
            </a:r>
            <a:r>
              <a:rPr lang="en-IN" sz="2000" dirty="0" smtClean="0">
                <a:solidFill>
                  <a:schemeClr val="tx1"/>
                </a:solidFill>
                <a:latin typeface="Times New Roman" pitchFamily="18" charset="0"/>
                <a:cs typeface="Times New Roman" pitchFamily="18" charset="0"/>
              </a:rPr>
              <a:t>&lt;&lt;"Integer variable is = "&lt;&lt;( *(</a:t>
            </a:r>
            <a:r>
              <a:rPr lang="en-IN" sz="2000" dirty="0" err="1" smtClean="0">
                <a:solidFill>
                  <a:schemeClr val="tx1"/>
                </a:solidFill>
                <a:latin typeface="Times New Roman" pitchFamily="18" charset="0"/>
                <a:cs typeface="Times New Roman" pitchFamily="18" charset="0"/>
              </a:rPr>
              <a:t>int</a:t>
            </a: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ptr</a:t>
            </a:r>
            <a:r>
              <a:rPr lang="en-IN" sz="2000" dirty="0" smtClean="0">
                <a:solidFill>
                  <a:schemeClr val="tx1"/>
                </a:solidFill>
                <a:latin typeface="Times New Roman" pitchFamily="18" charset="0"/>
                <a:cs typeface="Times New Roman" pitchFamily="18" charset="0"/>
              </a:rPr>
              <a:t>) ;</a:t>
            </a:r>
          </a:p>
          <a:p>
            <a:pPr>
              <a:buNone/>
            </a:pPr>
            <a:r>
              <a:rPr lang="en-IN" sz="2000" dirty="0" smtClean="0">
                <a:solidFill>
                  <a:schemeClr val="tx1"/>
                </a:solidFill>
                <a:latin typeface="Times New Roman" pitchFamily="18" charset="0"/>
                <a:cs typeface="Times New Roman" pitchFamily="18" charset="0"/>
              </a:rPr>
              <a:t>	// void pointer is now float</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ptr</a:t>
            </a:r>
            <a:r>
              <a:rPr lang="en-IN" sz="2000" dirty="0" smtClean="0">
                <a:solidFill>
                  <a:schemeClr val="tx1"/>
                </a:solidFill>
                <a:latin typeface="Times New Roman" pitchFamily="18" charset="0"/>
                <a:cs typeface="Times New Roman" pitchFamily="18" charset="0"/>
              </a:rPr>
              <a:t> = &amp;y;</a:t>
            </a:r>
          </a:p>
          <a:p>
            <a:pPr>
              <a:buNone/>
            </a:pPr>
            <a:r>
              <a:rPr lang="en-IN" sz="2000" dirty="0" smtClean="0">
                <a:solidFill>
                  <a:schemeClr val="tx1"/>
                </a:solidFill>
                <a:latin typeface="Times New Roman" pitchFamily="18" charset="0"/>
                <a:cs typeface="Times New Roman" pitchFamily="18" charset="0"/>
              </a:rPr>
              <a:t>	</a:t>
            </a:r>
            <a:r>
              <a:rPr lang="en-IN" sz="2000" dirty="0" err="1" smtClean="0">
                <a:solidFill>
                  <a:schemeClr val="tx1"/>
                </a:solidFill>
                <a:latin typeface="Times New Roman" pitchFamily="18" charset="0"/>
                <a:cs typeface="Times New Roman" pitchFamily="18" charset="0"/>
              </a:rPr>
              <a:t>cout</a:t>
            </a:r>
            <a:r>
              <a:rPr lang="en-IN" sz="2000" dirty="0" smtClean="0">
                <a:solidFill>
                  <a:schemeClr val="tx1"/>
                </a:solidFill>
                <a:latin typeface="Times New Roman" pitchFamily="18" charset="0"/>
                <a:cs typeface="Times New Roman" pitchFamily="18" charset="0"/>
              </a:rPr>
              <a:t>&lt;&lt;"\</a:t>
            </a:r>
            <a:r>
              <a:rPr lang="en-IN" sz="2000" dirty="0" err="1" smtClean="0">
                <a:solidFill>
                  <a:schemeClr val="tx1"/>
                </a:solidFill>
                <a:latin typeface="Times New Roman" pitchFamily="18" charset="0"/>
                <a:cs typeface="Times New Roman" pitchFamily="18" charset="0"/>
              </a:rPr>
              <a:t>nFloat</a:t>
            </a:r>
            <a:r>
              <a:rPr lang="en-IN" sz="2000" dirty="0" smtClean="0">
                <a:solidFill>
                  <a:schemeClr val="tx1"/>
                </a:solidFill>
                <a:latin typeface="Times New Roman" pitchFamily="18" charset="0"/>
                <a:cs typeface="Times New Roman" pitchFamily="18" charset="0"/>
              </a:rPr>
              <a:t> variable is= "&lt;&lt; ( *(float*) </a:t>
            </a:r>
            <a:r>
              <a:rPr lang="en-IN" sz="2000" dirty="0" err="1" smtClean="0">
                <a:solidFill>
                  <a:schemeClr val="tx1"/>
                </a:solidFill>
                <a:latin typeface="Times New Roman" pitchFamily="18" charset="0"/>
                <a:cs typeface="Times New Roman" pitchFamily="18" charset="0"/>
              </a:rPr>
              <a:t>ptr</a:t>
            </a:r>
            <a:r>
              <a:rPr lang="en-IN" sz="2000" dirty="0" smtClean="0">
                <a:solidFill>
                  <a:schemeClr val="tx1"/>
                </a:solidFill>
                <a:latin typeface="Times New Roman" pitchFamily="18" charset="0"/>
                <a:cs typeface="Times New Roman" pitchFamily="18" charset="0"/>
              </a:rPr>
              <a:t>) ;</a:t>
            </a:r>
          </a:p>
          <a:p>
            <a:pPr>
              <a:buNone/>
            </a:pPr>
            <a:r>
              <a:rPr lang="en-IN" sz="2000" dirty="0" smtClean="0">
                <a:solidFill>
                  <a:schemeClr val="tx1"/>
                </a:solidFill>
                <a:latin typeface="Times New Roman" pitchFamily="18" charset="0"/>
                <a:cs typeface="Times New Roman" pitchFamily="18" charset="0"/>
              </a:rPr>
              <a:t>}</a:t>
            </a:r>
          </a:p>
          <a:p>
            <a:pPr>
              <a:buNone/>
            </a:pPr>
            <a:endParaRPr lang="en-IN" sz="2000" dirty="0" smtClean="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p:txBody>
      </p:sp>
      <p:sp>
        <p:nvSpPr>
          <p:cNvPr id="4" name="Text Placeholder 3"/>
          <p:cNvSpPr>
            <a:spLocks noGrp="1"/>
          </p:cNvSpPr>
          <p:nvPr>
            <p:ph type="body" idx="2"/>
          </p:nvPr>
        </p:nvSpPr>
        <p:spPr>
          <a:xfrm>
            <a:off x="6539345" y="1558636"/>
            <a:ext cx="2604655" cy="1960419"/>
          </a:xfrm>
        </p:spPr>
        <p:txBody>
          <a:bodyPr/>
          <a:lstStyle/>
          <a:p>
            <a:pPr>
              <a:buNone/>
            </a:pPr>
            <a:r>
              <a:rPr lang="en-US" sz="2000" b="1" dirty="0" smtClean="0">
                <a:solidFill>
                  <a:schemeClr val="tx1"/>
                </a:solidFill>
                <a:latin typeface="Times New Roman" pitchFamily="18" charset="0"/>
                <a:cs typeface="Times New Roman" pitchFamily="18" charset="0"/>
              </a:rPr>
              <a:t>Output- </a:t>
            </a:r>
          </a:p>
          <a:p>
            <a:pPr>
              <a:buNone/>
            </a:pPr>
            <a:r>
              <a:rPr lang="en-US" sz="2000" dirty="0" smtClean="0">
                <a:solidFill>
                  <a:schemeClr val="tx1"/>
                </a:solidFill>
                <a:latin typeface="Times New Roman" pitchFamily="18" charset="0"/>
                <a:cs typeface="Times New Roman" pitchFamily="18" charset="0"/>
              </a:rPr>
              <a:t>Integer variable is =  4</a:t>
            </a:r>
          </a:p>
          <a:p>
            <a:pPr>
              <a:buNone/>
            </a:pPr>
            <a:r>
              <a:rPr lang="en-US" sz="2000" dirty="0" smtClean="0">
                <a:solidFill>
                  <a:schemeClr val="tx1"/>
                </a:solidFill>
                <a:latin typeface="Times New Roman" pitchFamily="18" charset="0"/>
                <a:cs typeface="Times New Roman" pitchFamily="18" charset="0"/>
              </a:rPr>
              <a:t>Float variable is  = 5.5</a:t>
            </a:r>
            <a:endParaRPr lang="en-IN" sz="2000" dirty="0" smtClean="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01064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61899"/>
            <a:ext cx="9144000" cy="1846659"/>
          </a:xfrm>
        </p:spPr>
        <p:txBody>
          <a:bodyPr/>
          <a:lstStyle/>
          <a:p>
            <a:pPr algn="ctr"/>
            <a:r>
              <a:rPr lang="en-IN" sz="4000" b="1" dirty="0">
                <a:solidFill>
                  <a:schemeClr val="tx1"/>
                </a:solidFill>
                <a:latin typeface="Calibri" pitchFamily="34" charset="0"/>
                <a:cs typeface="Calibri" pitchFamily="34" charset="0"/>
              </a:rPr>
              <a:t>Difference between void pointer in </a:t>
            </a:r>
            <a:r>
              <a:rPr lang="en-IN" sz="4000" b="1" dirty="0" smtClean="0">
                <a:solidFill>
                  <a:schemeClr val="tx1"/>
                </a:solidFill>
                <a:latin typeface="Calibri" pitchFamily="34" charset="0"/>
                <a:cs typeface="Calibri" pitchFamily="34" charset="0"/>
              </a:rPr>
              <a:t/>
            </a:r>
            <a:br>
              <a:rPr lang="en-IN" sz="4000" b="1" dirty="0" smtClean="0">
                <a:solidFill>
                  <a:schemeClr val="tx1"/>
                </a:solidFill>
                <a:latin typeface="Calibri" pitchFamily="34" charset="0"/>
                <a:cs typeface="Calibri" pitchFamily="34" charset="0"/>
              </a:rPr>
            </a:br>
            <a:r>
              <a:rPr lang="en-IN" sz="4000" b="1" dirty="0" smtClean="0">
                <a:solidFill>
                  <a:schemeClr val="tx1"/>
                </a:solidFill>
                <a:latin typeface="Calibri" pitchFamily="34" charset="0"/>
                <a:cs typeface="Calibri" pitchFamily="34" charset="0"/>
              </a:rPr>
              <a:t>C </a:t>
            </a:r>
            <a:r>
              <a:rPr lang="en-IN" sz="4000" b="1" dirty="0">
                <a:solidFill>
                  <a:schemeClr val="tx1"/>
                </a:solidFill>
                <a:latin typeface="Calibri" pitchFamily="34" charset="0"/>
                <a:cs typeface="Calibri" pitchFamily="34" charset="0"/>
              </a:rPr>
              <a:t>and C++</a:t>
            </a:r>
            <a:r>
              <a:rPr lang="en-IN" sz="4000" b="1" dirty="0">
                <a:latin typeface="Calibri" pitchFamily="34" charset="0"/>
                <a:cs typeface="Calibri" pitchFamily="34" charset="0"/>
              </a:rPr>
              <a:t/>
            </a:r>
            <a:br>
              <a:rPr lang="en-IN" sz="4000" b="1" dirty="0">
                <a:latin typeface="Calibri" pitchFamily="34" charset="0"/>
                <a:cs typeface="Calibri" pitchFamily="34" charset="0"/>
              </a:rPr>
            </a:br>
            <a:endParaRPr lang="en-US" sz="4000" dirty="0"/>
          </a:p>
        </p:txBody>
      </p:sp>
      <p:sp>
        <p:nvSpPr>
          <p:cNvPr id="3" name="Text Placeholder 2"/>
          <p:cNvSpPr>
            <a:spLocks noGrp="1"/>
          </p:cNvSpPr>
          <p:nvPr>
            <p:ph type="body" idx="1"/>
          </p:nvPr>
        </p:nvSpPr>
        <p:spPr>
          <a:xfrm>
            <a:off x="533400" y="1905000"/>
            <a:ext cx="8382000" cy="1107996"/>
          </a:xfrm>
        </p:spPr>
        <p:txBody>
          <a:bodyPr/>
          <a:lstStyle/>
          <a:p>
            <a:pPr algn="just"/>
            <a:r>
              <a:rPr lang="en-IN" sz="2400" dirty="0">
                <a:latin typeface="Times New Roman" panose="02020603050405020304" pitchFamily="18" charset="0"/>
                <a:cs typeface="Times New Roman" panose="02020603050405020304" pitchFamily="18" charset="0"/>
              </a:rPr>
              <a:t> In C, we can assign the void pointer to any other pointer type without any typecasting, whereas in C++, we need to typecast when we assign the void pointer type to any other pointer type.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36</a:t>
            </a:fld>
            <a:endParaRPr lang="en-US"/>
          </a:p>
        </p:txBody>
      </p:sp>
    </p:spTree>
    <p:extLst>
      <p:ext uri="{BB962C8B-B14F-4D97-AF65-F5344CB8AC3E}">
        <p14:creationId xmlns:p14="http://schemas.microsoft.com/office/powerpoint/2010/main" val="3404989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a:solidFill>
                  <a:schemeClr val="tx1"/>
                </a:solidFill>
              </a:rPr>
              <a:t>Question</a:t>
            </a:r>
          </a:p>
        </p:txBody>
      </p:sp>
      <p:sp>
        <p:nvSpPr>
          <p:cNvPr id="3" name="Text Placeholder 2"/>
          <p:cNvSpPr>
            <a:spLocks noGrp="1"/>
          </p:cNvSpPr>
          <p:nvPr>
            <p:ph type="body" idx="1"/>
          </p:nvPr>
        </p:nvSpPr>
        <p:spPr>
          <a:xfrm>
            <a:off x="529589" y="1458213"/>
            <a:ext cx="8084820" cy="3077766"/>
          </a:xfrm>
        </p:spPr>
        <p:txBody>
          <a:bodyPr/>
          <a:lstStyle/>
          <a:p>
            <a:pPr algn="just"/>
            <a:r>
              <a:rPr lang="en-US" sz="2400" dirty="0">
                <a:latin typeface="Times New Roman" panose="02020603050405020304" pitchFamily="18" charset="0"/>
                <a:cs typeface="Times New Roman" panose="02020603050405020304" pitchFamily="18" charset="0"/>
              </a:rPr>
              <a:t>W</a:t>
            </a:r>
            <a:r>
              <a:rPr lang="en-US" sz="2400" dirty="0" smtClean="0">
                <a:latin typeface="Times New Roman" panose="02020603050405020304" pitchFamily="18" charset="0"/>
                <a:cs typeface="Times New Roman" panose="02020603050405020304" pitchFamily="18" charset="0"/>
              </a:rPr>
              <a:t>rite </a:t>
            </a: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program using void pointer </a:t>
            </a:r>
            <a:r>
              <a:rPr lang="en-US" sz="2400" dirty="0">
                <a:latin typeface="Times New Roman" panose="02020603050405020304" pitchFamily="18" charset="0"/>
                <a:cs typeface="Times New Roman" panose="02020603050405020304" pitchFamily="18" charset="0"/>
              </a:rPr>
              <a:t>that takes an integer and a character. The program should check the following:</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 integer is positive, negative, or zero.</a:t>
            </a:r>
          </a:p>
          <a:p>
            <a:pPr algn="just"/>
            <a:r>
              <a:rPr lang="en-US" sz="2400" dirty="0">
                <a:latin typeface="Times New Roman" panose="02020603050405020304" pitchFamily="18" charset="0"/>
                <a:cs typeface="Times New Roman" panose="02020603050405020304" pitchFamily="18" charset="0"/>
              </a:rPr>
              <a:t>If the character is an alphabet, number, or not.</a:t>
            </a:r>
          </a:p>
          <a:p>
            <a:pPr algn="just"/>
            <a:r>
              <a:rPr lang="en-US" sz="2400" dirty="0">
                <a:latin typeface="Times New Roman" panose="02020603050405020304" pitchFamily="18" charset="0"/>
                <a:cs typeface="Times New Roman" panose="02020603050405020304" pitchFamily="18" charset="0"/>
              </a:rPr>
              <a:t>Display appropriate messages for everything.</a:t>
            </a:r>
          </a:p>
          <a:p>
            <a:pPr algn="just"/>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37</a:t>
            </a:fld>
            <a:endParaRPr lang="en-US"/>
          </a:p>
        </p:txBody>
      </p:sp>
    </p:spTree>
    <p:extLst>
      <p:ext uri="{BB962C8B-B14F-4D97-AF65-F5344CB8AC3E}">
        <p14:creationId xmlns:p14="http://schemas.microsoft.com/office/powerpoint/2010/main" val="3980832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74072" y="0"/>
            <a:ext cx="8105775" cy="7164966"/>
          </a:xfrm>
          <a:prstGeom prst="rect">
            <a:avLst/>
          </a:prstGeo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main() {</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number;</a:t>
            </a:r>
          </a:p>
          <a:p>
            <a:pPr marL="0" indent="0">
              <a:lnSpc>
                <a:spcPct val="100000"/>
              </a:lnSpc>
              <a:buNone/>
            </a:pPr>
            <a:r>
              <a:rPr lang="en-US" sz="2000" dirty="0">
                <a:latin typeface="Times New Roman" panose="02020603050405020304" pitchFamily="18" charset="0"/>
                <a:cs typeface="Times New Roman" panose="02020603050405020304" pitchFamily="18" charset="0"/>
              </a:rPr>
              <a:t>    char character;</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 &gt;&gt; number;</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 &gt;&gt; character;</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numPtr</a:t>
            </a:r>
            <a:r>
              <a:rPr lang="en-US" sz="2000" dirty="0">
                <a:latin typeface="Times New Roman" panose="02020603050405020304" pitchFamily="18" charset="0"/>
                <a:cs typeface="Times New Roman" panose="02020603050405020304" pitchFamily="18" charset="0"/>
              </a:rPr>
              <a:t> = &amp;number;</a:t>
            </a:r>
          </a:p>
          <a:p>
            <a:pPr marL="0" indent="0">
              <a:lnSpc>
                <a:spcPct val="100000"/>
              </a:lnSpc>
              <a:buNone/>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numPtr</a:t>
            </a:r>
            <a:r>
              <a:rPr lang="en-US" sz="2000" dirty="0">
                <a:latin typeface="Times New Roman" panose="02020603050405020304" pitchFamily="18" charset="0"/>
                <a:cs typeface="Times New Roman" panose="02020603050405020304" pitchFamily="18" charset="0"/>
              </a:rPr>
              <a:t> &gt; 0)</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"The number is positive."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else if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numPtr</a:t>
            </a:r>
            <a:r>
              <a:rPr lang="en-US" sz="2000" dirty="0">
                <a:latin typeface="Times New Roman" panose="02020603050405020304" pitchFamily="18" charset="0"/>
                <a:cs typeface="Times New Roman" panose="02020603050405020304" pitchFamily="18" charset="0"/>
              </a:rPr>
              <a:t> &lt; 0)</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"The number is negative."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else </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"The number is zero."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charPtr</a:t>
            </a:r>
            <a:r>
              <a:rPr lang="en-US" sz="2000" dirty="0">
                <a:latin typeface="Times New Roman" panose="02020603050405020304" pitchFamily="18" charset="0"/>
                <a:cs typeface="Times New Roman" panose="02020603050405020304" pitchFamily="18" charset="0"/>
              </a:rPr>
              <a:t> = &amp;character;</a:t>
            </a:r>
          </a:p>
          <a:p>
            <a:pPr marL="0" indent="0">
              <a:lnSpc>
                <a:spcPct val="100000"/>
              </a:lnSpc>
              <a:buNone/>
            </a:pP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isdigit</a:t>
            </a:r>
            <a:r>
              <a:rPr lang="en-US" sz="2000" dirty="0">
                <a:latin typeface="Times New Roman" panose="02020603050405020304" pitchFamily="18" charset="0"/>
                <a:cs typeface="Times New Roman" panose="02020603050405020304" pitchFamily="18" charset="0"/>
              </a:rPr>
              <a:t>(*(char*)</a:t>
            </a:r>
            <a:r>
              <a:rPr lang="en-US" sz="2000" dirty="0" err="1">
                <a:latin typeface="Times New Roman" panose="02020603050405020304" pitchFamily="18" charset="0"/>
                <a:cs typeface="Times New Roman" panose="02020603050405020304" pitchFamily="18" charset="0"/>
              </a:rPr>
              <a:t>charPtr</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"The character is a number.";</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else if (</a:t>
            </a:r>
            <a:r>
              <a:rPr lang="en-US" sz="2000" dirty="0" err="1">
                <a:latin typeface="Times New Roman" panose="02020603050405020304" pitchFamily="18" charset="0"/>
                <a:cs typeface="Times New Roman" panose="02020603050405020304" pitchFamily="18" charset="0"/>
              </a:rPr>
              <a:t>isalpha</a:t>
            </a:r>
            <a:r>
              <a:rPr lang="en-US" sz="2000" dirty="0">
                <a:latin typeface="Times New Roman" panose="02020603050405020304" pitchFamily="18" charset="0"/>
                <a:cs typeface="Times New Roman" panose="02020603050405020304" pitchFamily="18" charset="0"/>
              </a:rPr>
              <a:t>(*(char*)</a:t>
            </a:r>
            <a:r>
              <a:rPr lang="en-US" sz="2000" dirty="0" err="1">
                <a:latin typeface="Times New Roman" panose="02020603050405020304" pitchFamily="18" charset="0"/>
                <a:cs typeface="Times New Roman" panose="02020603050405020304" pitchFamily="18" charset="0"/>
              </a:rPr>
              <a:t>charPtr</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"The character is an alphabet.";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else</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"The character is not a number or an alphabet.";</a:t>
            </a:r>
          </a:p>
          <a:p>
            <a:pPr marL="0" indent="0">
              <a:lnSpc>
                <a:spcPct val="100000"/>
              </a:lnSpc>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4294967295"/>
          </p:nvPr>
        </p:nvSpPr>
        <p:spPr>
          <a:xfrm>
            <a:off x="6556375" y="6246812"/>
            <a:ext cx="2006600" cy="350837"/>
          </a:xfrm>
          <a:prstGeom prst="rect">
            <a:avLst/>
          </a:prstGeo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a:p>
        </p:txBody>
      </p:sp>
    </p:spTree>
    <p:extLst>
      <p:ext uri="{BB962C8B-B14F-4D97-AF65-F5344CB8AC3E}">
        <p14:creationId xmlns:p14="http://schemas.microsoft.com/office/powerpoint/2010/main" val="2552221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0"/>
            <a:ext cx="7772400" cy="615553"/>
          </a:xfrm>
        </p:spPr>
        <p:txBody>
          <a:bodyPr/>
          <a:lstStyle/>
          <a:p>
            <a:pPr algn="ctr"/>
            <a:r>
              <a:rPr lang="en-US" sz="4000" b="1" dirty="0">
                <a:solidFill>
                  <a:srgbClr val="000000"/>
                </a:solidFill>
              </a:rPr>
              <a:t>Null</a:t>
            </a:r>
            <a:r>
              <a:rPr lang="en-US" sz="4000" b="1" spc="-85" dirty="0">
                <a:solidFill>
                  <a:srgbClr val="000000"/>
                </a:solidFill>
              </a:rPr>
              <a:t> </a:t>
            </a:r>
            <a:r>
              <a:rPr lang="en-US" sz="4000" b="1" spc="-25" dirty="0">
                <a:solidFill>
                  <a:srgbClr val="000000"/>
                </a:solidFill>
              </a:rPr>
              <a:t>Pointer</a:t>
            </a:r>
            <a:endParaRPr lang="en-US" sz="4000" b="1" dirty="0"/>
          </a:p>
        </p:txBody>
      </p:sp>
      <p:sp>
        <p:nvSpPr>
          <p:cNvPr id="4" name="Slide Number Placeholder 3"/>
          <p:cNvSpPr>
            <a:spLocks noGrp="1"/>
          </p:cNvSpPr>
          <p:nvPr>
            <p:ph type="sldNum" sz="quarter" idx="7"/>
          </p:nvPr>
        </p:nvSpPr>
        <p:spPr/>
        <p:txBody>
          <a:bodyPr/>
          <a:lstStyle/>
          <a:p>
            <a:fld id="{B6F15528-21DE-4FAA-801E-634DDDAF4B2B}" type="slidenum">
              <a:rPr lang="en-US" smtClean="0"/>
              <a:t>39</a:t>
            </a:fld>
            <a:endParaRPr lang="en-US"/>
          </a:p>
        </p:txBody>
      </p:sp>
    </p:spTree>
    <p:extLst>
      <p:ext uri="{BB962C8B-B14F-4D97-AF65-F5344CB8AC3E}">
        <p14:creationId xmlns:p14="http://schemas.microsoft.com/office/powerpoint/2010/main" val="243959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329" y="921842"/>
            <a:ext cx="1882775" cy="629018"/>
          </a:xfrm>
          <a:prstGeom prst="rect">
            <a:avLst/>
          </a:prstGeom>
        </p:spPr>
        <p:txBody>
          <a:bodyPr vert="horz" wrap="square" lIns="0" tIns="13335" rIns="0" bIns="0" rtlCol="0">
            <a:spAutoFit/>
          </a:bodyPr>
          <a:lstStyle/>
          <a:p>
            <a:pPr marL="12700">
              <a:lnSpc>
                <a:spcPct val="100000"/>
              </a:lnSpc>
              <a:spcBef>
                <a:spcPts val="105"/>
              </a:spcBef>
            </a:pPr>
            <a:r>
              <a:rPr sz="4000" b="1" spc="-85" dirty="0">
                <a:solidFill>
                  <a:srgbClr val="000000"/>
                </a:solidFill>
              </a:rPr>
              <a:t>P</a:t>
            </a:r>
            <a:r>
              <a:rPr sz="4000" b="1" spc="-5" dirty="0">
                <a:solidFill>
                  <a:srgbClr val="000000"/>
                </a:solidFill>
              </a:rPr>
              <a:t>oi</a:t>
            </a:r>
            <a:r>
              <a:rPr sz="4000" b="1" spc="-35" dirty="0">
                <a:solidFill>
                  <a:srgbClr val="000000"/>
                </a:solidFill>
              </a:rPr>
              <a:t>n</a:t>
            </a:r>
            <a:r>
              <a:rPr sz="4000" b="1" spc="-50" dirty="0">
                <a:solidFill>
                  <a:srgbClr val="000000"/>
                </a:solidFill>
              </a:rPr>
              <a:t>t</a:t>
            </a:r>
            <a:r>
              <a:rPr sz="4000" b="1" dirty="0">
                <a:solidFill>
                  <a:srgbClr val="000000"/>
                </a:solidFill>
              </a:rPr>
              <a:t>e</a:t>
            </a:r>
            <a:r>
              <a:rPr sz="4000" b="1" spc="-70" dirty="0">
                <a:solidFill>
                  <a:srgbClr val="000000"/>
                </a:solidFill>
              </a:rPr>
              <a:t>r</a:t>
            </a:r>
            <a:r>
              <a:rPr sz="4000" b="1" dirty="0">
                <a:solidFill>
                  <a:srgbClr val="000000"/>
                </a:solidFill>
              </a:rPr>
              <a:t>s</a:t>
            </a:r>
          </a:p>
        </p:txBody>
      </p:sp>
      <p:sp>
        <p:nvSpPr>
          <p:cNvPr id="3" name="object 3"/>
          <p:cNvSpPr txBox="1"/>
          <p:nvPr/>
        </p:nvSpPr>
        <p:spPr>
          <a:xfrm>
            <a:off x="381000" y="2446147"/>
            <a:ext cx="8382000" cy="875240"/>
          </a:xfrm>
          <a:prstGeom prst="rect">
            <a:avLst/>
          </a:prstGeom>
        </p:spPr>
        <p:txBody>
          <a:bodyPr vert="horz" wrap="square" lIns="0" tIns="13335" rIns="0" bIns="0" rtlCol="0">
            <a:spAutoFit/>
          </a:bodyPr>
          <a:lstStyle/>
          <a:p>
            <a:pPr marL="12700" marR="5080" algn="just">
              <a:lnSpc>
                <a:spcPct val="100000"/>
              </a:lnSpc>
              <a:spcBef>
                <a:spcPts val="105"/>
              </a:spcBef>
            </a:pPr>
            <a:r>
              <a:rPr sz="2800" spc="-5" dirty="0" smtClean="0">
                <a:latin typeface="Times New Roman" panose="02020603050405020304" pitchFamily="18" charset="0"/>
                <a:cs typeface="Times New Roman" panose="02020603050405020304" pitchFamily="18" charset="0"/>
              </a:rPr>
              <a:t>These </a:t>
            </a:r>
            <a:r>
              <a:rPr sz="2800" spc="-15" dirty="0" smtClean="0">
                <a:latin typeface="Times New Roman" panose="02020603050405020304" pitchFamily="18" charset="0"/>
                <a:cs typeface="Times New Roman" panose="02020603050405020304" pitchFamily="18" charset="0"/>
              </a:rPr>
              <a:t>are </a:t>
            </a:r>
            <a:r>
              <a:rPr sz="2800" dirty="0" smtClean="0">
                <a:latin typeface="Times New Roman" panose="02020603050405020304" pitchFamily="18" charset="0"/>
                <a:cs typeface="Times New Roman" panose="02020603050405020304" pitchFamily="18" charset="0"/>
              </a:rPr>
              <a:t>the </a:t>
            </a:r>
            <a:r>
              <a:rPr sz="2800" spc="-5" dirty="0" smtClean="0">
                <a:latin typeface="Times New Roman" panose="02020603050405020304" pitchFamily="18" charset="0"/>
                <a:cs typeface="Times New Roman" panose="02020603050405020304" pitchFamily="18" charset="0"/>
              </a:rPr>
              <a:t>variables that </a:t>
            </a:r>
            <a:r>
              <a:rPr sz="2800" spc="-15" dirty="0" smtClean="0">
                <a:latin typeface="Times New Roman" panose="02020603050405020304" pitchFamily="18" charset="0"/>
                <a:cs typeface="Times New Roman" panose="02020603050405020304" pitchFamily="18" charset="0"/>
              </a:rPr>
              <a:t>are </a:t>
            </a:r>
            <a:r>
              <a:rPr sz="2800" spc="-5" dirty="0" smtClean="0">
                <a:latin typeface="Times New Roman" panose="02020603050405020304" pitchFamily="18" charset="0"/>
                <a:cs typeface="Times New Roman" panose="02020603050405020304" pitchFamily="18" charset="0"/>
              </a:rPr>
              <a:t>used </a:t>
            </a:r>
            <a:r>
              <a:rPr sz="2800" dirty="0" smtClean="0">
                <a:latin typeface="Times New Roman" panose="02020603050405020304" pitchFamily="18" charset="0"/>
                <a:cs typeface="Times New Roman" panose="02020603050405020304" pitchFamily="18" charset="0"/>
              </a:rPr>
              <a:t> </a:t>
            </a:r>
            <a:r>
              <a:rPr sz="2800" spc="-25" dirty="0" smtClean="0">
                <a:latin typeface="Times New Roman" panose="02020603050405020304" pitchFamily="18" charset="0"/>
                <a:cs typeface="Times New Roman" panose="02020603050405020304" pitchFamily="18" charset="0"/>
              </a:rPr>
              <a:t>to</a:t>
            </a:r>
            <a:r>
              <a:rPr sz="2800" spc="-20"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hold</a:t>
            </a:r>
            <a:r>
              <a:rPr sz="2800" dirty="0" smtClean="0">
                <a:latin typeface="Times New Roman" panose="02020603050405020304" pitchFamily="18" charset="0"/>
                <a:cs typeface="Times New Roman" panose="02020603050405020304" pitchFamily="18" charset="0"/>
              </a:rPr>
              <a:t> the</a:t>
            </a:r>
            <a:r>
              <a:rPr sz="2800" spc="5" dirty="0" smtClean="0">
                <a:latin typeface="Times New Roman" panose="02020603050405020304" pitchFamily="18" charset="0"/>
                <a:cs typeface="Times New Roman" panose="02020603050405020304" pitchFamily="18" charset="0"/>
              </a:rPr>
              <a:t> </a:t>
            </a:r>
            <a:r>
              <a:rPr sz="2800" spc="-10" dirty="0" smtClean="0">
                <a:latin typeface="Times New Roman" panose="02020603050405020304" pitchFamily="18" charset="0"/>
                <a:cs typeface="Times New Roman" panose="02020603050405020304" pitchFamily="18" charset="0"/>
              </a:rPr>
              <a:t>address</a:t>
            </a:r>
            <a:r>
              <a:rPr sz="2800" spc="-5"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of</a:t>
            </a:r>
            <a:r>
              <a:rPr sz="2800" spc="5" dirty="0" smtClean="0">
                <a:latin typeface="Times New Roman" panose="02020603050405020304" pitchFamily="18" charset="0"/>
                <a:cs typeface="Times New Roman" panose="02020603050405020304" pitchFamily="18" charset="0"/>
              </a:rPr>
              <a:t> </a:t>
            </a:r>
            <a:r>
              <a:rPr sz="2800" dirty="0" smtClean="0">
                <a:latin typeface="Times New Roman" panose="02020603050405020304" pitchFamily="18" charset="0"/>
                <a:cs typeface="Times New Roman" panose="02020603050405020304" pitchFamily="18" charset="0"/>
              </a:rPr>
              <a:t>another </a:t>
            </a:r>
            <a:r>
              <a:rPr sz="2800" spc="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variable</a:t>
            </a:r>
            <a:r>
              <a:rPr lang="en-US" sz="2800" spc="-5" dirty="0" smtClean="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6148" y="461899"/>
            <a:ext cx="2711703" cy="629018"/>
          </a:xfrm>
          <a:prstGeom prst="rect">
            <a:avLst/>
          </a:prstGeom>
        </p:spPr>
        <p:txBody>
          <a:bodyPr vert="horz" wrap="square" lIns="0" tIns="13335" rIns="0" bIns="0" rtlCol="0">
            <a:spAutoFit/>
          </a:bodyPr>
          <a:lstStyle/>
          <a:p>
            <a:pPr marL="12700">
              <a:lnSpc>
                <a:spcPct val="100000"/>
              </a:lnSpc>
              <a:spcBef>
                <a:spcPts val="105"/>
              </a:spcBef>
            </a:pPr>
            <a:r>
              <a:rPr sz="4000" b="1" dirty="0">
                <a:solidFill>
                  <a:srgbClr val="000000"/>
                </a:solidFill>
              </a:rPr>
              <a:t>Null</a:t>
            </a:r>
            <a:r>
              <a:rPr sz="4000" b="1" spc="-85" dirty="0">
                <a:solidFill>
                  <a:srgbClr val="000000"/>
                </a:solidFill>
              </a:rPr>
              <a:t> </a:t>
            </a:r>
            <a:r>
              <a:rPr sz="4000" b="1" spc="-25" dirty="0">
                <a:solidFill>
                  <a:srgbClr val="000000"/>
                </a:solidFill>
              </a:rPr>
              <a:t>Pointer</a:t>
            </a:r>
          </a:p>
        </p:txBody>
      </p:sp>
      <p:sp>
        <p:nvSpPr>
          <p:cNvPr id="3" name="object 3"/>
          <p:cNvSpPr txBox="1"/>
          <p:nvPr/>
        </p:nvSpPr>
        <p:spPr>
          <a:xfrm>
            <a:off x="535940" y="1607261"/>
            <a:ext cx="8073390" cy="2065309"/>
          </a:xfrm>
          <a:prstGeom prst="rect">
            <a:avLst/>
          </a:prstGeom>
        </p:spPr>
        <p:txBody>
          <a:bodyPr vert="horz" wrap="square" lIns="0" tIns="13335" rIns="0" bIns="0" rtlCol="0">
            <a:spAutoFit/>
          </a:bodyPr>
          <a:lstStyle/>
          <a:p>
            <a:pPr marL="355600" marR="5080" indent="-342900" algn="just">
              <a:lnSpc>
                <a:spcPct val="100000"/>
              </a:lnSpc>
              <a:spcBef>
                <a:spcPts val="770"/>
              </a:spcBef>
              <a:buFont typeface="Arial MT"/>
              <a:buChar char="•"/>
              <a:tabLst>
                <a:tab pos="355600" algn="l"/>
              </a:tabLst>
            </a:pPr>
            <a:r>
              <a:rPr sz="2400"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ull</a:t>
            </a:r>
            <a:r>
              <a:rPr sz="2400" dirty="0" smtClean="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pointer </a:t>
            </a:r>
            <a:r>
              <a:rPr sz="2400" spc="-5" dirty="0">
                <a:latin typeface="Times New Roman" panose="02020603050405020304" pitchFamily="18" charset="0"/>
                <a:cs typeface="Times New Roman" panose="02020603050405020304" pitchFamily="18" charset="0"/>
              </a:rPr>
              <a:t>is </a:t>
            </a:r>
            <a:r>
              <a:rPr sz="2400" dirty="0">
                <a:latin typeface="Times New Roman" panose="02020603050405020304" pitchFamily="18" charset="0"/>
                <a:cs typeface="Times New Roman" panose="02020603050405020304" pitchFamily="18" charset="0"/>
              </a:rPr>
              <a:t>a type of </a:t>
            </a:r>
            <a:r>
              <a:rPr sz="2400" spc="-15" dirty="0">
                <a:latin typeface="Times New Roman" panose="02020603050405020304" pitchFamily="18" charset="0"/>
                <a:cs typeface="Times New Roman" panose="02020603050405020304" pitchFamily="18" charset="0"/>
              </a:rPr>
              <a:t>pointer </a:t>
            </a:r>
            <a:r>
              <a:rPr sz="2400" dirty="0">
                <a:latin typeface="Times New Roman" panose="02020603050405020304" pitchFamily="18" charset="0"/>
                <a:cs typeface="Times New Roman" panose="02020603050405020304" pitchFamily="18" charset="0"/>
              </a:rPr>
              <a:t>of </a:t>
            </a:r>
            <a:r>
              <a:rPr sz="2400" spc="-20" dirty="0">
                <a:latin typeface="Times New Roman" panose="02020603050405020304" pitchFamily="18" charset="0"/>
                <a:cs typeface="Times New Roman" panose="02020603050405020304" pitchFamily="18" charset="0"/>
              </a:rPr>
              <a:t>any </a:t>
            </a:r>
            <a:r>
              <a:rPr sz="2400" spc="-15" dirty="0">
                <a:latin typeface="Times New Roman" panose="02020603050405020304" pitchFamily="18" charset="0"/>
                <a:cs typeface="Times New Roman" panose="02020603050405020304" pitchFamily="18" charset="0"/>
              </a:rPr>
              <a:t>data </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type and </a:t>
            </a:r>
            <a:r>
              <a:rPr sz="2400" spc="-15" dirty="0">
                <a:latin typeface="Times New Roman" panose="02020603050405020304" pitchFamily="18" charset="0"/>
                <a:cs typeface="Times New Roman" panose="02020603050405020304" pitchFamily="18" charset="0"/>
              </a:rPr>
              <a:t>generally </a:t>
            </a:r>
            <a:r>
              <a:rPr sz="2400" spc="-35" dirty="0">
                <a:latin typeface="Times New Roman" panose="02020603050405020304" pitchFamily="18" charset="0"/>
                <a:cs typeface="Times New Roman" panose="02020603050405020304" pitchFamily="18" charset="0"/>
              </a:rPr>
              <a:t>takes</a:t>
            </a:r>
            <a:r>
              <a:rPr sz="2400" spc="6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as </a:t>
            </a:r>
            <a:r>
              <a:rPr sz="2400" spc="-25" dirty="0">
                <a:latin typeface="Times New Roman" panose="02020603050405020304" pitchFamily="18" charset="0"/>
                <a:cs typeface="Times New Roman" panose="02020603050405020304" pitchFamily="18" charset="0"/>
              </a:rPr>
              <a:t>zero. </a:t>
            </a:r>
            <a:endParaRPr lang="en-US" sz="2400" spc="-25" dirty="0" smtClean="0">
              <a:latin typeface="Times New Roman" panose="02020603050405020304" pitchFamily="18" charset="0"/>
              <a:cs typeface="Times New Roman" panose="02020603050405020304" pitchFamily="18" charset="0"/>
            </a:endParaRPr>
          </a:p>
          <a:p>
            <a:pPr marL="355600" marR="5080" indent="-342900" algn="just">
              <a:lnSpc>
                <a:spcPct val="100000"/>
              </a:lnSpc>
              <a:spcBef>
                <a:spcPts val="770"/>
              </a:spcBef>
              <a:buFont typeface="Arial MT"/>
              <a:buChar char="•"/>
              <a:tabLst>
                <a:tab pos="355600" algn="l"/>
              </a:tabLst>
            </a:pPr>
            <a:r>
              <a:rPr sz="2400" spc="-5" dirty="0" smtClean="0">
                <a:latin typeface="Times New Roman" panose="02020603050405020304" pitchFamily="18" charset="0"/>
                <a:cs typeface="Times New Roman" panose="02020603050405020304" pitchFamily="18" charset="0"/>
              </a:rPr>
              <a:t>This </a:t>
            </a:r>
            <a:r>
              <a:rPr sz="2400" spc="-5" dirty="0">
                <a:latin typeface="Times New Roman" panose="02020603050405020304" pitchFamily="18" charset="0"/>
                <a:cs typeface="Times New Roman" panose="02020603050405020304" pitchFamily="18" charset="0"/>
              </a:rPr>
              <a:t>denotes that </a:t>
            </a:r>
            <a:r>
              <a:rPr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null</a:t>
            </a:r>
            <a:r>
              <a:rPr sz="2400" spc="5"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pointer</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does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not</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to</a:t>
            </a:r>
            <a:r>
              <a:rPr sz="2400" spc="-20" dirty="0">
                <a:latin typeface="Times New Roman" panose="02020603050405020304" pitchFamily="18" charset="0"/>
                <a:cs typeface="Times New Roman" panose="02020603050405020304" pitchFamily="18" charset="0"/>
              </a:rPr>
              <a:t> any</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valid </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355600" marR="5080" indent="-342900" algn="just">
              <a:lnSpc>
                <a:spcPct val="100000"/>
              </a:lnSpc>
              <a:spcBef>
                <a:spcPts val="770"/>
              </a:spcBef>
              <a:buFont typeface="Arial MT"/>
              <a:buChar char="•"/>
              <a:tabLst>
                <a:tab pos="355600" algn="l"/>
              </a:tabLst>
            </a:pP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40</a:t>
            </a:fld>
            <a:endParaRPr lang="en-US"/>
          </a:p>
        </p:txBody>
      </p:sp>
    </p:spTree>
    <p:extLst>
      <p:ext uri="{BB962C8B-B14F-4D97-AF65-F5344CB8AC3E}">
        <p14:creationId xmlns:p14="http://schemas.microsoft.com/office/powerpoint/2010/main" val="4722166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7760" y="461899"/>
            <a:ext cx="5348605" cy="629018"/>
          </a:xfrm>
          <a:prstGeom prst="rect">
            <a:avLst/>
          </a:prstGeom>
        </p:spPr>
        <p:txBody>
          <a:bodyPr vert="horz" wrap="square" lIns="0" tIns="13335" rIns="0" bIns="0" rtlCol="0">
            <a:spAutoFit/>
          </a:bodyPr>
          <a:lstStyle/>
          <a:p>
            <a:pPr marL="12700">
              <a:lnSpc>
                <a:spcPct val="100000"/>
              </a:lnSpc>
              <a:spcBef>
                <a:spcPts val="105"/>
              </a:spcBef>
            </a:pPr>
            <a:r>
              <a:rPr sz="4000" b="1" spc="-15" dirty="0">
                <a:solidFill>
                  <a:srgbClr val="000000"/>
                </a:solidFill>
              </a:rPr>
              <a:t>Example</a:t>
            </a:r>
            <a:r>
              <a:rPr sz="4000" b="1" spc="-20" dirty="0">
                <a:solidFill>
                  <a:srgbClr val="000000"/>
                </a:solidFill>
              </a:rPr>
              <a:t> </a:t>
            </a:r>
            <a:r>
              <a:rPr sz="4000" b="1" spc="-5" dirty="0">
                <a:solidFill>
                  <a:srgbClr val="000000"/>
                </a:solidFill>
              </a:rPr>
              <a:t>of</a:t>
            </a:r>
            <a:r>
              <a:rPr sz="4000" b="1" spc="-20" dirty="0">
                <a:solidFill>
                  <a:srgbClr val="000000"/>
                </a:solidFill>
              </a:rPr>
              <a:t> </a:t>
            </a:r>
            <a:r>
              <a:rPr sz="4000" b="1" dirty="0">
                <a:solidFill>
                  <a:srgbClr val="000000"/>
                </a:solidFill>
              </a:rPr>
              <a:t>Null</a:t>
            </a:r>
            <a:r>
              <a:rPr sz="4000" b="1" spc="-20" dirty="0">
                <a:solidFill>
                  <a:srgbClr val="000000"/>
                </a:solidFill>
              </a:rPr>
              <a:t> </a:t>
            </a:r>
            <a:r>
              <a:rPr sz="4000" b="1" spc="-25" dirty="0">
                <a:solidFill>
                  <a:srgbClr val="000000"/>
                </a:solidFill>
              </a:rPr>
              <a:t>Pointer</a:t>
            </a:r>
          </a:p>
        </p:txBody>
      </p:sp>
      <p:sp>
        <p:nvSpPr>
          <p:cNvPr id="3" name="object 3"/>
          <p:cNvSpPr txBox="1"/>
          <p:nvPr/>
        </p:nvSpPr>
        <p:spPr>
          <a:xfrm>
            <a:off x="618236" y="1545081"/>
            <a:ext cx="5630164" cy="4100481"/>
          </a:xfrm>
          <a:prstGeom prst="rect">
            <a:avLst/>
          </a:prstGeom>
        </p:spPr>
        <p:txBody>
          <a:bodyPr vert="horz" wrap="square" lIns="0" tIns="12065" rIns="0" bIns="0" rtlCol="0">
            <a:spAutoFit/>
          </a:bodyPr>
          <a:lstStyle/>
          <a:p>
            <a:pPr marL="12700" marR="307975">
              <a:lnSpc>
                <a:spcPct val="100000"/>
              </a:lnSpc>
              <a:spcBef>
                <a:spcPts val="95"/>
              </a:spcBef>
            </a:pPr>
            <a:r>
              <a:rPr sz="2400" spc="-10" dirty="0">
                <a:latin typeface="Times New Roman" panose="02020603050405020304" pitchFamily="18" charset="0"/>
                <a:cs typeface="Times New Roman" panose="02020603050405020304" pitchFamily="18" charset="0"/>
              </a:rPr>
              <a:t>#include&lt;iostream&gt; </a:t>
            </a:r>
            <a:r>
              <a:rPr sz="2400" spc="-5" dirty="0">
                <a:latin typeface="Times New Roman" panose="02020603050405020304" pitchFamily="18" charset="0"/>
                <a:cs typeface="Times New Roman" panose="02020603050405020304" pitchFamily="18" charset="0"/>
              </a:rPr>
              <a:t> </a:t>
            </a:r>
            <a:endParaRPr lang="en-US" sz="2400" spc="-5" dirty="0" smtClean="0">
              <a:latin typeface="Times New Roman" panose="02020603050405020304" pitchFamily="18" charset="0"/>
              <a:cs typeface="Times New Roman" panose="02020603050405020304" pitchFamily="18" charset="0"/>
            </a:endParaRPr>
          </a:p>
          <a:p>
            <a:pPr marL="12700" marR="307975">
              <a:lnSpc>
                <a:spcPct val="100000"/>
              </a:lnSpc>
              <a:spcBef>
                <a:spcPts val="95"/>
              </a:spcBef>
            </a:pPr>
            <a:r>
              <a:rPr sz="2400" spc="-5" dirty="0" smtClean="0">
                <a:latin typeface="Times New Roman" panose="02020603050405020304" pitchFamily="18" charset="0"/>
                <a:cs typeface="Times New Roman" panose="02020603050405020304" pitchFamily="18" charset="0"/>
              </a:rPr>
              <a:t>using</a:t>
            </a:r>
            <a:r>
              <a:rPr sz="2400" spc="-15"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namespace</a:t>
            </a:r>
            <a:r>
              <a:rPr sz="2400" spc="2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std; </a:t>
            </a:r>
            <a:endParaRPr lang="en-US" sz="2400" spc="-20" dirty="0" smtClean="0">
              <a:latin typeface="Times New Roman" panose="02020603050405020304" pitchFamily="18" charset="0"/>
              <a:cs typeface="Times New Roman" panose="02020603050405020304" pitchFamily="18" charset="0"/>
            </a:endParaRPr>
          </a:p>
          <a:p>
            <a:pPr marL="12700" marR="307975">
              <a:lnSpc>
                <a:spcPct val="100000"/>
              </a:lnSpc>
              <a:spcBef>
                <a:spcPts val="95"/>
              </a:spcBef>
            </a:pPr>
            <a:r>
              <a:rPr sz="2400" spc="-550"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int</a:t>
            </a:r>
            <a:r>
              <a:rPr sz="2400" spc="-5" dirty="0">
                <a:latin typeface="Times New Roman" panose="02020603050405020304" pitchFamily="18" charset="0"/>
                <a:cs typeface="Times New Roman" panose="02020603050405020304" pitchFamily="18" charset="0"/>
              </a:rPr>
              <a:t> main()</a:t>
            </a:r>
            <a:endParaRPr sz="2400" dirty="0">
              <a:latin typeface="Times New Roman" panose="02020603050405020304" pitchFamily="18" charset="0"/>
              <a:cs typeface="Times New Roman" panose="02020603050405020304" pitchFamily="18" charset="0"/>
            </a:endParaRPr>
          </a:p>
          <a:p>
            <a:pPr marL="12700">
              <a:lnSpc>
                <a:spcPct val="100000"/>
              </a:lnSpc>
            </a:pPr>
            <a:r>
              <a:rPr sz="2400" spc="-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844550" marR="5080">
              <a:lnSpc>
                <a:spcPct val="100000"/>
              </a:lnSpc>
            </a:pPr>
            <a:r>
              <a:rPr sz="2400" spc="-10" dirty="0">
                <a:latin typeface="Times New Roman" panose="02020603050405020304" pitchFamily="18" charset="0"/>
                <a:cs typeface="Times New Roman" panose="02020603050405020304" pitchFamily="18" charset="0"/>
              </a:rPr>
              <a:t>int</a:t>
            </a:r>
            <a:r>
              <a:rPr sz="2400" spc="5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*ptr=NULL; </a:t>
            </a:r>
            <a:r>
              <a:rPr sz="2400" spc="-5" dirty="0">
                <a:latin typeface="Times New Roman" panose="02020603050405020304" pitchFamily="18" charset="0"/>
                <a:cs typeface="Times New Roman" panose="02020603050405020304" pitchFamily="18" charset="0"/>
              </a:rPr>
              <a:t> </a:t>
            </a:r>
            <a:endParaRPr lang="en-US" sz="2400" spc="-5" dirty="0" smtClean="0">
              <a:latin typeface="Times New Roman" panose="02020603050405020304" pitchFamily="18" charset="0"/>
              <a:cs typeface="Times New Roman" panose="02020603050405020304" pitchFamily="18" charset="0"/>
            </a:endParaRPr>
          </a:p>
          <a:p>
            <a:pPr marL="844550" marR="5080">
              <a:lnSpc>
                <a:spcPct val="100000"/>
              </a:lnSpc>
            </a:pPr>
            <a:r>
              <a:rPr sz="2400" spc="-15" dirty="0" err="1" smtClean="0">
                <a:latin typeface="Times New Roman" panose="02020603050405020304" pitchFamily="18" charset="0"/>
                <a:cs typeface="Times New Roman" panose="02020603050405020304" pitchFamily="18" charset="0"/>
              </a:rPr>
              <a:t>int</a:t>
            </a:r>
            <a:r>
              <a:rPr sz="2400" spc="-10"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a=10; </a:t>
            </a:r>
            <a:r>
              <a:rPr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844550" marR="5080">
              <a:lnSpc>
                <a:spcPct val="100000"/>
              </a:lnSpc>
            </a:pPr>
            <a:r>
              <a:rPr sz="2400" spc="-30" dirty="0" err="1" smtClean="0">
                <a:latin typeface="Times New Roman" panose="02020603050405020304" pitchFamily="18" charset="0"/>
                <a:cs typeface="Times New Roman" panose="02020603050405020304" pitchFamily="18" charset="0"/>
              </a:rPr>
              <a:t>c</a:t>
            </a:r>
            <a:r>
              <a:rPr sz="2400" spc="-10" dirty="0" err="1" smtClean="0">
                <a:latin typeface="Times New Roman" panose="02020603050405020304" pitchFamily="18" charset="0"/>
                <a:cs typeface="Times New Roman" panose="02020603050405020304" pitchFamily="18" charset="0"/>
              </a:rPr>
              <a:t>ou</a:t>
            </a:r>
            <a:r>
              <a:rPr sz="2400" dirty="0" err="1" smtClean="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&lt;&lt;</a:t>
            </a:r>
            <a:r>
              <a:rPr sz="2400" spc="-25" dirty="0">
                <a:latin typeface="Times New Roman" panose="02020603050405020304" pitchFamily="18" charset="0"/>
                <a:cs typeface="Times New Roman" panose="02020603050405020304" pitchFamily="18" charset="0"/>
              </a:rPr>
              <a:t>p</a:t>
            </a:r>
            <a:r>
              <a:rPr sz="2400" spc="-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&lt;</a:t>
            </a:r>
            <a:r>
              <a:rPr sz="2400" dirty="0">
                <a:latin typeface="Times New Roman" panose="02020603050405020304" pitchFamily="18" charset="0"/>
                <a:cs typeface="Times New Roman" panose="02020603050405020304" pitchFamily="18" charset="0"/>
              </a:rPr>
              <a:t>&lt;</a:t>
            </a:r>
            <a:r>
              <a:rPr sz="2400" spc="-5" dirty="0">
                <a:latin typeface="Times New Roman" panose="02020603050405020304" pitchFamily="18" charset="0"/>
                <a:cs typeface="Times New Roman" panose="02020603050405020304" pitchFamily="18" charset="0"/>
              </a:rPr>
              <a:t>end</a:t>
            </a:r>
            <a:r>
              <a:rPr sz="2400" spc="-10" dirty="0">
                <a:latin typeface="Times New Roman" panose="02020603050405020304" pitchFamily="18" charset="0"/>
                <a:cs typeface="Times New Roman" panose="02020603050405020304" pitchFamily="18" charset="0"/>
              </a:rPr>
              <a:t>l</a:t>
            </a:r>
            <a:r>
              <a:rPr sz="2400" spc="-5" dirty="0">
                <a:latin typeface="Times New Roman" panose="02020603050405020304" pitchFamily="18" charset="0"/>
                <a:cs typeface="Times New Roman" panose="02020603050405020304" pitchFamily="18" charset="0"/>
              </a:rPr>
              <a:t>;  </a:t>
            </a:r>
            <a:endParaRPr lang="en-US" sz="2400" spc="-5" dirty="0" smtClean="0">
              <a:latin typeface="Times New Roman" panose="02020603050405020304" pitchFamily="18" charset="0"/>
              <a:cs typeface="Times New Roman" panose="02020603050405020304" pitchFamily="18" charset="0"/>
            </a:endParaRPr>
          </a:p>
          <a:p>
            <a:pPr marL="844550" marR="5080">
              <a:lnSpc>
                <a:spcPct val="100000"/>
              </a:lnSpc>
            </a:pPr>
            <a:r>
              <a:rPr sz="2400" spc="-5" dirty="0" err="1" smtClean="0">
                <a:latin typeface="Times New Roman" panose="02020603050405020304" pitchFamily="18" charset="0"/>
                <a:cs typeface="Times New Roman" panose="02020603050405020304" pitchFamily="18" charset="0"/>
              </a:rPr>
              <a:t>ptr</a:t>
            </a:r>
            <a:r>
              <a:rPr sz="2400" spc="-5" dirty="0">
                <a:latin typeface="Times New Roman" panose="02020603050405020304" pitchFamily="18" charset="0"/>
                <a:cs typeface="Times New Roman" panose="02020603050405020304" pitchFamily="18" charset="0"/>
              </a:rPr>
              <a:t>=&amp;a; </a:t>
            </a:r>
            <a:r>
              <a:rPr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844550" marR="5080">
              <a:lnSpc>
                <a:spcPct val="100000"/>
              </a:lnSpc>
            </a:pPr>
            <a:r>
              <a:rPr sz="2400" spc="-10" dirty="0" err="1" smtClean="0">
                <a:latin typeface="Times New Roman" panose="02020603050405020304" pitchFamily="18" charset="0"/>
                <a:cs typeface="Times New Roman" panose="02020603050405020304" pitchFamily="18" charset="0"/>
              </a:rPr>
              <a:t>cout</a:t>
            </a:r>
            <a:r>
              <a:rPr sz="2400" spc="-10" dirty="0">
                <a:latin typeface="Times New Roman" panose="02020603050405020304" pitchFamily="18" charset="0"/>
                <a:cs typeface="Times New Roman" panose="02020603050405020304" pitchFamily="18" charset="0"/>
              </a:rPr>
              <a:t>&lt;&lt;*ptr; </a:t>
            </a:r>
            <a:endParaRPr lang="en-US" sz="2400" spc="-10" dirty="0" smtClean="0">
              <a:latin typeface="Times New Roman" panose="02020603050405020304" pitchFamily="18" charset="0"/>
              <a:cs typeface="Times New Roman" panose="02020603050405020304" pitchFamily="18" charset="0"/>
            </a:endParaRPr>
          </a:p>
          <a:p>
            <a:pPr marL="844550" marR="5080">
              <a:lnSpc>
                <a:spcPct val="100000"/>
              </a:lnSpc>
            </a:pPr>
            <a:r>
              <a:rPr sz="2400" spc="-5"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return</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0;</a:t>
            </a:r>
            <a:endParaRPr sz="2400" dirty="0">
              <a:latin typeface="Times New Roman" panose="02020603050405020304" pitchFamily="18" charset="0"/>
              <a:cs typeface="Times New Roman" panose="02020603050405020304" pitchFamily="18" charset="0"/>
            </a:endParaRPr>
          </a:p>
          <a:p>
            <a:pPr marL="12700">
              <a:lnSpc>
                <a:spcPct val="100000"/>
              </a:lnSpc>
              <a:spcBef>
                <a:spcPts val="5"/>
              </a:spcBef>
            </a:pPr>
            <a:r>
              <a:rPr sz="2400" spc="-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41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953000"/>
            <a:ext cx="1038225" cy="840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867400" y="4343400"/>
            <a:ext cx="975267" cy="369332"/>
          </a:xfrm>
          <a:prstGeom prst="rect">
            <a:avLst/>
          </a:prstGeom>
        </p:spPr>
        <p:txBody>
          <a:bodyPr wrap="none">
            <a:spAutoFit/>
          </a:bodyPr>
          <a:lstStyle/>
          <a:p>
            <a:r>
              <a:rPr lang="en-US" b="1" spc="-5" dirty="0" smtClean="0">
                <a:latin typeface="Times New Roman" panose="02020603050405020304" pitchFamily="18" charset="0"/>
                <a:cs typeface="Times New Roman" panose="02020603050405020304" pitchFamily="18" charset="0"/>
              </a:rPr>
              <a:t>Output:</a:t>
            </a:r>
            <a:endParaRPr lang="en-US" b="1" dirty="0"/>
          </a:p>
        </p:txBody>
      </p:sp>
    </p:spTree>
    <p:extLst>
      <p:ext uri="{BB962C8B-B14F-4D97-AF65-F5344CB8AC3E}">
        <p14:creationId xmlns:p14="http://schemas.microsoft.com/office/powerpoint/2010/main" val="60480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8126" y="450849"/>
            <a:ext cx="8335874" cy="1244600"/>
          </a:xfrm>
          <a:prstGeom prst="rect">
            <a:avLst/>
          </a:prstGeom>
        </p:spPr>
        <p:txBody>
          <a:bodyPr vert="horz" wrap="square" lIns="0" tIns="12065" rIns="0" bIns="0" rtlCol="0">
            <a:spAutoFit/>
          </a:bodyPr>
          <a:lstStyle/>
          <a:p>
            <a:pPr marL="2501265" marR="5080" indent="-2489200">
              <a:lnSpc>
                <a:spcPct val="100000"/>
              </a:lnSpc>
              <a:spcBef>
                <a:spcPts val="95"/>
              </a:spcBef>
            </a:pPr>
            <a:r>
              <a:rPr sz="4000" b="1" spc="-25" dirty="0">
                <a:solidFill>
                  <a:srgbClr val="000000"/>
                </a:solidFill>
              </a:rPr>
              <a:t>Difference</a:t>
            </a:r>
            <a:r>
              <a:rPr sz="4000" b="1" dirty="0">
                <a:solidFill>
                  <a:srgbClr val="000000"/>
                </a:solidFill>
              </a:rPr>
              <a:t> </a:t>
            </a:r>
            <a:r>
              <a:rPr sz="4000" b="1" spc="-15" dirty="0">
                <a:solidFill>
                  <a:srgbClr val="000000"/>
                </a:solidFill>
              </a:rPr>
              <a:t>between</a:t>
            </a:r>
            <a:r>
              <a:rPr sz="4000" b="1" dirty="0">
                <a:solidFill>
                  <a:srgbClr val="000000"/>
                </a:solidFill>
              </a:rPr>
              <a:t> </a:t>
            </a:r>
            <a:r>
              <a:rPr sz="4000" b="1" spc="-10" dirty="0">
                <a:solidFill>
                  <a:srgbClr val="000000"/>
                </a:solidFill>
              </a:rPr>
              <a:t>Null</a:t>
            </a:r>
            <a:r>
              <a:rPr sz="4000" b="1" dirty="0">
                <a:solidFill>
                  <a:srgbClr val="000000"/>
                </a:solidFill>
              </a:rPr>
              <a:t> </a:t>
            </a:r>
            <a:r>
              <a:rPr sz="4000" b="1" spc="-30" dirty="0">
                <a:solidFill>
                  <a:srgbClr val="000000"/>
                </a:solidFill>
              </a:rPr>
              <a:t>Pointer</a:t>
            </a:r>
            <a:r>
              <a:rPr sz="4000" b="1" dirty="0">
                <a:solidFill>
                  <a:srgbClr val="000000"/>
                </a:solidFill>
              </a:rPr>
              <a:t> </a:t>
            </a:r>
            <a:r>
              <a:rPr sz="4000" b="1" spc="-5" dirty="0">
                <a:solidFill>
                  <a:srgbClr val="000000"/>
                </a:solidFill>
              </a:rPr>
              <a:t>and </a:t>
            </a:r>
            <a:r>
              <a:rPr sz="4000" b="1" spc="-890" dirty="0">
                <a:solidFill>
                  <a:srgbClr val="000000"/>
                </a:solidFill>
              </a:rPr>
              <a:t> </a:t>
            </a:r>
            <a:r>
              <a:rPr sz="4000" b="1" spc="-50" dirty="0">
                <a:solidFill>
                  <a:srgbClr val="000000"/>
                </a:solidFill>
              </a:rPr>
              <a:t>Void</a:t>
            </a:r>
            <a:r>
              <a:rPr sz="4000" b="1" spc="-10" dirty="0">
                <a:solidFill>
                  <a:srgbClr val="000000"/>
                </a:solidFill>
              </a:rPr>
              <a:t> </a:t>
            </a:r>
            <a:r>
              <a:rPr sz="4000" b="1" spc="-30" dirty="0">
                <a:solidFill>
                  <a:srgbClr val="000000"/>
                </a:solidFill>
              </a:rPr>
              <a:t>Pointer</a:t>
            </a:r>
            <a:endParaRPr sz="4000" b="1" dirty="0"/>
          </a:p>
        </p:txBody>
      </p:sp>
      <p:sp>
        <p:nvSpPr>
          <p:cNvPr id="3" name="object 3"/>
          <p:cNvSpPr txBox="1">
            <a:spLocks noGrp="1"/>
          </p:cNvSpPr>
          <p:nvPr>
            <p:ph type="body" idx="1"/>
          </p:nvPr>
        </p:nvSpPr>
        <p:spPr>
          <a:xfrm>
            <a:off x="529589" y="1458213"/>
            <a:ext cx="8084820" cy="2052357"/>
          </a:xfrm>
          <a:prstGeom prst="rect">
            <a:avLst/>
          </a:prstGeom>
        </p:spPr>
        <p:txBody>
          <a:bodyPr vert="horz" wrap="square" lIns="0" tIns="467868" rIns="0" bIns="0" rtlCol="0">
            <a:spAutoFit/>
          </a:bodyPr>
          <a:lstStyle/>
          <a:p>
            <a:pPr marL="520065" marR="356235" indent="-342900" algn="just">
              <a:lnSpc>
                <a:spcPct val="100000"/>
              </a:lnSpc>
              <a:spcBef>
                <a:spcPts val="105"/>
              </a:spcBef>
              <a:buFont typeface="Arial" panose="020B0604020202020204" pitchFamily="34" charset="0"/>
              <a:buChar char="•"/>
            </a:pP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Void</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pointer</a:t>
            </a:r>
            <a:r>
              <a:rPr sz="2400" dirty="0">
                <a:latin typeface="Times New Roman" panose="02020603050405020304" pitchFamily="18" charset="0"/>
                <a:cs typeface="Times New Roman" panose="02020603050405020304" pitchFamily="18" charset="0"/>
              </a:rPr>
              <a:t> is a</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special </a:t>
            </a:r>
            <a:r>
              <a:rPr sz="2400" dirty="0">
                <a:latin typeface="Times New Roman" panose="02020603050405020304" pitchFamily="18" charset="0"/>
                <a:cs typeface="Times New Roman" panose="02020603050405020304" pitchFamily="18" charset="0"/>
              </a:rPr>
              <a:t>type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spc="-15" dirty="0">
                <a:latin typeface="Times New Roman" panose="02020603050405020304" pitchFamily="18" charset="0"/>
                <a:cs typeface="Times New Roman" panose="02020603050405020304" pitchFamily="18" charset="0"/>
              </a:rPr>
              <a:t>pointer</a:t>
            </a:r>
            <a:r>
              <a:rPr sz="2400" dirty="0">
                <a:latin typeface="Times New Roman" panose="02020603050405020304" pitchFamily="18" charset="0"/>
                <a:cs typeface="Times New Roman" panose="02020603050405020304" pitchFamily="18" charset="0"/>
              </a:rPr>
              <a:t> of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void </a:t>
            </a:r>
            <a:r>
              <a:rPr sz="2400" dirty="0">
                <a:latin typeface="Times New Roman" panose="02020603050405020304" pitchFamily="18" charset="0"/>
                <a:cs typeface="Times New Roman" panose="02020603050405020304" pitchFamily="18" charset="0"/>
              </a:rPr>
              <a:t>and</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denotes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that</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can</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any</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 </a:t>
            </a:r>
            <a:r>
              <a:rPr sz="2400" spc="-7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type.</a:t>
            </a:r>
          </a:p>
          <a:p>
            <a:pPr marL="520065" marR="5080" indent="-342900" algn="just">
              <a:lnSpc>
                <a:spcPct val="100000"/>
              </a:lnSpc>
              <a:spcBef>
                <a:spcPts val="770"/>
              </a:spcBef>
              <a:buFont typeface="Arial" panose="020B0604020202020204" pitchFamily="34" charset="0"/>
              <a:buChar char="•"/>
            </a:pPr>
            <a:r>
              <a:rPr sz="2400" dirty="0">
                <a:latin typeface="Times New Roman" panose="02020603050405020304" pitchFamily="18" charset="0"/>
                <a:cs typeface="Times New Roman" panose="02020603050405020304" pitchFamily="18" charset="0"/>
              </a:rPr>
              <a:t>NULL </a:t>
            </a:r>
            <a:r>
              <a:rPr sz="2400" spc="-20" dirty="0">
                <a:latin typeface="Times New Roman" panose="02020603050405020304" pitchFamily="18" charset="0"/>
                <a:cs typeface="Times New Roman" panose="02020603050405020304" pitchFamily="18" charset="0"/>
              </a:rPr>
              <a:t>pointers</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can</a:t>
            </a:r>
            <a:r>
              <a:rPr sz="2400"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take</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any</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pointer</a:t>
            </a:r>
            <a:r>
              <a:rPr sz="2400" dirty="0">
                <a:latin typeface="Times New Roman" panose="02020603050405020304" pitchFamily="18" charset="0"/>
                <a:cs typeface="Times New Roman" panose="02020603050405020304" pitchFamily="18" charset="0"/>
              </a:rPr>
              <a:t> type,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but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do </a:t>
            </a:r>
            <a:r>
              <a:rPr sz="2400" spc="-7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not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point</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any</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valid</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reference</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a:t>
            </a:r>
          </a:p>
        </p:txBody>
      </p:sp>
      <p:sp>
        <p:nvSpPr>
          <p:cNvPr id="4" name="Slide Number Placeholder 3"/>
          <p:cNvSpPr>
            <a:spLocks noGrp="1"/>
          </p:cNvSpPr>
          <p:nvPr>
            <p:ph type="sldNum" sz="quarter" idx="7"/>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75750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6148" y="461899"/>
            <a:ext cx="2711703" cy="629018"/>
          </a:xfrm>
          <a:prstGeom prst="rect">
            <a:avLst/>
          </a:prstGeom>
        </p:spPr>
        <p:txBody>
          <a:bodyPr vert="horz" wrap="square" lIns="0" tIns="13335" rIns="0" bIns="0" rtlCol="0">
            <a:spAutoFit/>
          </a:bodyPr>
          <a:lstStyle/>
          <a:p>
            <a:pPr marL="12700">
              <a:lnSpc>
                <a:spcPct val="100000"/>
              </a:lnSpc>
              <a:spcBef>
                <a:spcPts val="105"/>
              </a:spcBef>
            </a:pPr>
            <a:r>
              <a:rPr sz="4000" b="1" dirty="0">
                <a:solidFill>
                  <a:schemeClr val="tx1"/>
                </a:solidFill>
              </a:rPr>
              <a:t>Null</a:t>
            </a:r>
            <a:r>
              <a:rPr sz="4000" b="1" spc="-85" dirty="0">
                <a:solidFill>
                  <a:schemeClr val="tx1"/>
                </a:solidFill>
              </a:rPr>
              <a:t> </a:t>
            </a:r>
            <a:r>
              <a:rPr sz="4000" b="1" spc="-25" dirty="0">
                <a:solidFill>
                  <a:schemeClr val="tx1"/>
                </a:solidFill>
              </a:rPr>
              <a:t>Pointer</a:t>
            </a:r>
          </a:p>
        </p:txBody>
      </p:sp>
      <p:sp>
        <p:nvSpPr>
          <p:cNvPr id="3" name="object 3"/>
          <p:cNvSpPr txBox="1"/>
          <p:nvPr/>
        </p:nvSpPr>
        <p:spPr>
          <a:xfrm>
            <a:off x="976743" y="1066800"/>
            <a:ext cx="7420609" cy="5630387"/>
          </a:xfrm>
          <a:prstGeom prst="rect">
            <a:avLst/>
          </a:prstGeom>
        </p:spPr>
        <p:txBody>
          <a:bodyPr vert="horz" wrap="square" lIns="0" tIns="64135" rIns="0" bIns="0" rtlCol="0">
            <a:spAutoFit/>
          </a:bodyPr>
          <a:lstStyle/>
          <a:p>
            <a:pPr marL="354965" marR="5080" indent="-342900" algn="just">
              <a:lnSpc>
                <a:spcPts val="3240"/>
              </a:lnSpc>
              <a:spcBef>
                <a:spcPts val="505"/>
              </a:spcBef>
              <a:buFont typeface="Arial MT"/>
              <a:buChar char="•"/>
              <a:tabLst>
                <a:tab pos="354965" algn="l"/>
                <a:tab pos="355600" algn="l"/>
              </a:tabLst>
            </a:pPr>
            <a:r>
              <a:rPr sz="2400" spc="-5" dirty="0">
                <a:latin typeface="Times New Roman" panose="02020603050405020304" pitchFamily="18" charset="0"/>
                <a:cs typeface="Times New Roman" panose="02020603050405020304" pitchFamily="18" charset="0"/>
              </a:rPr>
              <a:t>NULL</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value</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can</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assigned</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any</a:t>
            </a:r>
            <a:r>
              <a:rPr sz="2400" spc="-5"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pointer,</a:t>
            </a:r>
            <a:r>
              <a:rPr sz="2400" spc="-5" dirty="0">
                <a:latin typeface="Times New Roman" panose="02020603050405020304" pitchFamily="18" charset="0"/>
                <a:cs typeface="Times New Roman" panose="02020603050405020304" pitchFamily="18" charset="0"/>
              </a:rPr>
              <a:t> no </a:t>
            </a:r>
            <a:r>
              <a:rPr sz="2400" spc="-66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matter </a:t>
            </a:r>
            <a:r>
              <a:rPr sz="2400" spc="-10" dirty="0">
                <a:latin typeface="Times New Roman" panose="02020603050405020304" pitchFamily="18" charset="0"/>
                <a:cs typeface="Times New Roman" panose="02020603050405020304" pitchFamily="18" charset="0"/>
              </a:rPr>
              <a:t>what</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its </a:t>
            </a:r>
            <a:r>
              <a:rPr sz="2400" spc="-10" dirty="0">
                <a:latin typeface="Times New Roman" panose="02020603050405020304" pitchFamily="18" charset="0"/>
                <a:cs typeface="Times New Roman" panose="02020603050405020304" pitchFamily="18" charset="0"/>
              </a:rPr>
              <a:t>type</a:t>
            </a:r>
            <a:r>
              <a:rPr sz="2400" spc="-10" dirty="0" smtClean="0">
                <a:latin typeface="Times New Roman" panose="02020603050405020304" pitchFamily="18" charset="0"/>
                <a:cs typeface="Times New Roman" panose="02020603050405020304" pitchFamily="18" charset="0"/>
              </a:rPr>
              <a:t>.</a:t>
            </a:r>
            <a:endParaRPr lang="en-US" sz="2400" spc="-10" dirty="0" smtClean="0">
              <a:latin typeface="Times New Roman" panose="02020603050405020304" pitchFamily="18" charset="0"/>
              <a:cs typeface="Times New Roman" panose="02020603050405020304" pitchFamily="18" charset="0"/>
            </a:endParaRPr>
          </a:p>
          <a:p>
            <a:pPr marL="12065" marR="5080" algn="just">
              <a:lnSpc>
                <a:spcPts val="3240"/>
              </a:lnSpc>
              <a:spcBef>
                <a:spcPts val="505"/>
              </a:spcBef>
              <a:tabLst>
                <a:tab pos="354965" algn="l"/>
                <a:tab pos="355600" algn="l"/>
              </a:tabLst>
            </a:pPr>
            <a:r>
              <a:rPr lang="en-US" sz="2400" dirty="0" smtClean="0">
                <a:latin typeface="Times New Roman" panose="02020603050405020304" pitchFamily="18" charset="0"/>
                <a:cs typeface="Times New Roman" panose="02020603050405020304" pitchFamily="18" charset="0"/>
              </a:rPr>
              <a:t>using </a:t>
            </a:r>
            <a:r>
              <a:rPr lang="en-US" sz="2400" dirty="0">
                <a:latin typeface="Times New Roman" panose="02020603050405020304" pitchFamily="18" charset="0"/>
                <a:cs typeface="Times New Roman" panose="02020603050405020304" pitchFamily="18" charset="0"/>
              </a:rPr>
              <a:t>namespace </a:t>
            </a:r>
            <a:r>
              <a:rPr lang="en-US" sz="2400" dirty="0" err="1">
                <a:latin typeface="Times New Roman" panose="02020603050405020304" pitchFamily="18" charset="0"/>
                <a:cs typeface="Times New Roman" panose="02020603050405020304" pitchFamily="18" charset="0"/>
              </a:rPr>
              <a:t>std</a:t>
            </a:r>
            <a:r>
              <a:rPr lang="en-US" sz="2400" dirty="0">
                <a:latin typeface="Times New Roman" panose="02020603050405020304" pitchFamily="18" charset="0"/>
                <a:cs typeface="Times New Roman" panose="02020603050405020304" pitchFamily="18" charset="0"/>
              </a:rPr>
              <a:t>;</a:t>
            </a:r>
          </a:p>
          <a:p>
            <a:pPr marL="12065" marR="5080" algn="just">
              <a:lnSpc>
                <a:spcPts val="3240"/>
              </a:lnSpc>
              <a:spcBef>
                <a:spcPts val="505"/>
              </a:spcBef>
              <a:tabLst>
                <a:tab pos="354965" algn="l"/>
                <a:tab pos="355600" algn="l"/>
              </a:tabLs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pPr marL="12065" marR="5080" algn="just">
              <a:lnSpc>
                <a:spcPts val="3240"/>
              </a:lnSpc>
              <a:spcBef>
                <a:spcPts val="505"/>
              </a:spcBef>
              <a:tabLst>
                <a:tab pos="354965" algn="l"/>
                <a:tab pos="355600" algn="l"/>
              </a:tabLst>
            </a:pPr>
            <a:r>
              <a:rPr lang="en-US" sz="2400" dirty="0">
                <a:latin typeface="Times New Roman" panose="02020603050405020304" pitchFamily="18" charset="0"/>
                <a:cs typeface="Times New Roman" panose="02020603050405020304" pitchFamily="18" charset="0"/>
              </a:rPr>
              <a:t>{</a:t>
            </a:r>
          </a:p>
          <a:p>
            <a:pPr marL="12065" marR="5080" algn="just">
              <a:lnSpc>
                <a:spcPts val="3240"/>
              </a:lnSpc>
              <a:spcBef>
                <a:spcPts val="505"/>
              </a:spcBef>
              <a:tabLst>
                <a:tab pos="354965" algn="l"/>
                <a:tab pos="355600" algn="l"/>
              </a:tabLst>
            </a:pPr>
            <a:r>
              <a:rPr lang="en-US" sz="2400" dirty="0">
                <a:latin typeface="Times New Roman" panose="02020603050405020304" pitchFamily="18" charset="0"/>
                <a:cs typeface="Times New Roman" panose="02020603050405020304" pitchFamily="18" charset="0"/>
              </a:rPr>
              <a:t>void *p = NULL;</a:t>
            </a:r>
          </a:p>
          <a:p>
            <a:pPr marL="12065" marR="5080" algn="just">
              <a:lnSpc>
                <a:spcPts val="3240"/>
              </a:lnSpc>
              <a:spcBef>
                <a:spcPts val="505"/>
              </a:spcBef>
              <a:tabLst>
                <a:tab pos="354965" algn="l"/>
                <a:tab pos="355600" algn="l"/>
              </a:tabLst>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2;</a:t>
            </a:r>
          </a:p>
          <a:p>
            <a:pPr marL="12065" marR="5080" algn="just">
              <a:lnSpc>
                <a:spcPts val="3240"/>
              </a:lnSpc>
              <a:spcBef>
                <a:spcPts val="505"/>
              </a:spcBef>
              <a:tabLst>
                <a:tab pos="354965" algn="l"/>
                <a:tab pos="355600" algn="l"/>
              </a:tabLst>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ip</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12065" marR="5080" algn="just">
              <a:lnSpc>
                <a:spcPts val="3240"/>
              </a:lnSpc>
              <a:spcBef>
                <a:spcPts val="505"/>
              </a:spcBef>
              <a:tabLst>
                <a:tab pos="354965" algn="l"/>
                <a:tab pos="355600" algn="l"/>
              </a:tabLst>
            </a:pPr>
            <a:r>
              <a:rPr lang="en-US" sz="2400" dirty="0" err="1">
                <a:latin typeface="Times New Roman" panose="02020603050405020304" pitchFamily="18" charset="0"/>
                <a:cs typeface="Times New Roman" panose="02020603050405020304" pitchFamily="18" charset="0"/>
              </a:rPr>
              <a:t>ip</a:t>
            </a:r>
            <a:r>
              <a:rPr lang="en-US" sz="2400" dirty="0">
                <a:latin typeface="Times New Roman" panose="02020603050405020304" pitchFamily="18" charset="0"/>
                <a:cs typeface="Times New Roman" panose="02020603050405020304" pitchFamily="18" charset="0"/>
              </a:rPr>
              <a:t>=&amp;</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12065" marR="5080" algn="just">
              <a:lnSpc>
                <a:spcPts val="3240"/>
              </a:lnSpc>
              <a:spcBef>
                <a:spcPts val="505"/>
              </a:spcBef>
              <a:tabLst>
                <a:tab pos="354965" algn="l"/>
                <a:tab pos="355600" algn="l"/>
              </a:tabLst>
            </a:pPr>
            <a:r>
              <a:rPr lang="en-US" sz="2400" dirty="0">
                <a:latin typeface="Times New Roman" panose="02020603050405020304" pitchFamily="18" charset="0"/>
                <a:cs typeface="Times New Roman" panose="02020603050405020304" pitchFamily="18" charset="0"/>
              </a:rPr>
              <a:t>p = </a:t>
            </a:r>
            <a:r>
              <a:rPr lang="en-US" sz="2400" dirty="0" err="1">
                <a:latin typeface="Times New Roman" panose="02020603050405020304" pitchFamily="18" charset="0"/>
                <a:cs typeface="Times New Roman" panose="02020603050405020304" pitchFamily="18" charset="0"/>
              </a:rPr>
              <a:t>ip</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assignment</a:t>
            </a:r>
            <a:endParaRPr lang="en-US" sz="2400" dirty="0">
              <a:latin typeface="Times New Roman" panose="02020603050405020304" pitchFamily="18" charset="0"/>
              <a:cs typeface="Times New Roman" panose="02020603050405020304" pitchFamily="18" charset="0"/>
            </a:endParaRPr>
          </a:p>
          <a:p>
            <a:pPr marL="12065" marR="5080" algn="just">
              <a:lnSpc>
                <a:spcPts val="3240"/>
              </a:lnSpc>
              <a:spcBef>
                <a:spcPts val="505"/>
              </a:spcBef>
              <a:tabLst>
                <a:tab pos="354965" algn="l"/>
                <a:tab pos="355600" algn="l"/>
              </a:tabLst>
            </a:pP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*)p ) ;</a:t>
            </a:r>
          </a:p>
          <a:p>
            <a:pPr marL="12065" marR="5080" algn="just">
              <a:lnSpc>
                <a:spcPts val="3240"/>
              </a:lnSpc>
              <a:spcBef>
                <a:spcPts val="505"/>
              </a:spcBef>
              <a:tabLst>
                <a:tab pos="354965" algn="l"/>
                <a:tab pos="355600" algn="l"/>
              </a:tabLst>
            </a:pPr>
            <a:r>
              <a:rPr lang="en-US"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43</a:t>
            </a:fld>
            <a:endParaRPr lang="en-US"/>
          </a:p>
        </p:txBody>
      </p:sp>
      <p:sp>
        <p:nvSpPr>
          <p:cNvPr id="5" name="Rectangle 4"/>
          <p:cNvSpPr/>
          <p:nvPr/>
        </p:nvSpPr>
        <p:spPr>
          <a:xfrm>
            <a:off x="5638800" y="4572000"/>
            <a:ext cx="1147109" cy="369332"/>
          </a:xfrm>
          <a:prstGeom prst="rect">
            <a:avLst/>
          </a:prstGeom>
        </p:spPr>
        <p:txBody>
          <a:bodyPr wrap="none">
            <a:spAutoFit/>
          </a:bodyPr>
          <a:lstStyle/>
          <a:p>
            <a:r>
              <a:rPr lang="en-US" b="1" spc="-5" dirty="0">
                <a:latin typeface="Times New Roman" panose="02020603050405020304" pitchFamily="18" charset="0"/>
                <a:cs typeface="Times New Roman" panose="02020603050405020304" pitchFamily="18" charset="0"/>
              </a:rPr>
              <a:t>Output</a:t>
            </a:r>
            <a:r>
              <a:rPr lang="en-US" b="1" spc="-5" dirty="0" smtClean="0">
                <a:latin typeface="Times New Roman" panose="02020603050405020304" pitchFamily="18" charset="0"/>
                <a:cs typeface="Times New Roman" panose="02020603050405020304" pitchFamily="18" charset="0"/>
              </a:rPr>
              <a:t>: 2</a:t>
            </a:r>
            <a:endParaRPr lang="en-US" b="1" dirty="0"/>
          </a:p>
        </p:txBody>
      </p:sp>
    </p:spTree>
    <p:extLst>
      <p:ext uri="{BB962C8B-B14F-4D97-AF65-F5344CB8AC3E}">
        <p14:creationId xmlns:p14="http://schemas.microsoft.com/office/powerpoint/2010/main" val="162717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pPr algn="ctr"/>
            <a:r>
              <a:rPr lang="en-US" sz="4000" b="1" dirty="0" smtClean="0">
                <a:solidFill>
                  <a:schemeClr val="tx1"/>
                </a:solidFill>
              </a:rPr>
              <a:t>WAP</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3323987"/>
          </a:xfrm>
        </p:spPr>
        <p:txBody>
          <a:bodyPr/>
          <a:lstStyle/>
          <a:p>
            <a:pPr algn="just"/>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mplement </a:t>
            </a:r>
            <a:r>
              <a:rPr lang="en-US" sz="2400" dirty="0">
                <a:latin typeface="Times New Roman" panose="02020603050405020304" pitchFamily="18" charset="0"/>
                <a:cs typeface="Times New Roman" panose="02020603050405020304" pitchFamily="18" charset="0"/>
              </a:rPr>
              <a:t>a function that takes an integer pointer and an integer </a:t>
            </a:r>
            <a:r>
              <a:rPr lang="en-US" sz="2400" dirty="0" err="1">
                <a:latin typeface="Times New Roman" panose="02020603050405020304" pitchFamily="18" charset="0"/>
                <a:cs typeface="Times New Roman" panose="02020603050405020304" pitchFamily="18" charset="0"/>
              </a:rPr>
              <a:t>defaultValue</a:t>
            </a:r>
            <a:r>
              <a:rPr lang="en-US" sz="2400" dirty="0">
                <a:latin typeface="Times New Roman" panose="02020603050405020304" pitchFamily="18" charset="0"/>
                <a:cs typeface="Times New Roman" panose="02020603050405020304" pitchFamily="18" charset="0"/>
              </a:rPr>
              <a:t> as input. The function should check if the given pointer is a null pointer. If the pointer is null, return the </a:t>
            </a:r>
            <a:r>
              <a:rPr lang="en-US" sz="2400" dirty="0" err="1">
                <a:latin typeface="Times New Roman" panose="02020603050405020304" pitchFamily="18" charset="0"/>
                <a:cs typeface="Times New Roman" panose="02020603050405020304" pitchFamily="18" charset="0"/>
              </a:rPr>
              <a:t>defaultValue</a:t>
            </a:r>
            <a:r>
              <a:rPr lang="en-US" sz="2400" dirty="0">
                <a:latin typeface="Times New Roman" panose="02020603050405020304" pitchFamily="18" charset="0"/>
                <a:cs typeface="Times New Roman" panose="02020603050405020304" pitchFamily="18" charset="0"/>
              </a:rPr>
              <a:t>; otherwise, return the value pointed to by the pointer. Use Null pointer.</a:t>
            </a:r>
          </a:p>
          <a:p>
            <a:pPr algn="just"/>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Function Signature: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checkPointer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defaultValue</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44</a:t>
            </a:fld>
            <a:endParaRPr lang="en-US"/>
          </a:p>
        </p:txBody>
      </p:sp>
    </p:spTree>
    <p:extLst>
      <p:ext uri="{BB962C8B-B14F-4D97-AF65-F5344CB8AC3E}">
        <p14:creationId xmlns:p14="http://schemas.microsoft.com/office/powerpoint/2010/main" val="2818739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Solution</a:t>
            </a:r>
            <a:endParaRPr lang="en-US" sz="4000" b="1" dirty="0">
              <a:solidFill>
                <a:schemeClr val="tx1"/>
              </a:solidFill>
            </a:endParaRPr>
          </a:p>
        </p:txBody>
      </p:sp>
      <p:sp>
        <p:nvSpPr>
          <p:cNvPr id="3" name="Text Placeholder 2"/>
          <p:cNvSpPr>
            <a:spLocks noGrp="1"/>
          </p:cNvSpPr>
          <p:nvPr>
            <p:ph type="body" idx="1"/>
          </p:nvPr>
        </p:nvSpPr>
        <p:spPr>
          <a:xfrm>
            <a:off x="120405" y="1692533"/>
            <a:ext cx="4423411" cy="3693319"/>
          </a:xfrm>
        </p:spPr>
        <p:txBody>
          <a:bodyPr/>
          <a:lstStyle/>
          <a:p>
            <a:pPr algn="just"/>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algn="just"/>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checkPointer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defaultValue</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NULL)</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defaultValue</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 else {</a:t>
            </a:r>
          </a:p>
          <a:p>
            <a:pPr algn="just"/>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45</a:t>
            </a:fld>
            <a:endParaRPr lang="en-US"/>
          </a:p>
        </p:txBody>
      </p:sp>
      <p:sp>
        <p:nvSpPr>
          <p:cNvPr id="5" name="Rectangle 4"/>
          <p:cNvSpPr/>
          <p:nvPr/>
        </p:nvSpPr>
        <p:spPr>
          <a:xfrm>
            <a:off x="4572000" y="1600200"/>
            <a:ext cx="4191000" cy="3785652"/>
          </a:xfrm>
          <a:prstGeom prst="rect">
            <a:avLst/>
          </a:prstGeom>
        </p:spPr>
        <p:txBody>
          <a:bodyPr wrap="square">
            <a:spAutoFit/>
          </a:bodyPr>
          <a:lstStyle/>
          <a:p>
            <a:pPr algn="just"/>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algn="just"/>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value;</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NULL;</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&gt;&gt;value;</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result = </a:t>
            </a:r>
            <a:r>
              <a:rPr lang="en-US" sz="2000" dirty="0" err="1">
                <a:latin typeface="Times New Roman" panose="02020603050405020304" pitchFamily="18" charset="0"/>
                <a:cs typeface="Times New Roman" panose="02020603050405020304" pitchFamily="18" charset="0"/>
              </a:rPr>
              <a:t>checkPointer</a:t>
            </a:r>
            <a:r>
              <a:rPr lang="en-US" sz="2000" dirty="0">
                <a:latin typeface="Times New Roman" panose="02020603050405020304" pitchFamily="18" charset="0"/>
                <a:cs typeface="Times New Roman" panose="02020603050405020304" pitchFamily="18" charset="0"/>
              </a:rPr>
              <a:t>(ptr,0);</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"Result: " &lt;&lt; result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 &amp;value;</a:t>
            </a:r>
          </a:p>
          <a:p>
            <a:pPr algn="just"/>
            <a:r>
              <a:rPr lang="en-US" sz="2000" dirty="0">
                <a:latin typeface="Times New Roman" panose="02020603050405020304" pitchFamily="18" charset="0"/>
                <a:cs typeface="Times New Roman" panose="02020603050405020304" pitchFamily="18" charset="0"/>
              </a:rPr>
              <a:t>    result = </a:t>
            </a:r>
            <a:r>
              <a:rPr lang="en-US" sz="2000" dirty="0" err="1">
                <a:latin typeface="Times New Roman" panose="02020603050405020304" pitchFamily="18" charset="0"/>
                <a:cs typeface="Times New Roman" panose="02020603050405020304" pitchFamily="18" charset="0"/>
              </a:rPr>
              <a:t>checkPointer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 0);</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"Result: " &lt;&lt; result &lt;&lt;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35608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33A042C-FC2A-E1FE-637C-8ADD940E637D}"/>
              </a:ext>
            </a:extLst>
          </p:cNvPr>
          <p:cNvSpPr>
            <a:spLocks noGrp="1"/>
          </p:cNvSpPr>
          <p:nvPr>
            <p:ph type="title"/>
          </p:nvPr>
        </p:nvSpPr>
        <p:spPr>
          <a:xfrm>
            <a:off x="457200" y="381000"/>
            <a:ext cx="8229600" cy="1231106"/>
          </a:xfrm>
        </p:spPr>
        <p:txBody>
          <a:bodyPr/>
          <a:lstStyle/>
          <a:p>
            <a:pPr algn="ctr"/>
            <a:r>
              <a:rPr lang="en-IN" sz="4000" b="1" dirty="0">
                <a:solidFill>
                  <a:schemeClr val="tx1"/>
                </a:solidFill>
              </a:rPr>
              <a:t>Possible problems with the use of pointers</a:t>
            </a:r>
          </a:p>
        </p:txBody>
      </p:sp>
      <p:sp>
        <p:nvSpPr>
          <p:cNvPr id="5" name="Content Placeholder 4">
            <a:extLst>
              <a:ext uri="{FF2B5EF4-FFF2-40B4-BE49-F238E27FC236}">
                <a16:creationId xmlns="" xmlns:a16="http://schemas.microsoft.com/office/drawing/2014/main" id="{5726B1E3-4376-2F6C-8489-57160850B77D}"/>
              </a:ext>
            </a:extLst>
          </p:cNvPr>
          <p:cNvSpPr>
            <a:spLocks noGrp="1"/>
          </p:cNvSpPr>
          <p:nvPr>
            <p:ph idx="1"/>
          </p:nvPr>
        </p:nvSpPr>
        <p:spPr>
          <a:xfrm>
            <a:off x="304800" y="1905000"/>
            <a:ext cx="8686800" cy="4828728"/>
          </a:xfrm>
        </p:spPr>
        <p:txBody>
          <a:bodyPr>
            <a:normAutofit/>
          </a:bodyPr>
          <a:lstStyle/>
          <a:p>
            <a:pPr marL="342900" indent="-342900" algn="l" fontAlgn="base">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Uninitialized </a:t>
            </a:r>
            <a:r>
              <a:rPr lang="en-US" sz="2800" b="1" i="0" dirty="0" smtClean="0">
                <a:solidFill>
                  <a:srgbClr val="000000"/>
                </a:solidFill>
                <a:effectLst/>
                <a:latin typeface="Times New Roman" panose="02020603050405020304" pitchFamily="18" charset="0"/>
                <a:cs typeface="Times New Roman" panose="02020603050405020304" pitchFamily="18" charset="0"/>
              </a:rPr>
              <a:t>Pointers</a:t>
            </a:r>
            <a:endParaRPr lang="en-IN" sz="2800" dirty="0">
              <a:latin typeface="Times New Roman" panose="02020603050405020304" pitchFamily="18" charset="0"/>
              <a:cs typeface="Times New Roman" panose="02020603050405020304" pitchFamily="18" charset="0"/>
            </a:endParaRPr>
          </a:p>
          <a:p>
            <a:pPr marL="342900" indent="-342900" algn="l" fontAlgn="base">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The pointer may cause a memory </a:t>
            </a:r>
            <a:r>
              <a:rPr lang="en-US" sz="2800" b="1" i="0" dirty="0" smtClean="0">
                <a:solidFill>
                  <a:srgbClr val="000000"/>
                </a:solidFill>
                <a:effectLst/>
                <a:latin typeface="Times New Roman" panose="02020603050405020304" pitchFamily="18" charset="0"/>
                <a:cs typeface="Times New Roman" panose="02020603050405020304" pitchFamily="18" charset="0"/>
              </a:rPr>
              <a:t>leak</a:t>
            </a:r>
          </a:p>
          <a:p>
            <a:pPr marL="342900" indent="-342900" algn="l" fontAlgn="base">
              <a:buFont typeface="Arial" panose="020B0604020202020204" pitchFamily="34" charset="0"/>
              <a:buChar char="•"/>
            </a:pPr>
            <a:r>
              <a:rPr lang="en-US" sz="2800" b="1" i="0" dirty="0" smtClean="0">
                <a:solidFill>
                  <a:srgbClr val="000000"/>
                </a:solidFill>
                <a:effectLst/>
                <a:latin typeface="Times New Roman" panose="02020603050405020304" pitchFamily="18" charset="0"/>
                <a:cs typeface="Times New Roman" panose="02020603050405020304" pitchFamily="18" charset="0"/>
              </a:rPr>
              <a:t>Dangling Pointers</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b="0" i="0" dirty="0" smtClean="0">
              <a:solidFill>
                <a:srgbClr val="3A3A3A"/>
              </a:solidFill>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5271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93F8810-1AD5-29D0-A0A6-450D39DF156F}"/>
              </a:ext>
            </a:extLst>
          </p:cNvPr>
          <p:cNvSpPr>
            <a:spLocks noGrp="1"/>
          </p:cNvSpPr>
          <p:nvPr>
            <p:ph type="title"/>
          </p:nvPr>
        </p:nvSpPr>
        <p:spPr>
          <a:xfrm>
            <a:off x="457200" y="609600"/>
            <a:ext cx="8229600" cy="677108"/>
          </a:xfrm>
        </p:spPr>
        <p:txBody>
          <a:bodyPr/>
          <a:lstStyle/>
          <a:p>
            <a:pPr algn="ctr"/>
            <a:r>
              <a:rPr lang="en-IN" b="1" i="0" dirty="0">
                <a:solidFill>
                  <a:srgbClr val="000000"/>
                </a:solidFill>
                <a:effectLst/>
              </a:rPr>
              <a:t>Pointer Un-initialization</a:t>
            </a:r>
            <a:endParaRPr lang="en-IN" b="1" dirty="0"/>
          </a:p>
        </p:txBody>
      </p:sp>
      <p:sp>
        <p:nvSpPr>
          <p:cNvPr id="7" name="Content Placeholder 6">
            <a:extLst>
              <a:ext uri="{FF2B5EF4-FFF2-40B4-BE49-F238E27FC236}">
                <a16:creationId xmlns="" xmlns:a16="http://schemas.microsoft.com/office/drawing/2014/main" id="{B1861B91-D3E7-0A0C-46F0-EA1D1F081322}"/>
              </a:ext>
            </a:extLst>
          </p:cNvPr>
          <p:cNvSpPr>
            <a:spLocks noGrp="1"/>
          </p:cNvSpPr>
          <p:nvPr>
            <p:ph idx="1"/>
          </p:nvPr>
        </p:nvSpPr>
        <p:spPr>
          <a:xfrm>
            <a:off x="457200" y="1600200"/>
            <a:ext cx="8229600" cy="5181600"/>
          </a:xfrm>
        </p:spPr>
        <p:txBody>
          <a:bodyPr>
            <a:normAutofit/>
          </a:bodyPr>
          <a:lstStyle/>
          <a:p>
            <a:pPr algn="just" rtl="0" fontAlgn="base"/>
            <a:r>
              <a:rPr lang="en-US" sz="2400" i="0" dirty="0">
                <a:solidFill>
                  <a:srgbClr val="000000"/>
                </a:solidFill>
                <a:effectLst/>
                <a:latin typeface="Times New Roman" panose="02020603050405020304" pitchFamily="18" charset="0"/>
                <a:cs typeface="Times New Roman" panose="02020603050405020304" pitchFamily="18" charset="0"/>
              </a:rPr>
              <a:t>if we have declared a pointer then we should not use that pointer unless we have initialized it</a:t>
            </a:r>
            <a:r>
              <a:rPr lang="en-US" sz="2400" i="0" dirty="0" smtClean="0">
                <a:solidFill>
                  <a:srgbClr val="000000"/>
                </a:solidFill>
                <a:effectLst/>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Pointer Un-initialization results in a runtime error.</a:t>
            </a:r>
          </a:p>
          <a:p>
            <a:pPr algn="just" rtl="0" fontAlgn="base"/>
            <a:endParaRPr lang="en-US" sz="2400" i="0" dirty="0" smtClean="0">
              <a:solidFill>
                <a:srgbClr val="000000"/>
              </a:solidFill>
              <a:effectLst/>
              <a:latin typeface="Times New Roman" panose="02020603050405020304" pitchFamily="18" charset="0"/>
              <a:cs typeface="Times New Roman" panose="02020603050405020304" pitchFamily="18" charset="0"/>
            </a:endParaRPr>
          </a:p>
          <a:p>
            <a:pPr algn="just" rtl="0" fontAlgn="base"/>
            <a:endParaRPr lang="en-US" sz="2400" i="0" dirty="0">
              <a:solidFill>
                <a:srgbClr val="000000"/>
              </a:solidFill>
              <a:effectLst/>
              <a:latin typeface="Times New Roman" panose="02020603050405020304" pitchFamily="18" charset="0"/>
              <a:cs typeface="Times New Roman" panose="02020603050405020304" pitchFamily="18" charset="0"/>
            </a:endParaRPr>
          </a:p>
          <a:p>
            <a:pPr algn="just" rtl="0" fontAlgn="base"/>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iostream</a:t>
            </a:r>
            <a:r>
              <a:rPr lang="en-US" sz="2400" dirty="0">
                <a:latin typeface="Times New Roman" panose="02020603050405020304" pitchFamily="18" charset="0"/>
                <a:cs typeface="Times New Roman" panose="02020603050405020304" pitchFamily="18" charset="0"/>
              </a:rPr>
              <a:t>&gt;</a:t>
            </a:r>
          </a:p>
          <a:p>
            <a:pPr algn="just" rtl="0" fontAlgn="base"/>
            <a:r>
              <a:rPr lang="en-US" sz="2400" dirty="0">
                <a:latin typeface="Times New Roman" panose="02020603050405020304" pitchFamily="18" charset="0"/>
                <a:cs typeface="Times New Roman" panose="02020603050405020304" pitchFamily="18" charset="0"/>
              </a:rPr>
              <a:t>using namespace </a:t>
            </a:r>
            <a:r>
              <a:rPr lang="en-US" sz="2400" dirty="0" err="1">
                <a:latin typeface="Times New Roman" panose="02020603050405020304" pitchFamily="18" charset="0"/>
                <a:cs typeface="Times New Roman" panose="02020603050405020304" pitchFamily="18" charset="0"/>
              </a:rPr>
              <a:t>std</a:t>
            </a:r>
            <a:r>
              <a:rPr lang="en-US" sz="2400" dirty="0">
                <a:latin typeface="Times New Roman" panose="02020603050405020304" pitchFamily="18" charset="0"/>
                <a:cs typeface="Times New Roman" panose="02020603050405020304" pitchFamily="18" charset="0"/>
              </a:rPr>
              <a:t>;</a:t>
            </a:r>
          </a:p>
          <a:p>
            <a:pPr algn="just" rtl="0" fontAlgn="base"/>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 {</a:t>
            </a:r>
          </a:p>
          <a:p>
            <a:pPr algn="just" rtl="0" fontAlgn="base"/>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a:t>
            </a:r>
          </a:p>
          <a:p>
            <a:pPr algn="just" rtl="0" fontAlgn="base"/>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a:t>
            </a:r>
          </a:p>
          <a:p>
            <a:pPr algn="just" rtl="0" fontAlgn="base"/>
            <a:r>
              <a:rPr lang="en-US" sz="2400" dirty="0">
                <a:latin typeface="Times New Roman" panose="02020603050405020304" pitchFamily="18" charset="0"/>
                <a:cs typeface="Times New Roman" panose="02020603050405020304" pitchFamily="18" charset="0"/>
              </a:rPr>
              <a:t>   return 0;</a:t>
            </a:r>
          </a:p>
          <a:p>
            <a:pPr algn="just" rtl="0" fontAlgn="base"/>
            <a:r>
              <a:rPr lang="en-US" sz="2400" dirty="0" smtClean="0">
                <a:latin typeface="Times New Roman" panose="02020603050405020304" pitchFamily="18" charset="0"/>
                <a:cs typeface="Times New Roman" panose="02020603050405020304" pitchFamily="18" charset="0"/>
              </a:rPr>
              <a:t>}</a:t>
            </a:r>
          </a:p>
          <a:p>
            <a:pPr algn="just" rtl="0" fontAlgn="base"/>
            <a:endParaRPr lang="en-US" sz="2400" dirty="0">
              <a:latin typeface="Times New Roman" panose="02020603050405020304" pitchFamily="18" charset="0"/>
              <a:cs typeface="Times New Roman" panose="02020603050405020304" pitchFamily="18" charset="0"/>
            </a:endParaRPr>
          </a:p>
          <a:p>
            <a:pPr algn="just" rtl="0" fontAlgn="base"/>
            <a:r>
              <a:rPr lang="en-US" sz="2400" b="1" dirty="0">
                <a:latin typeface="Times New Roman" panose="02020603050405020304" pitchFamily="18" charset="0"/>
                <a:cs typeface="Times New Roman" panose="02020603050405020304" pitchFamily="18" charset="0"/>
              </a:rPr>
              <a:t>Output: </a:t>
            </a:r>
            <a:r>
              <a:rPr lang="en-US" sz="2400" dirty="0">
                <a:latin typeface="Times New Roman" panose="02020603050405020304" pitchFamily="18" charset="0"/>
                <a:cs typeface="Times New Roman" panose="02020603050405020304" pitchFamily="18" charset="0"/>
              </a:rPr>
              <a:t>Segmentation fault</a:t>
            </a:r>
          </a:p>
          <a:p>
            <a:pPr algn="just" rtl="0" fontAlgn="base"/>
            <a:endParaRPr lang="en-US" sz="2400" i="0" dirty="0">
              <a:effectLst/>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4416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61899"/>
            <a:ext cx="8686800" cy="1231106"/>
          </a:xfrm>
        </p:spPr>
        <p:txBody>
          <a:bodyPr/>
          <a:lstStyle/>
          <a:p>
            <a:pPr algn="ctr"/>
            <a:r>
              <a:rPr lang="en-US" sz="4000" b="1" dirty="0">
                <a:solidFill>
                  <a:srgbClr val="000000"/>
                </a:solidFill>
                <a:latin typeface="+mj-lt"/>
                <a:cs typeface="Times New Roman" panose="02020603050405020304" pitchFamily="18" charset="0"/>
              </a:rPr>
              <a:t>The pointer may cause a memory leak</a:t>
            </a:r>
            <a:br>
              <a:rPr lang="en-US" sz="4000" b="1" dirty="0">
                <a:solidFill>
                  <a:srgbClr val="000000"/>
                </a:solidFill>
                <a:latin typeface="+mj-lt"/>
                <a:cs typeface="Times New Roman" panose="02020603050405020304" pitchFamily="18" charset="0"/>
              </a:rPr>
            </a:br>
            <a:endParaRPr lang="en-US" sz="4000" dirty="0">
              <a:latin typeface="+mj-lt"/>
            </a:endParaRPr>
          </a:p>
        </p:txBody>
      </p:sp>
      <p:sp>
        <p:nvSpPr>
          <p:cNvPr id="3" name="Text Placeholder 2"/>
          <p:cNvSpPr>
            <a:spLocks noGrp="1"/>
          </p:cNvSpPr>
          <p:nvPr>
            <p:ph type="body" idx="1"/>
          </p:nvPr>
        </p:nvSpPr>
        <p:spPr>
          <a:xfrm>
            <a:off x="304800" y="1600200"/>
            <a:ext cx="8309609" cy="1477328"/>
          </a:xfrm>
        </p:spPr>
        <p:txBody>
          <a:bodyPr/>
          <a:lstStyle/>
          <a:p>
            <a:pPr algn="just"/>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already know</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that when we are allocating </a:t>
            </a:r>
            <a:r>
              <a:rPr lang="en-US" sz="2400" dirty="0" smtClean="0">
                <a:latin typeface="Times New Roman" panose="02020603050405020304" pitchFamily="18" charset="0"/>
                <a:cs typeface="Times New Roman" panose="02020603050405020304" pitchFamily="18" charset="0"/>
              </a:rPr>
              <a:t>memory </a:t>
            </a:r>
            <a:r>
              <a:rPr lang="en-US" sz="2400" dirty="0">
                <a:latin typeface="Times New Roman" panose="02020603050405020304" pitchFamily="18" charset="0"/>
                <a:cs typeface="Times New Roman" panose="02020603050405020304" pitchFamily="18" charset="0"/>
              </a:rPr>
              <a:t>then when we don’t require that, we should de-allocate it. If we don’t </a:t>
            </a:r>
            <a:r>
              <a:rPr lang="en-US" sz="2400" dirty="0" smtClean="0">
                <a:latin typeface="Times New Roman" panose="02020603050405020304" pitchFamily="18" charset="0"/>
                <a:cs typeface="Times New Roman" panose="02020603050405020304" pitchFamily="18" charset="0"/>
              </a:rPr>
              <a:t>deallocate </a:t>
            </a:r>
            <a:r>
              <a:rPr lang="en-US" sz="2400" dirty="0">
                <a:latin typeface="Times New Roman" panose="02020603050405020304" pitchFamily="18" charset="0"/>
                <a:cs typeface="Times New Roman" panose="02020603050405020304" pitchFamily="18" charset="0"/>
              </a:rPr>
              <a:t>it then we say that memory is leaked from that total set of memory.</a:t>
            </a:r>
          </a:p>
        </p:txBody>
      </p:sp>
      <p:sp>
        <p:nvSpPr>
          <p:cNvPr id="4" name="Slide Number Placeholder 3"/>
          <p:cNvSpPr>
            <a:spLocks noGrp="1"/>
          </p:cNvSpPr>
          <p:nvPr>
            <p:ph type="sldNum" sz="quarter" idx="7"/>
          </p:nvPr>
        </p:nvSpPr>
        <p:spPr/>
        <p:txBody>
          <a:bodyPr/>
          <a:lstStyle/>
          <a:p>
            <a:fld id="{B6F15528-21DE-4FAA-801E-634DDDAF4B2B}" type="slidenum">
              <a:rPr lang="en-US" smtClean="0"/>
              <a:t>48</a:t>
            </a:fld>
            <a:endParaRPr lang="en-US"/>
          </a:p>
        </p:txBody>
      </p:sp>
    </p:spTree>
    <p:extLst>
      <p:ext uri="{BB962C8B-B14F-4D97-AF65-F5344CB8AC3E}">
        <p14:creationId xmlns:p14="http://schemas.microsoft.com/office/powerpoint/2010/main" val="4361456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BD5705F0-64D0-C962-FA1B-A420A394DDF5}"/>
              </a:ext>
            </a:extLst>
          </p:cNvPr>
          <p:cNvSpPr>
            <a:spLocks noGrp="1"/>
          </p:cNvSpPr>
          <p:nvPr>
            <p:ph type="title"/>
          </p:nvPr>
        </p:nvSpPr>
        <p:spPr>
          <a:xfrm>
            <a:off x="457200" y="0"/>
            <a:ext cx="8229600" cy="615553"/>
          </a:xfrm>
        </p:spPr>
        <p:txBody>
          <a:bodyPr/>
          <a:lstStyle/>
          <a:p>
            <a:pPr algn="ctr"/>
            <a:r>
              <a:rPr lang="en-US" sz="4000" b="1" dirty="0">
                <a:solidFill>
                  <a:srgbClr val="000000"/>
                </a:solidFill>
              </a:rPr>
              <a:t>Memory leak </a:t>
            </a:r>
            <a:endParaRPr lang="en-IN" sz="4000" b="1" dirty="0"/>
          </a:p>
        </p:txBody>
      </p:sp>
      <p:pic>
        <p:nvPicPr>
          <p:cNvPr id="9" name="Picture Placeholder 8">
            <a:extLst>
              <a:ext uri="{FF2B5EF4-FFF2-40B4-BE49-F238E27FC236}">
                <a16:creationId xmlns="" xmlns:a16="http://schemas.microsoft.com/office/drawing/2014/main" id="{D2849638-7C81-9363-952C-BCCBD6197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066800"/>
            <a:ext cx="7632848" cy="5293567"/>
          </a:xfrm>
        </p:spPr>
      </p:pic>
    </p:spTree>
    <p:extLst>
      <p:ext uri="{BB962C8B-B14F-4D97-AF65-F5344CB8AC3E}">
        <p14:creationId xmlns:p14="http://schemas.microsoft.com/office/powerpoint/2010/main" val="271843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79449"/>
            <a:ext cx="8991600" cy="627736"/>
          </a:xfrm>
          <a:prstGeom prst="rect">
            <a:avLst/>
          </a:prstGeom>
        </p:spPr>
        <p:txBody>
          <a:bodyPr vert="horz" wrap="square" lIns="0" tIns="12065" rIns="0" bIns="0" rtlCol="0">
            <a:spAutoFit/>
          </a:bodyPr>
          <a:lstStyle/>
          <a:p>
            <a:pPr marL="12700" algn="ctr">
              <a:lnSpc>
                <a:spcPct val="100000"/>
              </a:lnSpc>
              <a:spcBef>
                <a:spcPts val="95"/>
              </a:spcBef>
            </a:pPr>
            <a:r>
              <a:rPr sz="4000" b="1" spc="-30" dirty="0">
                <a:solidFill>
                  <a:srgbClr val="000000"/>
                </a:solidFill>
              </a:rPr>
              <a:t>Pointer</a:t>
            </a:r>
            <a:r>
              <a:rPr sz="4000" b="1" spc="-45" dirty="0">
                <a:solidFill>
                  <a:srgbClr val="000000"/>
                </a:solidFill>
              </a:rPr>
              <a:t> </a:t>
            </a:r>
            <a:r>
              <a:rPr sz="4000" b="1" spc="-15" dirty="0">
                <a:solidFill>
                  <a:srgbClr val="000000"/>
                </a:solidFill>
              </a:rPr>
              <a:t>variable</a:t>
            </a:r>
            <a:endParaRPr sz="4000" b="1" dirty="0"/>
          </a:p>
        </p:txBody>
      </p:sp>
      <p:sp>
        <p:nvSpPr>
          <p:cNvPr id="3" name="object 3"/>
          <p:cNvSpPr txBox="1">
            <a:spLocks noGrp="1"/>
          </p:cNvSpPr>
          <p:nvPr>
            <p:ph type="body" idx="1"/>
          </p:nvPr>
        </p:nvSpPr>
        <p:spPr>
          <a:xfrm>
            <a:off x="529588" y="1458212"/>
            <a:ext cx="8538211" cy="3782446"/>
          </a:xfrm>
          <a:prstGeom prst="rect">
            <a:avLst/>
          </a:prstGeom>
        </p:spPr>
        <p:txBody>
          <a:bodyPr vert="horz" wrap="square" lIns="0" tIns="12065" rIns="0" bIns="0" rtlCol="0">
            <a:spAutoFit/>
          </a:bodyPr>
          <a:lstStyle/>
          <a:p>
            <a:pPr marL="438150" marR="692785" indent="-343535" algn="just">
              <a:lnSpc>
                <a:spcPct val="100000"/>
              </a:lnSpc>
              <a:spcBef>
                <a:spcPts val="95"/>
              </a:spcBef>
              <a:buFont typeface="Arial MT"/>
              <a:buChar char="•"/>
              <a:tabLst>
                <a:tab pos="438150" algn="l"/>
                <a:tab pos="438784" algn="l"/>
              </a:tabLst>
            </a:pPr>
            <a:r>
              <a:rPr lang="en-US" sz="2400" dirty="0">
                <a:latin typeface="Times New Roman" panose="02020603050405020304" pitchFamily="18" charset="0"/>
                <a:cs typeface="Times New Roman" panose="02020603050405020304" pitchFamily="18" charset="0"/>
              </a:rPr>
              <a:t>A pointer is a variable that contains the memory location of another variable.</a:t>
            </a:r>
          </a:p>
          <a:p>
            <a:pPr marL="438150" marR="692785" indent="-343535" algn="just">
              <a:lnSpc>
                <a:spcPct val="100000"/>
              </a:lnSpc>
              <a:spcBef>
                <a:spcPts val="95"/>
              </a:spcBef>
              <a:buFont typeface="Arial MT"/>
              <a:buChar char="•"/>
              <a:tabLst>
                <a:tab pos="438150" algn="l"/>
                <a:tab pos="438784" algn="l"/>
              </a:tabLst>
            </a:pPr>
            <a:r>
              <a:rPr lang="en-US" sz="2400" dirty="0">
                <a:latin typeface="Times New Roman" panose="02020603050405020304" pitchFamily="18" charset="0"/>
                <a:cs typeface="Times New Roman" panose="02020603050405020304" pitchFamily="18" charset="0"/>
              </a:rPr>
              <a:t>Syntax:-</a:t>
            </a:r>
          </a:p>
          <a:p>
            <a:pPr marL="438150" marR="692785" indent="-343535" algn="just">
              <a:lnSpc>
                <a:spcPct val="100000"/>
              </a:lnSpc>
              <a:spcBef>
                <a:spcPts val="95"/>
              </a:spcBef>
              <a:buFont typeface="Arial MT"/>
              <a:buChar char="•"/>
              <a:tabLst>
                <a:tab pos="438150" algn="l"/>
                <a:tab pos="438784" algn="l"/>
              </a:tabLst>
            </a:pPr>
            <a:r>
              <a:rPr lang="en-US" sz="2400" dirty="0">
                <a:latin typeface="Times New Roman" panose="02020603050405020304" pitchFamily="18" charset="0"/>
                <a:cs typeface="Times New Roman" panose="02020603050405020304" pitchFamily="18" charset="0"/>
              </a:rPr>
              <a:t>type * variable name</a:t>
            </a:r>
          </a:p>
          <a:p>
            <a:pPr marL="438150" marR="692785" indent="-343535" algn="just">
              <a:lnSpc>
                <a:spcPct val="100000"/>
              </a:lnSpc>
              <a:spcBef>
                <a:spcPts val="95"/>
              </a:spcBef>
              <a:buFont typeface="Arial MT"/>
              <a:buChar char="•"/>
              <a:tabLst>
                <a:tab pos="438150" algn="l"/>
                <a:tab pos="438784" algn="l"/>
              </a:tabLst>
            </a:pPr>
            <a:r>
              <a:rPr lang="en-US" sz="2400" dirty="0">
                <a:latin typeface="Times New Roman" panose="02020603050405020304" pitchFamily="18" charset="0"/>
                <a:cs typeface="Times New Roman" panose="02020603050405020304" pitchFamily="18" charset="0"/>
              </a:rPr>
              <a:t>start by specifying the type of data stored in the location identified by the pointer.</a:t>
            </a:r>
          </a:p>
          <a:p>
            <a:pPr marL="438150" marR="692785" indent="-343535" algn="just">
              <a:lnSpc>
                <a:spcPct val="100000"/>
              </a:lnSpc>
              <a:spcBef>
                <a:spcPts val="95"/>
              </a:spcBef>
              <a:buFont typeface="Arial MT"/>
              <a:buChar char="•"/>
              <a:tabLst>
                <a:tab pos="438150" algn="l"/>
                <a:tab pos="438784" algn="l"/>
              </a:tabLst>
            </a:pPr>
            <a:r>
              <a:rPr lang="en-US" sz="2400" dirty="0">
                <a:latin typeface="Times New Roman" panose="02020603050405020304" pitchFamily="18" charset="0"/>
                <a:cs typeface="Times New Roman" panose="02020603050405020304" pitchFamily="18" charset="0"/>
              </a:rPr>
              <a:t>The asterisk tells the compiler that you are creating a  pointer variable.</a:t>
            </a:r>
          </a:p>
          <a:p>
            <a:pPr marL="438150" marR="692785" indent="-343535" algn="just">
              <a:lnSpc>
                <a:spcPct val="100000"/>
              </a:lnSpc>
              <a:spcBef>
                <a:spcPts val="95"/>
              </a:spcBef>
              <a:buFont typeface="Arial MT"/>
              <a:buChar char="•"/>
              <a:tabLst>
                <a:tab pos="438150" algn="l"/>
                <a:tab pos="438784" algn="l"/>
              </a:tabLst>
            </a:pPr>
            <a:r>
              <a:rPr lang="en-US" sz="2400" dirty="0">
                <a:latin typeface="Times New Roman" panose="02020603050405020304" pitchFamily="18" charset="0"/>
                <a:cs typeface="Times New Roman" panose="02020603050405020304" pitchFamily="18" charset="0"/>
              </a:rPr>
              <a:t>Finally you give the name of the variable.</a:t>
            </a:r>
          </a:p>
          <a:p>
            <a:pPr marL="438150" marR="692785" indent="-343535" algn="just">
              <a:lnSpc>
                <a:spcPct val="100000"/>
              </a:lnSpc>
              <a:spcBef>
                <a:spcPts val="95"/>
              </a:spcBef>
              <a:buFont typeface="Arial MT"/>
              <a:buChar char="•"/>
              <a:tabLst>
                <a:tab pos="438150" algn="l"/>
                <a:tab pos="438784" algn="l"/>
              </a:tabLst>
            </a:pP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84AA29-444A-67FD-F4A9-D9BBD990753A}"/>
              </a:ext>
            </a:extLst>
          </p:cNvPr>
          <p:cNvSpPr>
            <a:spLocks noGrp="1"/>
          </p:cNvSpPr>
          <p:nvPr>
            <p:ph type="title"/>
          </p:nvPr>
        </p:nvSpPr>
        <p:spPr>
          <a:xfrm>
            <a:off x="381000" y="533400"/>
            <a:ext cx="8229600" cy="615553"/>
          </a:xfrm>
        </p:spPr>
        <p:txBody>
          <a:bodyPr/>
          <a:lstStyle/>
          <a:p>
            <a:pPr algn="ctr"/>
            <a:r>
              <a:rPr lang="en-IN" sz="4000" b="1" dirty="0">
                <a:solidFill>
                  <a:schemeClr val="tx1"/>
                </a:solidFill>
              </a:rPr>
              <a:t>Dangling Pointer  </a:t>
            </a:r>
          </a:p>
        </p:txBody>
      </p:sp>
      <p:sp>
        <p:nvSpPr>
          <p:cNvPr id="3" name="Content Placeholder 2">
            <a:extLst>
              <a:ext uri="{FF2B5EF4-FFF2-40B4-BE49-F238E27FC236}">
                <a16:creationId xmlns="" xmlns:a16="http://schemas.microsoft.com/office/drawing/2014/main" id="{2B5CFBE1-C5DC-7170-2279-322E0E5AF346}"/>
              </a:ext>
            </a:extLst>
          </p:cNvPr>
          <p:cNvSpPr>
            <a:spLocks noGrp="1"/>
          </p:cNvSpPr>
          <p:nvPr>
            <p:ph idx="1"/>
          </p:nvPr>
        </p:nvSpPr>
        <p:spPr>
          <a:xfrm>
            <a:off x="529589" y="1458213"/>
            <a:ext cx="8084820" cy="2215991"/>
          </a:xfrm>
        </p:spPr>
        <p:txBody>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is a pointer which points to some non-existing memory location.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Dangling </a:t>
            </a:r>
            <a:r>
              <a:rPr lang="en-US" sz="2400" dirty="0">
                <a:latin typeface="Times New Roman" panose="02020603050405020304" pitchFamily="18" charset="0"/>
                <a:cs typeface="Times New Roman" panose="02020603050405020304" pitchFamily="18" charset="0"/>
              </a:rPr>
              <a:t>pointers arise when an object </a:t>
            </a:r>
            <a:r>
              <a:rPr lang="en-US" sz="2400" dirty="0" smtClean="0">
                <a:latin typeface="Times New Roman" panose="02020603050405020304" pitchFamily="18" charset="0"/>
                <a:cs typeface="Times New Roman" panose="02020603050405020304" pitchFamily="18" charset="0"/>
              </a:rPr>
              <a:t>is deleted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deallocated</a:t>
            </a:r>
            <a:r>
              <a:rPr lang="en-US" sz="2400" dirty="0">
                <a:latin typeface="Times New Roman" panose="02020603050405020304" pitchFamily="18" charset="0"/>
                <a:cs typeface="Times New Roman" panose="02020603050405020304" pitchFamily="18" charset="0"/>
              </a:rPr>
              <a:t>, without modifying </a:t>
            </a:r>
            <a:r>
              <a:rPr lang="en-US" sz="2400" dirty="0" smtClean="0">
                <a:latin typeface="Times New Roman" panose="02020603050405020304" pitchFamily="18" charset="0"/>
                <a:cs typeface="Times New Roman" panose="02020603050405020304" pitchFamily="18" charset="0"/>
              </a:rPr>
              <a:t>the value </a:t>
            </a:r>
            <a:r>
              <a:rPr lang="en-US" sz="2400" dirty="0">
                <a:latin typeface="Times New Roman" panose="02020603050405020304" pitchFamily="18" charset="0"/>
                <a:cs typeface="Times New Roman" panose="02020603050405020304" pitchFamily="18" charset="0"/>
              </a:rPr>
              <a:t>of the pointer, so that the pointer </a:t>
            </a:r>
            <a:r>
              <a:rPr lang="en-US" sz="2400" dirty="0" smtClean="0">
                <a:latin typeface="Times New Roman" panose="02020603050405020304" pitchFamily="18" charset="0"/>
                <a:cs typeface="Times New Roman" panose="02020603050405020304" pitchFamily="18" charset="0"/>
              </a:rPr>
              <a:t>still points </a:t>
            </a:r>
            <a:r>
              <a:rPr lang="en-US" sz="2400" dirty="0">
                <a:latin typeface="Times New Roman" panose="02020603050405020304" pitchFamily="18" charset="0"/>
                <a:cs typeface="Times New Roman" panose="02020603050405020304" pitchFamily="18" charset="0"/>
              </a:rPr>
              <a:t>to the memory location of the </a:t>
            </a:r>
            <a:r>
              <a:rPr lang="en-US" sz="2400" dirty="0" smtClean="0">
                <a:latin typeface="Times New Roman" panose="02020603050405020304" pitchFamily="18" charset="0"/>
                <a:cs typeface="Times New Roman" panose="02020603050405020304" pitchFamily="18" charset="0"/>
              </a:rPr>
              <a:t>deallocated </a:t>
            </a:r>
            <a:r>
              <a:rPr lang="en-US" sz="2400" dirty="0">
                <a:latin typeface="Times New Roman" panose="02020603050405020304" pitchFamily="18" charset="0"/>
                <a:cs typeface="Times New Roman" panose="02020603050405020304" pitchFamily="18" charset="0"/>
              </a:rPr>
              <a:t>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9551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9954" y="461899"/>
            <a:ext cx="3780154" cy="629018"/>
          </a:xfrm>
          <a:prstGeom prst="rect">
            <a:avLst/>
          </a:prstGeom>
        </p:spPr>
        <p:txBody>
          <a:bodyPr vert="horz" wrap="square" lIns="0" tIns="13335" rIns="0" bIns="0" rtlCol="0">
            <a:spAutoFit/>
          </a:bodyPr>
          <a:lstStyle/>
          <a:p>
            <a:pPr marL="12700">
              <a:lnSpc>
                <a:spcPct val="100000"/>
              </a:lnSpc>
              <a:spcBef>
                <a:spcPts val="105"/>
              </a:spcBef>
            </a:pPr>
            <a:r>
              <a:rPr sz="4000" b="1" spc="-5" dirty="0">
                <a:solidFill>
                  <a:srgbClr val="000000"/>
                </a:solidFill>
              </a:rPr>
              <a:t>Dangling</a:t>
            </a:r>
            <a:r>
              <a:rPr sz="4000" b="1" spc="-65" dirty="0">
                <a:solidFill>
                  <a:srgbClr val="000000"/>
                </a:solidFill>
              </a:rPr>
              <a:t> </a:t>
            </a:r>
            <a:r>
              <a:rPr sz="4000" b="1" spc="-25" dirty="0">
                <a:solidFill>
                  <a:srgbClr val="000000"/>
                </a:solidFill>
              </a:rPr>
              <a:t>Pointer</a:t>
            </a:r>
          </a:p>
        </p:txBody>
      </p:sp>
      <p:pic>
        <p:nvPicPr>
          <p:cNvPr id="3" name="object 3"/>
          <p:cNvPicPr/>
          <p:nvPr/>
        </p:nvPicPr>
        <p:blipFill>
          <a:blip r:embed="rId2" cstate="print"/>
          <a:stretch>
            <a:fillRect/>
          </a:stretch>
        </p:blipFill>
        <p:spPr>
          <a:xfrm>
            <a:off x="914400" y="1371600"/>
            <a:ext cx="7543800" cy="5105400"/>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8926" y="461899"/>
            <a:ext cx="1945005" cy="629018"/>
          </a:xfrm>
          <a:prstGeom prst="rect">
            <a:avLst/>
          </a:prstGeom>
        </p:spPr>
        <p:txBody>
          <a:bodyPr vert="horz" wrap="square" lIns="0" tIns="13335" rIns="0" bIns="0" rtlCol="0">
            <a:spAutoFit/>
          </a:bodyPr>
          <a:lstStyle/>
          <a:p>
            <a:pPr marL="12700">
              <a:lnSpc>
                <a:spcPct val="100000"/>
              </a:lnSpc>
              <a:spcBef>
                <a:spcPts val="105"/>
              </a:spcBef>
            </a:pPr>
            <a:r>
              <a:rPr sz="4000" b="1" spc="-5" dirty="0">
                <a:solidFill>
                  <a:srgbClr val="000000"/>
                </a:solidFill>
              </a:rPr>
              <a:t>E</a:t>
            </a:r>
            <a:r>
              <a:rPr sz="4000" b="1" spc="-85" dirty="0">
                <a:solidFill>
                  <a:srgbClr val="000000"/>
                </a:solidFill>
              </a:rPr>
              <a:t>x</a:t>
            </a:r>
            <a:r>
              <a:rPr sz="4000" b="1" dirty="0">
                <a:solidFill>
                  <a:srgbClr val="000000"/>
                </a:solidFill>
              </a:rPr>
              <a:t>ample</a:t>
            </a:r>
          </a:p>
        </p:txBody>
      </p:sp>
      <p:sp>
        <p:nvSpPr>
          <p:cNvPr id="3" name="object 3"/>
          <p:cNvSpPr txBox="1"/>
          <p:nvPr/>
        </p:nvSpPr>
        <p:spPr>
          <a:xfrm>
            <a:off x="228601" y="1066800"/>
            <a:ext cx="8991600" cy="5578450"/>
          </a:xfrm>
          <a:prstGeom prst="rect">
            <a:avLst/>
          </a:prstGeom>
        </p:spPr>
        <p:txBody>
          <a:bodyPr vert="horz" wrap="square" lIns="0" tIns="12700" rIns="0" bIns="0" rtlCol="0">
            <a:spAutoFit/>
          </a:bodyPr>
          <a:lstStyle/>
          <a:p>
            <a:pPr marL="12700" marR="4496435">
              <a:lnSpc>
                <a:spcPct val="100000"/>
              </a:lnSpc>
              <a:spcBef>
                <a:spcPts val="100"/>
              </a:spcBef>
            </a:pPr>
            <a:r>
              <a:rPr sz="2400" spc="-5" dirty="0">
                <a:latin typeface="Times New Roman" panose="02020603050405020304" pitchFamily="18" charset="0"/>
                <a:cs typeface="Times New Roman" panose="02020603050405020304" pitchFamily="18" charset="0"/>
              </a:rPr>
              <a:t>#include&lt;iostream&gt; </a:t>
            </a:r>
            <a:r>
              <a:rPr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12700" marR="4496435">
              <a:lnSpc>
                <a:spcPct val="100000"/>
              </a:lnSpc>
              <a:spcBef>
                <a:spcPts val="100"/>
              </a:spcBef>
            </a:pPr>
            <a:r>
              <a:rPr sz="2400" spc="-5" dirty="0" smtClean="0">
                <a:latin typeface="Times New Roman" panose="02020603050405020304" pitchFamily="18" charset="0"/>
                <a:cs typeface="Times New Roman" panose="02020603050405020304" pitchFamily="18" charset="0"/>
              </a:rPr>
              <a:t>using</a:t>
            </a:r>
            <a:r>
              <a:rPr sz="2400" spc="-50" dirty="0" smtClean="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namespace</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std; </a:t>
            </a:r>
            <a:r>
              <a:rPr sz="2400" spc="-320" dirty="0">
                <a:latin typeface="Times New Roman" panose="02020603050405020304" pitchFamily="18" charset="0"/>
                <a:cs typeface="Times New Roman" panose="02020603050405020304" pitchFamily="18" charset="0"/>
              </a:rPr>
              <a:t> </a:t>
            </a:r>
            <a:endParaRPr lang="en-US" sz="2400" spc="-320" dirty="0" smtClean="0">
              <a:latin typeface="Times New Roman" panose="02020603050405020304" pitchFamily="18" charset="0"/>
              <a:cs typeface="Times New Roman" panose="02020603050405020304" pitchFamily="18" charset="0"/>
            </a:endParaRPr>
          </a:p>
          <a:p>
            <a:pPr marL="12700" marR="4496435">
              <a:lnSpc>
                <a:spcPct val="100000"/>
              </a:lnSpc>
              <a:spcBef>
                <a:spcPts val="100"/>
              </a:spcBef>
            </a:pPr>
            <a:r>
              <a:rPr sz="2400" spc="-5" dirty="0" err="1" smtClean="0">
                <a:latin typeface="Times New Roman" panose="02020603050405020304" pitchFamily="18" charset="0"/>
                <a:cs typeface="Times New Roman" panose="02020603050405020304" pitchFamily="18" charset="0"/>
              </a:rPr>
              <a:t>int</a:t>
            </a:r>
            <a:r>
              <a:rPr sz="2400" spc="-2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main()</a:t>
            </a:r>
            <a:endParaRPr sz="2400" dirty="0">
              <a:latin typeface="Times New Roman" panose="02020603050405020304" pitchFamily="18" charset="0"/>
              <a:cs typeface="Times New Roman" panose="02020603050405020304" pitchFamily="18" charset="0"/>
            </a:endParaRPr>
          </a:p>
          <a:p>
            <a:pPr marL="12700">
              <a:lnSpc>
                <a:spcPct val="100000"/>
              </a:lnSpc>
            </a:pPr>
            <a:r>
              <a:rPr sz="2400" dirty="0">
                <a:latin typeface="Times New Roman" panose="02020603050405020304" pitchFamily="18" charset="0"/>
                <a:cs typeface="Times New Roman" panose="02020603050405020304" pitchFamily="18" charset="0"/>
              </a:rPr>
              <a:t>{</a:t>
            </a:r>
          </a:p>
          <a:p>
            <a:pPr marL="140335">
              <a:lnSpc>
                <a:spcPct val="100000"/>
              </a:lnSpc>
            </a:pPr>
            <a:r>
              <a:rPr sz="2400" dirty="0">
                <a:latin typeface="Times New Roman" panose="02020603050405020304" pitchFamily="18" charset="0"/>
                <a:cs typeface="Times New Roman" panose="02020603050405020304" pitchFamily="18" charset="0"/>
              </a:rPr>
              <a:t>int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p</a:t>
            </a:r>
            <a:r>
              <a:rPr sz="2400"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r</a:t>
            </a:r>
            <a:r>
              <a:rPr sz="2400" dirty="0">
                <a:latin typeface="Times New Roman" panose="02020603050405020304" pitchFamily="18" charset="0"/>
                <a:cs typeface="Times New Roman" panose="02020603050405020304" pitchFamily="18" charset="0"/>
              </a:rPr>
              <a:t>;</a:t>
            </a:r>
          </a:p>
          <a:p>
            <a:pPr marL="140335">
              <a:lnSpc>
                <a:spcPct val="100000"/>
              </a:lnSpc>
            </a:pPr>
            <a:r>
              <a:rPr sz="2400" dirty="0">
                <a:latin typeface="Times New Roman" panose="02020603050405020304" pitchFamily="18" charset="0"/>
                <a:cs typeface="Times New Roman" panose="02020603050405020304" pitchFamily="18" charset="0"/>
              </a:rPr>
              <a:t>{</a:t>
            </a:r>
          </a:p>
          <a:p>
            <a:pPr marL="312420" marR="5180965">
              <a:lnSpc>
                <a:spcPct val="100000"/>
              </a:lnSpc>
            </a:pPr>
            <a:r>
              <a:rPr sz="2400" dirty="0">
                <a:latin typeface="Times New Roman" panose="02020603050405020304" pitchFamily="18" charset="0"/>
                <a:cs typeface="Times New Roman" panose="02020603050405020304" pitchFamily="18" charset="0"/>
              </a:rPr>
              <a:t>int</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t>
            </a:r>
            <a:r>
              <a:rPr sz="2400" spc="-5"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2</a:t>
            </a:r>
            <a:r>
              <a:rPr sz="2400" spc="-5" dirty="0">
                <a:latin typeface="Times New Roman" panose="02020603050405020304" pitchFamily="18" charset="0"/>
                <a:cs typeface="Times New Roman" panose="02020603050405020304" pitchFamily="18" charset="0"/>
              </a:rPr>
              <a:t>3</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5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&amp;v;</a:t>
            </a:r>
            <a:endParaRPr sz="2400" dirty="0">
              <a:latin typeface="Times New Roman" panose="02020603050405020304" pitchFamily="18" charset="0"/>
              <a:cs typeface="Times New Roman" panose="02020603050405020304" pitchFamily="18" charset="0"/>
            </a:endParaRPr>
          </a:p>
          <a:p>
            <a:pPr marL="312420">
              <a:lnSpc>
                <a:spcPct val="100000"/>
              </a:lnSpc>
            </a:pPr>
            <a:r>
              <a:rPr sz="2400" spc="-10" dirty="0">
                <a:latin typeface="Times New Roman" panose="02020603050405020304" pitchFamily="18" charset="0"/>
                <a:cs typeface="Times New Roman" panose="02020603050405020304" pitchFamily="18" charset="0"/>
              </a:rPr>
              <a:t>cout&lt;&lt;"Value</a:t>
            </a:r>
            <a:r>
              <a:rPr sz="2400" spc="-5" dirty="0">
                <a:latin typeface="Times New Roman" panose="02020603050405020304" pitchFamily="18" charset="0"/>
                <a:cs typeface="Times New Roman" panose="02020603050405020304" pitchFamily="18" charset="0"/>
              </a:rPr>
              <a:t> is(inside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block):"&lt;&lt;*ptr&lt;&lt;"\n";</a:t>
            </a:r>
            <a:endParaRPr sz="2400" dirty="0">
              <a:latin typeface="Times New Roman" panose="02020603050405020304" pitchFamily="18" charset="0"/>
              <a:cs typeface="Times New Roman" panose="02020603050405020304" pitchFamily="18" charset="0"/>
            </a:endParaRPr>
          </a:p>
          <a:p>
            <a:pPr marL="312420">
              <a:lnSpc>
                <a:spcPct val="100000"/>
              </a:lnSpc>
            </a:pPr>
            <a:r>
              <a:rPr sz="2400" spc="-5" dirty="0">
                <a:latin typeface="Times New Roman" panose="02020603050405020304" pitchFamily="18" charset="0"/>
                <a:cs typeface="Times New Roman" panose="02020603050405020304" pitchFamily="18" charset="0"/>
              </a:rPr>
              <a:t>cout&lt;&lt;"Address is(inside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block):"&lt;&lt;ptr&lt;&lt;"\n";</a:t>
            </a:r>
            <a:endParaRPr sz="2400" dirty="0">
              <a:latin typeface="Times New Roman" panose="02020603050405020304" pitchFamily="18" charset="0"/>
              <a:cs typeface="Times New Roman" panose="02020603050405020304" pitchFamily="18" charset="0"/>
            </a:endParaRPr>
          </a:p>
          <a:p>
            <a:pPr marL="140335">
              <a:lnSpc>
                <a:spcPct val="100000"/>
              </a:lnSpc>
              <a:spcBef>
                <a:spcPts val="5"/>
              </a:spcBef>
            </a:pPr>
            <a:r>
              <a:rPr sz="2400" dirty="0">
                <a:latin typeface="Times New Roman" panose="02020603050405020304" pitchFamily="18" charset="0"/>
                <a:cs typeface="Times New Roman" panose="02020603050405020304" pitchFamily="18" charset="0"/>
              </a:rPr>
              <a:t>}</a:t>
            </a:r>
          </a:p>
          <a:p>
            <a:pPr marL="12700" marR="1813560" indent="127635">
              <a:lnSpc>
                <a:spcPct val="100000"/>
              </a:lnSpc>
            </a:pP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Here </a:t>
            </a:r>
            <a:r>
              <a:rPr sz="2400" spc="-5" dirty="0">
                <a:latin typeface="Times New Roman" panose="02020603050405020304" pitchFamily="18" charset="0"/>
                <a:cs typeface="Times New Roman" panose="02020603050405020304" pitchFamily="18" charset="0"/>
              </a:rPr>
              <a:t>ptr </a:t>
            </a:r>
            <a:r>
              <a:rPr sz="2400" dirty="0">
                <a:latin typeface="Times New Roman" panose="02020603050405020304" pitchFamily="18" charset="0"/>
                <a:cs typeface="Times New Roman" panose="02020603050405020304" pitchFamily="18" charset="0"/>
              </a:rPr>
              <a:t>is dangling </a:t>
            </a:r>
            <a:r>
              <a:rPr sz="2400" spc="-5" dirty="0">
                <a:latin typeface="Times New Roman" panose="02020603050405020304" pitchFamily="18" charset="0"/>
                <a:cs typeface="Times New Roman" panose="02020603050405020304" pitchFamily="18" charset="0"/>
              </a:rPr>
              <a:t>pointer </a:t>
            </a:r>
            <a:r>
              <a:rPr sz="2400" dirty="0">
                <a:latin typeface="Times New Roman" panose="02020603050405020304" pitchFamily="18" charset="0"/>
                <a:cs typeface="Times New Roman" panose="02020603050405020304" pitchFamily="18" charset="0"/>
              </a:rPr>
              <a:t>as v is no </a:t>
            </a:r>
            <a:r>
              <a:rPr sz="2400" spc="-5" dirty="0">
                <a:latin typeface="Times New Roman" panose="02020603050405020304" pitchFamily="18" charset="0"/>
                <a:cs typeface="Times New Roman" panose="02020603050405020304" pitchFamily="18" charset="0"/>
              </a:rPr>
              <a:t>longer </a:t>
            </a:r>
            <a:r>
              <a:rPr sz="2400" spc="-10" dirty="0">
                <a:latin typeface="Times New Roman" panose="02020603050405020304" pitchFamily="18" charset="0"/>
                <a:cs typeface="Times New Roman" panose="02020603050405020304" pitchFamily="18" charset="0"/>
              </a:rPr>
              <a:t>existing </a:t>
            </a:r>
            <a:r>
              <a:rPr sz="2400" spc="-3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cout&lt;&lt;"Value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is(outside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block):"&lt;&lt;*ptr&lt;&lt;"\n";</a:t>
            </a:r>
            <a:endParaRPr sz="2400" dirty="0">
              <a:latin typeface="Times New Roman" panose="02020603050405020304" pitchFamily="18" charset="0"/>
              <a:cs typeface="Times New Roman" panose="02020603050405020304" pitchFamily="18" charset="0"/>
            </a:endParaRPr>
          </a:p>
          <a:p>
            <a:pPr marL="312420" marR="5080" indent="-300355">
              <a:lnSpc>
                <a:spcPct val="100000"/>
              </a:lnSpc>
            </a:pPr>
            <a:r>
              <a:rPr sz="2400" spc="-5" dirty="0">
                <a:latin typeface="Times New Roman" panose="02020603050405020304" pitchFamily="18" charset="0"/>
                <a:cs typeface="Times New Roman" panose="02020603050405020304" pitchFamily="18" charset="0"/>
              </a:rPr>
              <a:t>cout&lt;&lt;"Address </a:t>
            </a:r>
            <a:r>
              <a:rPr sz="2400" dirty="0">
                <a:latin typeface="Times New Roman" panose="02020603050405020304" pitchFamily="18" charset="0"/>
                <a:cs typeface="Times New Roman" panose="02020603050405020304" pitchFamily="18" charset="0"/>
              </a:rPr>
              <a:t>is(outside </a:t>
            </a:r>
            <a:r>
              <a:rPr sz="2400" spc="-5" dirty="0">
                <a:latin typeface="Times New Roman" panose="02020603050405020304" pitchFamily="18" charset="0"/>
                <a:cs typeface="Times New Roman" panose="02020603050405020304" pitchFamily="18" charset="0"/>
              </a:rPr>
              <a:t>block):"&lt;&lt;ptr</a:t>
            </a:r>
            <a:r>
              <a:rPr sz="2000" spc="-5" dirty="0">
                <a:latin typeface="Times New Roman" panose="02020603050405020304" pitchFamily="18" charset="0"/>
                <a:cs typeface="Times New Roman" panose="02020603050405020304" pitchFamily="18" charset="0"/>
              </a:rPr>
              <a:t>;//ptr </a:t>
            </a:r>
            <a:r>
              <a:rPr sz="2000" dirty="0">
                <a:latin typeface="Times New Roman" panose="02020603050405020304" pitchFamily="18" charset="0"/>
                <a:cs typeface="Times New Roman" panose="02020603050405020304" pitchFamily="18" charset="0"/>
              </a:rPr>
              <a:t>is dangling </a:t>
            </a:r>
            <a:r>
              <a:rPr sz="2000" spc="-5" dirty="0">
                <a:latin typeface="Times New Roman" panose="02020603050405020304" pitchFamily="18" charset="0"/>
                <a:cs typeface="Times New Roman" panose="02020603050405020304" pitchFamily="18" charset="0"/>
              </a:rPr>
              <a:t>pointer(same address)</a:t>
            </a:r>
            <a:r>
              <a:rPr sz="2400" spc="-5" dirty="0">
                <a:latin typeface="Times New Roman" panose="02020603050405020304" pitchFamily="18" charset="0"/>
                <a:cs typeface="Times New Roman" panose="02020603050405020304" pitchFamily="18" charset="0"/>
              </a:rPr>
              <a:t> </a:t>
            </a:r>
            <a:r>
              <a:rPr sz="2400" spc="-3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ptr=NULL</a:t>
            </a:r>
            <a:r>
              <a:rPr sz="2000" spc="-5" dirty="0">
                <a:latin typeface="Times New Roman" panose="02020603050405020304" pitchFamily="18" charset="0"/>
                <a:cs typeface="Times New Roman" panose="02020603050405020304" pitchFamily="18" charset="0"/>
              </a:rPr>
              <a:t>;//Solution</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to</a:t>
            </a:r>
            <a:r>
              <a:rPr sz="2000" spc="-4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dangling</a:t>
            </a:r>
            <a:r>
              <a:rPr sz="2000" spc="-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pointer(assign</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null</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address)</a:t>
            </a:r>
            <a:endParaRPr sz="2000" dirty="0">
              <a:latin typeface="Times New Roman" panose="02020603050405020304" pitchFamily="18" charset="0"/>
              <a:cs typeface="Times New Roman" panose="02020603050405020304" pitchFamily="18" charset="0"/>
            </a:endParaRPr>
          </a:p>
          <a:p>
            <a:pPr marL="12700">
              <a:lnSpc>
                <a:spcPct val="100000"/>
              </a:lnSpc>
            </a:pPr>
            <a:r>
              <a:rPr sz="2400"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95600"/>
            <a:ext cx="7772400" cy="615553"/>
          </a:xfrm>
        </p:spPr>
        <p:txBody>
          <a:bodyPr/>
          <a:lstStyle/>
          <a:p>
            <a:pPr algn="ctr"/>
            <a:r>
              <a:rPr lang="en-US" sz="4000" b="1" dirty="0">
                <a:solidFill>
                  <a:srgbClr val="000000"/>
                </a:solidFill>
              </a:rPr>
              <a:t>Wild</a:t>
            </a:r>
            <a:r>
              <a:rPr lang="en-US" sz="4000" b="1" spc="-80" dirty="0">
                <a:solidFill>
                  <a:srgbClr val="000000"/>
                </a:solidFill>
              </a:rPr>
              <a:t> </a:t>
            </a:r>
            <a:r>
              <a:rPr lang="en-US" sz="4000" b="1" spc="-25" dirty="0">
                <a:solidFill>
                  <a:srgbClr val="000000"/>
                </a:solidFill>
              </a:rPr>
              <a:t>Pointer</a:t>
            </a:r>
            <a:endParaRPr lang="en-US" sz="4000" b="1" dirty="0"/>
          </a:p>
        </p:txBody>
      </p:sp>
      <p:sp>
        <p:nvSpPr>
          <p:cNvPr id="4" name="Slide Number Placeholder 3"/>
          <p:cNvSpPr>
            <a:spLocks noGrp="1"/>
          </p:cNvSpPr>
          <p:nvPr>
            <p:ph type="sldNum" sz="quarter" idx="7"/>
          </p:nvPr>
        </p:nvSpPr>
        <p:spPr/>
        <p:txBody>
          <a:bodyPr/>
          <a:lstStyle/>
          <a:p>
            <a:fld id="{B6F15528-21DE-4FAA-801E-634DDDAF4B2B}" type="slidenum">
              <a:rPr lang="en-US" smtClean="0"/>
              <a:t>53</a:t>
            </a:fld>
            <a:endParaRPr lang="en-US"/>
          </a:p>
        </p:txBody>
      </p:sp>
    </p:spTree>
    <p:extLst>
      <p:ext uri="{BB962C8B-B14F-4D97-AF65-F5344CB8AC3E}">
        <p14:creationId xmlns:p14="http://schemas.microsoft.com/office/powerpoint/2010/main" val="11042862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CCA20-7E4A-1A61-BC53-18439D48BBB3}"/>
              </a:ext>
            </a:extLst>
          </p:cNvPr>
          <p:cNvSpPr>
            <a:spLocks noGrp="1"/>
          </p:cNvSpPr>
          <p:nvPr>
            <p:ph type="title"/>
          </p:nvPr>
        </p:nvSpPr>
        <p:spPr>
          <a:xfrm>
            <a:off x="457200" y="609600"/>
            <a:ext cx="8229600" cy="615553"/>
          </a:xfrm>
        </p:spPr>
        <p:txBody>
          <a:bodyPr/>
          <a:lstStyle/>
          <a:p>
            <a:pPr algn="ctr"/>
            <a:r>
              <a:rPr lang="en-IN" sz="4000" b="1" dirty="0">
                <a:solidFill>
                  <a:schemeClr val="tx1"/>
                </a:solidFill>
              </a:rPr>
              <a:t>Wild Pointer</a:t>
            </a:r>
          </a:p>
        </p:txBody>
      </p:sp>
      <p:sp>
        <p:nvSpPr>
          <p:cNvPr id="3" name="Content Placeholder 2">
            <a:extLst>
              <a:ext uri="{FF2B5EF4-FFF2-40B4-BE49-F238E27FC236}">
                <a16:creationId xmlns="" xmlns:a16="http://schemas.microsoft.com/office/drawing/2014/main" id="{FCE98150-E259-1224-063A-BE30989569A4}"/>
              </a:ext>
            </a:extLst>
          </p:cNvPr>
          <p:cNvSpPr>
            <a:spLocks noGrp="1"/>
          </p:cNvSpPr>
          <p:nvPr>
            <p:ph idx="1"/>
          </p:nvPr>
        </p:nvSpPr>
        <p:spPr>
          <a:xfrm>
            <a:off x="457200" y="1371600"/>
            <a:ext cx="8229600" cy="5217443"/>
          </a:xfrm>
        </p:spPr>
        <p:txBody>
          <a:bodyPr>
            <a:normAutofit/>
          </a:bodyPr>
          <a:lstStyle/>
          <a:p>
            <a:pPr marL="457200" indent="-457200" algn="just">
              <a:buFont typeface="Arial" panose="020B0604020202020204" pitchFamily="34" charset="0"/>
              <a:buChar char="•"/>
            </a:pPr>
            <a:r>
              <a:rPr lang="en-US" altLang="en-US" sz="2600" dirty="0" smtClean="0">
                <a:latin typeface="Times New Roman" panose="02020603050405020304" pitchFamily="18" charset="0"/>
                <a:cs typeface="Times New Roman" panose="02020603050405020304" pitchFamily="18" charset="0"/>
              </a:rPr>
              <a:t>Any </a:t>
            </a:r>
            <a:r>
              <a:rPr lang="en-US" altLang="en-US" sz="2600" dirty="0">
                <a:latin typeface="Times New Roman" panose="02020603050405020304" pitchFamily="18" charset="0"/>
                <a:cs typeface="Times New Roman" panose="02020603050405020304" pitchFamily="18" charset="0"/>
              </a:rPr>
              <a:t>uninitialized pointer is known as a wild pointer </a:t>
            </a:r>
            <a:r>
              <a:rPr lang="en-US" altLang="en-US" sz="2600" dirty="0" smtClean="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because it points to some arbitrary memory location and can cause a program to crash or behave unexpectedly. </a:t>
            </a:r>
          </a:p>
          <a:p>
            <a:pPr marL="457200" indent="-457200" algn="just">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A wild pointer </a:t>
            </a:r>
            <a:r>
              <a:rPr lang="en-US" altLang="en-US" sz="2600" dirty="0" smtClean="0">
                <a:latin typeface="Times New Roman" panose="02020603050405020304" pitchFamily="18" charset="0"/>
                <a:cs typeface="Times New Roman" panose="02020603050405020304" pitchFamily="18" charset="0"/>
              </a:rPr>
              <a:t>is the pointer which is declared </a:t>
            </a:r>
            <a:r>
              <a:rPr lang="en-US" altLang="en-US" sz="2600" dirty="0">
                <a:latin typeface="Times New Roman" panose="02020603050405020304" pitchFamily="18" charset="0"/>
                <a:cs typeface="Times New Roman" panose="02020603050405020304" pitchFamily="18" charset="0"/>
              </a:rPr>
              <a:t>but not initialized. </a:t>
            </a:r>
            <a:endParaRPr lang="en-US" altLang="en-US" sz="26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600" dirty="0" smtClean="0">
                <a:latin typeface="Times New Roman" panose="02020603050405020304" pitchFamily="18" charset="0"/>
                <a:cs typeface="Times New Roman" panose="02020603050405020304" pitchFamily="18" charset="0"/>
              </a:rPr>
              <a:t>That </a:t>
            </a:r>
            <a:r>
              <a:rPr lang="en-US" altLang="en-US" sz="2600" dirty="0">
                <a:latin typeface="Times New Roman" panose="02020603050405020304" pitchFamily="18" charset="0"/>
                <a:cs typeface="Times New Roman" panose="02020603050405020304" pitchFamily="18" charset="0"/>
              </a:rPr>
              <a:t>is why, it points to any random memory location.  </a:t>
            </a:r>
            <a:r>
              <a:rPr lang="en-US" altLang="en-US" sz="2600" dirty="0" smtClean="0">
                <a:latin typeface="Times New Roman" panose="02020603050405020304" pitchFamily="18" charset="0"/>
                <a:cs typeface="Times New Roman" panose="02020603050405020304" pitchFamily="18" charset="0"/>
              </a:rPr>
              <a:t>The </a:t>
            </a:r>
            <a:r>
              <a:rPr lang="en-US" altLang="en-US" sz="2600" dirty="0">
                <a:latin typeface="Times New Roman" panose="02020603050405020304" pitchFamily="18" charset="0"/>
                <a:cs typeface="Times New Roman" panose="02020603050405020304" pitchFamily="18" charset="0"/>
              </a:rPr>
              <a:t>wild pointer generates garbage memory location.</a:t>
            </a:r>
          </a:p>
          <a:p>
            <a:pPr marL="457200" indent="-457200">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5480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28AED-05E6-8B8F-BDBA-384FF723ABDA}"/>
              </a:ext>
            </a:extLst>
          </p:cNvPr>
          <p:cNvSpPr>
            <a:spLocks noGrp="1"/>
          </p:cNvSpPr>
          <p:nvPr>
            <p:ph type="title"/>
          </p:nvPr>
        </p:nvSpPr>
        <p:spPr>
          <a:xfrm>
            <a:off x="381000" y="533400"/>
            <a:ext cx="8229600" cy="677108"/>
          </a:xfrm>
        </p:spPr>
        <p:txBody>
          <a:bodyPr/>
          <a:lstStyle/>
          <a:p>
            <a:pPr algn="ctr"/>
            <a:r>
              <a:rPr lang="en-IN" b="1" dirty="0">
                <a:solidFill>
                  <a:schemeClr val="tx1"/>
                </a:solidFill>
              </a:rPr>
              <a:t>Example</a:t>
            </a:r>
          </a:p>
        </p:txBody>
      </p:sp>
      <p:sp>
        <p:nvSpPr>
          <p:cNvPr id="3" name="Content Placeholder 2">
            <a:extLst>
              <a:ext uri="{FF2B5EF4-FFF2-40B4-BE49-F238E27FC236}">
                <a16:creationId xmlns="" xmlns:a16="http://schemas.microsoft.com/office/drawing/2014/main" id="{543B161C-C0E7-7027-FFE0-9BC4407678CC}"/>
              </a:ext>
            </a:extLst>
          </p:cNvPr>
          <p:cNvSpPr>
            <a:spLocks noGrp="1"/>
          </p:cNvSpPr>
          <p:nvPr>
            <p:ph idx="1"/>
          </p:nvPr>
        </p:nvSpPr>
        <p:spPr>
          <a:xfrm>
            <a:off x="0" y="1219200"/>
            <a:ext cx="9144000" cy="5217443"/>
          </a:xfrm>
        </p:spPr>
        <p:txBody>
          <a:bodyPr>
            <a:normAutofit/>
          </a:bodyPr>
          <a:lstStyle/>
          <a:p>
            <a:r>
              <a:rPr lang="en-US" altLang="en-US" sz="2400" dirty="0">
                <a:latin typeface="Times New Roman" panose="02020603050405020304" pitchFamily="18" charset="0"/>
                <a:cs typeface="Times New Roman" panose="02020603050405020304" pitchFamily="18" charset="0"/>
              </a:rPr>
              <a:t>#include&lt;iostream&gt;</a:t>
            </a:r>
          </a:p>
          <a:p>
            <a:r>
              <a:rPr lang="en-US" altLang="en-US" sz="2400" dirty="0">
                <a:latin typeface="Times New Roman" panose="02020603050405020304" pitchFamily="18" charset="0"/>
                <a:cs typeface="Times New Roman" panose="02020603050405020304" pitchFamily="18" charset="0"/>
              </a:rPr>
              <a:t>using namespace std;</a:t>
            </a:r>
          </a:p>
          <a:p>
            <a:r>
              <a:rPr lang="en-US" altLang="en-US" sz="2400" dirty="0">
                <a:latin typeface="Times New Roman" panose="02020603050405020304" pitchFamily="18" charset="0"/>
                <a:cs typeface="Times New Roman" panose="02020603050405020304" pitchFamily="18" charset="0"/>
              </a:rPr>
              <a:t>int main() </a:t>
            </a:r>
          </a:p>
          <a:p>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   int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 is a wild pointer </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Random unknown memory location is being allocated. This should never be done. */</a:t>
            </a:r>
          </a:p>
          <a:p>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=12;</a:t>
            </a:r>
          </a:p>
          <a:p>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cout</a:t>
            </a:r>
            <a:r>
              <a:rPr lang="en-US" altLang="en-US" sz="2400" dirty="0">
                <a:latin typeface="Times New Roman" panose="02020603050405020304" pitchFamily="18" charset="0"/>
                <a:cs typeface="Times New Roman" panose="02020603050405020304" pitchFamily="18" charset="0"/>
              </a:rPr>
              <a:t>&lt;&lt;"value of </a:t>
            </a:r>
            <a:r>
              <a:rPr lang="en-US" altLang="en-US" sz="2400" dirty="0" err="1">
                <a:latin typeface="Times New Roman" panose="02020603050405020304" pitchFamily="18" charset="0"/>
                <a:cs typeface="Times New Roman" panose="02020603050405020304" pitchFamily="18" charset="0"/>
              </a:rPr>
              <a:t>ptr</a:t>
            </a:r>
            <a:r>
              <a:rPr lang="en-US" altLang="en-US" sz="2400" dirty="0" smtClean="0">
                <a:latin typeface="Times New Roman" panose="02020603050405020304" pitchFamily="18" charset="0"/>
                <a:cs typeface="Times New Roman" panose="02020603050405020304" pitchFamily="18" charset="0"/>
              </a:rPr>
              <a:t>"&lt;&lt;</a:t>
            </a:r>
            <a:r>
              <a:rPr lang="en-US" altLang="en-US" sz="2400" dirty="0" err="1" smtClean="0">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   }</a:t>
            </a:r>
          </a:p>
          <a:p>
            <a:r>
              <a:rPr lang="en-AU" altLang="en-US" sz="2400" b="1" dirty="0">
                <a:latin typeface="Times New Roman" panose="02020603050405020304" pitchFamily="18" charset="0"/>
                <a:cs typeface="Times New Roman" panose="02020603050405020304" pitchFamily="18" charset="0"/>
              </a:rPr>
              <a:t>Output</a:t>
            </a:r>
            <a:r>
              <a:rPr lang="en-AU" altLang="en-US" sz="2400" dirty="0">
                <a:latin typeface="Times New Roman" panose="02020603050405020304" pitchFamily="18" charset="0"/>
                <a:cs typeface="Times New Roman" panose="02020603050405020304" pitchFamily="18" charset="0"/>
              </a:rPr>
              <a:t> </a:t>
            </a:r>
          </a:p>
          <a:p>
            <a:r>
              <a:rPr lang="en-AU" altLang="en-US" sz="2400" dirty="0">
                <a:latin typeface="Times New Roman" panose="02020603050405020304" pitchFamily="18" charset="0"/>
                <a:cs typeface="Times New Roman" panose="02020603050405020304" pitchFamily="18" charset="0"/>
              </a:rPr>
              <a:t>It display nothing or give some garbage value </a:t>
            </a:r>
            <a:endParaRPr lang="en-US" alt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8633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B4B6410-37B5-192E-B38C-38364ED90317}"/>
              </a:ext>
            </a:extLst>
          </p:cNvPr>
          <p:cNvSpPr>
            <a:spLocks noGrp="1"/>
          </p:cNvSpPr>
          <p:nvPr>
            <p:ph idx="1"/>
          </p:nvPr>
        </p:nvSpPr>
        <p:spPr>
          <a:xfrm>
            <a:off x="457200" y="1447800"/>
            <a:ext cx="8229600" cy="5073427"/>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A wild pointer </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can lead to the following failures in our program:</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Wild pointers can lead our program to </a:t>
            </a:r>
            <a:r>
              <a:rPr lang="en-US" altLang="en-US" sz="2400" b="1" u="sng" dirty="0">
                <a:latin typeface="Times New Roman" panose="02020603050405020304" pitchFamily="18" charset="0"/>
                <a:cs typeface="Times New Roman" panose="02020603050405020304" pitchFamily="18" charset="0"/>
              </a:rPr>
              <a:t>crash during runtime</a:t>
            </a:r>
            <a:r>
              <a:rPr lang="en-US" alt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Wild pointers can make our program </a:t>
            </a:r>
            <a:r>
              <a:rPr lang="en-US" altLang="en-US" sz="2400" b="1" u="sng" dirty="0">
                <a:latin typeface="Times New Roman" panose="02020603050405020304" pitchFamily="18" charset="0"/>
                <a:cs typeface="Times New Roman" panose="02020603050405020304" pitchFamily="18" charset="0"/>
              </a:rPr>
              <a:t>behave unexpectedly </a:t>
            </a:r>
            <a:r>
              <a:rPr lang="en-US" altLang="en-US" sz="2400" dirty="0">
                <a:latin typeface="Times New Roman" panose="02020603050405020304" pitchFamily="18" charset="0"/>
                <a:cs typeface="Times New Roman" panose="02020603050405020304" pitchFamily="18" charset="0"/>
              </a:rPr>
              <a:t>because it may point to any unknown memory.</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Wild pointers may point to a data value which has been deallocated. This may </a:t>
            </a:r>
            <a:r>
              <a:rPr lang="en-US" altLang="en-US" sz="2400" b="1" u="sng" dirty="0">
                <a:latin typeface="Times New Roman" panose="02020603050405020304" pitchFamily="18" charset="0"/>
                <a:cs typeface="Times New Roman" panose="02020603050405020304" pitchFamily="18" charset="0"/>
              </a:rPr>
              <a:t>cause a runtime error in the code</a:t>
            </a:r>
            <a:r>
              <a:rPr lang="en-US" alt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BBC1BCDF-1B27-9772-D11F-2204C261B6DE}"/>
              </a:ext>
            </a:extLst>
          </p:cNvPr>
          <p:cNvSpPr>
            <a:spLocks noGrp="1"/>
          </p:cNvSpPr>
          <p:nvPr>
            <p:ph type="title"/>
          </p:nvPr>
        </p:nvSpPr>
        <p:spPr>
          <a:xfrm>
            <a:off x="457200" y="685800"/>
            <a:ext cx="8229600" cy="615553"/>
          </a:xfrm>
        </p:spPr>
        <p:txBody>
          <a:bodyPr/>
          <a:lstStyle/>
          <a:p>
            <a:pPr algn="ctr"/>
            <a:r>
              <a:rPr lang="en-IN" sz="4000" b="1" dirty="0">
                <a:solidFill>
                  <a:schemeClr val="tx1"/>
                </a:solidFill>
              </a:rPr>
              <a:t>Wild Pointer continues</a:t>
            </a:r>
          </a:p>
        </p:txBody>
      </p:sp>
    </p:spTree>
    <p:extLst>
      <p:ext uri="{BB962C8B-B14F-4D97-AF65-F5344CB8AC3E}">
        <p14:creationId xmlns:p14="http://schemas.microsoft.com/office/powerpoint/2010/main" val="38853029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53B87F-ABE3-D04E-6B80-50F3D281BEDD}"/>
              </a:ext>
            </a:extLst>
          </p:cNvPr>
          <p:cNvSpPr>
            <a:spLocks noGrp="1"/>
          </p:cNvSpPr>
          <p:nvPr>
            <p:ph type="title"/>
          </p:nvPr>
        </p:nvSpPr>
        <p:spPr>
          <a:xfrm>
            <a:off x="457200" y="0"/>
            <a:ext cx="8229600" cy="1231106"/>
          </a:xfrm>
        </p:spPr>
        <p:txBody>
          <a:bodyPr/>
          <a:lstStyle/>
          <a:p>
            <a:pPr algn="ctr"/>
            <a:r>
              <a:rPr lang="en-US" sz="4000" b="1" dirty="0">
                <a:solidFill>
                  <a:schemeClr val="tx1"/>
                </a:solidFill>
                <a:latin typeface="+mj-lt"/>
              </a:rPr>
              <a:t>How to Avoid Wild Pointer in C?</a:t>
            </a:r>
            <a:br>
              <a:rPr lang="en-US" sz="4000" b="1" dirty="0">
                <a:solidFill>
                  <a:schemeClr val="tx1"/>
                </a:solidFill>
                <a:latin typeface="+mj-lt"/>
              </a:rPr>
            </a:br>
            <a:endParaRPr lang="en-IN" sz="4000" dirty="0">
              <a:solidFill>
                <a:schemeClr val="tx1"/>
              </a:solidFill>
            </a:endParaRPr>
          </a:p>
        </p:txBody>
      </p:sp>
      <p:sp>
        <p:nvSpPr>
          <p:cNvPr id="3" name="Content Placeholder 2">
            <a:extLst>
              <a:ext uri="{FF2B5EF4-FFF2-40B4-BE49-F238E27FC236}">
                <a16:creationId xmlns="" xmlns:a16="http://schemas.microsoft.com/office/drawing/2014/main" id="{A2FAEDDD-0AE0-DA8D-9EAF-0137F4B6167D}"/>
              </a:ext>
            </a:extLst>
          </p:cNvPr>
          <p:cNvSpPr>
            <a:spLocks noGrp="1"/>
          </p:cNvSpPr>
          <p:nvPr>
            <p:ph idx="1"/>
          </p:nvPr>
        </p:nvSpPr>
        <p:spPr>
          <a:xfrm>
            <a:off x="457200" y="762000"/>
            <a:ext cx="8229600" cy="5721499"/>
          </a:xfrm>
        </p:spPr>
        <p:txBody>
          <a:bodyPr>
            <a:noAutofit/>
          </a:bodyPr>
          <a:lstStyle/>
          <a:p>
            <a:pPr algn="just">
              <a:spcAft>
                <a:spcPct val="0"/>
              </a:spcAft>
              <a:defRPr/>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avoid this, we must initialize our pointer with some valid memory address at the time of declaration. </a:t>
            </a:r>
            <a:endParaRPr lang="en-US" sz="2400" dirty="0" smtClean="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#include&lt;</a:t>
            </a:r>
            <a:r>
              <a:rPr lang="en-US" altLang="en-US" sz="2400" dirty="0" err="1">
                <a:latin typeface="Times New Roman" panose="02020603050405020304" pitchFamily="18" charset="0"/>
                <a:cs typeface="Times New Roman" panose="02020603050405020304" pitchFamily="18" charset="0"/>
              </a:rPr>
              <a:t>iostream</a:t>
            </a:r>
            <a:r>
              <a:rPr lang="en-US" altLang="en-US" sz="2400" dirty="0">
                <a:latin typeface="Times New Roman" panose="02020603050405020304" pitchFamily="18" charset="0"/>
                <a:cs typeface="Times New Roman" panose="02020603050405020304" pitchFamily="18" charset="0"/>
              </a:rPr>
              <a:t>&gt;</a:t>
            </a:r>
          </a:p>
          <a:p>
            <a:r>
              <a:rPr lang="en-US" altLang="en-US" sz="2400" dirty="0">
                <a:latin typeface="Times New Roman" panose="02020603050405020304" pitchFamily="18" charset="0"/>
                <a:cs typeface="Times New Roman" panose="02020603050405020304" pitchFamily="18" charset="0"/>
              </a:rPr>
              <a:t>using namespace </a:t>
            </a:r>
            <a:r>
              <a:rPr lang="en-US" altLang="en-US" sz="2400" dirty="0" err="1">
                <a:latin typeface="Times New Roman" panose="02020603050405020304" pitchFamily="18" charset="0"/>
                <a:cs typeface="Times New Roman" panose="02020603050405020304" pitchFamily="18" charset="0"/>
              </a:rPr>
              <a:t>std</a:t>
            </a:r>
            <a:r>
              <a:rPr lang="en-US" altLang="en-US" sz="2400" dirty="0">
                <a:latin typeface="Times New Roman" panose="02020603050405020304" pitchFamily="18" charset="0"/>
                <a:cs typeface="Times New Roman" panose="02020603050405020304" pitchFamily="18" charset="0"/>
              </a:rPr>
              <a:t>;</a:t>
            </a:r>
          </a:p>
          <a:p>
            <a:r>
              <a:rPr lang="en-US" altLang="en-US" sz="2400" dirty="0" err="1">
                <a:latin typeface="Times New Roman" panose="02020603050405020304" pitchFamily="18" charset="0"/>
                <a:cs typeface="Times New Roman" panose="02020603050405020304" pitchFamily="18" charset="0"/>
              </a:rPr>
              <a:t>int</a:t>
            </a:r>
            <a:r>
              <a:rPr lang="en-US" altLang="en-US" sz="2400" dirty="0">
                <a:latin typeface="Times New Roman" panose="02020603050405020304" pitchFamily="18" charset="0"/>
                <a:cs typeface="Times New Roman" panose="02020603050405020304" pitchFamily="18" charset="0"/>
              </a:rPr>
              <a:t> main() </a:t>
            </a:r>
          </a:p>
          <a:p>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int</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 is a wild pointer in C */</a:t>
            </a:r>
          </a:p>
          <a:p>
            <a:r>
              <a:rPr lang="en-US" altLang="en-US" sz="2400" dirty="0">
                <a:latin typeface="Times New Roman" panose="02020603050405020304" pitchFamily="18" charset="0"/>
                <a:cs typeface="Times New Roman" panose="02020603050405020304" pitchFamily="18" charset="0"/>
              </a:rPr>
              <a:t>   	/* Random unknown memory location is being allocated. This should never be done. */</a:t>
            </a:r>
          </a:p>
          <a:p>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int</a:t>
            </a:r>
            <a:r>
              <a:rPr lang="en-US" altLang="en-US" sz="2400" dirty="0">
                <a:latin typeface="Times New Roman" panose="02020603050405020304" pitchFamily="18" charset="0"/>
                <a:cs typeface="Times New Roman" panose="02020603050405020304" pitchFamily="18" charset="0"/>
              </a:rPr>
              <a:t> a=23;</a:t>
            </a:r>
          </a:p>
          <a:p>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=&amp;a;//</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 now no longer wild pointer</a:t>
            </a:r>
          </a:p>
          <a:p>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=12;//modified the value of a</a:t>
            </a:r>
          </a:p>
          <a:p>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cout</a:t>
            </a:r>
            <a:r>
              <a:rPr lang="en-US" altLang="en-US" sz="2400" dirty="0">
                <a:latin typeface="Times New Roman" panose="02020603050405020304" pitchFamily="18" charset="0"/>
                <a:cs typeface="Times New Roman" panose="02020603050405020304" pitchFamily="18" charset="0"/>
              </a:rPr>
              <a:t>&lt;&lt;"value of </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"&lt;&lt;*</a:t>
            </a:r>
            <a:r>
              <a:rPr lang="en-US" altLang="en-US" sz="2400" dirty="0" err="1">
                <a:latin typeface="Times New Roman" panose="02020603050405020304" pitchFamily="18" charset="0"/>
                <a:cs typeface="Times New Roman" panose="02020603050405020304" pitchFamily="18" charset="0"/>
              </a:rPr>
              <a:t>ptr</a:t>
            </a:r>
            <a:r>
              <a:rPr lang="en-US" altLang="en-US" sz="2400"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   </a:t>
            </a:r>
          </a:p>
          <a:p>
            <a:r>
              <a:rPr lang="en-US" altLang="en-US" sz="2400" dirty="0" smtClean="0">
                <a:latin typeface="Times New Roman" panose="02020603050405020304" pitchFamily="18" charset="0"/>
                <a:cs typeface="Times New Roman" panose="02020603050405020304" pitchFamily="18" charset="0"/>
              </a:rPr>
              <a:t>}</a:t>
            </a:r>
            <a:r>
              <a:rPr lang="en-US" altLang="en-US" sz="2400" b="1" dirty="0"/>
              <a:t> OUTPUT</a:t>
            </a:r>
            <a:r>
              <a:rPr lang="en-US" altLang="en-US" sz="2400" dirty="0"/>
              <a:t>: value of ptr12</a:t>
            </a:r>
            <a:endParaRPr lang="en-IN" sz="2400" dirty="0"/>
          </a:p>
          <a:p>
            <a:endParaRPr lang="en-US" sz="2400" dirty="0">
              <a:latin typeface="Times New Roman" panose="02020603050405020304" pitchFamily="18" charset="0"/>
              <a:cs typeface="Times New Roman" panose="02020603050405020304" pitchFamily="18" charset="0"/>
            </a:endParaRPr>
          </a:p>
          <a:p>
            <a:pPr algn="just">
              <a:spcAft>
                <a:spcPct val="0"/>
              </a:spcAft>
              <a:defRPr/>
            </a:pPr>
            <a:endParaRPr lang="en-US" sz="2400" dirty="0">
              <a:solidFill>
                <a:srgbClr val="343434"/>
              </a:solidFill>
              <a:latin typeface="Times New Roman" panose="02020603050405020304" pitchFamily="18" charset="0"/>
              <a:cs typeface="Times New Roman" panose="02020603050405020304" pitchFamily="18" charset="0"/>
            </a:endParaRPr>
          </a:p>
          <a:p>
            <a:pPr algn="just">
              <a:spcAft>
                <a:spcPct val="0"/>
              </a:spcAft>
              <a:defRPr/>
            </a:pPr>
            <a:endParaRPr lang="en-US" sz="2400" dirty="0">
              <a:solidFill>
                <a:srgbClr val="616161"/>
              </a:solidFill>
              <a:latin typeface="Times New Roman" panose="02020603050405020304" pitchFamily="18" charset="0"/>
              <a:cs typeface="Times New Roman" panose="02020603050405020304" pitchFamily="18" charset="0"/>
            </a:endParaRPr>
          </a:p>
          <a:p>
            <a:pPr algn="just">
              <a:spcAft>
                <a:spcPct val="0"/>
              </a:spcAft>
              <a:defRPr/>
            </a:pPr>
            <a:endParaRPr lang="en-US" sz="2400" dirty="0">
              <a:latin typeface="Times New Roman" panose="02020603050405020304" pitchFamily="18" charset="0"/>
              <a:cs typeface="Times New Roman" panose="02020603050405020304" pitchFamily="18" charset="0"/>
            </a:endParaRPr>
          </a:p>
          <a:p>
            <a:pPr marL="0" indent="0" algn="just" defTabSz="914400">
              <a:lnSpc>
                <a:spcPct val="100000"/>
              </a:lnSpc>
              <a:spcAft>
                <a:spcPct val="0"/>
              </a:spcAft>
              <a:buClrTx/>
              <a:buSzTx/>
              <a:buFont typeface="Times New Roman" panose="02020603050405020304" pitchFamily="18" charset="0"/>
              <a:buNone/>
              <a:defRPr/>
            </a:pPr>
            <a:endParaRPr lang="en-US" sz="2400" b="1" dirty="0">
              <a:solidFill>
                <a:srgbClr val="616161"/>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2814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615553"/>
          </a:xfrm>
        </p:spPr>
        <p:txBody>
          <a:bodyPr/>
          <a:lstStyle/>
          <a:p>
            <a:pPr algn="ctr"/>
            <a:r>
              <a:rPr lang="en-US" sz="4000" b="1" spc="-20" dirty="0">
                <a:solidFill>
                  <a:schemeClr val="tx1"/>
                </a:solidFill>
              </a:rPr>
              <a:t>Constant</a:t>
            </a:r>
            <a:r>
              <a:rPr lang="en-US" sz="4000" b="1" spc="-40" dirty="0">
                <a:solidFill>
                  <a:schemeClr val="tx1"/>
                </a:solidFill>
              </a:rPr>
              <a:t> </a:t>
            </a:r>
            <a:r>
              <a:rPr lang="en-US" sz="4000" b="1" spc="-30" dirty="0">
                <a:solidFill>
                  <a:schemeClr val="tx1"/>
                </a:solidFill>
              </a:rPr>
              <a:t>Pointers</a:t>
            </a:r>
            <a:endParaRPr lang="en-US" sz="4000" dirty="0"/>
          </a:p>
        </p:txBody>
      </p:sp>
      <p:sp>
        <p:nvSpPr>
          <p:cNvPr id="4" name="Slide Number Placeholder 3"/>
          <p:cNvSpPr>
            <a:spLocks noGrp="1"/>
          </p:cNvSpPr>
          <p:nvPr>
            <p:ph type="sldNum" sz="quarter" idx="7"/>
          </p:nvPr>
        </p:nvSpPr>
        <p:spPr/>
        <p:txBody>
          <a:bodyPr/>
          <a:lstStyle/>
          <a:p>
            <a:fld id="{B6F15528-21DE-4FAA-801E-634DDDAF4B2B}" type="slidenum">
              <a:rPr lang="en-US" smtClean="0"/>
              <a:t>58</a:t>
            </a:fld>
            <a:endParaRPr lang="en-US"/>
          </a:p>
        </p:txBody>
      </p:sp>
    </p:spTree>
    <p:extLst>
      <p:ext uri="{BB962C8B-B14F-4D97-AF65-F5344CB8AC3E}">
        <p14:creationId xmlns:p14="http://schemas.microsoft.com/office/powerpoint/2010/main" val="2875646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408" y="461899"/>
            <a:ext cx="4127500" cy="629018"/>
          </a:xfrm>
          <a:prstGeom prst="rect">
            <a:avLst/>
          </a:prstGeom>
        </p:spPr>
        <p:txBody>
          <a:bodyPr vert="horz" wrap="square" lIns="0" tIns="13335" rIns="0" bIns="0" rtlCol="0">
            <a:spAutoFit/>
          </a:bodyPr>
          <a:lstStyle/>
          <a:p>
            <a:pPr marL="12700">
              <a:lnSpc>
                <a:spcPct val="100000"/>
              </a:lnSpc>
              <a:spcBef>
                <a:spcPts val="105"/>
              </a:spcBef>
            </a:pPr>
            <a:r>
              <a:rPr sz="4000" b="1" spc="-20" dirty="0">
                <a:solidFill>
                  <a:schemeClr val="tx1"/>
                </a:solidFill>
                <a:latin typeface="Calibri"/>
                <a:cs typeface="Calibri"/>
              </a:rPr>
              <a:t>Constant</a:t>
            </a:r>
            <a:r>
              <a:rPr sz="4000" b="1" spc="-40" dirty="0">
                <a:solidFill>
                  <a:schemeClr val="tx1"/>
                </a:solidFill>
                <a:latin typeface="Calibri"/>
                <a:cs typeface="Calibri"/>
              </a:rPr>
              <a:t> </a:t>
            </a:r>
            <a:r>
              <a:rPr sz="4000" b="1" spc="-30" dirty="0">
                <a:solidFill>
                  <a:schemeClr val="tx1"/>
                </a:solidFill>
                <a:latin typeface="Calibri"/>
                <a:cs typeface="Calibri"/>
              </a:rPr>
              <a:t>Pointers</a:t>
            </a:r>
          </a:p>
        </p:txBody>
      </p:sp>
      <p:sp>
        <p:nvSpPr>
          <p:cNvPr id="3" name="object 3"/>
          <p:cNvSpPr txBox="1"/>
          <p:nvPr/>
        </p:nvSpPr>
        <p:spPr>
          <a:xfrm>
            <a:off x="500450" y="990600"/>
            <a:ext cx="8072120" cy="6432980"/>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lang="en-US" sz="2000" spc="-15" dirty="0" smtClean="0">
                <a:latin typeface="Times New Roman" panose="02020603050405020304" pitchFamily="18" charset="0"/>
                <a:cs typeface="Times New Roman" panose="02020603050405020304" pitchFamily="18" charset="0"/>
              </a:rPr>
              <a:t>A constant pointer is a pointer that cannot change the address it is storing. This means that a constant pointer will point to the same variable irrespective of the situation. </a:t>
            </a:r>
          </a:p>
          <a:p>
            <a:pPr marL="355600" indent="-342900" algn="just">
              <a:lnSpc>
                <a:spcPct val="100000"/>
              </a:lnSpc>
              <a:spcBef>
                <a:spcPts val="100"/>
              </a:spcBef>
              <a:buFont typeface="Arial MT"/>
              <a:buChar char="•"/>
              <a:tabLst>
                <a:tab pos="354965" algn="l"/>
                <a:tab pos="355600" algn="l"/>
              </a:tabLst>
            </a:pPr>
            <a:r>
              <a:rPr lang="en-US" sz="2000" spc="-15" dirty="0" smtClean="0">
                <a:latin typeface="Times New Roman" panose="02020603050405020304" pitchFamily="18" charset="0"/>
                <a:cs typeface="Times New Roman" panose="02020603050405020304" pitchFamily="18" charset="0"/>
              </a:rPr>
              <a:t>Once it is assigned the address of a variable, the constant pointer cannot be made to point to any other variable. </a:t>
            </a:r>
          </a:p>
          <a:p>
            <a:pPr marL="355600" indent="-342900" algn="just">
              <a:lnSpc>
                <a:spcPct val="100000"/>
              </a:lnSpc>
              <a:spcBef>
                <a:spcPts val="100"/>
              </a:spcBef>
              <a:buFont typeface="Arial MT"/>
              <a:buChar char="•"/>
              <a:tabLst>
                <a:tab pos="354965" algn="l"/>
                <a:tab pos="355600" algn="l"/>
              </a:tabLst>
            </a:pPr>
            <a:r>
              <a:rPr lang="en-US" sz="2000" spc="-15" dirty="0" smtClean="0">
                <a:latin typeface="Times New Roman" panose="02020603050405020304" pitchFamily="18" charset="0"/>
                <a:cs typeface="Times New Roman" panose="02020603050405020304" pitchFamily="18" charset="0"/>
              </a:rPr>
              <a:t>However, the value at the address pointed by the constant  pointer may be changed.  A constant pointer is declared as follows: </a:t>
            </a:r>
          </a:p>
          <a:p>
            <a:pPr marL="12700" algn="just">
              <a:lnSpc>
                <a:spcPct val="100000"/>
              </a:lnSpc>
              <a:spcBef>
                <a:spcPts val="100"/>
              </a:spcBef>
              <a:tabLst>
                <a:tab pos="354965" algn="l"/>
                <a:tab pos="355600" algn="l"/>
              </a:tabLst>
            </a:pPr>
            <a:r>
              <a:rPr lang="en-US" sz="2000" spc="-15" dirty="0" err="1">
                <a:latin typeface="Times New Roman" panose="02020603050405020304" pitchFamily="18" charset="0"/>
                <a:cs typeface="Times New Roman" panose="02020603050405020304" pitchFamily="18" charset="0"/>
              </a:rPr>
              <a:t>d</a:t>
            </a:r>
            <a:r>
              <a:rPr lang="en-US" sz="2000" spc="-15" dirty="0" err="1" smtClean="0">
                <a:latin typeface="Times New Roman" panose="02020603050405020304" pitchFamily="18" charset="0"/>
                <a:cs typeface="Times New Roman" panose="02020603050405020304" pitchFamily="18" charset="0"/>
              </a:rPr>
              <a:t>ata_type</a:t>
            </a:r>
            <a:r>
              <a:rPr lang="en-US" sz="2000" spc="-15" dirty="0" smtClean="0">
                <a:latin typeface="Times New Roman" panose="02020603050405020304" pitchFamily="18" charset="0"/>
                <a:cs typeface="Times New Roman" panose="02020603050405020304" pitchFamily="18" charset="0"/>
              </a:rPr>
              <a:t> * </a:t>
            </a:r>
            <a:r>
              <a:rPr lang="en-US" sz="2000" spc="-15" dirty="0" err="1" smtClean="0">
                <a:latin typeface="Times New Roman" panose="02020603050405020304" pitchFamily="18" charset="0"/>
                <a:cs typeface="Times New Roman" panose="02020603050405020304" pitchFamily="18" charset="0"/>
              </a:rPr>
              <a:t>const</a:t>
            </a:r>
            <a:r>
              <a:rPr lang="en-US" sz="2000" spc="-15" dirty="0" smtClean="0">
                <a:latin typeface="Times New Roman" panose="02020603050405020304" pitchFamily="18" charset="0"/>
                <a:cs typeface="Times New Roman" panose="02020603050405020304" pitchFamily="18" charset="0"/>
              </a:rPr>
              <a:t> </a:t>
            </a:r>
            <a:r>
              <a:rPr lang="en-US" sz="2000" spc="-15" dirty="0" err="1" smtClean="0">
                <a:latin typeface="Times New Roman" panose="02020603050405020304" pitchFamily="18" charset="0"/>
                <a:cs typeface="Times New Roman" panose="02020603050405020304" pitchFamily="18" charset="0"/>
              </a:rPr>
              <a:t>ptr_var</a:t>
            </a:r>
            <a:r>
              <a:rPr lang="en-US" sz="2000" spc="-15" dirty="0" smtClean="0">
                <a:latin typeface="Times New Roman" panose="02020603050405020304" pitchFamily="18" charset="0"/>
                <a:cs typeface="Times New Roman" panose="02020603050405020304" pitchFamily="18" charset="0"/>
              </a:rPr>
              <a:t>=</a:t>
            </a:r>
            <a:r>
              <a:rPr lang="en-US" sz="2000" spc="-15" dirty="0" err="1" smtClean="0">
                <a:latin typeface="Times New Roman" panose="02020603050405020304" pitchFamily="18" charset="0"/>
                <a:cs typeface="Times New Roman" panose="02020603050405020304" pitchFamily="18" charset="0"/>
              </a:rPr>
              <a:t>init_address</a:t>
            </a:r>
            <a:r>
              <a:rPr lang="en-US" sz="2000" spc="-15"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marR="5080" algn="just">
              <a:lnSpc>
                <a:spcPts val="2880"/>
              </a:lnSpc>
              <a:spcBef>
                <a:spcPts val="695"/>
              </a:spcBef>
              <a:tabLst>
                <a:tab pos="355600" algn="l"/>
              </a:tabLst>
            </a:pPr>
            <a:r>
              <a:rPr lang="en-US" sz="2000" b="1" spc="-10" dirty="0" smtClean="0">
                <a:latin typeface="Times New Roman" panose="02020603050405020304" pitchFamily="18" charset="0"/>
                <a:cs typeface="Times New Roman" panose="02020603050405020304" pitchFamily="18" charset="0"/>
              </a:rPr>
              <a:t>Example:</a:t>
            </a:r>
          </a:p>
          <a:p>
            <a:pPr marL="12700" marR="5080" algn="just">
              <a:lnSpc>
                <a:spcPts val="2880"/>
              </a:lnSpc>
              <a:spcBef>
                <a:spcPts val="695"/>
              </a:spcBef>
              <a:tabLst>
                <a:tab pos="355600" algn="l"/>
              </a:tabLst>
            </a:pPr>
            <a:r>
              <a:rPr lang="en-US" sz="2000" b="1" spc="-10" dirty="0" err="1">
                <a:latin typeface="Times New Roman" panose="02020603050405020304" pitchFamily="18" charset="0"/>
                <a:cs typeface="Times New Roman" panose="02020603050405020304" pitchFamily="18" charset="0"/>
              </a:rPr>
              <a:t>i</a:t>
            </a:r>
            <a:r>
              <a:rPr lang="en-US" sz="2000" b="1" spc="-10" dirty="0" err="1" smtClean="0">
                <a:latin typeface="Times New Roman" panose="02020603050405020304" pitchFamily="18" charset="0"/>
                <a:cs typeface="Times New Roman" panose="02020603050405020304" pitchFamily="18" charset="0"/>
              </a:rPr>
              <a:t>nt</a:t>
            </a:r>
            <a:r>
              <a:rPr lang="en-US" sz="2000" b="1" spc="-10" dirty="0" smtClean="0">
                <a:latin typeface="Times New Roman" panose="02020603050405020304" pitchFamily="18" charset="0"/>
                <a:cs typeface="Times New Roman" panose="02020603050405020304" pitchFamily="18" charset="0"/>
              </a:rPr>
              <a:t> a=6;</a:t>
            </a:r>
          </a:p>
          <a:p>
            <a:pPr marL="12700" marR="5080" algn="just">
              <a:lnSpc>
                <a:spcPts val="2880"/>
              </a:lnSpc>
              <a:spcBef>
                <a:spcPts val="695"/>
              </a:spcBef>
              <a:tabLst>
                <a:tab pos="355600" algn="l"/>
              </a:tabLst>
            </a:pPr>
            <a:r>
              <a:rPr lang="en-US" sz="2000" b="1" spc="-10" dirty="0" err="1" smtClean="0">
                <a:latin typeface="Times New Roman" panose="02020603050405020304" pitchFamily="18" charset="0"/>
                <a:cs typeface="Times New Roman" panose="02020603050405020304" pitchFamily="18" charset="0"/>
              </a:rPr>
              <a:t>int</a:t>
            </a:r>
            <a:r>
              <a:rPr lang="en-US" sz="2000" b="1" spc="-5"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b="1" spc="680" dirty="0">
                <a:latin typeface="Times New Roman" panose="02020603050405020304" pitchFamily="18" charset="0"/>
                <a:cs typeface="Times New Roman" panose="02020603050405020304" pitchFamily="18" charset="0"/>
              </a:rPr>
              <a:t> </a:t>
            </a:r>
            <a:r>
              <a:rPr lang="en-US" sz="2000" b="1" spc="-20" dirty="0" err="1">
                <a:latin typeface="Times New Roman" panose="02020603050405020304" pitchFamily="18" charset="0"/>
                <a:cs typeface="Times New Roman" panose="02020603050405020304" pitchFamily="18" charset="0"/>
              </a:rPr>
              <a:t>const</a:t>
            </a:r>
            <a:r>
              <a:rPr lang="en-US" sz="2000" b="1" spc="640" dirty="0">
                <a:latin typeface="Times New Roman" panose="02020603050405020304" pitchFamily="18" charset="0"/>
                <a:cs typeface="Times New Roman" panose="02020603050405020304" pitchFamily="18" charset="0"/>
              </a:rPr>
              <a:t> </a:t>
            </a:r>
            <a:r>
              <a:rPr lang="en-US" sz="2000" b="1" spc="-15" dirty="0" err="1" smtClean="0">
                <a:latin typeface="Times New Roman" panose="02020603050405020304" pitchFamily="18" charset="0"/>
                <a:cs typeface="Times New Roman" panose="02020603050405020304" pitchFamily="18" charset="0"/>
              </a:rPr>
              <a:t>ptr</a:t>
            </a:r>
            <a:r>
              <a:rPr lang="en-US" sz="2000" b="1" spc="-15" dirty="0" smtClean="0">
                <a:latin typeface="Times New Roman" panose="02020603050405020304" pitchFamily="18" charset="0"/>
                <a:cs typeface="Times New Roman" panose="02020603050405020304" pitchFamily="18" charset="0"/>
              </a:rPr>
              <a:t>   =&amp;a;</a:t>
            </a:r>
            <a:endParaRPr lang="en-US" sz="2000" b="1" spc="1310" dirty="0" smtClean="0">
              <a:latin typeface="Times New Roman" panose="02020603050405020304" pitchFamily="18" charset="0"/>
              <a:cs typeface="Times New Roman" panose="02020603050405020304" pitchFamily="18" charset="0"/>
            </a:endParaRPr>
          </a:p>
          <a:p>
            <a:pPr marL="355600" marR="5080" indent="-342900" algn="just">
              <a:lnSpc>
                <a:spcPts val="2880"/>
              </a:lnSpc>
              <a:spcBef>
                <a:spcPts val="695"/>
              </a:spcBef>
              <a:buFont typeface="Arial MT"/>
              <a:buChar char="•"/>
              <a:tabLst>
                <a:tab pos="355600" algn="l"/>
              </a:tabLst>
            </a:pPr>
            <a:r>
              <a:rPr lang="en-US" sz="2000" spc="-15" dirty="0" smtClean="0">
                <a:latin typeface="Times New Roman" panose="02020603050405020304" pitchFamily="18" charset="0"/>
                <a:cs typeface="Times New Roman" panose="02020603050405020304" pitchFamily="18" charset="0"/>
              </a:rPr>
              <a:t>Like a normal </a:t>
            </a:r>
            <a:r>
              <a:rPr lang="en-US" sz="2000" spc="-15" dirty="0" err="1" smtClean="0">
                <a:latin typeface="Times New Roman" panose="02020603050405020304" pitchFamily="18" charset="0"/>
                <a:cs typeface="Times New Roman" panose="02020603050405020304" pitchFamily="18" charset="0"/>
              </a:rPr>
              <a:t>const</a:t>
            </a:r>
            <a:r>
              <a:rPr lang="en-US" sz="2000" spc="-15" dirty="0" smtClean="0">
                <a:latin typeface="Times New Roman" panose="02020603050405020304" pitchFamily="18" charset="0"/>
                <a:cs typeface="Times New Roman" panose="02020603050405020304" pitchFamily="18" charset="0"/>
              </a:rPr>
              <a:t> variable, a constant pointer must be initialized during declaration. This initial address cannot be  changed later in the program.</a:t>
            </a:r>
            <a:endParaRPr lang="en-US" sz="2000" dirty="0">
              <a:latin typeface="Times New Roman" panose="02020603050405020304" pitchFamily="18" charset="0"/>
              <a:cs typeface="Times New Roman" panose="02020603050405020304" pitchFamily="18" charset="0"/>
            </a:endParaRPr>
          </a:p>
          <a:p>
            <a:pPr marL="355600" marR="5080" indent="-342900" algn="just">
              <a:lnSpc>
                <a:spcPct val="80000"/>
              </a:lnSpc>
              <a:spcBef>
                <a:spcPts val="750"/>
              </a:spcBef>
            </a:pPr>
            <a:endParaRPr lang="en-US" sz="2000" dirty="0">
              <a:latin typeface="Times New Roman" panose="02020603050405020304" pitchFamily="18" charset="0"/>
              <a:cs typeface="Times New Roman" panose="02020603050405020304" pitchFamily="18" charset="0"/>
            </a:endParaRPr>
          </a:p>
          <a:p>
            <a:pPr marL="355600" marR="5080" indent="-342900" algn="just">
              <a:lnSpc>
                <a:spcPts val="2880"/>
              </a:lnSpc>
              <a:spcBef>
                <a:spcPts val="695"/>
              </a:spcBef>
              <a:buFont typeface="Arial MT"/>
              <a:buChar char="•"/>
              <a:tabLst>
                <a:tab pos="354965" algn="l"/>
                <a:tab pos="355600" algn="l"/>
                <a:tab pos="1213485" algn="l"/>
                <a:tab pos="2693670" algn="l"/>
                <a:tab pos="3291204" algn="l"/>
                <a:tab pos="4906645" algn="l"/>
                <a:tab pos="6318250" algn="l"/>
                <a:tab pos="7670165" algn="l"/>
              </a:tabLst>
            </a:pPr>
            <a:endParaRPr lang="en-US" sz="2000" dirty="0">
              <a:latin typeface="Times New Roman" panose="02020603050405020304" pitchFamily="18" charset="0"/>
              <a:cs typeface="Times New Roman" panose="02020603050405020304" pitchFamily="18" charset="0"/>
            </a:endParaRPr>
          </a:p>
          <a:p>
            <a:pPr marL="355600" marR="5080" indent="-342900" algn="just">
              <a:lnSpc>
                <a:spcPts val="2880"/>
              </a:lnSpc>
              <a:spcBef>
                <a:spcPts val="695"/>
              </a:spcBef>
              <a:buFont typeface="Arial MT"/>
              <a:buChar char="•"/>
              <a:tabLst>
                <a:tab pos="354965" algn="l"/>
                <a:tab pos="355600" algn="l"/>
                <a:tab pos="1213485" algn="l"/>
                <a:tab pos="2693670" algn="l"/>
                <a:tab pos="3291204" algn="l"/>
                <a:tab pos="4906645" algn="l"/>
                <a:tab pos="6318250" algn="l"/>
                <a:tab pos="7670165" algn="l"/>
              </a:tabLst>
            </a:pPr>
            <a:endParaRPr lang="en-US" sz="2000" dirty="0">
              <a:latin typeface="Times New Roman" panose="02020603050405020304" pitchFamily="18" charset="0"/>
              <a:cs typeface="Times New Roman" panose="02020603050405020304" pitchFamily="18" charset="0"/>
            </a:endParaRPr>
          </a:p>
          <a:p>
            <a:pPr marL="355600" marR="5080" indent="-342900" algn="just">
              <a:lnSpc>
                <a:spcPts val="2880"/>
              </a:lnSpc>
              <a:spcBef>
                <a:spcPts val="695"/>
              </a:spcBef>
              <a:buFont typeface="Arial MT"/>
              <a:buChar char="•"/>
              <a:tabLst>
                <a:tab pos="354965" algn="l"/>
                <a:tab pos="355600" algn="l"/>
                <a:tab pos="1213485" algn="l"/>
                <a:tab pos="2693670" algn="l"/>
                <a:tab pos="3291204" algn="l"/>
                <a:tab pos="4906645" algn="l"/>
                <a:tab pos="6318250" algn="l"/>
                <a:tab pos="7670165" algn="l"/>
              </a:tabLst>
            </a:pPr>
            <a:endParaRPr sz="20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7"/>
          </p:nvPr>
        </p:nvSpPr>
        <p:spPr/>
        <p:txBody>
          <a:bodyPr/>
          <a:lstStyle/>
          <a:p>
            <a:fld id="{B6F15528-21DE-4FAA-801E-634DDDAF4B2B}" type="slidenum">
              <a:rPr lang="en-US" smtClean="0"/>
              <a:t>59</a:t>
            </a:fld>
            <a:endParaRPr lang="en-US" dirty="0"/>
          </a:p>
        </p:txBody>
      </p:sp>
    </p:spTree>
    <p:extLst>
      <p:ext uri="{BB962C8B-B14F-4D97-AF65-F5344CB8AC3E}">
        <p14:creationId xmlns:p14="http://schemas.microsoft.com/office/powerpoint/2010/main" val="2721772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8676" y="720597"/>
            <a:ext cx="4557395" cy="629018"/>
          </a:xfrm>
          <a:prstGeom prst="rect">
            <a:avLst/>
          </a:prstGeom>
        </p:spPr>
        <p:txBody>
          <a:bodyPr vert="horz" wrap="square" lIns="0" tIns="13335" rIns="0" bIns="0" rtlCol="0">
            <a:spAutoFit/>
          </a:bodyPr>
          <a:lstStyle/>
          <a:p>
            <a:pPr marL="12700">
              <a:lnSpc>
                <a:spcPct val="100000"/>
              </a:lnSpc>
              <a:spcBef>
                <a:spcPts val="105"/>
              </a:spcBef>
            </a:pPr>
            <a:r>
              <a:rPr sz="4000" b="1" spc="-20" dirty="0">
                <a:solidFill>
                  <a:srgbClr val="000000"/>
                </a:solidFill>
              </a:rPr>
              <a:t>Features</a:t>
            </a:r>
            <a:r>
              <a:rPr sz="4000" b="1" spc="-40" dirty="0">
                <a:solidFill>
                  <a:srgbClr val="000000"/>
                </a:solidFill>
              </a:rPr>
              <a:t> </a:t>
            </a:r>
            <a:r>
              <a:rPr sz="4000" b="1" spc="-5" dirty="0">
                <a:solidFill>
                  <a:srgbClr val="000000"/>
                </a:solidFill>
              </a:rPr>
              <a:t>of</a:t>
            </a:r>
            <a:r>
              <a:rPr sz="4000" b="1" spc="-35" dirty="0">
                <a:solidFill>
                  <a:srgbClr val="000000"/>
                </a:solidFill>
              </a:rPr>
              <a:t> </a:t>
            </a:r>
            <a:r>
              <a:rPr sz="4000" b="1" spc="-30" dirty="0">
                <a:solidFill>
                  <a:srgbClr val="000000"/>
                </a:solidFill>
              </a:rPr>
              <a:t>Pointers</a:t>
            </a:r>
          </a:p>
        </p:txBody>
      </p:sp>
      <p:sp>
        <p:nvSpPr>
          <p:cNvPr id="3" name="object 3"/>
          <p:cNvSpPr txBox="1"/>
          <p:nvPr/>
        </p:nvSpPr>
        <p:spPr>
          <a:xfrm>
            <a:off x="535940" y="2248026"/>
            <a:ext cx="7793355" cy="2590324"/>
          </a:xfrm>
          <a:prstGeom prst="rect">
            <a:avLst/>
          </a:prstGeom>
        </p:spPr>
        <p:txBody>
          <a:bodyPr vert="horz" wrap="square" lIns="0" tIns="67945" rIns="0" bIns="0" rtlCol="0">
            <a:spAutoFit/>
          </a:bodyPr>
          <a:lstStyle/>
          <a:p>
            <a:pPr marL="355600" marR="5080" indent="-342900" algn="just">
              <a:lnSpc>
                <a:spcPts val="3460"/>
              </a:lnSpc>
              <a:spcBef>
                <a:spcPts val="535"/>
              </a:spcBef>
              <a:buFont typeface="Arial MT"/>
              <a:buChar char="•"/>
              <a:tabLst>
                <a:tab pos="354965" algn="l"/>
                <a:tab pos="355600" algn="l"/>
              </a:tabLst>
            </a:pPr>
            <a:r>
              <a:rPr sz="2400" spc="-10" dirty="0">
                <a:latin typeface="Times New Roman" panose="02020603050405020304" pitchFamily="18" charset="0"/>
                <a:cs typeface="Times New Roman" panose="02020603050405020304" pitchFamily="18" charset="0"/>
              </a:rPr>
              <a:t>Execution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time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pointer</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faster</a:t>
            </a:r>
            <a:r>
              <a:rPr sz="2400" spc="-5" dirty="0">
                <a:latin typeface="Times New Roman" panose="02020603050405020304" pitchFamily="18" charset="0"/>
                <a:cs typeface="Times New Roman" panose="02020603050405020304" pitchFamily="18" charset="0"/>
              </a:rPr>
              <a:t> because </a:t>
            </a:r>
            <a:r>
              <a:rPr sz="2400" spc="-7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data</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 </a:t>
            </a:r>
            <a:r>
              <a:rPr sz="2400" spc="-5" dirty="0">
                <a:latin typeface="Times New Roman" panose="02020603050405020304" pitchFamily="18" charset="0"/>
                <a:cs typeface="Times New Roman" panose="02020603050405020304" pitchFamily="18" charset="0"/>
              </a:rPr>
              <a:t>manipulated</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a:t>
            </a:r>
            <a:r>
              <a:rPr sz="2400" dirty="0">
                <a:latin typeface="Times New Roman" panose="02020603050405020304" pitchFamily="18" charset="0"/>
                <a:cs typeface="Times New Roman" panose="02020603050405020304" pitchFamily="18" charset="0"/>
              </a:rPr>
              <a:t> i.e.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direct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access</a:t>
            </a:r>
            <a:r>
              <a:rPr sz="2400" spc="-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location.</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325"/>
              </a:spcBef>
              <a:buFont typeface="Arial MT"/>
              <a:buChar char="•"/>
              <a:tabLst>
                <a:tab pos="354965" algn="l"/>
                <a:tab pos="355600" algn="l"/>
              </a:tabLst>
            </a:pPr>
            <a:r>
              <a:rPr sz="2400" spc="-5" dirty="0">
                <a:latin typeface="Times New Roman" panose="02020603050405020304" pitchFamily="18" charset="0"/>
                <a:cs typeface="Times New Roman" panose="02020603050405020304" pitchFamily="18" charset="0"/>
              </a:rPr>
              <a:t>Dynamically</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 is </a:t>
            </a:r>
            <a:r>
              <a:rPr sz="2400" spc="-10" dirty="0">
                <a:latin typeface="Times New Roman" panose="02020603050405020304" pitchFamily="18" charset="0"/>
                <a:cs typeface="Times New Roman" panose="02020603050405020304" pitchFamily="18" charset="0"/>
              </a:rPr>
              <a:t>allocated.</a:t>
            </a:r>
            <a:endParaRPr sz="2400" dirty="0">
              <a:latin typeface="Times New Roman" panose="02020603050405020304" pitchFamily="18" charset="0"/>
              <a:cs typeface="Times New Roman" panose="02020603050405020304" pitchFamily="18" charset="0"/>
            </a:endParaRPr>
          </a:p>
          <a:p>
            <a:pPr marL="355600" marR="165100" indent="-342900" algn="just">
              <a:lnSpc>
                <a:spcPct val="90000"/>
              </a:lnSpc>
              <a:spcBef>
                <a:spcPts val="770"/>
              </a:spcBef>
              <a:buFont typeface="Arial MT"/>
              <a:buChar char="•"/>
              <a:tabLst>
                <a:tab pos="354965" algn="l"/>
                <a:tab pos="355600" algn="l"/>
              </a:tabLst>
            </a:pPr>
            <a:r>
              <a:rPr sz="2400" spc="-25" dirty="0">
                <a:latin typeface="Times New Roman" panose="02020603050405020304" pitchFamily="18" charset="0"/>
                <a:cs typeface="Times New Roman" panose="02020603050405020304" pitchFamily="18" charset="0"/>
              </a:rPr>
              <a:t>Pointers</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spc="-5" dirty="0">
                <a:latin typeface="Times New Roman" panose="02020603050405020304" pitchFamily="18" charset="0"/>
                <a:cs typeface="Times New Roman" panose="02020603050405020304" pitchFamily="18" charset="0"/>
              </a:rPr>
              <a:t> used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2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data</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structures.</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They </a:t>
            </a:r>
            <a:r>
              <a:rPr sz="2400" spc="-7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spc="-10" dirty="0">
                <a:latin typeface="Times New Roman" panose="02020603050405020304" pitchFamily="18" charset="0"/>
                <a:cs typeface="Times New Roman" panose="02020603050405020304" pitchFamily="18" charset="0"/>
              </a:rPr>
              <a:t> useful</a:t>
            </a:r>
            <a:r>
              <a:rPr sz="2400" spc="1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for</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representing</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2D</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Multi-D </a:t>
            </a:r>
            <a:r>
              <a:rPr sz="2400" spc="-5" dirty="0">
                <a:latin typeface="Times New Roman" panose="02020603050405020304" pitchFamily="18" charset="0"/>
                <a:cs typeface="Times New Roman" panose="02020603050405020304" pitchFamily="18" charset="0"/>
              </a:rPr>
              <a:t> </a:t>
            </a:r>
            <a:r>
              <a:rPr sz="2400" spc="-55" dirty="0">
                <a:latin typeface="Times New Roman" panose="02020603050405020304" pitchFamily="18" charset="0"/>
                <a:cs typeface="Times New Roman" panose="02020603050405020304" pitchFamily="18" charset="0"/>
              </a:rPr>
              <a:t>array.</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77108"/>
          </a:xfrm>
        </p:spPr>
        <p:txBody>
          <a:bodyPr/>
          <a:lstStyle/>
          <a:p>
            <a:r>
              <a:rPr lang="en-US" b="1" dirty="0">
                <a:solidFill>
                  <a:schemeClr val="tx1"/>
                </a:solidFill>
              </a:rPr>
              <a:t>Example</a:t>
            </a:r>
            <a:endParaRPr lang="en-US" dirty="0"/>
          </a:p>
        </p:txBody>
      </p:sp>
      <p:sp>
        <p:nvSpPr>
          <p:cNvPr id="3" name="Text Placeholder 2"/>
          <p:cNvSpPr>
            <a:spLocks noGrp="1"/>
          </p:cNvSpPr>
          <p:nvPr>
            <p:ph type="body" idx="1"/>
          </p:nvPr>
        </p:nvSpPr>
        <p:spPr>
          <a:xfrm>
            <a:off x="529589" y="1458213"/>
            <a:ext cx="8084820" cy="3693319"/>
          </a:xfrm>
        </p:spPr>
        <p:txBody>
          <a:bodyPr/>
          <a:lstStyle/>
          <a:p>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iostream</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using namespace </a:t>
            </a:r>
            <a:r>
              <a:rPr lang="en-US" sz="2400" dirty="0" err="1">
                <a:latin typeface="Times New Roman" panose="02020603050405020304" pitchFamily="18" charset="0"/>
                <a:cs typeface="Times New Roman" panose="02020603050405020304" pitchFamily="18" charset="0"/>
              </a:rPr>
              <a:t>std</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 </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a=5,b=6;</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=&amp;a;</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=&amp;b;</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7"/>
          </p:nvPr>
        </p:nvSpPr>
        <p:spPr/>
        <p:txBody>
          <a:bodyPr/>
          <a:lstStyle/>
          <a:p>
            <a:fld id="{B6F15528-21DE-4FAA-801E-634DDDAF4B2B}" type="slidenum">
              <a:rPr lang="en-US" smtClean="0"/>
              <a:t>60</a:t>
            </a:fld>
            <a:endParaRPr lang="en-US"/>
          </a:p>
        </p:txBody>
      </p:sp>
      <p:sp>
        <p:nvSpPr>
          <p:cNvPr id="5" name="Rectangle 4"/>
          <p:cNvSpPr/>
          <p:nvPr/>
        </p:nvSpPr>
        <p:spPr>
          <a:xfrm>
            <a:off x="3886200" y="5181600"/>
            <a:ext cx="5105400" cy="1015663"/>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Output:</a:t>
            </a:r>
          </a:p>
          <a:p>
            <a:r>
              <a:rPr lang="en-US" sz="2000" b="1" dirty="0" smtClean="0">
                <a:latin typeface="Times New Roman" panose="02020603050405020304" pitchFamily="18" charset="0"/>
                <a:cs typeface="Times New Roman" panose="02020603050405020304" pitchFamily="18" charset="0"/>
              </a:rPr>
              <a:t>error</a:t>
            </a:r>
            <a:r>
              <a:rPr lang="en-US" sz="2000" b="1" dirty="0">
                <a:latin typeface="Times New Roman" panose="02020603050405020304" pitchFamily="18" charset="0"/>
                <a:cs typeface="Times New Roman" panose="02020603050405020304" pitchFamily="18" charset="0"/>
              </a:rPr>
              <a:t>: assignment of read-only variable '</a:t>
            </a:r>
            <a:r>
              <a:rPr lang="en-US" sz="2000" b="1" dirty="0" err="1">
                <a:latin typeface="Times New Roman" panose="02020603050405020304" pitchFamily="18" charset="0"/>
                <a:cs typeface="Times New Roman" panose="02020603050405020304" pitchFamily="18" charset="0"/>
              </a:rPr>
              <a:t>ptr</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8 </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ptr</a:t>
            </a:r>
            <a:r>
              <a:rPr lang="en-US" sz="2000" b="1" dirty="0">
                <a:latin typeface="Times New Roman" panose="02020603050405020304" pitchFamily="18" charset="0"/>
                <a:cs typeface="Times New Roman" panose="02020603050405020304" pitchFamily="18" charset="0"/>
              </a:rPr>
              <a:t>=&amp;b;</a:t>
            </a:r>
          </a:p>
        </p:txBody>
      </p:sp>
    </p:spTree>
    <p:extLst>
      <p:ext uri="{BB962C8B-B14F-4D97-AF65-F5344CB8AC3E}">
        <p14:creationId xmlns:p14="http://schemas.microsoft.com/office/powerpoint/2010/main" val="9088007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61899"/>
            <a:ext cx="5257800" cy="615553"/>
          </a:xfrm>
        </p:spPr>
        <p:txBody>
          <a:bodyPr/>
          <a:lstStyle/>
          <a:p>
            <a:r>
              <a:rPr lang="en-US" sz="4000" b="1" dirty="0" smtClean="0">
                <a:solidFill>
                  <a:schemeClr val="tx1"/>
                </a:solidFill>
              </a:rPr>
              <a:t>Pointer to constant</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2215991"/>
          </a:xfrm>
        </p:spPr>
        <p:txBody>
          <a:bodyPr/>
          <a:lstStyle/>
          <a:p>
            <a:r>
              <a:rPr lang="en-US" sz="2400" dirty="0" smtClean="0">
                <a:latin typeface="Times New Roman" panose="02020603050405020304" pitchFamily="18" charset="0"/>
                <a:cs typeface="Times New Roman" panose="02020603050405020304" pitchFamily="18" charset="0"/>
              </a:rPr>
              <a:t>As the name implies, a pointer to a constant is one through which the value of variable it points to cannot be changed. However, the address to which the pointer points to can be changed. </a:t>
            </a:r>
          </a:p>
          <a:p>
            <a:r>
              <a:rPr lang="en-US" sz="2400" dirty="0" smtClean="0">
                <a:latin typeface="Times New Roman" panose="02020603050405020304" pitchFamily="18" charset="0"/>
                <a:cs typeface="Times New Roman" panose="02020603050405020304" pitchFamily="18" charset="0"/>
              </a:rPr>
              <a:t>A pointer to constant is defined as follows:</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a:t>
            </a:r>
            <a:r>
              <a:rPr lang="en-US" sz="2400" dirty="0" err="1" smtClean="0">
                <a:latin typeface="Times New Roman" panose="02020603050405020304" pitchFamily="18" charset="0"/>
                <a:cs typeface="Times New Roman" panose="02020603050405020304" pitchFamily="18" charset="0"/>
              </a:rPr>
              <a:t>onst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data_type</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ptr_var</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61</a:t>
            </a:fld>
            <a:endParaRPr lang="en-US"/>
          </a:p>
        </p:txBody>
      </p:sp>
    </p:spTree>
    <p:extLst>
      <p:ext uri="{BB962C8B-B14F-4D97-AF65-F5344CB8AC3E}">
        <p14:creationId xmlns:p14="http://schemas.microsoft.com/office/powerpoint/2010/main" val="33353849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pPr algn="ctr"/>
            <a:r>
              <a:rPr lang="en-US" sz="4000" b="1" dirty="0">
                <a:solidFill>
                  <a:schemeClr val="tx1"/>
                </a:solidFill>
              </a:rPr>
              <a:t>E</a:t>
            </a:r>
            <a:r>
              <a:rPr lang="en-US" sz="4000" b="1" dirty="0" smtClean="0">
                <a:solidFill>
                  <a:schemeClr val="tx1"/>
                </a:solidFill>
              </a:rPr>
              <a:t>xample</a:t>
            </a:r>
            <a:endParaRPr lang="en-US" sz="4000" b="1" dirty="0">
              <a:solidFill>
                <a:schemeClr val="tx1"/>
              </a:solidFill>
            </a:endParaRPr>
          </a:p>
        </p:txBody>
      </p:sp>
      <p:sp>
        <p:nvSpPr>
          <p:cNvPr id="3" name="Text Placeholder 2"/>
          <p:cNvSpPr>
            <a:spLocks noGrp="1"/>
          </p:cNvSpPr>
          <p:nvPr>
            <p:ph type="body" idx="1"/>
          </p:nvPr>
        </p:nvSpPr>
        <p:spPr>
          <a:xfrm>
            <a:off x="529589" y="1458213"/>
            <a:ext cx="5490211" cy="3693319"/>
          </a:xfrm>
        </p:spPr>
        <p:txBody>
          <a:bodyPr/>
          <a:lstStyle/>
          <a:p>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iostream</a:t>
            </a:r>
            <a:r>
              <a:rPr lang="en-US" sz="2400" dirty="0">
                <a:latin typeface="Times New Roman" panose="02020603050405020304" pitchFamily="18" charset="0"/>
                <a:cs typeface="Times New Roman" panose="02020603050405020304" pitchFamily="18" charset="0"/>
              </a:rPr>
              <a:t>&gt;</a:t>
            </a:r>
          </a:p>
          <a:p>
            <a:r>
              <a:rPr lang="en-US" sz="2400" dirty="0">
                <a:latin typeface="Times New Roman" panose="02020603050405020304" pitchFamily="18" charset="0"/>
                <a:cs typeface="Times New Roman" panose="02020603050405020304" pitchFamily="18" charset="0"/>
              </a:rPr>
              <a:t>using namespace </a:t>
            </a:r>
            <a:r>
              <a:rPr lang="en-US" sz="2400" dirty="0" err="1">
                <a:latin typeface="Times New Roman" panose="02020603050405020304" pitchFamily="18" charset="0"/>
                <a:cs typeface="Times New Roman" panose="02020603050405020304" pitchFamily="18" charset="0"/>
              </a:rPr>
              <a:t>std</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 </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a=5;</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=&amp;a;</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=8;</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a:t>
            </a:r>
            <a:r>
              <a:rPr lang="en-US" sz="2400" dirty="0" err="1">
                <a:latin typeface="Times New Roman" panose="02020603050405020304" pitchFamily="18" charset="0"/>
                <a:cs typeface="Times New Roman" panose="02020603050405020304" pitchFamily="18" charset="0"/>
              </a:rPr>
              <a:t>ptr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7"/>
          </p:nvPr>
        </p:nvSpPr>
        <p:spPr/>
        <p:txBody>
          <a:bodyPr/>
          <a:lstStyle/>
          <a:p>
            <a:fld id="{B6F15528-21DE-4FAA-801E-634DDDAF4B2B}" type="slidenum">
              <a:rPr lang="en-US" smtClean="0"/>
              <a:t>62</a:t>
            </a:fld>
            <a:endParaRPr lang="en-US"/>
          </a:p>
        </p:txBody>
      </p:sp>
      <p:sp>
        <p:nvSpPr>
          <p:cNvPr id="5" name="Rectangle 4"/>
          <p:cNvSpPr/>
          <p:nvPr/>
        </p:nvSpPr>
        <p:spPr>
          <a:xfrm>
            <a:off x="2819400" y="5105400"/>
            <a:ext cx="5486400" cy="923330"/>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Output: </a:t>
            </a:r>
          </a:p>
          <a:p>
            <a:r>
              <a:rPr lang="en-US" dirty="0" smtClean="0">
                <a:latin typeface="Times New Roman" panose="02020603050405020304" pitchFamily="18" charset="0"/>
                <a:cs typeface="Times New Roman" panose="02020603050405020304" pitchFamily="18" charset="0"/>
              </a:rPr>
              <a:t>error</a:t>
            </a:r>
            <a:r>
              <a:rPr lang="en-US" dirty="0">
                <a:latin typeface="Times New Roman" panose="02020603050405020304" pitchFamily="18" charset="0"/>
                <a:cs typeface="Times New Roman" panose="02020603050405020304" pitchFamily="18" charset="0"/>
              </a:rPr>
              <a:t>: assignment of read-only location '*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7637935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61899"/>
            <a:ext cx="7696200" cy="1231106"/>
          </a:xfrm>
        </p:spPr>
        <p:txBody>
          <a:bodyPr/>
          <a:lstStyle/>
          <a:p>
            <a:r>
              <a:rPr lang="en-US" sz="4000" b="1" spc="-20" dirty="0">
                <a:solidFill>
                  <a:schemeClr val="tx1"/>
                </a:solidFill>
              </a:rPr>
              <a:t>Constant</a:t>
            </a:r>
            <a:r>
              <a:rPr lang="en-US" sz="4000" b="1" spc="-40" dirty="0">
                <a:solidFill>
                  <a:schemeClr val="tx1"/>
                </a:solidFill>
              </a:rPr>
              <a:t> </a:t>
            </a:r>
            <a:r>
              <a:rPr lang="en-US" sz="4000" b="1" spc="-30" dirty="0">
                <a:solidFill>
                  <a:schemeClr val="tx1"/>
                </a:solidFill>
              </a:rPr>
              <a:t>Pointers to a constant</a:t>
            </a:r>
            <a:br>
              <a:rPr lang="en-US" sz="4000" b="1" spc="-30" dirty="0">
                <a:solidFill>
                  <a:schemeClr val="tx1"/>
                </a:solidFill>
              </a:rPr>
            </a:br>
            <a:endParaRPr lang="en-US" sz="4000" dirty="0"/>
          </a:p>
        </p:txBody>
      </p:sp>
      <p:sp>
        <p:nvSpPr>
          <p:cNvPr id="3" name="Text Placeholder 2"/>
          <p:cNvSpPr>
            <a:spLocks noGrp="1"/>
          </p:cNvSpPr>
          <p:nvPr>
            <p:ph type="body" idx="1"/>
          </p:nvPr>
        </p:nvSpPr>
        <p:spPr>
          <a:xfrm>
            <a:off x="529589" y="1458213"/>
            <a:ext cx="8084820" cy="3323987"/>
          </a:xfrm>
        </p:spPr>
        <p:txBody>
          <a:bodyPr/>
          <a:lstStyle/>
          <a:p>
            <a:pPr algn="just"/>
            <a:r>
              <a:rPr lang="en-US" sz="2400" dirty="0" smtClean="0">
                <a:latin typeface="Times New Roman" panose="02020603050405020304" pitchFamily="18" charset="0"/>
                <a:cs typeface="Times New Roman" panose="02020603050405020304" pitchFamily="18" charset="0"/>
              </a:rPr>
              <a:t>A constant pointer to a constant is a combination of the above two types of pointers. It is a pointer that can neither change the address it is pointing to nor the value stored at that address. A constant pointer to constant is declared as follows:</a:t>
            </a:r>
          </a:p>
          <a:p>
            <a:pPr algn="just"/>
            <a:endParaRPr lang="en-US" sz="2400"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data_type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const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ptr_var</a:t>
            </a:r>
            <a:r>
              <a:rPr lang="en-US" dirty="0">
                <a:latin typeface="Times New Roman" panose="02020603050405020304" pitchFamily="18" charset="0"/>
                <a:cs typeface="Times New Roman" panose="02020603050405020304" pitchFamily="18" charset="0"/>
              </a:rPr>
              <a:t>;</a:t>
            </a:r>
          </a:p>
          <a:p>
            <a:endParaRPr lang="en-US" dirty="0" smtClean="0"/>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63</a:t>
            </a:fld>
            <a:endParaRPr lang="en-US"/>
          </a:p>
        </p:txBody>
      </p:sp>
    </p:spTree>
    <p:extLst>
      <p:ext uri="{BB962C8B-B14F-4D97-AF65-F5344CB8AC3E}">
        <p14:creationId xmlns:p14="http://schemas.microsoft.com/office/powerpoint/2010/main" val="37910070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t>64</a:t>
            </a:fld>
            <a:endParaRPr lang="en-US"/>
          </a:p>
        </p:txBody>
      </p:sp>
      <p:sp>
        <p:nvSpPr>
          <p:cNvPr id="4" name="object 2"/>
          <p:cNvSpPr txBox="1">
            <a:spLocks/>
          </p:cNvSpPr>
          <p:nvPr/>
        </p:nvSpPr>
        <p:spPr>
          <a:xfrm>
            <a:off x="533400" y="461899"/>
            <a:ext cx="7162800" cy="629018"/>
          </a:xfrm>
          <a:prstGeom prst="rect">
            <a:avLst/>
          </a:prstGeom>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US" sz="4000" b="1" kern="0" spc="-20" dirty="0" smtClean="0">
                <a:solidFill>
                  <a:schemeClr val="tx1"/>
                </a:solidFill>
                <a:latin typeface="Calibri"/>
                <a:cs typeface="Calibri"/>
              </a:rPr>
              <a:t>Example</a:t>
            </a:r>
            <a:endParaRPr lang="en-US" sz="4000" b="1" kern="0" spc="-30" dirty="0">
              <a:solidFill>
                <a:schemeClr val="tx1"/>
              </a:solidFill>
              <a:latin typeface="Calibri"/>
              <a:cs typeface="Calibri"/>
            </a:endParaRPr>
          </a:p>
        </p:txBody>
      </p:sp>
      <p:sp>
        <p:nvSpPr>
          <p:cNvPr id="5" name="Rectangle 4"/>
          <p:cNvSpPr/>
          <p:nvPr/>
        </p:nvSpPr>
        <p:spPr>
          <a:xfrm>
            <a:off x="525049" y="1295400"/>
            <a:ext cx="4572000" cy="4154984"/>
          </a:xfrm>
          <a:prstGeom prst="rect">
            <a:avLst/>
          </a:prstGeom>
        </p:spPr>
        <p:txBody>
          <a:bodyPr>
            <a:spAutoFit/>
          </a:bodyPr>
          <a:lstStyle/>
          <a:p>
            <a:r>
              <a:rPr lang="en-US" sz="2400" dirty="0" smtClean="0">
                <a:latin typeface="Times New Roman" panose="02020603050405020304" pitchFamily="18" charset="0"/>
                <a:cs typeface="Times New Roman" panose="02020603050405020304" pitchFamily="18" charset="0"/>
              </a:rPr>
              <a:t>#include&lt;</a:t>
            </a:r>
            <a:r>
              <a:rPr lang="en-US" sz="2400" dirty="0" err="1" smtClean="0">
                <a:latin typeface="Times New Roman" panose="02020603050405020304" pitchFamily="18" charset="0"/>
                <a:cs typeface="Times New Roman" panose="02020603050405020304" pitchFamily="18" charset="0"/>
              </a:rPr>
              <a:t>iostream</a:t>
            </a:r>
            <a:r>
              <a:rPr lang="en-US" sz="2400" dirty="0" smtClean="0">
                <a:latin typeface="Times New Roman" panose="02020603050405020304" pitchFamily="18" charset="0"/>
                <a:cs typeface="Times New Roman" panose="02020603050405020304" pitchFamily="18" charset="0"/>
              </a:rPr>
              <a:t>&gt;</a:t>
            </a:r>
          </a:p>
          <a:p>
            <a:r>
              <a:rPr lang="en-US" sz="2400" dirty="0" smtClean="0">
                <a:latin typeface="Times New Roman" panose="02020603050405020304" pitchFamily="18" charset="0"/>
                <a:cs typeface="Times New Roman" panose="02020603050405020304" pitchFamily="18" charset="0"/>
              </a:rPr>
              <a:t>using namespace </a:t>
            </a:r>
            <a:r>
              <a:rPr lang="en-US" sz="2400" dirty="0" err="1" smtClean="0">
                <a:latin typeface="Times New Roman" panose="02020603050405020304" pitchFamily="18" charset="0"/>
                <a:cs typeface="Times New Roman" panose="02020603050405020304" pitchFamily="18" charset="0"/>
              </a:rPr>
              <a:t>std</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main() </a:t>
            </a:r>
          </a:p>
          <a:p>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a=5,b=9;</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const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const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ptr</a:t>
            </a:r>
            <a:r>
              <a:rPr lang="en-US" sz="2400" dirty="0" smtClean="0">
                <a:latin typeface="Times New Roman" panose="02020603050405020304" pitchFamily="18" charset="0"/>
                <a:cs typeface="Times New Roman" panose="02020603050405020304" pitchFamily="18" charset="0"/>
              </a:rPr>
              <a:t>=&amp;a;</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cout</a:t>
            </a:r>
            <a:r>
              <a:rPr lang="en-US" sz="2400" dirty="0" smtClean="0">
                <a:latin typeface="Times New Roman" panose="02020603050405020304" pitchFamily="18" charset="0"/>
                <a:cs typeface="Times New Roman" panose="02020603050405020304" pitchFamily="18" charset="0"/>
              </a:rPr>
              <a:t>&lt;&lt;*</a:t>
            </a:r>
            <a:r>
              <a:rPr lang="en-US" sz="2400" dirty="0" err="1" smtClean="0">
                <a:latin typeface="Times New Roman" panose="02020603050405020304" pitchFamily="18" charset="0"/>
                <a:cs typeface="Times New Roman" panose="02020603050405020304" pitchFamily="18" charset="0"/>
              </a:rPr>
              <a:t>ptr</a:t>
            </a:r>
            <a:r>
              <a:rPr lang="en-US" sz="2400" dirty="0" smtClean="0">
                <a:latin typeface="Times New Roman" panose="02020603050405020304" pitchFamily="18" charset="0"/>
                <a:cs typeface="Times New Roman" panose="02020603050405020304" pitchFamily="18" charset="0"/>
              </a:rPr>
              <a:t>&lt;&lt;</a:t>
            </a:r>
            <a:r>
              <a:rPr lang="en-US" sz="2400" dirty="0" err="1" smtClean="0">
                <a:latin typeface="Times New Roman" panose="02020603050405020304" pitchFamily="18" charset="0"/>
                <a:cs typeface="Times New Roman" panose="02020603050405020304" pitchFamily="18" charset="0"/>
              </a:rPr>
              <a:t>endl</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ptr</a:t>
            </a:r>
            <a:r>
              <a:rPr lang="en-US" sz="2400" dirty="0" smtClean="0">
                <a:latin typeface="Times New Roman" panose="02020603050405020304" pitchFamily="18" charset="0"/>
                <a:cs typeface="Times New Roman" panose="02020603050405020304" pitchFamily="18" charset="0"/>
              </a:rPr>
              <a:t>=8;</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cout</a:t>
            </a:r>
            <a:r>
              <a:rPr lang="en-US" sz="2400" dirty="0" smtClean="0">
                <a:latin typeface="Times New Roman" panose="02020603050405020304" pitchFamily="18" charset="0"/>
                <a:cs typeface="Times New Roman" panose="02020603050405020304" pitchFamily="18" charset="0"/>
              </a:rPr>
              <a:t>&lt;&lt;*</a:t>
            </a:r>
            <a:r>
              <a:rPr lang="en-US" sz="2400" dirty="0" err="1" smtClean="0">
                <a:latin typeface="Times New Roman" panose="02020603050405020304" pitchFamily="18" charset="0"/>
                <a:cs typeface="Times New Roman" panose="02020603050405020304" pitchFamily="18" charset="0"/>
              </a:rPr>
              <a:t>ptr</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ptr</a:t>
            </a:r>
            <a:r>
              <a:rPr lang="en-US" sz="2400" dirty="0" smtClean="0">
                <a:latin typeface="Times New Roman" panose="02020603050405020304" pitchFamily="18" charset="0"/>
                <a:cs typeface="Times New Roman" panose="02020603050405020304" pitchFamily="18" charset="0"/>
              </a:rPr>
              <a:t>=&amp;b;</a:t>
            </a:r>
          </a:p>
          <a:p>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3276600" y="4419600"/>
            <a:ext cx="5715000" cy="1477328"/>
          </a:xfrm>
          <a:prstGeom prst="rect">
            <a:avLst/>
          </a:prstGeom>
        </p:spPr>
        <p:txBody>
          <a:bodyPr wrap="square">
            <a:spAutoFit/>
          </a:bodyPr>
          <a:lstStyle/>
          <a:p>
            <a:r>
              <a:rPr lang="en-US" b="1" dirty="0" smtClean="0"/>
              <a:t>Output:</a:t>
            </a:r>
          </a:p>
          <a:p>
            <a:r>
              <a:rPr lang="en-US" dirty="0" smtClean="0"/>
              <a:t>error</a:t>
            </a:r>
            <a:r>
              <a:rPr lang="en-US" dirty="0"/>
              <a:t>: assignment of read-only location '*(</a:t>
            </a:r>
            <a:r>
              <a:rPr lang="en-US" dirty="0" err="1"/>
              <a:t>const</a:t>
            </a:r>
            <a:r>
              <a:rPr lang="en-US" dirty="0"/>
              <a:t> </a:t>
            </a:r>
            <a:r>
              <a:rPr lang="en-US" dirty="0" err="1"/>
              <a:t>int</a:t>
            </a:r>
            <a:r>
              <a:rPr lang="en-US" dirty="0"/>
              <a:t>*)</a:t>
            </a:r>
            <a:r>
              <a:rPr lang="en-US" dirty="0" err="1"/>
              <a:t>ptr</a:t>
            </a:r>
            <a:r>
              <a:rPr lang="en-US" dirty="0"/>
              <a:t>'    8 |    *</a:t>
            </a:r>
            <a:r>
              <a:rPr lang="en-US" dirty="0" err="1"/>
              <a:t>ptr</a:t>
            </a:r>
            <a:r>
              <a:rPr lang="en-US" dirty="0"/>
              <a:t>=8;      |    ~~~~^~/</a:t>
            </a:r>
            <a:r>
              <a:rPr lang="en-US" dirty="0" err="1"/>
              <a:t>tmp</a:t>
            </a:r>
            <a:r>
              <a:rPr lang="en-US" dirty="0"/>
              <a:t>/SMsJ8sx3p0.cpp:10:7: error: assignment of read-only variable '</a:t>
            </a:r>
            <a:r>
              <a:rPr lang="en-US" dirty="0" err="1"/>
              <a:t>ptr</a:t>
            </a:r>
            <a:r>
              <a:rPr lang="en-US" dirty="0"/>
              <a:t>'   </a:t>
            </a:r>
            <a:endParaRPr lang="en-US" dirty="0" smtClean="0"/>
          </a:p>
          <a:p>
            <a:r>
              <a:rPr lang="en-US" dirty="0" smtClean="0"/>
              <a:t>10 </a:t>
            </a:r>
            <a:r>
              <a:rPr lang="en-US" dirty="0"/>
              <a:t>|    </a:t>
            </a:r>
            <a:r>
              <a:rPr lang="en-US" dirty="0" err="1"/>
              <a:t>ptr</a:t>
            </a:r>
            <a:r>
              <a:rPr lang="en-US" dirty="0"/>
              <a:t>=&amp;b;      |    ~~~^~~</a:t>
            </a:r>
          </a:p>
        </p:txBody>
      </p:sp>
    </p:spTree>
    <p:extLst>
      <p:ext uri="{BB962C8B-B14F-4D97-AF65-F5344CB8AC3E}">
        <p14:creationId xmlns:p14="http://schemas.microsoft.com/office/powerpoint/2010/main" val="1118139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231106"/>
          </a:xfrm>
        </p:spPr>
        <p:txBody>
          <a:bodyPr/>
          <a:lstStyle/>
          <a:p>
            <a:pPr algn="ctr"/>
            <a:r>
              <a:rPr lang="en-US" sz="4000" b="1" spc="-30" dirty="0">
                <a:solidFill>
                  <a:schemeClr val="tx1"/>
                </a:solidFill>
              </a:rPr>
              <a:t>Classes containing pointers</a:t>
            </a:r>
            <a:br>
              <a:rPr lang="en-US" sz="4000" b="1" spc="-30" dirty="0">
                <a:solidFill>
                  <a:schemeClr val="tx1"/>
                </a:solidFill>
              </a:rPr>
            </a:br>
            <a:endParaRPr lang="en-US" sz="4000" dirty="0">
              <a:solidFill>
                <a:schemeClr val="tx1"/>
              </a:solidFill>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65</a:t>
            </a:fld>
            <a:endParaRPr lang="en-US"/>
          </a:p>
        </p:txBody>
      </p:sp>
    </p:spTree>
    <p:extLst>
      <p:ext uri="{BB962C8B-B14F-4D97-AF65-F5344CB8AC3E}">
        <p14:creationId xmlns:p14="http://schemas.microsoft.com/office/powerpoint/2010/main" val="8279409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461899"/>
            <a:ext cx="7467599" cy="629018"/>
          </a:xfrm>
          <a:prstGeom prst="rect">
            <a:avLst/>
          </a:prstGeom>
        </p:spPr>
        <p:txBody>
          <a:bodyPr vert="horz" wrap="square" lIns="0" tIns="13335" rIns="0" bIns="0" rtlCol="0">
            <a:spAutoFit/>
          </a:bodyPr>
          <a:lstStyle/>
          <a:p>
            <a:pPr marL="12700">
              <a:lnSpc>
                <a:spcPct val="100000"/>
              </a:lnSpc>
              <a:spcBef>
                <a:spcPts val="105"/>
              </a:spcBef>
            </a:pPr>
            <a:r>
              <a:rPr lang="en-US" sz="4000" b="1" spc="-30" dirty="0">
                <a:solidFill>
                  <a:schemeClr val="tx1"/>
                </a:solidFill>
              </a:rPr>
              <a:t>Classes containing pointers</a:t>
            </a:r>
            <a:endParaRPr sz="4000" b="1" dirty="0">
              <a:solidFill>
                <a:srgbClr val="000000"/>
              </a:solidFill>
              <a:latin typeface="+mj-lt"/>
            </a:endParaRPr>
          </a:p>
        </p:txBody>
      </p:sp>
      <p:sp>
        <p:nvSpPr>
          <p:cNvPr id="3" name="object 3"/>
          <p:cNvSpPr txBox="1"/>
          <p:nvPr/>
        </p:nvSpPr>
        <p:spPr>
          <a:xfrm>
            <a:off x="535940" y="1066800"/>
            <a:ext cx="2740660" cy="4482637"/>
          </a:xfrm>
          <a:prstGeom prst="rect">
            <a:avLst/>
          </a:prstGeom>
        </p:spPr>
        <p:txBody>
          <a:bodyPr vert="horz" wrap="square" lIns="0" tIns="12065" rIns="0" bIns="0" rtlCol="0">
            <a:spAutoFit/>
          </a:bodyPr>
          <a:lstStyle/>
          <a:p>
            <a:pPr marL="12700" marR="5080">
              <a:lnSpc>
                <a:spcPct val="100000"/>
              </a:lnSpc>
              <a:spcBef>
                <a:spcPts val="95"/>
              </a:spcBef>
            </a:pPr>
            <a:r>
              <a:rPr spc="-5" dirty="0">
                <a:latin typeface="Times New Roman" panose="02020603050405020304" pitchFamily="18" charset="0"/>
                <a:cs typeface="Times New Roman" panose="02020603050405020304" pitchFamily="18" charset="0"/>
              </a:rPr>
              <a:t>#include&lt;iostream&gt; </a:t>
            </a:r>
            <a:r>
              <a:rPr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12700" marR="5080">
              <a:lnSpc>
                <a:spcPct val="100000"/>
              </a:lnSpc>
              <a:spcBef>
                <a:spcPts val="95"/>
              </a:spcBef>
            </a:pPr>
            <a:r>
              <a:rPr spc="-5" dirty="0" smtClean="0">
                <a:latin typeface="Times New Roman" panose="02020603050405020304" pitchFamily="18" charset="0"/>
                <a:cs typeface="Times New Roman" panose="02020603050405020304" pitchFamily="18" charset="0"/>
              </a:rPr>
              <a:t>using</a:t>
            </a:r>
            <a:r>
              <a:rPr spc="-20" dirty="0" smtClean="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namespace</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std; </a:t>
            </a:r>
            <a:endParaRPr lang="en-US" spc="-10" dirty="0" smtClean="0">
              <a:latin typeface="Times New Roman" panose="02020603050405020304" pitchFamily="18" charset="0"/>
              <a:cs typeface="Times New Roman" panose="02020603050405020304" pitchFamily="18" charset="0"/>
            </a:endParaRPr>
          </a:p>
          <a:p>
            <a:pPr marL="12700" marR="5080">
              <a:lnSpc>
                <a:spcPct val="100000"/>
              </a:lnSpc>
              <a:spcBef>
                <a:spcPts val="95"/>
              </a:spcBef>
            </a:pPr>
            <a:r>
              <a:rPr spc="-280" dirty="0" smtClean="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class</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Array</a:t>
            </a:r>
            <a:endParaRPr dirty="0">
              <a:latin typeface="Times New Roman" panose="02020603050405020304" pitchFamily="18" charset="0"/>
              <a:cs typeface="Times New Roman" panose="02020603050405020304" pitchFamily="18" charset="0"/>
            </a:endParaRPr>
          </a:p>
          <a:p>
            <a:pPr marL="12700">
              <a:lnSpc>
                <a:spcPct val="100000"/>
              </a:lnSpc>
            </a:pPr>
            <a:r>
              <a:rPr spc="-5"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marR="909319" algn="just">
              <a:lnSpc>
                <a:spcPct val="100000"/>
              </a:lnSpc>
            </a:pP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a:t>
            </a:r>
            <a:r>
              <a:rPr spc="-5" dirty="0">
                <a:latin typeface="Times New Roman" panose="02020603050405020304" pitchFamily="18" charset="0"/>
                <a:cs typeface="Times New Roman" panose="02020603050405020304" pitchFamily="18" charset="0"/>
              </a:rPr>
              <a:t>t</a:t>
            </a:r>
            <a:r>
              <a:rPr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*ar</a:t>
            </a:r>
            <a:r>
              <a:rPr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  int </a:t>
            </a:r>
            <a:r>
              <a:rPr spc="-10" dirty="0">
                <a:latin typeface="Times New Roman" panose="02020603050405020304" pitchFamily="18" charset="0"/>
                <a:cs typeface="Times New Roman" panose="02020603050405020304" pitchFamily="18" charset="0"/>
              </a:rPr>
              <a:t>size; </a:t>
            </a:r>
            <a:r>
              <a:rPr spc="-28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public:</a:t>
            </a:r>
            <a:endParaRPr dirty="0">
              <a:latin typeface="Times New Roman" panose="02020603050405020304" pitchFamily="18" charset="0"/>
              <a:cs typeface="Times New Roman" panose="02020603050405020304" pitchFamily="18" charset="0"/>
            </a:endParaRPr>
          </a:p>
          <a:p>
            <a:pPr marL="12700">
              <a:lnSpc>
                <a:spcPct val="100000"/>
              </a:lnSpc>
            </a:pPr>
            <a:r>
              <a:rPr spc="-10" dirty="0">
                <a:latin typeface="Times New Roman" panose="02020603050405020304" pitchFamily="18" charset="0"/>
                <a:cs typeface="Times New Roman" panose="02020603050405020304" pitchFamily="18" charset="0"/>
              </a:rPr>
              <a:t>void</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get_data(int</a:t>
            </a:r>
            <a:r>
              <a:rPr spc="2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n)</a:t>
            </a:r>
            <a:endParaRPr dirty="0">
              <a:latin typeface="Times New Roman" panose="02020603050405020304" pitchFamily="18" charset="0"/>
              <a:cs typeface="Times New Roman" panose="02020603050405020304" pitchFamily="18" charset="0"/>
            </a:endParaRPr>
          </a:p>
          <a:p>
            <a:pPr marL="12700">
              <a:lnSpc>
                <a:spcPct val="100000"/>
              </a:lnSpc>
            </a:pPr>
            <a:r>
              <a:rPr spc="-5"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marL="12700">
              <a:lnSpc>
                <a:spcPct val="100000"/>
              </a:lnSpc>
            </a:pPr>
            <a:r>
              <a:rPr spc="-10" dirty="0">
                <a:latin typeface="Times New Roman" panose="02020603050405020304" pitchFamily="18" charset="0"/>
                <a:cs typeface="Times New Roman" panose="02020603050405020304" pitchFamily="18" charset="0"/>
              </a:rPr>
              <a:t>size=n;</a:t>
            </a:r>
            <a:endParaRPr dirty="0">
              <a:latin typeface="Times New Roman" panose="02020603050405020304" pitchFamily="18" charset="0"/>
              <a:cs typeface="Times New Roman" panose="02020603050405020304" pitchFamily="18" charset="0"/>
            </a:endParaRPr>
          </a:p>
          <a:p>
            <a:pPr marL="12700">
              <a:lnSpc>
                <a:spcPct val="100000"/>
              </a:lnSpc>
            </a:pPr>
            <a:r>
              <a:rPr spc="-5" dirty="0">
                <a:latin typeface="Times New Roman" panose="02020603050405020304" pitchFamily="18" charset="0"/>
                <a:cs typeface="Times New Roman" panose="02020603050405020304" pitchFamily="18" charset="0"/>
              </a:rPr>
              <a:t>arr=new</a:t>
            </a:r>
            <a:r>
              <a:rPr spc="-15" dirty="0">
                <a:latin typeface="Times New Roman" panose="02020603050405020304" pitchFamily="18" charset="0"/>
                <a:cs typeface="Times New Roman" panose="02020603050405020304" pitchFamily="18" charset="0"/>
              </a:rPr>
              <a:t> </a:t>
            </a:r>
            <a:r>
              <a:rPr spc="-10" dirty="0" err="1">
                <a:latin typeface="Times New Roman" panose="02020603050405020304" pitchFamily="18" charset="0"/>
                <a:cs typeface="Times New Roman" panose="02020603050405020304" pitchFamily="18" charset="0"/>
              </a:rPr>
              <a:t>int</a:t>
            </a:r>
            <a:r>
              <a:rPr spc="-10" dirty="0">
                <a:latin typeface="Times New Roman" panose="02020603050405020304" pitchFamily="18" charset="0"/>
                <a:cs typeface="Times New Roman" panose="02020603050405020304" pitchFamily="18" charset="0"/>
              </a:rPr>
              <a:t>[size</a:t>
            </a:r>
            <a:r>
              <a:rPr spc="-10" dirty="0" smtClean="0">
                <a:latin typeface="Times New Roman" panose="02020603050405020304" pitchFamily="18" charset="0"/>
                <a:cs typeface="Times New Roman" panose="02020603050405020304" pitchFamily="18" charset="0"/>
              </a:rPr>
              <a:t>];</a:t>
            </a:r>
            <a:endParaRPr lang="en-US" spc="-10" dirty="0" smtClean="0">
              <a:latin typeface="Times New Roman" panose="02020603050405020304" pitchFamily="18" charset="0"/>
              <a:cs typeface="Times New Roman" panose="02020603050405020304" pitchFamily="18" charset="0"/>
            </a:endParaRPr>
          </a:p>
          <a:p>
            <a:pPr marL="12700">
              <a:lnSpc>
                <a:spcPct val="100000"/>
              </a:lnSpc>
              <a:spcBef>
                <a:spcPts val="95"/>
              </a:spcBef>
            </a:pPr>
            <a:r>
              <a:rPr lang="en-US" spc="-10" dirty="0" err="1">
                <a:latin typeface="Times New Roman" panose="02020603050405020304" pitchFamily="18" charset="0"/>
                <a:cs typeface="Times New Roman" panose="02020603050405020304" pitchFamily="18" charset="0"/>
              </a:rPr>
              <a:t>cout</a:t>
            </a:r>
            <a:r>
              <a:rPr lang="en-US" spc="-10" dirty="0">
                <a:latin typeface="Times New Roman" panose="02020603050405020304" pitchFamily="18" charset="0"/>
                <a:cs typeface="Times New Roman" panose="02020603050405020304" pitchFamily="18" charset="0"/>
              </a:rPr>
              <a:t>&lt;&lt;"\</a:t>
            </a:r>
            <a:r>
              <a:rPr lang="en-US" spc="-10" dirty="0" err="1">
                <a:latin typeface="Times New Roman" panose="02020603050405020304" pitchFamily="18" charset="0"/>
                <a:cs typeface="Times New Roman" panose="02020603050405020304" pitchFamily="18" charset="0"/>
              </a:rPr>
              <a:t>nEnter</a:t>
            </a:r>
            <a:r>
              <a:rPr lang="en-US" spc="2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elements:";</a:t>
            </a:r>
            <a:endParaRPr lang="en-US" dirty="0">
              <a:latin typeface="Times New Roman" panose="02020603050405020304" pitchFamily="18" charset="0"/>
              <a:cs typeface="Times New Roman" panose="02020603050405020304" pitchFamily="18" charset="0"/>
            </a:endParaRPr>
          </a:p>
          <a:p>
            <a:pPr marL="12700">
              <a:lnSpc>
                <a:spcPct val="100000"/>
              </a:lnSpc>
            </a:pPr>
            <a:r>
              <a:rPr lang="en-US" spc="-10" dirty="0">
                <a:latin typeface="Times New Roman" panose="02020603050405020304" pitchFamily="18" charset="0"/>
                <a:cs typeface="Times New Roman" panose="02020603050405020304" pitchFamily="18" charset="0"/>
              </a:rPr>
              <a:t>for(</a:t>
            </a:r>
            <a:r>
              <a:rPr lang="en-US" spc="-10" dirty="0" err="1">
                <a:latin typeface="Times New Roman" panose="02020603050405020304" pitchFamily="18" charset="0"/>
                <a:cs typeface="Times New Roman" panose="02020603050405020304" pitchFamily="18" charset="0"/>
              </a:rPr>
              <a:t>int</a:t>
            </a:r>
            <a:r>
              <a:rPr lang="en-US" spc="-10"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i</a:t>
            </a:r>
            <a:r>
              <a:rPr lang="en-US" spc="-5" dirty="0">
                <a:latin typeface="Times New Roman" panose="02020603050405020304" pitchFamily="18" charset="0"/>
                <a:cs typeface="Times New Roman" panose="02020603050405020304" pitchFamily="18" charset="0"/>
              </a:rPr>
              <a:t>=0;i&lt;</a:t>
            </a:r>
            <a:r>
              <a:rPr lang="en-US" spc="-5" dirty="0" err="1">
                <a:latin typeface="Times New Roman" panose="02020603050405020304" pitchFamily="18" charset="0"/>
                <a:cs typeface="Times New Roman" panose="02020603050405020304" pitchFamily="18" charset="0"/>
              </a:rPr>
              <a:t>size;i</a:t>
            </a:r>
            <a:r>
              <a:rPr lang="en-US" spc="-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700">
              <a:lnSpc>
                <a:spcPct val="100000"/>
              </a:lnSpc>
            </a:pPr>
            <a:r>
              <a:rPr lang="en-US" spc="-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700">
              <a:lnSpc>
                <a:spcPct val="100000"/>
              </a:lnSpc>
            </a:pPr>
            <a:r>
              <a:rPr lang="en-US" spc="-5" dirty="0" err="1">
                <a:latin typeface="Times New Roman" panose="02020603050405020304" pitchFamily="18" charset="0"/>
                <a:cs typeface="Times New Roman" panose="02020603050405020304" pitchFamily="18" charset="0"/>
              </a:rPr>
              <a:t>cin</a:t>
            </a:r>
            <a:r>
              <a:rPr lang="en-US" spc="-5" dirty="0">
                <a:latin typeface="Times New Roman" panose="02020603050405020304" pitchFamily="18" charset="0"/>
                <a:cs typeface="Times New Roman" panose="02020603050405020304" pitchFamily="18" charset="0"/>
              </a:rPr>
              <a:t>&gt;&gt;*(</a:t>
            </a:r>
            <a:r>
              <a:rPr lang="en-US" spc="-5" dirty="0" err="1">
                <a:latin typeface="Times New Roman" panose="02020603050405020304" pitchFamily="18" charset="0"/>
                <a:cs typeface="Times New Roman" panose="02020603050405020304" pitchFamily="18" charset="0"/>
              </a:rPr>
              <a:t>arr+i</a:t>
            </a:r>
            <a:r>
              <a:rPr lang="en-US" spc="-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700">
              <a:lnSpc>
                <a:spcPct val="100000"/>
              </a:lnSpc>
            </a:pPr>
            <a:r>
              <a:rPr lang="en-US" spc="-5"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700">
              <a:lnSpc>
                <a:spcPct val="100000"/>
              </a:lnSpc>
            </a:pPr>
            <a:r>
              <a:rPr lang="en-US" spc="-5"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object 5"/>
          <p:cNvSpPr txBox="1"/>
          <p:nvPr/>
        </p:nvSpPr>
        <p:spPr>
          <a:xfrm>
            <a:off x="3962400" y="1066800"/>
            <a:ext cx="4724399" cy="5872762"/>
          </a:xfrm>
          <a:prstGeom prst="rect">
            <a:avLst/>
          </a:prstGeom>
        </p:spPr>
        <p:txBody>
          <a:bodyPr vert="horz" wrap="square" lIns="0" tIns="12065" rIns="0" bIns="0" rtlCol="0">
            <a:spAutoFit/>
          </a:bodyPr>
          <a:lstStyle/>
          <a:p>
            <a:pPr marL="12700">
              <a:lnSpc>
                <a:spcPct val="100000"/>
              </a:lnSpc>
            </a:pPr>
            <a:r>
              <a:rPr lang="en-US" sz="2000" spc="-10" dirty="0">
                <a:latin typeface="Times New Roman" panose="02020603050405020304" pitchFamily="18" charset="0"/>
                <a:cs typeface="Times New Roman" panose="02020603050405020304" pitchFamily="18" charset="0"/>
              </a:rPr>
              <a:t>void </a:t>
            </a:r>
            <a:r>
              <a:rPr lang="en-US" sz="2000" spc="-5" dirty="0">
                <a:latin typeface="Times New Roman" panose="02020603050405020304" pitchFamily="18" charset="0"/>
                <a:cs typeface="Times New Roman" panose="02020603050405020304" pitchFamily="18" charset="0"/>
              </a:rPr>
              <a:t>add()</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5" dirty="0" err="1">
                <a:latin typeface="Times New Roman" panose="02020603050405020304" pitchFamily="18" charset="0"/>
                <a:cs typeface="Times New Roman" panose="02020603050405020304" pitchFamily="18" charset="0"/>
              </a:rPr>
              <a:t>int</a:t>
            </a:r>
            <a:r>
              <a:rPr lang="en-US" sz="2000" spc="-2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sum=0;</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10" dirty="0">
                <a:latin typeface="Times New Roman" panose="02020603050405020304" pitchFamily="18" charset="0"/>
                <a:cs typeface="Times New Roman" panose="02020603050405020304" pitchFamily="18" charset="0"/>
              </a:rPr>
              <a:t>for(</a:t>
            </a:r>
            <a:r>
              <a:rPr lang="en-US" sz="2000" spc="-10" dirty="0" err="1">
                <a:latin typeface="Times New Roman" panose="02020603050405020304" pitchFamily="18" charset="0"/>
                <a:cs typeface="Times New Roman" panose="02020603050405020304" pitchFamily="18" charset="0"/>
              </a:rPr>
              <a:t>int</a:t>
            </a:r>
            <a:r>
              <a:rPr lang="en-US" sz="2000" spc="-10"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i</a:t>
            </a:r>
            <a:r>
              <a:rPr lang="en-US" sz="2000" spc="-5" dirty="0">
                <a:latin typeface="Times New Roman" panose="02020603050405020304" pitchFamily="18" charset="0"/>
                <a:cs typeface="Times New Roman" panose="02020603050405020304" pitchFamily="18" charset="0"/>
              </a:rPr>
              <a:t>=0;i&lt;</a:t>
            </a:r>
            <a:r>
              <a:rPr lang="en-US" sz="2000" spc="-5" dirty="0" err="1">
                <a:latin typeface="Times New Roman" panose="02020603050405020304" pitchFamily="18" charset="0"/>
                <a:cs typeface="Times New Roman" panose="02020603050405020304" pitchFamily="18" charset="0"/>
              </a:rPr>
              <a:t>size;i</a:t>
            </a: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5"/>
              </a:spcBef>
            </a:pP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5" dirty="0" smtClean="0">
                <a:latin typeface="Times New Roman" panose="02020603050405020304" pitchFamily="18" charset="0"/>
                <a:cs typeface="Times New Roman" panose="02020603050405020304" pitchFamily="18" charset="0"/>
              </a:rPr>
              <a:t>sum=sum+*(</a:t>
            </a:r>
            <a:r>
              <a:rPr lang="en-US" sz="2000" spc="-5" dirty="0" err="1">
                <a:latin typeface="Times New Roman" panose="02020603050405020304" pitchFamily="18" charset="0"/>
                <a:cs typeface="Times New Roman" panose="02020603050405020304" pitchFamily="18" charset="0"/>
              </a:rPr>
              <a:t>arr+i</a:t>
            </a: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10" dirty="0" err="1">
                <a:latin typeface="Times New Roman" panose="02020603050405020304" pitchFamily="18" charset="0"/>
                <a:cs typeface="Times New Roman" panose="02020603050405020304" pitchFamily="18" charset="0"/>
              </a:rPr>
              <a:t>cout</a:t>
            </a:r>
            <a:r>
              <a:rPr lang="en-US" sz="2000" spc="-10" dirty="0">
                <a:latin typeface="Times New Roman" panose="02020603050405020304" pitchFamily="18" charset="0"/>
                <a:cs typeface="Times New Roman" panose="02020603050405020304" pitchFamily="18" charset="0"/>
              </a:rPr>
              <a:t>&lt;&lt;"\n</a:t>
            </a:r>
            <a:r>
              <a:rPr lang="en-US" sz="2000" spc="2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Sum</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of elements="&lt;&lt;sum;</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a:lnSpc>
                <a:spcPct val="100000"/>
              </a:lnSpc>
            </a:pP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95"/>
              </a:spcBef>
            </a:pPr>
            <a:r>
              <a:rPr sz="2000" spc="-5" dirty="0" err="1" smtClean="0">
                <a:latin typeface="Times New Roman" panose="02020603050405020304" pitchFamily="18" charset="0"/>
                <a:cs typeface="Times New Roman" panose="02020603050405020304" pitchFamily="18" charset="0"/>
              </a:rPr>
              <a:t>int</a:t>
            </a:r>
            <a:r>
              <a:rPr sz="2000" spc="-25" dirty="0" smtClean="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main()</a:t>
            </a:r>
            <a:endParaRPr sz="2000" dirty="0">
              <a:latin typeface="Times New Roman" panose="02020603050405020304" pitchFamily="18" charset="0"/>
              <a:cs typeface="Times New Roman" panose="02020603050405020304" pitchFamily="18" charset="0"/>
            </a:endParaRPr>
          </a:p>
          <a:p>
            <a:pPr marL="12700">
              <a:lnSpc>
                <a:spcPct val="100000"/>
              </a:lnSpc>
            </a:pPr>
            <a:r>
              <a:rPr sz="2000" spc="-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12700">
              <a:lnSpc>
                <a:spcPct val="100000"/>
              </a:lnSpc>
            </a:pPr>
            <a:r>
              <a:rPr sz="2000" spc="-15" dirty="0">
                <a:latin typeface="Times New Roman" panose="02020603050405020304" pitchFamily="18" charset="0"/>
                <a:cs typeface="Times New Roman" panose="02020603050405020304" pitchFamily="18" charset="0"/>
              </a:rPr>
              <a:t>Array</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a:t>
            </a:r>
            <a:endParaRPr sz="2000" dirty="0">
              <a:latin typeface="Times New Roman" panose="02020603050405020304" pitchFamily="18" charset="0"/>
              <a:cs typeface="Times New Roman" panose="02020603050405020304" pitchFamily="18" charset="0"/>
            </a:endParaRPr>
          </a:p>
          <a:p>
            <a:pPr marL="12700">
              <a:lnSpc>
                <a:spcPct val="100000"/>
              </a:lnSpc>
            </a:pPr>
            <a:r>
              <a:rPr sz="2000" spc="-5" dirty="0">
                <a:latin typeface="Times New Roman" panose="02020603050405020304" pitchFamily="18" charset="0"/>
                <a:cs typeface="Times New Roman" panose="02020603050405020304" pitchFamily="18" charset="0"/>
              </a:rPr>
              <a:t>int</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a:t>
            </a:r>
          </a:p>
          <a:p>
            <a:pPr marL="12700" marR="5080">
              <a:lnSpc>
                <a:spcPct val="100000"/>
              </a:lnSpc>
            </a:pPr>
            <a:r>
              <a:rPr sz="2000" spc="-10" dirty="0">
                <a:latin typeface="Times New Roman" panose="02020603050405020304" pitchFamily="18" charset="0"/>
                <a:cs typeface="Times New Roman" panose="02020603050405020304" pitchFamily="18" charset="0"/>
              </a:rPr>
              <a:t>cout&lt;&lt;"\n</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Enter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number</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elements:"&lt;&lt;endl; </a:t>
            </a:r>
            <a:r>
              <a:rPr sz="2000" spc="-280" dirty="0">
                <a:latin typeface="Times New Roman" panose="02020603050405020304" pitchFamily="18" charset="0"/>
                <a:cs typeface="Times New Roman" panose="02020603050405020304" pitchFamily="18" charset="0"/>
              </a:rPr>
              <a:t> </a:t>
            </a:r>
            <a:endParaRPr lang="en-US" sz="2000" spc="-280" dirty="0" smtClean="0">
              <a:latin typeface="Times New Roman" panose="02020603050405020304" pitchFamily="18" charset="0"/>
              <a:cs typeface="Times New Roman" panose="02020603050405020304" pitchFamily="18" charset="0"/>
            </a:endParaRPr>
          </a:p>
          <a:p>
            <a:pPr marL="12700" marR="5080">
              <a:lnSpc>
                <a:spcPct val="100000"/>
              </a:lnSpc>
            </a:pPr>
            <a:r>
              <a:rPr sz="2000" spc="-5" dirty="0" err="1" smtClean="0">
                <a:latin typeface="Times New Roman" panose="02020603050405020304" pitchFamily="18" charset="0"/>
                <a:cs typeface="Times New Roman" panose="02020603050405020304" pitchFamily="18" charset="0"/>
              </a:rPr>
              <a:t>cin</a:t>
            </a:r>
            <a:r>
              <a:rPr sz="2000" spc="-5" dirty="0">
                <a:latin typeface="Times New Roman" panose="02020603050405020304" pitchFamily="18" charset="0"/>
                <a:cs typeface="Times New Roman" panose="02020603050405020304" pitchFamily="18" charset="0"/>
              </a:rPr>
              <a:t>&gt;&gt;n;</a:t>
            </a:r>
            <a:endParaRPr sz="2000" dirty="0">
              <a:latin typeface="Times New Roman" panose="02020603050405020304" pitchFamily="18" charset="0"/>
              <a:cs typeface="Times New Roman" panose="02020603050405020304" pitchFamily="18" charset="0"/>
            </a:endParaRPr>
          </a:p>
          <a:p>
            <a:pPr marL="12700" marR="2421890">
              <a:lnSpc>
                <a:spcPct val="100000"/>
              </a:lnSpc>
            </a:pPr>
            <a:r>
              <a:rPr sz="2000" spc="-5"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a:t>
            </a:r>
            <a:r>
              <a:rPr sz="2000" spc="-15" dirty="0">
                <a:latin typeface="Times New Roman" panose="02020603050405020304" pitchFamily="18" charset="0"/>
                <a:cs typeface="Times New Roman" panose="02020603050405020304" pitchFamily="18" charset="0"/>
              </a:rPr>
              <a:t>ge</a:t>
            </a:r>
            <a:r>
              <a:rPr sz="2000" spc="-5" dirty="0">
                <a:latin typeface="Times New Roman" panose="02020603050405020304" pitchFamily="18" charset="0"/>
                <a:cs typeface="Times New Roman" panose="02020603050405020304" pitchFamily="18" charset="0"/>
              </a:rPr>
              <a:t>t_d</a:t>
            </a:r>
            <a:r>
              <a:rPr sz="2000" spc="-15" dirty="0">
                <a:latin typeface="Times New Roman" panose="02020603050405020304" pitchFamily="18" charset="0"/>
                <a:cs typeface="Times New Roman" panose="02020603050405020304" pitchFamily="18" charset="0"/>
              </a:rPr>
              <a:t>a</a:t>
            </a:r>
            <a:r>
              <a:rPr sz="2000" spc="-20" dirty="0">
                <a:latin typeface="Times New Roman" panose="02020603050405020304" pitchFamily="18" charset="0"/>
                <a:cs typeface="Times New Roman" panose="02020603050405020304" pitchFamily="18" charset="0"/>
              </a:rPr>
              <a:t>t</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(n);  a.add();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return</a:t>
            </a:r>
            <a:r>
              <a:rPr sz="2000" spc="-5" dirty="0">
                <a:latin typeface="Times New Roman" panose="02020603050405020304" pitchFamily="18" charset="0"/>
                <a:cs typeface="Times New Roman" panose="02020603050405020304" pitchFamily="18" charset="0"/>
              </a:rPr>
              <a:t> 0</a:t>
            </a:r>
            <a:r>
              <a:rPr sz="2000" spc="-5" dirty="0" smtClean="0">
                <a:latin typeface="Times New Roman" panose="02020603050405020304" pitchFamily="18" charset="0"/>
                <a:cs typeface="Times New Roman" panose="02020603050405020304" pitchFamily="18" charset="0"/>
              </a:rPr>
              <a:t>;</a:t>
            </a:r>
            <a:r>
              <a:rPr lang="en-US" sz="2000" spc="-5" dirty="0" smtClean="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4727575" y="3371215"/>
            <a:ext cx="77470" cy="223520"/>
          </a:xfrm>
          <a:prstGeom prst="rect">
            <a:avLst/>
          </a:prstGeom>
        </p:spPr>
        <p:txBody>
          <a:bodyPr vert="horz" wrap="square" lIns="0" tIns="12065" rIns="0" bIns="0" rtlCol="0">
            <a:spAutoFit/>
          </a:bodyPr>
          <a:lstStyle/>
          <a:p>
            <a:pPr marL="12700">
              <a:lnSpc>
                <a:spcPct val="100000"/>
              </a:lnSpc>
              <a:spcBef>
                <a:spcPts val="95"/>
              </a:spcBef>
            </a:pPr>
            <a:r>
              <a:rPr sz="1300" spc="-5" dirty="0">
                <a:latin typeface="Calibri"/>
                <a:cs typeface="Calibri"/>
              </a:rPr>
              <a:t>}</a:t>
            </a:r>
            <a:endParaRPr sz="1300">
              <a:latin typeface="Calibri"/>
              <a:cs typeface="Calibri"/>
            </a:endParaRPr>
          </a:p>
        </p:txBody>
      </p:sp>
      <p:sp>
        <p:nvSpPr>
          <p:cNvPr id="7" name="Slide Number Placeholder 6"/>
          <p:cNvSpPr>
            <a:spLocks noGrp="1"/>
          </p:cNvSpPr>
          <p:nvPr>
            <p:ph type="sldNum" sz="quarter" idx="7"/>
          </p:nvPr>
        </p:nvSpPr>
        <p:spPr/>
        <p:txBody>
          <a:bodyPr/>
          <a:lstStyle/>
          <a:p>
            <a:fld id="{B6F15528-21DE-4FAA-801E-634DDDAF4B2B}" type="slidenum">
              <a:rPr lang="en-US" smtClean="0"/>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25980"/>
            <a:ext cx="7772400" cy="677108"/>
          </a:xfrm>
        </p:spPr>
        <p:txBody>
          <a:bodyPr/>
          <a:lstStyle/>
          <a:p>
            <a:pPr algn="ctr"/>
            <a:r>
              <a:rPr lang="en-US" b="1" spc="-25" dirty="0">
                <a:solidFill>
                  <a:srgbClr val="000000"/>
                </a:solidFill>
              </a:rPr>
              <a:t>Pointer</a:t>
            </a:r>
            <a:r>
              <a:rPr lang="en-US" b="1" spc="-40" dirty="0">
                <a:solidFill>
                  <a:srgbClr val="000000"/>
                </a:solidFill>
              </a:rPr>
              <a:t> </a:t>
            </a:r>
            <a:r>
              <a:rPr lang="en-US" b="1" spc="-25" dirty="0">
                <a:solidFill>
                  <a:srgbClr val="000000"/>
                </a:solidFill>
              </a:rPr>
              <a:t>to</a:t>
            </a:r>
            <a:r>
              <a:rPr lang="en-US" b="1" spc="-10" dirty="0">
                <a:solidFill>
                  <a:srgbClr val="000000"/>
                </a:solidFill>
              </a:rPr>
              <a:t> </a:t>
            </a:r>
            <a:r>
              <a:rPr lang="en-US" b="1" dirty="0">
                <a:solidFill>
                  <a:srgbClr val="000000"/>
                </a:solidFill>
              </a:rPr>
              <a:t>Objects</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67</a:t>
            </a:fld>
            <a:endParaRPr lang="en-US"/>
          </a:p>
        </p:txBody>
      </p:sp>
    </p:spTree>
    <p:extLst>
      <p:ext uri="{BB962C8B-B14F-4D97-AF65-F5344CB8AC3E}">
        <p14:creationId xmlns:p14="http://schemas.microsoft.com/office/powerpoint/2010/main" val="7903374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0408" y="461899"/>
            <a:ext cx="4125595"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rgbClr val="000000"/>
                </a:solidFill>
              </a:rPr>
              <a:t>Pointer</a:t>
            </a:r>
            <a:r>
              <a:rPr sz="4000" b="1" spc="-40" dirty="0">
                <a:solidFill>
                  <a:srgbClr val="000000"/>
                </a:solidFill>
              </a:rPr>
              <a:t> </a:t>
            </a:r>
            <a:r>
              <a:rPr sz="4000" b="1" spc="-25" dirty="0">
                <a:solidFill>
                  <a:srgbClr val="000000"/>
                </a:solidFill>
              </a:rPr>
              <a:t>to</a:t>
            </a:r>
            <a:r>
              <a:rPr sz="4000" b="1" spc="-10" dirty="0">
                <a:solidFill>
                  <a:srgbClr val="000000"/>
                </a:solidFill>
              </a:rPr>
              <a:t> </a:t>
            </a:r>
            <a:r>
              <a:rPr sz="4000" b="1" dirty="0">
                <a:solidFill>
                  <a:srgbClr val="000000"/>
                </a:solidFill>
              </a:rPr>
              <a:t>Objects</a:t>
            </a:r>
          </a:p>
        </p:txBody>
      </p:sp>
      <p:sp>
        <p:nvSpPr>
          <p:cNvPr id="3" name="object 3"/>
          <p:cNvSpPr txBox="1"/>
          <p:nvPr/>
        </p:nvSpPr>
        <p:spPr>
          <a:xfrm>
            <a:off x="535940" y="1159509"/>
            <a:ext cx="7927975" cy="1121461"/>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4965" algn="l"/>
                <a:tab pos="355600" algn="l"/>
              </a:tabLst>
            </a:pPr>
            <a:r>
              <a:rPr lang="en-US" sz="2400" dirty="0">
                <a:latin typeface="Times New Roman" panose="02020603050405020304" pitchFamily="18" charset="0"/>
                <a:cs typeface="Times New Roman" panose="02020603050405020304" pitchFamily="18" charset="0"/>
              </a:rPr>
              <a:t>A pointer can point to an object created by a class. When pointer variable store the address of object then it is called pointer to object. </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8926" y="461899"/>
            <a:ext cx="1945005" cy="629018"/>
          </a:xfrm>
          <a:prstGeom prst="rect">
            <a:avLst/>
          </a:prstGeom>
        </p:spPr>
        <p:txBody>
          <a:bodyPr vert="horz" wrap="square" lIns="0" tIns="13335" rIns="0" bIns="0" rtlCol="0">
            <a:spAutoFit/>
          </a:bodyPr>
          <a:lstStyle/>
          <a:p>
            <a:pPr marL="12700">
              <a:lnSpc>
                <a:spcPct val="100000"/>
              </a:lnSpc>
              <a:spcBef>
                <a:spcPts val="105"/>
              </a:spcBef>
            </a:pPr>
            <a:r>
              <a:rPr sz="4000" b="1" spc="-5" dirty="0">
                <a:solidFill>
                  <a:srgbClr val="000000"/>
                </a:solidFill>
              </a:rPr>
              <a:t>E</a:t>
            </a:r>
            <a:r>
              <a:rPr sz="4000" b="1" spc="-85" dirty="0">
                <a:solidFill>
                  <a:srgbClr val="000000"/>
                </a:solidFill>
              </a:rPr>
              <a:t>x</a:t>
            </a:r>
            <a:r>
              <a:rPr sz="4000" b="1" dirty="0">
                <a:solidFill>
                  <a:srgbClr val="000000"/>
                </a:solidFill>
              </a:rPr>
              <a:t>ample</a:t>
            </a:r>
          </a:p>
        </p:txBody>
      </p:sp>
      <p:sp>
        <p:nvSpPr>
          <p:cNvPr id="3" name="object 3"/>
          <p:cNvSpPr txBox="1"/>
          <p:nvPr/>
        </p:nvSpPr>
        <p:spPr>
          <a:xfrm>
            <a:off x="535940" y="1206754"/>
            <a:ext cx="3618230" cy="5564985"/>
          </a:xfrm>
          <a:prstGeom prst="rect">
            <a:avLst/>
          </a:prstGeom>
        </p:spPr>
        <p:txBody>
          <a:bodyPr vert="horz" wrap="square" lIns="0" tIns="12065" rIns="0" bIns="0" rtlCol="0">
            <a:spAutoFit/>
          </a:bodyPr>
          <a:lstStyle/>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 person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char name[20];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age;</a:t>
            </a:r>
          </a:p>
          <a:p>
            <a:r>
              <a:rPr lang="en-US" sz="2000" dirty="0">
                <a:latin typeface="Times New Roman" panose="02020603050405020304" pitchFamily="18" charset="0"/>
                <a:cs typeface="Times New Roman" panose="02020603050405020304" pitchFamily="18" charset="0"/>
              </a:rPr>
              <a:t>public:</a:t>
            </a:r>
          </a:p>
          <a:p>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getdata</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&lt;&lt;"enter name and age";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&gt;&gt;name&gt;&gt;age;</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void display()</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&lt;&lt;name&lt;&lt;"\t"&lt;&lt;age;</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pPr marL="12700" marR="1195705">
              <a:lnSpc>
                <a:spcPct val="100000"/>
              </a:lnSpc>
              <a:spcBef>
                <a:spcPts val="95"/>
              </a:spcBef>
            </a:pPr>
            <a:endParaRPr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69</a:t>
            </a:fld>
            <a:endParaRPr lang="en-US"/>
          </a:p>
        </p:txBody>
      </p:sp>
      <p:sp>
        <p:nvSpPr>
          <p:cNvPr id="5" name="Rectangle 4"/>
          <p:cNvSpPr/>
          <p:nvPr/>
        </p:nvSpPr>
        <p:spPr>
          <a:xfrm>
            <a:off x="5410200" y="1393328"/>
            <a:ext cx="2971800" cy="3477875"/>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person x, *</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=&amp;x;</a:t>
            </a:r>
          </a:p>
          <a:p>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getdata</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-&gt;display();</a:t>
            </a:r>
          </a:p>
          <a:p>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getdata</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ptr</a:t>
            </a:r>
            <a:r>
              <a:rPr lang="en-US" sz="2000" dirty="0">
                <a:latin typeface="Times New Roman" panose="02020603050405020304" pitchFamily="18" charset="0"/>
                <a:cs typeface="Times New Roman" panose="02020603050405020304" pitchFamily="18" charset="0"/>
              </a:rPr>
              <a:t>).display();</a:t>
            </a:r>
          </a:p>
          <a:p>
            <a:r>
              <a:rPr lang="en-US" sz="2000" dirty="0">
                <a:latin typeface="Times New Roman" panose="02020603050405020304" pitchFamily="18" charset="0"/>
                <a:cs typeface="Times New Roman" panose="02020603050405020304" pitchFamily="18" charset="0"/>
              </a:rPr>
              <a:t>return 0;</a:t>
            </a:r>
          </a:p>
          <a:p>
            <a:r>
              <a:rPr lang="en-US" sz="2000" dirty="0">
                <a:latin typeface="Times New Roman" panose="02020603050405020304" pitchFamily="18" charset="0"/>
                <a:cs typeface="Times New Roman" panose="02020603050405020304" pitchFamily="18" charset="0"/>
              </a:rPr>
              <a:t>}</a:t>
            </a:r>
          </a:p>
        </p:txBody>
      </p:sp>
      <p:pic>
        <p:nvPicPr>
          <p:cNvPr id="6" name="Picture 5"/>
          <p:cNvPicPr/>
          <p:nvPr/>
        </p:nvPicPr>
        <p:blipFill>
          <a:blip r:embed="rId2"/>
          <a:stretch>
            <a:fillRect/>
          </a:stretch>
        </p:blipFill>
        <p:spPr>
          <a:xfrm>
            <a:off x="5715000" y="5915025"/>
            <a:ext cx="1476375" cy="733425"/>
          </a:xfrm>
          <a:prstGeom prst="rect">
            <a:avLst/>
          </a:prstGeom>
          <a:noFill/>
          <a:ln w="9525">
            <a:noFill/>
          </a:ln>
        </p:spPr>
      </p:pic>
      <p:sp>
        <p:nvSpPr>
          <p:cNvPr id="7" name="Rectangle 6"/>
          <p:cNvSpPr/>
          <p:nvPr/>
        </p:nvSpPr>
        <p:spPr>
          <a:xfrm>
            <a:off x="5715000" y="5545693"/>
            <a:ext cx="2199961" cy="369332"/>
          </a:xfrm>
          <a:prstGeom prst="rect">
            <a:avLst/>
          </a:prstGeom>
        </p:spPr>
        <p:txBody>
          <a:bodyPr wrap="none">
            <a:spAutoFit/>
          </a:bodyPr>
          <a:lstStyle/>
          <a:p>
            <a:pPr marL="12700" marR="1195705">
              <a:spcBef>
                <a:spcPts val="95"/>
              </a:spcBef>
            </a:pPr>
            <a:r>
              <a:rPr lang="en-US" b="1" dirty="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122" y="705053"/>
            <a:ext cx="6523355" cy="629018"/>
          </a:xfrm>
          <a:prstGeom prst="rect">
            <a:avLst/>
          </a:prstGeom>
        </p:spPr>
        <p:txBody>
          <a:bodyPr vert="horz" wrap="square" lIns="0" tIns="13335" rIns="0" bIns="0" rtlCol="0">
            <a:spAutoFit/>
          </a:bodyPr>
          <a:lstStyle/>
          <a:p>
            <a:pPr marL="12700">
              <a:lnSpc>
                <a:spcPct val="100000"/>
              </a:lnSpc>
              <a:spcBef>
                <a:spcPts val="105"/>
              </a:spcBef>
            </a:pPr>
            <a:r>
              <a:rPr sz="4000" b="1" spc="-15" dirty="0">
                <a:solidFill>
                  <a:srgbClr val="000000"/>
                </a:solidFill>
              </a:rPr>
              <a:t>Declaration </a:t>
            </a:r>
            <a:r>
              <a:rPr sz="4000" b="1" dirty="0">
                <a:solidFill>
                  <a:srgbClr val="000000"/>
                </a:solidFill>
              </a:rPr>
              <a:t>and</a:t>
            </a:r>
            <a:r>
              <a:rPr sz="4000" b="1" spc="-10" dirty="0">
                <a:solidFill>
                  <a:srgbClr val="000000"/>
                </a:solidFill>
              </a:rPr>
              <a:t> Initialization</a:t>
            </a:r>
          </a:p>
        </p:txBody>
      </p:sp>
      <p:sp>
        <p:nvSpPr>
          <p:cNvPr id="3" name="object 3"/>
          <p:cNvSpPr txBox="1"/>
          <p:nvPr/>
        </p:nvSpPr>
        <p:spPr>
          <a:xfrm>
            <a:off x="535940" y="1815820"/>
            <a:ext cx="8379460" cy="4023666"/>
          </a:xfrm>
          <a:prstGeom prst="rect">
            <a:avLst/>
          </a:prstGeom>
        </p:spPr>
        <p:txBody>
          <a:bodyPr vert="horz" wrap="square" lIns="0" tIns="12700" rIns="0" bIns="0" rtlCol="0">
            <a:spAutoFit/>
          </a:bodyPr>
          <a:lstStyle/>
          <a:p>
            <a:pPr marL="12700" marR="878205" algn="just">
              <a:lnSpc>
                <a:spcPct val="120000"/>
              </a:lnSpc>
              <a:spcBef>
                <a:spcPts val="100"/>
              </a:spcBef>
              <a:tabLst>
                <a:tab pos="355600" algn="l"/>
              </a:tabLst>
            </a:pPr>
            <a:r>
              <a:rPr sz="2400" b="1" u="sng" spc="-20" dirty="0">
                <a:latin typeface="Times New Roman" panose="02020603050405020304" pitchFamily="18" charset="0"/>
                <a:cs typeface="Times New Roman" panose="02020603050405020304" pitchFamily="18" charset="0"/>
              </a:rPr>
              <a:t>Syntax </a:t>
            </a:r>
            <a:r>
              <a:rPr sz="2400" b="1" u="sng" spc="-30" dirty="0">
                <a:latin typeface="Times New Roman" panose="02020603050405020304" pitchFamily="18" charset="0"/>
                <a:cs typeface="Times New Roman" panose="02020603050405020304" pitchFamily="18" charset="0"/>
              </a:rPr>
              <a:t>for </a:t>
            </a:r>
            <a:r>
              <a:rPr sz="2400" b="1" u="sng" dirty="0">
                <a:latin typeface="Times New Roman" panose="02020603050405020304" pitchFamily="18" charset="0"/>
                <a:cs typeface="Times New Roman" panose="02020603050405020304" pitchFamily="18" charset="0"/>
              </a:rPr>
              <a:t>declaring </a:t>
            </a:r>
            <a:r>
              <a:rPr sz="2400" b="1" u="sng" spc="-10" dirty="0">
                <a:latin typeface="Times New Roman" panose="02020603050405020304" pitchFamily="18" charset="0"/>
                <a:cs typeface="Times New Roman" panose="02020603050405020304" pitchFamily="18" charset="0"/>
              </a:rPr>
              <a:t>pointer </a:t>
            </a:r>
            <a:r>
              <a:rPr sz="2400" b="1" u="sng" dirty="0">
                <a:latin typeface="Times New Roman" panose="02020603050405020304" pitchFamily="18" charset="0"/>
                <a:cs typeface="Times New Roman" panose="02020603050405020304" pitchFamily="18" charset="0"/>
              </a:rPr>
              <a:t>is </a:t>
            </a:r>
            <a:r>
              <a:rPr sz="2400" b="1" u="sng" spc="-710" dirty="0">
                <a:latin typeface="Times New Roman" panose="02020603050405020304" pitchFamily="18" charset="0"/>
                <a:cs typeface="Times New Roman" panose="02020603050405020304" pitchFamily="18" charset="0"/>
              </a:rPr>
              <a:t> </a:t>
            </a:r>
            <a:endParaRPr lang="en-US" sz="2400" b="1" u="sng" spc="-710" dirty="0" smtClean="0">
              <a:latin typeface="Times New Roman" panose="02020603050405020304" pitchFamily="18" charset="0"/>
              <a:cs typeface="Times New Roman" panose="02020603050405020304" pitchFamily="18" charset="0"/>
            </a:endParaRPr>
          </a:p>
          <a:p>
            <a:pPr marL="12700" marR="878205" algn="just">
              <a:lnSpc>
                <a:spcPct val="120000"/>
              </a:lnSpc>
              <a:spcBef>
                <a:spcPts val="100"/>
              </a:spcBef>
              <a:tabLst>
                <a:tab pos="355600" algn="l"/>
              </a:tabLst>
            </a:pPr>
            <a:r>
              <a:rPr sz="2400" spc="-10" dirty="0" err="1" smtClean="0">
                <a:latin typeface="Times New Roman" panose="02020603050405020304" pitchFamily="18" charset="0"/>
                <a:cs typeface="Times New Roman" panose="02020603050405020304" pitchFamily="18" charset="0"/>
              </a:rPr>
              <a:t>data_type</a:t>
            </a:r>
            <a:r>
              <a:rPr sz="2400" spc="-10" dirty="0" smtClean="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 </a:t>
            </a:r>
            <a:r>
              <a:rPr sz="2400" spc="-10" dirty="0">
                <a:latin typeface="Times New Roman" panose="02020603050405020304" pitchFamily="18" charset="0"/>
                <a:cs typeface="Times New Roman" panose="02020603050405020304" pitchFamily="18" charset="0"/>
              </a:rPr>
              <a:t>variable </a:t>
            </a:r>
            <a:r>
              <a:rPr sz="2400" spc="-5" dirty="0">
                <a:latin typeface="Times New Roman" panose="02020603050405020304" pitchFamily="18" charset="0"/>
                <a:cs typeface="Times New Roman" panose="02020603050405020304" pitchFamily="18" charset="0"/>
              </a:rPr>
              <a:t>name; </a:t>
            </a:r>
            <a:r>
              <a:rPr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12700" marR="878205" algn="just">
              <a:lnSpc>
                <a:spcPct val="120000"/>
              </a:lnSpc>
              <a:spcBef>
                <a:spcPts val="100"/>
              </a:spcBef>
              <a:tabLst>
                <a:tab pos="355600" algn="l"/>
              </a:tabLst>
            </a:pPr>
            <a:r>
              <a:rPr sz="2400" b="1" u="sng" spc="-10" dirty="0" smtClean="0">
                <a:latin typeface="Times New Roman" panose="02020603050405020304" pitchFamily="18" charset="0"/>
                <a:cs typeface="Times New Roman" panose="02020603050405020304" pitchFamily="18" charset="0"/>
              </a:rPr>
              <a:t>Example</a:t>
            </a:r>
            <a:r>
              <a:rPr sz="2400" spc="-5"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12700" marR="878205" algn="just">
              <a:lnSpc>
                <a:spcPct val="120000"/>
              </a:lnSpc>
              <a:spcBef>
                <a:spcPts val="100"/>
              </a:spcBef>
              <a:tabLst>
                <a:tab pos="355600" algn="l"/>
              </a:tabLst>
            </a:pPr>
            <a:r>
              <a:rPr sz="2400" spc="-10" dirty="0" err="1" smtClean="0">
                <a:latin typeface="Times New Roman" panose="02020603050405020304" pitchFamily="18" charset="0"/>
                <a:cs typeface="Times New Roman" panose="02020603050405020304" pitchFamily="18" charset="0"/>
              </a:rPr>
              <a:t>int</a:t>
            </a:r>
            <a:r>
              <a:rPr sz="2400" spc="-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t>
            </a:r>
            <a:endParaRPr sz="2400" dirty="0">
              <a:latin typeface="Times New Roman" panose="02020603050405020304" pitchFamily="18" charset="0"/>
              <a:cs typeface="Times New Roman" panose="02020603050405020304" pitchFamily="18" charset="0"/>
            </a:endParaRPr>
          </a:p>
          <a:p>
            <a:pPr>
              <a:lnSpc>
                <a:spcPct val="100000"/>
              </a:lnSpc>
              <a:spcBef>
                <a:spcPts val="30"/>
              </a:spcBef>
            </a:pPr>
            <a:endParaRPr sz="2400" dirty="0">
              <a:latin typeface="Times New Roman" panose="02020603050405020304" pitchFamily="18" charset="0"/>
              <a:cs typeface="Times New Roman" panose="02020603050405020304" pitchFamily="18" charset="0"/>
            </a:endParaRPr>
          </a:p>
          <a:p>
            <a:pPr marL="12700" marR="5080">
              <a:lnSpc>
                <a:spcPct val="120000"/>
              </a:lnSpc>
            </a:pPr>
            <a:r>
              <a:rPr sz="2400" b="1" u="sng" spc="-20" dirty="0">
                <a:latin typeface="Times New Roman" panose="02020603050405020304" pitchFamily="18" charset="0"/>
                <a:cs typeface="Times New Roman" panose="02020603050405020304" pitchFamily="18" charset="0"/>
              </a:rPr>
              <a:t>Syntax</a:t>
            </a:r>
            <a:r>
              <a:rPr sz="2400" b="1" u="sng" spc="-5" dirty="0">
                <a:latin typeface="Times New Roman" panose="02020603050405020304" pitchFamily="18" charset="0"/>
                <a:cs typeface="Times New Roman" panose="02020603050405020304" pitchFamily="18" charset="0"/>
              </a:rPr>
              <a:t> </a:t>
            </a:r>
            <a:r>
              <a:rPr sz="2400" b="1" u="sng" spc="-30" dirty="0">
                <a:latin typeface="Times New Roman" panose="02020603050405020304" pitchFamily="18" charset="0"/>
                <a:cs typeface="Times New Roman" panose="02020603050405020304" pitchFamily="18" charset="0"/>
              </a:rPr>
              <a:t>for</a:t>
            </a:r>
            <a:r>
              <a:rPr sz="2400" b="1" u="sng" spc="-10" dirty="0">
                <a:latin typeface="Times New Roman" panose="02020603050405020304" pitchFamily="18" charset="0"/>
                <a:cs typeface="Times New Roman" panose="02020603050405020304" pitchFamily="18" charset="0"/>
              </a:rPr>
              <a:t> Initialization</a:t>
            </a:r>
            <a:r>
              <a:rPr sz="2400" b="1" u="sng" spc="50" dirty="0">
                <a:latin typeface="Times New Roman" panose="02020603050405020304" pitchFamily="18" charset="0"/>
                <a:cs typeface="Times New Roman" panose="02020603050405020304" pitchFamily="18" charset="0"/>
              </a:rPr>
              <a:t> </a:t>
            </a:r>
            <a:r>
              <a:rPr sz="2400" b="1" u="sng" spc="-5" dirty="0">
                <a:latin typeface="Times New Roman" panose="02020603050405020304" pitchFamily="18" charset="0"/>
                <a:cs typeface="Times New Roman" panose="02020603050405020304" pitchFamily="18" charset="0"/>
              </a:rPr>
              <a:t>of</a:t>
            </a:r>
            <a:r>
              <a:rPr sz="2400" b="1" u="sng" spc="-10" dirty="0">
                <a:latin typeface="Times New Roman" panose="02020603050405020304" pitchFamily="18" charset="0"/>
                <a:cs typeface="Times New Roman" panose="02020603050405020304" pitchFamily="18" charset="0"/>
              </a:rPr>
              <a:t> </a:t>
            </a:r>
            <a:r>
              <a:rPr sz="2400" b="1" u="sng" dirty="0">
                <a:latin typeface="Times New Roman" panose="02020603050405020304" pitchFamily="18" charset="0"/>
                <a:cs typeface="Times New Roman" panose="02020603050405020304" pitchFamily="18" charset="0"/>
              </a:rPr>
              <a:t>a</a:t>
            </a:r>
            <a:r>
              <a:rPr sz="2400" b="1" u="sng" spc="-5" dirty="0">
                <a:latin typeface="Times New Roman" panose="02020603050405020304" pitchFamily="18" charset="0"/>
                <a:cs typeface="Times New Roman" panose="02020603050405020304" pitchFamily="18" charset="0"/>
              </a:rPr>
              <a:t> </a:t>
            </a:r>
            <a:r>
              <a:rPr sz="2400" b="1" u="sng" spc="-15" dirty="0">
                <a:latin typeface="Times New Roman" panose="02020603050405020304" pitchFamily="18" charset="0"/>
                <a:cs typeface="Times New Roman" panose="02020603050405020304" pitchFamily="18" charset="0"/>
              </a:rPr>
              <a:t>pointer</a:t>
            </a:r>
            <a:r>
              <a:rPr sz="2400" b="1" u="sng" dirty="0">
                <a:latin typeface="Times New Roman" panose="02020603050405020304" pitchFamily="18" charset="0"/>
                <a:cs typeface="Times New Roman" panose="02020603050405020304" pitchFamily="18" charset="0"/>
              </a:rPr>
              <a:t> is </a:t>
            </a:r>
            <a:endParaRPr lang="en-US" sz="2400" b="1" u="sng" dirty="0" smtClean="0">
              <a:latin typeface="Times New Roman" panose="02020603050405020304" pitchFamily="18" charset="0"/>
              <a:cs typeface="Times New Roman" panose="02020603050405020304" pitchFamily="18" charset="0"/>
            </a:endParaRPr>
          </a:p>
          <a:p>
            <a:pPr marL="12700" marR="5080">
              <a:lnSpc>
                <a:spcPct val="120000"/>
              </a:lnSpc>
            </a:pPr>
            <a:r>
              <a:rPr sz="2400" spc="-710"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 </a:t>
            </a:r>
            <a:r>
              <a:rPr sz="2400" spc="-15" dirty="0">
                <a:latin typeface="Times New Roman" panose="02020603050405020304" pitchFamily="18" charset="0"/>
                <a:cs typeface="Times New Roman" panose="02020603050405020304" pitchFamily="18" charset="0"/>
              </a:rPr>
              <a:t>var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name=</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&amp; </a:t>
            </a:r>
            <a:r>
              <a:rPr sz="2400" spc="-15" dirty="0">
                <a:latin typeface="Times New Roman" panose="02020603050405020304" pitchFamily="18" charset="0"/>
                <a:cs typeface="Times New Roman" panose="02020603050405020304" pitchFamily="18" charset="0"/>
              </a:rPr>
              <a:t>var</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name;</a:t>
            </a:r>
            <a:endParaRPr sz="2400" dirty="0">
              <a:latin typeface="Times New Roman" panose="02020603050405020304" pitchFamily="18" charset="0"/>
              <a:cs typeface="Times New Roman" panose="02020603050405020304" pitchFamily="18" charset="0"/>
            </a:endParaRPr>
          </a:p>
          <a:p>
            <a:pPr marL="12700">
              <a:lnSpc>
                <a:spcPct val="100000"/>
              </a:lnSpc>
              <a:spcBef>
                <a:spcPts val="770"/>
              </a:spcBef>
            </a:pPr>
            <a:r>
              <a:rPr sz="2400" b="1" u="sng" spc="-10" dirty="0">
                <a:latin typeface="Times New Roman" panose="02020603050405020304" pitchFamily="18" charset="0"/>
                <a:cs typeface="Times New Roman" panose="02020603050405020304" pitchFamily="18" charset="0"/>
              </a:rPr>
              <a:t>Example</a:t>
            </a:r>
            <a:r>
              <a:rPr sz="2400" b="1" u="sng" spc="-25" dirty="0">
                <a:latin typeface="Times New Roman" panose="02020603050405020304" pitchFamily="18" charset="0"/>
                <a:cs typeface="Times New Roman" panose="02020603050405020304" pitchFamily="18" charset="0"/>
              </a:rPr>
              <a:t> </a:t>
            </a:r>
            <a:endParaRPr lang="en-US" sz="2400" b="1" u="sng" dirty="0">
              <a:latin typeface="Times New Roman" panose="02020603050405020304" pitchFamily="18" charset="0"/>
              <a:cs typeface="Times New Roman" panose="02020603050405020304" pitchFamily="18" charset="0"/>
            </a:endParaRPr>
          </a:p>
          <a:p>
            <a:pPr marL="12700">
              <a:lnSpc>
                <a:spcPct val="100000"/>
              </a:lnSpc>
              <a:spcBef>
                <a:spcPts val="770"/>
              </a:spcBef>
            </a:pPr>
            <a:r>
              <a:rPr sz="2400" spc="-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p=&amp;a;</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25980"/>
            <a:ext cx="7772400" cy="677108"/>
          </a:xfrm>
        </p:spPr>
        <p:txBody>
          <a:bodyPr/>
          <a:lstStyle/>
          <a:p>
            <a:pPr algn="ctr"/>
            <a:r>
              <a:rPr lang="en-US" b="1" spc="-30" dirty="0">
                <a:solidFill>
                  <a:srgbClr val="000000"/>
                </a:solidFill>
              </a:rPr>
              <a:t>Pointers</a:t>
            </a:r>
            <a:r>
              <a:rPr lang="en-US" b="1" spc="-50" dirty="0">
                <a:solidFill>
                  <a:srgbClr val="000000"/>
                </a:solidFill>
              </a:rPr>
              <a:t> </a:t>
            </a:r>
            <a:r>
              <a:rPr lang="en-US" b="1" spc="-25" dirty="0">
                <a:solidFill>
                  <a:srgbClr val="000000"/>
                </a:solidFill>
              </a:rPr>
              <a:t>to</a:t>
            </a:r>
            <a:r>
              <a:rPr lang="en-US" b="1" spc="-35" dirty="0">
                <a:solidFill>
                  <a:srgbClr val="000000"/>
                </a:solidFill>
              </a:rPr>
              <a:t> </a:t>
            </a:r>
            <a:r>
              <a:rPr lang="en-US" b="1" spc="-10" dirty="0">
                <a:solidFill>
                  <a:srgbClr val="000000"/>
                </a:solidFill>
              </a:rPr>
              <a:t>Members</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70</a:t>
            </a:fld>
            <a:endParaRPr lang="en-US"/>
          </a:p>
        </p:txBody>
      </p:sp>
    </p:spTree>
    <p:extLst>
      <p:ext uri="{BB962C8B-B14F-4D97-AF65-F5344CB8AC3E}">
        <p14:creationId xmlns:p14="http://schemas.microsoft.com/office/powerpoint/2010/main" val="33048108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0369" y="431672"/>
            <a:ext cx="6027801" cy="690574"/>
          </a:xfrm>
          <a:prstGeom prst="rect">
            <a:avLst/>
          </a:prstGeom>
        </p:spPr>
        <p:txBody>
          <a:bodyPr vert="horz" wrap="square" lIns="0" tIns="13335" rIns="0" bIns="0" rtlCol="0">
            <a:spAutoFit/>
          </a:bodyPr>
          <a:lstStyle/>
          <a:p>
            <a:pPr marL="12700">
              <a:lnSpc>
                <a:spcPct val="100000"/>
              </a:lnSpc>
              <a:spcBef>
                <a:spcPts val="105"/>
              </a:spcBef>
            </a:pPr>
            <a:r>
              <a:rPr b="1" spc="-30" dirty="0">
                <a:solidFill>
                  <a:srgbClr val="000000"/>
                </a:solidFill>
              </a:rPr>
              <a:t>Pointers</a:t>
            </a:r>
            <a:r>
              <a:rPr b="1" spc="-50" dirty="0">
                <a:solidFill>
                  <a:srgbClr val="000000"/>
                </a:solidFill>
              </a:rPr>
              <a:t> </a:t>
            </a:r>
            <a:r>
              <a:rPr b="1" spc="-25" dirty="0">
                <a:solidFill>
                  <a:srgbClr val="000000"/>
                </a:solidFill>
              </a:rPr>
              <a:t>to</a:t>
            </a:r>
            <a:r>
              <a:rPr b="1" spc="-35" dirty="0">
                <a:solidFill>
                  <a:srgbClr val="000000"/>
                </a:solidFill>
              </a:rPr>
              <a:t> </a:t>
            </a:r>
            <a:r>
              <a:rPr b="1" spc="-10" dirty="0">
                <a:solidFill>
                  <a:srgbClr val="000000"/>
                </a:solidFill>
              </a:rPr>
              <a:t>Members</a:t>
            </a:r>
          </a:p>
        </p:txBody>
      </p:sp>
      <p:sp>
        <p:nvSpPr>
          <p:cNvPr id="3" name="object 3"/>
          <p:cNvSpPr txBox="1"/>
          <p:nvPr/>
        </p:nvSpPr>
        <p:spPr>
          <a:xfrm>
            <a:off x="535940" y="1385061"/>
            <a:ext cx="8150860" cy="4075475"/>
          </a:xfrm>
          <a:prstGeom prst="rect">
            <a:avLst/>
          </a:prstGeom>
        </p:spPr>
        <p:txBody>
          <a:bodyPr vert="horz" wrap="square" lIns="0" tIns="12700" rIns="0" bIns="0" rtlCol="0">
            <a:spAutoFit/>
          </a:bodyPr>
          <a:lstStyle/>
          <a:p>
            <a:pPr marL="342900" indent="-342900" algn="just"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Pointers to members allow you to refer to </a:t>
            </a:r>
            <a:r>
              <a:rPr lang="en-US" sz="2400" dirty="0" smtClean="0">
                <a:latin typeface="Times New Roman" panose="02020603050405020304" pitchFamily="18" charset="0"/>
                <a:cs typeface="Times New Roman" panose="02020603050405020304" pitchFamily="18" charset="0"/>
              </a:rPr>
              <a:t>non static </a:t>
            </a:r>
            <a:r>
              <a:rPr lang="en-US" sz="2400" dirty="0">
                <a:latin typeface="Times New Roman" panose="02020603050405020304" pitchFamily="18" charset="0"/>
                <a:cs typeface="Times New Roman" panose="02020603050405020304" pitchFamily="18" charset="0"/>
              </a:rPr>
              <a:t>members of class objects. </a:t>
            </a: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cannot use a pointer to member to point to a static class member because the address of a static member is not associated with any particular object. </a:t>
            </a:r>
            <a:endParaRPr lang="en-US" sz="2400" dirty="0" smtClean="0">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point to a static class member, you must use a normal pointer.</a:t>
            </a:r>
          </a:p>
          <a:p>
            <a:pPr marL="342900" indent="-342900" algn="just"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use pointers to member functions in the same manner as pointers to functions</a:t>
            </a:r>
            <a:r>
              <a:rPr lang="en-US" sz="2400" dirty="0" smtClean="0">
                <a:latin typeface="Times New Roman" panose="02020603050405020304" pitchFamily="18" charset="0"/>
                <a:cs typeface="Times New Roman" panose="02020603050405020304" pitchFamily="18" charset="0"/>
              </a:rPr>
              <a:t>.</a:t>
            </a:r>
          </a:p>
          <a:p>
            <a:pPr marL="342900" indent="-342900" algn="just" fontAlgn="base">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You can compare pointers to member functions, assign values to them, and use them to call member functions. </a:t>
            </a:r>
            <a:endParaRPr lang="en-US" sz="2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US" smtClean="0"/>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tx1"/>
                </a:solidFill>
              </a:rPr>
              <a:t>Example</a:t>
            </a:r>
            <a:r>
              <a:rPr lang="en-US" dirty="0" smtClean="0"/>
              <a:t> </a:t>
            </a:r>
            <a:endParaRPr lang="en-US" dirty="0"/>
          </a:p>
        </p:txBody>
      </p:sp>
      <p:sp>
        <p:nvSpPr>
          <p:cNvPr id="3" name="Text Placeholder 2"/>
          <p:cNvSpPr>
            <a:spLocks noGrp="1"/>
          </p:cNvSpPr>
          <p:nvPr>
            <p:ph type="body" idx="1"/>
          </p:nvPr>
        </p:nvSpPr>
        <p:spPr>
          <a:xfrm>
            <a:off x="72389" y="1584811"/>
            <a:ext cx="4271011" cy="4001095"/>
          </a:xfrm>
        </p:spPr>
        <p:txBody>
          <a:bodyPr/>
          <a:lstStyle/>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 X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public:</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r>
              <a:rPr lang="en-US" sz="2000" dirty="0">
                <a:latin typeface="Times New Roman" panose="02020603050405020304" pitchFamily="18" charset="0"/>
                <a:cs typeface="Times New Roman" panose="02020603050405020304" pitchFamily="18" charset="0"/>
              </a:rPr>
              <a:t>  void f(</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b) </a:t>
            </a:r>
          </a:p>
          <a:p>
            <a:r>
              <a:rPr lang="en-US" sz="2000" dirty="0">
                <a:latin typeface="Times New Roman" panose="02020603050405020304" pitchFamily="18" charset="0"/>
                <a:cs typeface="Times New Roman" panose="02020603050405020304" pitchFamily="18" charset="0"/>
              </a:rPr>
              <a:t>  {</a:t>
            </a:r>
          </a:p>
          <a:p>
            <a:r>
              <a:rPr lang="en-US" sz="2000" dirty="0" err="1" smtClean="0">
                <a:latin typeface="Times New Roman" panose="02020603050405020304" pitchFamily="18" charset="0"/>
                <a:cs typeface="Times New Roman" panose="02020603050405020304" pitchFamily="18" charset="0"/>
              </a:rPr>
              <a:t>cout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&lt;&lt; "The value of b is "&lt;&lt; b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72</a:t>
            </a:fld>
            <a:endParaRPr lang="en-US"/>
          </a:p>
        </p:txBody>
      </p:sp>
      <p:sp>
        <p:nvSpPr>
          <p:cNvPr id="5" name="Rectangle 4"/>
          <p:cNvSpPr/>
          <p:nvPr/>
        </p:nvSpPr>
        <p:spPr>
          <a:xfrm>
            <a:off x="4343400" y="1600200"/>
            <a:ext cx="4572000" cy="3970318"/>
          </a:xfrm>
          <a:prstGeom prst="rect">
            <a:avLst/>
          </a:prstGeom>
        </p:spPr>
        <p:txBody>
          <a:bodyPr>
            <a:spAutoFit/>
          </a:bodyPr>
          <a:lstStyle/>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r>
              <a:rPr lang="en-US" dirty="0">
                <a:latin typeface="Times New Roman" panose="02020603050405020304" pitchFamily="18" charset="0"/>
                <a:cs typeface="Times New Roman" panose="02020603050405020304" pitchFamily="18" charset="0"/>
              </a:rPr>
              <a:t>  // declare pointer to data member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X::*ptiptr = &amp;X::a;</a:t>
            </a:r>
          </a:p>
          <a:p>
            <a:r>
              <a:rPr lang="en-US" dirty="0">
                <a:latin typeface="Times New Roman" panose="02020603050405020304" pitchFamily="18" charset="0"/>
                <a:cs typeface="Times New Roman" panose="02020603050405020304" pitchFamily="18" charset="0"/>
              </a:rPr>
              <a:t>  // declare a pointer to member function</a:t>
            </a:r>
          </a:p>
          <a:p>
            <a:r>
              <a:rPr lang="en-US" dirty="0">
                <a:latin typeface="Times New Roman" panose="02020603050405020304" pitchFamily="18" charset="0"/>
                <a:cs typeface="Times New Roman" panose="02020603050405020304" pitchFamily="18" charset="0"/>
              </a:rPr>
              <a:t>  void (X::* </a:t>
            </a:r>
            <a:r>
              <a:rPr lang="en-US" dirty="0" err="1">
                <a:latin typeface="Times New Roman" panose="02020603050405020304" pitchFamily="18" charset="0"/>
                <a:cs typeface="Times New Roman" panose="02020603050405020304" pitchFamily="18" charset="0"/>
              </a:rPr>
              <a:t>ptfptr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 &amp;X::f;</a:t>
            </a:r>
          </a:p>
          <a:p>
            <a:r>
              <a:rPr lang="en-US" dirty="0">
                <a:latin typeface="Times New Roman" panose="02020603050405020304" pitchFamily="18" charset="0"/>
                <a:cs typeface="Times New Roman" panose="02020603050405020304" pitchFamily="18" charset="0"/>
              </a:rPr>
              <a:t>  // create an object of class type X</a:t>
            </a:r>
          </a:p>
          <a:p>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xobject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initialize data member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xobject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ptiptr</a:t>
            </a:r>
            <a:r>
              <a:rPr lang="en-US" dirty="0">
                <a:latin typeface="Times New Roman" panose="02020603050405020304" pitchFamily="18" charset="0"/>
                <a:cs typeface="Times New Roman" panose="02020603050405020304" pitchFamily="18" charset="0"/>
              </a:rPr>
              <a:t> = 10;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"The value of a is " &lt;&lt; </a:t>
            </a:r>
            <a:r>
              <a:rPr lang="en-US" dirty="0" err="1">
                <a:latin typeface="Times New Roman" panose="02020603050405020304" pitchFamily="18" charset="0"/>
                <a:cs typeface="Times New Roman" panose="02020603050405020304" pitchFamily="18" charset="0"/>
              </a:rPr>
              <a:t>xobject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ptiptr</a:t>
            </a:r>
            <a:r>
              <a:rPr lang="en-US" dirty="0">
                <a:latin typeface="Times New Roman" panose="02020603050405020304" pitchFamily="18" charset="0"/>
                <a:cs typeface="Times New Roman" panose="02020603050405020304" pitchFamily="18" charset="0"/>
              </a:rPr>
              <a:t> &lt;&lt; </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call member function</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xobject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ptfptr</a:t>
            </a:r>
            <a:r>
              <a:rPr lang="en-US" dirty="0">
                <a:latin typeface="Times New Roman" panose="02020603050405020304" pitchFamily="18" charset="0"/>
                <a:cs typeface="Times New Roman" panose="02020603050405020304" pitchFamily="18" charset="0"/>
              </a:rPr>
              <a:t>) (20);</a:t>
            </a:r>
          </a:p>
          <a:p>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6340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743200"/>
            <a:ext cx="7772400" cy="677108"/>
          </a:xfrm>
        </p:spPr>
        <p:txBody>
          <a:bodyPr/>
          <a:lstStyle/>
          <a:p>
            <a:pPr algn="ctr"/>
            <a:r>
              <a:rPr lang="en-US" b="1" dirty="0">
                <a:solidFill>
                  <a:srgbClr val="000000"/>
                </a:solidFill>
              </a:rPr>
              <a:t>this</a:t>
            </a:r>
            <a:r>
              <a:rPr lang="en-US" b="1" spc="-90" dirty="0">
                <a:solidFill>
                  <a:srgbClr val="000000"/>
                </a:solidFill>
              </a:rPr>
              <a:t> </a:t>
            </a:r>
            <a:r>
              <a:rPr lang="en-US" b="1" spc="-15" dirty="0">
                <a:solidFill>
                  <a:srgbClr val="000000"/>
                </a:solidFill>
              </a:rPr>
              <a:t>pointer</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73</a:t>
            </a:fld>
            <a:endParaRPr lang="en-US"/>
          </a:p>
        </p:txBody>
      </p:sp>
    </p:spTree>
    <p:extLst>
      <p:ext uri="{BB962C8B-B14F-4D97-AF65-F5344CB8AC3E}">
        <p14:creationId xmlns:p14="http://schemas.microsoft.com/office/powerpoint/2010/main" val="7941585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533400"/>
            <a:ext cx="3504439" cy="628377"/>
          </a:xfrm>
          <a:prstGeom prst="rect">
            <a:avLst/>
          </a:prstGeom>
        </p:spPr>
        <p:txBody>
          <a:bodyPr vert="horz" wrap="square" lIns="0" tIns="12700" rIns="0" bIns="0" rtlCol="0">
            <a:spAutoFit/>
          </a:bodyPr>
          <a:lstStyle/>
          <a:p>
            <a:pPr marL="12700" algn="ctr">
              <a:lnSpc>
                <a:spcPct val="100000"/>
              </a:lnSpc>
              <a:spcBef>
                <a:spcPts val="100"/>
              </a:spcBef>
            </a:pPr>
            <a:r>
              <a:rPr sz="4000" b="1" dirty="0">
                <a:solidFill>
                  <a:srgbClr val="000000"/>
                </a:solidFill>
              </a:rPr>
              <a:t>this</a:t>
            </a:r>
            <a:r>
              <a:rPr sz="4000" b="1" spc="-90" dirty="0">
                <a:solidFill>
                  <a:srgbClr val="000000"/>
                </a:solidFill>
              </a:rPr>
              <a:t> </a:t>
            </a:r>
            <a:r>
              <a:rPr sz="4000" b="1" spc="-15" dirty="0">
                <a:solidFill>
                  <a:srgbClr val="000000"/>
                </a:solidFill>
              </a:rPr>
              <a:t>pointer</a:t>
            </a:r>
            <a:endParaRPr sz="4000" b="1" dirty="0"/>
          </a:p>
        </p:txBody>
      </p:sp>
      <p:sp>
        <p:nvSpPr>
          <p:cNvPr id="3" name="object 3"/>
          <p:cNvSpPr txBox="1"/>
          <p:nvPr/>
        </p:nvSpPr>
        <p:spPr>
          <a:xfrm>
            <a:off x="535940" y="1308861"/>
            <a:ext cx="7843520" cy="4814138"/>
          </a:xfrm>
          <a:prstGeom prst="rect">
            <a:avLst/>
          </a:prstGeom>
        </p:spPr>
        <p:txBody>
          <a:bodyPr vert="horz" wrap="square" lIns="0" tIns="12700" rIns="0" bIns="0" rtlCol="0">
            <a:sp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this</a:t>
            </a:r>
            <a:r>
              <a:rPr lang="en-US" sz="2400" dirty="0">
                <a:latin typeface="Times New Roman" panose="02020603050405020304" pitchFamily="18" charset="0"/>
                <a:cs typeface="Times New Roman" panose="02020603050405020304" pitchFamily="18" charset="0"/>
              </a:rPr>
              <a:t> pointer holds the address of current object, in simple words you can say that this </a:t>
            </a:r>
            <a:r>
              <a:rPr lang="en-US" sz="2400" b="1" dirty="0">
                <a:latin typeface="Times New Roman" panose="02020603050405020304" pitchFamily="18" charset="0"/>
                <a:cs typeface="Times New Roman" panose="02020603050405020304" pitchFamily="18" charset="0"/>
                <a:hlinkClick r:id="rId2"/>
              </a:rPr>
              <a:t>pointer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points to the current object of the class</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Only member functions have a </a:t>
            </a:r>
            <a:r>
              <a:rPr lang="en-US" sz="2400" b="1" dirty="0" smtClean="0">
                <a:latin typeface="Times New Roman" panose="02020603050405020304" pitchFamily="18" charset="0"/>
                <a:cs typeface="Times New Roman" panose="02020603050405020304" pitchFamily="18" charset="0"/>
              </a:rPr>
              <a:t>this</a:t>
            </a:r>
            <a:r>
              <a:rPr lang="en-US" sz="2400" dirty="0" smtClean="0">
                <a:latin typeface="Times New Roman" panose="02020603050405020304" pitchFamily="18" charset="0"/>
                <a:cs typeface="Times New Roman" panose="02020603050405020304" pitchFamily="18" charset="0"/>
              </a:rPr>
              <a:t> pointer.</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b="1" u="sng" dirty="0" smtClean="0">
                <a:latin typeface="Times New Roman" panose="02020603050405020304" pitchFamily="18" charset="0"/>
                <a:cs typeface="Times New Roman" panose="02020603050405020304" pitchFamily="18" charset="0"/>
              </a:rPr>
              <a:t>Use of “This</a:t>
            </a:r>
            <a:r>
              <a:rPr lang="en-US" sz="2400" b="1" u="sng" dirty="0">
                <a:latin typeface="Times New Roman" panose="02020603050405020304" pitchFamily="18" charset="0"/>
                <a:cs typeface="Times New Roman" panose="02020603050405020304" pitchFamily="18" charset="0"/>
              </a:rPr>
              <a:t>” pointer </a:t>
            </a:r>
          </a:p>
          <a:p>
            <a:pPr algn="just"/>
            <a:endParaRPr lang="en-US" sz="2400" b="1" u="sng"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know the current object address.</a:t>
            </a:r>
          </a:p>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distinguish class data member from local variables when both are declared with the same name. To identify data member “this” pointer is used.</a:t>
            </a:r>
          </a:p>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Every </a:t>
            </a:r>
            <a:r>
              <a:rPr lang="en-US" sz="2400" dirty="0" smtClean="0">
                <a:latin typeface="Times New Roman" panose="02020603050405020304" pitchFamily="18" charset="0"/>
                <a:cs typeface="Times New Roman" panose="02020603050405020304" pitchFamily="18" charset="0"/>
              </a:rPr>
              <a:t>non-static </a:t>
            </a:r>
            <a:r>
              <a:rPr lang="en-US" sz="2400" dirty="0">
                <a:latin typeface="Times New Roman" panose="02020603050405020304" pitchFamily="18" charset="0"/>
                <a:cs typeface="Times New Roman" panose="02020603050405020304" pitchFamily="18" charset="0"/>
              </a:rPr>
              <a:t>member is having local variable “this”.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3718052" cy="615553"/>
          </a:xfrm>
        </p:spPr>
        <p:txBody>
          <a:bodyPr/>
          <a:lstStyle/>
          <a:p>
            <a:pPr algn="ctr"/>
            <a:r>
              <a:rPr lang="en-US" sz="4000" b="1" dirty="0" smtClean="0">
                <a:solidFill>
                  <a:schemeClr val="tx1"/>
                </a:solidFill>
                <a:latin typeface="Times New Roman" panose="02020603050405020304" pitchFamily="18" charset="0"/>
                <a:cs typeface="Times New Roman" panose="02020603050405020304" pitchFamily="18" charset="0"/>
              </a:rPr>
              <a:t>Example</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143000"/>
            <a:ext cx="8084820" cy="5816977"/>
          </a:xfrm>
        </p:spPr>
        <p:txBody>
          <a:bodyPr/>
          <a:lstStyle/>
          <a:p>
            <a:r>
              <a:rPr lang="en-US" sz="1800" dirty="0">
                <a:latin typeface="Times New Roman" panose="02020603050405020304" pitchFamily="18" charset="0"/>
                <a:cs typeface="Times New Roman" panose="02020603050405020304" pitchFamily="18" charset="0"/>
              </a:rPr>
              <a:t>#include&lt;</a:t>
            </a:r>
            <a:r>
              <a:rPr lang="en-US" sz="1800" dirty="0" err="1">
                <a:latin typeface="Times New Roman" panose="02020603050405020304" pitchFamily="18" charset="0"/>
                <a:cs typeface="Times New Roman" panose="02020603050405020304" pitchFamily="18" charset="0"/>
              </a:rPr>
              <a:t>iostream</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using namespace </a:t>
            </a:r>
            <a:r>
              <a:rPr lang="en-US" sz="1800" dirty="0" err="1">
                <a:latin typeface="Times New Roman" panose="02020603050405020304" pitchFamily="18" charset="0"/>
                <a:cs typeface="Times New Roman" panose="02020603050405020304" pitchFamily="18" charset="0"/>
              </a:rPr>
              <a:t>std</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class Test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void show()</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a=10;</a:t>
            </a:r>
          </a:p>
          <a:p>
            <a:r>
              <a:rPr lang="en-US" sz="1800" dirty="0">
                <a:latin typeface="Times New Roman" panose="02020603050405020304" pitchFamily="18" charset="0"/>
                <a:cs typeface="Times New Roman" panose="02020603050405020304" pitchFamily="18" charset="0"/>
              </a:rPr>
              <a:t>        b=20;</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a:t>
            </a:r>
            <a:r>
              <a:rPr lang="en-US" sz="1800" dirty="0" err="1">
                <a:latin typeface="Times New Roman" panose="02020603050405020304" pitchFamily="18" charset="0"/>
                <a:cs typeface="Times New Roman" panose="02020603050405020304" pitchFamily="18" charset="0"/>
              </a:rPr>
              <a:t>obj</a:t>
            </a:r>
            <a:r>
              <a:rPr lang="en-US" sz="1800" dirty="0">
                <a:latin typeface="Times New Roman" panose="02020603050405020304" pitchFamily="18" charset="0"/>
                <a:cs typeface="Times New Roman" panose="02020603050405020304" pitchFamily="18" charset="0"/>
              </a:rPr>
              <a:t> address="&lt;&lt;this&lt;&lt;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&lt;&lt;"a = "&lt;&lt;this-&gt;a&lt;&lt;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&lt;&lt;"b = "&lt;&lt;this-&gt;b&lt;&lt;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main()</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Test t;</a:t>
            </a:r>
          </a:p>
          <a:p>
            <a:r>
              <a:rPr lang="en-US" sz="1800" dirty="0" err="1">
                <a:latin typeface="Times New Roman" panose="02020603050405020304" pitchFamily="18" charset="0"/>
                <a:cs typeface="Times New Roman" panose="02020603050405020304" pitchFamily="18" charset="0"/>
              </a:rPr>
              <a:t>t.show</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75</a:t>
            </a:fld>
            <a:endParaRPr lang="en-US"/>
          </a:p>
        </p:txBody>
      </p:sp>
      <p:pic>
        <p:nvPicPr>
          <p:cNvPr id="5" name="Picture 4"/>
          <p:cNvPicPr/>
          <p:nvPr/>
        </p:nvPicPr>
        <p:blipFill>
          <a:blip r:embed="rId2"/>
          <a:stretch>
            <a:fillRect/>
          </a:stretch>
        </p:blipFill>
        <p:spPr>
          <a:xfrm>
            <a:off x="5943600" y="6019800"/>
            <a:ext cx="2057400" cy="609600"/>
          </a:xfrm>
          <a:prstGeom prst="rect">
            <a:avLst/>
          </a:prstGeom>
          <a:noFill/>
          <a:ln w="9525">
            <a:noFill/>
          </a:ln>
        </p:spPr>
      </p:pic>
    </p:spTree>
    <p:extLst>
      <p:ext uri="{BB962C8B-B14F-4D97-AF65-F5344CB8AC3E}">
        <p14:creationId xmlns:p14="http://schemas.microsoft.com/office/powerpoint/2010/main" val="18351414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pPr algn="ctr"/>
            <a:r>
              <a:rPr lang="en-US" sz="4000" b="1" dirty="0">
                <a:solidFill>
                  <a:schemeClr val="tx1"/>
                </a:solidFill>
                <a:latin typeface="+mj-lt"/>
                <a:cs typeface="Times New Roman" panose="02020603050405020304" pitchFamily="18" charset="0"/>
              </a:rPr>
              <a:t>Example</a:t>
            </a:r>
            <a:endParaRPr lang="en-US" sz="4000" dirty="0">
              <a:latin typeface="+mj-lt"/>
            </a:endParaRPr>
          </a:p>
        </p:txBody>
      </p:sp>
      <p:sp>
        <p:nvSpPr>
          <p:cNvPr id="3" name="Text Placeholder 2"/>
          <p:cNvSpPr>
            <a:spLocks noGrp="1"/>
          </p:cNvSpPr>
          <p:nvPr>
            <p:ph type="body" idx="1"/>
          </p:nvPr>
        </p:nvSpPr>
        <p:spPr>
          <a:xfrm>
            <a:off x="457200" y="1066800"/>
            <a:ext cx="8084820" cy="6093976"/>
          </a:xfrm>
        </p:spPr>
        <p:txBody>
          <a:bodyPr/>
          <a:lstStyle/>
          <a:p>
            <a:r>
              <a:rPr lang="en-US" sz="1800" dirty="0">
                <a:latin typeface="Times New Roman" panose="02020603050405020304" pitchFamily="18" charset="0"/>
                <a:cs typeface="Times New Roman" panose="02020603050405020304" pitchFamily="18" charset="0"/>
              </a:rPr>
              <a:t>#include&lt;</a:t>
            </a:r>
            <a:r>
              <a:rPr lang="en-US" sz="1800" dirty="0" err="1">
                <a:latin typeface="Times New Roman" panose="02020603050405020304" pitchFamily="18" charset="0"/>
                <a:cs typeface="Times New Roman" panose="02020603050405020304" pitchFamily="18" charset="0"/>
              </a:rPr>
              <a:t>iostream</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using namespace </a:t>
            </a:r>
            <a:r>
              <a:rPr lang="en-US" sz="1800" dirty="0" err="1">
                <a:latin typeface="Times New Roman" panose="02020603050405020304" pitchFamily="18" charset="0"/>
                <a:cs typeface="Times New Roman" panose="02020603050405020304" pitchFamily="18" charset="0"/>
              </a:rPr>
              <a:t>std</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class Test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    void show(</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b)</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this-&gt;a=a;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this-</a:t>
            </a:r>
            <a:r>
              <a:rPr lang="en-US" sz="1800" dirty="0">
                <a:latin typeface="Times New Roman" panose="02020603050405020304" pitchFamily="18" charset="0"/>
                <a:cs typeface="Times New Roman" panose="02020603050405020304" pitchFamily="18" charset="0"/>
              </a:rPr>
              <a:t>&gt;b=b;  </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void display()</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&lt;&lt;a&lt;&lt;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&lt;&lt;b;</a:t>
            </a:r>
          </a:p>
          <a:p>
            <a:r>
              <a:rPr lang="en-US" sz="1800" dirty="0">
                <a:latin typeface="Times New Roman" panose="02020603050405020304" pitchFamily="18" charset="0"/>
                <a:cs typeface="Times New Roman" panose="02020603050405020304" pitchFamily="18" charset="0"/>
              </a:rPr>
              <a:t>    }    };</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main()</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Test t;</a:t>
            </a:r>
          </a:p>
          <a:p>
            <a:r>
              <a:rPr lang="en-US" sz="1800" dirty="0" err="1">
                <a:latin typeface="Times New Roman" panose="02020603050405020304" pitchFamily="18" charset="0"/>
                <a:cs typeface="Times New Roman" panose="02020603050405020304" pitchFamily="18" charset="0"/>
              </a:rPr>
              <a:t>t.show</a:t>
            </a:r>
            <a:r>
              <a:rPr lang="en-US" sz="1800" dirty="0">
                <a:latin typeface="Times New Roman" panose="02020603050405020304" pitchFamily="18" charset="0"/>
                <a:cs typeface="Times New Roman" panose="02020603050405020304" pitchFamily="18" charset="0"/>
              </a:rPr>
              <a:t>(10,20);</a:t>
            </a:r>
          </a:p>
          <a:p>
            <a:r>
              <a:rPr lang="en-US" sz="1800" dirty="0" err="1">
                <a:latin typeface="Times New Roman" panose="02020603050405020304" pitchFamily="18" charset="0"/>
                <a:cs typeface="Times New Roman" panose="02020603050405020304" pitchFamily="18" charset="0"/>
              </a:rPr>
              <a:t>t.display</a:t>
            </a:r>
            <a:r>
              <a:rPr lang="en-US" sz="1800" dirty="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76</a:t>
            </a:fld>
            <a:endParaRPr lang="en-US"/>
          </a:p>
        </p:txBody>
      </p:sp>
      <p:pic>
        <p:nvPicPr>
          <p:cNvPr id="5" name="Picture 4"/>
          <p:cNvPicPr/>
          <p:nvPr/>
        </p:nvPicPr>
        <p:blipFill>
          <a:blip r:embed="rId2"/>
          <a:stretch>
            <a:fillRect/>
          </a:stretch>
        </p:blipFill>
        <p:spPr>
          <a:xfrm>
            <a:off x="6248400" y="5638800"/>
            <a:ext cx="1500188" cy="657225"/>
          </a:xfrm>
          <a:prstGeom prst="rect">
            <a:avLst/>
          </a:prstGeom>
          <a:noFill/>
          <a:ln w="9525">
            <a:noFill/>
          </a:ln>
        </p:spPr>
      </p:pic>
    </p:spTree>
    <p:extLst>
      <p:ext uri="{BB962C8B-B14F-4D97-AF65-F5344CB8AC3E}">
        <p14:creationId xmlns:p14="http://schemas.microsoft.com/office/powerpoint/2010/main" val="29329874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pPr algn="ctr"/>
            <a:r>
              <a:rPr lang="en-US" sz="4000" b="1" dirty="0" smtClean="0">
                <a:solidFill>
                  <a:schemeClr val="tx1"/>
                </a:solidFill>
              </a:rPr>
              <a:t>WAP</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3693319"/>
          </a:xfrm>
        </p:spPr>
        <p:txBody>
          <a:bodyPr/>
          <a:lstStyle/>
          <a:p>
            <a:pPr algn="just"/>
            <a:r>
              <a:rPr lang="en-US" sz="2400" dirty="0" smtClean="0">
                <a:latin typeface="Times New Roman" panose="02020603050405020304" pitchFamily="18" charset="0"/>
                <a:cs typeface="Times New Roman" panose="02020603050405020304" pitchFamily="18" charset="0"/>
              </a:rPr>
              <a:t>Write a </a:t>
            </a:r>
            <a:r>
              <a:rPr lang="en-US" sz="2400" dirty="0">
                <a:latin typeface="Times New Roman" panose="02020603050405020304" pitchFamily="18" charset="0"/>
                <a:cs typeface="Times New Roman" panose="02020603050405020304" pitchFamily="18" charset="0"/>
              </a:rPr>
              <a:t>program to compare two rectangles based on their dimensions. The program prompts the user to enter the width and height of two rectangles (rect1 and rect2) and calculates their areas using </a:t>
            </a:r>
            <a:r>
              <a:rPr lang="en-US" sz="2400" b="1" dirty="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pointer.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dimensions are the same, it displays a message indicating that the rectangles have the same dimensions. Otherwise, it displays a message stating that the rectangles have different dimensions.</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77</a:t>
            </a:fld>
            <a:endParaRPr lang="en-US"/>
          </a:p>
        </p:txBody>
      </p:sp>
    </p:spTree>
    <p:extLst>
      <p:ext uri="{BB962C8B-B14F-4D97-AF65-F5344CB8AC3E}">
        <p14:creationId xmlns:p14="http://schemas.microsoft.com/office/powerpoint/2010/main" val="6958567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Solution</a:t>
            </a:r>
            <a:endParaRPr lang="en-US" sz="4000" b="1" dirty="0">
              <a:solidFill>
                <a:schemeClr val="tx1"/>
              </a:solidFill>
            </a:endParaRPr>
          </a:p>
        </p:txBody>
      </p:sp>
      <p:sp>
        <p:nvSpPr>
          <p:cNvPr id="3" name="Text Placeholder 2"/>
          <p:cNvSpPr>
            <a:spLocks noGrp="1"/>
          </p:cNvSpPr>
          <p:nvPr>
            <p:ph type="body" idx="1"/>
          </p:nvPr>
        </p:nvSpPr>
        <p:spPr>
          <a:xfrm>
            <a:off x="529589" y="1458213"/>
            <a:ext cx="7395211" cy="4924425"/>
          </a:xfrm>
        </p:spPr>
        <p:txBody>
          <a:bodyPr/>
          <a:lstStyle/>
          <a:p>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 Rectangle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width, height;</a:t>
            </a:r>
          </a:p>
          <a:p>
            <a:r>
              <a:rPr lang="en-US" sz="2000" dirty="0">
                <a:latin typeface="Times New Roman" panose="02020603050405020304" pitchFamily="18" charset="0"/>
                <a:cs typeface="Times New Roman" panose="02020603050405020304" pitchFamily="18" charset="0"/>
              </a:rPr>
              <a:t>public:</a:t>
            </a:r>
          </a:p>
          <a:p>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setDimensions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width,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height) {</a:t>
            </a:r>
          </a:p>
          <a:p>
            <a:r>
              <a:rPr lang="en-US" sz="2000" dirty="0">
                <a:latin typeface="Times New Roman" panose="02020603050405020304" pitchFamily="18" charset="0"/>
                <a:cs typeface="Times New Roman" panose="02020603050405020304" pitchFamily="18" charset="0"/>
              </a:rPr>
              <a:t>    this-&gt;width = width;</a:t>
            </a:r>
          </a:p>
          <a:p>
            <a:r>
              <a:rPr lang="en-US" sz="2000" dirty="0">
                <a:latin typeface="Times New Roman" panose="02020603050405020304" pitchFamily="18" charset="0"/>
                <a:cs typeface="Times New Roman" panose="02020603050405020304" pitchFamily="18" charset="0"/>
              </a:rPr>
              <a:t>    this-&gt;height = height;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calculateArea</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return width * height;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bool </a:t>
            </a:r>
            <a:r>
              <a:rPr lang="en-US" sz="2000" dirty="0" err="1">
                <a:latin typeface="Times New Roman" panose="02020603050405020304" pitchFamily="18" charset="0"/>
                <a:cs typeface="Times New Roman" panose="02020603050405020304" pitchFamily="18" charset="0"/>
              </a:rPr>
              <a:t>isEqual</a:t>
            </a:r>
            <a:r>
              <a:rPr lang="en-US" sz="2000" dirty="0">
                <a:latin typeface="Times New Roman" panose="02020603050405020304" pitchFamily="18" charset="0"/>
                <a:cs typeface="Times New Roman" panose="02020603050405020304" pitchFamily="18" charset="0"/>
              </a:rPr>
              <a:t>(Rectangle&amp; other) {</a:t>
            </a:r>
          </a:p>
          <a:p>
            <a:r>
              <a:rPr lang="en-US" sz="2000" dirty="0">
                <a:latin typeface="Times New Roman" panose="02020603050405020304" pitchFamily="18" charset="0"/>
                <a:cs typeface="Times New Roman" panose="02020603050405020304" pitchFamily="18" charset="0"/>
              </a:rPr>
              <a:t>    return (width == </a:t>
            </a:r>
            <a:r>
              <a:rPr lang="en-US" sz="2000" dirty="0" err="1">
                <a:latin typeface="Times New Roman" panose="02020603050405020304" pitchFamily="18" charset="0"/>
                <a:cs typeface="Times New Roman" panose="02020603050405020304" pitchFamily="18" charset="0"/>
              </a:rPr>
              <a:t>other.width</a:t>
            </a:r>
            <a:r>
              <a:rPr lang="en-US" sz="2000" dirty="0">
                <a:latin typeface="Times New Roman" panose="02020603050405020304" pitchFamily="18" charset="0"/>
                <a:cs typeface="Times New Roman" panose="02020603050405020304" pitchFamily="18" charset="0"/>
              </a:rPr>
              <a:t>) &amp;&amp; (height == </a:t>
            </a:r>
            <a:r>
              <a:rPr lang="en-US" sz="2000" dirty="0" err="1">
                <a:latin typeface="Times New Roman" panose="02020603050405020304" pitchFamily="18" charset="0"/>
                <a:cs typeface="Times New Roman" panose="02020603050405020304" pitchFamily="18" charset="0"/>
              </a:rPr>
              <a:t>other.height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78</a:t>
            </a:fld>
            <a:endParaRPr lang="en-US"/>
          </a:p>
        </p:txBody>
      </p:sp>
    </p:spTree>
    <p:extLst>
      <p:ext uri="{BB962C8B-B14F-4D97-AF65-F5344CB8AC3E}">
        <p14:creationId xmlns:p14="http://schemas.microsoft.com/office/powerpoint/2010/main" val="41743423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148" y="461899"/>
            <a:ext cx="2711703" cy="615553"/>
          </a:xfrm>
        </p:spPr>
        <p:txBody>
          <a:bodyPr/>
          <a:lstStyle/>
          <a:p>
            <a:r>
              <a:rPr lang="en-US" sz="4000" b="1" dirty="0" smtClean="0">
                <a:solidFill>
                  <a:schemeClr val="tx1"/>
                </a:solidFill>
              </a:rPr>
              <a:t>Continued…</a:t>
            </a:r>
            <a:endParaRPr lang="en-US" sz="4000" b="1" dirty="0">
              <a:solidFill>
                <a:schemeClr val="tx1"/>
              </a:solidFill>
            </a:endParaRPr>
          </a:p>
        </p:txBody>
      </p:sp>
      <p:sp>
        <p:nvSpPr>
          <p:cNvPr id="3" name="Text Placeholder 2"/>
          <p:cNvSpPr>
            <a:spLocks noGrp="1"/>
          </p:cNvSpPr>
          <p:nvPr>
            <p:ph type="body" idx="1"/>
          </p:nvPr>
        </p:nvSpPr>
        <p:spPr>
          <a:xfrm>
            <a:off x="529589" y="1458213"/>
            <a:ext cx="8084820" cy="5847755"/>
          </a:xfrm>
        </p:spPr>
        <p:txBody>
          <a:bodyPr/>
          <a:lstStyle/>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width, height;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 &gt;&gt; width;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 &gt;&gt; height;</a:t>
            </a:r>
          </a:p>
          <a:p>
            <a:r>
              <a:rPr lang="en-US" sz="2000" dirty="0">
                <a:latin typeface="Times New Roman" panose="02020603050405020304" pitchFamily="18" charset="0"/>
                <a:cs typeface="Times New Roman" panose="02020603050405020304" pitchFamily="18" charset="0"/>
              </a:rPr>
              <a:t>  Rectangle rect1;</a:t>
            </a:r>
          </a:p>
          <a:p>
            <a:r>
              <a:rPr lang="en-US" sz="2000" dirty="0">
                <a:latin typeface="Times New Roman" panose="02020603050405020304" pitchFamily="18" charset="0"/>
                <a:cs typeface="Times New Roman" panose="02020603050405020304" pitchFamily="18" charset="0"/>
              </a:rPr>
              <a:t>  rect1.setDimensions(width, height);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 &gt;&gt; width;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 &gt;&gt; height;</a:t>
            </a:r>
          </a:p>
          <a:p>
            <a:r>
              <a:rPr lang="en-US" sz="2000" dirty="0">
                <a:latin typeface="Times New Roman" panose="02020603050405020304" pitchFamily="18" charset="0"/>
                <a:cs typeface="Times New Roman" panose="02020603050405020304" pitchFamily="18" charset="0"/>
              </a:rPr>
              <a:t>  Rectangle rect2;</a:t>
            </a:r>
          </a:p>
          <a:p>
            <a:r>
              <a:rPr lang="en-US" sz="2000" dirty="0">
                <a:latin typeface="Times New Roman" panose="02020603050405020304" pitchFamily="18" charset="0"/>
                <a:cs typeface="Times New Roman" panose="02020603050405020304" pitchFamily="18" charset="0"/>
              </a:rPr>
              <a:t>  rect2.setDimensions(width, height);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"Area of rect1: " &lt;&lt; rect1.calculateArea()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"Area of rect2: " &lt;&lt; rect2.calculateArea()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 (rect1.isEqual(rect2))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"rect1 and rect2 have the same dimensions.";</a:t>
            </a:r>
          </a:p>
          <a:p>
            <a:r>
              <a:rPr lang="en-US" sz="2000" dirty="0">
                <a:latin typeface="Times New Roman" panose="02020603050405020304" pitchFamily="18" charset="0"/>
                <a:cs typeface="Times New Roman" panose="02020603050405020304" pitchFamily="18" charset="0"/>
              </a:rPr>
              <a:t>  } else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"rect1 and rect2 have different dimensions.";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endParaRPr lang="en-US" sz="2000" dirty="0"/>
          </a:p>
        </p:txBody>
      </p:sp>
      <p:sp>
        <p:nvSpPr>
          <p:cNvPr id="4" name="Slide Number Placeholder 3"/>
          <p:cNvSpPr>
            <a:spLocks noGrp="1"/>
          </p:cNvSpPr>
          <p:nvPr>
            <p:ph type="sldNum" sz="quarter" idx="7"/>
          </p:nvPr>
        </p:nvSpPr>
        <p:spPr/>
        <p:txBody>
          <a:bodyPr/>
          <a:lstStyle/>
          <a:p>
            <a:fld id="{B6F15528-21DE-4FAA-801E-634DDDAF4B2B}" type="slidenum">
              <a:rPr lang="en-US" smtClean="0"/>
              <a:t>79</a:t>
            </a:fld>
            <a:endParaRPr lang="en-US"/>
          </a:p>
        </p:txBody>
      </p:sp>
    </p:spTree>
    <p:extLst>
      <p:ext uri="{BB962C8B-B14F-4D97-AF65-F5344CB8AC3E}">
        <p14:creationId xmlns:p14="http://schemas.microsoft.com/office/powerpoint/2010/main" val="1452317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0749" y="568197"/>
            <a:ext cx="6298565" cy="629018"/>
          </a:xfrm>
          <a:prstGeom prst="rect">
            <a:avLst/>
          </a:prstGeom>
        </p:spPr>
        <p:txBody>
          <a:bodyPr vert="horz" wrap="square" lIns="0" tIns="13335" rIns="0" bIns="0" rtlCol="0">
            <a:spAutoFit/>
          </a:bodyPr>
          <a:lstStyle/>
          <a:p>
            <a:pPr marL="12700">
              <a:lnSpc>
                <a:spcPct val="100000"/>
              </a:lnSpc>
              <a:spcBef>
                <a:spcPts val="105"/>
              </a:spcBef>
            </a:pPr>
            <a:r>
              <a:rPr sz="4000" b="1" spc="-5" dirty="0">
                <a:solidFill>
                  <a:schemeClr val="tx1"/>
                </a:solidFill>
              </a:rPr>
              <a:t>Declaring</a:t>
            </a:r>
            <a:r>
              <a:rPr sz="4000" b="1" spc="-25" dirty="0">
                <a:solidFill>
                  <a:schemeClr val="tx1"/>
                </a:solidFill>
              </a:rPr>
              <a:t> </a:t>
            </a:r>
            <a:r>
              <a:rPr sz="4000" b="1" dirty="0">
                <a:solidFill>
                  <a:schemeClr val="tx1"/>
                </a:solidFill>
              </a:rPr>
              <a:t>a</a:t>
            </a:r>
            <a:r>
              <a:rPr sz="4000" b="1" spc="-10" dirty="0">
                <a:solidFill>
                  <a:schemeClr val="tx1"/>
                </a:solidFill>
              </a:rPr>
              <a:t> </a:t>
            </a:r>
            <a:r>
              <a:rPr sz="4000" b="1" spc="-25" dirty="0">
                <a:solidFill>
                  <a:schemeClr val="tx1"/>
                </a:solidFill>
              </a:rPr>
              <a:t>Pointer</a:t>
            </a:r>
            <a:r>
              <a:rPr sz="4000" b="1" spc="-35" dirty="0">
                <a:solidFill>
                  <a:schemeClr val="tx1"/>
                </a:solidFill>
              </a:rPr>
              <a:t> </a:t>
            </a:r>
            <a:r>
              <a:rPr sz="4000" b="1" spc="-30" dirty="0">
                <a:solidFill>
                  <a:schemeClr val="tx1"/>
                </a:solidFill>
              </a:rPr>
              <a:t>Variable</a:t>
            </a:r>
          </a:p>
        </p:txBody>
      </p:sp>
      <p:sp>
        <p:nvSpPr>
          <p:cNvPr id="3" name="object 3"/>
          <p:cNvSpPr txBox="1"/>
          <p:nvPr/>
        </p:nvSpPr>
        <p:spPr>
          <a:xfrm>
            <a:off x="572516" y="1504479"/>
            <a:ext cx="6464935" cy="1987082"/>
          </a:xfrm>
          <a:prstGeom prst="rect">
            <a:avLst/>
          </a:prstGeom>
        </p:spPr>
        <p:txBody>
          <a:bodyPr vert="horz" wrap="square" lIns="0" tIns="116205" rIns="0" bIns="0" rtlCol="0">
            <a:spAutoFit/>
          </a:bodyPr>
          <a:lstStyle/>
          <a:p>
            <a:pPr marL="12700">
              <a:lnSpc>
                <a:spcPct val="100000"/>
              </a:lnSpc>
              <a:spcBef>
                <a:spcPts val="915"/>
              </a:spcBef>
            </a:pPr>
            <a:r>
              <a:rPr sz="3200" spc="-155" dirty="0">
                <a:latin typeface="Cambria"/>
                <a:cs typeface="Cambria"/>
              </a:rPr>
              <a:t>⦿</a:t>
            </a:r>
            <a:r>
              <a:rPr sz="2400" spc="-155"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declare</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integer</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pointer:</a:t>
            </a:r>
            <a:endParaRPr sz="2400" dirty="0">
              <a:latin typeface="Times New Roman" panose="02020603050405020304" pitchFamily="18" charset="0"/>
              <a:cs typeface="Times New Roman" panose="02020603050405020304" pitchFamily="18" charset="0"/>
            </a:endParaRPr>
          </a:p>
          <a:p>
            <a:pPr marL="698500">
              <a:lnSpc>
                <a:spcPct val="100000"/>
              </a:lnSpc>
              <a:spcBef>
                <a:spcPts val="700"/>
              </a:spcBef>
            </a:pPr>
            <a:r>
              <a:rPr sz="2400" spc="-5" dirty="0">
                <a:latin typeface="Times New Roman" panose="02020603050405020304" pitchFamily="18" charset="0"/>
                <a:cs typeface="Times New Roman" panose="02020603050405020304" pitchFamily="18" charset="0"/>
              </a:rPr>
              <a:t>int</a:t>
            </a:r>
            <a:r>
              <a:rPr sz="2400" spc="-5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a:t>
            </a:r>
            <a:endParaRPr sz="2400" dirty="0">
              <a:latin typeface="Times New Roman" panose="02020603050405020304" pitchFamily="18" charset="0"/>
              <a:cs typeface="Times New Roman" panose="02020603050405020304" pitchFamily="18" charset="0"/>
            </a:endParaRPr>
          </a:p>
          <a:p>
            <a:pPr marL="12700">
              <a:lnSpc>
                <a:spcPct val="100000"/>
              </a:lnSpc>
              <a:spcBef>
                <a:spcPts val="740"/>
              </a:spcBef>
            </a:pPr>
            <a:r>
              <a:rPr sz="2400" spc="-15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declare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character</a:t>
            </a:r>
            <a:r>
              <a:rPr sz="2400"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pointer:</a:t>
            </a:r>
            <a:endParaRPr sz="2400" dirty="0">
              <a:latin typeface="Times New Roman" panose="02020603050405020304" pitchFamily="18" charset="0"/>
              <a:cs typeface="Times New Roman" panose="02020603050405020304" pitchFamily="18" charset="0"/>
            </a:endParaRPr>
          </a:p>
          <a:p>
            <a:pPr marL="698500">
              <a:lnSpc>
                <a:spcPct val="100000"/>
              </a:lnSpc>
              <a:spcBef>
                <a:spcPts val="700"/>
              </a:spcBef>
            </a:pPr>
            <a:r>
              <a:rPr sz="2400" spc="-5" dirty="0">
                <a:latin typeface="Times New Roman" panose="02020603050405020304" pitchFamily="18" charset="0"/>
                <a:cs typeface="Times New Roman" panose="02020603050405020304" pitchFamily="18" charset="0"/>
              </a:rPr>
              <a:t>char</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*ptr;</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1899"/>
            <a:ext cx="8741078" cy="1107996"/>
          </a:xfrm>
        </p:spPr>
        <p:txBody>
          <a:bodyPr/>
          <a:lstStyle/>
          <a:p>
            <a:pPr algn="ctr"/>
            <a:r>
              <a:rPr lang="en-US" sz="3600" b="1" dirty="0" smtClean="0">
                <a:solidFill>
                  <a:schemeClr val="tx1"/>
                </a:solidFill>
              </a:rPr>
              <a:t>Array of objects using pointer: example 1  </a:t>
            </a:r>
            <a:endParaRPr lang="en-US" sz="3600" b="1" dirty="0">
              <a:solidFill>
                <a:schemeClr val="tx1"/>
              </a:solidFill>
            </a:endParaRPr>
          </a:p>
        </p:txBody>
      </p:sp>
      <p:sp>
        <p:nvSpPr>
          <p:cNvPr id="3" name="Text Placeholder 2"/>
          <p:cNvSpPr>
            <a:spLocks noGrp="1"/>
          </p:cNvSpPr>
          <p:nvPr>
            <p:ph type="body" idx="1"/>
          </p:nvPr>
        </p:nvSpPr>
        <p:spPr>
          <a:xfrm>
            <a:off x="152400" y="1066800"/>
            <a:ext cx="4572000" cy="5816977"/>
          </a:xfrm>
        </p:spPr>
        <p:txBody>
          <a:bodyPr/>
          <a:lstStyle/>
          <a:p>
            <a:r>
              <a:rPr lang="en-US" sz="1800" dirty="0">
                <a:latin typeface="Times New Roman" panose="02020603050405020304" pitchFamily="18" charset="0"/>
                <a:cs typeface="Times New Roman" panose="02020603050405020304" pitchFamily="18" charset="0"/>
              </a:rPr>
              <a:t>#include&lt;</a:t>
            </a:r>
            <a:r>
              <a:rPr lang="en-US" sz="1800" dirty="0" err="1">
                <a:latin typeface="Times New Roman" panose="02020603050405020304" pitchFamily="18" charset="0"/>
                <a:cs typeface="Times New Roman" panose="02020603050405020304" pitchFamily="18" charset="0"/>
              </a:rPr>
              <a:t>iostream</a:t>
            </a:r>
            <a:r>
              <a:rPr lang="en-US" sz="1800" dirty="0">
                <a:latin typeface="Times New Roman" panose="02020603050405020304" pitchFamily="18" charset="0"/>
                <a:cs typeface="Times New Roman" panose="02020603050405020304" pitchFamily="18" charset="0"/>
              </a:rPr>
              <a:t>&gt;</a:t>
            </a:r>
          </a:p>
          <a:p>
            <a:r>
              <a:rPr lang="en-US" sz="1800" dirty="0">
                <a:latin typeface="Times New Roman" panose="02020603050405020304" pitchFamily="18" charset="0"/>
                <a:cs typeface="Times New Roman" panose="02020603050405020304" pitchFamily="18" charset="0"/>
              </a:rPr>
              <a:t>using namespace </a:t>
            </a:r>
            <a:r>
              <a:rPr lang="en-US" sz="1800" dirty="0" err="1">
                <a:latin typeface="Times New Roman" panose="02020603050405020304" pitchFamily="18" charset="0"/>
                <a:cs typeface="Times New Roman" panose="02020603050405020304" pitchFamily="18" charset="0"/>
              </a:rPr>
              <a:t>std</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class </a:t>
            </a:r>
            <a:r>
              <a:rPr lang="en-US" sz="1800" dirty="0" err="1">
                <a:latin typeface="Times New Roman" panose="02020603050405020304" pitchFamily="18" charset="0"/>
                <a:cs typeface="Times New Roman" panose="02020603050405020304" pitchFamily="18" charset="0"/>
              </a:rPr>
              <a:t>THuman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public:</a:t>
            </a:r>
          </a:p>
          <a:p>
            <a:r>
              <a:rPr lang="en-US" sz="1800" dirty="0">
                <a:latin typeface="Times New Roman" panose="02020603050405020304" pitchFamily="18" charset="0"/>
                <a:cs typeface="Times New Roman" panose="02020603050405020304" pitchFamily="18" charset="0"/>
              </a:rPr>
              <a:t>string name;</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age, height;</a:t>
            </a:r>
          </a:p>
          <a:p>
            <a:r>
              <a:rPr lang="en-US" sz="1800" dirty="0" smtClean="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main()</a:t>
            </a:r>
          </a:p>
          <a:p>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THuman</a:t>
            </a:r>
            <a:r>
              <a:rPr lang="en-US" sz="1800" dirty="0">
                <a:latin typeface="Times New Roman" panose="02020603050405020304" pitchFamily="18" charset="0"/>
                <a:cs typeface="Times New Roman" panose="02020603050405020304" pitchFamily="18" charset="0"/>
              </a:rPr>
              <a:t> *worker[1000];</a:t>
            </a:r>
          </a:p>
          <a:p>
            <a:r>
              <a:rPr lang="en-US" sz="1800" dirty="0">
                <a:latin typeface="Times New Roman" panose="02020603050405020304" pitchFamily="18" charset="0"/>
                <a:cs typeface="Times New Roman" panose="02020603050405020304" pitchFamily="18" charset="0"/>
              </a:rPr>
              <a:t>for(</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=0;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&lt;5;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worker[</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new </a:t>
            </a:r>
            <a:r>
              <a:rPr lang="en-US" sz="1800" dirty="0" err="1">
                <a:latin typeface="Times New Roman" panose="02020603050405020304" pitchFamily="18" charset="0"/>
                <a:cs typeface="Times New Roman" panose="02020603050405020304" pitchFamily="18" charset="0"/>
              </a:rPr>
              <a:t>THuman</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for(</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=0;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&lt;5;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cin</a:t>
            </a:r>
            <a:r>
              <a:rPr lang="en-US" sz="1800" dirty="0">
                <a:latin typeface="Times New Roman" panose="02020603050405020304" pitchFamily="18" charset="0"/>
                <a:cs typeface="Times New Roman" panose="02020603050405020304" pitchFamily="18" charset="0"/>
              </a:rPr>
              <a:t>&gt;&gt;worker[</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]-&gt;name&gt;&gt;worker[</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]-&gt;age&gt;&gt;worker[</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]-&gt;height;</a:t>
            </a:r>
          </a:p>
          <a:p>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80</a:t>
            </a:fld>
            <a:endParaRPr lang="en-US"/>
          </a:p>
        </p:txBody>
      </p:sp>
      <p:sp>
        <p:nvSpPr>
          <p:cNvPr id="5" name="Rectangle 4"/>
          <p:cNvSpPr/>
          <p:nvPr/>
        </p:nvSpPr>
        <p:spPr>
          <a:xfrm>
            <a:off x="5181599" y="1524000"/>
            <a:ext cx="3940479" cy="313932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for(</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&lt;5;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]-&gt;name&lt;&lt;'|'&lt;&lt;worker[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]-&gt;age&lt;&lt;'|'&lt;&lt;worker[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]-&gt;height&lt;&lt;"\n";</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&lt;5;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delete 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078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1899"/>
            <a:ext cx="8610600" cy="553998"/>
          </a:xfrm>
        </p:spPr>
        <p:txBody>
          <a:bodyPr/>
          <a:lstStyle/>
          <a:p>
            <a:r>
              <a:rPr lang="en-US" sz="3600" b="1" dirty="0">
                <a:solidFill>
                  <a:schemeClr val="tx1"/>
                </a:solidFill>
              </a:rPr>
              <a:t>Array of objects using pointer: </a:t>
            </a:r>
            <a:r>
              <a:rPr lang="en-US" sz="3600" b="1" dirty="0" smtClean="0">
                <a:solidFill>
                  <a:schemeClr val="tx1"/>
                </a:solidFill>
              </a:rPr>
              <a:t>Example 2 </a:t>
            </a:r>
            <a:endParaRPr lang="en-US" sz="3600" dirty="0"/>
          </a:p>
        </p:txBody>
      </p:sp>
      <p:sp>
        <p:nvSpPr>
          <p:cNvPr id="4" name="Slide Number Placeholder 3"/>
          <p:cNvSpPr>
            <a:spLocks noGrp="1"/>
          </p:cNvSpPr>
          <p:nvPr>
            <p:ph type="sldNum" sz="quarter" idx="7"/>
          </p:nvPr>
        </p:nvSpPr>
        <p:spPr/>
        <p:txBody>
          <a:bodyPr/>
          <a:lstStyle/>
          <a:p>
            <a:fld id="{B6F15528-21DE-4FAA-801E-634DDDAF4B2B}" type="slidenum">
              <a:rPr lang="en-US" smtClean="0"/>
              <a:t>81</a:t>
            </a:fld>
            <a:endParaRPr lang="en-US"/>
          </a:p>
        </p:txBody>
      </p:sp>
      <p:sp>
        <p:nvSpPr>
          <p:cNvPr id="7" name="Rectangle 6"/>
          <p:cNvSpPr/>
          <p:nvPr/>
        </p:nvSpPr>
        <p:spPr>
          <a:xfrm>
            <a:off x="228600" y="1117948"/>
            <a:ext cx="4953000" cy="532453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THuman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public:</a:t>
            </a:r>
          </a:p>
          <a:p>
            <a:r>
              <a:rPr lang="en-US" sz="2000" dirty="0">
                <a:latin typeface="Times New Roman" panose="02020603050405020304" pitchFamily="18" charset="0"/>
                <a:cs typeface="Times New Roman" panose="02020603050405020304" pitchFamily="18" charset="0"/>
              </a:rPr>
              <a:t>string name;</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age, height;</a:t>
            </a:r>
          </a:p>
          <a:p>
            <a:r>
              <a:rPr lang="en-US" sz="2000" dirty="0">
                <a:latin typeface="Times New Roman" panose="02020603050405020304" pitchFamily="18" charset="0"/>
                <a:cs typeface="Times New Roman" panose="02020603050405020304" pitchFamily="18" charset="0"/>
              </a:rPr>
              <a:t>void get()</a:t>
            </a:r>
          </a:p>
          <a:p>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&gt;&gt;this-&gt;name&gt;&gt;this-&gt;age&gt;&gt;this-&gt;height;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&lt;&lt;this-&gt;name&lt;&lt;'|'&lt;&lt;this-&gt;age&lt;&lt;'|'&lt;&lt;this-&gt;height&lt;&lt;"\n";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5334000" y="1117948"/>
            <a:ext cx="3201444" cy="6186309"/>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THuman</a:t>
            </a:r>
            <a:r>
              <a:rPr lang="en-US" dirty="0">
                <a:latin typeface="Times New Roman" panose="02020603050405020304" pitchFamily="18" charset="0"/>
                <a:cs typeface="Times New Roman" panose="02020603050405020304" pitchFamily="18" charset="0"/>
              </a:rPr>
              <a:t> *worker[2];</a:t>
            </a:r>
          </a:p>
          <a:p>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&lt;2;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new </a:t>
            </a:r>
            <a:r>
              <a:rPr lang="en-US" dirty="0" err="1">
                <a:latin typeface="Times New Roman" panose="02020603050405020304" pitchFamily="18" charset="0"/>
                <a:cs typeface="Times New Roman" panose="02020603050405020304" pitchFamily="18" charset="0"/>
              </a:rPr>
              <a:t>THuman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&lt;2;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]-&gt;get();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&lt;2;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]-&gt;</a:t>
            </a:r>
            <a:r>
              <a:rPr lang="en-US" dirty="0" err="1">
                <a:latin typeface="Times New Roman" panose="02020603050405020304" pitchFamily="18" charset="0"/>
                <a:cs typeface="Times New Roman" panose="02020603050405020304" pitchFamily="18" charset="0"/>
              </a:rPr>
              <a:t>disp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for(</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&lt;2;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delete worker[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60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1116838"/>
            <a:ext cx="5791200" cy="628377"/>
          </a:xfrm>
          <a:prstGeom prst="rect">
            <a:avLst/>
          </a:prstGeom>
        </p:spPr>
        <p:txBody>
          <a:bodyPr vert="horz" wrap="square" lIns="0" tIns="12700" rIns="0" bIns="0" rtlCol="0">
            <a:spAutoFit/>
          </a:bodyPr>
          <a:lstStyle/>
          <a:p>
            <a:pPr marL="12700" algn="ctr">
              <a:lnSpc>
                <a:spcPct val="100000"/>
              </a:lnSpc>
              <a:spcBef>
                <a:spcPts val="100"/>
              </a:spcBef>
            </a:pPr>
            <a:r>
              <a:rPr sz="4000" b="1" spc="-5" dirty="0">
                <a:solidFill>
                  <a:schemeClr val="tx1"/>
                </a:solidFill>
              </a:rPr>
              <a:t>Address</a:t>
            </a:r>
            <a:r>
              <a:rPr sz="4000" b="1" spc="-70" dirty="0">
                <a:solidFill>
                  <a:schemeClr val="tx1"/>
                </a:solidFill>
              </a:rPr>
              <a:t> </a:t>
            </a:r>
            <a:r>
              <a:rPr sz="4000" b="1" spc="-25" dirty="0" smtClean="0">
                <a:solidFill>
                  <a:schemeClr val="tx1"/>
                </a:solidFill>
              </a:rPr>
              <a:t>operator</a:t>
            </a:r>
            <a:endParaRPr sz="4000" b="1" dirty="0">
              <a:solidFill>
                <a:schemeClr val="tx1"/>
              </a:solidFill>
            </a:endParaRPr>
          </a:p>
        </p:txBody>
      </p:sp>
      <p:sp>
        <p:nvSpPr>
          <p:cNvPr id="3" name="object 3"/>
          <p:cNvSpPr txBox="1"/>
          <p:nvPr/>
        </p:nvSpPr>
        <p:spPr>
          <a:xfrm>
            <a:off x="535940" y="1959990"/>
            <a:ext cx="8053070" cy="3201004"/>
          </a:xfrm>
          <a:prstGeom prst="rect">
            <a:avLst/>
          </a:prstGeom>
        </p:spPr>
        <p:txBody>
          <a:bodyPr vert="horz" wrap="square" lIns="0" tIns="64135" rIns="0" bIns="0" rtlCol="0">
            <a:spAutoFit/>
          </a:bodyPr>
          <a:lstStyle/>
          <a:p>
            <a:pPr marL="355600" marR="5080" indent="-342900" algn="just">
              <a:lnSpc>
                <a:spcPts val="3240"/>
              </a:lnSpc>
              <a:spcBef>
                <a:spcPts val="505"/>
              </a:spcBef>
              <a:buFont typeface="Arial MT"/>
              <a:buChar char="•"/>
              <a:tabLst>
                <a:tab pos="354965" algn="l"/>
                <a:tab pos="355600" algn="l"/>
              </a:tabLst>
            </a:pPr>
            <a:r>
              <a:rPr sz="2400" spc="-5" dirty="0">
                <a:latin typeface="Times New Roman" panose="02020603050405020304" pitchFamily="18" charset="0"/>
                <a:cs typeface="Times New Roman" panose="02020603050405020304" pitchFamily="18" charset="0"/>
              </a:rPr>
              <a:t>Once</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we</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declare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pointer</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variable</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we</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must</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 </a:t>
            </a:r>
            <a:r>
              <a:rPr sz="2400" spc="-6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 </a:t>
            </a:r>
            <a:r>
              <a:rPr sz="2400" spc="-15" dirty="0">
                <a:latin typeface="Times New Roman" panose="02020603050405020304" pitchFamily="18" charset="0"/>
                <a:cs typeface="Times New Roman" panose="02020603050405020304" pitchFamily="18" charset="0"/>
              </a:rPr>
              <a:t>to </a:t>
            </a:r>
            <a:r>
              <a:rPr sz="2400" spc="-5" dirty="0">
                <a:latin typeface="Times New Roman" panose="02020603050405020304" pitchFamily="18" charset="0"/>
                <a:cs typeface="Times New Roman" panose="02020603050405020304" pitchFamily="18" charset="0"/>
              </a:rPr>
              <a:t>something </a:t>
            </a:r>
            <a:r>
              <a:rPr sz="2400" spc="-15" dirty="0">
                <a:latin typeface="Times New Roman" panose="02020603050405020304" pitchFamily="18" charset="0"/>
                <a:cs typeface="Times New Roman" panose="02020603050405020304" pitchFamily="18" charset="0"/>
              </a:rPr>
              <a:t>we </a:t>
            </a:r>
            <a:r>
              <a:rPr sz="2400" spc="-10" dirty="0">
                <a:latin typeface="Times New Roman" panose="02020603050405020304" pitchFamily="18" charset="0"/>
                <a:cs typeface="Times New Roman" panose="02020603050405020304" pitchFamily="18" charset="0"/>
              </a:rPr>
              <a:t>can </a:t>
            </a:r>
            <a:r>
              <a:rPr sz="2400" spc="-5" dirty="0">
                <a:latin typeface="Times New Roman" panose="02020603050405020304" pitchFamily="18" charset="0"/>
                <a:cs typeface="Times New Roman" panose="02020603050405020304" pitchFamily="18" charset="0"/>
              </a:rPr>
              <a:t>do this </a:t>
            </a:r>
            <a:r>
              <a:rPr sz="2400" spc="-10" dirty="0">
                <a:latin typeface="Times New Roman" panose="02020603050405020304" pitchFamily="18" charset="0"/>
                <a:cs typeface="Times New Roman" panose="02020603050405020304" pitchFamily="18" charset="0"/>
              </a:rPr>
              <a:t>by </a:t>
            </a:r>
            <a:r>
              <a:rPr sz="2400" dirty="0">
                <a:latin typeface="Times New Roman" panose="02020603050405020304" pitchFamily="18" charset="0"/>
                <a:cs typeface="Times New Roman" panose="02020603050405020304" pitchFamily="18" charset="0"/>
              </a:rPr>
              <a:t>assigning </a:t>
            </a:r>
            <a:r>
              <a:rPr sz="2400" spc="-10" dirty="0">
                <a:latin typeface="Times New Roman" panose="02020603050405020304" pitchFamily="18" charset="0"/>
                <a:cs typeface="Times New Roman" panose="02020603050405020304" pitchFamily="18" charset="0"/>
              </a:rPr>
              <a:t>to </a:t>
            </a:r>
            <a:r>
              <a:rPr sz="2400" dirty="0">
                <a:latin typeface="Times New Roman" panose="02020603050405020304" pitchFamily="18" charset="0"/>
                <a:cs typeface="Times New Roman" panose="02020603050405020304" pitchFamily="18" charset="0"/>
              </a:rPr>
              <a:t>the </a:t>
            </a:r>
            <a:r>
              <a:rPr sz="2400" spc="-66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pointer </a:t>
            </a:r>
            <a:r>
              <a:rPr sz="2400"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address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variable</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you</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want</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 </a:t>
            </a:r>
            <a:r>
              <a:rPr sz="2400" spc="-10" dirty="0">
                <a:latin typeface="Times New Roman" panose="02020603050405020304" pitchFamily="18" charset="0"/>
                <a:cs typeface="Times New Roman" panose="02020603050405020304" pitchFamily="18" charset="0"/>
              </a:rPr>
              <a:t> point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following</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example:</a:t>
            </a:r>
            <a:endParaRPr sz="2400" dirty="0">
              <a:latin typeface="Times New Roman" panose="02020603050405020304" pitchFamily="18" charset="0"/>
              <a:cs typeface="Times New Roman" panose="02020603050405020304" pitchFamily="18" charset="0"/>
            </a:endParaRPr>
          </a:p>
          <a:p>
            <a:pPr marL="927100" algn="just">
              <a:lnSpc>
                <a:spcPct val="100000"/>
              </a:lnSpc>
              <a:spcBef>
                <a:spcPts val="315"/>
              </a:spcBef>
            </a:pPr>
            <a:r>
              <a:rPr sz="2400" b="1" spc="-5" dirty="0">
                <a:latin typeface="Times New Roman" panose="02020603050405020304" pitchFamily="18" charset="0"/>
                <a:cs typeface="Times New Roman" panose="02020603050405020304" pitchFamily="18" charset="0"/>
              </a:rPr>
              <a:t>ptr=&amp;num;</a:t>
            </a:r>
            <a:endParaRPr sz="2400" dirty="0">
              <a:latin typeface="Times New Roman" panose="02020603050405020304" pitchFamily="18" charset="0"/>
              <a:cs typeface="Times New Roman" panose="02020603050405020304" pitchFamily="18" charset="0"/>
            </a:endParaRPr>
          </a:p>
          <a:p>
            <a:pPr marL="355600" marR="45085" indent="-342900" algn="just">
              <a:lnSpc>
                <a:spcPct val="90000"/>
              </a:lnSpc>
              <a:spcBef>
                <a:spcPts val="720"/>
              </a:spcBef>
              <a:buFont typeface="Arial MT"/>
              <a:buChar char="•"/>
              <a:tabLst>
                <a:tab pos="354965" algn="l"/>
                <a:tab pos="355600" algn="l"/>
              </a:tabLst>
            </a:pPr>
            <a:r>
              <a:rPr sz="2400" spc="-5" dirty="0">
                <a:latin typeface="Times New Roman" panose="02020603050405020304" pitchFamily="18" charset="0"/>
                <a:cs typeface="Times New Roman" panose="02020603050405020304" pitchFamily="18" charset="0"/>
              </a:rPr>
              <a:t>This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places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where</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num</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stores </a:t>
            </a:r>
            <a:r>
              <a:rPr sz="2400" spc="-15" dirty="0">
                <a:latin typeface="Times New Roman" panose="02020603050405020304" pitchFamily="18" charset="0"/>
                <a:cs typeface="Times New Roman" panose="02020603050405020304" pitchFamily="18" charset="0"/>
              </a:rPr>
              <a:t>into </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variable</a:t>
            </a:r>
            <a:r>
              <a:rPr sz="2400" spc="-5" dirty="0">
                <a:latin typeface="Times New Roman" panose="02020603050405020304" pitchFamily="18" charset="0"/>
                <a:cs typeface="Times New Roman" panose="02020603050405020304" pitchFamily="18" charset="0"/>
              </a:rPr>
              <a:t> </a:t>
            </a:r>
            <a:r>
              <a:rPr sz="2400" spc="-80" dirty="0">
                <a:latin typeface="Times New Roman" panose="02020603050405020304" pitchFamily="18" charset="0"/>
                <a:cs typeface="Times New Roman" panose="02020603050405020304" pitchFamily="18" charset="0"/>
              </a:rPr>
              <a:t>ptr.</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If</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num</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stored</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 </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21260 </a:t>
            </a:r>
            <a:r>
              <a:rPr sz="2400" spc="-5" dirty="0">
                <a:latin typeface="Times New Roman" panose="02020603050405020304" pitchFamily="18" charset="0"/>
                <a:cs typeface="Times New Roman" panose="02020603050405020304" pitchFamily="18" charset="0"/>
              </a:rPr>
              <a:t>address then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variable ptr </a:t>
            </a:r>
            <a:r>
              <a:rPr sz="2400" spc="-5" dirty="0">
                <a:latin typeface="Times New Roman" panose="02020603050405020304" pitchFamily="18" charset="0"/>
                <a:cs typeface="Times New Roman" panose="02020603050405020304" pitchFamily="18" charset="0"/>
              </a:rPr>
              <a:t>has </a:t>
            </a:r>
            <a:r>
              <a:rPr sz="2400" dirty="0">
                <a:latin typeface="Times New Roman" panose="02020603050405020304" pitchFamily="18" charset="0"/>
                <a:cs typeface="Times New Roman" panose="02020603050405020304" pitchFamily="18" charset="0"/>
              </a:rPr>
              <a:t>the </a:t>
            </a:r>
            <a:r>
              <a:rPr sz="2400" spc="-15" dirty="0">
                <a:latin typeface="Times New Roman" panose="02020603050405020304" pitchFamily="18" charset="0"/>
                <a:cs typeface="Times New Roman" panose="02020603050405020304" pitchFamily="18" charset="0"/>
              </a:rPr>
              <a:t>value </a:t>
            </a:r>
            <a:r>
              <a:rPr sz="2400" spc="-6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21260.</a:t>
            </a:r>
            <a:endParaRPr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2024</TotalTime>
  <Words>4266</Words>
  <Application>Microsoft Office PowerPoint</Application>
  <PresentationFormat>On-screen Show (4:3)</PresentationFormat>
  <Paragraphs>885</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Lecture 9 and 10 POINTERS </vt:lpstr>
      <vt:lpstr>  Contents</vt:lpstr>
      <vt:lpstr>Introduction to pointer</vt:lpstr>
      <vt:lpstr>Pointers</vt:lpstr>
      <vt:lpstr>Pointer variable</vt:lpstr>
      <vt:lpstr>Features of Pointers</vt:lpstr>
      <vt:lpstr>Declaration and Initialization</vt:lpstr>
      <vt:lpstr>Declaring a Pointer Variable</vt:lpstr>
      <vt:lpstr>Address operator</vt:lpstr>
      <vt:lpstr>Address and Pointers</vt:lpstr>
      <vt:lpstr>Pointer Variable</vt:lpstr>
      <vt:lpstr>Program to display variable value and  address value</vt:lpstr>
      <vt:lpstr>Another Program</vt:lpstr>
      <vt:lpstr>Variables, Addresses and Pointers</vt:lpstr>
      <vt:lpstr>MCQ 1</vt:lpstr>
      <vt:lpstr>Solution</vt:lpstr>
      <vt:lpstr>MCQ</vt:lpstr>
      <vt:lpstr>Solution</vt:lpstr>
      <vt:lpstr>Applications of Pointers</vt:lpstr>
      <vt:lpstr>Pointer to pointer</vt:lpstr>
      <vt:lpstr>Pointer to pointer</vt:lpstr>
      <vt:lpstr>Pointer to pointer</vt:lpstr>
      <vt:lpstr>Pointers to pointers</vt:lpstr>
      <vt:lpstr>WAP</vt:lpstr>
      <vt:lpstr>Solution</vt:lpstr>
      <vt:lpstr>Pointer arithmetic</vt:lpstr>
      <vt:lpstr>Pointer arithmetic</vt:lpstr>
      <vt:lpstr>Program to illustrate +,- and++ ,--</vt:lpstr>
      <vt:lpstr>Program to illustrate Subtraction of two pointers </vt:lpstr>
      <vt:lpstr>PowerPoint Presentation</vt:lpstr>
      <vt:lpstr>Solution </vt:lpstr>
      <vt:lpstr>Void Pointer (Generic Pointer)</vt:lpstr>
      <vt:lpstr>Void Pointer (Generic Pointer)</vt:lpstr>
      <vt:lpstr>Example</vt:lpstr>
      <vt:lpstr>Example of void pointer</vt:lpstr>
      <vt:lpstr>Difference between void pointer in  C and C++ </vt:lpstr>
      <vt:lpstr>Question</vt:lpstr>
      <vt:lpstr>PowerPoint Presentation</vt:lpstr>
      <vt:lpstr>Null Pointer</vt:lpstr>
      <vt:lpstr>Null Pointer</vt:lpstr>
      <vt:lpstr>Example of Null Pointer</vt:lpstr>
      <vt:lpstr>Difference between Null Pointer and  Void Pointer</vt:lpstr>
      <vt:lpstr>Null Pointer</vt:lpstr>
      <vt:lpstr>WAP</vt:lpstr>
      <vt:lpstr>Solution</vt:lpstr>
      <vt:lpstr>Possible problems with the use of pointers</vt:lpstr>
      <vt:lpstr>Pointer Un-initialization</vt:lpstr>
      <vt:lpstr>The pointer may cause a memory leak </vt:lpstr>
      <vt:lpstr>Memory leak </vt:lpstr>
      <vt:lpstr>Dangling Pointer  </vt:lpstr>
      <vt:lpstr>Dangling Pointer</vt:lpstr>
      <vt:lpstr>Example</vt:lpstr>
      <vt:lpstr>Wild Pointer</vt:lpstr>
      <vt:lpstr>Wild Pointer</vt:lpstr>
      <vt:lpstr>Example</vt:lpstr>
      <vt:lpstr>Wild Pointer continues</vt:lpstr>
      <vt:lpstr>How to Avoid Wild Pointer in C? </vt:lpstr>
      <vt:lpstr>Constant Pointers</vt:lpstr>
      <vt:lpstr>Constant Pointers</vt:lpstr>
      <vt:lpstr>Example</vt:lpstr>
      <vt:lpstr>Pointer to constant</vt:lpstr>
      <vt:lpstr>Example</vt:lpstr>
      <vt:lpstr>Constant Pointers to a constant </vt:lpstr>
      <vt:lpstr>PowerPoint Presentation</vt:lpstr>
      <vt:lpstr>Classes containing pointers </vt:lpstr>
      <vt:lpstr>Classes containing pointers</vt:lpstr>
      <vt:lpstr>Pointer to Objects</vt:lpstr>
      <vt:lpstr>Pointer to Objects</vt:lpstr>
      <vt:lpstr>Example</vt:lpstr>
      <vt:lpstr>Pointers to Members</vt:lpstr>
      <vt:lpstr>Pointers to Members</vt:lpstr>
      <vt:lpstr>Example </vt:lpstr>
      <vt:lpstr>this pointer</vt:lpstr>
      <vt:lpstr>this pointer</vt:lpstr>
      <vt:lpstr>Example</vt:lpstr>
      <vt:lpstr>Example</vt:lpstr>
      <vt:lpstr>WAP</vt:lpstr>
      <vt:lpstr>Solution</vt:lpstr>
      <vt:lpstr>Continued…</vt:lpstr>
      <vt:lpstr>Array of objects using pointer: example 1  </vt:lpstr>
      <vt:lpstr>Array of objects using pointer: Example 2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Hiii</cp:lastModifiedBy>
  <cp:revision>85</cp:revision>
  <dcterms:created xsi:type="dcterms:W3CDTF">2023-08-24T07:13:07Z</dcterms:created>
  <dcterms:modified xsi:type="dcterms:W3CDTF">2023-08-26T18:17:18Z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2022-02-13T00:00:00Z</vt:filetime>
  </property>
  <property fmtid="{D5CDD505-2E9C-101B-9397-08002B2CF9AE}" pid="3" name="Creator">
    <vt:lpwstr>Microsoft® PowerPoint® 2019</vt:lpwstr>
  </property>
  <property fmtid="{D5CDD505-2E9C-101B-9397-08002B2CF9AE}" pid="4" name="LastSaved">
    <vt:filetime>2023-08-24T00:00:00Z</vt:filetime>
  </property>
</Properties>
</file>