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311" r:id="rId3"/>
    <p:sldId id="349" r:id="rId4"/>
    <p:sldId id="257" r:id="rId5"/>
    <p:sldId id="258" r:id="rId6"/>
    <p:sldId id="264" r:id="rId7"/>
    <p:sldId id="35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12" r:id="rId24"/>
    <p:sldId id="280" r:id="rId25"/>
    <p:sldId id="281" r:id="rId26"/>
    <p:sldId id="313" r:id="rId27"/>
    <p:sldId id="282" r:id="rId28"/>
    <p:sldId id="314" r:id="rId29"/>
    <p:sldId id="351" r:id="rId30"/>
    <p:sldId id="283" r:id="rId31"/>
    <p:sldId id="284" r:id="rId32"/>
    <p:sldId id="285" r:id="rId33"/>
    <p:sldId id="286" r:id="rId34"/>
    <p:sldId id="287" r:id="rId35"/>
    <p:sldId id="352" r:id="rId36"/>
    <p:sldId id="288" r:id="rId37"/>
    <p:sldId id="353" r:id="rId38"/>
    <p:sldId id="289" r:id="rId39"/>
    <p:sldId id="354" r:id="rId40"/>
    <p:sldId id="355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09" r:id="rId76"/>
    <p:sldId id="357" r:id="rId77"/>
    <p:sldId id="310" r:id="rId78"/>
    <p:sldId id="356" r:id="rId7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C0901-85D0-4E92-A64C-EFCC036EC1E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98F99-4DD8-4532-AD62-B03E3D09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379095">
              <a:lnSpc>
                <a:spcPct val="100000"/>
              </a:lnSpc>
              <a:spcBef>
                <a:spcPts val="95"/>
              </a:spcBef>
            </a:pP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2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379095">
              <a:lnSpc>
                <a:spcPct val="100000"/>
              </a:lnSpc>
              <a:spcBef>
                <a:spcPts val="95"/>
              </a:spcBef>
            </a:pP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2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379095">
              <a:lnSpc>
                <a:spcPct val="100000"/>
              </a:lnSpc>
              <a:spcBef>
                <a:spcPts val="95"/>
              </a:spcBef>
            </a:pP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12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12700" marR="379095">
              <a:lnSpc>
                <a:spcPct val="100000"/>
              </a:lnSpc>
              <a:spcBef>
                <a:spcPts val="95"/>
              </a:spcBef>
            </a:pPr>
            <a:r>
              <a:rPr lang="en-US" sz="1200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>
              <a:lnSpc>
                <a:spcPct val="100000"/>
              </a:lnSpc>
            </a:pP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s[30];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125095">
              <a:lnSpc>
                <a:spcPct val="100000"/>
              </a:lnSpc>
            </a:pPr>
            <a:r>
              <a:rPr lang="en-US" sz="12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of("result"); </a:t>
            </a:r>
            <a:r>
              <a:rPr lang="en-US" sz="1200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6700" marR="125095">
              <a:lnSpc>
                <a:spcPct val="100000"/>
              </a:lnSpc>
            </a:pP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of&lt;&lt;"hello";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6700" marR="125095">
              <a:lnSpc>
                <a:spcPct val="100000"/>
              </a:lnSpc>
            </a:pPr>
            <a:r>
              <a:rPr lang="en-US" sz="12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of.close</a:t>
            </a:r>
            <a:r>
              <a:rPr lang="en-US" sz="1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5080">
              <a:lnSpc>
                <a:spcPct val="100000"/>
              </a:lnSpc>
            </a:pPr>
            <a:r>
              <a:rPr lang="en-US" sz="12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&lt;&lt;"data </a:t>
            </a: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saved\n"; </a:t>
            </a:r>
            <a:r>
              <a:rPr lang="en-US" sz="1200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6700" marR="5080">
              <a:lnSpc>
                <a:spcPct val="100000"/>
              </a:lnSpc>
            </a:pPr>
            <a:r>
              <a:rPr lang="en-US" sz="12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(“result”);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6700" marR="5080">
              <a:lnSpc>
                <a:spcPct val="100000"/>
              </a:lnSpc>
            </a:pPr>
            <a:r>
              <a:rPr lang="en-US" sz="12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&gt;&gt;s;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1386840">
              <a:lnSpc>
                <a:spcPct val="100000"/>
              </a:lnSpc>
            </a:pPr>
            <a:r>
              <a:rPr lang="en-US" sz="12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&lt;&lt;s; </a:t>
            </a: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6700" marR="1386840">
              <a:lnSpc>
                <a:spcPct val="100000"/>
              </a:lnSpc>
            </a:pPr>
            <a:r>
              <a:rPr lang="en-US" sz="1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spc="-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en-US" sz="12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266700" marR="1386840">
              <a:lnSpc>
                <a:spcPct val="100000"/>
              </a:lnSpc>
            </a:pPr>
            <a:r>
              <a:rPr lang="en-US" sz="1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98F99-4DD8-4532-AD62-B03E3D09D4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400" y="1700910"/>
            <a:ext cx="7531100" cy="394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16" y="2296744"/>
            <a:ext cx="635698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35" dirty="0">
                <a:solidFill>
                  <a:srgbClr val="C0504D"/>
                </a:solidFill>
                <a:latin typeface="Calibri"/>
                <a:cs typeface="Calibri"/>
              </a:rPr>
              <a:t>Data</a:t>
            </a:r>
            <a:r>
              <a:rPr sz="6600" b="1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6600" b="1" spc="-5" dirty="0">
                <a:solidFill>
                  <a:srgbClr val="C0504D"/>
                </a:solidFill>
                <a:latin typeface="Calibri"/>
                <a:cs typeface="Calibri"/>
              </a:rPr>
              <a:t>File</a:t>
            </a:r>
            <a:r>
              <a:rPr sz="6600" b="1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6600" b="1" spc="-5" dirty="0">
                <a:solidFill>
                  <a:srgbClr val="C0504D"/>
                </a:solidFill>
                <a:latin typeface="Calibri"/>
                <a:cs typeface="Calibri"/>
              </a:rPr>
              <a:t>Handling</a:t>
            </a:r>
            <a:endParaRPr sz="6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177" y="461899"/>
            <a:ext cx="3246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Opening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28915" cy="3352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304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it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ifstream, ofstream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fstream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open()</a:t>
            </a: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644" y="381000"/>
            <a:ext cx="72040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latin typeface="Calibri"/>
                <a:cs typeface="Calibri"/>
              </a:rPr>
              <a:t>Opening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files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using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1484" cy="3311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created. Here,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filename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252729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10018"/>
            <a:ext cx="7975600" cy="262571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algn="just">
              <a:lnSpc>
                <a:spcPct val="100000"/>
              </a:lnSpc>
              <a:spcBef>
                <a:spcPts val="690"/>
              </a:spcBef>
              <a:tabLst>
                <a:tab pos="5085080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sz="2400" spc="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outfile(“results”);	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90805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14" y="4012691"/>
            <a:ext cx="5328185" cy="2540508"/>
          </a:xfrm>
          <a:prstGeom prst="rect">
            <a:avLst/>
          </a:prstGeom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969644" y="381000"/>
            <a:ext cx="72040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4000" b="1" kern="0" spc="-5" smtClean="0">
                <a:solidFill>
                  <a:sysClr val="windowText" lastClr="000000"/>
                </a:solidFill>
                <a:latin typeface="Calibri"/>
                <a:cs typeface="Calibri"/>
              </a:rPr>
              <a:t>Opening</a:t>
            </a:r>
            <a:r>
              <a:rPr lang="en-US" sz="4000" b="1" kern="0" spc="-25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spc="-5" smtClean="0">
                <a:solidFill>
                  <a:sysClr val="windowText" lastClr="000000"/>
                </a:solidFill>
                <a:latin typeface="Calibri"/>
                <a:cs typeface="Calibri"/>
              </a:rPr>
              <a:t>files</a:t>
            </a:r>
            <a:r>
              <a:rPr lang="en-US" sz="4000" b="1" kern="0" spc="-40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smtClean="0">
                <a:solidFill>
                  <a:sysClr val="windowText" lastClr="000000"/>
                </a:solidFill>
                <a:latin typeface="Calibri"/>
                <a:cs typeface="Calibri"/>
              </a:rPr>
              <a:t>using</a:t>
            </a:r>
            <a:r>
              <a:rPr lang="en-US" sz="4000" b="1" kern="0" spc="-10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spc="-15" smtClean="0">
                <a:solidFill>
                  <a:sysClr val="windowText" lastClr="000000"/>
                </a:solidFill>
                <a:latin typeface="Calibri"/>
                <a:cs typeface="Calibri"/>
              </a:rPr>
              <a:t>constructor</a:t>
            </a:r>
            <a:endParaRPr lang="en-US" sz="4000" b="1" kern="0" spc="-15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799" y="1447800"/>
            <a:ext cx="7928609" cy="3770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  <a:tabLst>
                <a:tab pos="5513705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(“data”);	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//input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60550">
              <a:lnSpc>
                <a:spcPct val="1201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like: </a:t>
            </a:r>
            <a:r>
              <a:rPr sz="24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outfile&lt;&lt;total;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603875">
              <a:lnSpc>
                <a:spcPct val="120000"/>
              </a:lnSpc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outfile&lt;&lt;sum;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er;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infile&gt;&gt;string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969644" y="381000"/>
            <a:ext cx="72040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4000" b="1" kern="0" spc="-5" smtClean="0">
                <a:solidFill>
                  <a:sysClr val="windowText" lastClr="000000"/>
                </a:solidFill>
                <a:latin typeface="Calibri"/>
                <a:cs typeface="Calibri"/>
              </a:rPr>
              <a:t>Opening</a:t>
            </a:r>
            <a:r>
              <a:rPr lang="en-US" sz="4000" b="1" kern="0" spc="-25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spc="-5" smtClean="0">
                <a:solidFill>
                  <a:sysClr val="windowText" lastClr="000000"/>
                </a:solidFill>
                <a:latin typeface="Calibri"/>
                <a:cs typeface="Calibri"/>
              </a:rPr>
              <a:t>files</a:t>
            </a:r>
            <a:r>
              <a:rPr lang="en-US" sz="4000" b="1" kern="0" spc="-40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smtClean="0">
                <a:solidFill>
                  <a:sysClr val="windowText" lastClr="000000"/>
                </a:solidFill>
                <a:latin typeface="Calibri"/>
                <a:cs typeface="Calibri"/>
              </a:rPr>
              <a:t>using</a:t>
            </a:r>
            <a:r>
              <a:rPr lang="en-US" sz="4000" b="1" kern="0" spc="-10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spc="-15" smtClean="0">
                <a:solidFill>
                  <a:sysClr val="windowText" lastClr="000000"/>
                </a:solidFill>
                <a:latin typeface="Calibri"/>
                <a:cs typeface="Calibri"/>
              </a:rPr>
              <a:t>constructor</a:t>
            </a:r>
            <a:endParaRPr lang="en-US" sz="4000" b="1" kern="0" spc="-15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607261"/>
            <a:ext cx="8072120" cy="5071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4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algn="just">
              <a:lnSpc>
                <a:spcPct val="100000"/>
              </a:lnSpc>
              <a:spcBef>
                <a:spcPts val="310"/>
              </a:spcBef>
            </a:pPr>
            <a:r>
              <a:rPr sz="2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endParaRPr lang="en-US" sz="2400" spc="-5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spcBef>
                <a:spcPts val="105"/>
              </a:spcBef>
            </a:pPr>
            <a:r>
              <a:rPr lang="en-US" sz="2400" spc="-1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(“salary</a:t>
            </a:r>
            <a:r>
              <a:rPr lang="en-US" sz="2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en-US"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//creates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connects</a:t>
            </a:r>
            <a:r>
              <a:rPr lang="en-US"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“salary”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en-US"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/>
            <a:r>
              <a:rPr lang="en-US" sz="2400" spc="-1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(“salary</a:t>
            </a:r>
            <a:r>
              <a:rPr lang="en-US" sz="2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en-US"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//creates</a:t>
            </a:r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connects</a:t>
            </a:r>
            <a:r>
              <a:rPr lang="en-US"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“salary”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en-US"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algn="just">
              <a:lnSpc>
                <a:spcPct val="100000"/>
              </a:lnSpc>
              <a:spcBef>
                <a:spcPts val="3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969644" y="381000"/>
            <a:ext cx="72040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4000" b="1" kern="0" spc="-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Opening</a:t>
            </a:r>
            <a:r>
              <a:rPr lang="en-US" sz="4000" b="1" kern="0" spc="-2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spc="-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</a:t>
            </a:r>
            <a:r>
              <a:rPr lang="en-US" sz="4000" b="1" kern="0" spc="-40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using</a:t>
            </a:r>
            <a:r>
              <a:rPr lang="en-US" sz="4000" b="1" kern="0" spc="-10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4000" b="1" kern="0" spc="-15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constructor</a:t>
            </a:r>
            <a:endParaRPr lang="en-US" sz="4000" b="1" kern="0" spc="-15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981950" cy="5484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reading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//disconnect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endParaRPr lang="en-US" sz="2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spc="-2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8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(“salary</a:t>
            </a:r>
            <a:r>
              <a:rPr lang="en-US" sz="28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670"/>
              </a:spcBef>
            </a:pPr>
            <a:r>
              <a:rPr lang="en-US" sz="2800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infile.close</a:t>
            </a:r>
            <a:r>
              <a:rPr lang="en-US" sz="28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2755900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7946" y="381000"/>
            <a:ext cx="6771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4000" b="1" kern="0" spc="-5" dirty="0">
                <a:solidFill>
                  <a:sysClr val="windowText" lastClr="000000"/>
                </a:solidFill>
                <a:cs typeface="Calibri"/>
              </a:rPr>
              <a:t>Opening</a:t>
            </a:r>
            <a:r>
              <a:rPr lang="en-US" sz="4000" b="1" kern="0" spc="-25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 b="1" kern="0" spc="-5" dirty="0">
                <a:solidFill>
                  <a:sysClr val="windowText" lastClr="000000"/>
                </a:solidFill>
                <a:cs typeface="Calibri"/>
              </a:rPr>
              <a:t>files</a:t>
            </a:r>
            <a:r>
              <a:rPr lang="en-US" sz="4000" b="1" kern="0" spc="-40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 b="1" kern="0" dirty="0">
                <a:solidFill>
                  <a:sysClr val="windowText" lastClr="000000"/>
                </a:solidFill>
                <a:cs typeface="Calibri"/>
              </a:rPr>
              <a:t>using</a:t>
            </a:r>
            <a:r>
              <a:rPr lang="en-US" sz="4000" b="1" kern="0" spc="-10" dirty="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 b="1" kern="0" spc="-15" dirty="0">
                <a:solidFill>
                  <a:sysClr val="windowText" lastClr="000000"/>
                </a:solidFill>
                <a:cs typeface="Calibri"/>
              </a:rPr>
              <a:t>constructor</a:t>
            </a:r>
            <a:endParaRPr lang="en-US" sz="4000" b="1" kern="0" spc="-15" dirty="0">
              <a:solidFill>
                <a:sysClr val="windowText" lastClr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6705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-40" dirty="0" smtClean="0"/>
              <a:t>Program for </a:t>
            </a:r>
            <a:r>
              <a:rPr sz="4000" b="1" spc="-40" dirty="0" smtClean="0"/>
              <a:t>Writ</a:t>
            </a:r>
            <a:r>
              <a:rPr lang="en-US" sz="4000" b="1" spc="-40" dirty="0" smtClean="0"/>
              <a:t>ing into</a:t>
            </a:r>
            <a:r>
              <a:rPr sz="4000" b="1" spc="-55" dirty="0" smtClean="0"/>
              <a:t> </a:t>
            </a:r>
            <a:r>
              <a:rPr sz="4000" b="1" spc="-10" dirty="0" smtClean="0"/>
              <a:t>file</a:t>
            </a:r>
            <a:endParaRPr sz="4000" b="1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3496310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247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#include&lt;fstream&gt;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std; </a:t>
            </a:r>
            <a:r>
              <a:rPr sz="24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marR="5080">
              <a:lnSpc>
                <a:spcPct val="100000"/>
              </a:lnSpc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of("result.txt"); </a:t>
            </a:r>
            <a:r>
              <a:rPr sz="24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of&lt;&lt;"hello";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marR="294005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of.close();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marR="294005">
              <a:lnSpc>
                <a:spcPct val="100000"/>
              </a:lnSpc>
              <a:spcBef>
                <a:spcPts val="5"/>
              </a:spcBef>
            </a:pPr>
            <a:r>
              <a:rPr sz="24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&lt;&lt;"data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saved\n";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61899"/>
            <a:ext cx="66293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-40" dirty="0"/>
              <a:t>Program </a:t>
            </a:r>
            <a:r>
              <a:rPr lang="en-US" sz="4000" b="1" spc="-40" dirty="0" smtClean="0"/>
              <a:t>to </a:t>
            </a:r>
            <a:r>
              <a:rPr sz="4000" b="1" spc="-20" dirty="0" smtClean="0"/>
              <a:t>Read</a:t>
            </a:r>
            <a:r>
              <a:rPr lang="en-US" sz="4000" b="1" spc="-20" dirty="0" smtClean="0"/>
              <a:t> from the</a:t>
            </a:r>
            <a:r>
              <a:rPr sz="4000" b="1" spc="-75" dirty="0" smtClean="0"/>
              <a:t> </a:t>
            </a:r>
            <a:r>
              <a:rPr sz="4000" b="1"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129"/>
            <a:ext cx="5864860" cy="4023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294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 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62940">
              <a:lnSpc>
                <a:spcPct val="120000"/>
              </a:lnSpc>
              <a:spcBef>
                <a:spcPts val="100"/>
              </a:spcBef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#include&lt;fstream&gt;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62940">
              <a:lnSpc>
                <a:spcPct val="120000"/>
              </a:lnSpc>
              <a:spcBef>
                <a:spcPts val="100"/>
              </a:spcBef>
            </a:pP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std;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s[10];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marR="5080">
              <a:lnSpc>
                <a:spcPct val="120000"/>
              </a:lnSpc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inf("result.txt");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53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marR="5080">
              <a:lnSpc>
                <a:spcPct val="120000"/>
              </a:lnSpc>
            </a:pPr>
            <a:r>
              <a:rPr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&gt;&gt;s;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marR="1764664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.clo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cout&lt;&lt;s;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206" y="496950"/>
            <a:ext cx="838159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5" dirty="0"/>
              <a:t>Two</a:t>
            </a:r>
            <a:r>
              <a:rPr sz="4000" b="1" dirty="0"/>
              <a:t> </a:t>
            </a:r>
            <a:r>
              <a:rPr sz="4000" b="1" spc="-5" dirty="0"/>
              <a:t>file</a:t>
            </a:r>
            <a:r>
              <a:rPr sz="4000" b="1" spc="-10" dirty="0"/>
              <a:t> </a:t>
            </a:r>
            <a:r>
              <a:rPr sz="4000" b="1" spc="-20" dirty="0"/>
              <a:t>streams</a:t>
            </a:r>
            <a:r>
              <a:rPr sz="4000" b="1" spc="-5" dirty="0"/>
              <a:t> </a:t>
            </a:r>
            <a:r>
              <a:rPr sz="4000" b="1" spc="-15" dirty="0"/>
              <a:t>working</a:t>
            </a:r>
            <a:r>
              <a:rPr sz="4000" b="1" spc="-10" dirty="0"/>
              <a:t> </a:t>
            </a:r>
            <a:r>
              <a:rPr sz="4000" b="1" spc="-5" dirty="0"/>
              <a:t>on</a:t>
            </a:r>
            <a:r>
              <a:rPr sz="4000" b="1" spc="-10" dirty="0"/>
              <a:t> same</a:t>
            </a:r>
            <a:r>
              <a:rPr sz="4000" b="1" spc="5" dirty="0"/>
              <a:t> </a:t>
            </a:r>
            <a:r>
              <a:rPr sz="4000" b="1" spc="-10" dirty="0"/>
              <a:t>file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3057525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Program1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………………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……………….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ofstream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outfile(“salary”);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……………………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…………………..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Program2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…………………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…………………..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ifstream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infile(“salary”);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……………………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…………………….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7530" y="1981200"/>
            <a:ext cx="4489813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283210"/>
            <a:ext cx="7848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latin typeface="+mn-lt"/>
                <a:cs typeface="Times New Roman" panose="02020603050405020304" pitchFamily="18" charset="0"/>
              </a:rPr>
              <a:t>P</a:t>
            </a:r>
            <a:r>
              <a:rPr sz="4000" b="1" spc="-30" dirty="0" smtClean="0">
                <a:latin typeface="+mn-lt"/>
                <a:cs typeface="Times New Roman" panose="02020603050405020304" pitchFamily="18" charset="0"/>
              </a:rPr>
              <a:t>rogram</a:t>
            </a:r>
            <a:r>
              <a:rPr sz="4000" b="1" spc="5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000" b="1" spc="5" dirty="0" smtClean="0">
                <a:latin typeface="+mn-lt"/>
                <a:cs typeface="Times New Roman" panose="02020603050405020304" pitchFamily="18" charset="0"/>
              </a:rPr>
              <a:t>for </a:t>
            </a:r>
            <a:r>
              <a:rPr sz="4000" b="1" spc="-20" dirty="0" smtClean="0">
                <a:latin typeface="+mn-lt"/>
                <a:cs typeface="Times New Roman" panose="02020603050405020304" pitchFamily="18" charset="0"/>
              </a:rPr>
              <a:t>read</a:t>
            </a:r>
            <a:r>
              <a:rPr lang="en-US" sz="4000" b="1" spc="-20" dirty="0" smtClean="0">
                <a:latin typeface="+mn-lt"/>
                <a:cs typeface="Times New Roman" panose="02020603050405020304" pitchFamily="18" charset="0"/>
              </a:rPr>
              <a:t>ing and </a:t>
            </a:r>
            <a:r>
              <a:rPr sz="4000" b="1" spc="-1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sz="4000" b="1" spc="-15" dirty="0" smtClean="0">
                <a:latin typeface="+mn-lt"/>
                <a:cs typeface="Times New Roman" panose="02020603050405020304" pitchFamily="18" charset="0"/>
              </a:rPr>
              <a:t>writ</a:t>
            </a:r>
            <a:r>
              <a:rPr lang="en-US" sz="4000" b="1" spc="-15" dirty="0" smtClean="0">
                <a:latin typeface="+mn-lt"/>
                <a:cs typeface="Times New Roman" panose="02020603050405020304" pitchFamily="18" charset="0"/>
              </a:rPr>
              <a:t>ing</a:t>
            </a:r>
            <a:endParaRPr sz="4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856357"/>
            <a:ext cx="6553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s[30];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of("result.txt");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of&lt;&lt;"welcome";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of.close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&lt;&lt;"data saved\n";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("result.txt");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&gt;&gt;s;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inf.close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15553"/>
          </a:xfrm>
        </p:spPr>
        <p:txBody>
          <a:bodyPr/>
          <a:lstStyle/>
          <a:p>
            <a:pPr algn="ctr"/>
            <a:r>
              <a:rPr lang="en-US" sz="4000" b="1" dirty="0" smtClean="0"/>
              <a:t>Topics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1143000"/>
            <a:ext cx="7531100" cy="47397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closing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files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stream functions,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Reading/Writing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random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processing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file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8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008" y="461899"/>
            <a:ext cx="59455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/>
              <a:t>Opening</a:t>
            </a:r>
            <a:r>
              <a:rPr sz="4000" b="1" spc="-20" dirty="0"/>
              <a:t> </a:t>
            </a:r>
            <a:r>
              <a:rPr sz="4000" b="1" spc="-5" dirty="0"/>
              <a:t>files</a:t>
            </a:r>
            <a:r>
              <a:rPr sz="4000" b="1" spc="-15" dirty="0"/>
              <a:t> </a:t>
            </a:r>
            <a:r>
              <a:rPr sz="4000" b="1" spc="-5" dirty="0"/>
              <a:t>using</a:t>
            </a:r>
            <a:r>
              <a:rPr sz="4000" b="1" spc="-15" dirty="0"/>
              <a:t> </a:t>
            </a:r>
            <a:r>
              <a:rPr sz="4000" b="1" spc="-5" dirty="0"/>
              <a:t>open()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379460" cy="2601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sz="28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" marR="1623695">
              <a:lnSpc>
                <a:spcPts val="4610"/>
              </a:lnSpc>
              <a:spcBef>
                <a:spcPts val="100"/>
              </a:spcBef>
              <a:tabLst>
                <a:tab pos="2199640" algn="l"/>
              </a:tabLst>
            </a:pPr>
            <a:r>
              <a:rPr sz="2800" b="1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file_stream</a:t>
            </a:r>
            <a:r>
              <a:rPr lang="en-US" sz="2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stream_object; </a:t>
            </a:r>
            <a:r>
              <a:rPr sz="2800" b="1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stream_object.open(“filename”);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19450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/>
              <a:t>E</a:t>
            </a:r>
            <a:r>
              <a:rPr sz="4000" b="1" spc="-85" dirty="0"/>
              <a:t>x</a:t>
            </a:r>
            <a:r>
              <a:rPr sz="4000" b="1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1526489"/>
            <a:ext cx="438912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outfile;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e.op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n(“C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…………………..</a:t>
            </a:r>
          </a:p>
          <a:p>
            <a:pPr marL="97790" marR="150495" indent="-85725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…………………..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outfile.close();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outfile.open(“Capital.txt”);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…………………….</a:t>
            </a: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…………………..</a:t>
            </a: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outfile.close();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61687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-25" dirty="0"/>
              <a:t>Program</a:t>
            </a:r>
            <a:r>
              <a:rPr sz="4000" b="1" spc="-20" dirty="0"/>
              <a:t> </a:t>
            </a:r>
            <a:r>
              <a:rPr lang="en-US" sz="4000" b="1" spc="-20" dirty="0" smtClean="0"/>
              <a:t>for </a:t>
            </a:r>
            <a:r>
              <a:rPr sz="4000" b="1" spc="-15" dirty="0" smtClean="0"/>
              <a:t>write</a:t>
            </a:r>
            <a:r>
              <a:rPr lang="en-US" sz="4000" b="1" spc="-15" dirty="0" smtClean="0"/>
              <a:t> into file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586914"/>
            <a:ext cx="7922260" cy="6303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fout.open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("result.txt");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\n";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&lt;&lt;"USA\n";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&lt;&lt;"UK\n";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fout.open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("result1.txt");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&lt;&lt;"Delhi\n";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&lt;&lt;"Washington\n";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\n";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696200" cy="615553"/>
          </a:xfrm>
        </p:spPr>
        <p:txBody>
          <a:bodyPr/>
          <a:lstStyle/>
          <a:p>
            <a:pPr algn="ctr"/>
            <a:r>
              <a:rPr lang="en-US"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40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from </a:t>
            </a:r>
            <a:r>
              <a:rPr lang="en-US"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2819400" cy="573426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74955" marR="579120">
              <a:lnSpc>
                <a:spcPct val="12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n=80; </a:t>
            </a:r>
            <a:r>
              <a:rPr sz="2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39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 marR="579120">
              <a:lnSpc>
                <a:spcPct val="120000"/>
              </a:lnSpc>
            </a:pP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s[n];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 marR="579120">
              <a:lnSpc>
                <a:spcPct val="120000"/>
              </a:lnSpc>
            </a:pPr>
            <a:r>
              <a:rPr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>
              <a:lnSpc>
                <a:spcPct val="120000"/>
              </a:lnSpc>
            </a:pP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fin.op</a:t>
            </a:r>
            <a:r>
              <a:rPr sz="20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.txt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>
              <a:lnSpc>
                <a:spcPct val="120000"/>
              </a:lnSpc>
            </a:pP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while(fin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79730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fin.getline(s,n);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>
              <a:lnSpc>
                <a:spcPct val="100000"/>
              </a:lnSpc>
              <a:spcBef>
                <a:spcPts val="430"/>
              </a:spcBef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>
              <a:spcBef>
                <a:spcPts val="430"/>
              </a:spcBef>
            </a:pPr>
            <a:r>
              <a:rPr lang="en-US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fin.close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4955">
              <a:lnSpc>
                <a:spcPct val="100000"/>
              </a:lnSpc>
              <a:spcBef>
                <a:spcPts val="4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143000"/>
            <a:ext cx="4572000" cy="30059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marR="107950">
              <a:lnSpc>
                <a:spcPct val="120000"/>
              </a:lnSpc>
            </a:pPr>
            <a:r>
              <a:rPr lang="en-US" sz="20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fin.open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(“result1.txt"); </a:t>
            </a:r>
          </a:p>
          <a:p>
            <a:pPr marL="355600" marR="107950">
              <a:lnSpc>
                <a:spcPct val="120000"/>
              </a:lnSpc>
            </a:pPr>
            <a:r>
              <a:rPr lang="en-US" sz="200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while(fin)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>
              <a:lnSpc>
                <a:spcPct val="100000"/>
              </a:lnSpc>
              <a:spcBef>
                <a:spcPts val="434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79730" marR="450215">
              <a:lnSpc>
                <a:spcPct val="120000"/>
              </a:lnSpc>
            </a:pP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en-US" sz="2000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379730" marR="450215">
              <a:lnSpc>
                <a:spcPct val="120000"/>
              </a:lnSpc>
            </a:pP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>
              <a:lnSpc>
                <a:spcPct val="100000"/>
              </a:lnSpc>
              <a:spcBef>
                <a:spcPts val="434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lang="en-US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fin.close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1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104" y="614299"/>
            <a:ext cx="47212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" dirty="0"/>
              <a:t>Detecting</a:t>
            </a:r>
            <a:r>
              <a:rPr sz="4000" b="1" spc="-35" dirty="0"/>
              <a:t> </a:t>
            </a:r>
            <a:r>
              <a:rPr sz="4000" b="1" spc="-5" dirty="0"/>
              <a:t>end-of-file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974965" cy="50558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87375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30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87375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while(fin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1270" algn="just">
              <a:lnSpc>
                <a:spcPct val="90000"/>
              </a:lnSpc>
              <a:spcBef>
                <a:spcPts val="720"/>
              </a:spcBef>
            </a:pP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30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end-of-file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754120" algn="just"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if(fin1.eof()!=0)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797935" algn="just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exit(1);}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44780" indent="-257810" algn="just">
              <a:lnSpc>
                <a:spcPts val="3240"/>
              </a:lnSpc>
              <a:spcBef>
                <a:spcPts val="770"/>
              </a:spcBef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eof()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 of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ios.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end-of-file(eof)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0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12660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3545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&lt;ifstream&gt;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1325" indent="-429259">
              <a:lnSpc>
                <a:spcPct val="100000"/>
              </a:lnSpc>
              <a:buAutoNum type="alphaLcParenR"/>
              <a:tabLst>
                <a:tab pos="441959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&lt;ostream&gt;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8798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&lt;fstream&gt;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88804" y="762000"/>
            <a:ext cx="1507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0" dirty="0" smtClean="0">
                <a:cs typeface="Calibri"/>
              </a:rPr>
              <a:t>MCQ1</a:t>
            </a:r>
            <a:endParaRPr lang="en-US" sz="4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12660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3545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&lt;ifstream&gt;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1325" indent="-429259">
              <a:lnSpc>
                <a:spcPct val="100000"/>
              </a:lnSpc>
              <a:buAutoNum type="alphaLcParenR"/>
              <a:tabLst>
                <a:tab pos="441959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&lt;ostream&gt;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8798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&lt;fstream&gt;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88804" y="762000"/>
            <a:ext cx="1950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0" dirty="0" smtClean="0">
                <a:cs typeface="Calibri"/>
              </a:rPr>
              <a:t>Solution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31999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06056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0564" y="838200"/>
            <a:ext cx="16219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0" dirty="0" smtClean="0">
                <a:cs typeface="Calibri"/>
              </a:rPr>
              <a:t>MCQ 2</a:t>
            </a:r>
            <a:endParaRPr lang="en-US" sz="4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15553"/>
          </a:xfrm>
        </p:spPr>
        <p:txBody>
          <a:bodyPr/>
          <a:lstStyle/>
          <a:p>
            <a:pPr algn="ctr"/>
            <a:r>
              <a:rPr lang="en-US" sz="4000" b="1" dirty="0" smtClean="0"/>
              <a:t>Solution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1700910"/>
            <a:ext cx="7531100" cy="2862322"/>
          </a:xfrm>
        </p:spPr>
        <p:txBody>
          <a:bodyPr/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lang="en-US" sz="28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lang="en-US" sz="28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lang="en-US" sz="2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lang="en-US" sz="28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fsstream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88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892552"/>
          </a:xfrm>
        </p:spPr>
        <p:txBody>
          <a:bodyPr/>
          <a:lstStyle/>
          <a:p>
            <a:pPr lvl="1" algn="ctr"/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Modes of file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15553"/>
          </a:xfrm>
        </p:spPr>
        <p:txBody>
          <a:bodyPr/>
          <a:lstStyle/>
          <a:p>
            <a:pPr algn="ctr"/>
            <a:r>
              <a:rPr lang="en-US" sz="4000" b="1" dirty="0" smtClean="0"/>
              <a:t>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1409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226" y="461899"/>
            <a:ext cx="24752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/>
              <a:t>File</a:t>
            </a:r>
            <a:r>
              <a:rPr sz="4000" b="1" spc="-80" dirty="0"/>
              <a:t> </a:t>
            </a:r>
            <a:r>
              <a:rPr sz="4000" b="1" dirty="0"/>
              <a:t>modes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9676" y="2205227"/>
            <a:ext cx="5288280" cy="1035050"/>
            <a:chOff x="1979676" y="2205227"/>
            <a:chExt cx="5288280" cy="103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2205227"/>
              <a:ext cx="5288280" cy="7193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544" y="2603004"/>
              <a:ext cx="1136903" cy="6370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51754" y="2625725"/>
              <a:ext cx="942340" cy="454659"/>
            </a:xfrm>
            <a:custGeom>
              <a:avLst/>
              <a:gdLst/>
              <a:ahLst/>
              <a:cxnLst/>
              <a:rect l="l" t="t" r="r" b="b"/>
              <a:pathLst>
                <a:path w="942340" h="454660">
                  <a:moveTo>
                    <a:pt x="74930" y="346075"/>
                  </a:moveTo>
                  <a:lnTo>
                    <a:pt x="67056" y="347472"/>
                  </a:lnTo>
                  <a:lnTo>
                    <a:pt x="0" y="443357"/>
                  </a:lnTo>
                  <a:lnTo>
                    <a:pt x="109474" y="453898"/>
                  </a:lnTo>
                  <a:lnTo>
                    <a:pt x="116459" y="454660"/>
                  </a:lnTo>
                  <a:lnTo>
                    <a:pt x="122555" y="449452"/>
                  </a:lnTo>
                  <a:lnTo>
                    <a:pt x="123109" y="444373"/>
                  </a:lnTo>
                  <a:lnTo>
                    <a:pt x="28194" y="444373"/>
                  </a:lnTo>
                  <a:lnTo>
                    <a:pt x="17525" y="421259"/>
                  </a:lnTo>
                  <a:lnTo>
                    <a:pt x="60173" y="401597"/>
                  </a:lnTo>
                  <a:lnTo>
                    <a:pt x="83820" y="367791"/>
                  </a:lnTo>
                  <a:lnTo>
                    <a:pt x="87884" y="362076"/>
                  </a:lnTo>
                  <a:lnTo>
                    <a:pt x="86487" y="354202"/>
                  </a:lnTo>
                  <a:lnTo>
                    <a:pt x="80772" y="350138"/>
                  </a:lnTo>
                  <a:lnTo>
                    <a:pt x="74930" y="346075"/>
                  </a:lnTo>
                  <a:close/>
                </a:path>
                <a:path w="942340" h="454660">
                  <a:moveTo>
                    <a:pt x="60173" y="401597"/>
                  </a:moveTo>
                  <a:lnTo>
                    <a:pt x="17525" y="421259"/>
                  </a:lnTo>
                  <a:lnTo>
                    <a:pt x="28194" y="444373"/>
                  </a:lnTo>
                  <a:lnTo>
                    <a:pt x="37560" y="440054"/>
                  </a:lnTo>
                  <a:lnTo>
                    <a:pt x="33274" y="440054"/>
                  </a:lnTo>
                  <a:lnTo>
                    <a:pt x="24003" y="420242"/>
                  </a:lnTo>
                  <a:lnTo>
                    <a:pt x="47131" y="420242"/>
                  </a:lnTo>
                  <a:lnTo>
                    <a:pt x="60173" y="401597"/>
                  </a:lnTo>
                  <a:close/>
                </a:path>
                <a:path w="942340" h="454660">
                  <a:moveTo>
                    <a:pt x="70844" y="424710"/>
                  </a:moveTo>
                  <a:lnTo>
                    <a:pt x="28194" y="444373"/>
                  </a:lnTo>
                  <a:lnTo>
                    <a:pt x="123109" y="444373"/>
                  </a:lnTo>
                  <a:lnTo>
                    <a:pt x="123317" y="442467"/>
                  </a:lnTo>
                  <a:lnTo>
                    <a:pt x="123951" y="435483"/>
                  </a:lnTo>
                  <a:lnTo>
                    <a:pt x="118872" y="429387"/>
                  </a:lnTo>
                  <a:lnTo>
                    <a:pt x="111887" y="428625"/>
                  </a:lnTo>
                  <a:lnTo>
                    <a:pt x="70844" y="424710"/>
                  </a:lnTo>
                  <a:close/>
                </a:path>
                <a:path w="942340" h="454660">
                  <a:moveTo>
                    <a:pt x="24003" y="420242"/>
                  </a:moveTo>
                  <a:lnTo>
                    <a:pt x="33274" y="440054"/>
                  </a:lnTo>
                  <a:lnTo>
                    <a:pt x="45685" y="422310"/>
                  </a:lnTo>
                  <a:lnTo>
                    <a:pt x="24003" y="420242"/>
                  </a:lnTo>
                  <a:close/>
                </a:path>
                <a:path w="942340" h="454660">
                  <a:moveTo>
                    <a:pt x="45685" y="422310"/>
                  </a:moveTo>
                  <a:lnTo>
                    <a:pt x="33274" y="440054"/>
                  </a:lnTo>
                  <a:lnTo>
                    <a:pt x="37560" y="440054"/>
                  </a:lnTo>
                  <a:lnTo>
                    <a:pt x="70844" y="424710"/>
                  </a:lnTo>
                  <a:lnTo>
                    <a:pt x="45685" y="422310"/>
                  </a:lnTo>
                  <a:close/>
                </a:path>
                <a:path w="942340" h="454660">
                  <a:moveTo>
                    <a:pt x="931291" y="0"/>
                  </a:moveTo>
                  <a:lnTo>
                    <a:pt x="60173" y="401597"/>
                  </a:lnTo>
                  <a:lnTo>
                    <a:pt x="45685" y="422310"/>
                  </a:lnTo>
                  <a:lnTo>
                    <a:pt x="70844" y="424710"/>
                  </a:lnTo>
                  <a:lnTo>
                    <a:pt x="941959" y="23113"/>
                  </a:lnTo>
                  <a:lnTo>
                    <a:pt x="931291" y="0"/>
                  </a:lnTo>
                  <a:close/>
                </a:path>
                <a:path w="942340" h="454660">
                  <a:moveTo>
                    <a:pt x="47131" y="420242"/>
                  </a:moveTo>
                  <a:lnTo>
                    <a:pt x="24003" y="420242"/>
                  </a:lnTo>
                  <a:lnTo>
                    <a:pt x="45685" y="422310"/>
                  </a:lnTo>
                  <a:lnTo>
                    <a:pt x="47131" y="42024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607261"/>
            <a:ext cx="7630795" cy="275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open()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700" dirty="0">
              <a:latin typeface="Calibri"/>
              <a:cs typeface="Calibri"/>
            </a:endParaRPr>
          </a:p>
          <a:p>
            <a:pPr marL="2256155">
              <a:lnSpc>
                <a:spcPct val="100000"/>
              </a:lnSpc>
              <a:spcBef>
                <a:spcPts val="272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Specifies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purpose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opened</a:t>
            </a:r>
            <a:endParaRPr sz="1800" dirty="0">
              <a:latin typeface="Calibri"/>
              <a:cs typeface="Calibri"/>
            </a:endParaRPr>
          </a:p>
          <a:p>
            <a:pPr marL="355600" marR="73152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member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32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32" y="4581144"/>
            <a:ext cx="7330440" cy="57607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3984"/>
              </p:ext>
            </p:extLst>
          </p:nvPr>
        </p:nvGraphicFramePr>
        <p:xfrm>
          <a:off x="1212850" y="914401"/>
          <a:ext cx="6705600" cy="5099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  <a:gridCol w="3352800"/>
              </a:tblGrid>
              <a:tr h="339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94888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ios::app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Append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end-of-file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9488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ios::ate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opening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94888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ios::binary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94888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ios::in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 file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reading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9488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ios::nocreate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fail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 not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94888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ios::noreplace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fail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already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9488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ios::out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 file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writing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9488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ios::trunc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contents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52800" y="228600"/>
            <a:ext cx="24657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/>
              <a:t>File</a:t>
            </a:r>
            <a:r>
              <a:rPr lang="en-US" sz="4000" b="1" spc="-80" dirty="0" smtClean="0"/>
              <a:t> </a:t>
            </a:r>
            <a:r>
              <a:rPr lang="en-US" sz="4000" b="1" dirty="0" smtClean="0"/>
              <a:t>modes</a:t>
            </a:r>
            <a:endParaRPr lang="en-US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899"/>
            <a:ext cx="21640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/>
              <a:t>E</a:t>
            </a:r>
            <a:r>
              <a:rPr sz="4000" b="1" spc="-85" dirty="0"/>
              <a:t>x</a:t>
            </a:r>
            <a:r>
              <a:rPr sz="4000" b="1"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468953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229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5100937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82" y="0"/>
                </a:lnTo>
              </a:path>
            </a:pathLst>
          </a:custGeom>
          <a:ln w="229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37461"/>
            <a:ext cx="539623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1161415" indent="-781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fileout;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fileout.open(“hello”,ios::app);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infile;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Infile.open(“data_file”,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ios::in|ios::out)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342" y="461899"/>
            <a:ext cx="29102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append</a:t>
            </a:r>
            <a:r>
              <a:rPr sz="4000" b="1" spc="-75" dirty="0"/>
              <a:t> </a:t>
            </a:r>
            <a:r>
              <a:rPr sz="4000" b="1" dirty="0"/>
              <a:t>mod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3310"/>
            <a:ext cx="7846060" cy="599587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s[30];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fileout.open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("data",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::app);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&lt;&lt;"hello world";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filein.open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("data",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::in);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filein.getline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(s,30);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05000"/>
            <a:ext cx="601027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ios::trunc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mode?</a:t>
            </a:r>
          </a:p>
          <a:p>
            <a:pPr marL="423545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400050" indent="-38798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4543" y="762000"/>
            <a:ext cx="16100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>
                <a:cs typeface="Calibri"/>
              </a:rPr>
              <a:t>MCQ 1</a:t>
            </a:r>
            <a:endParaRPr lang="en-US" sz="40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05000"/>
            <a:ext cx="601027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ios::trunc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mode?</a:t>
            </a:r>
          </a:p>
          <a:p>
            <a:pPr marL="423545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400050" indent="-38798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28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4543" y="762000"/>
            <a:ext cx="1955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>
                <a:cs typeface="Calibri"/>
              </a:rPr>
              <a:t>Solution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871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58825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opening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ios::in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ios::out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ios::app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ios::trunc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3957" y="685800"/>
            <a:ext cx="1625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>
                <a:cs typeface="Calibri"/>
              </a:rPr>
              <a:t>MCQ 2</a:t>
            </a:r>
            <a:endParaRPr lang="en-US" sz="4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58825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3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spc="-7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opening</a:t>
            </a:r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class?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lang="en-US" sz="3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::in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lang="en-US" sz="32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3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::out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lang="en-US" sz="3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::app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lang="en-US" sz="3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32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4543" y="762000"/>
            <a:ext cx="1955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>
                <a:cs typeface="Calibri"/>
              </a:rPr>
              <a:t>Solution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535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665099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1435" y="662753"/>
            <a:ext cx="1625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>
                <a:cs typeface="Calibri"/>
              </a:rPr>
              <a:t>MCQ 3</a:t>
            </a:r>
            <a:endParaRPr lang="en-US" sz="40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905000"/>
            <a:ext cx="665099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open()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6200" y="1066800"/>
            <a:ext cx="1955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5" dirty="0" smtClean="0">
                <a:cs typeface="Calibri"/>
              </a:rPr>
              <a:t>Solution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70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461899"/>
            <a:ext cx="1061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300099"/>
            <a:ext cx="7964805" cy="429540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86995" indent="-34290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66370" indent="-342900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C++,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designed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these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375285" lvl="1" indent="-287020" algn="just">
              <a:lnSpc>
                <a:spcPts val="302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15553"/>
          </a:xfrm>
        </p:spPr>
        <p:txBody>
          <a:bodyPr/>
          <a:lstStyle/>
          <a:p>
            <a:pPr algn="ctr"/>
            <a:r>
              <a:rPr lang="en-US" sz="4000" b="1" dirty="0">
                <a:cs typeface="Times New Roman" panose="02020603050405020304" pitchFamily="18" charset="0"/>
              </a:rPr>
              <a:t>File stream functions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7171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15553"/>
          </a:xfrm>
        </p:spPr>
        <p:txBody>
          <a:bodyPr/>
          <a:lstStyle/>
          <a:p>
            <a:r>
              <a:rPr lang="en-US" sz="4000" b="1" dirty="0">
                <a:latin typeface="+mn-lt"/>
                <a:cs typeface="Times New Roman" panose="02020603050405020304" pitchFamily="18" charset="0"/>
              </a:rPr>
              <a:t>File stream functions</a:t>
            </a:r>
            <a:endParaRPr lang="en-US" sz="4000" b="1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5255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75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685801"/>
            <a:ext cx="8458200" cy="541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030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8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976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153399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37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95400" y="2209800"/>
            <a:ext cx="6400800" cy="1508105"/>
          </a:xfrm>
        </p:spPr>
        <p:txBody>
          <a:bodyPr/>
          <a:lstStyle/>
          <a:p>
            <a:pPr marL="0" lvl="1" algn="ctr"/>
            <a:r>
              <a:rPr lang="en-US" sz="4000" b="1" dirty="0">
                <a:cs typeface="Times New Roman" panose="02020603050405020304" pitchFamily="18" charset="0"/>
              </a:rPr>
              <a:t>Sequential access </a:t>
            </a:r>
            <a:r>
              <a:rPr lang="en-US" sz="4000" b="1" dirty="0" smtClean="0">
                <a:cs typeface="Times New Roman" panose="02020603050405020304" pitchFamily="18" charset="0"/>
              </a:rPr>
              <a:t>file processing</a:t>
            </a:r>
            <a:endParaRPr lang="en-US" sz="4000" b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89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3" y="1189166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481280"/>
            <a:ext cx="74801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4000" b="1" dirty="0" smtClean="0">
                <a:cs typeface="Times New Roman" panose="02020603050405020304" pitchFamily="18" charset="0"/>
              </a:rPr>
              <a:t>Sequential access file processing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31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899"/>
            <a:ext cx="7924799" cy="892552"/>
          </a:xfrm>
        </p:spPr>
        <p:txBody>
          <a:bodyPr/>
          <a:lstStyle/>
          <a:p>
            <a:pPr lvl="1" algn="ctr"/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Sequential access file processing</a:t>
            </a:r>
            <a:br>
              <a:rPr lang="en-US" sz="4000" b="1" dirty="0" smtClean="0">
                <a:latin typeface="+mj-lt"/>
                <a:cs typeface="Times New Roman" panose="02020603050405020304" pitchFamily="18" charset="0"/>
              </a:rPr>
            </a:br>
            <a:endParaRPr lang="en-US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905001"/>
            <a:ext cx="6886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49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762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96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6401181" cy="1231106"/>
          </a:xfrm>
        </p:spPr>
        <p:txBody>
          <a:bodyPr/>
          <a:lstStyle/>
          <a:p>
            <a:r>
              <a:rPr lang="en-US" sz="4000" b="1" dirty="0" smtClean="0"/>
              <a:t>Example get() function</a:t>
            </a:r>
            <a:endParaRPr lang="en-US" sz="4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239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65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7924800" cy="533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6800" y="152399"/>
            <a:ext cx="7315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Console-program-file</a:t>
            </a:r>
            <a:r>
              <a:rPr sz="4000" b="1" spc="-8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interaction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6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15553"/>
          </a:xfrm>
        </p:spPr>
        <p:txBody>
          <a:bodyPr/>
          <a:lstStyle/>
          <a:p>
            <a:r>
              <a:rPr lang="en-US" sz="4000" b="1" dirty="0" err="1"/>
              <a:t>g</a:t>
            </a:r>
            <a:r>
              <a:rPr lang="en-US" sz="4000" b="1" dirty="0" err="1" smtClean="0"/>
              <a:t>etline</a:t>
            </a:r>
            <a:r>
              <a:rPr lang="en-US" sz="4000" b="1" dirty="0" smtClean="0"/>
              <a:t> () example</a:t>
            </a:r>
            <a:endParaRPr lang="en-US" sz="4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7086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76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609600"/>
            <a:ext cx="7467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55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54379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17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15553"/>
          </a:xfrm>
        </p:spPr>
        <p:txBody>
          <a:bodyPr/>
          <a:lstStyle/>
          <a:p>
            <a:pPr algn="ctr"/>
            <a:r>
              <a:rPr lang="en-US" sz="4000" b="1" dirty="0" smtClean="0"/>
              <a:t>Random access</a:t>
            </a:r>
            <a:endParaRPr lang="en-US" sz="4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05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9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77108"/>
          </a:xfrm>
        </p:spPr>
        <p:txBody>
          <a:bodyPr/>
          <a:lstStyle/>
          <a:p>
            <a:pPr algn="ctr"/>
            <a:r>
              <a:rPr lang="en-US" b="1" dirty="0"/>
              <a:t>Random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5924"/>
            <a:ext cx="7848599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834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55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9248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2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15553"/>
          </a:xfrm>
        </p:spPr>
        <p:txBody>
          <a:bodyPr/>
          <a:lstStyle/>
          <a:p>
            <a:r>
              <a:rPr lang="en-US" sz="4000" b="1" dirty="0" smtClean="0"/>
              <a:t>Some more functions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382001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071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20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81000"/>
            <a:ext cx="3908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+mn-lt"/>
                <a:cs typeface="Trebuchet MS"/>
              </a:rPr>
              <a:t>Why</a:t>
            </a:r>
            <a:r>
              <a:rPr sz="4000" b="1" spc="-15" dirty="0">
                <a:latin typeface="+mn-lt"/>
                <a:cs typeface="Trebuchet MS"/>
              </a:rPr>
              <a:t> </a:t>
            </a:r>
            <a:r>
              <a:rPr sz="4000" b="1" spc="-5" dirty="0">
                <a:latin typeface="+mn-lt"/>
                <a:cs typeface="Trebuchet MS"/>
              </a:rPr>
              <a:t>to</a:t>
            </a:r>
            <a:r>
              <a:rPr sz="4000" b="1" spc="-15" dirty="0">
                <a:latin typeface="+mn-lt"/>
                <a:cs typeface="Trebuchet MS"/>
              </a:rPr>
              <a:t> </a:t>
            </a:r>
            <a:r>
              <a:rPr sz="4000" b="1" spc="-10" dirty="0">
                <a:latin typeface="+mn-lt"/>
                <a:cs typeface="Trebuchet MS"/>
              </a:rPr>
              <a:t>use </a:t>
            </a:r>
            <a:r>
              <a:rPr sz="4000" b="1" spc="-5" dirty="0" smtClean="0">
                <a:latin typeface="+mn-lt"/>
                <a:cs typeface="Trebuchet MS"/>
              </a:rPr>
              <a:t>Files</a:t>
            </a:r>
            <a:endParaRPr sz="4000" b="1" dirty="0">
              <a:latin typeface="+mn-lt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36087"/>
            <a:ext cx="7922260" cy="356995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5100" indent="-153035" algn="just">
              <a:lnSpc>
                <a:spcPct val="100000"/>
              </a:lnSpc>
              <a:spcBef>
                <a:spcPts val="67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quantities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indent="-153035" algn="just">
              <a:lnSpc>
                <a:spcPct val="100000"/>
              </a:lnSpc>
              <a:spcBef>
                <a:spcPts val="58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permanently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(until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indent="-153035" algn="just">
              <a:lnSpc>
                <a:spcPct val="100000"/>
              </a:lnSpc>
              <a:spcBef>
                <a:spcPts val="575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program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pPr marL="165100" indent="-153035" algn="just">
              <a:lnSpc>
                <a:spcPct val="100000"/>
              </a:lnSpc>
              <a:spcBef>
                <a:spcPts val="58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indent="-153035" algn="just">
              <a:lnSpc>
                <a:spcPct val="100000"/>
              </a:lnSpc>
              <a:spcBef>
                <a:spcPts val="575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551815" algn="just">
              <a:lnSpc>
                <a:spcPct val="120000"/>
              </a:lnSpc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"connect"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program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15553"/>
          </a:xfrm>
        </p:spPr>
        <p:txBody>
          <a:bodyPr/>
          <a:lstStyle/>
          <a:p>
            <a:pPr algn="ctr"/>
            <a:r>
              <a:rPr lang="en-US" sz="4000" b="1" dirty="0" err="1" smtClean="0"/>
              <a:t>Seekg</a:t>
            </a:r>
            <a:r>
              <a:rPr lang="en-US" sz="4000" b="1" dirty="0" smtClean="0"/>
              <a:t>: Program 1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9248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24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77108"/>
          </a:xfrm>
        </p:spPr>
        <p:txBody>
          <a:bodyPr/>
          <a:lstStyle/>
          <a:p>
            <a:pPr algn="ctr"/>
            <a:r>
              <a:rPr lang="en-US" b="1" dirty="0" err="1"/>
              <a:t>Seekg</a:t>
            </a:r>
            <a:r>
              <a:rPr lang="en-US" b="1" dirty="0"/>
              <a:t>: Program 1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315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1569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77108"/>
          </a:xfrm>
        </p:spPr>
        <p:txBody>
          <a:bodyPr/>
          <a:lstStyle/>
          <a:p>
            <a:r>
              <a:rPr lang="en-US" b="1" dirty="0" err="1"/>
              <a:t>Seekg</a:t>
            </a:r>
            <a:r>
              <a:rPr lang="en-US" b="1" dirty="0"/>
              <a:t>: Program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28738"/>
            <a:ext cx="830580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808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77108"/>
          </a:xfrm>
        </p:spPr>
        <p:txBody>
          <a:bodyPr/>
          <a:lstStyle/>
          <a:p>
            <a:r>
              <a:rPr lang="en-US" b="1" dirty="0" err="1"/>
              <a:t>Seekg</a:t>
            </a:r>
            <a:r>
              <a:rPr lang="en-US" b="1" dirty="0"/>
              <a:t>: Program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24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03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77108"/>
          </a:xfrm>
        </p:spPr>
        <p:txBody>
          <a:bodyPr/>
          <a:lstStyle/>
          <a:p>
            <a:r>
              <a:rPr lang="en-US" b="1" dirty="0" err="1"/>
              <a:t>Seekg</a:t>
            </a:r>
            <a:r>
              <a:rPr lang="en-US" b="1" dirty="0"/>
              <a:t>: Program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8738"/>
            <a:ext cx="79248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708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77108"/>
          </a:xfrm>
        </p:spPr>
        <p:txBody>
          <a:bodyPr/>
          <a:lstStyle/>
          <a:p>
            <a:r>
              <a:rPr lang="en-US" b="1" dirty="0" err="1"/>
              <a:t>Seekg</a:t>
            </a:r>
            <a:r>
              <a:rPr lang="en-US" b="1" dirty="0"/>
              <a:t>: Program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67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1704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924800" cy="5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6689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391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88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5438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5544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792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42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615553"/>
          </a:xfrm>
        </p:spPr>
        <p:txBody>
          <a:bodyPr/>
          <a:lstStyle/>
          <a:p>
            <a:pPr algn="ctr"/>
            <a:r>
              <a:rPr lang="en-US" sz="4000" b="1" dirty="0">
                <a:latin typeface="+mj-lt"/>
                <a:cs typeface="Times New Roman" panose="02020603050405020304" pitchFamily="18" charset="0"/>
              </a:rPr>
              <a:t>Opening and closing of files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8749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162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3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15553"/>
          </a:xfrm>
        </p:spPr>
        <p:txBody>
          <a:bodyPr/>
          <a:lstStyle/>
          <a:p>
            <a:r>
              <a:rPr lang="en-US" sz="4000" b="1" dirty="0" smtClean="0"/>
              <a:t>Binary file operation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54379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115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92479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7029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1899"/>
            <a:ext cx="6934199" cy="615553"/>
          </a:xfrm>
        </p:spPr>
        <p:txBody>
          <a:bodyPr/>
          <a:lstStyle/>
          <a:p>
            <a:pPr algn="ctr"/>
            <a:r>
              <a:rPr lang="en-US" sz="4000" b="1" dirty="0" smtClean="0"/>
              <a:t>Binary file operation example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20000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7150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86600" cy="1354217"/>
          </a:xfrm>
        </p:spPr>
        <p:txBody>
          <a:bodyPr/>
          <a:lstStyle/>
          <a:p>
            <a:r>
              <a:rPr lang="en-US" b="1" dirty="0"/>
              <a:t>Binary file operation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62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330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99909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tellp()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get_pos()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get_p()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tell_pos()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1290" y="609600"/>
            <a:ext cx="1628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MCQ 1</a:t>
            </a:r>
            <a:endParaRPr lang="en-US" sz="4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99909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tellp()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get_pos()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get_p()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tell_pos()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7384" y="609600"/>
            <a:ext cx="2076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Solution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9532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239634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sz="28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moveg()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seekg()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changep()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go_p()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6913" y="762000"/>
            <a:ext cx="16283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MCQ 2</a:t>
            </a:r>
            <a:endParaRPr lang="en-US" sz="40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239634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sz="28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moveg()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seekg()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changep()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go_p()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9150" y="762000"/>
            <a:ext cx="1923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solution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8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341" y="461899"/>
            <a:ext cx="596963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latin typeface="Calibri"/>
                <a:cs typeface="Calibri"/>
              </a:rPr>
              <a:t>Opening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and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closing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66405" cy="305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791210" algn="l"/>
                <a:tab pos="1492250" algn="l"/>
                <a:tab pos="2532380" algn="l"/>
                <a:tab pos="3089910" algn="l"/>
                <a:tab pos="3876040" algn="l"/>
                <a:tab pos="4281805" algn="l"/>
                <a:tab pos="5144770" algn="l"/>
                <a:tab pos="5969000" algn="l"/>
                <a:tab pos="6670675" algn="l"/>
                <a:tab pos="7712709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a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le,	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461899"/>
            <a:ext cx="2151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Filename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379460" cy="29835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19734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parts,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name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Input.data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Test.doc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1548</Words>
  <Application>Microsoft Office PowerPoint</Application>
  <PresentationFormat>On-screen Show (4:3)</PresentationFormat>
  <Paragraphs>360</Paragraphs>
  <Slides>78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Data File Handling</vt:lpstr>
      <vt:lpstr>Topics</vt:lpstr>
      <vt:lpstr>Introduction</vt:lpstr>
      <vt:lpstr>Files</vt:lpstr>
      <vt:lpstr>PowerPoint Presentation</vt:lpstr>
      <vt:lpstr>Why to use Files</vt:lpstr>
      <vt:lpstr>Opening and closing of files</vt:lpstr>
      <vt:lpstr>Opening and closing a file</vt:lpstr>
      <vt:lpstr>Filename</vt:lpstr>
      <vt:lpstr>Opening a file</vt:lpstr>
      <vt:lpstr>Opening files using constructor</vt:lpstr>
      <vt:lpstr>PowerPoint Presentation</vt:lpstr>
      <vt:lpstr>PowerPoint Presentation</vt:lpstr>
      <vt:lpstr>PowerPoint Presentation</vt:lpstr>
      <vt:lpstr>PowerPoint Presentation</vt:lpstr>
      <vt:lpstr>Program for Writing into file</vt:lpstr>
      <vt:lpstr>Program to Read from the file</vt:lpstr>
      <vt:lpstr>Two file streams working on same file</vt:lpstr>
      <vt:lpstr>Program for reading and  writing</vt:lpstr>
      <vt:lpstr>Opening files using open()</vt:lpstr>
      <vt:lpstr>Example</vt:lpstr>
      <vt:lpstr>Program for write into file</vt:lpstr>
      <vt:lpstr>Program for reading from file</vt:lpstr>
      <vt:lpstr>Detecting end-of-file</vt:lpstr>
      <vt:lpstr>PowerPoint Presentation</vt:lpstr>
      <vt:lpstr>PowerPoint Presentation</vt:lpstr>
      <vt:lpstr>PowerPoint Presentation</vt:lpstr>
      <vt:lpstr>Solution</vt:lpstr>
      <vt:lpstr>Modes of file </vt:lpstr>
      <vt:lpstr>File modes</vt:lpstr>
      <vt:lpstr>PowerPoint Presentation</vt:lpstr>
      <vt:lpstr>Examples</vt:lpstr>
      <vt:lpstr>append mod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stream functions</vt:lpstr>
      <vt:lpstr>File stream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Sequential access file processing </vt:lpstr>
      <vt:lpstr>PowerPoint Presentation</vt:lpstr>
      <vt:lpstr>Example get() function</vt:lpstr>
      <vt:lpstr>PowerPoint Presentation</vt:lpstr>
      <vt:lpstr>getline () example</vt:lpstr>
      <vt:lpstr>PowerPoint Presentation</vt:lpstr>
      <vt:lpstr>PowerPoint Presentation</vt:lpstr>
      <vt:lpstr>Random access</vt:lpstr>
      <vt:lpstr>Random access</vt:lpstr>
      <vt:lpstr>PowerPoint Presentation</vt:lpstr>
      <vt:lpstr>PowerPoint Presentation</vt:lpstr>
      <vt:lpstr>Some more functions</vt:lpstr>
      <vt:lpstr>PowerPoint Presentation</vt:lpstr>
      <vt:lpstr>Seekg: Program 1</vt:lpstr>
      <vt:lpstr>Seekg: Program 1</vt:lpstr>
      <vt:lpstr>Seekg: Program 2</vt:lpstr>
      <vt:lpstr>Seekg: Program 2</vt:lpstr>
      <vt:lpstr>Seekg: Program 3</vt:lpstr>
      <vt:lpstr>Seekg: Program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file operation</vt:lpstr>
      <vt:lpstr>PowerPoint Presentation</vt:lpstr>
      <vt:lpstr>Binary file operation example</vt:lpstr>
      <vt:lpstr>Binary file operation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files</dc:title>
  <dc:creator>user</dc:creator>
  <cp:lastModifiedBy>Hiii</cp:lastModifiedBy>
  <cp:revision>25</cp:revision>
  <dcterms:created xsi:type="dcterms:W3CDTF">2023-09-08T08:36:58Z</dcterms:created>
  <dcterms:modified xsi:type="dcterms:W3CDTF">2023-09-12T11:29:19Z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2023-09-08T00:00:00Z</vt:filetime>
  </property>
</Properties>
</file>