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20"/>
  </p:notesMasterIdLst>
  <p:sldIdLst>
    <p:sldId id="404" r:id="rId2"/>
    <p:sldId id="459" r:id="rId3"/>
    <p:sldId id="462" r:id="rId4"/>
    <p:sldId id="438" r:id="rId5"/>
    <p:sldId id="259" r:id="rId6"/>
    <p:sldId id="443" r:id="rId7"/>
    <p:sldId id="463" r:id="rId8"/>
    <p:sldId id="411" r:id="rId9"/>
    <p:sldId id="412" r:id="rId10"/>
    <p:sldId id="445" r:id="rId11"/>
    <p:sldId id="406" r:id="rId12"/>
    <p:sldId id="407" r:id="rId13"/>
    <p:sldId id="408" r:id="rId14"/>
    <p:sldId id="409" r:id="rId15"/>
    <p:sldId id="446" r:id="rId16"/>
    <p:sldId id="428" r:id="rId17"/>
    <p:sldId id="429" r:id="rId18"/>
    <p:sldId id="430" r:id="rId19"/>
    <p:sldId id="431" r:id="rId20"/>
    <p:sldId id="464" r:id="rId21"/>
    <p:sldId id="440" r:id="rId22"/>
    <p:sldId id="441" r:id="rId23"/>
    <p:sldId id="442" r:id="rId24"/>
    <p:sldId id="457" r:id="rId25"/>
    <p:sldId id="340" r:id="rId26"/>
    <p:sldId id="341" r:id="rId27"/>
    <p:sldId id="342" r:id="rId28"/>
    <p:sldId id="343" r:id="rId29"/>
    <p:sldId id="448" r:id="rId30"/>
    <p:sldId id="450" r:id="rId31"/>
    <p:sldId id="451" r:id="rId32"/>
    <p:sldId id="452" r:id="rId33"/>
    <p:sldId id="344" r:id="rId34"/>
    <p:sldId id="345" r:id="rId35"/>
    <p:sldId id="352" r:id="rId36"/>
    <p:sldId id="346" r:id="rId37"/>
    <p:sldId id="453" r:id="rId38"/>
    <p:sldId id="454" r:id="rId39"/>
    <p:sldId id="455" r:id="rId40"/>
    <p:sldId id="456" r:id="rId41"/>
    <p:sldId id="413" r:id="rId42"/>
    <p:sldId id="458" r:id="rId43"/>
    <p:sldId id="530" r:id="rId44"/>
    <p:sldId id="414" r:id="rId45"/>
    <p:sldId id="432" r:id="rId46"/>
    <p:sldId id="433" r:id="rId47"/>
    <p:sldId id="434" r:id="rId48"/>
    <p:sldId id="436" r:id="rId49"/>
    <p:sldId id="534" r:id="rId50"/>
    <p:sldId id="535" r:id="rId51"/>
    <p:sldId id="538" r:id="rId52"/>
    <p:sldId id="536" r:id="rId53"/>
    <p:sldId id="467" r:id="rId54"/>
    <p:sldId id="416" r:id="rId55"/>
    <p:sldId id="540" r:id="rId56"/>
    <p:sldId id="417" r:id="rId57"/>
    <p:sldId id="541" r:id="rId58"/>
    <p:sldId id="418" r:id="rId59"/>
    <p:sldId id="531" r:id="rId60"/>
    <p:sldId id="532" r:id="rId61"/>
    <p:sldId id="488" r:id="rId62"/>
    <p:sldId id="533" r:id="rId63"/>
    <p:sldId id="419" r:id="rId64"/>
    <p:sldId id="422" r:id="rId65"/>
    <p:sldId id="521" r:id="rId66"/>
    <p:sldId id="489" r:id="rId67"/>
    <p:sldId id="490" r:id="rId68"/>
    <p:sldId id="491" r:id="rId69"/>
    <p:sldId id="542" r:id="rId70"/>
    <p:sldId id="543" r:id="rId71"/>
    <p:sldId id="544" r:id="rId72"/>
    <p:sldId id="545" r:id="rId73"/>
    <p:sldId id="546" r:id="rId74"/>
    <p:sldId id="547" r:id="rId75"/>
    <p:sldId id="548" r:id="rId76"/>
    <p:sldId id="492" r:id="rId77"/>
    <p:sldId id="493" r:id="rId78"/>
    <p:sldId id="494" r:id="rId79"/>
    <p:sldId id="495" r:id="rId80"/>
    <p:sldId id="496" r:id="rId81"/>
    <p:sldId id="497" r:id="rId82"/>
    <p:sldId id="498" r:id="rId83"/>
    <p:sldId id="499" r:id="rId84"/>
    <p:sldId id="500" r:id="rId85"/>
    <p:sldId id="501" r:id="rId86"/>
    <p:sldId id="502" r:id="rId87"/>
    <p:sldId id="503" r:id="rId88"/>
    <p:sldId id="504" r:id="rId89"/>
    <p:sldId id="505" r:id="rId90"/>
    <p:sldId id="506" r:id="rId91"/>
    <p:sldId id="507" r:id="rId92"/>
    <p:sldId id="508" r:id="rId93"/>
    <p:sldId id="509" r:id="rId94"/>
    <p:sldId id="510" r:id="rId95"/>
    <p:sldId id="511" r:id="rId96"/>
    <p:sldId id="512" r:id="rId97"/>
    <p:sldId id="513" r:id="rId98"/>
    <p:sldId id="514" r:id="rId99"/>
    <p:sldId id="515" r:id="rId100"/>
    <p:sldId id="516" r:id="rId101"/>
    <p:sldId id="517" r:id="rId102"/>
    <p:sldId id="518" r:id="rId103"/>
    <p:sldId id="519" r:id="rId104"/>
    <p:sldId id="558" r:id="rId105"/>
    <p:sldId id="557" r:id="rId106"/>
    <p:sldId id="487" r:id="rId107"/>
    <p:sldId id="522" r:id="rId108"/>
    <p:sldId id="555" r:id="rId109"/>
    <p:sldId id="528" r:id="rId110"/>
    <p:sldId id="523" r:id="rId111"/>
    <p:sldId id="556" r:id="rId112"/>
    <p:sldId id="554" r:id="rId113"/>
    <p:sldId id="553" r:id="rId114"/>
    <p:sldId id="526" r:id="rId115"/>
    <p:sldId id="549" r:id="rId116"/>
    <p:sldId id="550" r:id="rId117"/>
    <p:sldId id="551" r:id="rId118"/>
    <p:sldId id="552" r:id="rId1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D54BFB80-B5B2-4999-A27C-D13687BEBE47}"/>
    <pc:docChg chg="undo custSel addSld delSld modSld">
      <pc:chgData name="Salil Batra" userId="4d97008808f91814" providerId="LiveId" clId="{D54BFB80-B5B2-4999-A27C-D13687BEBE47}" dt="2022-03-20T16:14:09" v="113" actId="20577"/>
      <pc:docMkLst>
        <pc:docMk/>
      </pc:docMkLst>
      <pc:sldChg chg="modSp mod">
        <pc:chgData name="Salil Batra" userId="4d97008808f91814" providerId="LiveId" clId="{D54BFB80-B5B2-4999-A27C-D13687BEBE47}" dt="2022-03-20T15:53:40.458" v="0" actId="207"/>
        <pc:sldMkLst>
          <pc:docMk/>
          <pc:sldMk cId="0" sldId="404"/>
        </pc:sldMkLst>
        <pc:spChg chg="mod">
          <ac:chgData name="Salil Batra" userId="4d97008808f91814" providerId="LiveId" clId="{D54BFB80-B5B2-4999-A27C-D13687BEBE47}" dt="2022-03-20T15:53:40.458" v="0" actId="207"/>
          <ac:spMkLst>
            <pc:docMk/>
            <pc:sldMk cId="0" sldId="404"/>
            <ac:spMk id="2" creationId="{00000000-0000-0000-0000-000000000000}"/>
          </ac:spMkLst>
        </pc:spChg>
      </pc:sldChg>
      <pc:sldChg chg="addSp modSp mod">
        <pc:chgData name="Salil Batra" userId="4d97008808f91814" providerId="LiveId" clId="{D54BFB80-B5B2-4999-A27C-D13687BEBE47}" dt="2022-03-20T16:11:43.711" v="76"/>
        <pc:sldMkLst>
          <pc:docMk/>
          <pc:sldMk cId="0" sldId="406"/>
        </pc:sldMkLst>
        <pc:grpChg chg="mod">
          <ac:chgData name="Salil Batra" userId="4d97008808f91814" providerId="LiveId" clId="{D54BFB80-B5B2-4999-A27C-D13687BEBE47}" dt="2022-03-20T16:11:43.711" v="76"/>
          <ac:grpSpMkLst>
            <pc:docMk/>
            <pc:sldMk cId="0" sldId="406"/>
            <ac:grpSpMk id="8" creationId="{C6C37016-127E-4A2C-9DBD-0B9695AA6F8D}"/>
          </ac:grpSpMkLst>
        </pc:grpChg>
        <pc:inkChg chg="add">
          <ac:chgData name="Salil Batra" userId="4d97008808f91814" providerId="LiveId" clId="{D54BFB80-B5B2-4999-A27C-D13687BEBE47}" dt="2022-03-20T16:11:06.322" v="70" actId="9405"/>
          <ac:inkMkLst>
            <pc:docMk/>
            <pc:sldMk cId="0" sldId="406"/>
            <ac:inkMk id="3" creationId="{380A15E7-BF77-4DA1-949B-E9CE739BFFB8}"/>
          </ac:inkMkLst>
        </pc:inkChg>
        <pc:inkChg chg="add">
          <ac:chgData name="Salil Batra" userId="4d97008808f91814" providerId="LiveId" clId="{D54BFB80-B5B2-4999-A27C-D13687BEBE47}" dt="2022-03-20T16:11:11.443" v="71" actId="9405"/>
          <ac:inkMkLst>
            <pc:docMk/>
            <pc:sldMk cId="0" sldId="406"/>
            <ac:inkMk id="5" creationId="{F224D7B4-E184-4AF1-BA77-962051CC822E}"/>
          </ac:inkMkLst>
        </pc:inkChg>
        <pc:inkChg chg="add mod">
          <ac:chgData name="Salil Batra" userId="4d97008808f91814" providerId="LiveId" clId="{D54BFB80-B5B2-4999-A27C-D13687BEBE47}" dt="2022-03-20T16:11:43.711" v="76"/>
          <ac:inkMkLst>
            <pc:docMk/>
            <pc:sldMk cId="0" sldId="406"/>
            <ac:inkMk id="6" creationId="{A5A5EACA-03EB-4467-ABC0-633286964008}"/>
          </ac:inkMkLst>
        </pc:inkChg>
        <pc:inkChg chg="add mod">
          <ac:chgData name="Salil Batra" userId="4d97008808f91814" providerId="LiveId" clId="{D54BFB80-B5B2-4999-A27C-D13687BEBE47}" dt="2022-03-20T16:11:43.711" v="76"/>
          <ac:inkMkLst>
            <pc:docMk/>
            <pc:sldMk cId="0" sldId="406"/>
            <ac:inkMk id="7" creationId="{F11D51B0-DD2E-4DDF-9DDB-6FF5285B0E36}"/>
          </ac:inkMkLst>
        </pc:inkChg>
      </pc:sldChg>
      <pc:sldChg chg="addSp mod">
        <pc:chgData name="Salil Batra" userId="4d97008808f91814" providerId="LiveId" clId="{D54BFB80-B5B2-4999-A27C-D13687BEBE47}" dt="2022-03-20T16:11:19.018" v="72" actId="9405"/>
        <pc:sldMkLst>
          <pc:docMk/>
          <pc:sldMk cId="0" sldId="407"/>
        </pc:sldMkLst>
        <pc:inkChg chg="add">
          <ac:chgData name="Salil Batra" userId="4d97008808f91814" providerId="LiveId" clId="{D54BFB80-B5B2-4999-A27C-D13687BEBE47}" dt="2022-03-20T16:11:19.018" v="72" actId="9405"/>
          <ac:inkMkLst>
            <pc:docMk/>
            <pc:sldMk cId="0" sldId="407"/>
            <ac:inkMk id="3" creationId="{40A42495-D842-4E21-814D-4B438E127F6C}"/>
          </ac:inkMkLst>
        </pc:inkChg>
      </pc:sldChg>
      <pc:sldChg chg="addSp mod">
        <pc:chgData name="Salil Batra" userId="4d97008808f91814" providerId="LiveId" clId="{D54BFB80-B5B2-4999-A27C-D13687BEBE47}" dt="2022-03-20T16:11:25.913" v="73" actId="9405"/>
        <pc:sldMkLst>
          <pc:docMk/>
          <pc:sldMk cId="0" sldId="408"/>
        </pc:sldMkLst>
        <pc:inkChg chg="add">
          <ac:chgData name="Salil Batra" userId="4d97008808f91814" providerId="LiveId" clId="{D54BFB80-B5B2-4999-A27C-D13687BEBE47}" dt="2022-03-20T16:11:25.913" v="73" actId="9405"/>
          <ac:inkMkLst>
            <pc:docMk/>
            <pc:sldMk cId="0" sldId="408"/>
            <ac:inkMk id="3" creationId="{E5F37840-6C25-4878-BF80-476FF51FEE2C}"/>
          </ac:inkMkLst>
        </pc:inkChg>
      </pc:sldChg>
      <pc:sldChg chg="addSp delSp modSp new mod modNotesTx">
        <pc:chgData name="Salil Batra" userId="4d97008808f91814" providerId="LiveId" clId="{D54BFB80-B5B2-4999-A27C-D13687BEBE47}" dt="2022-03-20T15:59:00.747" v="9" actId="20577"/>
        <pc:sldMkLst>
          <pc:docMk/>
          <pc:sldMk cId="3190022948" sldId="428"/>
        </pc:sldMkLst>
        <pc:spChg chg="mod">
          <ac:chgData name="Salil Batra" userId="4d97008808f91814" providerId="LiveId" clId="{D54BFB80-B5B2-4999-A27C-D13687BEBE47}" dt="2022-03-20T15:58:38.649" v="3" actId="20577"/>
          <ac:spMkLst>
            <pc:docMk/>
            <pc:sldMk cId="3190022948" sldId="428"/>
            <ac:spMk id="2" creationId="{AF325614-486E-48A9-B332-B67053AF532B}"/>
          </ac:spMkLst>
        </pc:spChg>
        <pc:spChg chg="del mod">
          <ac:chgData name="Salil Batra" userId="4d97008808f91814" providerId="LiveId" clId="{D54BFB80-B5B2-4999-A27C-D13687BEBE47}" dt="2022-03-20T15:58:43.803" v="5" actId="22"/>
          <ac:spMkLst>
            <pc:docMk/>
            <pc:sldMk cId="3190022948" sldId="428"/>
            <ac:spMk id="3" creationId="{ED8E9AD6-7557-4779-8ED8-EB68C53FED39}"/>
          </ac:spMkLst>
        </pc:spChg>
        <pc:picChg chg="add mod ord">
          <ac:chgData name="Salil Batra" userId="4d97008808f91814" providerId="LiveId" clId="{D54BFB80-B5B2-4999-A27C-D13687BEBE47}" dt="2022-03-20T15:58:52.057" v="8" actId="14100"/>
          <ac:picMkLst>
            <pc:docMk/>
            <pc:sldMk cId="3190022948" sldId="428"/>
            <ac:picMk id="5" creationId="{62A09AE8-E581-4401-AA82-9B3A91537294}"/>
          </ac:picMkLst>
        </pc:picChg>
      </pc:sldChg>
      <pc:sldChg chg="addSp delSp modSp new mod modNotesTx">
        <pc:chgData name="Salil Batra" userId="4d97008808f91814" providerId="LiveId" clId="{D54BFB80-B5B2-4999-A27C-D13687BEBE47}" dt="2022-03-20T16:01:58.197" v="24" actId="20577"/>
        <pc:sldMkLst>
          <pc:docMk/>
          <pc:sldMk cId="972098708" sldId="429"/>
        </pc:sldMkLst>
        <pc:spChg chg="mod">
          <ac:chgData name="Salil Batra" userId="4d97008808f91814" providerId="LiveId" clId="{D54BFB80-B5B2-4999-A27C-D13687BEBE47}" dt="2022-03-20T15:59:06.861" v="12" actId="20577"/>
          <ac:spMkLst>
            <pc:docMk/>
            <pc:sldMk cId="972098708" sldId="429"/>
            <ac:spMk id="2" creationId="{0779ED5E-DAF6-4B5D-B025-3F57EA474891}"/>
          </ac:spMkLst>
        </pc:spChg>
        <pc:spChg chg="del mod">
          <ac:chgData name="Salil Batra" userId="4d97008808f91814" providerId="LiveId" clId="{D54BFB80-B5B2-4999-A27C-D13687BEBE47}" dt="2022-03-20T16:00:02.450" v="14" actId="22"/>
          <ac:spMkLst>
            <pc:docMk/>
            <pc:sldMk cId="972098708" sldId="429"/>
            <ac:spMk id="3" creationId="{15AB05EB-0A5F-4CB4-B46C-9A9E91C7E3E5}"/>
          </ac:spMkLst>
        </pc:spChg>
        <pc:spChg chg="add mod">
          <ac:chgData name="Salil Batra" userId="4d97008808f91814" providerId="LiveId" clId="{D54BFB80-B5B2-4999-A27C-D13687BEBE47}" dt="2022-03-20T16:01:52.841" v="23" actId="5793"/>
          <ac:spMkLst>
            <pc:docMk/>
            <pc:sldMk cId="972098708" sldId="429"/>
            <ac:spMk id="7" creationId="{6C6F3F12-B396-4653-A104-EB5561F64CE6}"/>
          </ac:spMkLst>
        </pc:spChg>
        <pc:picChg chg="add del mod ord">
          <ac:chgData name="Salil Batra" userId="4d97008808f91814" providerId="LiveId" clId="{D54BFB80-B5B2-4999-A27C-D13687BEBE47}" dt="2022-03-20T16:00:39.199" v="17" actId="478"/>
          <ac:picMkLst>
            <pc:docMk/>
            <pc:sldMk cId="972098708" sldId="429"/>
            <ac:picMk id="5" creationId="{FC8815D7-82CB-479C-8DE6-EFC8EABBC8A1}"/>
          </ac:picMkLst>
        </pc:picChg>
      </pc:sldChg>
      <pc:sldChg chg="modSp new mod modNotesTx">
        <pc:chgData name="Salil Batra" userId="4d97008808f91814" providerId="LiveId" clId="{D54BFB80-B5B2-4999-A27C-D13687BEBE47}" dt="2022-03-20T16:04:16.090" v="31" actId="20577"/>
        <pc:sldMkLst>
          <pc:docMk/>
          <pc:sldMk cId="2313918084" sldId="430"/>
        </pc:sldMkLst>
        <pc:spChg chg="mod">
          <ac:chgData name="Salil Batra" userId="4d97008808f91814" providerId="LiveId" clId="{D54BFB80-B5B2-4999-A27C-D13687BEBE47}" dt="2022-03-20T16:03:46.446" v="27" actId="20577"/>
          <ac:spMkLst>
            <pc:docMk/>
            <pc:sldMk cId="2313918084" sldId="430"/>
            <ac:spMk id="2" creationId="{39169622-B9F1-4A55-BDAF-ACE5A891FD67}"/>
          </ac:spMkLst>
        </pc:spChg>
        <pc:spChg chg="mod">
          <ac:chgData name="Salil Batra" userId="4d97008808f91814" providerId="LiveId" clId="{D54BFB80-B5B2-4999-A27C-D13687BEBE47}" dt="2022-03-20T16:04:08.117" v="30" actId="5793"/>
          <ac:spMkLst>
            <pc:docMk/>
            <pc:sldMk cId="2313918084" sldId="430"/>
            <ac:spMk id="3" creationId="{098336EC-95A3-4700-9A93-27A440C6F561}"/>
          </ac:spMkLst>
        </pc:spChg>
      </pc:sldChg>
      <pc:sldChg chg="modSp new mod modNotesTx">
        <pc:chgData name="Salil Batra" userId="4d97008808f91814" providerId="LiveId" clId="{D54BFB80-B5B2-4999-A27C-D13687BEBE47}" dt="2022-03-20T16:04:59.411" v="38" actId="20577"/>
        <pc:sldMkLst>
          <pc:docMk/>
          <pc:sldMk cId="3509181109" sldId="431"/>
        </pc:sldMkLst>
        <pc:spChg chg="mod">
          <ac:chgData name="Salil Batra" userId="4d97008808f91814" providerId="LiveId" clId="{D54BFB80-B5B2-4999-A27C-D13687BEBE47}" dt="2022-03-20T16:04:42.251" v="34" actId="20577"/>
          <ac:spMkLst>
            <pc:docMk/>
            <pc:sldMk cId="3509181109" sldId="431"/>
            <ac:spMk id="2" creationId="{E2311B75-1C04-489F-82D4-21CC65CBD19A}"/>
          </ac:spMkLst>
        </pc:spChg>
        <pc:spChg chg="mod">
          <ac:chgData name="Salil Batra" userId="4d97008808f91814" providerId="LiveId" clId="{D54BFB80-B5B2-4999-A27C-D13687BEBE47}" dt="2022-03-20T16:04:49.727" v="37" actId="255"/>
          <ac:spMkLst>
            <pc:docMk/>
            <pc:sldMk cId="3509181109" sldId="431"/>
            <ac:spMk id="3" creationId="{E34338CA-1DC9-4EB6-8E77-64C2F51B78EB}"/>
          </ac:spMkLst>
        </pc:spChg>
      </pc:sldChg>
      <pc:sldChg chg="addSp delSp modSp new mod modClrScheme chgLayout modNotesTx">
        <pc:chgData name="Salil Batra" userId="4d97008808f91814" providerId="LiveId" clId="{D54BFB80-B5B2-4999-A27C-D13687BEBE47}" dt="2022-03-20T16:06:07.456" v="46" actId="20577"/>
        <pc:sldMkLst>
          <pc:docMk/>
          <pc:sldMk cId="2474137691" sldId="432"/>
        </pc:sldMkLst>
        <pc:spChg chg="del mod ord">
          <ac:chgData name="Salil Batra" userId="4d97008808f91814" providerId="LiveId" clId="{D54BFB80-B5B2-4999-A27C-D13687BEBE47}" dt="2022-03-20T16:05:26.488" v="40" actId="700"/>
          <ac:spMkLst>
            <pc:docMk/>
            <pc:sldMk cId="2474137691" sldId="432"/>
            <ac:spMk id="2" creationId="{77EED2D8-688D-4E47-9526-D3A5045C4D44}"/>
          </ac:spMkLst>
        </pc:spChg>
        <pc:spChg chg="del mod ord">
          <ac:chgData name="Salil Batra" userId="4d97008808f91814" providerId="LiveId" clId="{D54BFB80-B5B2-4999-A27C-D13687BEBE47}" dt="2022-03-20T16:05:26.488" v="40" actId="700"/>
          <ac:spMkLst>
            <pc:docMk/>
            <pc:sldMk cId="2474137691" sldId="432"/>
            <ac:spMk id="3" creationId="{254FC804-2C2D-4A95-9F07-FD3D2238A469}"/>
          </ac:spMkLst>
        </pc:spChg>
        <pc:spChg chg="del">
          <ac:chgData name="Salil Batra" userId="4d97008808f91814" providerId="LiveId" clId="{D54BFB80-B5B2-4999-A27C-D13687BEBE47}" dt="2022-03-20T16:05:26.488" v="40" actId="700"/>
          <ac:spMkLst>
            <pc:docMk/>
            <pc:sldMk cId="2474137691" sldId="432"/>
            <ac:spMk id="4" creationId="{88CD2E5B-4332-4240-85AD-328DFBD3C3F4}"/>
          </ac:spMkLst>
        </pc:spChg>
        <pc:spChg chg="add mod ord">
          <ac:chgData name="Salil Batra" userId="4d97008808f91814" providerId="LiveId" clId="{D54BFB80-B5B2-4999-A27C-D13687BEBE47}" dt="2022-03-20T16:06:05.079" v="45" actId="20577"/>
          <ac:spMkLst>
            <pc:docMk/>
            <pc:sldMk cId="2474137691" sldId="432"/>
            <ac:spMk id="5" creationId="{E6ACB746-7D57-43DB-9A67-9272A0F92D42}"/>
          </ac:spMkLst>
        </pc:spChg>
        <pc:spChg chg="add mod ord">
          <ac:chgData name="Salil Batra" userId="4d97008808f91814" providerId="LiveId" clId="{D54BFB80-B5B2-4999-A27C-D13687BEBE47}" dt="2022-03-20T16:05:51.637" v="43" actId="255"/>
          <ac:spMkLst>
            <pc:docMk/>
            <pc:sldMk cId="2474137691" sldId="432"/>
            <ac:spMk id="6" creationId="{1FC4D7AD-8B6A-4078-9B25-F87CE97B9B56}"/>
          </ac:spMkLst>
        </pc:spChg>
      </pc:sldChg>
      <pc:sldChg chg="modSp new mod">
        <pc:chgData name="Salil Batra" userId="4d97008808f91814" providerId="LiveId" clId="{D54BFB80-B5B2-4999-A27C-D13687BEBE47}" dt="2022-03-20T16:07:29.781" v="52" actId="255"/>
        <pc:sldMkLst>
          <pc:docMk/>
          <pc:sldMk cId="1277723194" sldId="433"/>
        </pc:sldMkLst>
        <pc:spChg chg="mod">
          <ac:chgData name="Salil Batra" userId="4d97008808f91814" providerId="LiveId" clId="{D54BFB80-B5B2-4999-A27C-D13687BEBE47}" dt="2022-03-20T16:06:15.586" v="49" actId="20577"/>
          <ac:spMkLst>
            <pc:docMk/>
            <pc:sldMk cId="1277723194" sldId="433"/>
            <ac:spMk id="2" creationId="{21D6DAB3-29F3-4CEB-8589-D14EC37BF7EE}"/>
          </ac:spMkLst>
        </pc:spChg>
        <pc:spChg chg="mod">
          <ac:chgData name="Salil Batra" userId="4d97008808f91814" providerId="LiveId" clId="{D54BFB80-B5B2-4999-A27C-D13687BEBE47}" dt="2022-03-20T16:07:29.781" v="52" actId="255"/>
          <ac:spMkLst>
            <pc:docMk/>
            <pc:sldMk cId="1277723194" sldId="433"/>
            <ac:spMk id="3" creationId="{9DA1A7C4-D130-4FC7-8369-3BFAF2C1F81D}"/>
          </ac:spMkLst>
        </pc:spChg>
      </pc:sldChg>
      <pc:sldChg chg="modSp new mod modNotesTx">
        <pc:chgData name="Salil Batra" userId="4d97008808f91814" providerId="LiveId" clId="{D54BFB80-B5B2-4999-A27C-D13687BEBE47}" dt="2022-03-20T16:08:22.324" v="59" actId="20577"/>
        <pc:sldMkLst>
          <pc:docMk/>
          <pc:sldMk cId="1897601591" sldId="434"/>
        </pc:sldMkLst>
        <pc:spChg chg="mod">
          <ac:chgData name="Salil Batra" userId="4d97008808f91814" providerId="LiveId" clId="{D54BFB80-B5B2-4999-A27C-D13687BEBE47}" dt="2022-03-20T16:07:41.114" v="55" actId="20577"/>
          <ac:spMkLst>
            <pc:docMk/>
            <pc:sldMk cId="1897601591" sldId="434"/>
            <ac:spMk id="2" creationId="{48C6474B-5C8D-4E15-8C9E-4E42DE12FFC9}"/>
          </ac:spMkLst>
        </pc:spChg>
        <pc:spChg chg="mod">
          <ac:chgData name="Salil Batra" userId="4d97008808f91814" providerId="LiveId" clId="{D54BFB80-B5B2-4999-A27C-D13687BEBE47}" dt="2022-03-20T16:08:11.613" v="58" actId="255"/>
          <ac:spMkLst>
            <pc:docMk/>
            <pc:sldMk cId="1897601591" sldId="434"/>
            <ac:spMk id="3" creationId="{E7FDF687-6693-4BA6-993A-53339B93D1CF}"/>
          </ac:spMkLst>
        </pc:spChg>
      </pc:sldChg>
      <pc:sldChg chg="modSp new mod modNotesTx">
        <pc:chgData name="Salil Batra" userId="4d97008808f91814" providerId="LiveId" clId="{D54BFB80-B5B2-4999-A27C-D13687BEBE47}" dt="2022-03-20T16:09:48.988" v="69" actId="20577"/>
        <pc:sldMkLst>
          <pc:docMk/>
          <pc:sldMk cId="3864064119" sldId="435"/>
        </pc:sldMkLst>
        <pc:spChg chg="mod">
          <ac:chgData name="Salil Batra" userId="4d97008808f91814" providerId="LiveId" clId="{D54BFB80-B5B2-4999-A27C-D13687BEBE47}" dt="2022-03-20T16:09:25.964" v="62" actId="20577"/>
          <ac:spMkLst>
            <pc:docMk/>
            <pc:sldMk cId="3864064119" sldId="435"/>
            <ac:spMk id="2" creationId="{C0933086-BF7D-4615-AA8C-12487046534D}"/>
          </ac:spMkLst>
        </pc:spChg>
        <pc:spChg chg="mod">
          <ac:chgData name="Salil Batra" userId="4d97008808f91814" providerId="LiveId" clId="{D54BFB80-B5B2-4999-A27C-D13687BEBE47}" dt="2022-03-20T16:09:40.519" v="68" actId="20577"/>
          <ac:spMkLst>
            <pc:docMk/>
            <pc:sldMk cId="3864064119" sldId="435"/>
            <ac:spMk id="3" creationId="{A011A1C7-4ECA-4723-87FB-FBFFF76F73CB}"/>
          </ac:spMkLst>
        </pc:spChg>
      </pc:sldChg>
      <pc:sldChg chg="addSp delSp modSp new del mod">
        <pc:chgData name="Salil Batra" userId="4d97008808f91814" providerId="LiveId" clId="{D54BFB80-B5B2-4999-A27C-D13687BEBE47}" dt="2022-03-20T16:13:41.312" v="104" actId="680"/>
        <pc:sldMkLst>
          <pc:docMk/>
          <pc:sldMk cId="208669363" sldId="436"/>
        </pc:sldMkLst>
        <pc:spChg chg="mod">
          <ac:chgData name="Salil Batra" userId="4d97008808f91814" providerId="LiveId" clId="{D54BFB80-B5B2-4999-A27C-D13687BEBE47}" dt="2022-03-20T16:13:38.842" v="91" actId="20577"/>
          <ac:spMkLst>
            <pc:docMk/>
            <pc:sldMk cId="208669363" sldId="436"/>
            <ac:spMk id="2" creationId="{C3A3755F-DDD1-495A-B79E-4EC0471D25B4}"/>
          </ac:spMkLst>
        </pc:spChg>
        <pc:grpChg chg="mod">
          <ac:chgData name="Salil Batra" userId="4d97008808f91814" providerId="LiveId" clId="{D54BFB80-B5B2-4999-A27C-D13687BEBE47}" dt="2022-03-20T16:13:40.772" v="102"/>
          <ac:grpSpMkLst>
            <pc:docMk/>
            <pc:sldMk cId="208669363" sldId="436"/>
            <ac:grpSpMk id="6" creationId="{9D2176AB-5B8B-40FE-83A9-2A4AF2CA9ABF}"/>
          </ac:grpSpMkLst>
        </pc:grpChg>
        <pc:grpChg chg="mod">
          <ac:chgData name="Salil Batra" userId="4d97008808f91814" providerId="LiveId" clId="{D54BFB80-B5B2-4999-A27C-D13687BEBE47}" dt="2022-03-20T16:13:39.212" v="94"/>
          <ac:grpSpMkLst>
            <pc:docMk/>
            <pc:sldMk cId="208669363" sldId="436"/>
            <ac:grpSpMk id="14" creationId="{0AED514F-9069-475C-AC7F-D33FCC396A53}"/>
          </ac:grpSpMkLst>
        </pc:grpChg>
        <pc:inkChg chg="add del mod">
          <ac:chgData name="Salil Batra" userId="4d97008808f91814" providerId="LiveId" clId="{D54BFB80-B5B2-4999-A27C-D13687BEBE47}" dt="2022-03-20T16:13:41.113" v="103" actId="9405"/>
          <ac:inkMkLst>
            <pc:docMk/>
            <pc:sldMk cId="208669363" sldId="436"/>
            <ac:inkMk id="4" creationId="{F2A3DF11-82C2-46EF-9BF2-1D6EB43558A4}"/>
          </ac:inkMkLst>
        </pc:inkChg>
        <pc:inkChg chg="add del mod">
          <ac:chgData name="Salil Batra" userId="4d97008808f91814" providerId="LiveId" clId="{D54BFB80-B5B2-4999-A27C-D13687BEBE47}" dt="2022-03-20T16:13:40.772" v="102"/>
          <ac:inkMkLst>
            <pc:docMk/>
            <pc:sldMk cId="208669363" sldId="436"/>
            <ac:inkMk id="5" creationId="{1A2A62B7-775A-4FBE-A738-F9ADB8AD801E}"/>
          </ac:inkMkLst>
        </pc:inkChg>
        <pc:inkChg chg="add del">
          <ac:chgData name="Salil Batra" userId="4d97008808f91814" providerId="LiveId" clId="{D54BFB80-B5B2-4999-A27C-D13687BEBE47}" dt="2022-03-20T16:13:40.579" v="100" actId="9405"/>
          <ac:inkMkLst>
            <pc:docMk/>
            <pc:sldMk cId="208669363" sldId="436"/>
            <ac:inkMk id="7" creationId="{E8A1FA87-E85F-4B36-949E-3BC0CD6C4AA9}"/>
          </ac:inkMkLst>
        </pc:inkChg>
        <pc:inkChg chg="add del">
          <ac:chgData name="Salil Batra" userId="4d97008808f91814" providerId="LiveId" clId="{D54BFB80-B5B2-4999-A27C-D13687BEBE47}" dt="2022-03-20T16:13:40.401" v="99" actId="9405"/>
          <ac:inkMkLst>
            <pc:docMk/>
            <pc:sldMk cId="208669363" sldId="436"/>
            <ac:inkMk id="8" creationId="{83A10459-EF73-4D90-957C-CCC42070AC9C}"/>
          </ac:inkMkLst>
        </pc:inkChg>
        <pc:inkChg chg="add del mod">
          <ac:chgData name="Salil Batra" userId="4d97008808f91814" providerId="LiveId" clId="{D54BFB80-B5B2-4999-A27C-D13687BEBE47}" dt="2022-03-20T16:13:40.227" v="98" actId="9405"/>
          <ac:inkMkLst>
            <pc:docMk/>
            <pc:sldMk cId="208669363" sldId="436"/>
            <ac:inkMk id="9" creationId="{0910E5FD-9A6B-42BD-9625-B80C51716D2D}"/>
          </ac:inkMkLst>
        </pc:inkChg>
        <pc:inkChg chg="add del mod">
          <ac:chgData name="Salil Batra" userId="4d97008808f91814" providerId="LiveId" clId="{D54BFB80-B5B2-4999-A27C-D13687BEBE47}" dt="2022-03-20T16:13:40.032" v="97" actId="9405"/>
          <ac:inkMkLst>
            <pc:docMk/>
            <pc:sldMk cId="208669363" sldId="436"/>
            <ac:inkMk id="10" creationId="{6419AEFE-A857-492B-9EB3-82B3C5B149FB}"/>
          </ac:inkMkLst>
        </pc:inkChg>
        <pc:inkChg chg="add del mod">
          <ac:chgData name="Salil Batra" userId="4d97008808f91814" providerId="LiveId" clId="{D54BFB80-B5B2-4999-A27C-D13687BEBE47}" dt="2022-03-20T16:13:39.838" v="96" actId="9405"/>
          <ac:inkMkLst>
            <pc:docMk/>
            <pc:sldMk cId="208669363" sldId="436"/>
            <ac:inkMk id="11" creationId="{05F3C73C-D121-4B95-99CC-213DDFB05FD2}"/>
          </ac:inkMkLst>
        </pc:inkChg>
        <pc:inkChg chg="add del mod">
          <ac:chgData name="Salil Batra" userId="4d97008808f91814" providerId="LiveId" clId="{D54BFB80-B5B2-4999-A27C-D13687BEBE47}" dt="2022-03-20T16:13:39.625" v="95" actId="9405"/>
          <ac:inkMkLst>
            <pc:docMk/>
            <pc:sldMk cId="208669363" sldId="436"/>
            <ac:inkMk id="12" creationId="{82EB390D-0AA4-428C-9F52-80FFCF162FC8}"/>
          </ac:inkMkLst>
        </pc:inkChg>
        <pc:inkChg chg="add del">
          <ac:chgData name="Salil Batra" userId="4d97008808f91814" providerId="LiveId" clId="{D54BFB80-B5B2-4999-A27C-D13687BEBE47}" dt="2022-03-20T16:13:39.212" v="94"/>
          <ac:inkMkLst>
            <pc:docMk/>
            <pc:sldMk cId="208669363" sldId="436"/>
            <ac:inkMk id="13" creationId="{26E616F7-3E9A-4E5A-9358-6A039B538BDA}"/>
          </ac:inkMkLst>
        </pc:inkChg>
        <pc:inkChg chg="add del">
          <ac:chgData name="Salil Batra" userId="4d97008808f91814" providerId="LiveId" clId="{D54BFB80-B5B2-4999-A27C-D13687BEBE47}" dt="2022-03-20T16:13:39.037" v="92" actId="9405"/>
          <ac:inkMkLst>
            <pc:docMk/>
            <pc:sldMk cId="208669363" sldId="436"/>
            <ac:inkMk id="15" creationId="{3DF9EED4-FED3-43D5-9762-0B939BB8EF65}"/>
          </ac:inkMkLst>
        </pc:inkChg>
      </pc:sldChg>
      <pc:sldChg chg="modSp new mod modNotesTx">
        <pc:chgData name="Salil Batra" userId="4d97008808f91814" providerId="LiveId" clId="{D54BFB80-B5B2-4999-A27C-D13687BEBE47}" dt="2022-03-20T16:14:09" v="113" actId="20577"/>
        <pc:sldMkLst>
          <pc:docMk/>
          <pc:sldMk cId="881419750" sldId="436"/>
        </pc:sldMkLst>
        <pc:spChg chg="mod">
          <ac:chgData name="Salil Batra" userId="4d97008808f91814" providerId="LiveId" clId="{D54BFB80-B5B2-4999-A27C-D13687BEBE47}" dt="2022-03-20T16:13:49.477" v="107" actId="20577"/>
          <ac:spMkLst>
            <pc:docMk/>
            <pc:sldMk cId="881419750" sldId="436"/>
            <ac:spMk id="2" creationId="{0C0DF3FC-7477-4BF1-A74E-074E110312F5}"/>
          </ac:spMkLst>
        </pc:spChg>
        <pc:spChg chg="mod">
          <ac:chgData name="Salil Batra" userId="4d97008808f91814" providerId="LiveId" clId="{D54BFB80-B5B2-4999-A27C-D13687BEBE47}" dt="2022-03-20T16:14:01.666" v="112" actId="20577"/>
          <ac:spMkLst>
            <pc:docMk/>
            <pc:sldMk cId="881419750" sldId="436"/>
            <ac:spMk id="3" creationId="{55507E75-098B-479F-AE90-DDFA3870FA9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06.3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1.443"/>
    </inkml:context>
    <inkml:brush xml:id="br0">
      <inkml:brushProperty name="width" value="0.35" units="cm"/>
      <inkml:brushProperty name="height" value="0.35" units="cm"/>
      <inkml:brushProperty name="color" value="#FFFFFF"/>
    </inkml:brush>
  </inkml:definitions>
  <inkml:trace contextRef="#ctx0" brushRef="#br0">312 597 24575,'1'131'0,"-3"147"0,2-277 0,0 11 0,-1 0 0,0-1 0,-1 1 0,-4 16 0,6-26 0,-1-1 0,1 0 0,0 1 0,-1-1 0,1 0 0,-1 1 0,1-1 0,-1 0 0,0 0 0,0 0 0,1 0 0,-1 0 0,0 0 0,0 0 0,0 0 0,0 0 0,0 0 0,0 0 0,-1 0 0,1-1 0,0 1 0,0 0 0,0-1 0,-1 1 0,1-1 0,0 0 0,-1 1 0,1-1 0,0 0 0,-1 0 0,1 0 0,0 0 0,-1 0 0,1 0 0,-1 0 0,1 0 0,0 0 0,-1-1 0,1 1 0,0-1 0,0 1 0,-1-1 0,1 1 0,0-1 0,0 0 0,0 1 0,0-1 0,-2-2 0,-119-87 0,103 78 0,9 5 0,0 1 0,1-2 0,-14-13 0,20 18 0,0-1 0,0 0 0,0 1 0,1-1 0,0-1 0,0 1 0,0 0 0,0 0 0,0-1 0,1 1 0,0-1 0,-1-8 0,-10-158 0,3 80 0,4-136 0,5 209 0,0 14 0,0 0 0,0 0 0,0-1 0,1 1 0,0 0 0,0 0 0,0 0 0,0 0 0,0 0 0,1 0 0,0 1 0,0-1 0,0 0 0,0 1 0,1 0 0,-1-1 0,1 1 0,0 0 0,0 0 0,0 0 0,0 1 0,0-1 0,1 1 0,-1 0 0,1 0 0,0 0 0,0 0 0,-1 1 0,1-1 0,0 1 0,7-1 0,11-2 0,1 1 0,-1 2 0,0 0 0,41 4 0,-22-1 0,-25-1 0,0 0 0,1 1 0,-1 1 0,-1 0 0,1 1 0,0 1 0,-1 1 0,0 0 0,-1 0 0,16 10 0,112 72 0,-114-74 0,1-1 0,0-1 0,1-2 0,1-1 0,54 9 0,-2 1 0,-44-11 0,0-1 0,64 2 0,81-8 0,-105-2 0,-46-2 0,0-1 0,0-1 0,-1-2 0,51-18 0,-50 15 0,73-25 0,120-57 0,-197 76 0,-20 10 0,1 1 0,-1 0 0,1 1 0,-1 0 0,1 0 0,12-2 0,-20 6 0,0 0 0,0 0 0,0 0 0,0 0 0,-1 0 0,1 0 0,0 0 0,0 1 0,0-1 0,-1 0 0,1 1 0,0 0 0,0-1 0,-1 1 0,1 0 0,2 2 0,-2-1 0,0 0 0,0 0 0,0 0 0,-1 0 0,1 1 0,-1-1 0,0 1 0,1-1 0,-1 1 0,0-1 0,0 1 0,-1-1 0,1 1 0,0 4 0,0 5 0,0 0 0,0 1 0,-1-1 0,-1 1 0,0-1 0,-1 0 0,0 1 0,-1-1 0,-1 0 0,-7 19 0,3-13 0,0-1 0,-1 1 0,-1-2 0,-1 1 0,0-1 0,-16 17 0,21-27 0,-4 5 0,0-1 0,-18 15 0,24-22 0,-1 0 0,0 0 0,1-1 0,-2 0 0,1 1 0,0-1 0,0-1 0,-1 1 0,-10 1 0,-49 1 0,-110-5 0,62-2 0,-402 3 0,477 2 0,-57 10 0,56-6 0,-52 1 0,26-6 0,-127-4 0,191 3 0,-1 0 0,1 0 0,-1 0 0,1 0 0,-1 0 0,1 0 0,0-1 0,-1 1 0,1-1 0,-1 1 0,1-1 0,0 1 0,0-1 0,-1 0 0,1 0 0,0 0 0,0 0 0,0 1 0,0-1 0,0-1 0,-1 0 0,1 1 0,1 0 0,0-1 0,0 1 0,0 0 0,-1 0 0,1-1 0,0 1 0,1 0 0,-1 0 0,0 0 0,0-1 0,0 1 0,1 0 0,-1 0 0,1 0 0,-1 0 0,1-1 0,-1 1 0,2-1 0,5-8 0,0 0 0,1 1 0,0 0 0,9-8 0,-9 10 0,220-196 0,107-64 0,-299 239 0,0 1 0,2 3 0,1 0 0,58-24 0,-84 42 0,1 1 0,1 1 0,-1 0 0,1 0 0,-1 2 0,1 0 0,0 0 0,0 2 0,0 0 0,0 0 0,0 2 0,0 0 0,-1 0 0,1 1 0,-1 1 0,1 1 0,15 6 0,-15-1 0,0-1 0,-1 2 0,0 0 0,0 0 0,-1 1 0,-1 1 0,12 15 0,25 24 0,40 23 0,-72-58 0,-1 0 0,0 1 0,-1 0 0,21 36 0,36 88 0,-53-97 170,-9-21-554,1 1 0,1-2 1,21 33-1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39.922"/>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42.597"/>
    </inkml:context>
    <inkml:brush xml:id="br0">
      <inkml:brushProperty name="width" value="0.35" units="cm"/>
      <inkml:brushProperty name="height" value="0.35" units="cm"/>
      <inkml:brushProperty name="color" value="#FFFFFF"/>
    </inkml:brush>
  </inkml:definitions>
  <inkml:trace contextRef="#ctx0" brushRef="#br0">1758 56 24575,'-23'1'0,"0"1"0,1 1 0,-40 11 0,9-2 0,-528 144 0,-9 2 0,397-131 0,184-26 0,0 1 0,0 0 0,0 1 0,1 0 0,-1 0 0,1 1 0,-1 0 0,1 0 0,0 1 0,1 0 0,-1 0 0,1 1 0,0 0 0,-10 11 0,8-6 0,0 0 0,0 1 0,1 0 0,0 0 0,1 1 0,1 0 0,0 0 0,-6 20 0,11-30 0,0-1 0,0 1 0,1 0 0,-1 0 0,1 0 0,0 0 0,-1-1 0,1 1 0,1 0 0,-1 0 0,0 0 0,1 0 0,-1-1 0,2 4 0,-1-4 0,0-1 0,0 1 0,0-1 0,1 1 0,-1-1 0,0 0 0,1 0 0,-1 0 0,1 0 0,-1 0 0,1 0 0,-1 0 0,1 0 0,0-1 0,-1 1 0,1-1 0,0 1 0,0-1 0,0 1 0,-1-1 0,1 0 0,0 0 0,0 0 0,0 0 0,3-1 0,12 0 0,1-1 0,-1-1 0,1-1 0,26-9 0,69-32 0,-80 31 0,299-136 0,80-35 0,-252 118 0,107-41 0,-242 99 0,177-58 0,-171 59 0,-1 2 0,1 1 0,0 2 0,60 1 0,63 17 0,-87-7 0,71 0 0,-114-9 0,43 1 0,123-16 0,-180 14 0,6-1 0,-1 0 0,1 1 0,0 1 0,0 0 0,18 3 0,-35-2 0,1 0 0,0 0 0,0 0 0,0 0 0,0 0 0,-1 0 0,1 0 0,0 0 0,0 0 0,0 0 0,0 1 0,0-1 0,-1 0 0,1 0 0,0 0 0,0 0 0,0 0 0,0 1 0,0-1 0,0 0 0,0 0 0,0 0 0,0 0 0,0 1 0,-1-1 0,1 0 0,0 0 0,0 0 0,0 1 0,0-1 0,0 0 0,0 0 0,0 0 0,0 0 0,0 1 0,1-1 0,-1 0 0,0 0 0,0 0 0,0 0 0,0 1 0,0-1 0,0 0 0,0 0 0,0 0 0,0 0 0,1 0 0,-1 1 0,0-1 0,0 0 0,0 0 0,0 0 0,0 0 0,1 0 0,-1 0 0,0 0 0,0 0 0,0 1 0,0-1 0,1 0 0,-1 0 0,-16 7 0,-21 7 0,-4 2 0,-63 15 0,-30-4 0,119-24-65,0 1 1,-25 10-1,24-7-1106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19.018"/>
    </inkml:context>
    <inkml:brush xml:id="br0">
      <inkml:brushProperty name="width" value="0.35" units="cm"/>
      <inkml:brushProperty name="height" value="0.35" units="cm"/>
      <inkml:brushProperty name="color" value="#FFFFFF"/>
    </inkml:brush>
  </inkml:definitions>
  <inkml:trace contextRef="#ctx0" brushRef="#br0">3324 132 24575,'-1'2'0,"0"-1"0,1 1 0,-1-1 0,0 1 0,0-1 0,0 1 0,0-1 0,0 1 0,-1-1 0,1 0 0,0 0 0,-1 1 0,1-1 0,-3 1 0,-13 14 0,14-8 0,0-1 0,0 1 0,0-1 0,1 1 0,1 0 0,-1 0 0,1 0 0,0 0 0,1 0 0,0 0 0,0 0 0,1 0 0,0 0 0,0 0 0,1 0 0,0 0 0,0-1 0,1 1 0,0-1 0,1 1 0,-1-1 0,1 0 0,1 0 0,-1-1 0,1 1 0,0-1 0,1 0 0,-1-1 0,1 1 0,11 7 0,-5-6 0,0-2 0,1 1 0,-1-1 0,1-1 0,0 0 0,0-1 0,27 2 0,3-2 0,50-4 0,-42-1 0,-45 3 0,0-1 0,-1-1 0,1 0 0,0 1 0,0-2 0,0 1 0,-1-1 0,1 0 0,0 0 0,7-4 0,-11 4 0,1 0 0,-1 0 0,1 0 0,-1-1 0,1 1 0,-1-1 0,0 1 0,0-1 0,-1 0 0,1 0 0,0 0 0,-1 0 0,0 0 0,0 0 0,0-1 0,0 1 0,0 0 0,-1 0 0,1-7 0,1-8 0,0 0 0,-2 0 0,0 0 0,-5-34 0,4 48 0,1 0 0,-1 0 0,-1 0 0,1 0 0,0 0 0,-1 0 0,0 0 0,0 0 0,0 1 0,-1-1 0,1 1 0,-1-1 0,1 1 0,-1 0 0,0 0 0,-1 1 0,1-1 0,0 0 0,-1 1 0,1 0 0,-1 0 0,0 0 0,0 0 0,0 1 0,0-1 0,-6 0 0,-2 0 0,-1 0 0,0 2 0,0-1 0,1 2 0,-1 0 0,0 0 0,1 1 0,-1 1 0,1 0 0,0 0 0,0 1 0,0 1 0,0 0 0,1 1 0,0 0 0,0 1 0,-16 12 0,-11 12 0,0 2 0,3 2 0,-35 43 0,60-68 0,-81 70 0,72-60 0,-1-1 0,0-1 0,-2 0 0,0-2 0,-1-1 0,0-1 0,-2 0 0,1-2 0,-35 12 0,51-21 0,-28 11 0,-1-1 0,0-1 0,-1-3 0,-69 10 0,38-15 0,1-2 0,-1-4 0,1-3 0,0-2 0,0-4 0,-74-21 0,60 11 0,35 10 0,-47-19 0,72 23 0,-1 1 0,-28-4 0,1 0 0,13 3 0,0 3 0,-1 1 0,1 2 0,-39 3 0,43 0 0,-1-1 0,1-2 0,0-1 0,0-2 0,-57-13 0,59 8 0,-1 2 0,0 1 0,-60-3 0,-100 10 0,74 2 0,67-1 0,-51 9 0,51-4 0,-54 0 0,-232-8 0,331 1 0,1 0 0,-1 0 0,0-1 0,0 0 0,0 0 0,1 0 0,-1-1 0,1 1 0,-1-1 0,-7-5 0,10 6 0,0-2 0,1 1 0,-1 0 0,1 0 0,0-1 0,0 1 0,0-1 0,0 1 0,0-1 0,0 0 0,1 0 0,-1 0 0,1 0 0,0 0 0,0 0 0,0-1 0,1 1 0,-1 0 0,0-7 0,-2-38 0,3 0 0,6-65 0,-5 108 0,0 1 0,1-1 0,0 0 0,-1 1 0,1-1 0,1 1 0,-1 0 0,1-1 0,0 1 0,-1 0 0,2 1 0,-1-1 0,0 1 0,1-1 0,0 1 0,0 0 0,0 0 0,0 0 0,0 1 0,0 0 0,6-3 0,8-3 0,0 1 0,1 1 0,-1 0 0,21-3 0,6 3 0,-1 1 0,78 3 0,-5 1 0,346-9 0,520 26 0,-838-16 0,-108-2 0,70-13 0,-45 5 0,0 0 0,-25 3 0,72-3 0,-73 10 0,14 1 0,0-3 0,74-11 0,40-14 0,18 2 0,-167 21 0,0 1 0,0 1 0,1 0 0,-1 2 0,19 0 0,-29 0 0,0 1 0,0 0 0,0 0 0,0 0 0,0 0 0,-1 1 0,1-1 0,0 1 0,-1 1 0,1-1 0,-1 1 0,0-1 0,0 1 0,0 0 0,0 1 0,-1-1 0,1 1 0,-1-1 0,6 9 0,14 37 0,-20-41 0,0 1 0,1-1 0,0 1 0,0-1 0,1-1 0,10 13 0,56 63 0,-43-49 0,39 38 0,-56-61 0,-1 1 0,0 0 0,-1 1 0,-1 0 0,0 1 0,-1 0 0,0 0 0,-1 0 0,-1 1 0,0 0 0,-1 0 0,0 0 0,1 20 0,-5-33 0,0 1 0,0 0 0,-1 0 0,1 0 0,-1-1 0,1 1 0,-1 0 0,0 0 0,0-1 0,0 1 0,-1-1 0,1 1 0,-1-1 0,1 1 0,-1-1 0,0 0 0,0 0 0,1 0 0,-2 0 0,1 0 0,0 0 0,0-1 0,-1 1 0,1-1 0,-1 1 0,1-1 0,-1 0 0,1 0 0,-1 0 0,-5 1 0,-8 2 0,0-1 0,-1 0 0,-31 1 0,47-4 0,-98-1 0,-118-14 0,80 3 0,79 5 0,0-2 0,0-2 0,-93-32 0,141 40 0,0-1 0,1 0 0,-1 0 0,1-1 0,0 0 0,1-1 0,-1 0 0,1 0 0,0-1 0,0 0 0,1 0 0,0-1 0,-7-10 0,6 9 0,-1 1 0,0 0 0,0 0 0,-1 1 0,1 0 0,-2 0 0,1 1 0,-1 1 0,0 0 0,0 0 0,0 1 0,0 0 0,-1 1 0,-21-3 0,-14 0 0,0 3 0,-66 2 0,81 1 0,-18 3 0,-54 10 0,53-6 0,-29 8 0,-118 37 0,78-13 0,-23 8 0,110-36 0,0 1 0,1 2 0,0 0 0,1 3 0,-42 28 0,52-34 0,0 0 0,0-2 0,-1-1 0,-1-1 0,1 0 0,-24 2 0,23-4 0,-175 32 0,181-34-195,0 1 0,0 1 0,0 1 0,1 0 0,-1 1 0,-27 18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6:11:25.913"/>
    </inkml:context>
    <inkml:brush xml:id="br0">
      <inkml:brushProperty name="width" value="0.35" units="cm"/>
      <inkml:brushProperty name="height" value="0.35" units="cm"/>
      <inkml:brushProperty name="color" value="#FFFFFF"/>
    </inkml:brush>
  </inkml:definitions>
  <inkml:trace contextRef="#ctx0" brushRef="#br0">2 755 24575,'10'-29'0,"0"3"0,-4-20 0,-3 1 0,-4-86 0,-1 46 0,1 64 0,-1 1 0,-8-34 0,5 33 0,1-1 0,0-24 0,3 40 0,1-1 0,0 1 0,0 0 0,1 0 0,0-1 0,0 1 0,0 0 0,1 0 0,0 0 0,4-9 0,-4 11 0,1 1 0,0 0 0,-1 0 0,1 0 0,1 0 0,-1 0 0,0 0 0,1 1 0,-1 0 0,1 0 0,0 0 0,0 0 0,-1 0 0,1 1 0,0-1 0,8 0 0,102-22 0,226-16 0,-271 34 0,851-13 0,-608 21 0,760-2 0,-1063 0 0,0 0 0,0 1 0,1 0 0,-1 1 0,0 0 0,0 0 0,-1 1 0,1 0 0,11 6 0,-16-7 0,-1 0 0,1 0 0,0 1 0,-1 0 0,1 0 0,-1 0 0,0 0 0,0 0 0,0 1 0,-1-1 0,1 1 0,-1 0 0,0 0 0,0 0 0,0 0 0,0 0 0,-1 0 0,0 0 0,0 1 0,1 8 0,1 27 0,-2 1 0,-6 60 0,1-81 0,-1 0 0,-1-1 0,-1 1 0,-17 35 0,16-37 0,3-7 0,0 0 0,-1-1 0,0 1 0,-11 13 0,14-20 0,0-1 0,0 0 0,-1 1 0,0-1 0,0-1 0,1 1 0,-2-1 0,1 1 0,0-1 0,0 0 0,-1-1 0,1 1 0,-1-1 0,-6 2 0,-66 9 0,1-4 0,-1-2 0,-1-4 0,1-4 0,-87-12 0,25 2 0,-20-3 0,24-2 0,-48-7 0,-15-21 0,-15-3 0,34 6 0,9 3 0,112 23 0,0 3 0,-1 2 0,0 3 0,-66 0 0,49 8 0,-75 3 0,146-2 0,0-1 0,1 1 0,-1 0 0,1 0 0,-1 0 0,1 0 0,0 1 0,0 0 0,-1 0 0,1 0 0,0 0 0,1 1 0,-1-1 0,0 1 0,1 0 0,-1 0 0,1 0 0,0 1 0,0-1 0,0 1 0,1 0 0,-1 0 0,1 0 0,0 0 0,0 0 0,0 0 0,1 1 0,0-1 0,-1 1 0,1-1 0,1 1 0,-1-1 0,1 1 0,0-1 0,0 1 0,0-1 0,0 1 0,1 0 0,0-1 0,0 1 0,0-1 0,1 0 0,-1 1 0,1-1 0,0 0 0,0 0 0,0 0 0,1 0 0,0 0 0,-1-1 0,1 1 0,1-1 0,-1 0 0,0 0 0,7 5 0,1 0 0,-1-1 0,1-1 0,1 1 0,-1-2 0,1 0 0,0 0 0,19 4 0,91 13 0,-62-13 0,13-1 0,0-4 0,100-5 0,-51-1 0,91-7 0,-177 4 0,-1-1 0,1-2 0,63-22 0,-72 21 0,1 1 0,30-4 0,-11 3 0,-23 5 0,1 1 0,39 0 0,-42 4 0,-1-2 0,0-1 0,0-1 0,24-5 0,135-35 0,-65 17 0,283-64 0,-372 86 0,-1 0 0,1 2 0,0 0 0,0 2 0,38 5 0,-61-5 0,-1 0 0,1 1 0,-1 0 0,1-1 0,0 1 0,-1 0 0,0 1 0,1-1 0,-1 0 0,0 1 0,1-1 0,-1 1 0,0-1 0,0 1 0,0 0 0,0 0 0,-1 0 0,1 0 0,0 1 0,-1-1 0,0 0 0,1 1 0,-1-1 0,0 0 0,0 1 0,0 0 0,-1-1 0,1 1 0,0 4 0,1 9 0,-1 0 0,-1-1 0,0 1 0,-3 17 0,2-5 0,1 8 0,0-23 0,0-1 0,0 1 0,-1 0 0,-5 23 0,5-33 0,0 1 0,0-1 0,-1 0 0,1 0 0,-1 0 0,1-1 0,-1 1 0,0 0 0,0-1 0,0 1 0,0-1 0,-1 1 0,1-1 0,-1 0 0,1 0 0,-1 0 0,0-1 0,0 1 0,0-1 0,0 1 0,0-1 0,0 0 0,-6 1 0,-26 4 0,1-2 0,-2-2 0,1-1 0,-39-4 0,5 0 0,-117 1 0,-636 5 0,713 4 0,0 4 0,-123 29 0,188-32 0,-1-3 0,1-1 0,-81-5 0,-33 2 0,80 12 0,57-9 0,0 0 0,-25 1 0,-82-6-1365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10/13/2023</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48</a:t>
            </a:fld>
            <a:endParaRPr lang="en-IN" altLang="en-US"/>
          </a:p>
        </p:txBody>
      </p:sp>
    </p:spTree>
    <p:extLst>
      <p:ext uri="{BB962C8B-B14F-4D97-AF65-F5344CB8AC3E}">
        <p14:creationId xmlns:p14="http://schemas.microsoft.com/office/powerpoint/2010/main" val="346247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6E1056-6C0C-4524-BE28-0E6F134A5D68}" type="slidenum">
              <a:rPr lang="en-IN" altLang="en-US" smtClean="0"/>
              <a:pPr/>
              <a:t>70</a:t>
            </a:fld>
            <a:endParaRPr lang="en-IN" altLang="en-US"/>
          </a:p>
        </p:txBody>
      </p:sp>
    </p:spTree>
    <p:extLst>
      <p:ext uri="{BB962C8B-B14F-4D97-AF65-F5344CB8AC3E}">
        <p14:creationId xmlns:p14="http://schemas.microsoft.com/office/powerpoint/2010/main" val="74457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84</a:t>
            </a:fld>
            <a:endParaRPr lang="en-IN" altLang="en-US"/>
          </a:p>
        </p:txBody>
      </p:sp>
    </p:spTree>
    <p:extLst>
      <p:ext uri="{BB962C8B-B14F-4D97-AF65-F5344CB8AC3E}">
        <p14:creationId xmlns:p14="http://schemas.microsoft.com/office/powerpoint/2010/main" val="305757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85</a:t>
            </a:fld>
            <a:endParaRPr lang="en-IN" altLang="en-US"/>
          </a:p>
        </p:txBody>
      </p:sp>
    </p:spTree>
    <p:extLst>
      <p:ext uri="{BB962C8B-B14F-4D97-AF65-F5344CB8AC3E}">
        <p14:creationId xmlns:p14="http://schemas.microsoft.com/office/powerpoint/2010/main" val="305757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86</a:t>
            </a:fld>
            <a:endParaRPr lang="en-IN" altLang="en-US"/>
          </a:p>
        </p:txBody>
      </p:sp>
    </p:spTree>
    <p:extLst>
      <p:ext uri="{BB962C8B-B14F-4D97-AF65-F5344CB8AC3E}">
        <p14:creationId xmlns:p14="http://schemas.microsoft.com/office/powerpoint/2010/main" val="236214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87</a:t>
            </a:fld>
            <a:endParaRPr lang="en-IN" altLang="en-US"/>
          </a:p>
        </p:txBody>
      </p:sp>
    </p:spTree>
    <p:extLst>
      <p:ext uri="{BB962C8B-B14F-4D97-AF65-F5344CB8AC3E}">
        <p14:creationId xmlns:p14="http://schemas.microsoft.com/office/powerpoint/2010/main" val="2362148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88</a:t>
            </a:fld>
            <a:endParaRPr lang="en-IN" altLang="en-US"/>
          </a:p>
        </p:txBody>
      </p:sp>
    </p:spTree>
    <p:extLst>
      <p:ext uri="{BB962C8B-B14F-4D97-AF65-F5344CB8AC3E}">
        <p14:creationId xmlns:p14="http://schemas.microsoft.com/office/powerpoint/2010/main" val="1523734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89</a:t>
            </a:fld>
            <a:endParaRPr lang="en-IN" altLang="en-US"/>
          </a:p>
        </p:txBody>
      </p:sp>
    </p:spTree>
    <p:extLst>
      <p:ext uri="{BB962C8B-B14F-4D97-AF65-F5344CB8AC3E}">
        <p14:creationId xmlns:p14="http://schemas.microsoft.com/office/powerpoint/2010/main" val="1523734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a:t>
            </a:r>
            <a:endParaRPr lang="en-IN" dirty="0"/>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90</a:t>
            </a:fld>
            <a:endParaRPr lang="en-IN" altLang="en-US"/>
          </a:p>
        </p:txBody>
      </p:sp>
    </p:spTree>
    <p:extLst>
      <p:ext uri="{BB962C8B-B14F-4D97-AF65-F5344CB8AC3E}">
        <p14:creationId xmlns:p14="http://schemas.microsoft.com/office/powerpoint/2010/main" val="117845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a:t>
            </a:r>
            <a:endParaRPr lang="en-IN" dirty="0"/>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91</a:t>
            </a:fld>
            <a:endParaRPr lang="en-IN" altLang="en-US"/>
          </a:p>
        </p:txBody>
      </p:sp>
    </p:spTree>
    <p:extLst>
      <p:ext uri="{BB962C8B-B14F-4D97-AF65-F5344CB8AC3E}">
        <p14:creationId xmlns:p14="http://schemas.microsoft.com/office/powerpoint/2010/main" val="117845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15</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98</a:t>
            </a:fld>
            <a:endParaRPr lang="en-IN" altLang="en-US"/>
          </a:p>
        </p:txBody>
      </p:sp>
    </p:spTree>
    <p:extLst>
      <p:ext uri="{BB962C8B-B14F-4D97-AF65-F5344CB8AC3E}">
        <p14:creationId xmlns:p14="http://schemas.microsoft.com/office/powerpoint/2010/main" val="89306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99</a:t>
            </a:fld>
            <a:endParaRPr lang="en-IN" altLang="en-US"/>
          </a:p>
        </p:txBody>
      </p:sp>
    </p:spTree>
    <p:extLst>
      <p:ext uri="{BB962C8B-B14F-4D97-AF65-F5344CB8AC3E}">
        <p14:creationId xmlns:p14="http://schemas.microsoft.com/office/powerpoint/2010/main" val="893067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100</a:t>
            </a:fld>
            <a:endParaRPr lang="en-IN" altLang="en-US"/>
          </a:p>
        </p:txBody>
      </p:sp>
    </p:spTree>
    <p:extLst>
      <p:ext uri="{BB962C8B-B14F-4D97-AF65-F5344CB8AC3E}">
        <p14:creationId xmlns:p14="http://schemas.microsoft.com/office/powerpoint/2010/main" val="4153796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101</a:t>
            </a:fld>
            <a:endParaRPr lang="en-IN" altLang="en-US"/>
          </a:p>
        </p:txBody>
      </p:sp>
    </p:spTree>
    <p:extLst>
      <p:ext uri="{BB962C8B-B14F-4D97-AF65-F5344CB8AC3E}">
        <p14:creationId xmlns:p14="http://schemas.microsoft.com/office/powerpoint/2010/main" val="4153796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16</a:t>
            </a:fld>
            <a:endParaRPr lang="en-IN" altLang="en-US"/>
          </a:p>
        </p:txBody>
      </p:sp>
    </p:spTree>
    <p:extLst>
      <p:ext uri="{BB962C8B-B14F-4D97-AF65-F5344CB8AC3E}">
        <p14:creationId xmlns:p14="http://schemas.microsoft.com/office/powerpoint/2010/main" val="89119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17</a:t>
            </a:fld>
            <a:endParaRPr lang="en-IN" altLang="en-US"/>
          </a:p>
        </p:txBody>
      </p:sp>
    </p:spTree>
    <p:extLst>
      <p:ext uri="{BB962C8B-B14F-4D97-AF65-F5344CB8AC3E}">
        <p14:creationId xmlns:p14="http://schemas.microsoft.com/office/powerpoint/2010/main" val="265957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18</a:t>
            </a:fld>
            <a:endParaRPr lang="en-IN" altLang="en-US"/>
          </a:p>
        </p:txBody>
      </p:sp>
    </p:spTree>
    <p:extLst>
      <p:ext uri="{BB962C8B-B14F-4D97-AF65-F5344CB8AC3E}">
        <p14:creationId xmlns:p14="http://schemas.microsoft.com/office/powerpoint/2010/main" val="1434321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19</a:t>
            </a:fld>
            <a:endParaRPr lang="en-IN" altLang="en-US"/>
          </a:p>
        </p:txBody>
      </p:sp>
    </p:spTree>
    <p:extLst>
      <p:ext uri="{BB962C8B-B14F-4D97-AF65-F5344CB8AC3E}">
        <p14:creationId xmlns:p14="http://schemas.microsoft.com/office/powerpoint/2010/main" val="1317985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33</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45</a:t>
            </a:fld>
            <a:endParaRPr lang="en-IN" altLang="en-US"/>
          </a:p>
        </p:txBody>
      </p:sp>
    </p:spTree>
    <p:extLst>
      <p:ext uri="{BB962C8B-B14F-4D97-AF65-F5344CB8AC3E}">
        <p14:creationId xmlns:p14="http://schemas.microsoft.com/office/powerpoint/2010/main" val="233694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EE6E1056-6C0C-4524-BE28-0E6F134A5D68}" type="slidenum">
              <a:rPr lang="en-IN" altLang="en-US" smtClean="0"/>
              <a:pPr/>
              <a:t>47</a:t>
            </a:fld>
            <a:endParaRPr lang="en-IN" altLang="en-US"/>
          </a:p>
        </p:txBody>
      </p:sp>
    </p:spTree>
    <p:extLst>
      <p:ext uri="{BB962C8B-B14F-4D97-AF65-F5344CB8AC3E}">
        <p14:creationId xmlns:p14="http://schemas.microsoft.com/office/powerpoint/2010/main" val="1093100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 Id="rId9" Type="http://schemas.openxmlformats.org/officeDocument/2006/relationships/image" Target="../media/image8.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b="1" dirty="0">
                <a:solidFill>
                  <a:schemeClr val="tx1"/>
                </a:solidFill>
              </a:rPr>
              <a:t>INHERITANCE</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 type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844824"/>
            <a:ext cx="8712968" cy="3960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890856"/>
      </p:ext>
    </p:extLst>
  </p:cSld>
  <p:clrMapOvr>
    <a:masterClrMapping/>
  </p:clrMapOvr>
  <p:transition advClick="0" advTm="214725500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04EA-FB94-4479-9754-67ED93C5E861}"/>
              </a:ext>
            </a:extLst>
          </p:cNvPr>
          <p:cNvSpPr>
            <a:spLocks noGrp="1"/>
          </p:cNvSpPr>
          <p:nvPr>
            <p:ph type="title"/>
          </p:nvPr>
        </p:nvSpPr>
        <p:spPr>
          <a:xfrm>
            <a:off x="251520" y="44624"/>
            <a:ext cx="8105775" cy="360040"/>
          </a:xfrm>
        </p:spPr>
        <p:txBody>
          <a:bodyPr/>
          <a:lstStyle/>
          <a:p>
            <a:r>
              <a:rPr lang="en-IN" b="1" dirty="0"/>
              <a:t>MCQ 2</a:t>
            </a:r>
          </a:p>
        </p:txBody>
      </p:sp>
      <p:sp>
        <p:nvSpPr>
          <p:cNvPr id="3" name="Content Placeholder 2">
            <a:extLst>
              <a:ext uri="{FF2B5EF4-FFF2-40B4-BE49-F238E27FC236}">
                <a16:creationId xmlns:a16="http://schemas.microsoft.com/office/drawing/2014/main" id="{CBE04421-9F38-46CB-9998-978D90928FC5}"/>
              </a:ext>
            </a:extLst>
          </p:cNvPr>
          <p:cNvSpPr>
            <a:spLocks noGrp="1"/>
          </p:cNvSpPr>
          <p:nvPr>
            <p:ph sz="half" idx="1"/>
          </p:nvPr>
        </p:nvSpPr>
        <p:spPr>
          <a:xfrm>
            <a:off x="456480" y="548680"/>
            <a:ext cx="4619575" cy="5688632"/>
          </a:xfrm>
        </p:spPr>
        <p:txBody>
          <a:bodyPr/>
          <a:lstStyle/>
          <a:p>
            <a:pPr marL="0" indent="0">
              <a:spcAft>
                <a:spcPts val="0"/>
              </a:spcAft>
              <a:buNone/>
            </a:pPr>
            <a:r>
              <a:rPr lang="en-IN" sz="2000" b="1" dirty="0">
                <a:latin typeface="Times New Roman" panose="02020603050405020304" pitchFamily="18" charset="0"/>
                <a:cs typeface="Times New Roman" panose="02020603050405020304" pitchFamily="18" charset="0"/>
              </a:rPr>
              <a:t>//Output?</a:t>
            </a:r>
          </a:p>
          <a:p>
            <a:pPr marL="0" indent="0">
              <a:spcAft>
                <a:spcPts val="0"/>
              </a:spcAft>
              <a:buNone/>
            </a:pPr>
            <a:r>
              <a:rPr lang="en-IN" sz="2000" dirty="0">
                <a:latin typeface="Times New Roman" panose="02020603050405020304" pitchFamily="18" charset="0"/>
                <a:cs typeface="Times New Roman" panose="02020603050405020304" pitchFamily="18" charset="0"/>
              </a:rPr>
              <a:t>#include &lt;iostream&gt;  </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Base1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~Base1()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Base1's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~Base2()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Base2's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public Base1, public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~Derived()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E1020AC2-CB45-42C6-80EB-827F2FF93E9C}"/>
              </a:ext>
            </a:extLst>
          </p:cNvPr>
          <p:cNvSpPr>
            <a:spLocks noGrp="1"/>
          </p:cNvSpPr>
          <p:nvPr>
            <p:ph sz="half" idx="2"/>
          </p:nvPr>
        </p:nvSpPr>
        <p:spPr>
          <a:xfrm>
            <a:off x="5364088" y="548680"/>
            <a:ext cx="3198152" cy="5832648"/>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 Base1's destructor</a:t>
            </a:r>
          </a:p>
          <a:p>
            <a:pPr marL="0" indent="0">
              <a:buNone/>
            </a:pPr>
            <a:r>
              <a:rPr lang="en-IN" sz="2000" dirty="0">
                <a:latin typeface="Times New Roman" panose="02020603050405020304" pitchFamily="18" charset="0"/>
                <a:cs typeface="Times New Roman" panose="02020603050405020304" pitchFamily="18" charset="0"/>
              </a:rPr>
              <a:t>   Base2's destructor</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a:t>
            </a:r>
          </a:p>
          <a:p>
            <a:pPr marL="0" indent="0">
              <a:buNone/>
            </a:pPr>
            <a:r>
              <a:rPr lang="en-IN" sz="2000" dirty="0">
                <a:latin typeface="Times New Roman" panose="02020603050405020304" pitchFamily="18" charset="0"/>
                <a:cs typeface="Times New Roman" panose="02020603050405020304" pitchFamily="18" charset="0"/>
              </a:rPr>
              <a:t>B.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a:t>
            </a:r>
          </a:p>
          <a:p>
            <a:pPr marL="0" indent="0">
              <a:buNone/>
            </a:pPr>
            <a:r>
              <a:rPr lang="en-IN" sz="2000" dirty="0">
                <a:latin typeface="Times New Roman" panose="02020603050405020304" pitchFamily="18" charset="0"/>
                <a:cs typeface="Times New Roman" panose="02020603050405020304" pitchFamily="18" charset="0"/>
              </a:rPr>
              <a:t>   Base2's destructor</a:t>
            </a:r>
          </a:p>
          <a:p>
            <a:pPr marL="0" indent="0">
              <a:buNone/>
            </a:pPr>
            <a:r>
              <a:rPr lang="en-IN" sz="2000" dirty="0">
                <a:latin typeface="Times New Roman" panose="02020603050405020304" pitchFamily="18" charset="0"/>
                <a:cs typeface="Times New Roman" panose="02020603050405020304" pitchFamily="18" charset="0"/>
              </a:rPr>
              <a:t>   Base1's destructor</a:t>
            </a:r>
          </a:p>
          <a:p>
            <a:pPr marL="0" indent="0">
              <a:buNone/>
            </a:pPr>
            <a:r>
              <a:rPr lang="en-IN" sz="2000" dirty="0">
                <a:latin typeface="Times New Roman" panose="02020603050405020304" pitchFamily="18" charset="0"/>
                <a:cs typeface="Times New Roman" panose="02020603050405020304" pitchFamily="18" charset="0"/>
              </a:rPr>
              <a:t>C.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a:t>
            </a:r>
          </a:p>
          <a:p>
            <a:pPr marL="0" indent="0">
              <a:buNone/>
            </a:pPr>
            <a:r>
              <a:rPr lang="en-IN" sz="2000" dirty="0">
                <a:latin typeface="Times New Roman" panose="02020603050405020304" pitchFamily="18" charset="0"/>
                <a:cs typeface="Times New Roman" panose="02020603050405020304" pitchFamily="18" charset="0"/>
              </a:rPr>
              <a:t>D. Compiler Dependent</a:t>
            </a:r>
          </a:p>
        </p:txBody>
      </p:sp>
    </p:spTree>
    <p:extLst>
      <p:ext uri="{BB962C8B-B14F-4D97-AF65-F5344CB8AC3E}">
        <p14:creationId xmlns:p14="http://schemas.microsoft.com/office/powerpoint/2010/main" val="3420883562"/>
      </p:ext>
    </p:extLst>
  </p:cSld>
  <p:clrMapOvr>
    <a:masterClrMapping/>
  </p:clrMapOvr>
  <p:transition advClick="0" advTm="2147255000"/>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04EA-FB94-4479-9754-67ED93C5E861}"/>
              </a:ext>
            </a:extLst>
          </p:cNvPr>
          <p:cNvSpPr>
            <a:spLocks noGrp="1"/>
          </p:cNvSpPr>
          <p:nvPr>
            <p:ph type="title"/>
          </p:nvPr>
        </p:nvSpPr>
        <p:spPr>
          <a:xfrm>
            <a:off x="251520" y="44624"/>
            <a:ext cx="8105775" cy="360040"/>
          </a:xfrm>
        </p:spPr>
        <p:txBody>
          <a:bodyPr/>
          <a:lstStyle/>
          <a:p>
            <a:r>
              <a:rPr lang="en-IN" b="1" dirty="0"/>
              <a:t>Solution</a:t>
            </a:r>
          </a:p>
        </p:txBody>
      </p:sp>
      <p:sp>
        <p:nvSpPr>
          <p:cNvPr id="3" name="Content Placeholder 2">
            <a:extLst>
              <a:ext uri="{FF2B5EF4-FFF2-40B4-BE49-F238E27FC236}">
                <a16:creationId xmlns:a16="http://schemas.microsoft.com/office/drawing/2014/main" id="{CBE04421-9F38-46CB-9998-978D90928FC5}"/>
              </a:ext>
            </a:extLst>
          </p:cNvPr>
          <p:cNvSpPr>
            <a:spLocks noGrp="1"/>
          </p:cNvSpPr>
          <p:nvPr>
            <p:ph sz="half" idx="1"/>
          </p:nvPr>
        </p:nvSpPr>
        <p:spPr>
          <a:xfrm>
            <a:off x="456480" y="548680"/>
            <a:ext cx="4619575" cy="5688632"/>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//Output?</a:t>
            </a:r>
          </a:p>
          <a:p>
            <a:pPr marL="0" indent="0">
              <a:spcAft>
                <a:spcPts val="0"/>
              </a:spcAft>
              <a:buNone/>
            </a:pPr>
            <a:r>
              <a:rPr lang="en-IN" sz="2000" dirty="0">
                <a:latin typeface="Times New Roman" panose="02020603050405020304" pitchFamily="18" charset="0"/>
                <a:cs typeface="Times New Roman" panose="02020603050405020304" pitchFamily="18" charset="0"/>
              </a:rPr>
              <a:t>#include &lt;iostream&gt;  </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Base1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~Base1()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Base1's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~Base2()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Base2's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public Base1, public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~Derived()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E1020AC2-CB45-42C6-80EB-827F2FF93E9C}"/>
              </a:ext>
            </a:extLst>
          </p:cNvPr>
          <p:cNvSpPr>
            <a:spLocks noGrp="1"/>
          </p:cNvSpPr>
          <p:nvPr>
            <p:ph sz="half" idx="2"/>
          </p:nvPr>
        </p:nvSpPr>
        <p:spPr>
          <a:xfrm>
            <a:off x="5364088" y="548680"/>
            <a:ext cx="3198152" cy="5832648"/>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 Base1's destructor</a:t>
            </a:r>
          </a:p>
          <a:p>
            <a:pPr marL="0" indent="0">
              <a:buNone/>
            </a:pPr>
            <a:r>
              <a:rPr lang="en-IN" sz="2000" dirty="0">
                <a:latin typeface="Times New Roman" panose="02020603050405020304" pitchFamily="18" charset="0"/>
                <a:cs typeface="Times New Roman" panose="02020603050405020304" pitchFamily="18" charset="0"/>
              </a:rPr>
              <a:t>   Base2's destructor</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a:t>
            </a:r>
          </a:p>
          <a:p>
            <a:pPr marL="0" indent="0">
              <a:buNone/>
            </a:pPr>
            <a:r>
              <a:rPr lang="en-IN" sz="2000" dirty="0">
                <a:latin typeface="Times New Roman" panose="02020603050405020304" pitchFamily="18" charset="0"/>
                <a:cs typeface="Times New Roman" panose="02020603050405020304" pitchFamily="18" charset="0"/>
              </a:rPr>
              <a:t>B. </a:t>
            </a:r>
            <a:r>
              <a:rPr lang="en-IN" sz="2000" b="1" dirty="0" err="1">
                <a:latin typeface="Times New Roman" panose="02020603050405020304" pitchFamily="18" charset="0"/>
                <a:cs typeface="Times New Roman" panose="02020603050405020304" pitchFamily="18" charset="0"/>
              </a:rPr>
              <a:t>Derived's</a:t>
            </a:r>
            <a:r>
              <a:rPr lang="en-IN" sz="2000" b="1" dirty="0">
                <a:latin typeface="Times New Roman" panose="02020603050405020304" pitchFamily="18" charset="0"/>
                <a:cs typeface="Times New Roman" panose="02020603050405020304" pitchFamily="18" charset="0"/>
              </a:rPr>
              <a:t> destructor</a:t>
            </a:r>
          </a:p>
          <a:p>
            <a:pPr marL="0" indent="0">
              <a:buNone/>
            </a:pPr>
            <a:r>
              <a:rPr lang="en-IN" sz="2000" b="1" dirty="0">
                <a:latin typeface="Times New Roman" panose="02020603050405020304" pitchFamily="18" charset="0"/>
                <a:cs typeface="Times New Roman" panose="02020603050405020304" pitchFamily="18" charset="0"/>
              </a:rPr>
              <a:t>   Base2's destructor</a:t>
            </a:r>
          </a:p>
          <a:p>
            <a:pPr marL="0" indent="0">
              <a:buNone/>
            </a:pPr>
            <a:r>
              <a:rPr lang="en-IN" sz="2000" b="1" dirty="0">
                <a:latin typeface="Times New Roman" panose="02020603050405020304" pitchFamily="18" charset="0"/>
                <a:cs typeface="Times New Roman" panose="02020603050405020304" pitchFamily="18" charset="0"/>
              </a:rPr>
              <a:t>   Base1's destructor</a:t>
            </a:r>
          </a:p>
          <a:p>
            <a:pPr marL="0" indent="0">
              <a:buNone/>
            </a:pPr>
            <a:r>
              <a:rPr lang="en-IN" sz="2000" dirty="0">
                <a:latin typeface="Times New Roman" panose="02020603050405020304" pitchFamily="18" charset="0"/>
                <a:cs typeface="Times New Roman" panose="02020603050405020304" pitchFamily="18" charset="0"/>
              </a:rPr>
              <a:t>C.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destructor</a:t>
            </a:r>
          </a:p>
          <a:p>
            <a:pPr marL="0" indent="0">
              <a:buNone/>
            </a:pPr>
            <a:r>
              <a:rPr lang="en-IN" sz="2000" dirty="0">
                <a:latin typeface="Times New Roman" panose="02020603050405020304" pitchFamily="18" charset="0"/>
                <a:cs typeface="Times New Roman" panose="02020603050405020304" pitchFamily="18" charset="0"/>
              </a:rPr>
              <a:t>D. Compiler Dependent</a:t>
            </a:r>
          </a:p>
        </p:txBody>
      </p:sp>
    </p:spTree>
    <p:extLst>
      <p:ext uri="{BB962C8B-B14F-4D97-AF65-F5344CB8AC3E}">
        <p14:creationId xmlns:p14="http://schemas.microsoft.com/office/powerpoint/2010/main" val="56604763"/>
      </p:ext>
    </p:extLst>
  </p:cSld>
  <p:clrMapOvr>
    <a:masterClrMapping/>
  </p:clrMapOvr>
  <p:transition advClick="0" advTm="2147255000"/>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3600" b="1" dirty="0"/>
              <a:t>Order of execution of constructor and destructor during hierarchical inheritance</a:t>
            </a:r>
            <a:endParaRPr lang="en-IN" sz="3600" b="1" dirty="0"/>
          </a:p>
        </p:txBody>
      </p:sp>
      <p:sp>
        <p:nvSpPr>
          <p:cNvPr id="3" name="Content Placeholder 2"/>
          <p:cNvSpPr>
            <a:spLocks noGrp="1"/>
          </p:cNvSpPr>
          <p:nvPr>
            <p:ph sz="half" idx="1"/>
          </p:nvPr>
        </p:nvSpPr>
        <p:spPr>
          <a:xfrm>
            <a:off x="395536" y="1556792"/>
            <a:ext cx="3983040" cy="5112568"/>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	M(</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	 m=x;</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M";</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499992" y="1556792"/>
            <a:ext cx="3984480" cy="4667543"/>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N:public 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n;</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N(</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y):M(y)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n=y;</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endParaRPr lang="en-IN" sz="2000" dirty="0"/>
          </a:p>
        </p:txBody>
      </p:sp>
    </p:spTree>
    <p:extLst>
      <p:ext uri="{BB962C8B-B14F-4D97-AF65-F5344CB8AC3E}">
        <p14:creationId xmlns:p14="http://schemas.microsoft.com/office/powerpoint/2010/main" val="94239291"/>
      </p:ext>
    </p:extLst>
  </p:cSld>
  <p:clrMapOvr>
    <a:masterClrMapping/>
  </p:clrMapOvr>
  <p:transition advClick="0" advTm="2147255000"/>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idx="1"/>
          </p:nvPr>
        </p:nvSpPr>
        <p:spPr>
          <a:xfrm>
            <a:off x="457201" y="1604963"/>
            <a:ext cx="3754760" cy="5064397"/>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P:public 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l;</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P(</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p):M(p)</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		l=p;</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P";</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N obj1(1);//Output In </a:t>
            </a:r>
            <a:r>
              <a:rPr lang="en-IN" sz="2000" dirty="0" err="1">
                <a:latin typeface="Times New Roman" panose="02020603050405020304" pitchFamily="18" charset="0"/>
                <a:cs typeface="Times New Roman" panose="02020603050405020304" pitchFamily="18" charset="0"/>
              </a:rPr>
              <a:t>M,In</a:t>
            </a:r>
            <a:r>
              <a:rPr lang="en-IN" sz="2000" dirty="0">
                <a:latin typeface="Times New Roman" panose="02020603050405020304" pitchFamily="18" charset="0"/>
                <a:cs typeface="Times New Roman" panose="02020603050405020304" pitchFamily="18" charset="0"/>
              </a:rPr>
              <a:t> N</a:t>
            </a:r>
          </a:p>
          <a:p>
            <a:pPr marL="0" indent="0">
              <a:spcAft>
                <a:spcPts val="0"/>
              </a:spcAft>
              <a:buNone/>
            </a:pPr>
            <a:r>
              <a:rPr lang="en-IN" sz="2000" dirty="0">
                <a:latin typeface="Times New Roman" panose="02020603050405020304" pitchFamily="18" charset="0"/>
                <a:cs typeface="Times New Roman" panose="02020603050405020304" pitchFamily="18" charset="0"/>
              </a:rPr>
              <a:t>	P obj2(2);//Output In </a:t>
            </a:r>
            <a:r>
              <a:rPr lang="en-IN" sz="2000" dirty="0" err="1">
                <a:latin typeface="Times New Roman" panose="02020603050405020304" pitchFamily="18" charset="0"/>
                <a:cs typeface="Times New Roman" panose="02020603050405020304" pitchFamily="18" charset="0"/>
              </a:rPr>
              <a:t>M,In</a:t>
            </a:r>
            <a:r>
              <a:rPr lang="en-IN" sz="2000" dirty="0">
                <a:latin typeface="Times New Roman" panose="02020603050405020304" pitchFamily="18" charset="0"/>
                <a:cs typeface="Times New Roman" panose="02020603050405020304" pitchFamily="18" charset="0"/>
              </a:rPr>
              <a:t> P</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4788024" y="1844824"/>
            <a:ext cx="2286000" cy="193899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In M</a:t>
            </a:r>
          </a:p>
          <a:p>
            <a:r>
              <a:rPr lang="en-US" sz="2400" dirty="0">
                <a:latin typeface="Times New Roman" panose="02020603050405020304" pitchFamily="18" charset="0"/>
                <a:cs typeface="Times New Roman" panose="02020603050405020304" pitchFamily="18" charset="0"/>
              </a:rPr>
              <a:t> In N</a:t>
            </a:r>
          </a:p>
          <a:p>
            <a:r>
              <a:rPr lang="en-US" sz="2400" dirty="0">
                <a:latin typeface="Times New Roman" panose="02020603050405020304" pitchFamily="18" charset="0"/>
                <a:cs typeface="Times New Roman" panose="02020603050405020304" pitchFamily="18" charset="0"/>
              </a:rPr>
              <a:t>In M</a:t>
            </a:r>
          </a:p>
          <a:p>
            <a:r>
              <a:rPr lang="en-US" sz="2400" dirty="0">
                <a:latin typeface="Times New Roman" panose="02020603050405020304" pitchFamily="18" charset="0"/>
                <a:cs typeface="Times New Roman" panose="02020603050405020304" pitchFamily="18" charset="0"/>
              </a:rPr>
              <a:t>In P</a:t>
            </a:r>
          </a:p>
        </p:txBody>
      </p:sp>
    </p:spTree>
    <p:extLst>
      <p:ext uri="{BB962C8B-B14F-4D97-AF65-F5344CB8AC3E}">
        <p14:creationId xmlns:p14="http://schemas.microsoft.com/office/powerpoint/2010/main" val="1197187914"/>
      </p:ext>
    </p:extLst>
  </p:cSld>
  <p:clrMapOvr>
    <a:masterClrMapping/>
  </p:clrMapOvr>
  <p:transition advClick="0" advTm="2147255000"/>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a:t>
            </a:r>
            <a:endParaRPr lang="en-US" dirty="0"/>
          </a:p>
        </p:txBody>
      </p:sp>
      <p:sp>
        <p:nvSpPr>
          <p:cNvPr id="4" name="Rectangle 3"/>
          <p:cNvSpPr/>
          <p:nvPr/>
        </p:nvSpPr>
        <p:spPr bwMode="auto">
          <a:xfrm>
            <a:off x="2699792" y="2420888"/>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rPr>
              <a:t>A</a:t>
            </a:r>
          </a:p>
        </p:txBody>
      </p:sp>
      <p:sp>
        <p:nvSpPr>
          <p:cNvPr id="7" name="Rectangle 6"/>
          <p:cNvSpPr/>
          <p:nvPr/>
        </p:nvSpPr>
        <p:spPr bwMode="auto">
          <a:xfrm>
            <a:off x="4499992" y="2440374"/>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a:solidFill>
                  <a:schemeClr val="bg1"/>
                </a:solidFill>
              </a:rPr>
              <a:t>C</a:t>
            </a:r>
            <a:endParaRPr kumimoji="0" lang="en-US" sz="3200" b="0" i="0" u="none" strike="noStrike" cap="none" normalizeH="0" baseline="0" dirty="0">
              <a:ln>
                <a:noFill/>
              </a:ln>
              <a:solidFill>
                <a:schemeClr val="bg1"/>
              </a:solidFill>
              <a:effectLst/>
              <a:latin typeface="Arial" charset="0"/>
            </a:endParaRPr>
          </a:p>
        </p:txBody>
      </p:sp>
      <p:sp>
        <p:nvSpPr>
          <p:cNvPr id="8" name="Rectangle 7"/>
          <p:cNvSpPr/>
          <p:nvPr/>
        </p:nvSpPr>
        <p:spPr bwMode="auto">
          <a:xfrm>
            <a:off x="2699792" y="3501008"/>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rPr>
              <a:t>B</a:t>
            </a:r>
          </a:p>
        </p:txBody>
      </p:sp>
      <p:sp>
        <p:nvSpPr>
          <p:cNvPr id="9" name="Rectangle 8"/>
          <p:cNvSpPr/>
          <p:nvPr/>
        </p:nvSpPr>
        <p:spPr bwMode="auto">
          <a:xfrm>
            <a:off x="3761910" y="4688890"/>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a:solidFill>
                  <a:schemeClr val="bg1"/>
                </a:solidFill>
              </a:rPr>
              <a:t>D</a:t>
            </a:r>
            <a:endParaRPr kumimoji="0" lang="en-US" sz="3200" b="0" i="0" u="none" strike="noStrike" cap="none" normalizeH="0" baseline="0" dirty="0">
              <a:ln>
                <a:noFill/>
              </a:ln>
              <a:solidFill>
                <a:schemeClr val="bg1"/>
              </a:solidFill>
              <a:effectLst/>
              <a:latin typeface="Arial" charset="0"/>
            </a:endParaRPr>
          </a:p>
        </p:txBody>
      </p:sp>
      <p:cxnSp>
        <p:nvCxnSpPr>
          <p:cNvPr id="11" name="Straight Arrow Connector 10"/>
          <p:cNvCxnSpPr>
            <a:stCxn id="4" idx="2"/>
          </p:cNvCxnSpPr>
          <p:nvPr/>
        </p:nvCxnSpPr>
        <p:spPr bwMode="auto">
          <a:xfrm>
            <a:off x="3239852" y="2924944"/>
            <a:ext cx="0" cy="57606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a:stCxn id="7" idx="2"/>
          </p:cNvCxnSpPr>
          <p:nvPr/>
        </p:nvCxnSpPr>
        <p:spPr bwMode="auto">
          <a:xfrm flipH="1">
            <a:off x="4499992" y="2944430"/>
            <a:ext cx="540060" cy="174446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6" name="Straight Arrow Connector 15"/>
          <p:cNvCxnSpPr>
            <a:stCxn id="8" idx="2"/>
          </p:cNvCxnSpPr>
          <p:nvPr/>
        </p:nvCxnSpPr>
        <p:spPr bwMode="auto">
          <a:xfrm>
            <a:off x="3239852" y="4005064"/>
            <a:ext cx="900100" cy="68382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7" name="Rectangle 16"/>
          <p:cNvSpPr/>
          <p:nvPr/>
        </p:nvSpPr>
        <p:spPr>
          <a:xfrm>
            <a:off x="1394774" y="1268760"/>
            <a:ext cx="6894512"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Create below inheritance, create one data member in A and one data member in B and one member in C. find the sum and average of all three  data in D class. </a:t>
            </a:r>
            <a:endParaRPr lang="en-US" dirty="0"/>
          </a:p>
        </p:txBody>
      </p:sp>
    </p:spTree>
    <p:extLst>
      <p:ext uri="{BB962C8B-B14F-4D97-AF65-F5344CB8AC3E}">
        <p14:creationId xmlns:p14="http://schemas.microsoft.com/office/powerpoint/2010/main" val="3354492507"/>
      </p:ext>
    </p:extLst>
  </p:cSld>
  <p:clrMapOvr>
    <a:masterClrMapping/>
  </p:clrMapOvr>
  <p:transition advClick="0" advTm="2147255000"/>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a:t>
            </a:r>
          </a:p>
        </p:txBody>
      </p:sp>
      <p:sp>
        <p:nvSpPr>
          <p:cNvPr id="4" name="Rectangle 3"/>
          <p:cNvSpPr/>
          <p:nvPr/>
        </p:nvSpPr>
        <p:spPr bwMode="auto">
          <a:xfrm>
            <a:off x="4508276" y="1959980"/>
            <a:ext cx="1008112" cy="532915"/>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400" dirty="0">
                <a:solidFill>
                  <a:schemeClr val="bg1"/>
                </a:solidFill>
              </a:rPr>
              <a:t>    </a:t>
            </a:r>
            <a:r>
              <a:rPr lang="en-US" sz="3200" dirty="0">
                <a:solidFill>
                  <a:schemeClr val="bg1"/>
                </a:solidFill>
              </a:rPr>
              <a:t>A</a:t>
            </a:r>
            <a:endParaRPr kumimoji="0" lang="en-US" sz="3200" b="0" i="0" u="none" strike="noStrike" cap="none" normalizeH="0" baseline="0" dirty="0">
              <a:ln>
                <a:noFill/>
              </a:ln>
              <a:solidFill>
                <a:schemeClr val="bg1"/>
              </a:solidFill>
              <a:effectLst/>
            </a:endParaRPr>
          </a:p>
        </p:txBody>
      </p:sp>
      <p:sp>
        <p:nvSpPr>
          <p:cNvPr id="5" name="Rectangle 4"/>
          <p:cNvSpPr/>
          <p:nvPr/>
        </p:nvSpPr>
        <p:spPr bwMode="auto">
          <a:xfrm>
            <a:off x="3388590" y="2852936"/>
            <a:ext cx="1008112" cy="57606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1" hangingPunct="1">
              <a:buClr>
                <a:srgbClr val="000000"/>
              </a:buClr>
              <a:buSzPct val="100000"/>
            </a:pPr>
            <a:r>
              <a:rPr lang="en-US" sz="3200" dirty="0">
                <a:solidFill>
                  <a:schemeClr val="bg1"/>
                </a:solidFill>
              </a:rPr>
              <a:t>B</a:t>
            </a:r>
          </a:p>
        </p:txBody>
      </p:sp>
      <p:sp>
        <p:nvSpPr>
          <p:cNvPr id="6" name="Rectangle 5"/>
          <p:cNvSpPr/>
          <p:nvPr/>
        </p:nvSpPr>
        <p:spPr bwMode="auto">
          <a:xfrm>
            <a:off x="5795736" y="2852936"/>
            <a:ext cx="1008112" cy="57606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1" hangingPunct="1">
              <a:buClr>
                <a:srgbClr val="000000"/>
              </a:buClr>
              <a:buSzPct val="100000"/>
            </a:pPr>
            <a:r>
              <a:rPr lang="en-US" sz="3200" dirty="0">
                <a:solidFill>
                  <a:schemeClr val="bg1"/>
                </a:solidFill>
              </a:rPr>
              <a:t>C</a:t>
            </a:r>
          </a:p>
        </p:txBody>
      </p:sp>
      <p:sp>
        <p:nvSpPr>
          <p:cNvPr id="7" name="Rectangle 6"/>
          <p:cNvSpPr/>
          <p:nvPr/>
        </p:nvSpPr>
        <p:spPr bwMode="auto">
          <a:xfrm>
            <a:off x="3324933" y="3933056"/>
            <a:ext cx="1008112"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1" hangingPunct="1">
              <a:buClr>
                <a:srgbClr val="000000"/>
              </a:buClr>
              <a:buSzPct val="100000"/>
            </a:pPr>
            <a:r>
              <a:rPr lang="en-US" sz="3200" dirty="0">
                <a:solidFill>
                  <a:schemeClr val="bg1"/>
                </a:solidFill>
              </a:rPr>
              <a:t>D</a:t>
            </a:r>
          </a:p>
        </p:txBody>
      </p:sp>
      <p:sp>
        <p:nvSpPr>
          <p:cNvPr id="8" name="Rectangle 7"/>
          <p:cNvSpPr/>
          <p:nvPr/>
        </p:nvSpPr>
        <p:spPr bwMode="auto">
          <a:xfrm>
            <a:off x="5796136" y="3933056"/>
            <a:ext cx="1008112"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1" hangingPunct="1">
              <a:buClr>
                <a:srgbClr val="000000"/>
              </a:buClr>
              <a:buSzPct val="100000"/>
            </a:pPr>
            <a:r>
              <a:rPr lang="en-US" sz="3200" dirty="0">
                <a:solidFill>
                  <a:schemeClr val="bg1"/>
                </a:solidFill>
              </a:rPr>
              <a:t>E</a:t>
            </a:r>
          </a:p>
        </p:txBody>
      </p:sp>
      <p:sp>
        <p:nvSpPr>
          <p:cNvPr id="9" name="Rectangle 8"/>
          <p:cNvSpPr/>
          <p:nvPr/>
        </p:nvSpPr>
        <p:spPr bwMode="auto">
          <a:xfrm>
            <a:off x="4444752" y="4869160"/>
            <a:ext cx="1008112" cy="57606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eaLnBrk="1" hangingPunct="1">
              <a:buClr>
                <a:srgbClr val="000000"/>
              </a:buClr>
              <a:buSzPct val="100000"/>
            </a:pPr>
            <a:r>
              <a:rPr lang="en-US" sz="3200" dirty="0">
                <a:solidFill>
                  <a:schemeClr val="bg1"/>
                </a:solidFill>
              </a:rPr>
              <a:t>F</a:t>
            </a:r>
          </a:p>
        </p:txBody>
      </p:sp>
      <p:cxnSp>
        <p:nvCxnSpPr>
          <p:cNvPr id="14" name="Straight Arrow Connector 13"/>
          <p:cNvCxnSpPr/>
          <p:nvPr/>
        </p:nvCxnSpPr>
        <p:spPr bwMode="auto">
          <a:xfrm>
            <a:off x="5516388" y="2420888"/>
            <a:ext cx="639788" cy="43204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3635896" y="3429000"/>
            <a:ext cx="0"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8" name="Straight Arrow Connector 17"/>
          <p:cNvCxnSpPr>
            <a:endCxn id="8" idx="0"/>
          </p:cNvCxnSpPr>
          <p:nvPr/>
        </p:nvCxnSpPr>
        <p:spPr bwMode="auto">
          <a:xfrm>
            <a:off x="6156176" y="3429000"/>
            <a:ext cx="144016" cy="504056"/>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4067944" y="4437112"/>
            <a:ext cx="648072" cy="43204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flipH="1">
            <a:off x="5220072" y="4437112"/>
            <a:ext cx="936104" cy="43204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24" name="Straight Arrow Connector 23"/>
          <p:cNvCxnSpPr>
            <a:endCxn id="5" idx="0"/>
          </p:cNvCxnSpPr>
          <p:nvPr/>
        </p:nvCxnSpPr>
        <p:spPr bwMode="auto">
          <a:xfrm flipH="1">
            <a:off x="3892646" y="2420888"/>
            <a:ext cx="615630" cy="43204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809192775"/>
      </p:ext>
    </p:extLst>
  </p:cSld>
  <p:clrMapOvr>
    <a:masterClrMapping/>
  </p:clrMapOvr>
  <p:transition advClick="0" advTm="214725500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cs typeface="Times New Roman" panose="02020603050405020304" pitchFamily="18" charset="0"/>
              </a:rPr>
              <a:t>Aggregation and Composition</a:t>
            </a:r>
            <a:endParaRPr lang="en-US" b="1" dirty="0">
              <a:latin typeface="+mn-lt"/>
            </a:endParaRPr>
          </a:p>
        </p:txBody>
      </p:sp>
    </p:spTree>
    <p:extLst>
      <p:ext uri="{BB962C8B-B14F-4D97-AF65-F5344CB8AC3E}">
        <p14:creationId xmlns:p14="http://schemas.microsoft.com/office/powerpoint/2010/main" val="456193204"/>
      </p:ext>
    </p:extLst>
  </p:cSld>
  <p:clrMapOvr>
    <a:masterClrMapping/>
  </p:clrMapOvr>
  <p:transition advClick="0" advTm="2147255000"/>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Aggregation</a:t>
            </a:r>
            <a:endParaRPr lang="en-US" dirty="0"/>
          </a:p>
        </p:txBody>
      </p:sp>
      <p:sp>
        <p:nvSpPr>
          <p:cNvPr id="3" name="Content Placeholder 2"/>
          <p:cNvSpPr>
            <a:spLocks noGrp="1"/>
          </p:cNvSpPr>
          <p:nvPr>
            <p:ph idx="1"/>
          </p:nvPr>
        </p:nvSpPr>
        <p:spPr>
          <a:xfrm>
            <a:off x="467544" y="1268760"/>
            <a:ext cx="8105775" cy="4403725"/>
          </a:xfrm>
        </p:spPr>
        <p:txBody>
          <a:bodyPr/>
          <a:lstStyle/>
          <a:p>
            <a:pPr algn="just"/>
            <a:r>
              <a:rPr lang="en-US" sz="2000" dirty="0">
                <a:latin typeface="Times New Roman" panose="02020603050405020304" pitchFamily="18" charset="0"/>
                <a:cs typeface="Times New Roman" panose="02020603050405020304" pitchFamily="18" charset="0"/>
              </a:rPr>
              <a:t>In scenarios where one class uses another class as the data type of its attributes, aggregation as a construct is involved.</a:t>
            </a:r>
          </a:p>
          <a:p>
            <a:pPr algn="just"/>
            <a:r>
              <a:rPr lang="en-US" sz="2000" b="1" dirty="0">
                <a:latin typeface="Times New Roman" panose="02020603050405020304" pitchFamily="18" charset="0"/>
                <a:cs typeface="Times New Roman" panose="02020603050405020304" pitchFamily="18" charset="0"/>
              </a:rPr>
              <a:t>Aggregation represents a whole-part relationship between objects in OOP. </a:t>
            </a:r>
            <a:r>
              <a:rPr lang="en-US" sz="2000" dirty="0">
                <a:latin typeface="Times New Roman" panose="02020603050405020304" pitchFamily="18" charset="0"/>
                <a:cs typeface="Times New Roman" panose="02020603050405020304" pitchFamily="18" charset="0"/>
              </a:rPr>
              <a:t>It is often referred to as a “has-a” relationship, as one object has another object as a part of its state. </a:t>
            </a:r>
          </a:p>
          <a:p>
            <a:pPr algn="just"/>
            <a:r>
              <a:rPr lang="en-US" sz="2000" dirty="0">
                <a:latin typeface="Times New Roman" panose="02020603050405020304" pitchFamily="18" charset="0"/>
                <a:cs typeface="Times New Roman" panose="02020603050405020304" pitchFamily="18" charset="0"/>
              </a:rPr>
              <a:t>Unlike inheritance, where objects are related through a parent-child relationship, objects in an aggregation relationship are loosely coupled and have no inherent hierarchical relationship.</a:t>
            </a:r>
          </a:p>
          <a:p>
            <a:pPr algn="just"/>
            <a:r>
              <a:rPr lang="en-US" sz="2000" dirty="0">
                <a:latin typeface="Times New Roman" panose="02020603050405020304" pitchFamily="18" charset="0"/>
                <a:cs typeface="Times New Roman" panose="02020603050405020304" pitchFamily="18" charset="0"/>
              </a:rPr>
              <a:t>So, aggregation allows objects to share information and operations, but they can still be used independently.</a:t>
            </a:r>
          </a:p>
        </p:txBody>
      </p:sp>
    </p:spTree>
    <p:extLst>
      <p:ext uri="{BB962C8B-B14F-4D97-AF65-F5344CB8AC3E}">
        <p14:creationId xmlns:p14="http://schemas.microsoft.com/office/powerpoint/2010/main" val="947009839"/>
      </p:ext>
    </p:extLst>
  </p:cSld>
  <p:clrMapOvr>
    <a:masterClrMapping/>
  </p:clrMapOvr>
  <p:transition advClick="0" advTm="2147255000"/>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563662"/>
          </a:xfrm>
        </p:spPr>
        <p:txBody>
          <a:bodyPr/>
          <a:lstStyle/>
          <a:p>
            <a:r>
              <a:rPr lang="en-US" b="1" dirty="0"/>
              <a:t>Example</a:t>
            </a:r>
            <a:r>
              <a:rPr lang="en-US" dirty="0"/>
              <a:t> </a:t>
            </a:r>
          </a:p>
        </p:txBody>
      </p:sp>
      <p:sp>
        <p:nvSpPr>
          <p:cNvPr id="3" name="Content Placeholder 2"/>
          <p:cNvSpPr>
            <a:spLocks noGrp="1"/>
          </p:cNvSpPr>
          <p:nvPr>
            <p:ph idx="1"/>
          </p:nvPr>
        </p:nvSpPr>
        <p:spPr>
          <a:xfrm>
            <a:off x="436729" y="678536"/>
            <a:ext cx="4896544" cy="6179463"/>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employee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employee()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 am employee"&lt;&lt;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~employee()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&lt;&lt;"Employee destroyed"&lt;&lt;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company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employee *</a:t>
            </a:r>
            <a:r>
              <a:rPr lang="en-US" sz="2000" dirty="0" err="1">
                <a:latin typeface="Times New Roman" panose="02020603050405020304" pitchFamily="18" charset="0"/>
                <a:cs typeface="Times New Roman" panose="02020603050405020304" pitchFamily="18" charset="0"/>
              </a:rPr>
              <a:t>emp</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//company HAS-A employee  </a:t>
            </a:r>
          </a:p>
        </p:txBody>
      </p:sp>
      <p:sp>
        <p:nvSpPr>
          <p:cNvPr id="4" name="Rectangle 3"/>
          <p:cNvSpPr/>
          <p:nvPr/>
        </p:nvSpPr>
        <p:spPr>
          <a:xfrm>
            <a:off x="5364088" y="671691"/>
            <a:ext cx="3779912" cy="6463308"/>
          </a:xfrm>
          <a:prstGeom prst="rect">
            <a:avLst/>
          </a:prstGeom>
        </p:spPr>
        <p:txBody>
          <a:bodyPr wrap="square">
            <a:spAutoFit/>
          </a:bodyPr>
          <a:lstStyle/>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company(employee *</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this-&gt;</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emp</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company"&lt;&lt;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&lt;&lt;this-&gt;emp;</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~company()</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&lt;&lt;"company destroyed"&lt;&lt;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employee *e1=new employee;</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company c1(e1);</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delete e1;</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US"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US" dirty="0">
              <a:latin typeface="Times New Roman" panose="02020603050405020304" pitchFamily="18" charset="0"/>
              <a:cs typeface="Times New Roman" panose="02020603050405020304" pitchFamily="18" charset="0"/>
            </a:endParaRPr>
          </a:p>
          <a:p>
            <a:pPr marL="0" indent="0">
              <a:lnSpc>
                <a:spcPct val="100000"/>
              </a:lnSpc>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350924"/>
      </p:ext>
    </p:extLst>
  </p:cSld>
  <p:clrMapOvr>
    <a:masterClrMapping/>
  </p:clrMapOvr>
  <p:transition advClick="0" advTm="214725500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98"/>
            <a:ext cx="4860032" cy="6959990"/>
          </a:xfrm>
        </p:spPr>
        <p:txBody>
          <a:bodyPr/>
          <a:lstStyle/>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#include &lt;</a:t>
            </a:r>
            <a:r>
              <a:rPr lang="en-US" sz="1800" dirty="0" err="1">
                <a:latin typeface="Times New Roman" panose="02020603050405020304" pitchFamily="18" charset="0"/>
                <a:cs typeface="Times New Roman" panose="02020603050405020304" pitchFamily="18" charset="0"/>
              </a:rPr>
              <a:t>iostream</a:t>
            </a:r>
            <a:r>
              <a:rPr lang="en-US" sz="1800" dirty="0">
                <a:latin typeface="Times New Roman" panose="02020603050405020304" pitchFamily="18" charset="0"/>
                <a:cs typeface="Times New Roman" panose="02020603050405020304" pitchFamily="18" charset="0"/>
              </a:rPr>
              <a:t>&gt;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using namespace </a:t>
            </a:r>
            <a:r>
              <a:rPr lang="en-US" sz="1800" dirty="0" err="1">
                <a:latin typeface="Times New Roman" panose="02020603050405020304" pitchFamily="18" charset="0"/>
                <a:cs typeface="Times New Roman" panose="02020603050405020304" pitchFamily="18" charset="0"/>
              </a:rPr>
              <a:t>std</a:t>
            </a:r>
            <a:r>
              <a:rPr lang="en-US" sz="18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class Address {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public: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string </a:t>
            </a:r>
            <a:r>
              <a:rPr lang="en-US" sz="1800" dirty="0" err="1">
                <a:latin typeface="Times New Roman" panose="02020603050405020304" pitchFamily="18" charset="0"/>
                <a:cs typeface="Times New Roman" panose="02020603050405020304" pitchFamily="18" charset="0"/>
              </a:rPr>
              <a:t>addressLine</a:t>
            </a:r>
            <a:r>
              <a:rPr lang="en-US" sz="1800" dirty="0">
                <a:latin typeface="Times New Roman" panose="02020603050405020304" pitchFamily="18" charset="0"/>
                <a:cs typeface="Times New Roman" panose="02020603050405020304" pitchFamily="18" charset="0"/>
              </a:rPr>
              <a:t>, city, state;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Address(string </a:t>
            </a:r>
            <a:r>
              <a:rPr lang="en-US" sz="1800" dirty="0" err="1">
                <a:latin typeface="Times New Roman" panose="02020603050405020304" pitchFamily="18" charset="0"/>
                <a:cs typeface="Times New Roman" panose="02020603050405020304" pitchFamily="18" charset="0"/>
              </a:rPr>
              <a:t>addressLine</a:t>
            </a:r>
            <a:r>
              <a:rPr lang="en-US" sz="1800" dirty="0">
                <a:latin typeface="Times New Roman" panose="02020603050405020304" pitchFamily="18" charset="0"/>
                <a:cs typeface="Times New Roman" panose="02020603050405020304" pitchFamily="18" charset="0"/>
              </a:rPr>
              <a:t>, string city, string state)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a:t>
            </a:r>
            <a:r>
              <a:rPr lang="en-US" sz="1800" dirty="0" err="1">
                <a:latin typeface="Times New Roman" panose="02020603050405020304" pitchFamily="18" charset="0"/>
                <a:cs typeface="Times New Roman" panose="02020603050405020304" pitchFamily="18" charset="0"/>
              </a:rPr>
              <a:t>addressLine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addressLine</a:t>
            </a:r>
            <a:r>
              <a:rPr lang="en-US" sz="18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this-&gt;city = city;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this-&gt;state = state;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class Employee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private: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Address* address;  //Employee HAS-A Address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public: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id;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string name;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Employee(</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id, string name, Address* address)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this-&gt;id = id;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this-&gt;name = name;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this-&gt;address = address;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6" name="Rectangle 5"/>
          <p:cNvSpPr/>
          <p:nvPr/>
        </p:nvSpPr>
        <p:spPr>
          <a:xfrm>
            <a:off x="4860032" y="1556792"/>
            <a:ext cx="4032448" cy="4247317"/>
          </a:xfrm>
          <a:prstGeom prst="rect">
            <a:avLst/>
          </a:prstGeom>
        </p:spPr>
        <p:txBody>
          <a:bodyPr wrap="square">
            <a:spAutoFit/>
          </a:bodyPr>
          <a:lstStyle/>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void display()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&lt;&lt;id &lt;&lt;" "&lt;&lt;name&lt;&lt; " "&lt;&lt;address-&gt;</a:t>
            </a:r>
            <a:r>
              <a:rPr lang="en-US" dirty="0" err="1">
                <a:latin typeface="Times New Roman" panose="02020603050405020304" pitchFamily="18" charset="0"/>
                <a:cs typeface="Times New Roman" panose="02020603050405020304" pitchFamily="18" charset="0"/>
              </a:rPr>
              <a:t>addressLine</a:t>
            </a:r>
            <a:r>
              <a:rPr lang="en-US" dirty="0">
                <a:latin typeface="Times New Roman" panose="02020603050405020304" pitchFamily="18" charset="0"/>
                <a:cs typeface="Times New Roman" panose="02020603050405020304" pitchFamily="18" charset="0"/>
              </a:rPr>
              <a:t>&lt;&lt; " "&lt;&lt; address-&gt;city&lt;&lt; " "&lt;&lt;address-&gt;state&lt;&lt;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main(void) {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Address a1= Address("C-146, Sec-15","Noida","UP");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Employee e1 = Employee(101,"Nakul",&amp;a1);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e1.display();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return 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78331919"/>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class derived in private mode</a:t>
            </a:r>
          </a:p>
        </p:txBody>
      </p:sp>
      <p:pic>
        <p:nvPicPr>
          <p:cNvPr id="4" name="Content Placeholder 3" descr="private_mode.jpg"/>
          <p:cNvPicPr>
            <a:picLocks noGrp="1" noChangeAspect="1"/>
          </p:cNvPicPr>
          <p:nvPr>
            <p:ph idx="1"/>
          </p:nvPr>
        </p:nvPicPr>
        <p:blipFill rotWithShape="1">
          <a:blip r:embed="rId2"/>
          <a:srcRect l="6705" r="24946" b="11606"/>
          <a:stretch/>
        </p:blipFill>
        <p:spPr>
          <a:xfrm>
            <a:off x="1039660" y="1714488"/>
            <a:ext cx="6747059" cy="3946760"/>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80A15E7-BF77-4DA1-949B-E9CE739BFFB8}"/>
                  </a:ext>
                </a:extLst>
              </p14:cNvPr>
              <p14:cNvContentPartPr/>
              <p14:nvPr/>
            </p14:nvContentPartPr>
            <p14:xfrm>
              <a:off x="1501582" y="5402153"/>
              <a:ext cx="360" cy="360"/>
            </p14:xfrm>
          </p:contentPart>
        </mc:Choice>
        <mc:Fallback xmlns="">
          <p:pic>
            <p:nvPicPr>
              <p:cNvPr id="3" name="Ink 2">
                <a:extLst>
                  <a:ext uri="{FF2B5EF4-FFF2-40B4-BE49-F238E27FC236}">
                    <a16:creationId xmlns:a16="http://schemas.microsoft.com/office/drawing/2014/main" id="{380A15E7-BF77-4DA1-949B-E9CE739BFFB8}"/>
                  </a:ext>
                </a:extLst>
              </p:cNvPr>
              <p:cNvPicPr/>
              <p:nvPr/>
            </p:nvPicPr>
            <p:blipFill>
              <a:blip r:embed="rId4"/>
              <a:stretch>
                <a:fillRect/>
              </a:stretch>
            </p:blipFill>
            <p:spPr>
              <a:xfrm>
                <a:off x="1438942" y="533951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F224D7B4-E184-4AF1-BA77-962051CC822E}"/>
                  </a:ext>
                </a:extLst>
              </p14:cNvPr>
              <p14:cNvContentPartPr/>
              <p14:nvPr/>
            </p14:nvContentPartPr>
            <p14:xfrm>
              <a:off x="1389622" y="5187593"/>
              <a:ext cx="765360" cy="399600"/>
            </p14:xfrm>
          </p:contentPart>
        </mc:Choice>
        <mc:Fallback xmlns="">
          <p:pic>
            <p:nvPicPr>
              <p:cNvPr id="5" name="Ink 4">
                <a:extLst>
                  <a:ext uri="{FF2B5EF4-FFF2-40B4-BE49-F238E27FC236}">
                    <a16:creationId xmlns:a16="http://schemas.microsoft.com/office/drawing/2014/main" id="{F224D7B4-E184-4AF1-BA77-962051CC822E}"/>
                  </a:ext>
                </a:extLst>
              </p:cNvPr>
              <p:cNvPicPr/>
              <p:nvPr/>
            </p:nvPicPr>
            <p:blipFill>
              <a:blip r:embed="rId6"/>
              <a:stretch>
                <a:fillRect/>
              </a:stretch>
            </p:blipFill>
            <p:spPr>
              <a:xfrm>
                <a:off x="1326982" y="5124953"/>
                <a:ext cx="891000" cy="525240"/>
              </a:xfrm>
              <a:prstGeom prst="rect">
                <a:avLst/>
              </a:prstGeom>
            </p:spPr>
          </p:pic>
        </mc:Fallback>
      </mc:AlternateContent>
      <p:grpSp>
        <p:nvGrpSpPr>
          <p:cNvPr id="8" name="Group 7">
            <a:extLst>
              <a:ext uri="{FF2B5EF4-FFF2-40B4-BE49-F238E27FC236}">
                <a16:creationId xmlns:a16="http://schemas.microsoft.com/office/drawing/2014/main" id="{C6C37016-127E-4A2C-9DBD-0B9695AA6F8D}"/>
              </a:ext>
            </a:extLst>
          </p:cNvPr>
          <p:cNvGrpSpPr/>
          <p:nvPr/>
        </p:nvGrpSpPr>
        <p:grpSpPr>
          <a:xfrm>
            <a:off x="346702" y="1705673"/>
            <a:ext cx="966240" cy="249840"/>
            <a:chOff x="346702" y="1705673"/>
            <a:chExt cx="966240" cy="249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5A5EACA-03EB-4467-ABC0-633286964008}"/>
                    </a:ext>
                  </a:extLst>
                </p14:cNvPr>
                <p14:cNvContentPartPr/>
                <p14:nvPr/>
              </p14:nvContentPartPr>
              <p14:xfrm>
                <a:off x="643342" y="1790993"/>
                <a:ext cx="360" cy="360"/>
              </p14:xfrm>
            </p:contentPart>
          </mc:Choice>
          <mc:Fallback xmlns="">
            <p:pic>
              <p:nvPicPr>
                <p:cNvPr id="6" name="Ink 5">
                  <a:extLst>
                    <a:ext uri="{FF2B5EF4-FFF2-40B4-BE49-F238E27FC236}">
                      <a16:creationId xmlns:a16="http://schemas.microsoft.com/office/drawing/2014/main" id="{A5A5EACA-03EB-4467-ABC0-633286964008}"/>
                    </a:ext>
                  </a:extLst>
                </p:cNvPr>
                <p:cNvPicPr/>
                <p:nvPr/>
              </p:nvPicPr>
              <p:blipFill>
                <a:blip r:embed="rId4"/>
                <a:stretch>
                  <a:fillRect/>
                </a:stretch>
              </p:blipFill>
              <p:spPr>
                <a:xfrm>
                  <a:off x="580702" y="172835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11D51B0-DD2E-4DDF-9DDB-6FF5285B0E36}"/>
                    </a:ext>
                  </a:extLst>
                </p14:cNvPr>
                <p14:cNvContentPartPr/>
                <p14:nvPr/>
              </p14:nvContentPartPr>
              <p14:xfrm>
                <a:off x="346702" y="1705673"/>
                <a:ext cx="966240" cy="249840"/>
              </p14:xfrm>
            </p:contentPart>
          </mc:Choice>
          <mc:Fallback xmlns="">
            <p:pic>
              <p:nvPicPr>
                <p:cNvPr id="7" name="Ink 6">
                  <a:extLst>
                    <a:ext uri="{FF2B5EF4-FFF2-40B4-BE49-F238E27FC236}">
                      <a16:creationId xmlns:a16="http://schemas.microsoft.com/office/drawing/2014/main" id="{F11D51B0-DD2E-4DDF-9DDB-6FF5285B0E36}"/>
                    </a:ext>
                  </a:extLst>
                </p:cNvPr>
                <p:cNvPicPr/>
                <p:nvPr/>
              </p:nvPicPr>
              <p:blipFill>
                <a:blip r:embed="rId9"/>
                <a:stretch>
                  <a:fillRect/>
                </a:stretch>
              </p:blipFill>
              <p:spPr>
                <a:xfrm>
                  <a:off x="283702" y="1643033"/>
                  <a:ext cx="1091880" cy="375480"/>
                </a:xfrm>
                <a:prstGeom prst="rect">
                  <a:avLst/>
                </a:prstGeom>
              </p:spPr>
            </p:pic>
          </mc:Fallback>
        </mc:AlternateContent>
      </p:grpSp>
    </p:spTree>
  </p:cSld>
  <p:clrMapOvr>
    <a:masterClrMapping/>
  </p:clrMapOvr>
  <p:transition advClick="0" advTm="2147255000"/>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a:t>
            </a:r>
          </a:p>
        </p:txBody>
      </p:sp>
      <p:sp>
        <p:nvSpPr>
          <p:cNvPr id="3" name="Content Placeholder 2"/>
          <p:cNvSpPr>
            <a:spLocks noGrp="1"/>
          </p:cNvSpPr>
          <p:nvPr>
            <p:ph idx="1"/>
          </p:nvPr>
        </p:nvSpPr>
        <p:spPr>
          <a:xfrm>
            <a:off x="457200" y="1268761"/>
            <a:ext cx="8105775" cy="4739928"/>
          </a:xfrm>
        </p:spPr>
        <p:txBody>
          <a:bodyPr/>
          <a:lstStyle/>
          <a:p>
            <a:pPr algn="just"/>
            <a:r>
              <a:rPr lang="en-US" sz="2000" dirty="0">
                <a:latin typeface="Times New Roman" panose="02020603050405020304" pitchFamily="18" charset="0"/>
                <a:cs typeface="Times New Roman" panose="02020603050405020304" pitchFamily="18" charset="0"/>
              </a:rPr>
              <a:t>Object composition refers to combining two or more different classes with purpose of creating new, more complex class. </a:t>
            </a:r>
          </a:p>
          <a:p>
            <a:pPr algn="just"/>
            <a:r>
              <a:rPr lang="en-US" sz="2000" dirty="0">
                <a:latin typeface="Times New Roman" panose="02020603050405020304" pitchFamily="18" charset="0"/>
                <a:cs typeface="Times New Roman" panose="02020603050405020304" pitchFamily="18" charset="0"/>
              </a:rPr>
              <a:t>In case of composition, an object "owns" another object, rather than just use it, which means if main object will be destroyed, all internal objects should be destroyed as well.</a:t>
            </a:r>
          </a:p>
          <a:p>
            <a:pPr algn="just"/>
            <a:r>
              <a:rPr lang="en-US" sz="2000" b="1" dirty="0">
                <a:latin typeface="Times New Roman" panose="02020603050405020304" pitchFamily="18" charset="0"/>
                <a:cs typeface="Times New Roman" panose="02020603050405020304" pitchFamily="18" charset="0"/>
              </a:rPr>
              <a:t>The use of object in a class as data member is referred as “object composition”. </a:t>
            </a:r>
          </a:p>
          <a:p>
            <a:pPr algn="just"/>
            <a:r>
              <a:rPr lang="en-US" sz="2000" dirty="0">
                <a:latin typeface="Times New Roman" panose="02020603050405020304" pitchFamily="18" charset="0"/>
                <a:cs typeface="Times New Roman" panose="02020603050405020304" pitchFamily="18" charset="0"/>
              </a:rPr>
              <a:t>Object composition is an alternative to class inheritance. Here new functionality is obtained by arranging or composing objects to support more powerful functionality. </a:t>
            </a:r>
          </a:p>
          <a:p>
            <a:pPr algn="just"/>
            <a:r>
              <a:rPr lang="en-US" sz="2000" dirty="0">
                <a:latin typeface="Times New Roman" panose="02020603050405020304" pitchFamily="18" charset="0"/>
                <a:cs typeface="Times New Roman" panose="02020603050405020304" pitchFamily="18" charset="0"/>
              </a:rPr>
              <a:t>In this an object can be a collection of many other objects and the relationship is called a has-a relationship or containership. The has-a relationship occurs when an object of one class is contained in another class as a data member.</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96043"/>
      </p:ext>
    </p:extLst>
  </p:cSld>
  <p:clrMapOvr>
    <a:masterClrMapping/>
  </p:clrMapOvr>
  <p:transition advClick="0" advTm="2147255000"/>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3529" y="1052736"/>
            <a:ext cx="3888432" cy="4403725"/>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engine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engine()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 am engine"&lt;&lt;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~engine()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&lt;&lt;"Engine destroyed"&lt;&lt;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4355976" y="671691"/>
            <a:ext cx="4572000" cy="5355312"/>
          </a:xfrm>
          <a:prstGeom prst="rect">
            <a:avLst/>
          </a:prstGeom>
        </p:spPr>
        <p:txBody>
          <a:bodyPr>
            <a:spAutoFit/>
          </a:bodyPr>
          <a:lstStyle/>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class car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public:</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engine </a:t>
            </a:r>
            <a:r>
              <a:rPr lang="en-US" dirty="0" err="1">
                <a:latin typeface="Times New Roman" panose="02020603050405020304" pitchFamily="18" charset="0"/>
                <a:cs typeface="Times New Roman" panose="02020603050405020304" pitchFamily="18" charset="0"/>
              </a:rPr>
              <a:t>eng</a:t>
            </a:r>
            <a:r>
              <a:rPr lang="en-US" dirty="0">
                <a:latin typeface="Times New Roman" panose="02020603050405020304" pitchFamily="18" charset="0"/>
                <a:cs typeface="Times New Roman" panose="02020603050405020304" pitchFamily="18" charset="0"/>
              </a:rPr>
              <a:t>;  //Engine is the part-of car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car()</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&lt;&lt;"this is car"&lt;&lt;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~car()</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&lt;&lt;"car destroyed"&lt;&lt;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car c;</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US" dirty="0">
              <a:latin typeface="Times New Roman" panose="02020603050405020304" pitchFamily="18" charset="0"/>
              <a:cs typeface="Times New Roman" panose="02020603050405020304" pitchFamily="18" charset="0"/>
            </a:endParaRPr>
          </a:p>
          <a:p>
            <a:pPr marL="0" indent="0">
              <a:lnSpc>
                <a:spcPct val="100000"/>
              </a:lnSpc>
              <a:spcAft>
                <a:spcPts val="0"/>
              </a:spcAf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095322"/>
      </p:ext>
    </p:extLst>
  </p:cSld>
  <p:clrMapOvr>
    <a:masterClrMapping/>
  </p:clrMapOvr>
  <p:transition advClick="0" advTm="2147255000"/>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53059"/>
            <a:ext cx="8105775" cy="350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8649099"/>
      </p:ext>
    </p:extLst>
  </p:cSld>
  <p:clrMapOvr>
    <a:masterClrMapping/>
  </p:clrMapOvr>
  <p:transition advClick="0" advTm="2147255000"/>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a:br>
            <a:r>
              <a:rPr lang="en-US" b="1" dirty="0"/>
              <a:t>Example</a:t>
            </a:r>
            <a:br>
              <a:rPr lang="en-US" dirty="0"/>
            </a:br>
            <a:endParaRPr lang="en-US" dirty="0"/>
          </a:p>
        </p:txBody>
      </p:sp>
      <p:sp>
        <p:nvSpPr>
          <p:cNvPr id="3" name="Content Placeholder 2"/>
          <p:cNvSpPr>
            <a:spLocks noGrp="1"/>
          </p:cNvSpPr>
          <p:nvPr>
            <p:ph idx="1"/>
          </p:nvPr>
        </p:nvSpPr>
        <p:spPr/>
        <p:txBody>
          <a:bodyPr/>
          <a:lstStyle/>
          <a:p>
            <a:pPr marL="0" indent="0">
              <a:buNone/>
            </a:pPr>
            <a:r>
              <a:rPr lang="en-US" sz="2000" dirty="0"/>
              <a:t>class B</a:t>
            </a:r>
          </a:p>
          <a:p>
            <a:pPr marL="0" indent="0">
              <a:buNone/>
            </a:pPr>
            <a:r>
              <a:rPr lang="en-US" sz="2000" dirty="0"/>
              <a:t>{</a:t>
            </a:r>
          </a:p>
          <a:p>
            <a:pPr marL="0" indent="0">
              <a:buNone/>
            </a:pPr>
            <a:r>
              <a:rPr lang="en-US" sz="2000" dirty="0"/>
              <a:t>…..</a:t>
            </a:r>
          </a:p>
          <a:p>
            <a:pPr marL="0" indent="0">
              <a:buNone/>
            </a:pPr>
            <a:r>
              <a:rPr lang="en-US" sz="2000" dirty="0"/>
              <a:t>…..</a:t>
            </a:r>
          </a:p>
          <a:p>
            <a:pPr marL="0" indent="0">
              <a:buNone/>
            </a:pPr>
            <a:r>
              <a:rPr lang="en-US" sz="2000" dirty="0"/>
              <a:t>};</a:t>
            </a:r>
          </a:p>
          <a:p>
            <a:pPr marL="0" indent="0">
              <a:buNone/>
            </a:pPr>
            <a:r>
              <a:rPr lang="en-US" sz="2000" dirty="0"/>
              <a:t>class D</a:t>
            </a:r>
          </a:p>
          <a:p>
            <a:pPr marL="0" indent="0">
              <a:buNone/>
            </a:pPr>
            <a:r>
              <a:rPr lang="en-US" sz="2000" dirty="0"/>
              <a:t>{</a:t>
            </a:r>
          </a:p>
          <a:p>
            <a:pPr marL="0" indent="0">
              <a:buNone/>
            </a:pPr>
            <a:r>
              <a:rPr lang="en-US" sz="2000" dirty="0"/>
              <a:t>….…</a:t>
            </a:r>
          </a:p>
          <a:p>
            <a:pPr marL="0" indent="0">
              <a:buNone/>
            </a:pPr>
            <a:r>
              <a:rPr lang="en-US" sz="2000" dirty="0"/>
              <a:t>B </a:t>
            </a:r>
            <a:r>
              <a:rPr lang="en-US" sz="2000" dirty="0" err="1"/>
              <a:t>objb</a:t>
            </a:r>
            <a:endParaRPr lang="en-US" sz="2000" dirty="0"/>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3557780207"/>
      </p:ext>
    </p:extLst>
  </p:cSld>
  <p:clrMapOvr>
    <a:masterClrMapping/>
  </p:clrMapOvr>
  <p:transition advClick="0" advTm="2147255000"/>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504" y="0"/>
            <a:ext cx="3983040" cy="6597352"/>
          </a:xfrm>
        </p:spPr>
        <p:txBody>
          <a:bodyPr/>
          <a:lstStyle/>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#include&lt;</a:t>
            </a:r>
            <a:r>
              <a:rPr lang="en-US" sz="1800" dirty="0" err="1">
                <a:latin typeface="Times New Roman" panose="02020603050405020304" pitchFamily="18" charset="0"/>
                <a:cs typeface="Times New Roman" panose="02020603050405020304" pitchFamily="18" charset="0"/>
              </a:rPr>
              <a:t>iostream</a:t>
            </a:r>
            <a:r>
              <a:rPr lang="en-US" sz="18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using namespace </a:t>
            </a:r>
            <a:r>
              <a:rPr lang="en-US" sz="1800" dirty="0" err="1">
                <a:latin typeface="Times New Roman" panose="02020603050405020304" pitchFamily="18" charset="0"/>
                <a:cs typeface="Times New Roman" panose="02020603050405020304" pitchFamily="18" charset="0"/>
              </a:rPr>
              <a:t>std</a:t>
            </a:r>
            <a:r>
              <a:rPr lang="en-US" sz="18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class B{</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B(){</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=0;}</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B(</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a:t>
            </a:r>
          </a:p>
          <a:p>
            <a:pPr marL="0" indent="0">
              <a:lnSpc>
                <a:spcPct val="100000"/>
              </a:lnSpc>
              <a:spcAft>
                <a:spcPts val="0"/>
              </a:spcAft>
              <a:buNone/>
            </a:pP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&lt;&lt;"constructor B(</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is invoked"&lt;&lt;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=a;</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class D{</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data1;</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B </a:t>
            </a:r>
            <a:r>
              <a:rPr lang="en-US" sz="1800" dirty="0" err="1">
                <a:latin typeface="Times New Roman" panose="02020603050405020304" pitchFamily="18" charset="0"/>
                <a:cs typeface="Times New Roman" panose="02020603050405020304" pitchFamily="18" charset="0"/>
              </a:rPr>
              <a:t>objb</a:t>
            </a:r>
            <a:r>
              <a:rPr lang="en-US" sz="18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D(</a:t>
            </a:r>
            <a:r>
              <a:rPr lang="en-US" sz="1800"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objb</a:t>
            </a:r>
            <a:r>
              <a:rPr lang="en-US" sz="1800" dirty="0">
                <a:latin typeface="Times New Roman" panose="02020603050405020304" pitchFamily="18" charset="0"/>
                <a:cs typeface="Times New Roman" panose="02020603050405020304" pitchFamily="18" charset="0"/>
              </a:rPr>
              <a:t>(a)</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data1=a;}</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void output()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&lt;&lt;"data in object of class D="&lt;&lt;data1&lt;&lt;</a:t>
            </a:r>
            <a:r>
              <a:rPr lang="en-US" sz="1800" dirty="0" err="1">
                <a:latin typeface="Times New Roman" panose="02020603050405020304" pitchFamily="18" charset="0"/>
                <a:cs typeface="Times New Roman" panose="02020603050405020304" pitchFamily="18" charset="0"/>
              </a:rPr>
              <a:t>endl</a:t>
            </a:r>
            <a:r>
              <a:rPr lang="en-US" sz="18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&lt;&lt;"data in member object of class B in class D="&lt;&lt;</a:t>
            </a:r>
            <a:r>
              <a:rPr lang="en-US" sz="1800" dirty="0" err="1">
                <a:latin typeface="Times New Roman" panose="02020603050405020304" pitchFamily="18" charset="0"/>
                <a:cs typeface="Times New Roman" panose="02020603050405020304" pitchFamily="18" charset="0"/>
              </a:rPr>
              <a:t>objb.num</a:t>
            </a:r>
            <a:r>
              <a:rPr lang="en-US" sz="18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US"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72000" y="692696"/>
            <a:ext cx="3984480" cy="5256584"/>
          </a:xfrm>
        </p:spPr>
        <p:txBody>
          <a:bodyPr/>
          <a:lstStyle/>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objd</a:t>
            </a:r>
            <a:r>
              <a:rPr lang="en-US" sz="2000" dirty="0">
                <a:latin typeface="Times New Roman" panose="02020603050405020304" pitchFamily="18" charset="0"/>
                <a:cs typeface="Times New Roman" panose="02020603050405020304" pitchFamily="18" charset="0"/>
              </a:rPr>
              <a:t>(10);</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objd.output</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return 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Output: </a:t>
            </a:r>
          </a:p>
          <a:p>
            <a:r>
              <a:rPr lang="en-US" sz="2000" dirty="0">
                <a:latin typeface="Times New Roman" panose="02020603050405020304" pitchFamily="18" charset="0"/>
                <a:cs typeface="Times New Roman" panose="02020603050405020304" pitchFamily="18" charset="0"/>
              </a:rPr>
              <a:t>constructor B(</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 is invoked</a:t>
            </a:r>
          </a:p>
          <a:p>
            <a:r>
              <a:rPr lang="en-US" sz="2000" dirty="0">
                <a:latin typeface="Times New Roman" panose="02020603050405020304" pitchFamily="18" charset="0"/>
                <a:cs typeface="Times New Roman" panose="02020603050405020304" pitchFamily="18" charset="0"/>
              </a:rPr>
              <a:t>data in object of class D=10</a:t>
            </a:r>
          </a:p>
          <a:p>
            <a:r>
              <a:rPr lang="en-US" sz="2000" dirty="0">
                <a:latin typeface="Times New Roman" panose="02020603050405020304" pitchFamily="18" charset="0"/>
                <a:cs typeface="Times New Roman" panose="02020603050405020304" pitchFamily="18" charset="0"/>
              </a:rPr>
              <a:t>data in member object of class B in class D=10</a:t>
            </a: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329353"/>
      </p:ext>
    </p:extLst>
  </p:cSld>
  <p:clrMapOvr>
    <a:masterClrMapping/>
  </p:clrMapOvr>
  <p:transition advClick="0" advTm="2147255000"/>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563662"/>
          </a:xfrm>
        </p:spPr>
        <p:txBody>
          <a:bodyPr/>
          <a:lstStyle/>
          <a:p>
            <a:r>
              <a:rPr lang="en-US" b="1" dirty="0"/>
              <a:t>WAP</a:t>
            </a:r>
          </a:p>
        </p:txBody>
      </p:sp>
      <p:sp>
        <p:nvSpPr>
          <p:cNvPr id="3" name="Content Placeholder 2"/>
          <p:cNvSpPr>
            <a:spLocks noGrp="1"/>
          </p:cNvSpPr>
          <p:nvPr>
            <p:ph idx="1"/>
          </p:nvPr>
        </p:nvSpPr>
        <p:spPr>
          <a:xfrm>
            <a:off x="467544" y="764704"/>
            <a:ext cx="8105775" cy="5099968"/>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Write a program that takes the obtained marks as input and calculates the percentage based on the given marks and a total mark value. Using the percentage, determine the grade according to the following criteria:</a:t>
            </a:r>
          </a:p>
          <a:p>
            <a:pPr algn="just"/>
            <a:r>
              <a:rPr lang="en-US" sz="2000" dirty="0">
                <a:latin typeface="Times New Roman" panose="02020603050405020304" pitchFamily="18" charset="0"/>
                <a:cs typeface="Times New Roman" panose="02020603050405020304" pitchFamily="18" charset="0"/>
              </a:rPr>
              <a:t>Percentage &gt;= 90: Grade A+</a:t>
            </a:r>
          </a:p>
          <a:p>
            <a:pPr algn="just"/>
            <a:r>
              <a:rPr lang="en-US" sz="2000" dirty="0">
                <a:latin typeface="Times New Roman" panose="02020603050405020304" pitchFamily="18" charset="0"/>
                <a:cs typeface="Times New Roman" panose="02020603050405020304" pitchFamily="18" charset="0"/>
              </a:rPr>
              <a:t>Percentage &gt;= 80: Grade A</a:t>
            </a:r>
          </a:p>
          <a:p>
            <a:pPr algn="just"/>
            <a:r>
              <a:rPr lang="en-US" sz="2000" dirty="0">
                <a:latin typeface="Times New Roman" panose="02020603050405020304" pitchFamily="18" charset="0"/>
                <a:cs typeface="Times New Roman" panose="02020603050405020304" pitchFamily="18" charset="0"/>
              </a:rPr>
              <a:t>Percentage &gt;= 70: Grade B</a:t>
            </a:r>
          </a:p>
          <a:p>
            <a:pPr algn="just"/>
            <a:r>
              <a:rPr lang="en-US" sz="2000" dirty="0">
                <a:latin typeface="Times New Roman" panose="02020603050405020304" pitchFamily="18" charset="0"/>
                <a:cs typeface="Times New Roman" panose="02020603050405020304" pitchFamily="18" charset="0"/>
              </a:rPr>
              <a:t>Percentage &gt;= 60: Grade C</a:t>
            </a:r>
          </a:p>
          <a:p>
            <a:pPr algn="just"/>
            <a:r>
              <a:rPr lang="en-US" sz="2000" dirty="0">
                <a:latin typeface="Times New Roman" panose="02020603050405020304" pitchFamily="18" charset="0"/>
                <a:cs typeface="Times New Roman" panose="02020603050405020304" pitchFamily="18" charset="0"/>
              </a:rPr>
              <a:t>Percentage &gt;= 50: Grade D</a:t>
            </a:r>
          </a:p>
          <a:p>
            <a:pPr algn="just"/>
            <a:r>
              <a:rPr lang="en-US" sz="2000" dirty="0">
                <a:latin typeface="Times New Roman" panose="02020603050405020304" pitchFamily="18" charset="0"/>
                <a:cs typeface="Times New Roman" panose="02020603050405020304" pitchFamily="18" charset="0"/>
              </a:rPr>
              <a:t>Percentage &lt; 50: Grade F</a:t>
            </a:r>
          </a:p>
          <a:p>
            <a:pPr algn="just"/>
            <a:r>
              <a:rPr lang="en-US" sz="2000" dirty="0">
                <a:latin typeface="Times New Roman" panose="02020603050405020304" pitchFamily="18" charset="0"/>
                <a:cs typeface="Times New Roman" panose="02020603050405020304" pitchFamily="18" charset="0"/>
              </a:rPr>
              <a:t>The program should create a Grade object with the obtained marks and the determined grade. It should then convert the Grade object to two basic types: an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for the marks and a string for the grade: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marks = </a:t>
            </a:r>
            <a:r>
              <a:rPr lang="en-US" sz="2000" b="1" dirty="0" err="1">
                <a:latin typeface="Times New Roman" panose="02020603050405020304" pitchFamily="18" charset="0"/>
                <a:cs typeface="Times New Roman" panose="02020603050405020304" pitchFamily="18" charset="0"/>
              </a:rPr>
              <a:t>studentGrade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Finally, the program should display the marks and grades.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274506"/>
      </p:ext>
    </p:extLst>
  </p:cSld>
  <p:clrMapOvr>
    <a:masterClrMapping/>
  </p:clrMapOvr>
  <p:transition advClick="0" advTm="2147255000"/>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105775" cy="504056"/>
          </a:xfrm>
        </p:spPr>
        <p:txBody>
          <a:bodyPr/>
          <a:lstStyle/>
          <a:p>
            <a:r>
              <a:rPr lang="en-US" b="1" dirty="0"/>
              <a:t>Solution</a:t>
            </a:r>
            <a:r>
              <a:rPr lang="en-US" dirty="0"/>
              <a:t> </a:t>
            </a:r>
          </a:p>
        </p:txBody>
      </p:sp>
      <p:sp>
        <p:nvSpPr>
          <p:cNvPr id="3" name="Content Placeholder 2"/>
          <p:cNvSpPr>
            <a:spLocks noGrp="1"/>
          </p:cNvSpPr>
          <p:nvPr>
            <p:ph idx="1"/>
          </p:nvPr>
        </p:nvSpPr>
        <p:spPr>
          <a:xfrm>
            <a:off x="395537" y="548680"/>
            <a:ext cx="4320480" cy="630932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&lt;string&gt;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Grade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private: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marks;</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string grade;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Grade(</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m,string</a:t>
            </a:r>
            <a:r>
              <a:rPr lang="en-US" sz="2000" dirty="0">
                <a:latin typeface="Times New Roman" panose="02020603050405020304" pitchFamily="18" charset="0"/>
                <a:cs typeface="Times New Roman" panose="02020603050405020304" pitchFamily="18" charset="0"/>
              </a:rPr>
              <a:t> g)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marks=m;</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grade=g;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display()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"Marks: " &lt;&lt; marks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"Grade: " &lt;&lt; grade;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operator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return marks;</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4427984" y="-1323528"/>
            <a:ext cx="4572000" cy="8402300"/>
          </a:xfrm>
          <a:prstGeom prst="rect">
            <a:avLst/>
          </a:prstGeom>
        </p:spPr>
        <p:txBody>
          <a:bodyPr>
            <a:spAutoFit/>
          </a:bodyPr>
          <a:lstStyle/>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operator string()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return grade;</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obtainedMarks</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totalMarks</a:t>
            </a:r>
            <a:r>
              <a:rPr lang="en-US" dirty="0">
                <a:latin typeface="Times New Roman" panose="02020603050405020304" pitchFamily="18" charset="0"/>
                <a:cs typeface="Times New Roman" panose="02020603050405020304" pitchFamily="18" charset="0"/>
              </a:rPr>
              <a:t> = 500;</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cput</a:t>
            </a:r>
            <a:r>
              <a:rPr lang="en-US" dirty="0">
                <a:latin typeface="Times New Roman" panose="02020603050405020304" pitchFamily="18" charset="0"/>
                <a:cs typeface="Times New Roman" panose="02020603050405020304" pitchFamily="18" charset="0"/>
              </a:rPr>
              <a:t>&lt;&lt;"Enter obtained marks";</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&gt;&gt; </a:t>
            </a:r>
            <a:r>
              <a:rPr lang="en-US" dirty="0" err="1">
                <a:latin typeface="Times New Roman" panose="02020603050405020304" pitchFamily="18" charset="0"/>
                <a:cs typeface="Times New Roman" panose="02020603050405020304" pitchFamily="18" charset="0"/>
              </a:rPr>
              <a:t>obtainedMarks</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percentage = (</a:t>
            </a:r>
            <a:r>
              <a:rPr lang="en-US" dirty="0" err="1">
                <a:latin typeface="Times New Roman" panose="02020603050405020304" pitchFamily="18" charset="0"/>
                <a:cs typeface="Times New Roman" panose="02020603050405020304" pitchFamily="18" charset="0"/>
              </a:rPr>
              <a:t>obtainedMarks</a:t>
            </a:r>
            <a:r>
              <a:rPr lang="en-US" dirty="0">
                <a:latin typeface="Times New Roman" panose="02020603050405020304" pitchFamily="18" charset="0"/>
                <a:cs typeface="Times New Roman" panose="02020603050405020304" pitchFamily="18" charset="0"/>
              </a:rPr>
              <a:t> * 100) / </a:t>
            </a:r>
            <a:r>
              <a:rPr lang="en-US" dirty="0" err="1">
                <a:latin typeface="Times New Roman" panose="02020603050405020304" pitchFamily="18" charset="0"/>
                <a:cs typeface="Times New Roman" panose="02020603050405020304" pitchFamily="18" charset="0"/>
              </a:rPr>
              <a:t>totalMarks</a:t>
            </a: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string grade;</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if (percentage &gt;= 90)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"A+";</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else if (percentage &gt;= 80)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"A";</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else if (percentage &gt;= 70)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"B";</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else if (percentage &gt;= 60)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"C";</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else if (percentage &gt;= 50)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"D";</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 else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 "F";</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Grade </a:t>
            </a:r>
            <a:r>
              <a:rPr lang="en-US" dirty="0" err="1">
                <a:latin typeface="Times New Roman" panose="02020603050405020304" pitchFamily="18" charset="0"/>
                <a:cs typeface="Times New Roman" panose="02020603050405020304" pitchFamily="18" charset="0"/>
              </a:rPr>
              <a:t>studentGrade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obtainedMarks</a:t>
            </a:r>
            <a:r>
              <a:rPr lang="en-US" dirty="0">
                <a:latin typeface="Times New Roman" panose="02020603050405020304" pitchFamily="18" charset="0"/>
                <a:cs typeface="Times New Roman" panose="02020603050405020304" pitchFamily="18" charset="0"/>
              </a:rPr>
              <a:t>, grade);</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marks = </a:t>
            </a:r>
            <a:r>
              <a:rPr lang="en-US" dirty="0" err="1">
                <a:latin typeface="Times New Roman" panose="02020603050405020304" pitchFamily="18" charset="0"/>
                <a:cs typeface="Times New Roman" panose="02020603050405020304" pitchFamily="18" charset="0"/>
              </a:rPr>
              <a:t>studentGrade</a:t>
            </a: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finalGrade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studentGrade</a:t>
            </a: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"Marks: " &lt;&lt; marks &lt;&lt; </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"Grade: " &lt;&lt; </a:t>
            </a:r>
            <a:r>
              <a:rPr lang="en-US" dirty="0" err="1">
                <a:latin typeface="Times New Roman" panose="02020603050405020304" pitchFamily="18" charset="0"/>
                <a:cs typeface="Times New Roman" panose="02020603050405020304" pitchFamily="18" charset="0"/>
              </a:rPr>
              <a:t>finalGrade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64936817"/>
      </p:ext>
    </p:extLst>
  </p:cSld>
  <p:clrMapOvr>
    <a:masterClrMapping/>
  </p:clrMapOvr>
  <p:transition advClick="0" advTm="2147255000"/>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WAP</a:t>
            </a:r>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You are tasked with developing a program to process and display full names. The program should accept user input for the first name and last name, create a </a:t>
            </a:r>
            <a:r>
              <a:rPr lang="en-US" sz="2000" b="1" dirty="0" err="1">
                <a:latin typeface="Times New Roman" panose="02020603050405020304" pitchFamily="18" charset="0"/>
                <a:cs typeface="Times New Roman" panose="02020603050405020304" pitchFamily="18" charset="0"/>
              </a:rPr>
              <a:t>FullName</a:t>
            </a:r>
            <a:r>
              <a:rPr lang="en-US" sz="2000" dirty="0">
                <a:latin typeface="Times New Roman" panose="02020603050405020304" pitchFamily="18" charset="0"/>
                <a:cs typeface="Times New Roman" panose="02020603050405020304" pitchFamily="18" charset="0"/>
              </a:rPr>
              <a:t> class using the provided names, and convert the </a:t>
            </a:r>
            <a:r>
              <a:rPr lang="en-US" sz="2000" b="1" dirty="0" err="1">
                <a:latin typeface="Times New Roman" panose="02020603050405020304" pitchFamily="18" charset="0"/>
                <a:cs typeface="Times New Roman" panose="02020603050405020304" pitchFamily="18" charset="0"/>
              </a:rPr>
              <a:t>FullName</a:t>
            </a:r>
            <a:r>
              <a:rPr lang="en-US" sz="2000" dirty="0">
                <a:latin typeface="Times New Roman" panose="02020603050405020304" pitchFamily="18" charset="0"/>
                <a:cs typeface="Times New Roman" panose="02020603050405020304" pitchFamily="18" charset="0"/>
              </a:rPr>
              <a:t> class to a basic-type string </a:t>
            </a:r>
            <a:r>
              <a:rPr lang="en-US" sz="2000" b="1" dirty="0" err="1">
                <a:latin typeface="Times New Roman" panose="02020603050405020304" pitchFamily="18" charset="0"/>
                <a:cs typeface="Times New Roman" panose="02020603050405020304" pitchFamily="18" charset="0"/>
              </a:rPr>
              <a:t>FullName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fullName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firstName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lastName</a:t>
            </a:r>
            <a:r>
              <a:rPr lang="en-US" sz="2000" dirty="0">
                <a:latin typeface="Times New Roman" panose="02020603050405020304" pitchFamily="18" charset="0"/>
                <a:cs typeface="Times New Roman" panose="02020603050405020304" pitchFamily="18" charset="0"/>
              </a:rPr>
              <a:t>). Finally, the converted full name should be displayed on the console.</a:t>
            </a:r>
          </a:p>
          <a:p>
            <a:pPr algn="just"/>
            <a:r>
              <a:rPr lang="en-US" sz="2000" b="1" dirty="0">
                <a:latin typeface="Times New Roman" panose="02020603050405020304" pitchFamily="18" charset="0"/>
                <a:cs typeface="Times New Roman" panose="02020603050405020304" pitchFamily="18" charset="0"/>
              </a:rPr>
              <a:t>Input Format </a:t>
            </a:r>
            <a:r>
              <a:rPr lang="en-US" sz="2000" dirty="0">
                <a:latin typeface="Times New Roman" panose="02020603050405020304" pitchFamily="18" charset="0"/>
                <a:cs typeface="Times New Roman" panose="02020603050405020304" pitchFamily="18" charset="0"/>
              </a:rPr>
              <a:t>The first line of input consists of the first name (a string).</a:t>
            </a:r>
          </a:p>
          <a:p>
            <a:pPr algn="just"/>
            <a:r>
              <a:rPr lang="en-US" sz="2000" dirty="0">
                <a:latin typeface="Times New Roman" panose="02020603050405020304" pitchFamily="18" charset="0"/>
                <a:cs typeface="Times New Roman" panose="02020603050405020304" pitchFamily="18" charset="0"/>
              </a:rPr>
              <a:t>The second line of input consists of the last name (a string).</a:t>
            </a:r>
          </a:p>
          <a:p>
            <a:pPr algn="just"/>
            <a:r>
              <a:rPr lang="en-US" sz="2000" b="1" dirty="0">
                <a:latin typeface="Times New Roman" panose="02020603050405020304" pitchFamily="18" charset="0"/>
                <a:cs typeface="Times New Roman" panose="02020603050405020304" pitchFamily="18" charset="0"/>
              </a:rPr>
              <a:t>Output Format </a:t>
            </a:r>
            <a:r>
              <a:rPr lang="en-US" sz="2000" dirty="0">
                <a:latin typeface="Times New Roman" panose="02020603050405020304" pitchFamily="18" charset="0"/>
                <a:cs typeface="Times New Roman" panose="02020603050405020304" pitchFamily="18" charset="0"/>
              </a:rPr>
              <a:t>The output is a single line displaying the user's full name in the format "First Name Last Name".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473854"/>
      </p:ext>
    </p:extLst>
  </p:cSld>
  <p:clrMapOvr>
    <a:masterClrMapping/>
  </p:clrMapOvr>
  <p:transition advClick="0" advTm="2147255000"/>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a:xfrm>
            <a:off x="539553" y="1124744"/>
            <a:ext cx="4536504" cy="5256584"/>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&lt;string&gt;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FullName</a:t>
            </a: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private: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string </a:t>
            </a:r>
            <a:r>
              <a:rPr lang="en-US" sz="2000" dirty="0" err="1">
                <a:latin typeface="Times New Roman" panose="02020603050405020304" pitchFamily="18" charset="0"/>
                <a:cs typeface="Times New Roman" panose="02020603050405020304" pitchFamily="18" charset="0"/>
              </a:rPr>
              <a:t>firstName</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string </a:t>
            </a:r>
            <a:r>
              <a:rPr lang="en-US" sz="2000" dirty="0" err="1">
                <a:latin typeface="Times New Roman" panose="02020603050405020304" pitchFamily="18" charset="0"/>
                <a:cs typeface="Times New Roman" panose="02020603050405020304" pitchFamily="18" charset="0"/>
              </a:rPr>
              <a:t>lastName</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FullName</a:t>
            </a:r>
            <a:r>
              <a:rPr lang="en-US" sz="2000" dirty="0">
                <a:latin typeface="Times New Roman" panose="02020603050405020304" pitchFamily="18" charset="0"/>
                <a:cs typeface="Times New Roman" panose="02020603050405020304" pitchFamily="18" charset="0"/>
              </a:rPr>
              <a:t>(string first, string last)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firstName</a:t>
            </a:r>
            <a:r>
              <a:rPr lang="en-US" sz="2000" dirty="0">
                <a:latin typeface="Times New Roman" panose="02020603050405020304" pitchFamily="18" charset="0"/>
                <a:cs typeface="Times New Roman" panose="02020603050405020304" pitchFamily="18" charset="0"/>
              </a:rPr>
              <a:t>=first;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lastName</a:t>
            </a:r>
            <a:r>
              <a:rPr lang="en-US" sz="2000" dirty="0">
                <a:latin typeface="Times New Roman" panose="02020603050405020304" pitchFamily="18" charset="0"/>
                <a:cs typeface="Times New Roman" panose="02020603050405020304" pitchFamily="18" charset="0"/>
              </a:rPr>
              <a:t>=last;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display()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a:t>
            </a:r>
            <a:r>
              <a:rPr lang="en-US" sz="2000" dirty="0" err="1">
                <a:latin typeface="Times New Roman" panose="02020603050405020304" pitchFamily="18" charset="0"/>
                <a:cs typeface="Times New Roman" panose="02020603050405020304" pitchFamily="18" charset="0"/>
              </a:rPr>
              <a:t>firstName</a:t>
            </a:r>
            <a:r>
              <a:rPr lang="en-US" sz="2000" dirty="0">
                <a:latin typeface="Times New Roman" panose="02020603050405020304" pitchFamily="18" charset="0"/>
                <a:cs typeface="Times New Roman" panose="02020603050405020304" pitchFamily="18" charset="0"/>
              </a:rPr>
              <a:t> &lt;&lt; " " &lt;&lt; </a:t>
            </a:r>
            <a:r>
              <a:rPr lang="en-US" sz="2000" dirty="0" err="1">
                <a:latin typeface="Times New Roman" panose="02020603050405020304" pitchFamily="18" charset="0"/>
                <a:cs typeface="Times New Roman" panose="02020603050405020304" pitchFamily="18" charset="0"/>
              </a:rPr>
              <a:t>lastName</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4211960" y="1772816"/>
            <a:ext cx="4572000" cy="3970318"/>
          </a:xfrm>
          <a:prstGeom prst="rect">
            <a:avLst/>
          </a:prstGeom>
        </p:spPr>
        <p:txBody>
          <a:bodyPr>
            <a:spAutoFit/>
          </a:bodyPr>
          <a:lstStyle/>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operator string()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return </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 + " " + </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getline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getline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firstName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fullNameString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fullName</a:t>
            </a:r>
            <a:r>
              <a:rPr lang="en-US"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a:t>
            </a:r>
            <a:r>
              <a:rPr lang="en-US" dirty="0" err="1">
                <a:latin typeface="Times New Roman" panose="02020603050405020304" pitchFamily="18" charset="0"/>
                <a:cs typeface="Times New Roman" panose="02020603050405020304" pitchFamily="18" charset="0"/>
              </a:rPr>
              <a:t>fullNameString</a:t>
            </a:r>
            <a:r>
              <a:rPr lang="en-US"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8402745"/>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class derived in protected mode</a:t>
            </a:r>
          </a:p>
        </p:txBody>
      </p:sp>
      <p:pic>
        <p:nvPicPr>
          <p:cNvPr id="4" name="Content Placeholder 3" descr="protected_mode.jpg"/>
          <p:cNvPicPr>
            <a:picLocks noGrp="1" noChangeAspect="1"/>
          </p:cNvPicPr>
          <p:nvPr>
            <p:ph idx="1"/>
          </p:nvPr>
        </p:nvPicPr>
        <p:blipFill rotWithShape="1">
          <a:blip r:embed="rId2" cstate="print"/>
          <a:srcRect b="17817"/>
          <a:stretch/>
        </p:blipFill>
        <p:spPr>
          <a:xfrm>
            <a:off x="457200" y="1571612"/>
            <a:ext cx="8105775" cy="3463851"/>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A42495-D842-4E21-814D-4B438E127F6C}"/>
                  </a:ext>
                </a:extLst>
              </p14:cNvPr>
              <p14:cNvContentPartPr/>
              <p14:nvPr/>
            </p14:nvContentPartPr>
            <p14:xfrm>
              <a:off x="613462" y="5345633"/>
              <a:ext cx="1357920" cy="291960"/>
            </p14:xfrm>
          </p:contentPart>
        </mc:Choice>
        <mc:Fallback xmlns="">
          <p:pic>
            <p:nvPicPr>
              <p:cNvPr id="3" name="Ink 2">
                <a:extLst>
                  <a:ext uri="{FF2B5EF4-FFF2-40B4-BE49-F238E27FC236}">
                    <a16:creationId xmlns:a16="http://schemas.microsoft.com/office/drawing/2014/main" id="{40A42495-D842-4E21-814D-4B438E127F6C}"/>
                  </a:ext>
                </a:extLst>
              </p:cNvPr>
              <p:cNvPicPr/>
              <p:nvPr/>
            </p:nvPicPr>
            <p:blipFill>
              <a:blip r:embed="rId4"/>
              <a:stretch>
                <a:fillRect/>
              </a:stretch>
            </p:blipFill>
            <p:spPr>
              <a:xfrm>
                <a:off x="550822" y="5282993"/>
                <a:ext cx="1483560" cy="417600"/>
              </a:xfrm>
              <a:prstGeom prst="rect">
                <a:avLst/>
              </a:prstGeom>
            </p:spPr>
          </p:pic>
        </mc:Fallback>
      </mc:AlternateContent>
    </p:spTree>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 class derived in public mode</a:t>
            </a:r>
          </a:p>
        </p:txBody>
      </p:sp>
      <p:pic>
        <p:nvPicPr>
          <p:cNvPr id="6" name="Content Placeholder 5" descr="public_modeee.jpg"/>
          <p:cNvPicPr>
            <a:picLocks noGrp="1" noChangeAspect="1"/>
          </p:cNvPicPr>
          <p:nvPr>
            <p:ph idx="1"/>
          </p:nvPr>
        </p:nvPicPr>
        <p:blipFill rotWithShape="1">
          <a:blip r:embed="rId2" cstate="print"/>
          <a:srcRect l="9195" b="13271"/>
          <a:stretch/>
        </p:blipFill>
        <p:spPr>
          <a:xfrm>
            <a:off x="755576" y="1428736"/>
            <a:ext cx="7807399" cy="4592552"/>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5F37840-6C25-4878-BF80-476FF51FEE2C}"/>
                  </a:ext>
                </a:extLst>
              </p14:cNvPr>
              <p14:cNvContentPartPr/>
              <p14:nvPr/>
            </p14:nvContentPartPr>
            <p14:xfrm>
              <a:off x="1370542" y="5083913"/>
              <a:ext cx="1103760" cy="271800"/>
            </p14:xfrm>
          </p:contentPart>
        </mc:Choice>
        <mc:Fallback xmlns="">
          <p:pic>
            <p:nvPicPr>
              <p:cNvPr id="3" name="Ink 2">
                <a:extLst>
                  <a:ext uri="{FF2B5EF4-FFF2-40B4-BE49-F238E27FC236}">
                    <a16:creationId xmlns:a16="http://schemas.microsoft.com/office/drawing/2014/main" id="{E5F37840-6C25-4878-BF80-476FF51FEE2C}"/>
                  </a:ext>
                </a:extLst>
              </p:cNvPr>
              <p:cNvPicPr/>
              <p:nvPr/>
            </p:nvPicPr>
            <p:blipFill>
              <a:blip r:embed="rId4"/>
              <a:stretch>
                <a:fillRect/>
              </a:stretch>
            </p:blipFill>
            <p:spPr>
              <a:xfrm>
                <a:off x="1307902" y="5021273"/>
                <a:ext cx="1229400" cy="397440"/>
              </a:xfrm>
              <a:prstGeom prst="rect">
                <a:avLst/>
              </a:prstGeom>
            </p:spPr>
          </p:pic>
        </mc:Fallback>
      </mc:AlternateContent>
    </p:spTree>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536" y="548680"/>
            <a:ext cx="8105775" cy="1022350"/>
          </a:xfrm>
        </p:spPr>
        <p:txBody>
          <a:bodyPr/>
          <a:lstStyle/>
          <a:p>
            <a:pPr eaLnBrk="1" hangingPunct="1"/>
            <a:r>
              <a:rPr lang="en-US" altLang="en-US" b="1" dirty="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sz="2400" dirty="0">
                <a:latin typeface="Times New Roman" panose="02020603050405020304" pitchFamily="18" charset="0"/>
                <a:cs typeface="Times New Roman" panose="02020603050405020304" pitchFamily="18" charset="0"/>
              </a:rPr>
              <a:t>The following are never inherited:</a:t>
            </a:r>
          </a:p>
          <a:p>
            <a:pPr lvl="1" eaLnBrk="1" hangingPunct="1"/>
            <a:r>
              <a:rPr lang="en-US" altLang="en-US" sz="2400" dirty="0">
                <a:latin typeface="Times New Roman" panose="02020603050405020304" pitchFamily="18" charset="0"/>
                <a:cs typeface="Times New Roman" panose="02020603050405020304" pitchFamily="18" charset="0"/>
              </a:rPr>
              <a:t>constructors</a:t>
            </a:r>
          </a:p>
          <a:p>
            <a:pPr lvl="1" eaLnBrk="1" hangingPunct="1"/>
            <a:r>
              <a:rPr lang="en-US" altLang="en-US" sz="2400" dirty="0">
                <a:latin typeface="Times New Roman" panose="02020603050405020304" pitchFamily="18" charset="0"/>
                <a:cs typeface="Times New Roman" panose="02020603050405020304" pitchFamily="18" charset="0"/>
              </a:rPr>
              <a:t>destructors</a:t>
            </a:r>
          </a:p>
          <a:p>
            <a:pPr lvl="1" eaLnBrk="1" hangingPunct="1"/>
            <a:r>
              <a:rPr lang="en-US" altLang="en-US" sz="2400" dirty="0">
                <a:latin typeface="Times New Roman" panose="02020603050405020304" pitchFamily="18" charset="0"/>
                <a:cs typeface="Times New Roman" panose="02020603050405020304" pitchFamily="18" charset="0"/>
              </a:rPr>
              <a:t>friend functions</a:t>
            </a:r>
          </a:p>
          <a:p>
            <a:pPr lvl="1" eaLnBrk="1" hangingPunct="1"/>
            <a:r>
              <a:rPr lang="en-US" altLang="en-US" sz="2400" dirty="0">
                <a:latin typeface="Times New Roman" panose="02020603050405020304" pitchFamily="18" charset="0"/>
                <a:cs typeface="Times New Roman" panose="02020603050405020304" pitchFamily="18" charset="0"/>
              </a:rPr>
              <a:t>overloaded new operators</a:t>
            </a:r>
          </a:p>
          <a:p>
            <a:pPr lvl="1" eaLnBrk="1" hangingPunct="1"/>
            <a:r>
              <a:rPr lang="en-US" altLang="en-US" sz="2400" dirty="0">
                <a:latin typeface="Times New Roman" panose="02020603050405020304" pitchFamily="18" charset="0"/>
                <a:cs typeface="Times New Roman" panose="02020603050405020304" pitchFamily="18" charset="0"/>
              </a:rPr>
              <a:t>overloaded = operators</a:t>
            </a:r>
          </a:p>
          <a:p>
            <a:pPr eaLnBrk="1" hangingPunct="1"/>
            <a:r>
              <a:rPr lang="en-US" altLang="en-US" sz="2400" dirty="0">
                <a:latin typeface="Times New Roman" panose="02020603050405020304" pitchFamily="18" charset="0"/>
                <a:cs typeface="Times New Roman" panose="02020603050405020304" pitchFamily="18" charset="0"/>
              </a:rPr>
              <a:t>Class friendship is not inherited</a:t>
            </a:r>
          </a:p>
        </p:txBody>
      </p:sp>
    </p:spTree>
    <p:extLst>
      <p:ext uri="{BB962C8B-B14F-4D97-AF65-F5344CB8AC3E}">
        <p14:creationId xmlns:p14="http://schemas.microsoft.com/office/powerpoint/2010/main" val="181568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5614-486E-48A9-B332-B67053AF532B}"/>
              </a:ext>
            </a:extLst>
          </p:cNvPr>
          <p:cNvSpPr>
            <a:spLocks noGrp="1"/>
          </p:cNvSpPr>
          <p:nvPr>
            <p:ph type="title"/>
          </p:nvPr>
        </p:nvSpPr>
        <p:spPr/>
        <p:txBody>
          <a:bodyPr/>
          <a:lstStyle/>
          <a:p>
            <a:r>
              <a:rPr lang="en-IN" b="1" dirty="0"/>
              <a:t>Q1</a:t>
            </a:r>
          </a:p>
        </p:txBody>
      </p:sp>
      <p:pic>
        <p:nvPicPr>
          <p:cNvPr id="5" name="Content Placeholder 4">
            <a:extLst>
              <a:ext uri="{FF2B5EF4-FFF2-40B4-BE49-F238E27FC236}">
                <a16:creationId xmlns:a16="http://schemas.microsoft.com/office/drawing/2014/main" id="{62A09AE8-E581-4401-AA82-9B3A91537294}"/>
              </a:ext>
            </a:extLst>
          </p:cNvPr>
          <p:cNvPicPr>
            <a:picLocks noGrp="1" noChangeAspect="1"/>
          </p:cNvPicPr>
          <p:nvPr>
            <p:ph idx="1"/>
          </p:nvPr>
        </p:nvPicPr>
        <p:blipFill>
          <a:blip r:embed="rId3"/>
          <a:stretch>
            <a:fillRect/>
          </a:stretch>
        </p:blipFill>
        <p:spPr>
          <a:xfrm>
            <a:off x="179512" y="1484785"/>
            <a:ext cx="8383463" cy="2808312"/>
          </a:xfrm>
        </p:spPr>
      </p:pic>
      <p:sp>
        <p:nvSpPr>
          <p:cNvPr id="3" name="Rectangle 2"/>
          <p:cNvSpPr/>
          <p:nvPr/>
        </p:nvSpPr>
        <p:spPr>
          <a:xfrm>
            <a:off x="2483768" y="4509120"/>
            <a:ext cx="2690160" cy="523220"/>
          </a:xfrm>
          <a:prstGeom prst="rect">
            <a:avLst/>
          </a:prstGeom>
        </p:spPr>
        <p:txBody>
          <a:bodyPr wrap="none">
            <a:spAutoFit/>
          </a:bodyPr>
          <a:lstStyle/>
          <a:p>
            <a:r>
              <a:rPr lang="en-US" sz="2800" b="1" dirty="0">
                <a:solidFill>
                  <a:srgbClr val="333333"/>
                </a:solidFill>
                <a:latin typeface="Times New Roman" panose="02020603050405020304" pitchFamily="18" charset="0"/>
                <a:cs typeface="Times New Roman" panose="02020603050405020304" pitchFamily="18" charset="0"/>
              </a:rPr>
              <a:t>Solution: </a:t>
            </a:r>
            <a:r>
              <a:rPr lang="en-US" sz="2800" dirty="0">
                <a:solidFill>
                  <a:srgbClr val="333333"/>
                </a:solidFill>
                <a:latin typeface="Times New Roman" panose="02020603050405020304" pitchFamily="18" charset="0"/>
                <a:cs typeface="Times New Roman" panose="02020603050405020304" pitchFamily="18" charset="0"/>
              </a:rPr>
              <a:t>Private</a:t>
            </a:r>
            <a:endParaRPr lang="en-US" sz="2800" dirty="0"/>
          </a:p>
        </p:txBody>
      </p:sp>
    </p:spTree>
    <p:extLst>
      <p:ext uri="{BB962C8B-B14F-4D97-AF65-F5344CB8AC3E}">
        <p14:creationId xmlns:p14="http://schemas.microsoft.com/office/powerpoint/2010/main" val="3190022948"/>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ED5E-DAF6-4B5D-B025-3F57EA474891}"/>
              </a:ext>
            </a:extLst>
          </p:cNvPr>
          <p:cNvSpPr>
            <a:spLocks noGrp="1"/>
          </p:cNvSpPr>
          <p:nvPr>
            <p:ph type="title"/>
          </p:nvPr>
        </p:nvSpPr>
        <p:spPr/>
        <p:txBody>
          <a:bodyPr/>
          <a:lstStyle/>
          <a:p>
            <a:r>
              <a:rPr lang="en-IN" b="1" dirty="0"/>
              <a:t>Q2</a:t>
            </a:r>
          </a:p>
        </p:txBody>
      </p:sp>
      <p:sp>
        <p:nvSpPr>
          <p:cNvPr id="7" name="Content Placeholder 6">
            <a:extLst>
              <a:ext uri="{FF2B5EF4-FFF2-40B4-BE49-F238E27FC236}">
                <a16:creationId xmlns:a16="http://schemas.microsoft.com/office/drawing/2014/main" id="{6C6F3F12-B396-4653-A104-EB5561F64CE6}"/>
              </a:ext>
            </a:extLst>
          </p:cNvPr>
          <p:cNvSpPr>
            <a:spLocks noGrp="1"/>
          </p:cNvSpPr>
          <p:nvPr>
            <p:ph idx="1"/>
          </p:nvPr>
        </p:nvSpPr>
        <p:spPr/>
        <p:txBody>
          <a:bodyPr/>
          <a:lstStyle/>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When the inheritance is private, the private methods in base class are __________ in the derived class (in C++).</a:t>
            </a:r>
            <a:br>
              <a:rPr lang="en-US" sz="2400" b="0" i="0" dirty="0">
                <a:solidFill>
                  <a:srgbClr val="333333"/>
                </a:solidFill>
                <a:effectLst/>
                <a:latin typeface="Times New Roman" panose="02020603050405020304" pitchFamily="18" charset="0"/>
                <a:cs typeface="Times New Roman" panose="02020603050405020304" pitchFamily="18" charset="0"/>
              </a:rPr>
            </a:b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l">
              <a:buNone/>
            </a:pPr>
            <a:r>
              <a:rPr lang="en-US" sz="2400" b="0" i="0" dirty="0">
                <a:solidFill>
                  <a:srgbClr val="333333"/>
                </a:solidFill>
                <a:effectLst/>
                <a:latin typeface="Times New Roman" panose="02020603050405020304" pitchFamily="18" charset="0"/>
                <a:cs typeface="Times New Roman" panose="02020603050405020304" pitchFamily="18" charset="0"/>
              </a:rPr>
              <a:t>A. Inaccessible</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B. Accessible</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C. Protected</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0" i="0" dirty="0">
                <a:solidFill>
                  <a:srgbClr val="333333"/>
                </a:solidFill>
                <a:effectLst/>
                <a:latin typeface="Times New Roman" panose="02020603050405020304" pitchFamily="18" charset="0"/>
                <a:cs typeface="Times New Roman" panose="02020603050405020304" pitchFamily="18" charset="0"/>
              </a:rPr>
              <a:t>D. Public</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2123728" y="5022085"/>
            <a:ext cx="2494594" cy="400110"/>
          </a:xfrm>
          <a:prstGeom prst="rect">
            <a:avLst/>
          </a:prstGeom>
        </p:spPr>
        <p:txBody>
          <a:bodyPr wrap="none">
            <a:spAutoFit/>
          </a:bodyPr>
          <a:lstStyle/>
          <a:p>
            <a:r>
              <a:rPr lang="en-US" sz="2000" b="1" dirty="0">
                <a:solidFill>
                  <a:srgbClr val="333333"/>
                </a:solidFill>
                <a:latin typeface="Times New Roman" panose="02020603050405020304" pitchFamily="18" charset="0"/>
                <a:cs typeface="Times New Roman" panose="02020603050405020304" pitchFamily="18" charset="0"/>
              </a:rPr>
              <a:t>Solution: </a:t>
            </a:r>
            <a:r>
              <a:rPr lang="en-US" sz="2000" dirty="0">
                <a:solidFill>
                  <a:srgbClr val="333333"/>
                </a:solidFill>
                <a:latin typeface="Times New Roman" panose="02020603050405020304" pitchFamily="18" charset="0"/>
                <a:cs typeface="Times New Roman" panose="02020603050405020304" pitchFamily="18" charset="0"/>
              </a:rPr>
              <a:t>Inaccessible</a:t>
            </a:r>
            <a:endParaRPr lang="en-US" sz="2000" dirty="0"/>
          </a:p>
        </p:txBody>
      </p:sp>
    </p:spTree>
    <p:extLst>
      <p:ext uri="{BB962C8B-B14F-4D97-AF65-F5344CB8AC3E}">
        <p14:creationId xmlns:p14="http://schemas.microsoft.com/office/powerpoint/2010/main" val="972098708"/>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9622-B9F1-4A55-BDAF-ACE5A891FD67}"/>
              </a:ext>
            </a:extLst>
          </p:cNvPr>
          <p:cNvSpPr>
            <a:spLocks noGrp="1"/>
          </p:cNvSpPr>
          <p:nvPr>
            <p:ph type="title"/>
          </p:nvPr>
        </p:nvSpPr>
        <p:spPr/>
        <p:txBody>
          <a:bodyPr/>
          <a:lstStyle/>
          <a:p>
            <a:r>
              <a:rPr lang="en-IN" b="1" dirty="0"/>
              <a:t>Q3</a:t>
            </a:r>
          </a:p>
        </p:txBody>
      </p:sp>
      <p:sp>
        <p:nvSpPr>
          <p:cNvPr id="3" name="Content Placeholder 2">
            <a:extLst>
              <a:ext uri="{FF2B5EF4-FFF2-40B4-BE49-F238E27FC236}">
                <a16:creationId xmlns:a16="http://schemas.microsoft.com/office/drawing/2014/main" id="{098336EC-95A3-4700-9A93-27A440C6F561}"/>
              </a:ext>
            </a:extLst>
          </p:cNvPr>
          <p:cNvSpPr>
            <a:spLocks noGrp="1"/>
          </p:cNvSpPr>
          <p:nvPr>
            <p:ph idx="1"/>
          </p:nvPr>
        </p:nvSpPr>
        <p:spPr/>
        <p:txBody>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When a protected member is inherited in public mode, it becomes ……….. in the derived class too and therefore is accessible by member functions of the derived class.</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 protected</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B) private</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C) public</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D) friend</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67744" y="5229200"/>
            <a:ext cx="2210862" cy="400110"/>
          </a:xfrm>
          <a:prstGeom prst="rect">
            <a:avLst/>
          </a:prstGeom>
        </p:spPr>
        <p:txBody>
          <a:bodyPr wrap="none">
            <a:spAutoFit/>
          </a:bodyPr>
          <a:lstStyle/>
          <a:p>
            <a:r>
              <a:rPr lang="en-US" sz="2000" b="1" dirty="0">
                <a:solidFill>
                  <a:srgbClr val="333333"/>
                </a:solidFill>
                <a:latin typeface="Times New Roman" panose="02020603050405020304" pitchFamily="18" charset="0"/>
                <a:cs typeface="Times New Roman" panose="02020603050405020304" pitchFamily="18" charset="0"/>
              </a:rPr>
              <a:t>Solution: </a:t>
            </a:r>
            <a:r>
              <a:rPr lang="en-US" sz="2000" dirty="0">
                <a:solidFill>
                  <a:srgbClr val="333333"/>
                </a:solidFill>
                <a:latin typeface="Times New Roman" panose="02020603050405020304" pitchFamily="18" charset="0"/>
                <a:cs typeface="Times New Roman" panose="02020603050405020304" pitchFamily="18" charset="0"/>
              </a:rPr>
              <a:t>Protected</a:t>
            </a:r>
            <a:endParaRPr lang="en-US" sz="2000" dirty="0"/>
          </a:p>
        </p:txBody>
      </p:sp>
    </p:spTree>
    <p:extLst>
      <p:ext uri="{BB962C8B-B14F-4D97-AF65-F5344CB8AC3E}">
        <p14:creationId xmlns:p14="http://schemas.microsoft.com/office/powerpoint/2010/main" val="2313918084"/>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1B75-1C04-489F-82D4-21CC65CBD19A}"/>
              </a:ext>
            </a:extLst>
          </p:cNvPr>
          <p:cNvSpPr>
            <a:spLocks noGrp="1"/>
          </p:cNvSpPr>
          <p:nvPr>
            <p:ph type="title"/>
          </p:nvPr>
        </p:nvSpPr>
        <p:spPr/>
        <p:txBody>
          <a:bodyPr/>
          <a:lstStyle/>
          <a:p>
            <a:r>
              <a:rPr lang="en-IN" b="1" dirty="0"/>
              <a:t>Q4</a:t>
            </a:r>
          </a:p>
        </p:txBody>
      </p:sp>
      <p:sp>
        <p:nvSpPr>
          <p:cNvPr id="3" name="Content Placeholder 2">
            <a:extLst>
              <a:ext uri="{FF2B5EF4-FFF2-40B4-BE49-F238E27FC236}">
                <a16:creationId xmlns:a16="http://schemas.microsoft.com/office/drawing/2014/main" id="{E34338CA-1DC9-4EB6-8E77-64C2F51B78EB}"/>
              </a:ext>
            </a:extLst>
          </p:cNvPr>
          <p:cNvSpPr>
            <a:spLocks noGrp="1"/>
          </p:cNvSpPr>
          <p:nvPr>
            <p:ph idx="1"/>
          </p:nvPr>
        </p:nvSpPr>
        <p:spPr/>
        <p:txBody>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When the base class is publicly inherited, public members of the base class become …………. of the derived class.</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 private members</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B) protected members</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C) Public members</a:t>
            </a:r>
            <a:br>
              <a:rPr lang="en-US" sz="2400" dirty="0">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D) Not inherited</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483768" y="5013176"/>
            <a:ext cx="1729961" cy="369332"/>
          </a:xfrm>
          <a:prstGeom prst="rect">
            <a:avLst/>
          </a:prstGeom>
        </p:spPr>
        <p:txBody>
          <a:bodyPr wrap="none">
            <a:spAutoFit/>
          </a:bodyPr>
          <a:lstStyle/>
          <a:p>
            <a:r>
              <a:rPr lang="en-US" b="1" dirty="0">
                <a:solidFill>
                  <a:srgbClr val="333333"/>
                </a:solidFill>
                <a:latin typeface="Times New Roman" panose="02020603050405020304" pitchFamily="18" charset="0"/>
                <a:cs typeface="Times New Roman" panose="02020603050405020304" pitchFamily="18" charset="0"/>
              </a:rPr>
              <a:t>Solution: </a:t>
            </a:r>
            <a:r>
              <a:rPr lang="en-US" dirty="0">
                <a:solidFill>
                  <a:srgbClr val="333333"/>
                </a:solidFill>
                <a:latin typeface="Times New Roman" panose="02020603050405020304" pitchFamily="18" charset="0"/>
                <a:cs typeface="Times New Roman" panose="02020603050405020304" pitchFamily="18" charset="0"/>
              </a:rPr>
              <a:t>Public</a:t>
            </a:r>
            <a:endParaRPr lang="en-US" dirty="0"/>
          </a:p>
        </p:txBody>
      </p:sp>
    </p:spTree>
    <p:extLst>
      <p:ext uri="{BB962C8B-B14F-4D97-AF65-F5344CB8AC3E}">
        <p14:creationId xmlns:p14="http://schemas.microsoft.com/office/powerpoint/2010/main" val="3509181109"/>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Syllabus</a:t>
            </a:r>
          </a:p>
        </p:txBody>
      </p:sp>
      <p:sp>
        <p:nvSpPr>
          <p:cNvPr id="3" name="Content Placeholder 2"/>
          <p:cNvSpPr>
            <a:spLocks noGrp="1"/>
          </p:cNvSpPr>
          <p:nvPr>
            <p:ph idx="1"/>
          </p:nvPr>
        </p:nvSpPr>
        <p:spPr>
          <a:xfrm>
            <a:off x="467544" y="1124744"/>
            <a:ext cx="8105775" cy="5256584"/>
          </a:xfrm>
        </p:spPr>
        <p:txBody>
          <a:bodyPr/>
          <a:lstStyle/>
          <a:p>
            <a:r>
              <a:rPr lang="en-US" sz="2400" dirty="0">
                <a:latin typeface="Times New Roman" panose="02020603050405020304" pitchFamily="18" charset="0"/>
                <a:cs typeface="Times New Roman" panose="02020603050405020304" pitchFamily="18" charset="0"/>
              </a:rPr>
              <a:t>Inheritance Basics – derived class and base class,</a:t>
            </a:r>
          </a:p>
          <a:p>
            <a:r>
              <a:rPr lang="en-US" sz="2400" dirty="0">
                <a:latin typeface="Times New Roman" panose="02020603050405020304" pitchFamily="18" charset="0"/>
                <a:cs typeface="Times New Roman" panose="02020603050405020304" pitchFamily="18" charset="0"/>
              </a:rPr>
              <a:t>Modes (private, protected, public inheritance),</a:t>
            </a:r>
          </a:p>
          <a:p>
            <a:r>
              <a:rPr lang="en-US" sz="2400" dirty="0">
                <a:latin typeface="Times New Roman" panose="02020603050405020304" pitchFamily="18" charset="0"/>
                <a:cs typeface="Times New Roman" panose="02020603050405020304" pitchFamily="18" charset="0"/>
              </a:rPr>
              <a:t>Types (simple, multi-level, multiple and hierarchical), </a:t>
            </a:r>
          </a:p>
          <a:p>
            <a:r>
              <a:rPr lang="en-US" sz="2400" dirty="0">
                <a:latin typeface="Times New Roman" panose="02020603050405020304" pitchFamily="18" charset="0"/>
                <a:cs typeface="Times New Roman" panose="02020603050405020304" pitchFamily="18" charset="0"/>
              </a:rPr>
              <a:t>Overriding member functions, </a:t>
            </a:r>
          </a:p>
          <a:p>
            <a:r>
              <a:rPr lang="en-US" sz="2400" dirty="0">
                <a:latin typeface="Times New Roman" panose="02020603050405020304" pitchFamily="18" charset="0"/>
                <a:cs typeface="Times New Roman" panose="02020603050405020304" pitchFamily="18" charset="0"/>
              </a:rPr>
              <a:t>Order of execution of constructors and destructors,</a:t>
            </a:r>
          </a:p>
          <a:p>
            <a:r>
              <a:rPr lang="en-US" sz="2400" dirty="0">
                <a:latin typeface="Times New Roman" panose="02020603050405020304" pitchFamily="18" charset="0"/>
                <a:cs typeface="Times New Roman" panose="02020603050405020304" pitchFamily="18" charset="0"/>
              </a:rPr>
              <a:t>Resolving ambiguities in inheritance, </a:t>
            </a:r>
          </a:p>
          <a:p>
            <a:r>
              <a:rPr lang="en-US" sz="2400" dirty="0">
                <a:latin typeface="Times New Roman" panose="02020603050405020304" pitchFamily="18" charset="0"/>
                <a:cs typeface="Times New Roman" panose="02020603050405020304" pitchFamily="18" charset="0"/>
              </a:rPr>
              <a:t>Virtual base class,</a:t>
            </a:r>
          </a:p>
          <a:p>
            <a:r>
              <a:rPr lang="en-US" sz="2400" dirty="0">
                <a:latin typeface="Times New Roman" panose="02020603050405020304" pitchFamily="18" charset="0"/>
                <a:cs typeface="Times New Roman" panose="02020603050405020304" pitchFamily="18" charset="0"/>
              </a:rPr>
              <a:t>Aggregation and Composition.</a:t>
            </a:r>
          </a:p>
        </p:txBody>
      </p:sp>
    </p:spTree>
    <p:extLst>
      <p:ext uri="{BB962C8B-B14F-4D97-AF65-F5344CB8AC3E}">
        <p14:creationId xmlns:p14="http://schemas.microsoft.com/office/powerpoint/2010/main" val="1441827086"/>
      </p:ext>
    </p:extLst>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cs typeface="Times New Roman" panose="02020603050405020304" pitchFamily="18" charset="0"/>
              </a:rPr>
              <a:t>Types (simple, multi-level, multiple and hierarchical)</a:t>
            </a:r>
            <a:endParaRPr lang="en-US" b="1" dirty="0">
              <a:latin typeface="+mn-lt"/>
            </a:endParaRPr>
          </a:p>
        </p:txBody>
      </p:sp>
    </p:spTree>
    <p:extLst>
      <p:ext uri="{BB962C8B-B14F-4D97-AF65-F5344CB8AC3E}">
        <p14:creationId xmlns:p14="http://schemas.microsoft.com/office/powerpoint/2010/main" val="3854125969"/>
      </p:ext>
    </p:extLst>
  </p:cSld>
  <p:clrMapOvr>
    <a:masterClrMapping/>
  </p:clrMapOvr>
  <p:transition advClick="0" advTm="214725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b="1" dirty="0"/>
              <a:t>Types of Inheritance</a:t>
            </a:r>
          </a:p>
        </p:txBody>
      </p:sp>
      <p:sp>
        <p:nvSpPr>
          <p:cNvPr id="6147" name="Content Placeholder 2"/>
          <p:cNvSpPr>
            <a:spLocks noGrp="1"/>
          </p:cNvSpPr>
          <p:nvPr>
            <p:ph idx="1"/>
          </p:nvPr>
        </p:nvSpPr>
        <p:spPr/>
        <p:txBody>
          <a:bodyPr/>
          <a:lstStyle/>
          <a:p>
            <a:pPr marL="514350" indent="-514350" algn="just">
              <a:buFont typeface="Times New Roman" pitchFamily="18" charset="0"/>
              <a:buAutoNum type="arabicPeriod"/>
            </a:pPr>
            <a:r>
              <a:rPr lang="en-IN" altLang="en-US" sz="2400" dirty="0">
                <a:latin typeface="Times New Roman" panose="02020603050405020304" pitchFamily="18" charset="0"/>
                <a:cs typeface="Times New Roman" panose="02020603050405020304" pitchFamily="18" charset="0"/>
              </a:rPr>
              <a:t>Single Inheritance(One base and one derived class)</a:t>
            </a:r>
          </a:p>
          <a:p>
            <a:pPr marL="514350" indent="-514350" algn="just">
              <a:buFont typeface="Times New Roman" pitchFamily="18" charset="0"/>
              <a:buAutoNum type="arabicPeriod"/>
            </a:pPr>
            <a:r>
              <a:rPr lang="en-IN" altLang="en-US" sz="2400" dirty="0">
                <a:latin typeface="Times New Roman" panose="02020603050405020304" pitchFamily="18" charset="0"/>
                <a:cs typeface="Times New Roman" panose="02020603050405020304" pitchFamily="18" charset="0"/>
              </a:rPr>
              <a:t>Multiple Inheritance(More than one base classes for one derived class)</a:t>
            </a:r>
          </a:p>
          <a:p>
            <a:pPr marL="514350" indent="-514350" algn="just">
              <a:buFont typeface="Times New Roman" pitchFamily="18" charset="0"/>
              <a:buAutoNum type="arabicPeriod"/>
            </a:pPr>
            <a:r>
              <a:rPr lang="en-IN" altLang="en-US" sz="2400" dirty="0">
                <a:latin typeface="Times New Roman" panose="02020603050405020304" pitchFamily="18" charset="0"/>
                <a:cs typeface="Times New Roman" panose="02020603050405020304" pitchFamily="18" charset="0"/>
              </a:rPr>
              <a:t>Hierarchical Inheritance(More than one derived classes for one base class)</a:t>
            </a:r>
          </a:p>
          <a:p>
            <a:pPr marL="514350" indent="-514350" algn="just">
              <a:buFont typeface="Times New Roman" pitchFamily="18" charset="0"/>
              <a:buAutoNum type="arabicPeriod"/>
            </a:pPr>
            <a:r>
              <a:rPr lang="en-IN" altLang="en-US" sz="2400" dirty="0">
                <a:latin typeface="Times New Roman" panose="02020603050405020304" pitchFamily="18" charset="0"/>
                <a:cs typeface="Times New Roman" panose="02020603050405020304" pitchFamily="18" charset="0"/>
              </a:rPr>
              <a:t>Multilevel Inheritance</a:t>
            </a:r>
            <a:r>
              <a:rPr lang="en-US" sz="2400" dirty="0"/>
              <a:t>a </a:t>
            </a:r>
            <a:r>
              <a:rPr lang="en-US" sz="2400" dirty="0">
                <a:latin typeface="Times New Roman" panose="02020603050405020304" pitchFamily="18" charset="0"/>
                <a:cs typeface="Times New Roman" panose="02020603050405020304" pitchFamily="18" charset="0"/>
              </a:rPr>
              <a:t>(A derived class is created from another derived class)</a:t>
            </a:r>
          </a:p>
          <a:p>
            <a:pPr marL="514350" indent="-514350" algn="just">
              <a:buFont typeface="Times New Roman" pitchFamily="18" charset="0"/>
              <a:buAutoNum type="arabicPeriod"/>
            </a:pPr>
            <a:r>
              <a:rPr lang="en-IN" altLang="en-US" sz="2400" dirty="0">
                <a:latin typeface="Times New Roman" panose="02020603050405020304" pitchFamily="18" charset="0"/>
                <a:cs typeface="Times New Roman" panose="02020603050405020304" pitchFamily="18" charset="0"/>
              </a:rPr>
              <a:t>Hybrid Inheritance(Combination of more than one types of inheritance)</a:t>
            </a:r>
          </a:p>
          <a:p>
            <a:pPr marL="514350" indent="-514350" algn="just">
              <a:buFont typeface="Arial" charset="0"/>
              <a:buNone/>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80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IN" altLang="en-US" b="1" dirty="0"/>
              <a:t>Types of Inheritance</a:t>
            </a:r>
            <a:endParaRPr lang="en-IN" altLang="en-US" dirty="0"/>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extLst>
      <p:ext uri="{BB962C8B-B14F-4D97-AF65-F5344CB8AC3E}">
        <p14:creationId xmlns:p14="http://schemas.microsoft.com/office/powerpoint/2010/main" val="224518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IN" altLang="en-US" b="1" dirty="0"/>
              <a:t>Types of Inheritance</a:t>
            </a:r>
            <a:endParaRPr lang="en-IN" altLang="en-US" dirty="0"/>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extLst>
      <p:ext uri="{BB962C8B-B14F-4D97-AF65-F5344CB8AC3E}">
        <p14:creationId xmlns:p14="http://schemas.microsoft.com/office/powerpoint/2010/main" val="403592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Single Inheritance</a:t>
            </a:r>
            <a:endParaRPr lang="en-US" dirty="0"/>
          </a:p>
        </p:txBody>
      </p:sp>
      <p:sp>
        <p:nvSpPr>
          <p:cNvPr id="3" name="Content Placeholder 2"/>
          <p:cNvSpPr>
            <a:spLocks noGrp="1"/>
          </p:cNvSpPr>
          <p:nvPr>
            <p:ph idx="1"/>
          </p:nvPr>
        </p:nvSpPr>
        <p:spPr/>
        <p:txBody>
          <a:bodyPr/>
          <a:lstStyle/>
          <a:p>
            <a:pPr fontAlgn="t"/>
            <a:r>
              <a:rPr lang="en-US" sz="2400" dirty="0">
                <a:latin typeface="Times New Roman" panose="02020603050405020304" pitchFamily="18" charset="0"/>
                <a:cs typeface="Times New Roman" panose="02020603050405020304" pitchFamily="18" charset="0"/>
              </a:rPr>
              <a:t>In this inheritance, a derived class is created from a single base class.</a:t>
            </a:r>
          </a:p>
          <a:p>
            <a:r>
              <a:rPr lang="en-US" sz="2400" dirty="0">
                <a:latin typeface="Times New Roman" panose="02020603050405020304" pitchFamily="18" charset="0"/>
                <a:cs typeface="Times New Roman" panose="02020603050405020304" pitchFamily="18" charset="0"/>
              </a:rPr>
              <a:t>In the given example, Class A is the parent class and Class B is the child class since Class B inherits the features and behavior of the parent class A.</a:t>
            </a:r>
          </a:p>
        </p:txBody>
      </p:sp>
      <p:pic>
        <p:nvPicPr>
          <p:cNvPr id="4" name="Picture 3" descr="IMG_256"/>
          <p:cNvPicPr/>
          <p:nvPr/>
        </p:nvPicPr>
        <p:blipFill>
          <a:blip r:embed="rId2"/>
          <a:stretch>
            <a:fillRect/>
          </a:stretch>
        </p:blipFill>
        <p:spPr>
          <a:xfrm>
            <a:off x="4427984" y="4365104"/>
            <a:ext cx="1609725" cy="1153795"/>
          </a:xfrm>
          <a:prstGeom prst="rect">
            <a:avLst/>
          </a:prstGeom>
          <a:noFill/>
          <a:ln w="9525">
            <a:noFill/>
          </a:ln>
        </p:spPr>
      </p:pic>
    </p:spTree>
    <p:extLst>
      <p:ext uri="{BB962C8B-B14F-4D97-AF65-F5344CB8AC3E}">
        <p14:creationId xmlns:p14="http://schemas.microsoft.com/office/powerpoint/2010/main" val="1826405399"/>
      </p:ext>
    </p:extLst>
  </p:cSld>
  <p:clrMapOvr>
    <a:masterClrMapping/>
  </p:clrMapOvr>
  <p:transition advClick="0" advTm="214725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Autofit/>
          </a:bodyPr>
          <a:lstStyle/>
          <a:p>
            <a:pPr fontAlgn="auto">
              <a:spcAft>
                <a:spcPts val="0"/>
              </a:spcAft>
              <a:defRPr/>
            </a:pPr>
            <a:r>
              <a:rPr lang="en-IN" b="1" dirty="0"/>
              <a:t>Single Inheritance: Public derivation</a:t>
            </a:r>
          </a:p>
        </p:txBody>
      </p:sp>
      <p:sp>
        <p:nvSpPr>
          <p:cNvPr id="22531" name="Content Placeholder 2"/>
          <p:cNvSpPr>
            <a:spLocks noGrp="1"/>
          </p:cNvSpPr>
          <p:nvPr>
            <p:ph sz="half" idx="1"/>
          </p:nvPr>
        </p:nvSpPr>
        <p:spPr>
          <a:xfrm>
            <a:off x="467544" y="1052736"/>
            <a:ext cx="4038600" cy="5904656"/>
          </a:xfrm>
        </p:spPr>
        <p:txBody>
          <a:bodyPr/>
          <a:lstStyle/>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#include&lt;</a:t>
            </a:r>
            <a:r>
              <a:rPr lang="en-IN" altLang="en-US" sz="1900" dirty="0" err="1">
                <a:latin typeface="Times New Roman" panose="02020603050405020304" pitchFamily="18" charset="0"/>
                <a:cs typeface="Times New Roman" panose="02020603050405020304" pitchFamily="18" charset="0"/>
              </a:rPr>
              <a:t>iostream</a:t>
            </a:r>
            <a:r>
              <a:rPr lang="en-IN" altLang="en-US" sz="1900" dirty="0">
                <a:latin typeface="Times New Roman" panose="02020603050405020304" pitchFamily="18" charset="0"/>
                <a:cs typeface="Times New Roman" panose="02020603050405020304" pitchFamily="18" charset="0"/>
              </a:rPr>
              <a:t>&gt;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#include&lt;</a:t>
            </a:r>
            <a:r>
              <a:rPr lang="en-IN" altLang="en-US" sz="1900" dirty="0" err="1">
                <a:latin typeface="Times New Roman" panose="02020603050405020304" pitchFamily="18" charset="0"/>
                <a:cs typeface="Times New Roman" panose="02020603050405020304" pitchFamily="18" charset="0"/>
              </a:rPr>
              <a:t>string.h</a:t>
            </a:r>
            <a:r>
              <a:rPr lang="en-IN" altLang="en-US" sz="1900" dirty="0">
                <a:latin typeface="Times New Roman" panose="02020603050405020304" pitchFamily="18" charset="0"/>
                <a:cs typeface="Times New Roman" panose="02020603050405020304" pitchFamily="18" charset="0"/>
              </a:rPr>
              <a:t>&gt;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using namespace </a:t>
            </a:r>
            <a:r>
              <a:rPr lang="en-IN" altLang="en-US" sz="1900" dirty="0" err="1">
                <a:latin typeface="Times New Roman" panose="02020603050405020304" pitchFamily="18" charset="0"/>
                <a:cs typeface="Times New Roman" panose="02020603050405020304" pitchFamily="18" charset="0"/>
              </a:rPr>
              <a:t>std</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class student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private:</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int</a:t>
            </a:r>
            <a:r>
              <a:rPr lang="en-IN" altLang="en-US" sz="1900" dirty="0">
                <a:latin typeface="Times New Roman" panose="02020603050405020304" pitchFamily="18" charset="0"/>
                <a:cs typeface="Times New Roman" panose="02020603050405020304" pitchFamily="18" charset="0"/>
              </a:rPr>
              <a:t> </a:t>
            </a:r>
            <a:r>
              <a:rPr lang="en-IN" altLang="en-US" sz="1900" dirty="0" err="1">
                <a:latin typeface="Times New Roman" panose="02020603050405020304" pitchFamily="18" charset="0"/>
                <a:cs typeface="Times New Roman" panose="02020603050405020304" pitchFamily="18" charset="0"/>
              </a:rPr>
              <a:t>roll_no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protected:</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char section[10];</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public:</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void </a:t>
            </a:r>
            <a:r>
              <a:rPr lang="en-IN" altLang="en-US" sz="1900" dirty="0" err="1">
                <a:latin typeface="Times New Roman" panose="02020603050405020304" pitchFamily="18" charset="0"/>
                <a:cs typeface="Times New Roman" panose="02020603050405020304" pitchFamily="18" charset="0"/>
              </a:rPr>
              <a:t>get_rno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Enter the roll number:";</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cin</a:t>
            </a:r>
            <a:r>
              <a:rPr lang="en-IN" altLang="en-US" sz="1900" dirty="0">
                <a:latin typeface="Times New Roman" panose="02020603050405020304" pitchFamily="18" charset="0"/>
                <a:cs typeface="Times New Roman" panose="02020603050405020304" pitchFamily="18" charset="0"/>
              </a:rPr>
              <a:t>&gt;&gt;</a:t>
            </a:r>
            <a:r>
              <a:rPr lang="en-IN" altLang="en-US" sz="1900" dirty="0" err="1">
                <a:latin typeface="Times New Roman" panose="02020603050405020304" pitchFamily="18" charset="0"/>
                <a:cs typeface="Times New Roman" panose="02020603050405020304" pitchFamily="18" charset="0"/>
              </a:rPr>
              <a:t>roll_no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void </a:t>
            </a:r>
            <a:r>
              <a:rPr lang="en-IN" altLang="en-US" sz="1900" dirty="0" err="1">
                <a:latin typeface="Times New Roman" panose="02020603050405020304" pitchFamily="18" charset="0"/>
                <a:cs typeface="Times New Roman" panose="02020603050405020304" pitchFamily="18" charset="0"/>
              </a:rPr>
              <a:t>show_rno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Roll no:"&lt;&lt;</a:t>
            </a:r>
            <a:r>
              <a:rPr lang="en-IN" altLang="en-US" sz="1900" dirty="0" err="1">
                <a:latin typeface="Times New Roman" panose="02020603050405020304" pitchFamily="18" charset="0"/>
                <a:cs typeface="Times New Roman" panose="02020603050405020304" pitchFamily="18" charset="0"/>
              </a:rPr>
              <a:t>roll_no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p:txBody>
      </p:sp>
      <p:sp>
        <p:nvSpPr>
          <p:cNvPr id="22532" name="Content Placeholder 3"/>
          <p:cNvSpPr>
            <a:spLocks noGrp="1"/>
          </p:cNvSpPr>
          <p:nvPr>
            <p:ph sz="half" idx="2"/>
          </p:nvPr>
        </p:nvSpPr>
        <p:spPr>
          <a:xfrm>
            <a:off x="4860032" y="980728"/>
            <a:ext cx="4038600" cy="5615830"/>
          </a:xfrm>
        </p:spPr>
        <p:txBody>
          <a:bodyPr/>
          <a:lstStyle/>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class </a:t>
            </a:r>
            <a:r>
              <a:rPr lang="en-IN" altLang="en-US" sz="1900" dirty="0" err="1">
                <a:latin typeface="Times New Roman" panose="02020603050405020304" pitchFamily="18" charset="0"/>
                <a:cs typeface="Times New Roman" panose="02020603050405020304" pitchFamily="18" charset="0"/>
              </a:rPr>
              <a:t>result:public</a:t>
            </a:r>
            <a:r>
              <a:rPr lang="en-IN" altLang="en-US" sz="1900" dirty="0">
                <a:latin typeface="Times New Roman" panose="02020603050405020304" pitchFamily="18" charset="0"/>
                <a:cs typeface="Times New Roman" panose="02020603050405020304" pitchFamily="18" charset="0"/>
              </a:rPr>
              <a:t> student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private:</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float fees;</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public:</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void </a:t>
            </a:r>
            <a:r>
              <a:rPr lang="en-IN" altLang="en-US" sz="1900" dirty="0" err="1">
                <a:latin typeface="Times New Roman" panose="02020603050405020304" pitchFamily="18" charset="0"/>
                <a:cs typeface="Times New Roman" panose="02020603050405020304" pitchFamily="18" charset="0"/>
              </a:rPr>
              <a:t>get_data</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get_rno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Enter fees:";</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cin</a:t>
            </a:r>
            <a:r>
              <a:rPr lang="en-IN" altLang="en-US" sz="1900" dirty="0">
                <a:latin typeface="Times New Roman" panose="02020603050405020304" pitchFamily="18" charset="0"/>
                <a:cs typeface="Times New Roman" panose="02020603050405020304" pitchFamily="18" charset="0"/>
              </a:rPr>
              <a:t>&gt;&gt;fees;</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Enter section:";</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cin</a:t>
            </a:r>
            <a:r>
              <a:rPr lang="en-IN" altLang="en-US" sz="1900" dirty="0">
                <a:latin typeface="Times New Roman" panose="02020603050405020304" pitchFamily="18" charset="0"/>
                <a:cs typeface="Times New Roman" panose="02020603050405020304" pitchFamily="18" charset="0"/>
              </a:rPr>
              <a:t>&gt;&gt;section;</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void display()</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show_rno</a:t>
            </a:r>
            <a:r>
              <a:rPr lang="en-IN" altLang="en-US" sz="19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Fees:"&lt;&lt;fees;</a:t>
            </a:r>
          </a:p>
          <a:p>
            <a:pPr>
              <a:lnSpc>
                <a:spcPct val="100000"/>
              </a:lnSpc>
              <a:spcAft>
                <a:spcPts val="0"/>
              </a:spcAft>
              <a:buFont typeface="Arial" charset="0"/>
              <a:buNone/>
            </a:pPr>
            <a:r>
              <a:rPr lang="en-IN" altLang="en-US" sz="1900" dirty="0" err="1">
                <a:latin typeface="Times New Roman" panose="02020603050405020304" pitchFamily="18" charset="0"/>
                <a:cs typeface="Times New Roman" panose="02020603050405020304" pitchFamily="18" charset="0"/>
              </a:rPr>
              <a:t>cout</a:t>
            </a:r>
            <a:r>
              <a:rPr lang="en-IN" altLang="en-US" sz="1900" dirty="0">
                <a:latin typeface="Times New Roman" panose="02020603050405020304" pitchFamily="18" charset="0"/>
                <a:cs typeface="Times New Roman" panose="02020603050405020304" pitchFamily="18" charset="0"/>
              </a:rPr>
              <a:t>&lt;&lt;"\n Section:"&lt;&lt;section;</a:t>
            </a:r>
          </a:p>
          <a:p>
            <a:pPr>
              <a:lnSpc>
                <a:spcPct val="100000"/>
              </a:lnSpc>
              <a:spcAft>
                <a:spcPts val="0"/>
              </a:spcAft>
              <a:buFont typeface="Arial" charset="0"/>
              <a:buNone/>
            </a:pPr>
            <a:r>
              <a:rPr lang="en-IN" altLang="en-US" sz="19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536" y="1124744"/>
            <a:ext cx="4038600" cy="6021387"/>
          </a:xfrm>
        </p:spPr>
        <p:txBody>
          <a:bodyPr/>
          <a:lstStyle/>
          <a:p>
            <a:pPr>
              <a:spcAft>
                <a:spcPct val="0"/>
              </a:spcAft>
              <a:buFont typeface="Arial" charset="0"/>
              <a:buNone/>
            </a:pP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main()</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result obj1;</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obj1.get_data();</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obj1.display();</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/*obj1.get_rno();//Possible---Public</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obj1.show_rno();//Possible--Public</a:t>
            </a:r>
          </a:p>
          <a:p>
            <a:pPr>
              <a:spcAft>
                <a:spcPct val="0"/>
              </a:spcAft>
              <a:buFont typeface="Arial" charset="0"/>
              <a:buNone/>
            </a:pPr>
            <a:r>
              <a:rPr lang="en-IN" altLang="en-US" sz="2000" dirty="0" err="1">
                <a:latin typeface="Times New Roman" panose="02020603050405020304" pitchFamily="18" charset="0"/>
                <a:cs typeface="Times New Roman" panose="02020603050405020304" pitchFamily="18" charset="0"/>
              </a:rPr>
              <a:t>strcpy</a:t>
            </a:r>
            <a:r>
              <a:rPr lang="en-IN" altLang="en-US" sz="2000" dirty="0">
                <a:latin typeface="Times New Roman" panose="02020603050405020304" pitchFamily="18" charset="0"/>
                <a:cs typeface="Times New Roman" panose="02020603050405020304" pitchFamily="18" charset="0"/>
              </a:rPr>
              <a:t>(obj1.section,"K17TY");//Not Possible--Protected*/</a:t>
            </a:r>
          </a:p>
          <a:p>
            <a:pPr>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spcAft>
                <a:spcPct val="0"/>
              </a:spcAft>
              <a:buFont typeface="Arial" charset="0"/>
              <a:buNone/>
            </a:pPr>
            <a:endParaRPr lang="en-IN" altLang="en-US"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95536" y="620688"/>
            <a:ext cx="8229600" cy="487363"/>
          </a:xfrm>
        </p:spPr>
        <p:txBody>
          <a:bodyPr rtlCol="0">
            <a:noAutofit/>
          </a:bodyPr>
          <a:lstStyle/>
          <a:p>
            <a:pPr fontAlgn="auto">
              <a:spcAft>
                <a:spcPts val="0"/>
              </a:spcAft>
              <a:defRPr/>
            </a:pPr>
            <a:r>
              <a:rPr lang="en-IN" b="1" dirty="0"/>
              <a:t>Single Inheritance: Public derivation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697913" cy="487363"/>
          </a:xfrm>
        </p:spPr>
        <p:txBody>
          <a:bodyPr rtlCol="0">
            <a:noAutofit/>
          </a:bodyPr>
          <a:lstStyle/>
          <a:p>
            <a:pPr fontAlgn="auto">
              <a:spcAft>
                <a:spcPts val="0"/>
              </a:spcAft>
              <a:defRPr/>
            </a:pPr>
            <a:r>
              <a:rPr lang="en-IN" b="1" dirty="0"/>
              <a:t>Single Inheritance: Protected derivation</a:t>
            </a:r>
          </a:p>
        </p:txBody>
      </p:sp>
      <p:sp>
        <p:nvSpPr>
          <p:cNvPr id="24579" name="Content Placeholder 2"/>
          <p:cNvSpPr>
            <a:spLocks noGrp="1"/>
          </p:cNvSpPr>
          <p:nvPr>
            <p:ph sz="half" idx="1"/>
          </p:nvPr>
        </p:nvSpPr>
        <p:spPr>
          <a:xfrm>
            <a:off x="251520" y="908720"/>
            <a:ext cx="4038600" cy="5949280"/>
          </a:xfrm>
        </p:spPr>
        <p:txBody>
          <a:bodyPr/>
          <a:lstStyle/>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#include&lt;</a:t>
            </a:r>
            <a:r>
              <a:rPr lang="en-IN" altLang="en-US" sz="2000" dirty="0" err="1">
                <a:latin typeface="Times New Roman" panose="02020603050405020304" pitchFamily="18" charset="0"/>
                <a:cs typeface="Times New Roman" panose="02020603050405020304" pitchFamily="18" charset="0"/>
              </a:rPr>
              <a:t>iostream</a:t>
            </a:r>
            <a:r>
              <a:rPr lang="en-IN" altLang="en-US" sz="2000" dirty="0">
                <a:latin typeface="Times New Roman" panose="02020603050405020304" pitchFamily="18" charset="0"/>
                <a:cs typeface="Times New Roman" panose="02020603050405020304" pitchFamily="18" charset="0"/>
              </a:rPr>
              <a:t>&gt;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#include&lt;</a:t>
            </a:r>
            <a:r>
              <a:rPr lang="en-IN" altLang="en-US" sz="2000" dirty="0" err="1">
                <a:latin typeface="Times New Roman" panose="02020603050405020304" pitchFamily="18" charset="0"/>
                <a:cs typeface="Times New Roman" panose="02020603050405020304" pitchFamily="18" charset="0"/>
              </a:rPr>
              <a:t>string.h</a:t>
            </a:r>
            <a:r>
              <a:rPr lang="en-IN" altLang="en-US" sz="2000" dirty="0">
                <a:latin typeface="Times New Roman" panose="02020603050405020304" pitchFamily="18" charset="0"/>
                <a:cs typeface="Times New Roman" panose="02020603050405020304" pitchFamily="18" charset="0"/>
              </a:rPr>
              <a:t>&gt;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using namespace </a:t>
            </a:r>
            <a:r>
              <a:rPr lang="en-IN" altLang="en-US" sz="2000" dirty="0" err="1">
                <a:latin typeface="Times New Roman" panose="02020603050405020304" pitchFamily="18" charset="0"/>
                <a:cs typeface="Times New Roman" panose="02020603050405020304" pitchFamily="18" charset="0"/>
              </a:rPr>
              <a:t>std</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class student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private:</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roll_no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protected:</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char section[10];</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public:</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void </a:t>
            </a:r>
            <a:r>
              <a:rPr lang="en-IN" altLang="en-US" sz="2000" dirty="0" err="1">
                <a:latin typeface="Times New Roman" panose="02020603050405020304" pitchFamily="18" charset="0"/>
                <a:cs typeface="Times New Roman" panose="02020603050405020304" pitchFamily="18" charset="0"/>
              </a:rPr>
              <a:t>get_rno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Enter the roll number:";</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cin</a:t>
            </a:r>
            <a:r>
              <a:rPr lang="en-IN" altLang="en-US" sz="2000" dirty="0">
                <a:latin typeface="Times New Roman" panose="02020603050405020304" pitchFamily="18" charset="0"/>
                <a:cs typeface="Times New Roman" panose="02020603050405020304" pitchFamily="18" charset="0"/>
              </a:rPr>
              <a:t>&gt;&gt;</a:t>
            </a:r>
            <a:r>
              <a:rPr lang="en-IN" altLang="en-US" sz="2000" dirty="0" err="1">
                <a:latin typeface="Times New Roman" panose="02020603050405020304" pitchFamily="18" charset="0"/>
                <a:cs typeface="Times New Roman" panose="02020603050405020304" pitchFamily="18" charset="0"/>
              </a:rPr>
              <a:t>roll_no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void </a:t>
            </a:r>
            <a:r>
              <a:rPr lang="en-IN" altLang="en-US" sz="2000" dirty="0" err="1">
                <a:latin typeface="Times New Roman" panose="02020603050405020304" pitchFamily="18" charset="0"/>
                <a:cs typeface="Times New Roman" panose="02020603050405020304" pitchFamily="18" charset="0"/>
              </a:rPr>
              <a:t>show_rno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Roll no:"&lt;&lt;</a:t>
            </a:r>
            <a:r>
              <a:rPr lang="en-IN" altLang="en-US" sz="2000" dirty="0" err="1">
                <a:latin typeface="Times New Roman" panose="02020603050405020304" pitchFamily="18" charset="0"/>
                <a:cs typeface="Times New Roman" panose="02020603050405020304" pitchFamily="18" charset="0"/>
              </a:rPr>
              <a:t>roll_no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p:txBody>
      </p:sp>
      <p:sp>
        <p:nvSpPr>
          <p:cNvPr id="24580" name="Content Placeholder 3"/>
          <p:cNvSpPr>
            <a:spLocks noGrp="1"/>
          </p:cNvSpPr>
          <p:nvPr>
            <p:ph sz="half" idx="2"/>
          </p:nvPr>
        </p:nvSpPr>
        <p:spPr>
          <a:xfrm>
            <a:off x="4860032" y="980728"/>
            <a:ext cx="4038600" cy="5877272"/>
          </a:xfrm>
        </p:spPr>
        <p:txBody>
          <a:bodyPr/>
          <a:lstStyle/>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class </a:t>
            </a:r>
            <a:r>
              <a:rPr lang="en-IN" altLang="en-US" sz="2000" dirty="0" err="1">
                <a:latin typeface="Times New Roman" panose="02020603050405020304" pitchFamily="18" charset="0"/>
                <a:cs typeface="Times New Roman" panose="02020603050405020304" pitchFamily="18" charset="0"/>
              </a:rPr>
              <a:t>result:protected</a:t>
            </a:r>
            <a:r>
              <a:rPr lang="en-IN" altLang="en-US" sz="2000" dirty="0">
                <a:latin typeface="Times New Roman" panose="02020603050405020304" pitchFamily="18" charset="0"/>
                <a:cs typeface="Times New Roman" panose="02020603050405020304" pitchFamily="18" charset="0"/>
              </a:rPr>
              <a:t> student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private:</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float fees;</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public:</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void </a:t>
            </a:r>
            <a:r>
              <a:rPr lang="en-IN" altLang="en-US" sz="2000" dirty="0" err="1">
                <a:latin typeface="Times New Roman" panose="02020603050405020304" pitchFamily="18" charset="0"/>
                <a:cs typeface="Times New Roman" panose="02020603050405020304" pitchFamily="18" charset="0"/>
              </a:rPr>
              <a:t>get_data</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get_rno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Enter fees:";</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cin</a:t>
            </a:r>
            <a:r>
              <a:rPr lang="en-IN" altLang="en-US" sz="2000" dirty="0">
                <a:latin typeface="Times New Roman" panose="02020603050405020304" pitchFamily="18" charset="0"/>
                <a:cs typeface="Times New Roman" panose="02020603050405020304" pitchFamily="18" charset="0"/>
              </a:rPr>
              <a:t>&gt;&gt;fees;</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Enter section:";</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cin</a:t>
            </a:r>
            <a:r>
              <a:rPr lang="en-IN" altLang="en-US" sz="2000" dirty="0">
                <a:latin typeface="Times New Roman" panose="02020603050405020304" pitchFamily="18" charset="0"/>
                <a:cs typeface="Times New Roman" panose="02020603050405020304" pitchFamily="18" charset="0"/>
              </a:rPr>
              <a:t>&gt;&gt;section;</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void display()</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show_rno</a:t>
            </a:r>
            <a:r>
              <a:rPr lang="en-IN" altLang="en-US" sz="2000" dirty="0">
                <a:latin typeface="Times New Roman" panose="02020603050405020304" pitchFamily="18" charset="0"/>
                <a:cs typeface="Times New Roman" panose="02020603050405020304" pitchFamily="18" charset="0"/>
              </a:rPr>
              <a:t>();</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Fees:"&lt;&lt;fees;</a:t>
            </a:r>
          </a:p>
          <a:p>
            <a:pPr>
              <a:lnSpc>
                <a:spcPct val="100000"/>
              </a:lnSpc>
              <a:spcAft>
                <a:spcPts val="0"/>
              </a:spcAft>
              <a:buFont typeface="Arial" charset="0"/>
              <a:buNone/>
            </a:pPr>
            <a:r>
              <a:rPr lang="en-IN" altLang="en-US" sz="2000" dirty="0" err="1">
                <a:latin typeface="Times New Roman" panose="02020603050405020304" pitchFamily="18" charset="0"/>
                <a:cs typeface="Times New Roman" panose="02020603050405020304" pitchFamily="18" charset="0"/>
              </a:rPr>
              <a:t>cout</a:t>
            </a:r>
            <a:r>
              <a:rPr lang="en-IN" altLang="en-US" sz="2000" dirty="0">
                <a:latin typeface="Times New Roman" panose="02020603050405020304" pitchFamily="18" charset="0"/>
                <a:cs typeface="Times New Roman" panose="02020603050405020304" pitchFamily="18" charset="0"/>
              </a:rPr>
              <a:t>&lt;&lt;"\n Section:"&lt;&lt;section;</a:t>
            </a:r>
          </a:p>
          <a:p>
            <a:pPr>
              <a:lnSpc>
                <a:spcPct val="100000"/>
              </a:lnSpc>
              <a:spcAft>
                <a:spcPts val="0"/>
              </a:spcAft>
              <a:buFont typeface="Arial" charset="0"/>
              <a:buNone/>
            </a:pPr>
            <a:r>
              <a:rPr lang="en-IN" altLang="en-US"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536" y="1268760"/>
            <a:ext cx="4038600" cy="6021387"/>
          </a:xfrm>
        </p:spPr>
        <p:txBody>
          <a:bodyPr/>
          <a:lstStyle/>
          <a:p>
            <a:pPr>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result obj1;</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obj1.get_data();</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obj1.display();</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//obj1.get_rno(); //It  not will work</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//obj1.roll_no=78;//It will not work(Private data)</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strcpy</a:t>
            </a:r>
            <a:r>
              <a:rPr lang="en-US" altLang="en-US" sz="2000" dirty="0">
                <a:latin typeface="Times New Roman" panose="02020603050405020304" pitchFamily="18" charset="0"/>
                <a:cs typeface="Times New Roman" panose="02020603050405020304" pitchFamily="18" charset="0"/>
              </a:rPr>
              <a:t>(obj1.section,"K17MM");//It will not work(Protected data)</a:t>
            </a:r>
          </a:p>
          <a:p>
            <a:pPr>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spcAft>
                <a:spcPct val="0"/>
              </a:spcAft>
              <a:buFont typeface="Arial" charset="0"/>
              <a:buNone/>
            </a:pPr>
            <a:endParaRPr lang="en-IN" altLang="en-US"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79512" y="620688"/>
            <a:ext cx="8697913" cy="487363"/>
          </a:xfrm>
        </p:spPr>
        <p:txBody>
          <a:bodyPr rtlCol="0">
            <a:noAutofit/>
          </a:bodyPr>
          <a:lstStyle/>
          <a:p>
            <a:pPr fontAlgn="auto">
              <a:spcAft>
                <a:spcPts val="0"/>
              </a:spcAft>
              <a:defRPr/>
            </a:pPr>
            <a:r>
              <a:rPr lang="en-IN" b="1" dirty="0"/>
              <a:t>Single Inheritance: Protected derivation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105775" cy="460296"/>
          </a:xfrm>
        </p:spPr>
        <p:txBody>
          <a:bodyPr/>
          <a:lstStyle/>
          <a:p>
            <a:br>
              <a:rPr lang="en-IN" b="1" dirty="0"/>
            </a:br>
            <a:r>
              <a:rPr lang="en-IN" b="1" dirty="0"/>
              <a:t>Single Inheritance: Private derivation</a:t>
            </a:r>
            <a:br>
              <a:rPr lang="en-US" dirty="0"/>
            </a:br>
            <a:endParaRPr lang="en-US" dirty="0"/>
          </a:p>
        </p:txBody>
      </p:sp>
      <p:sp>
        <p:nvSpPr>
          <p:cNvPr id="3" name="Content Placeholder 2"/>
          <p:cNvSpPr>
            <a:spLocks noGrp="1"/>
          </p:cNvSpPr>
          <p:nvPr>
            <p:ph sz="half" idx="1"/>
          </p:nvPr>
        </p:nvSpPr>
        <p:spPr>
          <a:xfrm>
            <a:off x="323528" y="548680"/>
            <a:ext cx="3983040" cy="6192688"/>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#include&lt;string&gt;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student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private:</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roll_no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protected:</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char section[10];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get_rno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the roll number:";</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a:t>
            </a:r>
            <a:r>
              <a:rPr lang="en-US" sz="2000" dirty="0" err="1">
                <a:latin typeface="Times New Roman" panose="02020603050405020304" pitchFamily="18" charset="0"/>
                <a:cs typeface="Times New Roman" panose="02020603050405020304" pitchFamily="18" charset="0"/>
              </a:rPr>
              <a:t>roll_no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show_rno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Roll no:"&lt;&lt;</a:t>
            </a:r>
            <a:r>
              <a:rPr lang="en-US" sz="2000" dirty="0" err="1">
                <a:latin typeface="Times New Roman" panose="02020603050405020304" pitchFamily="18" charset="0"/>
                <a:cs typeface="Times New Roman" panose="02020603050405020304" pitchFamily="18" charset="0"/>
              </a:rPr>
              <a:t>roll_no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endParaRPr lang="en-US" sz="2000" dirty="0"/>
          </a:p>
        </p:txBody>
      </p:sp>
      <p:sp>
        <p:nvSpPr>
          <p:cNvPr id="4" name="Content Placeholder 3"/>
          <p:cNvSpPr>
            <a:spLocks noGrp="1"/>
          </p:cNvSpPr>
          <p:nvPr>
            <p:ph sz="half" idx="2"/>
          </p:nvPr>
        </p:nvSpPr>
        <p:spPr>
          <a:xfrm>
            <a:off x="4355976" y="548680"/>
            <a:ext cx="3984480" cy="630932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result:private</a:t>
            </a:r>
            <a:r>
              <a:rPr lang="en-US" sz="2000" dirty="0">
                <a:latin typeface="Times New Roman" panose="02020603050405020304" pitchFamily="18" charset="0"/>
                <a:cs typeface="Times New Roman" panose="02020603050405020304" pitchFamily="18" charset="0"/>
              </a:rPr>
              <a:t> student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private: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float fees;</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get_data</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get_rno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fees:";</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&gt;&gt;fees;</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section:";</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&gt;&gt;section;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display()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show_rno</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Fees:"&lt;&lt;fees;</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Section:"&lt;&lt;section;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6124107"/>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cs typeface="Times New Roman" panose="02020603050405020304" pitchFamily="18" charset="0"/>
              </a:rPr>
              <a:t>Inheritance Basics – derived class and base class</a:t>
            </a:r>
            <a:endParaRPr lang="en-US" b="1" dirty="0">
              <a:latin typeface="+mn-lt"/>
            </a:endParaRPr>
          </a:p>
        </p:txBody>
      </p:sp>
    </p:spTree>
    <p:extLst>
      <p:ext uri="{BB962C8B-B14F-4D97-AF65-F5344CB8AC3E}">
        <p14:creationId xmlns:p14="http://schemas.microsoft.com/office/powerpoint/2010/main" val="2926036756"/>
      </p:ext>
    </p:extLst>
  </p:cSld>
  <p:clrMapOvr>
    <a:masterClrMapping/>
  </p:clrMapOvr>
  <p:transition advClick="0" advTm="2147255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105775" cy="563662"/>
          </a:xfrm>
        </p:spPr>
        <p:txBody>
          <a:bodyPr/>
          <a:lstStyle/>
          <a:p>
            <a:br>
              <a:rPr lang="en-IN" b="1" dirty="0"/>
            </a:br>
            <a:r>
              <a:rPr lang="en-IN" b="1" dirty="0"/>
              <a:t>Single Inheritance: Private derivation</a:t>
            </a:r>
            <a:br>
              <a:rPr lang="en-US" dirty="0"/>
            </a:br>
            <a:endParaRPr lang="en-US" dirty="0"/>
          </a:p>
        </p:txBody>
      </p:sp>
      <p:sp>
        <p:nvSpPr>
          <p:cNvPr id="3" name="Content Placeholder 2"/>
          <p:cNvSpPr>
            <a:spLocks noGrp="1"/>
          </p:cNvSpPr>
          <p:nvPr>
            <p:ph sz="half" idx="1"/>
          </p:nvPr>
        </p:nvSpPr>
        <p:spPr>
          <a:xfrm>
            <a:off x="539552" y="980728"/>
            <a:ext cx="3983040" cy="4403982"/>
          </a:xfrm>
        </p:spPr>
        <p:txBody>
          <a:bodyPr/>
          <a:lstStyle/>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result obj1;</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obj1.get_data();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obj1.display();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//obj1.get_rno(); //It  not will work-Private data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//obj1.show_rno();//It will not work-Private data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//obj1.roll_no=78;//It will not work(Private data)-Not inherited</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strcpy</a:t>
            </a:r>
            <a:r>
              <a:rPr lang="en-US" sz="2000" dirty="0">
                <a:latin typeface="Times New Roman" panose="02020603050405020304" pitchFamily="18" charset="0"/>
                <a:cs typeface="Times New Roman" panose="02020603050405020304" pitchFamily="18" charset="0"/>
              </a:rPr>
              <a:t>(obj1.section,"K17MM");//It will not work(Private data)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310899"/>
      </p:ext>
    </p:extLst>
  </p:cSld>
  <p:clrMapOvr>
    <a:masterClrMapping/>
  </p:clrMapOvr>
  <p:transition advClick="0" advTm="214725500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p>
        </p:txBody>
      </p:sp>
      <p:sp>
        <p:nvSpPr>
          <p:cNvPr id="3" name="Content Placeholder 2"/>
          <p:cNvSpPr>
            <a:spLocks noGrp="1"/>
          </p:cNvSpPr>
          <p:nvPr>
            <p:ph idx="1"/>
          </p:nvPr>
        </p:nvSpPr>
        <p:spPr>
          <a:xfrm>
            <a:off x="539552" y="1268760"/>
            <a:ext cx="8105775" cy="4403725"/>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Write a program with two classes: </a:t>
            </a:r>
            <a:r>
              <a:rPr lang="en-US" sz="2400" b="1" dirty="0">
                <a:latin typeface="Times New Roman" panose="02020603050405020304" pitchFamily="18" charset="0"/>
                <a:cs typeface="Times New Roman" panose="02020603050405020304" pitchFamily="18" charset="0"/>
              </a:rPr>
              <a:t>Vehicle </a:t>
            </a:r>
            <a:r>
              <a:rPr lang="en-US" sz="2400" dirty="0">
                <a:latin typeface="Times New Roman" panose="02020603050405020304" pitchFamily="18" charset="0"/>
                <a:cs typeface="Times New Roman" panose="02020603050405020304" pitchFamily="18" charset="0"/>
              </a:rPr>
              <a:t>as the base class and </a:t>
            </a:r>
            <a:r>
              <a:rPr lang="en-US" sz="2400" b="1" dirty="0">
                <a:latin typeface="Times New Roman" panose="02020603050405020304" pitchFamily="18" charset="0"/>
                <a:cs typeface="Times New Roman" panose="02020603050405020304" pitchFamily="18" charset="0"/>
              </a:rPr>
              <a:t>Car </a:t>
            </a:r>
            <a:r>
              <a:rPr lang="en-US" sz="2400" dirty="0">
                <a:latin typeface="Times New Roman" panose="02020603050405020304" pitchFamily="18" charset="0"/>
                <a:cs typeface="Times New Roman" panose="02020603050405020304" pitchFamily="18" charset="0"/>
              </a:rPr>
              <a:t>as the derived class, which inherits the properties from the Vehicle class for calculating the speed. The base class fetches the input as a float value, whereas the derived class calculates and prints the output as a float value.</a:t>
            </a:r>
          </a:p>
          <a:p>
            <a:pPr marL="0" indent="0" algn="just">
              <a:buNone/>
            </a:pPr>
            <a:r>
              <a:rPr lang="en-US" sz="2400" b="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Use public inheritance</a:t>
            </a:r>
          </a:p>
          <a:p>
            <a:pPr marL="0" indent="0">
              <a:buNone/>
            </a:pPr>
            <a:r>
              <a:rPr lang="en-US" sz="2400" dirty="0">
                <a:latin typeface="Times New Roman" panose="02020603050405020304" pitchFamily="18" charset="0"/>
                <a:cs typeface="Times New Roman" panose="02020603050405020304" pitchFamily="18" charset="0"/>
              </a:rPr>
              <a:t>The input distance and time should be non-negative floating-point numbers.</a:t>
            </a:r>
          </a:p>
          <a:p>
            <a:pPr marL="0" indent="0">
              <a:buNone/>
            </a:pPr>
            <a:r>
              <a:rPr lang="en-US" sz="2400" b="1" dirty="0">
                <a:latin typeface="Times New Roman" panose="02020603050405020304" pitchFamily="18" charset="0"/>
                <a:cs typeface="Times New Roman" panose="02020603050405020304" pitchFamily="18" charset="0"/>
              </a:rPr>
              <a:t>Sample Input Sample                                     Output </a:t>
            </a:r>
          </a:p>
          <a:p>
            <a:pPr marL="0" indent="0">
              <a:buNone/>
            </a:pPr>
            <a:r>
              <a:rPr lang="en-US" sz="2400" dirty="0">
                <a:latin typeface="Times New Roman" panose="02020603050405020304" pitchFamily="18" charset="0"/>
                <a:cs typeface="Times New Roman" panose="02020603050405020304" pitchFamily="18" charset="0"/>
              </a:rPr>
              <a:t>15.0    5.0                                                     Speed of car: 3 km/</a:t>
            </a:r>
            <a:r>
              <a:rPr lang="en-US" sz="2400" dirty="0" err="1">
                <a:latin typeface="Times New Roman" panose="02020603050405020304" pitchFamily="18" charset="0"/>
                <a:cs typeface="Times New Roman" panose="02020603050405020304" pitchFamily="18" charset="0"/>
              </a:rPr>
              <a:t>hr</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478345"/>
      </p:ext>
    </p:extLst>
  </p:cSld>
  <p:clrMapOvr>
    <a:masterClrMapping/>
  </p:clrMapOvr>
  <p:transition advClick="0" advTm="2147255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105775" cy="419646"/>
          </a:xfrm>
        </p:spPr>
        <p:txBody>
          <a:bodyPr/>
          <a:lstStyle/>
          <a:p>
            <a:r>
              <a:rPr lang="en-US" b="1" dirty="0"/>
              <a:t>Solution</a:t>
            </a:r>
          </a:p>
        </p:txBody>
      </p:sp>
      <p:sp>
        <p:nvSpPr>
          <p:cNvPr id="3" name="Content Placeholder 2"/>
          <p:cNvSpPr>
            <a:spLocks noGrp="1"/>
          </p:cNvSpPr>
          <p:nvPr>
            <p:ph idx="1"/>
          </p:nvPr>
        </p:nvSpPr>
        <p:spPr>
          <a:xfrm>
            <a:off x="467545" y="764704"/>
            <a:ext cx="3168351" cy="6192688"/>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dist,tim</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fetchData</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a:t>
            </a:r>
            <a:r>
              <a:rPr lang="en-US" sz="2000" dirty="0" err="1">
                <a:latin typeface="Times New Roman" panose="02020603050405020304" pitchFamily="18" charset="0"/>
                <a:cs typeface="Times New Roman" panose="02020603050405020304" pitchFamily="18" charset="0"/>
              </a:rPr>
              <a:t>dist</a:t>
            </a:r>
            <a:r>
              <a:rPr lang="en-US" sz="2000" dirty="0">
                <a:latin typeface="Times New Roman" panose="02020603050405020304" pitchFamily="18" charset="0"/>
                <a:cs typeface="Times New Roman" panose="02020603050405020304" pitchFamily="18" charset="0"/>
              </a:rPr>
              <a:t>&gt;&gt;</a:t>
            </a:r>
            <a:r>
              <a:rPr lang="en-US" sz="2000" dirty="0" err="1">
                <a:latin typeface="Times New Roman" panose="02020603050405020304" pitchFamily="18" charset="0"/>
                <a:cs typeface="Times New Roman" panose="02020603050405020304" pitchFamily="18" charset="0"/>
              </a:rPr>
              <a:t>tim</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Car:public</a:t>
            </a:r>
            <a:r>
              <a:rPr lang="en-US" sz="2000" dirty="0">
                <a:latin typeface="Times New Roman" panose="02020603050405020304" pitchFamily="18" charset="0"/>
                <a:cs typeface="Times New Roman" panose="02020603050405020304" pitchFamily="18" charset="0"/>
              </a:rPr>
              <a:t>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spd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calc</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dist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tim</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3851920" y="1196752"/>
            <a:ext cx="4932040" cy="4093428"/>
          </a:xfrm>
          <a:prstGeom prst="rect">
            <a:avLst/>
          </a:prstGeom>
        </p:spPr>
        <p:txBody>
          <a:bodyPr wrap="square">
            <a:spAutoFit/>
          </a:bodyPr>
          <a:lstStyle/>
          <a:p>
            <a:pPr>
              <a:lnSpc>
                <a:spcPct val="100000"/>
              </a:lnSpc>
              <a:spcAft>
                <a:spcPts val="0"/>
              </a:spcAft>
            </a:pPr>
            <a:r>
              <a:rPr lang="en-US" sz="2000" dirty="0">
                <a:latin typeface="Times New Roman" panose="02020603050405020304" pitchFamily="18" charset="0"/>
                <a:cs typeface="Times New Roman" panose="02020603050405020304" pitchFamily="18" charset="0"/>
              </a:rPr>
              <a:t>void display()</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&lt;&lt;"Speed of car: "&lt;&lt;</a:t>
            </a:r>
            <a:r>
              <a:rPr lang="en-US" sz="2000" dirty="0" err="1">
                <a:latin typeface="Times New Roman" panose="02020603050405020304" pitchFamily="18" charset="0"/>
                <a:cs typeface="Times New Roman" panose="02020603050405020304" pitchFamily="18" charset="0"/>
              </a:rPr>
              <a:t>spd</a:t>
            </a:r>
            <a:r>
              <a:rPr lang="en-US" sz="2000" dirty="0">
                <a:latin typeface="Times New Roman" panose="02020603050405020304" pitchFamily="18" charset="0"/>
                <a:cs typeface="Times New Roman" panose="02020603050405020304" pitchFamily="18" charset="0"/>
              </a:rPr>
              <a:t>&lt;&lt;" km/</a:t>
            </a:r>
            <a:r>
              <a:rPr lang="en-US" sz="2000" dirty="0" err="1">
                <a:latin typeface="Times New Roman" panose="02020603050405020304" pitchFamily="18" charset="0"/>
                <a:cs typeface="Times New Roman" panose="02020603050405020304" pitchFamily="18" charset="0"/>
              </a:rPr>
              <a:t>hr</a:t>
            </a: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Car c;</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c.fetchData</a:t>
            </a: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c.calc</a:t>
            </a: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c.display</a:t>
            </a:r>
            <a:r>
              <a:rPr lang="en-US" sz="2000" dirty="0">
                <a:latin typeface="Times New Roman" panose="02020603050405020304" pitchFamily="18" charset="0"/>
                <a:cs typeface="Times New Roman" panose="02020603050405020304" pitchFamily="18" charset="0"/>
              </a:rPr>
              <a:t>();</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    return 0;</a:t>
            </a:r>
          </a:p>
          <a:p>
            <a:pPr>
              <a:lnSpc>
                <a:spcPct val="100000"/>
              </a:lnSpc>
              <a:spcAft>
                <a:spcPts val="0"/>
              </a:spcAft>
            </a:pPr>
            <a:r>
              <a:rPr lang="en-US" sz="2000" dirty="0">
                <a:latin typeface="Times New Roman" panose="02020603050405020304" pitchFamily="18"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3938694494"/>
      </p:ext>
    </p:extLst>
  </p:cSld>
  <p:clrMapOvr>
    <a:masterClrMapping/>
  </p:clrMapOvr>
  <p:transition advClick="0" advTm="2147255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1268760"/>
            <a:ext cx="7848600" cy="5184428"/>
          </a:xfrm>
        </p:spPr>
        <p:txBody>
          <a:bodyPr/>
          <a:lstStyle/>
          <a:p>
            <a:pPr algn="just" eaLnBrk="1" hangingPunct="1"/>
            <a:r>
              <a:rPr lang="en-GB" altLang="en-US" sz="2400" dirty="0">
                <a:solidFill>
                  <a:schemeClr val="tx1"/>
                </a:solidFill>
                <a:latin typeface="Times New Roman" panose="02020603050405020304" pitchFamily="18" charset="0"/>
                <a:cs typeface="Times New Roman" panose="02020603050405020304" pitchFamily="18" charset="0"/>
              </a:rPr>
              <a:t>Is the phenomenon where a class may inherit from two or more classes</a:t>
            </a:r>
            <a:endParaRPr lang="en-GB" altLang="en-US" sz="2400" b="1" u="sng" dirty="0">
              <a:solidFill>
                <a:schemeClr val="tx1"/>
              </a:solidFill>
              <a:latin typeface="Times New Roman" panose="02020603050405020304" pitchFamily="18" charset="0"/>
              <a:cs typeface="Times New Roman" panose="02020603050405020304" pitchFamily="18" charset="0"/>
            </a:endParaRPr>
          </a:p>
          <a:p>
            <a:pPr algn="just" eaLnBrk="1" hangingPunct="1"/>
            <a:r>
              <a:rPr lang="en-US" altLang="en-US" sz="2400" dirty="0">
                <a:solidFill>
                  <a:schemeClr val="tx1"/>
                </a:solidFill>
                <a:latin typeface="Times New Roman" panose="02020603050405020304" pitchFamily="18" charset="0"/>
                <a:cs typeface="Times New Roman" panose="02020603050405020304" pitchFamily="18" charset="0"/>
              </a:rPr>
              <a:t>Syntax:</a:t>
            </a:r>
          </a:p>
          <a:p>
            <a:pPr algn="just" eaLnBrk="1" hangingPunct="1">
              <a:spcAft>
                <a:spcPts val="600"/>
              </a:spcAft>
              <a:buFont typeface="Monotype Sorts" pitchFamily="2" charset="2"/>
              <a:buNone/>
            </a:pPr>
            <a:r>
              <a:rPr lang="en-US" altLang="en-US" sz="2400" dirty="0">
                <a:solidFill>
                  <a:schemeClr val="tx1"/>
                </a:solidFill>
                <a:latin typeface="Times New Roman" panose="02020603050405020304" pitchFamily="18" charset="0"/>
                <a:cs typeface="Times New Roman" panose="02020603050405020304" pitchFamily="18" charset="0"/>
              </a:rPr>
              <a:t>	class derived : public base1, public base2</a:t>
            </a:r>
          </a:p>
          <a:p>
            <a:pPr algn="just" eaLnBrk="1" hangingPunct="1">
              <a:spcAft>
                <a:spcPts val="600"/>
              </a:spcAft>
              <a:buFont typeface="Monotype Sorts" pitchFamily="2" charset="2"/>
              <a:buNone/>
            </a:pPr>
            <a:r>
              <a:rPr lang="en-US" altLang="en-US" sz="2400" dirty="0">
                <a:solidFill>
                  <a:schemeClr val="tx1"/>
                </a:solidFill>
                <a:latin typeface="Times New Roman" panose="02020603050405020304" pitchFamily="18" charset="0"/>
                <a:cs typeface="Times New Roman" panose="02020603050405020304" pitchFamily="18" charset="0"/>
              </a:rPr>
              <a:t>		{</a:t>
            </a:r>
          </a:p>
          <a:p>
            <a:pPr algn="just" eaLnBrk="1" hangingPunct="1">
              <a:spcAft>
                <a:spcPts val="600"/>
              </a:spcAft>
              <a:buFont typeface="Monotype Sorts" pitchFamily="2" charset="2"/>
              <a:buNone/>
            </a:pP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b="1" dirty="0">
                <a:solidFill>
                  <a:schemeClr val="tx1"/>
                </a:solidFill>
                <a:latin typeface="Times New Roman" panose="02020603050405020304" pitchFamily="18" charset="0"/>
                <a:cs typeface="Times New Roman" panose="02020603050405020304" pitchFamily="18" charset="0"/>
              </a:rPr>
              <a:t>//Body of class</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eaLnBrk="1" hangingPunct="1">
              <a:buFont typeface="Monotype Sorts" pitchFamily="2" charset="2"/>
              <a:buNone/>
            </a:pPr>
            <a:r>
              <a:rPr lang="en-US" altLang="en-US" sz="2400" dirty="0">
                <a:solidFill>
                  <a:schemeClr val="tx1"/>
                </a:solidFill>
                <a:latin typeface="Times New Roman" panose="02020603050405020304" pitchFamily="18" charset="0"/>
                <a:cs typeface="Times New Roman" panose="02020603050405020304" pitchFamily="18" charset="0"/>
              </a:rPr>
              <a:t>		};</a:t>
            </a:r>
          </a:p>
          <a:p>
            <a:pPr algn="just" eaLnBrk="1" hangingPunct="1"/>
            <a:r>
              <a:rPr lang="en-US" altLang="en-US" sz="2400" dirty="0">
                <a:solidFill>
                  <a:schemeClr val="tx1"/>
                </a:solidFill>
                <a:latin typeface="Times New Roman" panose="02020603050405020304" pitchFamily="18" charset="0"/>
                <a:cs typeface="Times New Roman" panose="02020603050405020304" pitchFamily="18" charset="0"/>
              </a:rPr>
              <a:t>Base classes are separated by comma</a:t>
            </a:r>
          </a:p>
          <a:p>
            <a:pPr algn="just" eaLnBrk="1" hangingPunct="1">
              <a:buFont typeface="Monotype Sorts" pitchFamily="2" charset="2"/>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eaLnBrk="1" hangingPunct="1">
              <a:buFont typeface="Monotype Sorts" pitchFamily="2" charset="2"/>
              <a:buNone/>
            </a:pP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
        <p:nvSpPr>
          <p:cNvPr id="2" name="Rectangle 1"/>
          <p:cNvSpPr/>
          <p:nvPr/>
        </p:nvSpPr>
        <p:spPr>
          <a:xfrm>
            <a:off x="1818656" y="548680"/>
            <a:ext cx="4546246" cy="707886"/>
          </a:xfrm>
          <a:prstGeom prst="rect">
            <a:avLst/>
          </a:prstGeom>
        </p:spPr>
        <p:txBody>
          <a:bodyPr wrap="none">
            <a:spAutoFit/>
          </a:bodyPr>
          <a:lstStyle/>
          <a:p>
            <a:pPr algn="ctr" eaLnBrk="1" hangingPunct="1">
              <a:buFont typeface="Monotype Sorts" pitchFamily="2" charset="2"/>
              <a:buNone/>
            </a:pPr>
            <a:r>
              <a:rPr lang="en-US" altLang="en-US" sz="4000" b="1" dirty="0">
                <a:latin typeface="+mj-lt"/>
              </a:rPr>
              <a:t>Multiple Inheritance</a:t>
            </a:r>
          </a:p>
        </p:txBody>
      </p:sp>
    </p:spTree>
  </p:cSld>
  <p:clrMapOvr>
    <a:masterClrMapping/>
  </p:clrMapOvr>
  <p:transition advClick="0" advTm="214725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b="1" dirty="0"/>
              <a:t>Multiple Inheritance</a:t>
            </a:r>
          </a:p>
        </p:txBody>
      </p:sp>
      <p:sp>
        <p:nvSpPr>
          <p:cNvPr id="28675" name="Content Placeholder 2"/>
          <p:cNvSpPr>
            <a:spLocks noGrp="1"/>
          </p:cNvSpPr>
          <p:nvPr>
            <p:ph sz="half" idx="1"/>
          </p:nvPr>
        </p:nvSpPr>
        <p:spPr>
          <a:xfrm>
            <a:off x="395536" y="548680"/>
            <a:ext cx="4038600" cy="6309320"/>
          </a:xfrm>
        </p:spPr>
        <p:txBody>
          <a:bodyPr/>
          <a:lstStyle/>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#include &lt;</a:t>
            </a:r>
            <a:r>
              <a:rPr lang="en-IN" altLang="en-US" sz="2000" dirty="0" err="1">
                <a:latin typeface="Times New Roman" panose="02020603050405020304" pitchFamily="18" charset="0"/>
                <a:cs typeface="Times New Roman" panose="02020603050405020304" pitchFamily="18" charset="0"/>
              </a:rPr>
              <a:t>iostream</a:t>
            </a:r>
            <a:r>
              <a:rPr lang="en-IN" altLang="en-US" sz="2000" dirty="0">
                <a:latin typeface="Times New Roman" panose="02020603050405020304" pitchFamily="18" charset="0"/>
                <a:cs typeface="Times New Roman" panose="02020603050405020304" pitchFamily="18" charset="0"/>
              </a:rPr>
              <a:t>&gt;</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using namespace </a:t>
            </a:r>
            <a:r>
              <a:rPr lang="en-IN" altLang="en-US" sz="2000" dirty="0" err="1">
                <a:latin typeface="Times New Roman" panose="02020603050405020304" pitchFamily="18" charset="0"/>
                <a:cs typeface="Times New Roman" panose="02020603050405020304" pitchFamily="18" charset="0"/>
              </a:rPr>
              <a:t>std</a:t>
            </a:r>
            <a:r>
              <a:rPr lang="en-IN"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class M</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protected:</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m;</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public:</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void </a:t>
            </a:r>
            <a:r>
              <a:rPr lang="en-IN" altLang="en-US" sz="2000" dirty="0" err="1">
                <a:latin typeface="Times New Roman" panose="02020603050405020304" pitchFamily="18" charset="0"/>
                <a:cs typeface="Times New Roman" panose="02020603050405020304" pitchFamily="18" charset="0"/>
              </a:rPr>
              <a:t>get_m</a:t>
            </a:r>
            <a:r>
              <a:rPr lang="en-IN" altLang="en-US" sz="2000" dirty="0">
                <a:latin typeface="Times New Roman" panose="02020603050405020304" pitchFamily="18" charset="0"/>
                <a:cs typeface="Times New Roman" panose="02020603050405020304" pitchFamily="18" charset="0"/>
              </a:rPr>
              <a:t>(</a:t>
            </a: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x)</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m=x;</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class N</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protected:</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n;</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public:</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void </a:t>
            </a:r>
            <a:r>
              <a:rPr lang="en-IN" altLang="en-US" sz="2000" dirty="0" err="1">
                <a:latin typeface="Times New Roman" panose="02020603050405020304" pitchFamily="18" charset="0"/>
                <a:cs typeface="Times New Roman" panose="02020603050405020304" pitchFamily="18" charset="0"/>
              </a:rPr>
              <a:t>get_n</a:t>
            </a:r>
            <a:r>
              <a:rPr lang="en-IN" altLang="en-US" sz="2000" dirty="0">
                <a:latin typeface="Times New Roman" panose="02020603050405020304" pitchFamily="18" charset="0"/>
                <a:cs typeface="Times New Roman" panose="02020603050405020304" pitchFamily="18" charset="0"/>
              </a:rPr>
              <a:t>(</a:t>
            </a:r>
            <a:r>
              <a:rPr lang="en-IN" altLang="en-US" sz="2000" dirty="0" err="1">
                <a:latin typeface="Times New Roman" panose="02020603050405020304" pitchFamily="18" charset="0"/>
                <a:cs typeface="Times New Roman" panose="02020603050405020304" pitchFamily="18" charset="0"/>
              </a:rPr>
              <a:t>int</a:t>
            </a:r>
            <a:r>
              <a:rPr lang="en-IN" altLang="en-US" sz="2000" dirty="0">
                <a:latin typeface="Times New Roman" panose="02020603050405020304" pitchFamily="18" charset="0"/>
                <a:cs typeface="Times New Roman" panose="02020603050405020304" pitchFamily="18" charset="0"/>
              </a:rPr>
              <a:t>  y)</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n= y;</a:t>
            </a:r>
          </a:p>
          <a:p>
            <a:pPr>
              <a:lnSpc>
                <a:spcPct val="100000"/>
              </a:lnSpc>
              <a:spcAft>
                <a:spcPct val="0"/>
              </a:spcAft>
              <a:buFont typeface="Arial" charset="0"/>
              <a:buNone/>
            </a:pPr>
            <a:r>
              <a:rPr lang="en-IN" altLang="en-US" sz="2000" dirty="0">
                <a:latin typeface="Times New Roman" panose="02020603050405020304" pitchFamily="18" charset="0"/>
                <a:cs typeface="Times New Roman" panose="02020603050405020304" pitchFamily="18" charset="0"/>
              </a:rPr>
              <a:t>	  }};</a:t>
            </a:r>
          </a:p>
        </p:txBody>
      </p:sp>
      <p:sp>
        <p:nvSpPr>
          <p:cNvPr id="28676" name="Content Placeholder 3"/>
          <p:cNvSpPr>
            <a:spLocks noGrp="1"/>
          </p:cNvSpPr>
          <p:nvPr>
            <p:ph sz="half" idx="2"/>
          </p:nvPr>
        </p:nvSpPr>
        <p:spPr>
          <a:xfrm>
            <a:off x="4644008" y="692696"/>
            <a:ext cx="4038600" cy="5760169"/>
          </a:xfrm>
        </p:spPr>
        <p:txBody>
          <a:bodyPr/>
          <a:lstStyle/>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class P:public M, public N</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public:</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	void display(void)</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&lt;&lt;"m="&lt;&lt;m&lt;&lt;"\n";</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&lt;&lt;"n="&lt;&lt;n&lt;&lt;"\n";</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cout</a:t>
            </a:r>
            <a:r>
              <a:rPr lang="en-US" altLang="en-US" sz="2000" dirty="0">
                <a:latin typeface="Times New Roman" panose="02020603050405020304" pitchFamily="18" charset="0"/>
                <a:cs typeface="Times New Roman" panose="02020603050405020304" pitchFamily="18" charset="0"/>
              </a:rPr>
              <a:t>&lt;&lt;"m*n="&lt;&lt;m*n&lt;&lt;"\n";</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P </a:t>
            </a:r>
            <a:r>
              <a:rPr lang="en-US" altLang="en-US" sz="2000" dirty="0" err="1">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p.get_m</a:t>
            </a:r>
            <a:r>
              <a:rPr lang="en-US" altLang="en-US" sz="2000" dirty="0">
                <a:latin typeface="Times New Roman" panose="02020603050405020304" pitchFamily="18" charset="0"/>
                <a:cs typeface="Times New Roman" panose="02020603050405020304" pitchFamily="18" charset="0"/>
              </a:rPr>
              <a:t>(10);		//m=10</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p.get_n</a:t>
            </a:r>
            <a:r>
              <a:rPr lang="en-US" altLang="en-US" sz="2000" dirty="0">
                <a:latin typeface="Times New Roman" panose="02020603050405020304" pitchFamily="18" charset="0"/>
                <a:cs typeface="Times New Roman" panose="02020603050405020304" pitchFamily="18" charset="0"/>
              </a:rPr>
              <a:t>(20);		//n=20</a:t>
            </a:r>
          </a:p>
          <a:p>
            <a:pPr>
              <a:lnSpc>
                <a:spcPct val="100000"/>
              </a:lnSpc>
              <a:spcAft>
                <a:spcPct val="0"/>
              </a:spcAft>
              <a:buFont typeface="Arial" charset="0"/>
              <a:buNone/>
            </a:pPr>
            <a:r>
              <a:rPr lang="en-US" altLang="en-US" sz="2000" dirty="0" err="1">
                <a:latin typeface="Times New Roman" panose="02020603050405020304" pitchFamily="18" charset="0"/>
                <a:cs typeface="Times New Roman" panose="02020603050405020304" pitchFamily="18" charset="0"/>
              </a:rPr>
              <a:t>p.display</a:t>
            </a:r>
            <a:r>
              <a:rPr lang="en-US" altLang="en-US" sz="2000" dirty="0">
                <a:latin typeface="Times New Roman" panose="02020603050405020304" pitchFamily="18" charset="0"/>
                <a:cs typeface="Times New Roman" panose="02020603050405020304" pitchFamily="18" charset="0"/>
              </a:rPr>
              <a:t>();			//m*n = 200</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return 0;</a:t>
            </a:r>
          </a:p>
          <a:p>
            <a:pPr>
              <a:lnSpc>
                <a:spcPct val="100000"/>
              </a:lnSpc>
              <a:spcAft>
                <a:spcPct val="0"/>
              </a:spcAft>
              <a:buFont typeface="Arial" charset="0"/>
              <a:buNone/>
            </a:pPr>
            <a:r>
              <a:rPr lang="en-US" altLang="en-US" sz="2000" dirty="0">
                <a:latin typeface="Times New Roman" panose="02020603050405020304" pitchFamily="18" charset="0"/>
                <a:cs typeface="Times New Roman" panose="02020603050405020304" pitchFamily="18" charset="0"/>
              </a:rPr>
              <a:t>}</a:t>
            </a:r>
          </a:p>
          <a:p>
            <a:pPr>
              <a:lnSpc>
                <a:spcPct val="100000"/>
              </a:lnSpc>
              <a:spcAft>
                <a:spcPct val="0"/>
              </a:spcAft>
              <a:buFont typeface="Arial"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b="1" dirty="0"/>
              <a:t>Multilevel Inheritance</a:t>
            </a:r>
          </a:p>
        </p:txBody>
      </p:sp>
      <p:sp>
        <p:nvSpPr>
          <p:cNvPr id="29699" name="Content Placeholder 5"/>
          <p:cNvSpPr>
            <a:spLocks noGrp="1"/>
          </p:cNvSpPr>
          <p:nvPr>
            <p:ph idx="1"/>
          </p:nvPr>
        </p:nvSpPr>
        <p:spPr>
          <a:xfrm>
            <a:off x="457200" y="1341438"/>
            <a:ext cx="8105775" cy="4667250"/>
          </a:xfrm>
        </p:spPr>
        <p:txBody>
          <a:bodyPr/>
          <a:lstStyle/>
          <a:p>
            <a:pPr algn="just"/>
            <a:r>
              <a:rPr lang="en-IN" altLang="en-US" sz="2400" dirty="0">
                <a:latin typeface="Times New Roman" panose="02020603050405020304" pitchFamily="18" charset="0"/>
                <a:cs typeface="Times New Roman" panose="02020603050405020304" pitchFamily="18" charset="0"/>
              </a:rPr>
              <a:t>It is also possible to derive a class from an existing derived class. </a:t>
            </a:r>
          </a:p>
          <a:p>
            <a:pPr algn="just"/>
            <a:r>
              <a:rPr lang="en-IN" altLang="en-US" sz="2400" dirty="0">
                <a:latin typeface="Times New Roman" panose="02020603050405020304" pitchFamily="18" charset="0"/>
                <a:cs typeface="Times New Roman" panose="02020603050405020304" pitchFamily="18" charset="0"/>
              </a:rPr>
              <a:t>It is implemented by defining </a:t>
            </a:r>
            <a:r>
              <a:rPr lang="en-IN" altLang="en-US" sz="2400" dirty="0" err="1">
                <a:latin typeface="Times New Roman" panose="02020603050405020304" pitchFamily="18" charset="0"/>
                <a:cs typeface="Times New Roman" panose="02020603050405020304" pitchFamily="18" charset="0"/>
              </a:rPr>
              <a:t>atleast</a:t>
            </a:r>
            <a:r>
              <a:rPr lang="en-IN" altLang="en-US" sz="2400" dirty="0">
                <a:latin typeface="Times New Roman" panose="02020603050405020304" pitchFamily="18" charset="0"/>
                <a:cs typeface="Times New Roman" panose="02020603050405020304" pitchFamily="18" charset="0"/>
              </a:rPr>
              <a:t> three classes.</a:t>
            </a:r>
          </a:p>
          <a:p>
            <a:pPr algn="just"/>
            <a:r>
              <a:rPr lang="en-IN" altLang="en-US" sz="2400" dirty="0">
                <a:latin typeface="Times New Roman" panose="02020603050405020304" pitchFamily="18" charset="0"/>
                <a:cs typeface="Times New Roman" panose="02020603050405020304" pitchFamily="18" charset="0"/>
              </a:rPr>
              <a:t>Each derived class must have </a:t>
            </a:r>
            <a:r>
              <a:rPr lang="en-IN" altLang="en-US" sz="2400" b="1" dirty="0">
                <a:latin typeface="Times New Roman" panose="02020603050405020304" pitchFamily="18" charset="0"/>
                <a:cs typeface="Times New Roman" panose="02020603050405020304" pitchFamily="18" charset="0"/>
              </a:rPr>
              <a:t>a kind of </a:t>
            </a:r>
            <a:r>
              <a:rPr lang="en-IN" altLang="en-US" sz="2400" dirty="0">
                <a:latin typeface="Times New Roman" panose="02020603050405020304" pitchFamily="18" charset="0"/>
                <a:cs typeface="Times New Roman" panose="02020603050405020304" pitchFamily="18" charset="0"/>
              </a:rPr>
              <a:t>relationship with its immediate base class.</a:t>
            </a:r>
          </a:p>
          <a:p>
            <a:endParaRPr lang="en-IN" altLang="en-US" dirty="0"/>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Autofit/>
          </a:bodyPr>
          <a:lstStyle/>
          <a:p>
            <a:pPr fontAlgn="auto">
              <a:spcAft>
                <a:spcPts val="0"/>
              </a:spcAft>
              <a:defRPr/>
            </a:pPr>
            <a:r>
              <a:rPr lang="en-IN" b="1"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"This is a Vehicle"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fourWheeler</a:t>
            </a:r>
            <a:r>
              <a:rPr lang="en-US" sz="2000" dirty="0">
                <a:latin typeface="Times New Roman" panose="02020603050405020304" pitchFamily="18" charset="0"/>
                <a:cs typeface="Times New Roman" panose="02020603050405020304" pitchFamily="18" charset="0"/>
              </a:rPr>
              <a:t>: public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fourWheeler</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&lt;&lt;"Objects with 4 wheels are vehicles"&lt;&lt;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p:txBody>
      </p:sp>
      <p:sp>
        <p:nvSpPr>
          <p:cNvPr id="30724" name="Content Placeholder 3"/>
          <p:cNvSpPr>
            <a:spLocks noGrp="1"/>
          </p:cNvSpPr>
          <p:nvPr>
            <p:ph sz="half" idx="2"/>
          </p:nvPr>
        </p:nvSpPr>
        <p:spPr>
          <a:xfrm>
            <a:off x="4419600" y="609600"/>
            <a:ext cx="4724400" cy="624840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Car: public </a:t>
            </a:r>
            <a:r>
              <a:rPr lang="en-US" sz="2000" dirty="0" err="1">
                <a:latin typeface="Times New Roman" panose="02020603050405020304" pitchFamily="18" charset="0"/>
                <a:cs typeface="Times New Roman" panose="02020603050405020304" pitchFamily="18" charset="0"/>
              </a:rPr>
              <a:t>fourWheeler</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Car()</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&lt;&lt;"Car has 4 Wheels"&lt;&lt;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Car </a:t>
            </a:r>
            <a:r>
              <a:rPr lang="en-US" sz="2000" dirty="0" err="1">
                <a:latin typeface="Times New Roman" panose="02020603050405020304" pitchFamily="18" charset="0"/>
                <a:cs typeface="Times New Roman" panose="02020603050405020304" pitchFamily="18" charset="0"/>
              </a:rPr>
              <a:t>obj</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return 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IN" altLang="en-US" sz="2000" dirty="0">
              <a:latin typeface="Times New Roman" panose="02020603050405020304" pitchFamily="18" charset="0"/>
              <a:cs typeface="Times New Roman" panose="02020603050405020304" pitchFamily="18" charset="0"/>
            </a:endParaRPr>
          </a:p>
          <a:p>
            <a:pPr>
              <a:spcAft>
                <a:spcPct val="0"/>
              </a:spcAft>
              <a:buFont typeface="Arial" charset="0"/>
              <a:buNone/>
            </a:pPr>
            <a:endParaRPr lang="en-I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p>
        </p:txBody>
      </p:sp>
      <p:sp>
        <p:nvSpPr>
          <p:cNvPr id="3" name="Content Placeholder 2"/>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Create a class X with data member ‘a’, derived class Y from X with data member ‘b’ and derived class Z from Y with data member c. find the sum of </a:t>
            </a:r>
            <a:r>
              <a:rPr lang="en-US" sz="2800" dirty="0" err="1">
                <a:latin typeface="Times New Roman" panose="02020603050405020304" pitchFamily="18" charset="0"/>
                <a:cs typeface="Times New Roman" panose="02020603050405020304" pitchFamily="18" charset="0"/>
              </a:rPr>
              <a:t>a,b</a:t>
            </a:r>
            <a:r>
              <a:rPr lang="en-US" sz="2800" dirty="0">
                <a:latin typeface="Times New Roman" panose="02020603050405020304" pitchFamily="18" charset="0"/>
                <a:cs typeface="Times New Roman" panose="02020603050405020304" pitchFamily="18" charset="0"/>
              </a:rPr>
              <a:t> and c and display the result.</a:t>
            </a:r>
          </a:p>
        </p:txBody>
      </p:sp>
    </p:spTree>
    <p:extLst>
      <p:ext uri="{BB962C8B-B14F-4D97-AF65-F5344CB8AC3E}">
        <p14:creationId xmlns:p14="http://schemas.microsoft.com/office/powerpoint/2010/main" val="1760210255"/>
      </p:ext>
    </p:extLst>
  </p:cSld>
  <p:clrMapOvr>
    <a:masterClrMapping/>
  </p:clrMapOvr>
  <p:transition advClick="0" advTm="2147255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sz="half" idx="1"/>
          </p:nvPr>
        </p:nvSpPr>
        <p:spPr>
          <a:xfrm>
            <a:off x="251520" y="1196752"/>
            <a:ext cx="3983040" cy="612068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X</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protected:</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getdataX</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value of a:";</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&gt;&gt;a;</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Y:public X</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protected:</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b;</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p:txBody>
      </p:sp>
      <p:sp>
        <p:nvSpPr>
          <p:cNvPr id="4" name="Content Placeholder 3"/>
          <p:cNvSpPr>
            <a:spLocks noGrp="1"/>
          </p:cNvSpPr>
          <p:nvPr>
            <p:ph sz="half" idx="2"/>
          </p:nvPr>
        </p:nvSpPr>
        <p:spPr>
          <a:xfrm>
            <a:off x="4499992" y="1268760"/>
            <a:ext cx="3984480" cy="558924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getdataY</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value of b:";</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&gt;&gt;b;</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Z:public 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private:</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c,result</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getdataZ</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Enter value of c:";</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24164382"/>
      </p:ext>
    </p:extLst>
  </p:cSld>
  <p:clrMapOvr>
    <a:masterClrMapping/>
  </p:clrMapOvr>
  <p:transition advClick="0" advTm="2147255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 </a:t>
            </a:r>
          </a:p>
        </p:txBody>
      </p:sp>
      <p:sp>
        <p:nvSpPr>
          <p:cNvPr id="3" name="Content Placeholder 2"/>
          <p:cNvSpPr>
            <a:spLocks noGrp="1"/>
          </p:cNvSpPr>
          <p:nvPr>
            <p:ph sz="half" idx="1"/>
          </p:nvPr>
        </p:nvSpPr>
        <p:spPr>
          <a:xfrm>
            <a:off x="456481" y="1604328"/>
            <a:ext cx="3983040" cy="4993023"/>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sum()</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result=</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 Final result is:"&lt;&lt;result;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Z obj1;</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obj1.getdataX();</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obj1.getdataY();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obj1.getdataZ();</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obj1.sum();</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return 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2796347666"/>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105775" cy="806326"/>
          </a:xfrm>
        </p:spPr>
        <p:txBody>
          <a:bodyPr/>
          <a:lstStyle/>
          <a:p>
            <a:br>
              <a:rPr lang="en-US" altLang="en-US" b="1" dirty="0"/>
            </a:br>
            <a:r>
              <a:rPr lang="en-US" altLang="en-US" b="1" dirty="0"/>
              <a:t>Introduction</a:t>
            </a:r>
            <a:br>
              <a:rPr lang="en-US" altLang="en-US" b="1" dirty="0"/>
            </a:b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Reusability is an important feature of object oriented programming(OOP).</a:t>
            </a:r>
          </a:p>
          <a:p>
            <a:pPr algn="just"/>
            <a:r>
              <a:rPr lang="en-US" sz="2400" dirty="0">
                <a:latin typeface="Times New Roman" panose="02020603050405020304" pitchFamily="18" charset="0"/>
                <a:cs typeface="Times New Roman" panose="02020603050405020304" pitchFamily="18" charset="0"/>
              </a:rPr>
              <a:t>Reusing an existing piece of code offers many benefits.</a:t>
            </a:r>
          </a:p>
          <a:p>
            <a:pPr algn="just"/>
            <a:r>
              <a:rPr lang="en-US" sz="2400" dirty="0">
                <a:latin typeface="Times New Roman" panose="02020603050405020304" pitchFamily="18" charset="0"/>
                <a:cs typeface="Times New Roman" panose="02020603050405020304" pitchFamily="18" charset="0"/>
              </a:rPr>
              <a:t>It not only </a:t>
            </a:r>
            <a:r>
              <a:rPr lang="en-US" sz="2400" b="1" u="sng" dirty="0">
                <a:latin typeface="Times New Roman" panose="02020603050405020304" pitchFamily="18" charset="0"/>
                <a:cs typeface="Times New Roman" panose="02020603050405020304" pitchFamily="18" charset="0"/>
              </a:rPr>
              <a:t>saves the efforts and cost </a:t>
            </a:r>
            <a:r>
              <a:rPr lang="en-US" sz="2400" dirty="0">
                <a:latin typeface="Times New Roman" panose="02020603050405020304" pitchFamily="18" charset="0"/>
                <a:cs typeface="Times New Roman" panose="02020603050405020304" pitchFamily="18" charset="0"/>
              </a:rPr>
              <a:t>required to build a software product but also </a:t>
            </a:r>
            <a:r>
              <a:rPr lang="en-US" sz="2400" b="1" u="sng" dirty="0">
                <a:latin typeface="Times New Roman" panose="02020603050405020304" pitchFamily="18" charset="0"/>
                <a:cs typeface="Times New Roman" panose="02020603050405020304" pitchFamily="18" charset="0"/>
              </a:rPr>
              <a:t>enhances its reliability</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Therefore, programmers need not re-write, re-debug, and re-test the code that has already been tested and being used in the existing software.</a:t>
            </a:r>
          </a:p>
          <a:p>
            <a:pPr algn="just"/>
            <a:r>
              <a:rPr lang="en-US" sz="2400" dirty="0">
                <a:latin typeface="Times New Roman" panose="02020603050405020304" pitchFamily="18" charset="0"/>
                <a:cs typeface="Times New Roman" panose="02020603050405020304" pitchFamily="18" charset="0"/>
              </a:rPr>
              <a:t>Inheritance is  a method of implementing </a:t>
            </a:r>
            <a:r>
              <a:rPr lang="en-US" sz="2400" b="1" u="sng" dirty="0">
                <a:latin typeface="Times New Roman" panose="02020603050405020304" pitchFamily="18" charset="0"/>
                <a:cs typeface="Times New Roman" panose="02020603050405020304" pitchFamily="18" charset="0"/>
              </a:rPr>
              <a:t>reusability of Classes.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147976"/>
      </p:ext>
    </p:extLst>
  </p:cSld>
  <p:clrMapOvr>
    <a:masterClrMapping/>
  </p:clrMapOvr>
  <p:transition advClick="0" advTm="2147255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Hierarchical Inheritance</a:t>
            </a:r>
            <a:endParaRPr lang="en-US"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In this inheritance, more than one derived classes are created from a single base class and further child classes act as parent classes for more than one child classes.</a:t>
            </a:r>
          </a:p>
          <a:p>
            <a:endParaRPr lang="en-US" dirty="0"/>
          </a:p>
        </p:txBody>
      </p:sp>
      <p:pic>
        <p:nvPicPr>
          <p:cNvPr id="4" name="Picture 3" descr="IMG_256"/>
          <p:cNvPicPr/>
          <p:nvPr/>
        </p:nvPicPr>
        <p:blipFill>
          <a:blip r:embed="rId2"/>
          <a:stretch>
            <a:fillRect/>
          </a:stretch>
        </p:blipFill>
        <p:spPr>
          <a:xfrm>
            <a:off x="2843808" y="3501008"/>
            <a:ext cx="3049270" cy="1595755"/>
          </a:xfrm>
          <a:prstGeom prst="rect">
            <a:avLst/>
          </a:prstGeom>
          <a:noFill/>
          <a:ln w="9525">
            <a:noFill/>
          </a:ln>
        </p:spPr>
      </p:pic>
    </p:spTree>
    <p:extLst>
      <p:ext uri="{BB962C8B-B14F-4D97-AF65-F5344CB8AC3E}">
        <p14:creationId xmlns:p14="http://schemas.microsoft.com/office/powerpoint/2010/main" val="3855818476"/>
      </p:ext>
    </p:extLst>
  </p:cSld>
  <p:clrMapOvr>
    <a:masterClrMapping/>
  </p:clrMapOvr>
  <p:transition advClick="0" advTm="214725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b="1" dirty="0"/>
              <a:t>Hierarchical Inheritance</a:t>
            </a:r>
          </a:p>
        </p:txBody>
      </p:sp>
      <p:sp>
        <p:nvSpPr>
          <p:cNvPr id="4" name="Content Placeholder 3"/>
          <p:cNvSpPr>
            <a:spLocks noGrp="1"/>
          </p:cNvSpPr>
          <p:nvPr>
            <p:ph sz="half" idx="1"/>
          </p:nvPr>
        </p:nvSpPr>
        <p:spPr>
          <a:xfrm>
            <a:off x="456480" y="520290"/>
            <a:ext cx="7067847" cy="633771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class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"This is a Vehicle"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class Car: public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Bus: public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Car obj1;</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Bus obj2;</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Hybrid Inheritance</a:t>
            </a:r>
            <a:endParaRPr lang="en-US" b="1" dirty="0"/>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This is combination of more than one inheritance. Hence, it may be a combination of Multilevel and Multiple inheritance or Hierarchical and Multilevel inheritance or Hierarchical and Multipath inheritance or Hierarchical, Multilevel and Multiple inheritance.</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descr="IMG_256"/>
          <p:cNvPicPr/>
          <p:nvPr/>
        </p:nvPicPr>
        <p:blipFill>
          <a:blip r:embed="rId2"/>
          <a:stretch>
            <a:fillRect/>
          </a:stretch>
        </p:blipFill>
        <p:spPr>
          <a:xfrm>
            <a:off x="3131840" y="4797152"/>
            <a:ext cx="3314700" cy="1343025"/>
          </a:xfrm>
          <a:prstGeom prst="rect">
            <a:avLst/>
          </a:prstGeom>
          <a:noFill/>
          <a:ln w="9525">
            <a:noFill/>
          </a:ln>
        </p:spPr>
      </p:pic>
    </p:spTree>
    <p:extLst>
      <p:ext uri="{BB962C8B-B14F-4D97-AF65-F5344CB8AC3E}">
        <p14:creationId xmlns:p14="http://schemas.microsoft.com/office/powerpoint/2010/main" val="1965251720"/>
      </p:ext>
    </p:extLst>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a:t>
            </a:r>
            <a:endParaRPr lang="en-US" dirty="0"/>
          </a:p>
        </p:txBody>
      </p:sp>
      <p:sp>
        <p:nvSpPr>
          <p:cNvPr id="4" name="Rectangle 3"/>
          <p:cNvSpPr/>
          <p:nvPr/>
        </p:nvSpPr>
        <p:spPr bwMode="auto">
          <a:xfrm>
            <a:off x="2699792" y="2420888"/>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rPr>
              <a:t>A</a:t>
            </a:r>
          </a:p>
        </p:txBody>
      </p:sp>
      <p:sp>
        <p:nvSpPr>
          <p:cNvPr id="7" name="Rectangle 6"/>
          <p:cNvSpPr/>
          <p:nvPr/>
        </p:nvSpPr>
        <p:spPr bwMode="auto">
          <a:xfrm>
            <a:off x="4499992" y="2440374"/>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a:solidFill>
                  <a:schemeClr val="bg1"/>
                </a:solidFill>
              </a:rPr>
              <a:t>C</a:t>
            </a:r>
            <a:endParaRPr kumimoji="0" lang="en-US" sz="3200" b="0" i="0" u="none" strike="noStrike" cap="none" normalizeH="0" baseline="0" dirty="0">
              <a:ln>
                <a:noFill/>
              </a:ln>
              <a:solidFill>
                <a:schemeClr val="bg1"/>
              </a:solidFill>
              <a:effectLst/>
              <a:latin typeface="Arial" charset="0"/>
            </a:endParaRPr>
          </a:p>
        </p:txBody>
      </p:sp>
      <p:sp>
        <p:nvSpPr>
          <p:cNvPr id="8" name="Rectangle 7"/>
          <p:cNvSpPr/>
          <p:nvPr/>
        </p:nvSpPr>
        <p:spPr bwMode="auto">
          <a:xfrm>
            <a:off x="2699792" y="3501008"/>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3200" b="0" i="0" u="none" strike="noStrike" cap="none" normalizeH="0" baseline="0" dirty="0">
                <a:ln>
                  <a:noFill/>
                </a:ln>
                <a:solidFill>
                  <a:schemeClr val="bg1"/>
                </a:solidFill>
                <a:effectLst/>
                <a:latin typeface="Arial" charset="0"/>
              </a:rPr>
              <a:t>B</a:t>
            </a:r>
          </a:p>
        </p:txBody>
      </p:sp>
      <p:sp>
        <p:nvSpPr>
          <p:cNvPr id="9" name="Rectangle 8"/>
          <p:cNvSpPr/>
          <p:nvPr/>
        </p:nvSpPr>
        <p:spPr bwMode="auto">
          <a:xfrm>
            <a:off x="3761910" y="4688890"/>
            <a:ext cx="1080120" cy="504056"/>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a:solidFill>
                  <a:schemeClr val="bg1"/>
                </a:solidFill>
              </a:rPr>
              <a:t>D</a:t>
            </a:r>
            <a:endParaRPr kumimoji="0" lang="en-US" sz="3200" b="0" i="0" u="none" strike="noStrike" cap="none" normalizeH="0" baseline="0" dirty="0">
              <a:ln>
                <a:noFill/>
              </a:ln>
              <a:solidFill>
                <a:schemeClr val="bg1"/>
              </a:solidFill>
              <a:effectLst/>
              <a:latin typeface="Arial" charset="0"/>
            </a:endParaRPr>
          </a:p>
        </p:txBody>
      </p:sp>
      <p:cxnSp>
        <p:nvCxnSpPr>
          <p:cNvPr id="11" name="Straight Arrow Connector 10"/>
          <p:cNvCxnSpPr>
            <a:stCxn id="4" idx="2"/>
          </p:cNvCxnSpPr>
          <p:nvPr/>
        </p:nvCxnSpPr>
        <p:spPr bwMode="auto">
          <a:xfrm>
            <a:off x="3239852" y="2924944"/>
            <a:ext cx="0" cy="57606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3" name="Straight Arrow Connector 12"/>
          <p:cNvCxnSpPr>
            <a:stCxn id="7" idx="2"/>
          </p:cNvCxnSpPr>
          <p:nvPr/>
        </p:nvCxnSpPr>
        <p:spPr bwMode="auto">
          <a:xfrm flipH="1">
            <a:off x="4499992" y="2944430"/>
            <a:ext cx="540060" cy="174446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6" name="Straight Arrow Connector 15"/>
          <p:cNvCxnSpPr>
            <a:stCxn id="8" idx="2"/>
          </p:cNvCxnSpPr>
          <p:nvPr/>
        </p:nvCxnSpPr>
        <p:spPr bwMode="auto">
          <a:xfrm>
            <a:off x="3239852" y="4005064"/>
            <a:ext cx="900100" cy="68382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7" name="Rectangle 16"/>
          <p:cNvSpPr/>
          <p:nvPr/>
        </p:nvSpPr>
        <p:spPr>
          <a:xfrm>
            <a:off x="1394774" y="1268760"/>
            <a:ext cx="6894512"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Create below inheritance, create one data member in A and one data member in B and one member in C. find the sum and average of all three  data in D class. </a:t>
            </a:r>
            <a:endParaRPr lang="en-US" dirty="0"/>
          </a:p>
        </p:txBody>
      </p:sp>
    </p:spTree>
    <p:extLst>
      <p:ext uri="{BB962C8B-B14F-4D97-AF65-F5344CB8AC3E}">
        <p14:creationId xmlns:p14="http://schemas.microsoft.com/office/powerpoint/2010/main" val="3250969663"/>
      </p:ext>
    </p:extLst>
  </p:cSld>
  <p:clrMapOvr>
    <a:masterClrMapping/>
  </p:clrMapOvr>
  <p:transition advClick="0" advTm="2147255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b="1"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 &lt;&lt; "This is a Vehicle" &lt;&lt; </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Fare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Fare()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&lt;&lt;"Fare of Vehicle\n";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577760" y="438402"/>
            <a:ext cx="3984480" cy="6419597"/>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Car: public Vehicle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Bus: public Vehicle, public Fare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Bus obj2;</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return 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ACB746-7D57-43DB-9A67-9272A0F92D42}"/>
              </a:ext>
            </a:extLst>
          </p:cNvPr>
          <p:cNvSpPr>
            <a:spLocks noGrp="1"/>
          </p:cNvSpPr>
          <p:nvPr>
            <p:ph type="title"/>
          </p:nvPr>
        </p:nvSpPr>
        <p:spPr/>
        <p:txBody>
          <a:bodyPr/>
          <a:lstStyle/>
          <a:p>
            <a:r>
              <a:rPr lang="en-IN" b="1" dirty="0"/>
              <a:t>Q1</a:t>
            </a:r>
          </a:p>
        </p:txBody>
      </p:sp>
      <p:sp>
        <p:nvSpPr>
          <p:cNvPr id="6" name="Content Placeholder 5">
            <a:extLst>
              <a:ext uri="{FF2B5EF4-FFF2-40B4-BE49-F238E27FC236}">
                <a16:creationId xmlns:a16="http://schemas.microsoft.com/office/drawing/2014/main" id="{1FC4D7AD-8B6A-4078-9B25-F87CE97B9B56}"/>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What is inheritance in C++?</a:t>
            </a:r>
          </a:p>
          <a:p>
            <a:pPr marL="0" indent="0">
              <a:buNone/>
            </a:pPr>
            <a:r>
              <a:rPr lang="en-US" sz="2400" dirty="0">
                <a:latin typeface="Times New Roman" panose="02020603050405020304" pitchFamily="18" charset="0"/>
                <a:cs typeface="Times New Roman" panose="02020603050405020304" pitchFamily="18" charset="0"/>
              </a:rPr>
              <a:t>a) A way to achieve multiple inheritance b) A way to reuse code and create a new class from an existing class c) A way to hide the implementation details of a class d) A way to implement encapsulation</a:t>
            </a:r>
          </a:p>
          <a:p>
            <a:pPr marL="0" indent="0">
              <a:buNone/>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b) A way to reuse code and create a new class from an existing class</a:t>
            </a:r>
          </a:p>
        </p:txBody>
      </p:sp>
    </p:spTree>
    <p:extLst>
      <p:ext uri="{BB962C8B-B14F-4D97-AF65-F5344CB8AC3E}">
        <p14:creationId xmlns:p14="http://schemas.microsoft.com/office/powerpoint/2010/main" val="2474137691"/>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DAB3-29F3-4CEB-8589-D14EC37BF7EE}"/>
              </a:ext>
            </a:extLst>
          </p:cNvPr>
          <p:cNvSpPr>
            <a:spLocks noGrp="1"/>
          </p:cNvSpPr>
          <p:nvPr>
            <p:ph type="title"/>
          </p:nvPr>
        </p:nvSpPr>
        <p:spPr/>
        <p:txBody>
          <a:bodyPr/>
          <a:lstStyle/>
          <a:p>
            <a:r>
              <a:rPr lang="en-IN" b="1" dirty="0"/>
              <a:t>Q2</a:t>
            </a:r>
          </a:p>
        </p:txBody>
      </p:sp>
      <p:sp>
        <p:nvSpPr>
          <p:cNvPr id="3" name="Content Placeholder 2">
            <a:extLst>
              <a:ext uri="{FF2B5EF4-FFF2-40B4-BE49-F238E27FC236}">
                <a16:creationId xmlns:a16="http://schemas.microsoft.com/office/drawing/2014/main" id="{9DA1A7C4-D130-4FC7-8369-3BFAF2C1F81D}"/>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Which access specifier in C++ allows the derived class to access the public members of the base class?</a:t>
            </a:r>
          </a:p>
          <a:p>
            <a:pPr marL="0" indent="0">
              <a:buNone/>
            </a:pPr>
            <a:r>
              <a:rPr lang="en-US" sz="2400" dirty="0">
                <a:latin typeface="Times New Roman" panose="02020603050405020304" pitchFamily="18" charset="0"/>
                <a:cs typeface="Times New Roman" panose="02020603050405020304" pitchFamily="18" charset="0"/>
              </a:rPr>
              <a:t>a) public b) private c) protected d) friend</a:t>
            </a:r>
          </a:p>
          <a:p>
            <a:pPr marL="0" indent="0">
              <a:buNone/>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 public</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723194"/>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474B-5C8D-4E15-8C9E-4E42DE12FFC9}"/>
              </a:ext>
            </a:extLst>
          </p:cNvPr>
          <p:cNvSpPr>
            <a:spLocks noGrp="1"/>
          </p:cNvSpPr>
          <p:nvPr>
            <p:ph type="title"/>
          </p:nvPr>
        </p:nvSpPr>
        <p:spPr/>
        <p:txBody>
          <a:bodyPr/>
          <a:lstStyle/>
          <a:p>
            <a:r>
              <a:rPr lang="en-IN" b="1" dirty="0"/>
              <a:t>Q3</a:t>
            </a:r>
          </a:p>
        </p:txBody>
      </p:sp>
      <p:sp>
        <p:nvSpPr>
          <p:cNvPr id="3" name="Content Placeholder 2">
            <a:extLst>
              <a:ext uri="{FF2B5EF4-FFF2-40B4-BE49-F238E27FC236}">
                <a16:creationId xmlns:a16="http://schemas.microsoft.com/office/drawing/2014/main" id="{E7FDF687-6693-4BA6-993A-53339B93D1CF}"/>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Which type of inheritance allows a class to inherit from more than one base class?</a:t>
            </a:r>
          </a:p>
          <a:p>
            <a:pPr marL="0" indent="0">
              <a:buNone/>
            </a:pPr>
            <a:r>
              <a:rPr lang="en-US" sz="2400" dirty="0">
                <a:latin typeface="Times New Roman" panose="02020603050405020304" pitchFamily="18" charset="0"/>
                <a:cs typeface="Times New Roman" panose="02020603050405020304" pitchFamily="18" charset="0"/>
              </a:rPr>
              <a:t>a) Single inheritance b) Multiple inheritance c) Multilevel inheritance d) Hierarchical inheritance</a:t>
            </a:r>
          </a:p>
          <a:p>
            <a:pPr marL="0" indent="0">
              <a:buNone/>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b) Multiple inheritance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601591"/>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F3FC-7477-4BF1-A74E-074E110312F5}"/>
              </a:ext>
            </a:extLst>
          </p:cNvPr>
          <p:cNvSpPr>
            <a:spLocks noGrp="1"/>
          </p:cNvSpPr>
          <p:nvPr>
            <p:ph type="title"/>
          </p:nvPr>
        </p:nvSpPr>
        <p:spPr/>
        <p:txBody>
          <a:bodyPr/>
          <a:lstStyle/>
          <a:p>
            <a:r>
              <a:rPr lang="en-IN" b="1" dirty="0"/>
              <a:t>Q4</a:t>
            </a:r>
          </a:p>
        </p:txBody>
      </p:sp>
      <p:sp>
        <p:nvSpPr>
          <p:cNvPr id="3" name="Content Placeholder 2">
            <a:extLst>
              <a:ext uri="{FF2B5EF4-FFF2-40B4-BE49-F238E27FC236}">
                <a16:creationId xmlns:a16="http://schemas.microsoft.com/office/drawing/2014/main" id="{55507E75-098B-479F-AE90-DDFA3870FA90}"/>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Which type of inheritance involves creating a chain of derived classes where one class inherits from another and so on?</a:t>
            </a:r>
          </a:p>
          <a:p>
            <a:pPr marL="0" indent="0">
              <a:buNone/>
            </a:pPr>
            <a:r>
              <a:rPr lang="en-US" sz="2400" dirty="0">
                <a:latin typeface="Times New Roman" panose="02020603050405020304" pitchFamily="18" charset="0"/>
                <a:cs typeface="Times New Roman" panose="02020603050405020304" pitchFamily="18" charset="0"/>
              </a:rPr>
              <a:t>a) Single inheritance </a:t>
            </a:r>
          </a:p>
          <a:p>
            <a:pPr marL="0" indent="0">
              <a:buNone/>
            </a:pPr>
            <a:r>
              <a:rPr lang="en-US" sz="2400" dirty="0">
                <a:latin typeface="Times New Roman" panose="02020603050405020304" pitchFamily="18" charset="0"/>
                <a:cs typeface="Times New Roman" panose="02020603050405020304" pitchFamily="18" charset="0"/>
              </a:rPr>
              <a:t>b) Multiple inheritance </a:t>
            </a:r>
          </a:p>
          <a:p>
            <a:pPr marL="0" indent="0">
              <a:buNone/>
            </a:pPr>
            <a:r>
              <a:rPr lang="en-US" sz="2400" dirty="0">
                <a:latin typeface="Times New Roman" panose="02020603050405020304" pitchFamily="18" charset="0"/>
                <a:cs typeface="Times New Roman" panose="02020603050405020304" pitchFamily="18" charset="0"/>
              </a:rPr>
              <a:t>c) Multilevel inheritance</a:t>
            </a:r>
          </a:p>
          <a:p>
            <a:pPr marL="0" indent="0">
              <a:buNone/>
            </a:pPr>
            <a:r>
              <a:rPr lang="en-US" sz="2400" dirty="0">
                <a:latin typeface="Times New Roman" panose="02020603050405020304" pitchFamily="18" charset="0"/>
                <a:cs typeface="Times New Roman" panose="02020603050405020304" pitchFamily="18" charset="0"/>
              </a:rPr>
              <a:t> d) Hybrid inheritance</a:t>
            </a:r>
          </a:p>
          <a:p>
            <a:pPr marL="0" indent="0">
              <a:buNone/>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c) Multilevel inheritance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419750"/>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Write a program</a:t>
            </a:r>
          </a:p>
        </p:txBody>
      </p:sp>
      <p:sp>
        <p:nvSpPr>
          <p:cNvPr id="3" name="Content Placeholder 2"/>
          <p:cNvSpPr>
            <a:spLocks noGrp="1"/>
          </p:cNvSpPr>
          <p:nvPr>
            <p:ph idx="1"/>
          </p:nvPr>
        </p:nvSpPr>
        <p:spPr>
          <a:xfrm>
            <a:off x="395536" y="1052736"/>
            <a:ext cx="8105775" cy="4824536"/>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1. Create two classes named Mammals and </a:t>
            </a:r>
            <a:r>
              <a:rPr lang="en-US" sz="2400" dirty="0" err="1">
                <a:latin typeface="Times New Roman" panose="02020603050405020304" pitchFamily="18" charset="0"/>
                <a:cs typeface="Times New Roman" panose="02020603050405020304" pitchFamily="18" charset="0"/>
              </a:rPr>
              <a:t>MarineAnimals</a:t>
            </a:r>
            <a:r>
              <a:rPr lang="en-US" sz="2400" dirty="0">
                <a:latin typeface="Times New Roman" panose="02020603050405020304" pitchFamily="18" charset="0"/>
                <a:cs typeface="Times New Roman" panose="02020603050405020304" pitchFamily="18" charset="0"/>
              </a:rPr>
              <a:t>. Create another class named   </a:t>
            </a:r>
            <a:r>
              <a:rPr lang="en-US" sz="2400" dirty="0" err="1">
                <a:latin typeface="Times New Roman" panose="02020603050405020304" pitchFamily="18" charset="0"/>
                <a:cs typeface="Times New Roman" panose="02020603050405020304" pitchFamily="18" charset="0"/>
              </a:rPr>
              <a:t>BlueWhale</a:t>
            </a:r>
            <a:r>
              <a:rPr lang="en-US" sz="2400" dirty="0">
                <a:latin typeface="Times New Roman" panose="02020603050405020304" pitchFamily="18" charset="0"/>
                <a:cs typeface="Times New Roman" panose="02020603050405020304" pitchFamily="18" charset="0"/>
              </a:rPr>
              <a:t> which inherits both the above classes. Now, create a function in each of these classes which prints "I am mammal", "I am a marine animal" and "I belong to both the categories: Mammals as well as Marine Animals" respectively. Now,  create an object for each of the above class and try calling</a:t>
            </a:r>
          </a:p>
          <a:p>
            <a:pPr algn="just"/>
            <a:r>
              <a:rPr lang="en-US" sz="2400" dirty="0">
                <a:latin typeface="Times New Roman" panose="02020603050405020304" pitchFamily="18" charset="0"/>
                <a:cs typeface="Times New Roman" panose="02020603050405020304" pitchFamily="18" charset="0"/>
              </a:rPr>
              <a:t>a - function of Mammals by the object of Mammal</a:t>
            </a:r>
          </a:p>
          <a:p>
            <a:pPr algn="just"/>
            <a:r>
              <a:rPr lang="en-US" sz="2400" dirty="0">
                <a:latin typeface="Times New Roman" panose="02020603050405020304" pitchFamily="18" charset="0"/>
                <a:cs typeface="Times New Roman" panose="02020603050405020304" pitchFamily="18" charset="0"/>
              </a:rPr>
              <a:t>b - function of </a:t>
            </a:r>
            <a:r>
              <a:rPr lang="en-US" sz="2400" dirty="0" err="1">
                <a:latin typeface="Times New Roman" panose="02020603050405020304" pitchFamily="18" charset="0"/>
                <a:cs typeface="Times New Roman" panose="02020603050405020304" pitchFamily="18" charset="0"/>
              </a:rPr>
              <a:t>MarineAnimal</a:t>
            </a:r>
            <a:r>
              <a:rPr lang="en-US" sz="2400" dirty="0">
                <a:latin typeface="Times New Roman" panose="02020603050405020304" pitchFamily="18" charset="0"/>
                <a:cs typeface="Times New Roman" panose="02020603050405020304" pitchFamily="18" charset="0"/>
              </a:rPr>
              <a:t> by the object of </a:t>
            </a:r>
            <a:r>
              <a:rPr lang="en-US" sz="2400" dirty="0" err="1">
                <a:latin typeface="Times New Roman" panose="02020603050405020304" pitchFamily="18" charset="0"/>
                <a:cs typeface="Times New Roman" panose="02020603050405020304" pitchFamily="18" charset="0"/>
              </a:rPr>
              <a:t>MarineAnimal</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 - function of </a:t>
            </a:r>
            <a:r>
              <a:rPr lang="en-US" sz="2400" dirty="0" err="1">
                <a:latin typeface="Times New Roman" panose="02020603050405020304" pitchFamily="18" charset="0"/>
                <a:cs typeface="Times New Roman" panose="02020603050405020304" pitchFamily="18" charset="0"/>
              </a:rPr>
              <a:t>BlueWhale</a:t>
            </a:r>
            <a:r>
              <a:rPr lang="en-US" sz="2400" dirty="0">
                <a:latin typeface="Times New Roman" panose="02020603050405020304" pitchFamily="18" charset="0"/>
                <a:cs typeface="Times New Roman" panose="02020603050405020304" pitchFamily="18" charset="0"/>
              </a:rPr>
              <a:t> by the object of </a:t>
            </a:r>
            <a:r>
              <a:rPr lang="en-US" sz="2400" dirty="0" err="1">
                <a:latin typeface="Times New Roman" panose="02020603050405020304" pitchFamily="18" charset="0"/>
                <a:cs typeface="Times New Roman" panose="02020603050405020304" pitchFamily="18" charset="0"/>
              </a:rPr>
              <a:t>BlueWhale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 - function of each of its parent by the object of </a:t>
            </a:r>
            <a:r>
              <a:rPr lang="en-US" sz="2400" dirty="0" err="1">
                <a:latin typeface="Times New Roman" panose="02020603050405020304" pitchFamily="18" charset="0"/>
                <a:cs typeface="Times New Roman" panose="02020603050405020304" pitchFamily="18" charset="0"/>
              </a:rPr>
              <a:t>BlueWhale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736260"/>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9552" y="1196975"/>
            <a:ext cx="7920038" cy="4154984"/>
          </a:xfrm>
          <a:prstGeom prst="rect">
            <a:avLst/>
          </a:prstGeom>
          <a:noFill/>
          <a:ln w="9525">
            <a:noFill/>
            <a:miter lim="800000"/>
            <a:headEnd/>
            <a:tailEnd/>
          </a:ln>
        </p:spPr>
        <p:txBody>
          <a:bodyPr>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mechanism of deriving a new class from an old class is called </a:t>
            </a:r>
            <a:r>
              <a:rPr lang="en-US" sz="2400" b="1" u="sng" dirty="0">
                <a:latin typeface="Times New Roman" panose="02020603050405020304" pitchFamily="18" charset="0"/>
                <a:cs typeface="Times New Roman" panose="02020603050405020304" pitchFamily="18" charset="0"/>
              </a:rPr>
              <a:t>inheritance</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old class is referred to as </a:t>
            </a:r>
            <a:r>
              <a:rPr lang="en-US" sz="2400" b="1" u="sng" dirty="0">
                <a:latin typeface="Times New Roman" panose="02020603050405020304" pitchFamily="18" charset="0"/>
                <a:cs typeface="Times New Roman" panose="02020603050405020304" pitchFamily="18" charset="0"/>
              </a:rPr>
              <a:t>base class </a:t>
            </a:r>
            <a:r>
              <a:rPr lang="en-US" sz="2400" dirty="0">
                <a:latin typeface="Times New Roman" panose="02020603050405020304" pitchFamily="18" charset="0"/>
                <a:cs typeface="Times New Roman" panose="02020603050405020304" pitchFamily="18" charset="0"/>
              </a:rPr>
              <a:t>and the new one is called the </a:t>
            </a:r>
            <a:r>
              <a:rPr lang="en-US" sz="2400" b="1" u="sng" dirty="0">
                <a:latin typeface="Times New Roman" panose="02020603050405020304" pitchFamily="18" charset="0"/>
                <a:cs typeface="Times New Roman" panose="02020603050405020304" pitchFamily="18" charset="0"/>
              </a:rPr>
              <a:t>derived class</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derived class inherits some or all the properties from the base class.</a:t>
            </a:r>
            <a:r>
              <a:rPr lang="en-US" sz="2400" b="1" dirty="0">
                <a:latin typeface="Times New Roman" panose="02020603050405020304" pitchFamily="18" charset="0"/>
                <a:cs typeface="Times New Roman" panose="02020603050405020304" pitchFamily="18" charset="0"/>
              </a:rPr>
              <a:t>  </a:t>
            </a:r>
            <a:endParaRPr lang="en-US" sz="2400" b="1" u="sng"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 which acts as the source of providing its Members for Inheritance is called the </a:t>
            </a:r>
            <a:r>
              <a:rPr lang="en-US" sz="2400" b="1" u="sng" dirty="0">
                <a:latin typeface="Times New Roman" panose="02020603050405020304" pitchFamily="18" charset="0"/>
                <a:cs typeface="Times New Roman" panose="02020603050405020304" pitchFamily="18" charset="0"/>
              </a:rPr>
              <a:t>Parent or Base Class</a:t>
            </a:r>
            <a:r>
              <a:rPr lang="en-US" sz="2400" dirty="0">
                <a:latin typeface="Times New Roman" panose="02020603050405020304" pitchFamily="18" charset="0"/>
                <a:cs typeface="Times New Roman" panose="02020603050405020304" pitchFamily="18" charset="0"/>
              </a:rPr>
              <a:t>. The Class that derives from or acquires the Members of Base Class is called the </a:t>
            </a:r>
            <a:r>
              <a:rPr lang="en-US" sz="2400" b="1" u="sng" dirty="0">
                <a:latin typeface="Times New Roman" panose="02020603050405020304" pitchFamily="18" charset="0"/>
                <a:cs typeface="Times New Roman" panose="02020603050405020304" pitchFamily="18" charset="0"/>
              </a:rPr>
              <a:t>Child or Derived Class</a:t>
            </a:r>
            <a:r>
              <a:rPr lang="en-US" sz="2400" dirty="0">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The Private members of any Class can Not be Inherited</a:t>
            </a:r>
            <a:r>
              <a:rPr lang="en-US" sz="2400" dirty="0">
                <a:latin typeface="Times New Roman" panose="02020603050405020304" pitchFamily="18" charset="0"/>
                <a:cs typeface="Times New Roman" panose="02020603050405020304" pitchFamily="18" charset="0"/>
              </a:rPr>
              <a:t>.</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IN" altLang="en-US" sz="4000" b="1" dirty="0"/>
              <a:t>Inheritance</a:t>
            </a:r>
            <a:endParaRPr lang="en-US" altLang="en-US" sz="4000" b="1" dirty="0">
              <a:latin typeface="+mj-lt"/>
            </a:endParaRPr>
          </a:p>
        </p:txBody>
      </p:sp>
    </p:spTree>
  </p:cSld>
  <p:clrMapOvr>
    <a:masterClrMapping/>
  </p:clrMapOvr>
  <p:transition advClick="0" advTm="2147255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Write a program</a:t>
            </a:r>
            <a:endParaRPr lang="en-US" dirty="0"/>
          </a:p>
        </p:txBody>
      </p:sp>
      <p:sp>
        <p:nvSpPr>
          <p:cNvPr id="3" name="Content Placeholder 2"/>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2. Make a class named Fruit with a data member to calculate the number of fruits in a basket. Create two other class named Apples and Mangoes to calculate the number of apples and mangoes in the basket. Print the number of fruits of each type and the total number of fruits in the basket.</a:t>
            </a:r>
          </a:p>
          <a:p>
            <a:pPr algn="just"/>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124568797"/>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r>
              <a:rPr lang="en-US" dirty="0"/>
              <a:t> </a:t>
            </a:r>
          </a:p>
        </p:txBody>
      </p:sp>
      <p:sp>
        <p:nvSpPr>
          <p:cNvPr id="3" name="Content Placeholder 2"/>
          <p:cNvSpPr>
            <a:spLocks noGrp="1"/>
          </p:cNvSpPr>
          <p:nvPr>
            <p:ph idx="1"/>
          </p:nvPr>
        </p:nvSpPr>
        <p:spPr>
          <a:xfrm>
            <a:off x="179512" y="980728"/>
            <a:ext cx="4114799" cy="5688632"/>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iostream</a:t>
            </a:r>
            <a:r>
              <a:rPr lang="en-US"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using namespace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Fruit{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sum(</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a,int</a:t>
            </a:r>
            <a:r>
              <a:rPr lang="en-US" sz="2000" dirty="0">
                <a:latin typeface="Times New Roman" panose="02020603050405020304" pitchFamily="18" charset="0"/>
                <a:cs typeface="Times New Roman" panose="02020603050405020304" pitchFamily="18" charset="0"/>
              </a:rPr>
              <a:t> b){</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Apples:public</a:t>
            </a:r>
            <a:r>
              <a:rPr lang="en-US" sz="2000" dirty="0">
                <a:latin typeface="Times New Roman" panose="02020603050405020304" pitchFamily="18" charset="0"/>
                <a:cs typeface="Times New Roman" panose="02020603050405020304" pitchFamily="18" charset="0"/>
              </a:rPr>
              <a:t> Fruit{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apples(){</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the number of apples";</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void </a:t>
            </a:r>
            <a:r>
              <a:rPr lang="en-US" sz="2000" dirty="0" err="1">
                <a:latin typeface="Times New Roman" panose="02020603050405020304" pitchFamily="18" charset="0"/>
                <a:cs typeface="Times New Roman" panose="02020603050405020304" pitchFamily="18" charset="0"/>
              </a:rPr>
              <a:t>displayAppl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&lt;&lt;"Number of Apples are:"&lt;&lt; y;</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p:txBody>
      </p:sp>
      <p:sp>
        <p:nvSpPr>
          <p:cNvPr id="5" name="Rectangle 4"/>
          <p:cNvSpPr/>
          <p:nvPr/>
        </p:nvSpPr>
        <p:spPr>
          <a:xfrm>
            <a:off x="3995936" y="836712"/>
            <a:ext cx="4968552" cy="6186309"/>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Mangoes:public</a:t>
            </a:r>
            <a:r>
              <a:rPr lang="en-US" dirty="0">
                <a:latin typeface="Times New Roman" panose="02020603050405020304" pitchFamily="18" charset="0"/>
                <a:cs typeface="Times New Roman" panose="02020603050405020304" pitchFamily="18" charset="0"/>
              </a:rPr>
              <a:t> Fruit{</a:t>
            </a:r>
          </a:p>
          <a:p>
            <a:r>
              <a:rPr lang="en-US" dirty="0">
                <a:latin typeface="Times New Roman" panose="02020603050405020304" pitchFamily="18" charset="0"/>
                <a:cs typeface="Times New Roman" panose="02020603050405020304" pitchFamily="18" charset="0"/>
              </a:rPr>
              <a:t>public:</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z;</a:t>
            </a:r>
          </a:p>
          <a:p>
            <a:r>
              <a:rPr lang="en-US" dirty="0">
                <a:latin typeface="Times New Roman" panose="02020603050405020304" pitchFamily="18" charset="0"/>
                <a:cs typeface="Times New Roman" panose="02020603050405020304" pitchFamily="18" charset="0"/>
              </a:rPr>
              <a:t>void mangoes(){</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&lt;&lt;"Enter the number of mangoes";</a:t>
            </a:r>
          </a:p>
          <a:p>
            <a:r>
              <a:rPr lang="en-US" dirty="0" err="1">
                <a:latin typeface="Times New Roman" panose="02020603050405020304" pitchFamily="18" charset="0"/>
                <a:cs typeface="Times New Roman" panose="02020603050405020304" pitchFamily="18" charset="0"/>
              </a:rPr>
              <a:t>cin</a:t>
            </a:r>
            <a:r>
              <a:rPr lang="en-US" dirty="0">
                <a:latin typeface="Times New Roman" panose="02020603050405020304" pitchFamily="18" charset="0"/>
                <a:cs typeface="Times New Roman" panose="02020603050405020304" pitchFamily="18" charset="0"/>
              </a:rPr>
              <a:t>&gt;&gt;z;</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displayMang</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&lt;&lt;"Number of mangoes are:"&lt;&lt; z;</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r>
              <a:rPr lang="en-US" dirty="0">
                <a:latin typeface="Times New Roman" panose="02020603050405020304" pitchFamily="18" charset="0"/>
                <a:cs typeface="Times New Roman" panose="02020603050405020304" pitchFamily="18" charset="0"/>
              </a:rPr>
              <a:t>Fruit a;</a:t>
            </a:r>
          </a:p>
          <a:p>
            <a:r>
              <a:rPr lang="en-US" dirty="0">
                <a:latin typeface="Times New Roman" panose="02020603050405020304" pitchFamily="18" charset="0"/>
                <a:cs typeface="Times New Roman" panose="02020603050405020304" pitchFamily="18" charset="0"/>
              </a:rPr>
              <a:t>Apples b;</a:t>
            </a:r>
          </a:p>
          <a:p>
            <a:r>
              <a:rPr lang="en-US" dirty="0">
                <a:latin typeface="Times New Roman" panose="02020603050405020304" pitchFamily="18" charset="0"/>
                <a:cs typeface="Times New Roman" panose="02020603050405020304" pitchFamily="18" charset="0"/>
              </a:rPr>
              <a:t>Mangoes c;</a:t>
            </a:r>
          </a:p>
          <a:p>
            <a:r>
              <a:rPr lang="en-US" dirty="0" err="1">
                <a:latin typeface="Times New Roman" panose="02020603050405020304" pitchFamily="18" charset="0"/>
                <a:cs typeface="Times New Roman" panose="02020603050405020304" pitchFamily="18" charset="0"/>
              </a:rPr>
              <a:t>b.apples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c.mangoes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b.displayAppl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c.displayMang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&lt;&lt;"Total no. of fruits are:"&lt;&lt;</a:t>
            </a:r>
            <a:r>
              <a:rPr lang="en-US" dirty="0" err="1">
                <a:latin typeface="Times New Roman" panose="02020603050405020304" pitchFamily="18" charset="0"/>
                <a:cs typeface="Times New Roman" panose="02020603050405020304" pitchFamily="18" charset="0"/>
              </a:rPr>
              <a:t>a.sum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b.y,c.z</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0018099"/>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endParaRPr lang="en-US" dirty="0"/>
          </a:p>
        </p:txBody>
      </p:sp>
      <p:sp>
        <p:nvSpPr>
          <p:cNvPr id="3" name="Content Placeholder 2"/>
          <p:cNvSpPr>
            <a:spLocks noGrp="1"/>
          </p:cNvSpPr>
          <p:nvPr>
            <p:ph idx="1"/>
          </p:nvPr>
        </p:nvSpPr>
        <p:spPr>
          <a:xfrm>
            <a:off x="467544" y="620688"/>
            <a:ext cx="8105775" cy="6237312"/>
          </a:xfrm>
        </p:spPr>
        <p:txBody>
          <a:bodyPr/>
          <a:lstStyle/>
          <a:p>
            <a:pPr marL="0" indent="0" algn="ctr">
              <a:buNone/>
            </a:pPr>
            <a:r>
              <a:rPr lang="en-US" sz="2000" dirty="0">
                <a:latin typeface="Times New Roman" panose="02020603050405020304" pitchFamily="18" charset="0"/>
                <a:cs typeface="Times New Roman" panose="02020603050405020304" pitchFamily="18" charset="0"/>
              </a:rPr>
              <a:t>Syllabus for CA:-</a:t>
            </a:r>
          </a:p>
          <a:p>
            <a:pPr marL="0" indent="0" algn="just">
              <a:buNone/>
            </a:pPr>
            <a:r>
              <a:rPr lang="en-US" sz="2000" dirty="0">
                <a:latin typeface="Times New Roman" panose="02020603050405020304" pitchFamily="18" charset="0"/>
                <a:cs typeface="Times New Roman" panose="02020603050405020304" pitchFamily="18" charset="0"/>
              </a:rPr>
              <a:t>Unit 2</a:t>
            </a:r>
          </a:p>
          <a:p>
            <a:pPr algn="just"/>
            <a:r>
              <a:rPr lang="en-US" sz="2000" dirty="0">
                <a:latin typeface="Times New Roman" panose="02020603050405020304" pitchFamily="18" charset="0"/>
                <a:cs typeface="Times New Roman" panose="02020603050405020304" pitchFamily="18" charset="0"/>
              </a:rPr>
              <a:t>Pointer to objects, this pointer, Array of objects, The Standard C++ string class-defining and assigning string objects, Member functions, Modifiers of string class, Differences between pointer and reference variables, Array declaration and processing of multidimensional arrays (inside main and inside class),Pointer to data member</a:t>
            </a:r>
          </a:p>
          <a:p>
            <a:pPr marL="0" indent="0" algn="just">
              <a:buNone/>
            </a:pPr>
            <a:r>
              <a:rPr lang="en-US" sz="2000" dirty="0">
                <a:latin typeface="Times New Roman" panose="02020603050405020304" pitchFamily="18" charset="0"/>
                <a:cs typeface="Times New Roman" panose="02020603050405020304" pitchFamily="18" charset="0"/>
              </a:rPr>
              <a:t>Unit 3</a:t>
            </a:r>
          </a:p>
          <a:p>
            <a:pPr algn="just"/>
            <a:r>
              <a:rPr lang="en-US" sz="2000" dirty="0">
                <a:latin typeface="Times New Roman" panose="02020603050405020304" pitchFamily="18" charset="0"/>
                <a:cs typeface="Times New Roman" panose="02020603050405020304" pitchFamily="18" charset="0"/>
              </a:rPr>
              <a:t>Data File operations : Opening and closing of files, Modes of file, File stream functions, Reading/Writing of files, Sequential access and random access file processing, Binary file operations, Classes and file operations, Structures and file operation Constructors, Destructors and File Handling : Manager functions (constructors and destructor), Default constructor, Constructor with default arguments, Destructors, Parameterized constructor, Copy constructor , Initializer lists</a:t>
            </a:r>
          </a:p>
          <a:p>
            <a:pPr marL="0" indent="0" algn="just">
              <a:buNone/>
            </a:pPr>
            <a:r>
              <a:rPr lang="en-US" sz="2000" dirty="0">
                <a:latin typeface="Times New Roman" panose="02020603050405020304" pitchFamily="18" charset="0"/>
                <a:cs typeface="Times New Roman" panose="02020603050405020304" pitchFamily="18" charset="0"/>
              </a:rPr>
              <a:t>Unit 4</a:t>
            </a:r>
          </a:p>
          <a:p>
            <a:pPr algn="just"/>
            <a:r>
              <a:rPr lang="en-US" sz="2000" dirty="0">
                <a:latin typeface="Times New Roman" panose="02020603050405020304" pitchFamily="18" charset="0"/>
                <a:cs typeface="Times New Roman" panose="02020603050405020304" pitchFamily="18" charset="0"/>
              </a:rPr>
              <a:t>Operator Overloading (unary operator, binary operator overloading)</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778972"/>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cs typeface="Times New Roman" panose="02020603050405020304" pitchFamily="18" charset="0"/>
              </a:rPr>
              <a:t>Resolving ambiguities in inheritance</a:t>
            </a:r>
            <a:endParaRPr lang="en-US" b="1" dirty="0">
              <a:latin typeface="+mn-lt"/>
            </a:endParaRPr>
          </a:p>
        </p:txBody>
      </p:sp>
    </p:spTree>
    <p:extLst>
      <p:ext uri="{BB962C8B-B14F-4D97-AF65-F5344CB8AC3E}">
        <p14:creationId xmlns:p14="http://schemas.microsoft.com/office/powerpoint/2010/main" val="1473389392"/>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4442"/>
            <a:ext cx="8105775" cy="1022350"/>
          </a:xfrm>
        </p:spPr>
        <p:txBody>
          <a:bodyPr/>
          <a:lstStyle/>
          <a:p>
            <a:r>
              <a:rPr lang="en-IN" sz="3600" b="1" dirty="0"/>
              <a:t>Ambiguity problem in multiple inheritance</a:t>
            </a:r>
          </a:p>
        </p:txBody>
      </p:sp>
      <p:sp>
        <p:nvSpPr>
          <p:cNvPr id="6" name="Content Placeholder 5"/>
          <p:cNvSpPr>
            <a:spLocks noGrp="1"/>
          </p:cNvSpPr>
          <p:nvPr>
            <p:ph idx="1"/>
          </p:nvPr>
        </p:nvSpPr>
        <p:spPr>
          <a:xfrm>
            <a:off x="457200" y="1604963"/>
            <a:ext cx="8507288" cy="4403725"/>
          </a:xfrm>
        </p:spPr>
        <p:txBody>
          <a:bodyPr/>
          <a:lstStyle/>
          <a:p>
            <a:pPr algn="just"/>
            <a:r>
              <a:rPr lang="en-IN" sz="2000" dirty="0">
                <a:latin typeface="Times New Roman" panose="02020603050405020304" pitchFamily="18" charset="0"/>
                <a:cs typeface="Times New Roman" panose="02020603050405020304" pitchFamily="18" charset="0"/>
              </a:rPr>
              <a:t>When function with same signatures(or prototypes) appear in multiple base classes , then on accessing the same function with the help of the object of derived class, ambiguity may arise, as compiler cannot decide which base class function to call. </a:t>
            </a:r>
          </a:p>
          <a:p>
            <a:pPr algn="just"/>
            <a:r>
              <a:rPr lang="en-IN" sz="2000" dirty="0">
                <a:latin typeface="Times New Roman" panose="02020603050405020304" pitchFamily="18" charset="0"/>
                <a:cs typeface="Times New Roman" panose="02020603050405020304" pitchFamily="18" charset="0"/>
              </a:rPr>
              <a:t>Can be resolved by accessing the function with class name and scope resolution operator along with the object of derived class</a:t>
            </a:r>
          </a:p>
          <a:p>
            <a:pPr marL="0" indent="0" algn="just">
              <a:buNone/>
            </a:pPr>
            <a:r>
              <a:rPr lang="en-IN" sz="1800" dirty="0">
                <a:latin typeface="Times New Roman" panose="02020603050405020304" pitchFamily="18" charset="0"/>
                <a:cs typeface="Times New Roman" panose="02020603050405020304" pitchFamily="18" charset="0"/>
              </a:rPr>
              <a:t>&lt;</a:t>
            </a:r>
            <a:r>
              <a:rPr lang="en-IN" sz="1800" dirty="0" err="1">
                <a:latin typeface="Times New Roman" panose="02020603050405020304" pitchFamily="18" charset="0"/>
                <a:cs typeface="Times New Roman" panose="02020603050405020304" pitchFamily="18" charset="0"/>
              </a:rPr>
              <a:t>derived_object</a:t>
            </a:r>
            <a:r>
              <a:rPr lang="en-IN" sz="1800" dirty="0">
                <a:latin typeface="Times New Roman" panose="02020603050405020304" pitchFamily="18" charset="0"/>
                <a:cs typeface="Times New Roman" panose="02020603050405020304" pitchFamily="18" charset="0"/>
              </a:rPr>
              <a:t>&gt;.&lt;</a:t>
            </a:r>
            <a:r>
              <a:rPr lang="en-IN" sz="1800" dirty="0" err="1">
                <a:latin typeface="Times New Roman" panose="02020603050405020304" pitchFamily="18" charset="0"/>
                <a:cs typeface="Times New Roman" panose="02020603050405020304" pitchFamily="18" charset="0"/>
              </a:rPr>
              <a:t>base_Class_name</a:t>
            </a:r>
            <a:r>
              <a:rPr lang="en-IN" sz="1800" dirty="0">
                <a:latin typeface="Times New Roman" panose="02020603050405020304" pitchFamily="18" charset="0"/>
                <a:cs typeface="Times New Roman" panose="02020603050405020304" pitchFamily="18" charset="0"/>
              </a:rPr>
              <a:t>&gt;::&lt;</a:t>
            </a:r>
            <a:r>
              <a:rPr lang="en-IN" sz="1800" dirty="0" err="1">
                <a:latin typeface="Times New Roman" panose="02020603050405020304" pitchFamily="18" charset="0"/>
                <a:cs typeface="Times New Roman" panose="02020603050405020304" pitchFamily="18" charset="0"/>
              </a:rPr>
              <a:t>function_name</a:t>
            </a:r>
            <a:r>
              <a:rPr lang="en-IN" sz="1800" dirty="0">
                <a:latin typeface="Times New Roman" panose="02020603050405020304" pitchFamily="18" charset="0"/>
                <a:cs typeface="Times New Roman" panose="02020603050405020304" pitchFamily="18" charset="0"/>
              </a:rPr>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Ambiguity</a:t>
            </a:r>
            <a:endParaRPr lang="en-IN" dirty="0"/>
          </a:p>
        </p:txBody>
      </p:sp>
      <p:sp>
        <p:nvSpPr>
          <p:cNvPr id="8" name="Content Placeholder 7"/>
          <p:cNvSpPr>
            <a:spLocks noGrp="1"/>
          </p:cNvSpPr>
          <p:nvPr>
            <p:ph sz="half" idx="1"/>
          </p:nvPr>
        </p:nvSpPr>
        <p:spPr>
          <a:xfrm>
            <a:off x="395536" y="1268760"/>
            <a:ext cx="3983040" cy="5400600"/>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9" name="Content Placeholder 8"/>
          <p:cNvSpPr>
            <a:spLocks noGrp="1"/>
          </p:cNvSpPr>
          <p:nvPr>
            <p:ph sz="half" idx="2"/>
          </p:nvPr>
        </p:nvSpPr>
        <p:spPr>
          <a:xfrm>
            <a:off x="4427984" y="1340768"/>
            <a:ext cx="4464496" cy="3888432"/>
          </a:xfrm>
        </p:spPr>
        <p:txBody>
          <a:bodyPr/>
          <a:lstStyle/>
          <a:p>
            <a:pPr marL="0" indent="0">
              <a:spcAft>
                <a:spcPts val="0"/>
              </a:spcAft>
              <a:buNone/>
            </a:pPr>
            <a:r>
              <a:rPr lang="en-IN" sz="1900" dirty="0">
                <a:latin typeface="Times New Roman" panose="02020603050405020304" pitchFamily="18" charset="0"/>
                <a:cs typeface="Times New Roman" panose="02020603050405020304" pitchFamily="18" charset="0"/>
              </a:rPr>
              <a:t>class D:public B1,public B2</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public:</a:t>
            </a:r>
          </a:p>
          <a:p>
            <a:pPr marL="0" indent="0">
              <a:spcAft>
                <a:spcPts val="0"/>
              </a:spcAft>
              <a:buNone/>
            </a:pPr>
            <a:r>
              <a:rPr lang="en-IN" sz="1900" dirty="0">
                <a:latin typeface="Times New Roman" panose="02020603050405020304" pitchFamily="18" charset="0"/>
                <a:cs typeface="Times New Roman" panose="02020603050405020304" pitchFamily="18" charset="0"/>
              </a:rPr>
              <a:t>D(){</a:t>
            </a:r>
          </a:p>
          <a:p>
            <a:pPr marL="0" indent="0">
              <a:spcAft>
                <a:spcPts val="0"/>
              </a:spcAft>
              <a:buNone/>
            </a:pPr>
            <a:r>
              <a:rPr lang="en-IN" sz="1900" dirty="0" err="1">
                <a:latin typeface="Times New Roman" panose="02020603050405020304" pitchFamily="18" charset="0"/>
                <a:cs typeface="Times New Roman" panose="02020603050405020304" pitchFamily="18" charset="0"/>
              </a:rPr>
              <a:t>cout</a:t>
            </a:r>
            <a:r>
              <a:rPr lang="en-IN" sz="1900" dirty="0">
                <a:latin typeface="Times New Roman" panose="02020603050405020304" pitchFamily="18" charset="0"/>
                <a:cs typeface="Times New Roman" panose="02020603050405020304" pitchFamily="18" charset="0"/>
              </a:rPr>
              <a:t>&lt;&lt;"\</a:t>
            </a:r>
            <a:r>
              <a:rPr lang="en-IN" sz="1900" dirty="0" err="1">
                <a:latin typeface="Times New Roman" panose="02020603050405020304" pitchFamily="18" charset="0"/>
                <a:cs typeface="Times New Roman" panose="02020603050405020304" pitchFamily="18" charset="0"/>
              </a:rPr>
              <a:t>nObject</a:t>
            </a:r>
            <a:r>
              <a:rPr lang="en-IN" sz="1900" dirty="0">
                <a:latin typeface="Times New Roman" panose="02020603050405020304" pitchFamily="18" charset="0"/>
                <a:cs typeface="Times New Roman" panose="02020603050405020304" pitchFamily="18" charset="0"/>
              </a:rPr>
              <a:t> of derived class is created";</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main()</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D </a:t>
            </a:r>
            <a:r>
              <a:rPr lang="en-IN" sz="1900" dirty="0" err="1">
                <a:latin typeface="Times New Roman" panose="02020603050405020304" pitchFamily="18" charset="0"/>
                <a:cs typeface="Times New Roman" panose="02020603050405020304" pitchFamily="18" charset="0"/>
              </a:rPr>
              <a:t>obj</a:t>
            </a: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obj.display</a:t>
            </a:r>
            <a:r>
              <a:rPr lang="en-IN" sz="1900" dirty="0">
                <a:latin typeface="Times New Roman" panose="02020603050405020304" pitchFamily="18" charset="0"/>
                <a:cs typeface="Times New Roman" panose="02020603050405020304" pitchFamily="18" charset="0"/>
              </a:rPr>
              <a:t>();//Ambiguity(Compile time error)</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06151"/>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Solution 1</a:t>
            </a:r>
            <a:endParaRPr lang="en-IN" dirty="0"/>
          </a:p>
        </p:txBody>
      </p:sp>
      <p:sp>
        <p:nvSpPr>
          <p:cNvPr id="8" name="Content Placeholder 7"/>
          <p:cNvSpPr>
            <a:spLocks noGrp="1"/>
          </p:cNvSpPr>
          <p:nvPr>
            <p:ph sz="half" idx="1"/>
          </p:nvPr>
        </p:nvSpPr>
        <p:spPr>
          <a:xfrm>
            <a:off x="395536" y="1268760"/>
            <a:ext cx="3983040" cy="5400600"/>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9" name="Content Placeholder 8"/>
          <p:cNvSpPr>
            <a:spLocks noGrp="1"/>
          </p:cNvSpPr>
          <p:nvPr>
            <p:ph sz="half" idx="2"/>
          </p:nvPr>
        </p:nvSpPr>
        <p:spPr>
          <a:xfrm>
            <a:off x="4499992" y="980728"/>
            <a:ext cx="4464496" cy="5589240"/>
          </a:xfrm>
        </p:spPr>
        <p:txBody>
          <a:bodyPr/>
          <a:lstStyle/>
          <a:p>
            <a:pPr marL="0" indent="0">
              <a:spcAft>
                <a:spcPts val="0"/>
              </a:spcAft>
              <a:buNone/>
            </a:pPr>
            <a:r>
              <a:rPr lang="en-IN" sz="1900" dirty="0">
                <a:latin typeface="Times New Roman" panose="02020603050405020304" pitchFamily="18" charset="0"/>
                <a:cs typeface="Times New Roman" panose="02020603050405020304" pitchFamily="18" charset="0"/>
              </a:rPr>
              <a:t>class D:public B1,public B2</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public:</a:t>
            </a:r>
          </a:p>
          <a:p>
            <a:pPr marL="0" indent="0">
              <a:spcAft>
                <a:spcPts val="0"/>
              </a:spcAft>
              <a:buNone/>
            </a:pPr>
            <a:r>
              <a:rPr lang="en-IN" sz="1900" dirty="0">
                <a:latin typeface="Times New Roman" panose="02020603050405020304" pitchFamily="18" charset="0"/>
                <a:cs typeface="Times New Roman" panose="02020603050405020304" pitchFamily="18" charset="0"/>
              </a:rPr>
              <a:t>D(){</a:t>
            </a:r>
          </a:p>
          <a:p>
            <a:pPr marL="0" indent="0">
              <a:spcAft>
                <a:spcPts val="0"/>
              </a:spcAft>
              <a:buNone/>
            </a:pPr>
            <a:r>
              <a:rPr lang="en-IN" sz="1900" dirty="0" err="1">
                <a:latin typeface="Times New Roman" panose="02020603050405020304" pitchFamily="18" charset="0"/>
                <a:cs typeface="Times New Roman" panose="02020603050405020304" pitchFamily="18" charset="0"/>
              </a:rPr>
              <a:t>cout</a:t>
            </a:r>
            <a:r>
              <a:rPr lang="en-IN" sz="1900" dirty="0">
                <a:latin typeface="Times New Roman" panose="02020603050405020304" pitchFamily="18" charset="0"/>
                <a:cs typeface="Times New Roman" panose="02020603050405020304" pitchFamily="18" charset="0"/>
              </a:rPr>
              <a:t>&lt;&lt;"\</a:t>
            </a:r>
            <a:r>
              <a:rPr lang="en-IN" sz="1900" dirty="0" err="1">
                <a:latin typeface="Times New Roman" panose="02020603050405020304" pitchFamily="18" charset="0"/>
                <a:cs typeface="Times New Roman" panose="02020603050405020304" pitchFamily="18" charset="0"/>
              </a:rPr>
              <a:t>nObject</a:t>
            </a:r>
            <a:r>
              <a:rPr lang="en-IN" sz="1900" dirty="0">
                <a:latin typeface="Times New Roman" panose="02020603050405020304" pitchFamily="18" charset="0"/>
                <a:cs typeface="Times New Roman" panose="02020603050405020304" pitchFamily="18" charset="0"/>
              </a:rPr>
              <a:t> of derived class is created";</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main()</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D </a:t>
            </a:r>
            <a:r>
              <a:rPr lang="en-IN" sz="1900" dirty="0" err="1">
                <a:latin typeface="Times New Roman" panose="02020603050405020304" pitchFamily="18" charset="0"/>
                <a:cs typeface="Times New Roman" panose="02020603050405020304" pitchFamily="18" charset="0"/>
              </a:rPr>
              <a:t>obj</a:t>
            </a: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obj.display</a:t>
            </a:r>
            <a:r>
              <a:rPr lang="en-IN" sz="1900" dirty="0">
                <a:latin typeface="Times New Roman" panose="02020603050405020304" pitchFamily="18" charset="0"/>
                <a:cs typeface="Times New Roman" panose="02020603050405020304" pitchFamily="18" charset="0"/>
              </a:rPr>
              <a:t>();//Ambiguity(Compile time error)</a:t>
            </a:r>
          </a:p>
          <a:p>
            <a:pPr marL="0" indent="0">
              <a:spcAft>
                <a:spcPts val="0"/>
              </a:spcAft>
              <a:buNone/>
            </a:pPr>
            <a:r>
              <a:rPr lang="en-IN" sz="1900" dirty="0">
                <a:latin typeface="Times New Roman" panose="02020603050405020304" pitchFamily="18" charset="0"/>
                <a:cs typeface="Times New Roman" panose="02020603050405020304" pitchFamily="18" charset="0"/>
              </a:rPr>
              <a:t>Obj. B1::display();</a:t>
            </a:r>
          </a:p>
          <a:p>
            <a:pPr marL="0" indent="0">
              <a:spcAft>
                <a:spcPts val="0"/>
              </a:spcAft>
              <a:buNone/>
            </a:pPr>
            <a:r>
              <a:rPr lang="en-IN" sz="1900" dirty="0">
                <a:latin typeface="Times New Roman" panose="02020603050405020304" pitchFamily="18" charset="0"/>
                <a:cs typeface="Times New Roman" panose="02020603050405020304" pitchFamily="18" charset="0"/>
              </a:rPr>
              <a:t>Obj. B2::display();</a:t>
            </a:r>
          </a:p>
          <a:p>
            <a:pPr marL="0" indent="0">
              <a:spcAft>
                <a:spcPts val="0"/>
              </a:spcAft>
              <a:buNone/>
            </a:pPr>
            <a:r>
              <a:rPr lang="en-IN" sz="1900" dirty="0" err="1">
                <a:latin typeface="Times New Roman" panose="02020603050405020304" pitchFamily="18" charset="0"/>
                <a:cs typeface="Times New Roman" panose="02020603050405020304" pitchFamily="18" charset="0"/>
              </a:rPr>
              <a:t>obj.call</a:t>
            </a: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Solution 2</a:t>
            </a:r>
            <a:endParaRPr lang="en-IN" dirty="0"/>
          </a:p>
        </p:txBody>
      </p:sp>
      <p:sp>
        <p:nvSpPr>
          <p:cNvPr id="8" name="Content Placeholder 7"/>
          <p:cNvSpPr>
            <a:spLocks noGrp="1"/>
          </p:cNvSpPr>
          <p:nvPr>
            <p:ph sz="half" idx="1"/>
          </p:nvPr>
        </p:nvSpPr>
        <p:spPr>
          <a:xfrm>
            <a:off x="395536" y="1268760"/>
            <a:ext cx="3983040" cy="5400600"/>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the Base class 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9" name="Content Placeholder 8"/>
          <p:cNvSpPr>
            <a:spLocks noGrp="1"/>
          </p:cNvSpPr>
          <p:nvPr>
            <p:ph sz="half" idx="2"/>
          </p:nvPr>
        </p:nvSpPr>
        <p:spPr>
          <a:xfrm>
            <a:off x="4499992" y="980728"/>
            <a:ext cx="4464496" cy="5589240"/>
          </a:xfrm>
        </p:spPr>
        <p:txBody>
          <a:bodyPr/>
          <a:lstStyle/>
          <a:p>
            <a:pPr marL="0" indent="0">
              <a:spcAft>
                <a:spcPts val="0"/>
              </a:spcAft>
              <a:buNone/>
            </a:pPr>
            <a:r>
              <a:rPr lang="en-IN" sz="1900" dirty="0">
                <a:latin typeface="Times New Roman" panose="02020603050405020304" pitchFamily="18" charset="0"/>
                <a:cs typeface="Times New Roman" panose="02020603050405020304" pitchFamily="18" charset="0"/>
              </a:rPr>
              <a:t>class D:public B1,public B2</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public:</a:t>
            </a:r>
          </a:p>
          <a:p>
            <a:pPr marL="0" indent="0">
              <a:spcAft>
                <a:spcPts val="0"/>
              </a:spcAft>
              <a:buNone/>
            </a:pPr>
            <a:r>
              <a:rPr lang="en-IN" sz="1900" dirty="0">
                <a:latin typeface="Times New Roman" panose="02020603050405020304" pitchFamily="18" charset="0"/>
                <a:cs typeface="Times New Roman" panose="02020603050405020304" pitchFamily="18" charset="0"/>
              </a:rPr>
              <a:t>D(){</a:t>
            </a:r>
          </a:p>
          <a:p>
            <a:pPr marL="0" indent="0">
              <a:spcAft>
                <a:spcPts val="0"/>
              </a:spcAft>
              <a:buNone/>
            </a:pPr>
            <a:r>
              <a:rPr lang="en-IN" sz="1900" dirty="0" err="1">
                <a:latin typeface="Times New Roman" panose="02020603050405020304" pitchFamily="18" charset="0"/>
                <a:cs typeface="Times New Roman" panose="02020603050405020304" pitchFamily="18" charset="0"/>
              </a:rPr>
              <a:t>cout</a:t>
            </a:r>
            <a:r>
              <a:rPr lang="en-IN" sz="1900" dirty="0">
                <a:latin typeface="Times New Roman" panose="02020603050405020304" pitchFamily="18" charset="0"/>
                <a:cs typeface="Times New Roman" panose="02020603050405020304" pitchFamily="18" charset="0"/>
              </a:rPr>
              <a:t>&lt;&lt;"\</a:t>
            </a:r>
            <a:r>
              <a:rPr lang="en-IN" sz="1900" dirty="0" err="1">
                <a:latin typeface="Times New Roman" panose="02020603050405020304" pitchFamily="18" charset="0"/>
                <a:cs typeface="Times New Roman" panose="02020603050405020304" pitchFamily="18" charset="0"/>
              </a:rPr>
              <a:t>nObject</a:t>
            </a:r>
            <a:r>
              <a:rPr lang="en-IN" sz="1900" dirty="0">
                <a:latin typeface="Times New Roman" panose="02020603050405020304" pitchFamily="18" charset="0"/>
                <a:cs typeface="Times New Roman" panose="02020603050405020304" pitchFamily="18" charset="0"/>
              </a:rPr>
              <a:t> of derived class is created";</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void call()</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    B1::display();</a:t>
            </a:r>
          </a:p>
          <a:p>
            <a:pPr marL="0" indent="0">
              <a:spcAft>
                <a:spcPts val="0"/>
              </a:spcAft>
              <a:buNone/>
            </a:pPr>
            <a:r>
              <a:rPr lang="en-IN" sz="1900" dirty="0">
                <a:latin typeface="Times New Roman" panose="02020603050405020304" pitchFamily="18" charset="0"/>
                <a:cs typeface="Times New Roman" panose="02020603050405020304" pitchFamily="18" charset="0"/>
              </a:rPr>
              <a:t>    B2::display();</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main()</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D </a:t>
            </a:r>
            <a:r>
              <a:rPr lang="en-IN" sz="1900" dirty="0" err="1">
                <a:latin typeface="Times New Roman" panose="02020603050405020304" pitchFamily="18" charset="0"/>
                <a:cs typeface="Times New Roman" panose="02020603050405020304" pitchFamily="18" charset="0"/>
              </a:rPr>
              <a:t>obj</a:t>
            </a: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obj.display</a:t>
            </a:r>
            <a:r>
              <a:rPr lang="en-IN" sz="1900" dirty="0">
                <a:latin typeface="Times New Roman" panose="02020603050405020304" pitchFamily="18" charset="0"/>
                <a:cs typeface="Times New Roman" panose="02020603050405020304" pitchFamily="18" charset="0"/>
              </a:rPr>
              <a:t>();//Ambiguity(Compile time error)</a:t>
            </a:r>
          </a:p>
          <a:p>
            <a:pPr marL="0" indent="0">
              <a:spcAft>
                <a:spcPts val="0"/>
              </a:spcAft>
              <a:buNone/>
            </a:pPr>
            <a:r>
              <a:rPr lang="en-IN" sz="1900" dirty="0" err="1">
                <a:latin typeface="Times New Roman" panose="02020603050405020304" pitchFamily="18" charset="0"/>
                <a:cs typeface="Times New Roman" panose="02020603050405020304" pitchFamily="18" charset="0"/>
              </a:rPr>
              <a:t>obj.call</a:t>
            </a: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951603"/>
      </p:ext>
    </p:extLst>
  </p:cSld>
  <p:clrMapOvr>
    <a:masterClrMapping/>
  </p:clrMapOvr>
  <p:transition advClick="0" advTm="214725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Ambiguity problem in hybrid inheritance</a:t>
            </a:r>
            <a:endParaRPr lang="en-IN" sz="3600" dirty="0"/>
          </a:p>
        </p:txBody>
      </p:sp>
      <p:sp>
        <p:nvSpPr>
          <p:cNvPr id="7" name="Content Placeholder 6"/>
          <p:cNvSpPr>
            <a:spLocks noGrp="1"/>
          </p:cNvSpPr>
          <p:nvPr>
            <p:ph idx="1"/>
          </p:nvPr>
        </p:nvSpPr>
        <p:spPr>
          <a:xfrm>
            <a:off x="457200" y="1604963"/>
            <a:ext cx="8105775" cy="4992389"/>
          </a:xfrm>
        </p:spPr>
        <p:txBody>
          <a:bodyPr/>
          <a:lstStyle/>
          <a:p>
            <a:pPr algn="just"/>
            <a:r>
              <a:rPr lang="en-IN" sz="2000" dirty="0">
                <a:latin typeface="Times New Roman" panose="02020603050405020304" pitchFamily="18" charset="0"/>
                <a:cs typeface="Times New Roman" panose="02020603050405020304" pitchFamily="18" charset="0"/>
              </a:rPr>
              <a:t>Also known as diamond problem</a:t>
            </a:r>
          </a:p>
          <a:p>
            <a:pPr algn="just"/>
            <a:r>
              <a:rPr lang="en-IN" sz="2000" dirty="0">
                <a:latin typeface="Times New Roman" panose="02020603050405020304" pitchFamily="18" charset="0"/>
                <a:cs typeface="Times New Roman" panose="02020603050405020304" pitchFamily="18" charset="0"/>
              </a:rPr>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08720"/>
            <a:ext cx="8105775" cy="491654"/>
          </a:xfrm>
        </p:spPr>
        <p:txBody>
          <a:bodyPr/>
          <a:lstStyle/>
          <a:p>
            <a:r>
              <a:rPr lang="en-IN" sz="3600" b="1" dirty="0"/>
              <a:t>Program-Ambiguity problem in hybrid inheritance</a:t>
            </a:r>
          </a:p>
        </p:txBody>
      </p:sp>
      <p:sp>
        <p:nvSpPr>
          <p:cNvPr id="4" name="Content Placeholder 3"/>
          <p:cNvSpPr>
            <a:spLocks noGrp="1"/>
          </p:cNvSpPr>
          <p:nvPr>
            <p:ph sz="half" idx="1"/>
          </p:nvPr>
        </p:nvSpPr>
        <p:spPr>
          <a:xfrm>
            <a:off x="395536" y="1772816"/>
            <a:ext cx="3983040" cy="4824536"/>
          </a:xfrm>
        </p:spPr>
        <p:txBody>
          <a:bodyPr/>
          <a:lstStyle/>
          <a:p>
            <a:pPr marL="0" indent="0">
              <a:spcAft>
                <a:spcPts val="0"/>
              </a:spcAft>
              <a:buNone/>
            </a:pPr>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iostream</a:t>
            </a:r>
            <a:r>
              <a:rPr lang="en-IN" sz="2400" dirty="0">
                <a:latin typeface="Times New Roman" panose="02020603050405020304" pitchFamily="18" charset="0"/>
                <a:cs typeface="Times New Roman" panose="02020603050405020304" pitchFamily="18" charset="0"/>
              </a:rPr>
              <a:t>&gt;</a:t>
            </a:r>
          </a:p>
          <a:p>
            <a:pPr marL="0" indent="0">
              <a:spcAft>
                <a:spcPts val="0"/>
              </a:spcAft>
              <a:buNone/>
            </a:pPr>
            <a:r>
              <a:rPr lang="en-IN" sz="2400" dirty="0">
                <a:latin typeface="Times New Roman" panose="02020603050405020304" pitchFamily="18" charset="0"/>
                <a:cs typeface="Times New Roman" panose="02020603050405020304" pitchFamily="18" charset="0"/>
              </a:rPr>
              <a:t>using namespace </a:t>
            </a:r>
            <a:r>
              <a:rPr lang="en-IN" sz="2400" dirty="0" err="1">
                <a:latin typeface="Times New Roman" panose="02020603050405020304" pitchFamily="18" charset="0"/>
                <a:cs typeface="Times New Roman" panose="02020603050405020304" pitchFamily="18" charset="0"/>
              </a:rPr>
              <a:t>std</a:t>
            </a: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class B</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protected:</a:t>
            </a:r>
          </a:p>
          <a:p>
            <a:pPr marL="0" indent="0">
              <a:spcAft>
                <a:spcPts val="0"/>
              </a:spcAft>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x;</a:t>
            </a:r>
          </a:p>
          <a:p>
            <a:pPr marL="0" indent="0">
              <a:spcAft>
                <a:spcPts val="0"/>
              </a:spcAft>
              <a:buNone/>
            </a:pPr>
            <a:r>
              <a:rPr lang="en-IN" sz="2400" dirty="0">
                <a:latin typeface="Times New Roman" panose="02020603050405020304" pitchFamily="18" charset="0"/>
                <a:cs typeface="Times New Roman" panose="02020603050405020304" pitchFamily="18" charset="0"/>
              </a:rPr>
              <a:t>public:</a:t>
            </a:r>
          </a:p>
          <a:p>
            <a:pPr marL="0" indent="0">
              <a:spcAft>
                <a:spcPts val="0"/>
              </a:spcAft>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get_dataB</a:t>
            </a: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err="1">
                <a:latin typeface="Times New Roman" panose="02020603050405020304" pitchFamily="18" charset="0"/>
                <a:cs typeface="Times New Roman" panose="02020603050405020304" pitchFamily="18" charset="0"/>
              </a:rPr>
              <a:t>cout</a:t>
            </a:r>
            <a:r>
              <a:rPr lang="en-IN" sz="2400" dirty="0">
                <a:latin typeface="Times New Roman" panose="02020603050405020304" pitchFamily="18" charset="0"/>
                <a:cs typeface="Times New Roman" panose="02020603050405020304" pitchFamily="18" charset="0"/>
              </a:rPr>
              <a:t>&lt;&lt;"\n Enter value of x:";</a:t>
            </a:r>
          </a:p>
          <a:p>
            <a:pPr marL="0" indent="0">
              <a:spcAft>
                <a:spcPts val="0"/>
              </a:spcAft>
              <a:buNone/>
            </a:pPr>
            <a:r>
              <a:rPr lang="en-IN" sz="2400" dirty="0" err="1">
                <a:latin typeface="Times New Roman" panose="02020603050405020304" pitchFamily="18" charset="0"/>
                <a:cs typeface="Times New Roman" panose="02020603050405020304" pitchFamily="18" charset="0"/>
              </a:rPr>
              <a:t>cin</a:t>
            </a:r>
            <a:r>
              <a:rPr lang="en-IN" sz="2400" dirty="0">
                <a:latin typeface="Times New Roman" panose="02020603050405020304" pitchFamily="18" charset="0"/>
                <a:cs typeface="Times New Roman" panose="02020603050405020304" pitchFamily="18" charset="0"/>
              </a:rPr>
              <a:t>&gt;&gt;x;</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sz="half" idx="2"/>
          </p:nvPr>
        </p:nvSpPr>
        <p:spPr>
          <a:xfrm>
            <a:off x="4572000" y="1988840"/>
            <a:ext cx="3984480" cy="4248472"/>
          </a:xfrm>
        </p:spPr>
        <p:txBody>
          <a:bodyPr/>
          <a:lstStyle/>
          <a:p>
            <a:pPr marL="0" indent="0">
              <a:spcAft>
                <a:spcPts val="0"/>
              </a:spcAft>
              <a:buNone/>
            </a:pPr>
            <a:r>
              <a:rPr lang="en-IN" sz="2400" dirty="0">
                <a:latin typeface="Times New Roman" panose="02020603050405020304" pitchFamily="18" charset="0"/>
                <a:cs typeface="Times New Roman" panose="02020603050405020304" pitchFamily="18" charset="0"/>
              </a:rPr>
              <a:t>class DB1:public  B</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protected:</a:t>
            </a:r>
          </a:p>
          <a:p>
            <a:pPr marL="0" indent="0">
              <a:spcAft>
                <a:spcPts val="0"/>
              </a:spcAft>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y;</a:t>
            </a:r>
          </a:p>
          <a:p>
            <a:pPr marL="0" indent="0">
              <a:spcAft>
                <a:spcPts val="0"/>
              </a:spcAft>
              <a:buNone/>
            </a:pPr>
            <a:r>
              <a:rPr lang="en-IN" sz="2400" dirty="0">
                <a:latin typeface="Times New Roman" panose="02020603050405020304" pitchFamily="18" charset="0"/>
                <a:cs typeface="Times New Roman" panose="02020603050405020304" pitchFamily="18" charset="0"/>
              </a:rPr>
              <a:t>public:</a:t>
            </a:r>
          </a:p>
          <a:p>
            <a:pPr marL="0" indent="0">
              <a:spcAft>
                <a:spcPts val="0"/>
              </a:spcAft>
              <a:buNone/>
            </a:pPr>
            <a:r>
              <a:rPr lang="en-IN" sz="2400" dirty="0">
                <a:latin typeface="Times New Roman" panose="02020603050405020304" pitchFamily="18" charset="0"/>
                <a:cs typeface="Times New Roman" panose="02020603050405020304" pitchFamily="18" charset="0"/>
              </a:rPr>
              <a:t>void get_dataDB1()</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err="1">
                <a:latin typeface="Times New Roman" panose="02020603050405020304" pitchFamily="18" charset="0"/>
                <a:cs typeface="Times New Roman" panose="02020603050405020304" pitchFamily="18" charset="0"/>
              </a:rPr>
              <a:t>cout</a:t>
            </a:r>
            <a:r>
              <a:rPr lang="en-IN" sz="2400" dirty="0">
                <a:latin typeface="Times New Roman" panose="02020603050405020304" pitchFamily="18" charset="0"/>
                <a:cs typeface="Times New Roman" panose="02020603050405020304" pitchFamily="18" charset="0"/>
              </a:rPr>
              <a:t>&lt;&lt;"\n Enter value of y:";</a:t>
            </a:r>
          </a:p>
          <a:p>
            <a:pPr marL="0" indent="0">
              <a:spcAft>
                <a:spcPts val="0"/>
              </a:spcAft>
              <a:buNone/>
            </a:pPr>
            <a:r>
              <a:rPr lang="en-IN" sz="2400" dirty="0" err="1">
                <a:latin typeface="Times New Roman" panose="02020603050405020304" pitchFamily="18" charset="0"/>
                <a:cs typeface="Times New Roman" panose="02020603050405020304" pitchFamily="18" charset="0"/>
              </a:rPr>
              <a:t>cin</a:t>
            </a:r>
            <a:r>
              <a:rPr lang="en-IN" sz="2400" dirty="0">
                <a:latin typeface="Times New Roman" panose="02020603050405020304" pitchFamily="18" charset="0"/>
                <a:cs typeface="Times New Roman" panose="02020603050405020304" pitchFamily="18" charset="0"/>
              </a:rPr>
              <a:t>&gt;&gt;y;</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45751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Defining Derived classes</a:t>
            </a:r>
            <a:endParaRPr lang="en-US" dirty="0"/>
          </a:p>
        </p:txBody>
      </p:sp>
      <p:sp>
        <p:nvSpPr>
          <p:cNvPr id="3" name="Content Placeholder 2"/>
          <p:cNvSpPr>
            <a:spLocks noGrp="1"/>
          </p:cNvSpPr>
          <p:nvPr>
            <p:ph idx="1"/>
          </p:nvPr>
        </p:nvSpPr>
        <p:spPr>
          <a:xfrm>
            <a:off x="467544" y="1268760"/>
            <a:ext cx="8105775" cy="4403725"/>
          </a:xfrm>
        </p:spPr>
        <p:txBody>
          <a:bodyPr/>
          <a:lstStyle/>
          <a:p>
            <a:pPr marL="0" indent="0">
              <a:buNone/>
            </a:pPr>
            <a:r>
              <a:rPr lang="en-US" sz="2400" b="1" dirty="0">
                <a:latin typeface="Times New Roman" panose="02020603050405020304" pitchFamily="18" charset="0"/>
                <a:cs typeface="Times New Roman" panose="02020603050405020304" pitchFamily="18" charset="0"/>
              </a:rPr>
              <a:t>Syntax:</a:t>
            </a:r>
          </a:p>
          <a:p>
            <a:pPr marL="0" indent="0">
              <a:buNone/>
            </a:pPr>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Derived_Class</a:t>
            </a:r>
            <a:r>
              <a:rPr lang="en-US" sz="2400" dirty="0">
                <a:latin typeface="Times New Roman" panose="02020603050405020304" pitchFamily="18" charset="0"/>
                <a:cs typeface="Times New Roman" panose="02020603050405020304" pitchFamily="18" charset="0"/>
              </a:rPr>
              <a:t> : [access-specifier] </a:t>
            </a:r>
            <a:r>
              <a:rPr lang="en-US" sz="2400" dirty="0" err="1">
                <a:latin typeface="Times New Roman" panose="02020603050405020304" pitchFamily="18" charset="0"/>
                <a:cs typeface="Times New Roman" panose="02020603050405020304" pitchFamily="18" charset="0"/>
              </a:rPr>
              <a:t>Base_Class</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//body of derived class ...</a:t>
            </a:r>
          </a:p>
          <a:p>
            <a:pPr marL="0" indent="0">
              <a:buNone/>
            </a:pPr>
            <a:r>
              <a:rPr lang="en-US" sz="2400" dirty="0">
                <a:latin typeface="Times New Roman" panose="02020603050405020304" pitchFamily="18" charset="0"/>
                <a:cs typeface="Times New Roman" panose="02020603050405020304" pitchFamily="18" charset="0"/>
              </a:rPr>
              <a:t> };</a:t>
            </a:r>
          </a:p>
          <a:p>
            <a:pPr eaLnBrk="1" hangingPunct="1">
              <a:spcAft>
                <a:spcPct val="0"/>
              </a:spcAft>
              <a:buFontTx/>
              <a:buNone/>
            </a:pPr>
            <a:r>
              <a:rPr lang="en-US" altLang="en-US" sz="2400" dirty="0">
                <a:solidFill>
                  <a:schemeClr val="tx1"/>
                </a:solidFill>
                <a:latin typeface="Times New Roman" panose="02020603050405020304" pitchFamily="18" charset="0"/>
                <a:cs typeface="Times New Roman" panose="02020603050405020304" pitchFamily="18" charset="0"/>
              </a:rPr>
              <a:t>where </a:t>
            </a:r>
          </a:p>
          <a:p>
            <a:pPr lvl="1" eaLnBrk="1" hangingPunct="1">
              <a:spcAft>
                <a:spcPct val="0"/>
              </a:spcAft>
            </a:pPr>
            <a:r>
              <a:rPr lang="en-US" altLang="en-US" sz="2400" dirty="0">
                <a:solidFill>
                  <a:srgbClr val="663300"/>
                </a:solidFill>
                <a:latin typeface="Times New Roman" panose="02020603050405020304" pitchFamily="18" charset="0"/>
                <a:cs typeface="Times New Roman" panose="02020603050405020304" pitchFamily="18" charset="0"/>
              </a:rPr>
              <a:t>access-</a:t>
            </a:r>
            <a:r>
              <a:rPr lang="en-US" altLang="en-US" sz="2400" dirty="0">
                <a:solidFill>
                  <a:schemeClr val="tx1"/>
                </a:solidFill>
                <a:latin typeface="Times New Roman" panose="02020603050405020304" pitchFamily="18" charset="0"/>
                <a:cs typeface="Times New Roman" panose="02020603050405020304" pitchFamily="18" charset="0"/>
              </a:rPr>
              <a:t>specifies </a:t>
            </a:r>
          </a:p>
          <a:p>
            <a:pPr lvl="2" eaLnBrk="1" hangingPunct="1">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private by default, or</a:t>
            </a:r>
          </a:p>
          <a:p>
            <a:pPr lvl="2" eaLnBrk="1" hangingPunct="1">
              <a:spcAft>
                <a:spcPct val="0"/>
              </a:spcAft>
            </a:pPr>
            <a:r>
              <a:rPr lang="en-US" altLang="en-US" sz="2400" dirty="0">
                <a:solidFill>
                  <a:schemeClr val="tx1"/>
                </a:solidFill>
                <a:latin typeface="Times New Roman" panose="02020603050405020304" pitchFamily="18" charset="0"/>
                <a:cs typeface="Times New Roman" panose="02020603050405020304" pitchFamily="18" charset="0"/>
              </a:rPr>
              <a:t>Public</a:t>
            </a:r>
          </a:p>
          <a:p>
            <a:pPr lvl="2" eaLnBrk="1" hangingPunct="1">
              <a:spcAft>
                <a:spcPct val="0"/>
              </a:spcAft>
            </a:pPr>
            <a:r>
              <a:rPr lang="en-US" altLang="en-US" sz="2400" dirty="0">
                <a:latin typeface="Times New Roman" panose="02020603050405020304" pitchFamily="18" charset="0"/>
                <a:cs typeface="Times New Roman" panose="02020603050405020304" pitchFamily="18" charset="0"/>
              </a:rPr>
              <a:t>Protected</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328713"/>
      </p:ext>
    </p:extLst>
  </p:cSld>
  <p:clrMapOvr>
    <a:masterClrMapping/>
  </p:clrMapOvr>
  <p:transition advClick="0" advTm="2147255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idx="1"/>
          </p:nvPr>
        </p:nvSpPr>
        <p:spPr>
          <a:xfrm>
            <a:off x="395536" y="1379922"/>
            <a:ext cx="3816424" cy="4403725"/>
          </a:xfrm>
        </p:spPr>
        <p:txBody>
          <a:bodyPr/>
          <a:lstStyle/>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class DB2: public B</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z;</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void get_dataDB2()</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Enter value of z:";</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cin</a:t>
            </a:r>
            <a:r>
              <a:rPr lang="en-IN" sz="2000" dirty="0">
                <a:latin typeface="Times New Roman" panose="02020603050405020304" pitchFamily="18" charset="0"/>
                <a:cs typeface="Times New Roman" panose="02020603050405020304" pitchFamily="18" charset="0"/>
              </a:rPr>
              <a:t>&gt;&gt;z;</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class D:public DB1,public DB2</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public:</a:t>
            </a:r>
          </a:p>
        </p:txBody>
      </p:sp>
      <p:sp>
        <p:nvSpPr>
          <p:cNvPr id="4" name="Rectangle 3"/>
          <p:cNvSpPr/>
          <p:nvPr/>
        </p:nvSpPr>
        <p:spPr>
          <a:xfrm>
            <a:off x="5076056" y="1259332"/>
            <a:ext cx="3707904" cy="5016758"/>
          </a:xfrm>
          <a:prstGeom prst="rect">
            <a:avLst/>
          </a:prstGeom>
        </p:spPr>
        <p:txBody>
          <a:bodyPr wrap="square">
            <a:spAutoFit/>
          </a:bodyPr>
          <a:lstStyle/>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void sum()</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result;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result=</a:t>
            </a:r>
            <a:r>
              <a:rPr lang="en-IN" sz="2000" dirty="0" err="1">
                <a:latin typeface="Times New Roman" panose="02020603050405020304" pitchFamily="18" charset="0"/>
                <a:cs typeface="Times New Roman" panose="02020603050405020304" pitchFamily="18" charset="0"/>
              </a:rPr>
              <a:t>x+y+z</a:t>
            </a: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Result is:"&lt;&lt;result;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D obj1;</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obj1.get_dataB(); //will give error </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obj1.get_dataDB1();</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obj1.get_dataDB2();</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obj1.sum();</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return 0;</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620298"/>
      </p:ext>
    </p:extLst>
  </p:cSld>
  <p:clrMapOvr>
    <a:masterClrMapping/>
  </p:clrMapOvr>
  <p:transition advClick="0" advTm="2147255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cs typeface="Times New Roman" panose="02020603050405020304" pitchFamily="18" charset="0"/>
              </a:rPr>
              <a:t>Solution is </a:t>
            </a:r>
            <a:r>
              <a:rPr lang="en-US" b="1" dirty="0">
                <a:solidFill>
                  <a:srgbClr val="FF0000"/>
                </a:solidFill>
                <a:cs typeface="Times New Roman" panose="02020603050405020304" pitchFamily="18" charset="0"/>
              </a:rPr>
              <a:t>Virtual base class</a:t>
            </a:r>
            <a:endParaRPr lang="en-US" b="1" dirty="0">
              <a:solidFill>
                <a:srgbClr val="FF0000"/>
              </a:solidFill>
            </a:endParaRPr>
          </a:p>
        </p:txBody>
      </p:sp>
    </p:spTree>
    <p:extLst>
      <p:ext uri="{BB962C8B-B14F-4D97-AF65-F5344CB8AC3E}">
        <p14:creationId xmlns:p14="http://schemas.microsoft.com/office/powerpoint/2010/main" val="388331572"/>
      </p:ext>
    </p:extLst>
  </p:cSld>
  <p:clrMapOvr>
    <a:masterClrMapping/>
  </p:clrMapOvr>
  <p:transition advClick="0" advTm="2147255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base class</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Virtual base classes  are used to prevent multiple instances of a given class from appearing in an inheritance hierarchy when using multiple inheritances.</a:t>
            </a:r>
          </a:p>
        </p:txBody>
      </p:sp>
    </p:spTree>
    <p:extLst>
      <p:ext uri="{BB962C8B-B14F-4D97-AF65-F5344CB8AC3E}">
        <p14:creationId xmlns:p14="http://schemas.microsoft.com/office/powerpoint/2010/main" val="3025302429"/>
      </p:ext>
    </p:extLst>
  </p:cSld>
  <p:clrMapOvr>
    <a:masterClrMapping/>
  </p:clrMapOvr>
  <p:transition advClick="0" advTm="2147255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105775" cy="1022350"/>
          </a:xfrm>
        </p:spPr>
        <p:txBody>
          <a:bodyPr/>
          <a:lstStyle/>
          <a:p>
            <a:r>
              <a:rPr lang="en-IN" sz="2800" b="1" dirty="0"/>
              <a:t>Solution to ambiguity problem in hybrid</a:t>
            </a:r>
            <a:br>
              <a:rPr lang="en-IN" sz="2800" b="1" dirty="0"/>
            </a:br>
            <a:r>
              <a:rPr lang="en-IN" sz="2800" b="1" dirty="0"/>
              <a:t>(Virtual Base Class)</a:t>
            </a:r>
          </a:p>
        </p:txBody>
      </p:sp>
      <p:sp>
        <p:nvSpPr>
          <p:cNvPr id="3" name="Content Placeholder 2"/>
          <p:cNvSpPr>
            <a:spLocks noGrp="1"/>
          </p:cNvSpPr>
          <p:nvPr>
            <p:ph idx="1"/>
          </p:nvPr>
        </p:nvSpPr>
        <p:spPr>
          <a:xfrm>
            <a:off x="457200" y="1484785"/>
            <a:ext cx="8105775" cy="5760640"/>
          </a:xfrm>
        </p:spPr>
        <p:txBody>
          <a:bodyPr/>
          <a:lstStyle/>
          <a:p>
            <a:pPr algn="just"/>
            <a:r>
              <a:rPr lang="en-IN" sz="2000" dirty="0">
                <a:latin typeface="Times New Roman" panose="02020603050405020304" pitchFamily="18" charset="0"/>
                <a:cs typeface="Times New Roman" panose="02020603050405020304" pitchFamily="18" charset="0"/>
              </a:rPr>
              <a:t>Virtual base class can be used to remove the ambiguity problem</a:t>
            </a:r>
          </a:p>
          <a:p>
            <a:pPr algn="just"/>
            <a:r>
              <a:rPr lang="en-IN" sz="2000" dirty="0">
                <a:latin typeface="Times New Roman" panose="02020603050405020304" pitchFamily="18" charset="0"/>
                <a:cs typeface="Times New Roman" panose="02020603050405020304" pitchFamily="18" charset="0"/>
              </a:rPr>
              <a:t>It will create a virtual path from grandparent class to the child class, so that only one copy of grandparent’s member is available in the child class, hence ambiguity is resolved.</a:t>
            </a:r>
          </a:p>
          <a:p>
            <a:pPr algn="just"/>
            <a:r>
              <a:rPr lang="en-IN" sz="2000" dirty="0">
                <a:latin typeface="Times New Roman" panose="02020603050405020304" pitchFamily="18" charset="0"/>
                <a:cs typeface="Times New Roman" panose="02020603050405020304" pitchFamily="18" charset="0"/>
              </a:rPr>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105775" cy="864096"/>
          </a:xfrm>
        </p:spPr>
        <p:txBody>
          <a:bodyPr/>
          <a:lstStyle/>
          <a:p>
            <a:r>
              <a:rPr lang="en-IN" sz="3600" b="1" dirty="0"/>
              <a:t>Virtual Base Class(Solution)-Ambiguity problem in hybrid inheritance</a:t>
            </a:r>
          </a:p>
        </p:txBody>
      </p:sp>
      <p:sp>
        <p:nvSpPr>
          <p:cNvPr id="4" name="Content Placeholder 3"/>
          <p:cNvSpPr>
            <a:spLocks noGrp="1"/>
          </p:cNvSpPr>
          <p:nvPr>
            <p:ph sz="half" idx="1"/>
          </p:nvPr>
        </p:nvSpPr>
        <p:spPr>
          <a:xfrm>
            <a:off x="323528" y="1556792"/>
            <a:ext cx="3983040" cy="4536504"/>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a:t>
            </a:r>
            <a:r>
              <a:rPr lang="en-IN" sz="2000" dirty="0" err="1">
                <a:latin typeface="Times New Roman" panose="02020603050405020304" pitchFamily="18" charset="0"/>
                <a:cs typeface="Times New Roman" panose="02020603050405020304" pitchFamily="18" charset="0"/>
              </a:rPr>
              <a:t>get_dataB</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Enter value of x:";</a:t>
            </a:r>
          </a:p>
          <a:p>
            <a:pPr marL="0" indent="0">
              <a:spcAft>
                <a:spcPts val="0"/>
              </a:spcAft>
              <a:buNone/>
            </a:pPr>
            <a:r>
              <a:rPr lang="en-IN" sz="2000" dirty="0" err="1">
                <a:latin typeface="Times New Roman" panose="02020603050405020304" pitchFamily="18" charset="0"/>
                <a:cs typeface="Times New Roman" panose="02020603050405020304" pitchFamily="18" charset="0"/>
              </a:rPr>
              <a:t>cin</a:t>
            </a:r>
            <a:r>
              <a:rPr lang="en-IN" sz="2000" dirty="0">
                <a:latin typeface="Times New Roman" panose="02020603050405020304" pitchFamily="18" charset="0"/>
                <a:cs typeface="Times New Roman" panose="02020603050405020304" pitchFamily="18" charset="0"/>
              </a:rPr>
              <a:t>&gt;&gt;x;</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sz="half" idx="2"/>
          </p:nvPr>
        </p:nvSpPr>
        <p:spPr>
          <a:xfrm>
            <a:off x="4499992" y="1628800"/>
            <a:ext cx="3984480" cy="4536504"/>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DB1:public virtual  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y;</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get_dataDB1()</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Enter value of y:";</a:t>
            </a:r>
          </a:p>
          <a:p>
            <a:pPr marL="0" indent="0">
              <a:spcAft>
                <a:spcPts val="0"/>
              </a:spcAft>
              <a:buNone/>
            </a:pPr>
            <a:r>
              <a:rPr lang="en-IN" sz="2000" dirty="0" err="1">
                <a:latin typeface="Times New Roman" panose="02020603050405020304" pitchFamily="18" charset="0"/>
                <a:cs typeface="Times New Roman" panose="02020603050405020304" pitchFamily="18" charset="0"/>
              </a:rPr>
              <a:t>cin</a:t>
            </a:r>
            <a:r>
              <a:rPr lang="en-IN" sz="2000" dirty="0">
                <a:latin typeface="Times New Roman" panose="02020603050405020304" pitchFamily="18" charset="0"/>
                <a:cs typeface="Times New Roman" panose="02020603050405020304" pitchFamily="18" charset="0"/>
              </a:rPr>
              <a:t>&gt;&gt;y;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idx="1"/>
          </p:nvPr>
        </p:nvSpPr>
        <p:spPr>
          <a:xfrm>
            <a:off x="467545" y="1124744"/>
            <a:ext cx="3744416" cy="4955952"/>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DB2: public virtual 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z;</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get_dataDB2()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Enter value of z:";</a:t>
            </a:r>
          </a:p>
          <a:p>
            <a:pPr marL="0" indent="0">
              <a:spcAft>
                <a:spcPts val="0"/>
              </a:spcAft>
              <a:buNone/>
            </a:pPr>
            <a:r>
              <a:rPr lang="en-IN" sz="2000" dirty="0" err="1">
                <a:latin typeface="Times New Roman" panose="02020603050405020304" pitchFamily="18" charset="0"/>
                <a:cs typeface="Times New Roman" panose="02020603050405020304" pitchFamily="18" charset="0"/>
              </a:rPr>
              <a:t>cin</a:t>
            </a:r>
            <a:r>
              <a:rPr lang="en-IN" sz="2000" dirty="0">
                <a:latin typeface="Times New Roman" panose="02020603050405020304" pitchFamily="18" charset="0"/>
                <a:cs typeface="Times New Roman" panose="02020603050405020304" pitchFamily="18" charset="0"/>
              </a:rPr>
              <a:t>&gt;&gt;z;</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D:public DB1,public DB2</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p:txBody>
      </p:sp>
      <p:sp>
        <p:nvSpPr>
          <p:cNvPr id="4" name="Rectangle 3"/>
          <p:cNvSpPr/>
          <p:nvPr/>
        </p:nvSpPr>
        <p:spPr>
          <a:xfrm>
            <a:off x="4499992" y="1268760"/>
            <a:ext cx="3744416" cy="5016758"/>
          </a:xfrm>
          <a:prstGeom prst="rect">
            <a:avLst/>
          </a:prstGeom>
        </p:spPr>
        <p:txBody>
          <a:bodyPr wrap="square">
            <a:spAutoFit/>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void sum()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result;</a:t>
            </a:r>
          </a:p>
          <a:p>
            <a:pPr marL="0" indent="0">
              <a:spcAft>
                <a:spcPts val="0"/>
              </a:spcAft>
              <a:buNone/>
            </a:pPr>
            <a:r>
              <a:rPr lang="en-IN" sz="2000" dirty="0">
                <a:latin typeface="Times New Roman" panose="02020603050405020304" pitchFamily="18" charset="0"/>
                <a:cs typeface="Times New Roman" panose="02020603050405020304" pitchFamily="18" charset="0"/>
              </a:rPr>
              <a:t>result=</a:t>
            </a:r>
            <a:r>
              <a:rPr lang="en-IN" sz="2000" dirty="0" err="1">
                <a:latin typeface="Times New Roman" panose="02020603050405020304" pitchFamily="18" charset="0"/>
                <a:cs typeface="Times New Roman" panose="02020603050405020304" pitchFamily="18" charset="0"/>
              </a:rPr>
              <a:t>x+y+z</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Result is:"&lt;&lt;result;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D obj1;</a:t>
            </a:r>
          </a:p>
          <a:p>
            <a:pPr marL="0" indent="0">
              <a:spcAft>
                <a:spcPts val="0"/>
              </a:spcAft>
              <a:buNone/>
            </a:pPr>
            <a:r>
              <a:rPr lang="en-IN" sz="2000" dirty="0">
                <a:latin typeface="Times New Roman" panose="02020603050405020304" pitchFamily="18" charset="0"/>
                <a:cs typeface="Times New Roman" panose="02020603050405020304" pitchFamily="18" charset="0"/>
              </a:rPr>
              <a:t>obj1.get_dataB();</a:t>
            </a:r>
          </a:p>
          <a:p>
            <a:pPr marL="0" indent="0">
              <a:spcAft>
                <a:spcPts val="0"/>
              </a:spcAft>
              <a:buNone/>
            </a:pPr>
            <a:r>
              <a:rPr lang="en-IN" sz="2000" dirty="0">
                <a:latin typeface="Times New Roman" panose="02020603050405020304" pitchFamily="18" charset="0"/>
                <a:cs typeface="Times New Roman" panose="02020603050405020304" pitchFamily="18" charset="0"/>
              </a:rPr>
              <a:t>obj1.get_dataDB1();</a:t>
            </a:r>
          </a:p>
          <a:p>
            <a:pPr marL="0" indent="0">
              <a:spcAft>
                <a:spcPts val="0"/>
              </a:spcAft>
              <a:buNone/>
            </a:pPr>
            <a:r>
              <a:rPr lang="en-IN" sz="2000" dirty="0">
                <a:latin typeface="Times New Roman" panose="02020603050405020304" pitchFamily="18" charset="0"/>
                <a:cs typeface="Times New Roman" panose="02020603050405020304" pitchFamily="18" charset="0"/>
              </a:rPr>
              <a:t>obj1.get_dataDB2();</a:t>
            </a:r>
          </a:p>
          <a:p>
            <a:pPr marL="0" indent="0">
              <a:spcAft>
                <a:spcPts val="0"/>
              </a:spcAft>
              <a:buNone/>
            </a:pPr>
            <a:r>
              <a:rPr lang="en-IN" sz="2000" dirty="0">
                <a:latin typeface="Times New Roman" panose="02020603050405020304" pitchFamily="18" charset="0"/>
                <a:cs typeface="Times New Roman" panose="02020603050405020304" pitchFamily="18" charset="0"/>
              </a:rPr>
              <a:t>obj1.sum();</a:t>
            </a:r>
          </a:p>
          <a:p>
            <a:pPr marL="0" indent="0">
              <a:spcAft>
                <a:spcPts val="0"/>
              </a:spcAft>
              <a:buNone/>
            </a:pPr>
            <a:r>
              <a:rPr lang="en-IN" sz="2000" dirty="0">
                <a:latin typeface="Times New Roman" panose="02020603050405020304" pitchFamily="18" charset="0"/>
                <a:cs typeface="Times New Roman" panose="02020603050405020304" pitchFamily="18" charset="0"/>
              </a:rPr>
              <a:t>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906446"/>
      </p:ext>
    </p:extLst>
  </p:cSld>
  <p:clrMapOvr>
    <a:masterClrMapping/>
  </p:clrMapOvr>
  <p:transition advClick="0" advTm="2147255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mn-lt"/>
                <a:cs typeface="Times New Roman" panose="02020603050405020304" pitchFamily="18" charset="0"/>
              </a:rPr>
              <a:t>Overriding member functions</a:t>
            </a:r>
            <a:endParaRPr lang="en-US" b="1" dirty="0">
              <a:latin typeface="+mn-lt"/>
            </a:endParaRPr>
          </a:p>
        </p:txBody>
      </p:sp>
    </p:spTree>
    <p:extLst>
      <p:ext uri="{BB962C8B-B14F-4D97-AF65-F5344CB8AC3E}">
        <p14:creationId xmlns:p14="http://schemas.microsoft.com/office/powerpoint/2010/main" val="1181367581"/>
      </p:ext>
    </p:extLst>
  </p:cSld>
  <p:clrMapOvr>
    <a:masterClrMapping/>
  </p:clrMapOvr>
  <p:transition advClick="0" advTm="2147255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Function Overriding</a:t>
            </a:r>
          </a:p>
        </p:txBody>
      </p:sp>
      <p:sp>
        <p:nvSpPr>
          <p:cNvPr id="6" name="Content Placeholder 5"/>
          <p:cNvSpPr>
            <a:spLocks noGrp="1"/>
          </p:cNvSpPr>
          <p:nvPr>
            <p:ph idx="1"/>
          </p:nvPr>
        </p:nvSpPr>
        <p:spPr>
          <a:xfrm>
            <a:off x="457200" y="1340769"/>
            <a:ext cx="8105775" cy="4667920"/>
          </a:xfrm>
        </p:spPr>
        <p:txBody>
          <a:bodyPr/>
          <a:lstStyle/>
          <a:p>
            <a:pPr algn="just"/>
            <a:r>
              <a:rPr lang="en-IN" sz="2400" dirty="0">
                <a:latin typeface="Times New Roman" panose="02020603050405020304" pitchFamily="18" charset="0"/>
                <a:cs typeface="Times New Roman" panose="02020603050405020304" pitchFamily="18" charset="0"/>
              </a:rPr>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latin typeface="Times New Roman" panose="02020603050405020304" pitchFamily="18" charset="0"/>
                <a:cs typeface="Times New Roman" panose="02020603050405020304" pitchFamily="18" charset="0"/>
              </a:rPr>
              <a:t>If we want to access the base class version of that function, then it can be accessed with the help of base class name and scope resolution operator used with the derived class object.</a:t>
            </a:r>
          </a:p>
          <a:p>
            <a:pPr algn="just"/>
            <a:r>
              <a:rPr lang="en-IN" sz="2400" dirty="0">
                <a:latin typeface="Times New Roman" panose="02020603050405020304" pitchFamily="18" charset="0"/>
                <a:cs typeface="Times New Roman" panose="02020603050405020304" pitchFamily="18" charset="0"/>
              </a:rPr>
              <a:t>&lt;</a:t>
            </a:r>
            <a:r>
              <a:rPr lang="en-IN" sz="2400" dirty="0" err="1">
                <a:latin typeface="Times New Roman" panose="02020603050405020304" pitchFamily="18" charset="0"/>
                <a:cs typeface="Times New Roman" panose="02020603050405020304" pitchFamily="18" charset="0"/>
              </a:rPr>
              <a:t>derived_object</a:t>
            </a:r>
            <a:r>
              <a:rPr lang="en-IN" sz="2400" dirty="0">
                <a:latin typeface="Times New Roman" panose="02020603050405020304" pitchFamily="18" charset="0"/>
                <a:cs typeface="Times New Roman" panose="02020603050405020304" pitchFamily="18" charset="0"/>
              </a:rPr>
              <a:t>&gt;.&lt;</a:t>
            </a:r>
            <a:r>
              <a:rPr lang="en-IN" sz="2400" dirty="0" err="1">
                <a:latin typeface="Times New Roman" panose="02020603050405020304" pitchFamily="18" charset="0"/>
                <a:cs typeface="Times New Roman" panose="02020603050405020304" pitchFamily="18" charset="0"/>
              </a:rPr>
              <a:t>base_Class_name</a:t>
            </a:r>
            <a:r>
              <a:rPr lang="en-IN" sz="2400" dirty="0">
                <a:latin typeface="Times New Roman" panose="02020603050405020304" pitchFamily="18" charset="0"/>
                <a:cs typeface="Times New Roman" panose="02020603050405020304" pitchFamily="18" charset="0"/>
              </a:rPr>
              <a:t>&gt;::&lt;</a:t>
            </a:r>
            <a:r>
              <a:rPr lang="en-IN" sz="2400" dirty="0" err="1">
                <a:latin typeface="Times New Roman" panose="02020603050405020304" pitchFamily="18" charset="0"/>
                <a:cs typeface="Times New Roman" panose="02020603050405020304" pitchFamily="18" charset="0"/>
              </a:rPr>
              <a:t>function_name</a:t>
            </a:r>
            <a:r>
              <a:rPr lang="en-IN" sz="2400" dirty="0">
                <a:latin typeface="Times New Roman" panose="02020603050405020304" pitchFamily="18" charset="0"/>
                <a:cs typeface="Times New Roman" panose="02020603050405020304" pitchFamily="18" charset="0"/>
              </a:rPr>
              <a:t>&gt;(&lt;parameters if required&gt;);</a:t>
            </a: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4902"/>
      </p:ext>
    </p:extLst>
  </p:cSld>
  <p:clrMapOvr>
    <a:masterClrMapping/>
  </p:clrMapOvr>
  <p:transition advClick="0" advTm="2147255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185" y="404664"/>
            <a:ext cx="8105775" cy="707678"/>
          </a:xfrm>
        </p:spPr>
        <p:txBody>
          <a:bodyPr/>
          <a:lstStyle/>
          <a:p>
            <a:r>
              <a:rPr lang="en-IN" b="1" dirty="0"/>
              <a:t>Program: Function overriding</a:t>
            </a:r>
          </a:p>
        </p:txBody>
      </p:sp>
      <p:sp>
        <p:nvSpPr>
          <p:cNvPr id="4" name="Content Placeholder 3"/>
          <p:cNvSpPr>
            <a:spLocks noGrp="1"/>
          </p:cNvSpPr>
          <p:nvPr>
            <p:ph sz="half" idx="1"/>
          </p:nvPr>
        </p:nvSpPr>
        <p:spPr>
          <a:xfrm>
            <a:off x="323528" y="908720"/>
            <a:ext cx="3983040" cy="5353063"/>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show()</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Base Class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B:public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void show()</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Derived Class B";</a:t>
            </a:r>
          </a:p>
          <a:p>
            <a:pPr marL="0" indent="0">
              <a:spcAft>
                <a:spcPts val="0"/>
              </a:spcAft>
              <a:buNone/>
            </a:pPr>
            <a:r>
              <a:rPr lang="en-IN" sz="2000" dirty="0">
                <a:latin typeface="Times New Roman" panose="02020603050405020304" pitchFamily="18" charset="0"/>
                <a:cs typeface="Times New Roman" panose="02020603050405020304" pitchFamily="18" charset="0"/>
              </a:rPr>
              <a:t>//A::show(); //first solution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3" name="Rectangle 2"/>
          <p:cNvSpPr/>
          <p:nvPr/>
        </p:nvSpPr>
        <p:spPr>
          <a:xfrm>
            <a:off x="4211960" y="1772816"/>
            <a:ext cx="4572000" cy="2862322"/>
          </a:xfrm>
          <a:prstGeom prst="rect">
            <a:avLst/>
          </a:prstGeom>
        </p:spPr>
        <p:txBody>
          <a:bodyPr>
            <a:spAutoFit/>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 obj1;</a:t>
            </a:r>
          </a:p>
          <a:p>
            <a:pPr marL="0" indent="0">
              <a:spcAft>
                <a:spcPts val="0"/>
              </a:spcAft>
              <a:buNone/>
            </a:pPr>
            <a:r>
              <a:rPr lang="en-IN" sz="2000" dirty="0">
                <a:latin typeface="Times New Roman" panose="02020603050405020304" pitchFamily="18" charset="0"/>
                <a:cs typeface="Times New Roman" panose="02020603050405020304" pitchFamily="18" charset="0"/>
              </a:rPr>
              <a:t>obj1.show(); //Derived class show() will be called</a:t>
            </a:r>
          </a:p>
          <a:p>
            <a:pPr marL="0" indent="0">
              <a:spcAft>
                <a:spcPts val="0"/>
              </a:spcAft>
              <a:buNone/>
            </a:pPr>
            <a:r>
              <a:rPr lang="en-IN" sz="2000" dirty="0">
                <a:latin typeface="Times New Roman" panose="02020603050405020304" pitchFamily="18" charset="0"/>
                <a:cs typeface="Times New Roman" panose="02020603050405020304" pitchFamily="18" charset="0"/>
              </a:rPr>
              <a:t>//obj1.A::show();</a:t>
            </a:r>
          </a:p>
          <a:p>
            <a:pPr marL="0" indent="0">
              <a:spcAft>
                <a:spcPts val="0"/>
              </a:spcAft>
              <a:buNone/>
            </a:pPr>
            <a:r>
              <a:rPr lang="en-IN" sz="2000" dirty="0">
                <a:latin typeface="Times New Roman" panose="02020603050405020304" pitchFamily="18" charset="0"/>
                <a:cs typeface="Times New Roman" panose="02020603050405020304" pitchFamily="18" charset="0"/>
              </a:rPr>
              <a:t>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137017"/>
      </p:ext>
    </p:extLst>
  </p:cSld>
  <p:clrMapOvr>
    <a:masterClrMapping/>
  </p:clrMapOvr>
  <p:transition advClick="0" advTm="2147255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Write a Program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056784"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115616" y="5229200"/>
            <a:ext cx="7560840"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Use </a:t>
            </a:r>
            <a:r>
              <a:rPr lang="en-US" sz="2000" b="1" dirty="0">
                <a:latin typeface="Times New Roman" panose="02020603050405020304" pitchFamily="18" charset="0"/>
                <a:cs typeface="Times New Roman" panose="02020603050405020304" pitchFamily="18" charset="0"/>
              </a:rPr>
              <a:t>virtual base classes </a:t>
            </a:r>
            <a:r>
              <a:rPr lang="en-US" sz="2000" dirty="0">
                <a:latin typeface="Times New Roman" panose="02020603050405020304" pitchFamily="18" charset="0"/>
                <a:cs typeface="Times New Roman" panose="02020603050405020304" pitchFamily="18" charset="0"/>
              </a:rPr>
              <a:t>to aid you with the design. The class names to be used and the data to be stored are provided in the below diagram.</a:t>
            </a:r>
          </a:p>
        </p:txBody>
      </p:sp>
    </p:spTree>
    <p:extLst>
      <p:ext uri="{BB962C8B-B14F-4D97-AF65-F5344CB8AC3E}">
        <p14:creationId xmlns:p14="http://schemas.microsoft.com/office/powerpoint/2010/main" val="3747697274"/>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852936"/>
            <a:ext cx="7773120" cy="1470394"/>
          </a:xfrm>
        </p:spPr>
        <p:txBody>
          <a:bodyPr/>
          <a:lstStyle/>
          <a:p>
            <a:r>
              <a:rPr lang="en-US" b="1" dirty="0">
                <a:latin typeface="+mn-lt"/>
                <a:cs typeface="Times New Roman" panose="02020603050405020304" pitchFamily="18" charset="0"/>
              </a:rPr>
              <a:t>Modes (private, protected, public inheritance)</a:t>
            </a:r>
            <a:endParaRPr lang="en-US" b="1" dirty="0">
              <a:latin typeface="+mn-lt"/>
            </a:endParaRPr>
          </a:p>
        </p:txBody>
      </p:sp>
    </p:spTree>
    <p:extLst>
      <p:ext uri="{BB962C8B-B14F-4D97-AF65-F5344CB8AC3E}">
        <p14:creationId xmlns:p14="http://schemas.microsoft.com/office/powerpoint/2010/main" val="900064893"/>
      </p:ext>
    </p:extLst>
  </p:cSld>
  <p:clrMapOvr>
    <a:masterClrMapping/>
  </p:clrMapOvr>
  <p:transition advClick="0" advTm="2147255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Write a Program</a:t>
            </a:r>
            <a:endParaRPr lang="en-US" dirty="0"/>
          </a:p>
        </p:txBody>
      </p:sp>
      <p:sp>
        <p:nvSpPr>
          <p:cNvPr id="3" name="Content Placeholder 2"/>
          <p:cNvSpPr>
            <a:spLocks noGrp="1"/>
          </p:cNvSpPr>
          <p:nvPr>
            <p:ph idx="1"/>
          </p:nvPr>
        </p:nvSpPr>
        <p:spPr>
          <a:xfrm>
            <a:off x="467544" y="1268760"/>
            <a:ext cx="8496944" cy="5589240"/>
          </a:xfrm>
        </p:spPr>
        <p:txBody>
          <a:bodyPr/>
          <a:lstStyle/>
          <a:p>
            <a:pPr marL="0" indent="0">
              <a:buNone/>
            </a:pPr>
            <a:r>
              <a:rPr lang="en-US" sz="2000" b="1" dirty="0">
                <a:latin typeface="Times New Roman" panose="02020603050405020304" pitchFamily="18" charset="0"/>
                <a:cs typeface="Times New Roman" panose="02020603050405020304" pitchFamily="18" charset="0"/>
              </a:rPr>
              <a:t>Input Format </a:t>
            </a:r>
          </a:p>
          <a:p>
            <a:r>
              <a:rPr lang="en-US" sz="2000" dirty="0">
                <a:latin typeface="Times New Roman" panose="02020603050405020304" pitchFamily="18" charset="0"/>
                <a:cs typeface="Times New Roman" panose="02020603050405020304" pitchFamily="18" charset="0"/>
              </a:rPr>
              <a:t>The first line consists of the student </a:t>
            </a:r>
            <a:r>
              <a:rPr lang="en-US" sz="2000" b="1" dirty="0">
                <a:latin typeface="Times New Roman" panose="02020603050405020304" pitchFamily="18" charset="0"/>
                <a:cs typeface="Times New Roman" panose="02020603050405020304" pitchFamily="18" charset="0"/>
              </a:rPr>
              <a:t>ID, </a:t>
            </a:r>
            <a:r>
              <a:rPr lang="en-US" sz="2000" dirty="0">
                <a:latin typeface="Times New Roman" panose="02020603050405020304" pitchFamily="18" charset="0"/>
                <a:cs typeface="Times New Roman" panose="02020603050405020304" pitchFamily="18" charset="0"/>
              </a:rPr>
              <a:t>which is an integer.</a:t>
            </a:r>
          </a:p>
          <a:p>
            <a:r>
              <a:rPr lang="en-US" sz="2000" dirty="0">
                <a:latin typeface="Times New Roman" panose="02020603050405020304" pitchFamily="18" charset="0"/>
                <a:cs typeface="Times New Roman" panose="02020603050405020304" pitchFamily="18" charset="0"/>
              </a:rPr>
              <a:t>The second line and third line consist of </a:t>
            </a:r>
            <a:r>
              <a:rPr lang="en-US" sz="2000" b="1" dirty="0">
                <a:latin typeface="Times New Roman" panose="02020603050405020304" pitchFamily="18" charset="0"/>
                <a:cs typeface="Times New Roman" panose="02020603050405020304" pitchFamily="18" charset="0"/>
              </a:rPr>
              <a:t>mark1</a:t>
            </a:r>
            <a:r>
              <a:rPr lang="en-US" sz="2000" dirty="0">
                <a:latin typeface="Times New Roman" panose="02020603050405020304" pitchFamily="18" charset="0"/>
                <a:cs typeface="Times New Roman" panose="02020603050405020304" pitchFamily="18" charset="0"/>
              </a:rPr>
              <a:t> followed by </a:t>
            </a:r>
            <a:r>
              <a:rPr lang="en-US" sz="2000" b="1" dirty="0">
                <a:latin typeface="Times New Roman" panose="02020603050405020304" pitchFamily="18" charset="0"/>
                <a:cs typeface="Times New Roman" panose="02020603050405020304" pitchFamily="18" charset="0"/>
              </a:rPr>
              <a:t>mark2,</a:t>
            </a:r>
            <a:r>
              <a:rPr lang="en-US" sz="2000" dirty="0">
                <a:latin typeface="Times New Roman" panose="02020603050405020304" pitchFamily="18" charset="0"/>
                <a:cs typeface="Times New Roman" panose="02020603050405020304" pitchFamily="18" charset="0"/>
              </a:rPr>
              <a:t> both of which have decimal values.</a:t>
            </a:r>
          </a:p>
          <a:p>
            <a:r>
              <a:rPr lang="en-US" sz="2000" dirty="0">
                <a:latin typeface="Times New Roman" panose="02020603050405020304" pitchFamily="18" charset="0"/>
                <a:cs typeface="Times New Roman" panose="02020603050405020304" pitchFamily="18" charset="0"/>
              </a:rPr>
              <a:t>The third line consists of a </a:t>
            </a:r>
            <a:r>
              <a:rPr lang="en-US" sz="2000" b="1" dirty="0">
                <a:latin typeface="Times New Roman" panose="02020603050405020304" pitchFamily="18" charset="0"/>
                <a:cs typeface="Times New Roman" panose="02020603050405020304" pitchFamily="18" charset="0"/>
              </a:rPr>
              <a:t>score,</a:t>
            </a:r>
            <a:r>
              <a:rPr lang="en-US" sz="2000" dirty="0">
                <a:latin typeface="Times New Roman" panose="02020603050405020304" pitchFamily="18" charset="0"/>
                <a:cs typeface="Times New Roman" panose="02020603050405020304" pitchFamily="18" charset="0"/>
              </a:rPr>
              <a:t> which also has a decimal value.</a:t>
            </a:r>
          </a:p>
          <a:p>
            <a:pPr marL="0" indent="0">
              <a:buNone/>
            </a:pPr>
            <a:r>
              <a:rPr lang="en-US" sz="2000" b="1" dirty="0">
                <a:latin typeface="Times New Roman" panose="02020603050405020304" pitchFamily="18" charset="0"/>
                <a:cs typeface="Times New Roman" panose="02020603050405020304" pitchFamily="18" charset="0"/>
              </a:rPr>
              <a:t>Output Format</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first line of the output displays the student ID.</a:t>
            </a:r>
          </a:p>
          <a:p>
            <a:r>
              <a:rPr lang="en-US" sz="2000" dirty="0">
                <a:latin typeface="Times New Roman" panose="02020603050405020304" pitchFamily="18" charset="0"/>
                <a:cs typeface="Times New Roman" panose="02020603050405020304" pitchFamily="18" charset="0"/>
              </a:rPr>
              <a:t>The second line displays the mark1.</a:t>
            </a:r>
          </a:p>
          <a:p>
            <a:r>
              <a:rPr lang="en-US" sz="2000" dirty="0">
                <a:latin typeface="Times New Roman" panose="02020603050405020304" pitchFamily="18" charset="0"/>
                <a:cs typeface="Times New Roman" panose="02020603050405020304" pitchFamily="18" charset="0"/>
              </a:rPr>
              <a:t>The third line displays the mark2.</a:t>
            </a:r>
          </a:p>
          <a:p>
            <a:r>
              <a:rPr lang="en-US" sz="2000" dirty="0">
                <a:latin typeface="Times New Roman" panose="02020603050405020304" pitchFamily="18" charset="0"/>
                <a:cs typeface="Times New Roman" panose="02020603050405020304" pitchFamily="18" charset="0"/>
              </a:rPr>
              <a:t>The fourth line displays the score.</a:t>
            </a:r>
          </a:p>
          <a:p>
            <a:r>
              <a:rPr lang="en-US" sz="2000" dirty="0">
                <a:latin typeface="Times New Roman" panose="02020603050405020304" pitchFamily="18" charset="0"/>
                <a:cs typeface="Times New Roman" panose="02020603050405020304" pitchFamily="18" charset="0"/>
              </a:rPr>
              <a:t>The last line displays the total score.</a:t>
            </a:r>
          </a:p>
          <a:p>
            <a:r>
              <a:rPr lang="en-US" sz="2000" dirty="0">
                <a:latin typeface="Times New Roman" panose="02020603050405020304" pitchFamily="18" charset="0"/>
                <a:cs typeface="Times New Roman" panose="02020603050405020304" pitchFamily="18" charset="0"/>
              </a:rPr>
              <a:t>If the given mark or score is not within the range, it displays the corresponding message.</a:t>
            </a:r>
          </a:p>
          <a:p>
            <a:pPr marL="0" indent="0" algn="just">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636912"/>
            <a:ext cx="3024336" cy="3528392"/>
          </a:xfrm>
          <a:prstGeom prst="rect">
            <a:avLst/>
          </a:prstGeom>
          <a:noFill/>
          <a:ln w="9525">
            <a:noFill/>
            <a:round/>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9875827"/>
      </p:ext>
    </p:extLst>
  </p:cSld>
  <p:clrMapOvr>
    <a:masterClrMapping/>
  </p:clrMapOvr>
  <p:transition advClick="0" advTm="2147255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r>
              <a:rPr lang="en-US" dirty="0"/>
              <a:t> </a:t>
            </a:r>
          </a:p>
        </p:txBody>
      </p:sp>
      <p:sp>
        <p:nvSpPr>
          <p:cNvPr id="3" name="Content Placeholder 2"/>
          <p:cNvSpPr>
            <a:spLocks noGrp="1"/>
          </p:cNvSpPr>
          <p:nvPr>
            <p:ph idx="1"/>
          </p:nvPr>
        </p:nvSpPr>
        <p:spPr>
          <a:xfrm>
            <a:off x="1475656" y="1124744"/>
            <a:ext cx="3851920" cy="5589240"/>
          </a:xfrm>
        </p:spPr>
        <p:txBody>
          <a:bodyPr/>
          <a:lstStyle/>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iostream</a:t>
            </a:r>
            <a:r>
              <a:rPr lang="en-US" sz="24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using namespace </a:t>
            </a:r>
            <a:r>
              <a:rPr lang="en-US" sz="2400" dirty="0" err="1">
                <a:latin typeface="Times New Roman" panose="02020603050405020304" pitchFamily="18" charset="0"/>
                <a:cs typeface="Times New Roman" panose="02020603050405020304" pitchFamily="18" charset="0"/>
              </a:rPr>
              <a:t>std</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class student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protected:</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id;</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getID</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&lt;&lt;"enter id";</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cin</a:t>
            </a:r>
            <a:r>
              <a:rPr lang="en-US" sz="2400" dirty="0">
                <a:latin typeface="Times New Roman" panose="02020603050405020304" pitchFamily="18" charset="0"/>
                <a:cs typeface="Times New Roman" panose="02020603050405020304" pitchFamily="18" charset="0"/>
              </a:rPr>
              <a:t>&gt;&gt;id;</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void </a:t>
            </a:r>
            <a:r>
              <a:rPr lang="en-US" sz="2400" dirty="0" err="1">
                <a:latin typeface="Times New Roman" panose="02020603050405020304" pitchFamily="18" charset="0"/>
                <a:cs typeface="Times New Roman" panose="02020603050405020304" pitchFamily="18" charset="0"/>
              </a:rPr>
              <a:t>printID</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&lt;&lt;"ID: "&lt;&lt;id&lt;&lt;</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81142987"/>
      </p:ext>
    </p:extLst>
  </p:cSld>
  <p:clrMapOvr>
    <a:masterClrMapping/>
  </p:clrMapOvr>
  <p:transition advClick="0" advTm="2147255000"/>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4" name="Content Placeholder 3"/>
          <p:cNvSpPr>
            <a:spLocks noGrp="1"/>
          </p:cNvSpPr>
          <p:nvPr>
            <p:ph idx="1"/>
          </p:nvPr>
        </p:nvSpPr>
        <p:spPr>
          <a:xfrm>
            <a:off x="467544" y="1412776"/>
            <a:ext cx="8105775" cy="5532716"/>
          </a:xfrm>
          <a:prstGeom prst="rect">
            <a:avLst/>
          </a:prstGeom>
        </p:spPr>
        <p:txBody>
          <a:bodyPr wrap="square">
            <a:spAutoFit/>
          </a:bodyPr>
          <a:lstStyle/>
          <a:p>
            <a:pPr marL="0" indent="0">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testmarks</a:t>
            </a:r>
            <a:r>
              <a:rPr lang="en-US" sz="2000" dirty="0">
                <a:latin typeface="Times New Roman" panose="02020603050405020304" pitchFamily="18" charset="0"/>
                <a:cs typeface="Times New Roman" panose="02020603050405020304" pitchFamily="18" charset="0"/>
              </a:rPr>
              <a:t>: public virtual student{</a:t>
            </a:r>
          </a:p>
          <a:p>
            <a:pPr marL="0" indent="0">
              <a:spcAft>
                <a:spcPts val="0"/>
              </a:spcAft>
              <a:buNone/>
            </a:pPr>
            <a:r>
              <a:rPr lang="en-US" sz="2000" dirty="0">
                <a:latin typeface="Times New Roman" panose="02020603050405020304" pitchFamily="18" charset="0"/>
                <a:cs typeface="Times New Roman" panose="02020603050405020304" pitchFamily="18" charset="0"/>
              </a:rPr>
              <a:t>    protected:</a:t>
            </a:r>
          </a:p>
          <a:p>
            <a:pPr marL="0" indent="0">
              <a:spcAft>
                <a:spcPts val="0"/>
              </a:spcAft>
              <a:buNone/>
            </a:pPr>
            <a:r>
              <a:rPr lang="en-US" sz="2000" dirty="0">
                <a:latin typeface="Times New Roman" panose="02020603050405020304" pitchFamily="18" charset="0"/>
                <a:cs typeface="Times New Roman" panose="02020603050405020304" pitchFamily="18" charset="0"/>
              </a:rPr>
              <a:t>        float mark1, mark2;</a:t>
            </a:r>
          </a:p>
          <a:p>
            <a:pPr marL="0" indent="0">
              <a:spcAft>
                <a:spcPts val="0"/>
              </a:spcAft>
              <a:buNone/>
            </a:pPr>
            <a:r>
              <a:rPr lang="en-US" sz="2000" dirty="0">
                <a:latin typeface="Times New Roman" panose="02020603050405020304" pitchFamily="18" charset="0"/>
                <a:cs typeface="Times New Roman" panose="02020603050405020304" pitchFamily="18" charset="0"/>
              </a:rPr>
              <a:t>    public:</a:t>
            </a:r>
          </a:p>
          <a:p>
            <a:pPr marL="0" indent="0">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getMarks</a:t>
            </a:r>
            <a:r>
              <a:rPr lang="en-US" sz="2000" dirty="0">
                <a:latin typeface="Times New Roman" panose="02020603050405020304" pitchFamily="18" charset="0"/>
                <a:cs typeface="Times New Roman" panose="02020603050405020304" pitchFamily="18" charset="0"/>
              </a:rPr>
              <a:t>(){</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mark1";</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&gt;&gt;mark1;</a:t>
            </a:r>
          </a:p>
          <a:p>
            <a:pPr marL="0" indent="0">
              <a:spcAft>
                <a:spcPts val="0"/>
              </a:spcAft>
              <a:buNone/>
            </a:pPr>
            <a:r>
              <a:rPr lang="en-US" sz="2000" dirty="0">
                <a:latin typeface="Times New Roman" panose="02020603050405020304" pitchFamily="18" charset="0"/>
                <a:cs typeface="Times New Roman" panose="02020603050405020304" pitchFamily="18" charset="0"/>
              </a:rPr>
              <a:t>    if(mark1 &lt; 0 || mark1 &gt; 100){</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&lt;&lt;"Invalid mark 1. Only enter values between 0 and 100"&lt;&lt;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spcAft>
                <a:spcPts val="0"/>
              </a:spcAft>
              <a:buNone/>
            </a:pPr>
            <a:r>
              <a:rPr lang="en-US" sz="2000" dirty="0">
                <a:latin typeface="Times New Roman" panose="02020603050405020304" pitchFamily="18" charset="0"/>
                <a:cs typeface="Times New Roman" panose="02020603050405020304" pitchFamily="18" charset="0"/>
              </a:rPr>
              <a:t>            }</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mark2";</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&gt;&gt;mark2;</a:t>
            </a:r>
          </a:p>
          <a:p>
            <a:pPr marL="0" indent="0">
              <a:spcAft>
                <a:spcPts val="0"/>
              </a:spcAft>
              <a:buNone/>
            </a:pPr>
            <a:r>
              <a:rPr lang="en-US" sz="2000" dirty="0">
                <a:latin typeface="Times New Roman" panose="02020603050405020304" pitchFamily="18" charset="0"/>
                <a:cs typeface="Times New Roman" panose="02020603050405020304" pitchFamily="18" charset="0"/>
              </a:rPr>
              <a:t>    if(mark2 &lt; 0 || mark2 &gt; 100){</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&lt;&lt;"Invalid mark 2. Only enter values between 0 and 100"&lt;&lt;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spcAft>
                <a:spcPts val="0"/>
              </a:spcAft>
              <a:buNone/>
            </a:pPr>
            <a:r>
              <a:rPr lang="en-US" sz="2000" dirty="0">
                <a:latin typeface="Times New Roman" panose="02020603050405020304" pitchFamily="18" charset="0"/>
                <a:cs typeface="Times New Roman" panose="02020603050405020304" pitchFamily="18" charset="0"/>
              </a:rPr>
              <a:t>          } }</a:t>
            </a:r>
          </a:p>
          <a:p>
            <a:pPr marL="0" indent="0">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printMarks</a:t>
            </a:r>
            <a:r>
              <a:rPr lang="en-US" sz="2000" dirty="0">
                <a:latin typeface="Times New Roman" panose="02020603050405020304" pitchFamily="18" charset="0"/>
                <a:cs typeface="Times New Roman" panose="02020603050405020304" pitchFamily="18" charset="0"/>
              </a:rPr>
              <a:t>(){</a:t>
            </a:r>
          </a:p>
          <a:p>
            <a:pPr marL="0" indent="0">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&lt;&lt;"Mark 1: "&lt;&lt;mark1&lt;&lt;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&lt;&lt;"Mark 2: "&lt;&lt;mark2&lt;&lt;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spcAft>
                <a:spcPts val="0"/>
              </a:spcAf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6793258"/>
      </p:ext>
    </p:extLst>
  </p:cSld>
  <p:clrMapOvr>
    <a:masterClrMapping/>
  </p:clrMapOvr>
  <p:transition advClick="0" advTm="2147255000"/>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endParaRPr lang="en-US" dirty="0"/>
          </a:p>
        </p:txBody>
      </p:sp>
      <p:sp>
        <p:nvSpPr>
          <p:cNvPr id="3" name="Content Placeholder 2"/>
          <p:cNvSpPr>
            <a:spLocks noGrp="1"/>
          </p:cNvSpPr>
          <p:nvPr>
            <p:ph idx="1"/>
          </p:nvPr>
        </p:nvSpPr>
        <p:spPr>
          <a:xfrm>
            <a:off x="467544" y="1052736"/>
            <a:ext cx="8105775" cy="5400600"/>
          </a:xfrm>
        </p:spPr>
        <p:txBody>
          <a:bodyPr/>
          <a:lstStyle/>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sportsmarks</a:t>
            </a:r>
            <a:r>
              <a:rPr lang="en-US" sz="2000" dirty="0">
                <a:latin typeface="Times New Roman" panose="02020603050405020304" pitchFamily="18" charset="0"/>
                <a:cs typeface="Times New Roman" panose="02020603050405020304" pitchFamily="18" charset="0"/>
              </a:rPr>
              <a:t>: public virtual student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protected:</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float score;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getScore</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&lt;&lt;"Enter score";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cin</a:t>
            </a:r>
            <a:r>
              <a:rPr lang="en-US" sz="2000" dirty="0">
                <a:latin typeface="Times New Roman" panose="02020603050405020304" pitchFamily="18" charset="0"/>
                <a:cs typeface="Times New Roman" panose="02020603050405020304" pitchFamily="18" charset="0"/>
              </a:rPr>
              <a:t>&gt;&gt;score;</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if(score &lt; 0 || score &gt; 100){</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&lt;&lt;"Invalid score. Only enter values between 0 and 100"&lt;&lt;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void </a:t>
            </a:r>
            <a:r>
              <a:rPr lang="en-US" sz="2000" dirty="0" err="1">
                <a:latin typeface="Times New Roman" panose="02020603050405020304" pitchFamily="18" charset="0"/>
                <a:cs typeface="Times New Roman" panose="02020603050405020304" pitchFamily="18" charset="0"/>
              </a:rPr>
              <a:t>printScore</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cout</a:t>
            </a:r>
            <a:r>
              <a:rPr lang="en-US" sz="2000" dirty="0">
                <a:latin typeface="Times New Roman" panose="02020603050405020304" pitchFamily="18" charset="0"/>
                <a:cs typeface="Times New Roman" panose="02020603050405020304" pitchFamily="18" charset="0"/>
              </a:rPr>
              <a:t>&lt;&lt;"Score: "&lt;&lt;score&lt;&lt;</a:t>
            </a:r>
            <a:r>
              <a:rPr lang="en-US" sz="2000" dirty="0" err="1">
                <a:latin typeface="Times New Roman" panose="02020603050405020304" pitchFamily="18" charset="0"/>
                <a:cs typeface="Times New Roman" panose="02020603050405020304" pitchFamily="18" charset="0"/>
              </a:rPr>
              <a:t>endl</a:t>
            </a: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147095"/>
      </p:ext>
    </p:extLst>
  </p:cSld>
  <p:clrMapOvr>
    <a:masterClrMapping/>
  </p:clrMapOvr>
  <p:transition advClick="0" advTm="2147255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endParaRPr lang="en-US" dirty="0"/>
          </a:p>
        </p:txBody>
      </p:sp>
      <p:sp>
        <p:nvSpPr>
          <p:cNvPr id="3" name="Content Placeholder 2"/>
          <p:cNvSpPr>
            <a:spLocks noGrp="1"/>
          </p:cNvSpPr>
          <p:nvPr>
            <p:ph idx="1"/>
          </p:nvPr>
        </p:nvSpPr>
        <p:spPr/>
        <p:txBody>
          <a:bodyPr/>
          <a:lstStyle/>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class result: public </a:t>
            </a:r>
            <a:r>
              <a:rPr lang="en-US" sz="2400" dirty="0" err="1">
                <a:latin typeface="Times New Roman" panose="02020603050405020304" pitchFamily="18" charset="0"/>
                <a:cs typeface="Times New Roman" panose="02020603050405020304" pitchFamily="18" charset="0"/>
              </a:rPr>
              <a:t>testmarks</a:t>
            </a:r>
            <a:r>
              <a:rPr lang="en-US" sz="2400" dirty="0">
                <a:latin typeface="Times New Roman" panose="02020603050405020304" pitchFamily="18" charset="0"/>
                <a:cs typeface="Times New Roman" panose="02020603050405020304" pitchFamily="18" charset="0"/>
              </a:rPr>
              <a:t>, public </a:t>
            </a:r>
            <a:r>
              <a:rPr lang="en-US" sz="2400" dirty="0" err="1">
                <a:latin typeface="Times New Roman" panose="02020603050405020304" pitchFamily="18" charset="0"/>
                <a:cs typeface="Times New Roman" panose="02020603050405020304" pitchFamily="18" charset="0"/>
              </a:rPr>
              <a:t>sportsmarks</a:t>
            </a:r>
            <a:endParaRPr lang="en-US" sz="2400" dirty="0">
              <a:latin typeface="Times New Roman" panose="02020603050405020304" pitchFamily="18" charset="0"/>
              <a:cs typeface="Times New Roman" panose="02020603050405020304" pitchFamily="18" charset="0"/>
            </a:endParaRP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float total;</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public:</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void display(){</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total = mark1+mark2+score;</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printID</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printMarks</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printScore</a:t>
            </a:r>
            <a:r>
              <a:rPr lang="en-US" sz="24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&lt;&lt;"Total score: "&lt;&lt;total;</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    </a:t>
            </a:r>
          </a:p>
          <a:p>
            <a:pPr marL="0" indent="0">
              <a:lnSpc>
                <a:spcPct val="100000"/>
              </a:lnSpc>
              <a:spcAft>
                <a:spcPts val="0"/>
              </a:spcAft>
              <a:buNone/>
            </a:pPr>
            <a:r>
              <a:rPr lang="en-US" sz="2400" dirty="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754112"/>
      </p:ext>
    </p:extLst>
  </p:cSld>
  <p:clrMapOvr>
    <a:masterClrMapping/>
  </p:clrMapOvr>
  <p:transition advClick="0" advTm="2147255000"/>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endParaRPr lang="en-US" dirty="0"/>
          </a:p>
        </p:txBody>
      </p:sp>
      <p:sp>
        <p:nvSpPr>
          <p:cNvPr id="3" name="Content Placeholder 2"/>
          <p:cNvSpPr>
            <a:spLocks noGrp="1"/>
          </p:cNvSpPr>
          <p:nvPr>
            <p:ph idx="1"/>
          </p:nvPr>
        </p:nvSpPr>
        <p:spPr/>
        <p:txBody>
          <a:bodyPr/>
          <a:lstStyle/>
          <a:p>
            <a:pPr marL="0" indent="0">
              <a:buNone/>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result s1;</a:t>
            </a:r>
          </a:p>
          <a:p>
            <a:pPr marL="0" indent="0">
              <a:buNone/>
            </a:pPr>
            <a:r>
              <a:rPr lang="en-US" sz="2400" dirty="0">
                <a:latin typeface="Times New Roman" panose="02020603050405020304" pitchFamily="18" charset="0"/>
                <a:cs typeface="Times New Roman" panose="02020603050405020304" pitchFamily="18" charset="0"/>
              </a:rPr>
              <a:t>    s1.getID();</a:t>
            </a:r>
          </a:p>
          <a:p>
            <a:pPr marL="0" indent="0">
              <a:buNone/>
            </a:pPr>
            <a:r>
              <a:rPr lang="en-US" sz="2400" dirty="0">
                <a:latin typeface="Times New Roman" panose="02020603050405020304" pitchFamily="18" charset="0"/>
                <a:cs typeface="Times New Roman" panose="02020603050405020304" pitchFamily="18" charset="0"/>
              </a:rPr>
              <a:t>    s1.getScore();</a:t>
            </a:r>
          </a:p>
          <a:p>
            <a:pPr marL="0" indent="0">
              <a:buNone/>
            </a:pPr>
            <a:r>
              <a:rPr lang="en-US" sz="2400" dirty="0">
                <a:latin typeface="Times New Roman" panose="02020603050405020304" pitchFamily="18" charset="0"/>
                <a:cs typeface="Times New Roman" panose="02020603050405020304" pitchFamily="18" charset="0"/>
              </a:rPr>
              <a:t>    s1.getMarks();</a:t>
            </a:r>
          </a:p>
          <a:p>
            <a:pPr marL="0" indent="0">
              <a:buNone/>
            </a:pPr>
            <a:r>
              <a:rPr lang="en-US" sz="2400" dirty="0">
                <a:latin typeface="Times New Roman" panose="02020603050405020304" pitchFamily="18" charset="0"/>
                <a:cs typeface="Times New Roman" panose="02020603050405020304" pitchFamily="18" charset="0"/>
              </a:rPr>
              <a:t>    s1.display();</a:t>
            </a:r>
          </a:p>
          <a:p>
            <a:pPr marL="0" indent="0">
              <a:buNone/>
            </a:pPr>
            <a:r>
              <a:rPr lang="en-US" sz="2400" dirty="0">
                <a:latin typeface="Times New Roman" panose="02020603050405020304" pitchFamily="18" charset="0"/>
                <a:cs typeface="Times New Roman" panose="02020603050405020304" pitchFamily="18" charset="0"/>
              </a:rPr>
              <a:t>    return 0;</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44399294"/>
      </p:ext>
    </p:extLst>
  </p:cSld>
  <p:clrMapOvr>
    <a:masterClrMapping/>
  </p:clrMapOvr>
  <p:transition advClick="0" advTm="2147255000"/>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cs typeface="Times New Roman" panose="02020603050405020304" pitchFamily="18" charset="0"/>
              </a:rPr>
              <a:t>Order of execution of constructors and destructors</a:t>
            </a:r>
            <a:endParaRPr lang="en-US" b="1" dirty="0"/>
          </a:p>
        </p:txBody>
      </p:sp>
    </p:spTree>
    <p:extLst>
      <p:ext uri="{BB962C8B-B14F-4D97-AF65-F5344CB8AC3E}">
        <p14:creationId xmlns:p14="http://schemas.microsoft.com/office/powerpoint/2010/main" val="3617979666"/>
      </p:ext>
    </p:extLst>
  </p:cSld>
  <p:clrMapOvr>
    <a:masterClrMapping/>
  </p:clrMapOvr>
  <p:transition advClick="0" advTm="2147255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US" altLang="en-US" sz="3600" b="1" dirty="0"/>
              <a:t>Order of execution of constructor and destructor during inheritance</a:t>
            </a:r>
            <a:endParaRPr lang="en-IN" sz="3600" b="1" dirty="0"/>
          </a:p>
        </p:txBody>
      </p:sp>
      <p:sp>
        <p:nvSpPr>
          <p:cNvPr id="3" name="Content Placeholder 2"/>
          <p:cNvSpPr>
            <a:spLocks noGrp="1"/>
          </p:cNvSpPr>
          <p:nvPr>
            <p:ph idx="1"/>
          </p:nvPr>
        </p:nvSpPr>
        <p:spPr>
          <a:xfrm>
            <a:off x="467544" y="1628800"/>
            <a:ext cx="8105775" cy="4968552"/>
          </a:xfrm>
        </p:spPr>
        <p:txBody>
          <a:bodyPr/>
          <a:lstStyle/>
          <a:p>
            <a:pPr algn="just"/>
            <a:r>
              <a:rPr lang="en-IN" sz="2400" dirty="0">
                <a:latin typeface="Times New Roman" panose="02020603050405020304" pitchFamily="18" charset="0"/>
                <a:cs typeface="Times New Roman" panose="02020603050405020304" pitchFamily="18" charset="0"/>
              </a:rPr>
              <a:t>If a constructor is defined in the base class and derived class, then on creating the object of derived class, base class constructor will be executed first, then derived class constructor will be called.</a:t>
            </a:r>
          </a:p>
          <a:p>
            <a:pPr algn="just"/>
            <a:r>
              <a:rPr lang="en-IN" sz="2400" dirty="0">
                <a:latin typeface="Times New Roman" panose="02020603050405020304" pitchFamily="18" charset="0"/>
                <a:cs typeface="Times New Roman" panose="02020603050405020304" pitchFamily="18" charset="0"/>
              </a:rPr>
              <a:t>Order of execution of </a:t>
            </a:r>
            <a:r>
              <a:rPr lang="en-IN" sz="2400" b="1" u="sng" dirty="0">
                <a:latin typeface="Times New Roman" panose="02020603050405020304" pitchFamily="18" charset="0"/>
                <a:cs typeface="Times New Roman" panose="02020603050405020304" pitchFamily="18" charset="0"/>
              </a:rPr>
              <a:t>destructor will be in reverse order</a:t>
            </a:r>
            <a:r>
              <a:rPr lang="en-IN" sz="2400" dirty="0">
                <a:latin typeface="Times New Roman" panose="02020603050405020304" pitchFamily="18" charset="0"/>
                <a:cs typeface="Times New Roman" panose="02020603050405020304" pitchFamily="18" charset="0"/>
              </a:rPr>
              <a:t> as that of the order of execution of constructor.</a:t>
            </a:r>
          </a:p>
          <a:p>
            <a:pPr algn="just"/>
            <a:r>
              <a:rPr lang="en-IN" sz="2400" dirty="0">
                <a:latin typeface="Times New Roman" panose="02020603050405020304" pitchFamily="18" charset="0"/>
                <a:cs typeface="Times New Roman" panose="02020603050405020304" pitchFamily="18" charset="0"/>
              </a:rPr>
              <a:t>If a base class is having default constructor, then it is optional for derived class to have a default constructor.</a:t>
            </a:r>
          </a:p>
          <a:p>
            <a:pPr algn="just"/>
            <a:r>
              <a:rPr lang="en-IN" sz="2400" dirty="0">
                <a:latin typeface="Times New Roman" panose="02020603050405020304" pitchFamily="18" charset="0"/>
                <a:cs typeface="Times New Roman" panose="02020603050405020304" pitchFamily="18" charset="0"/>
              </a:rPr>
              <a:t>If a base class is having </a:t>
            </a:r>
            <a:r>
              <a:rPr lang="en-IN" sz="2400" b="1" u="sng" dirty="0">
                <a:latin typeface="Times New Roman" panose="02020603050405020304" pitchFamily="18" charset="0"/>
                <a:cs typeface="Times New Roman" panose="02020603050405020304" pitchFamily="18" charset="0"/>
              </a:rPr>
              <a:t>parameterized constructor, then it is mandatory for derived class to have a parameterized constructor</a:t>
            </a:r>
            <a:r>
              <a:rPr lang="en-IN" sz="2400" dirty="0">
                <a:latin typeface="Times New Roman" panose="02020603050405020304" pitchFamily="18" charset="0"/>
                <a:cs typeface="Times New Roman" panose="02020603050405020304" pitchFamily="18" charset="0"/>
              </a:rPr>
              <a:t> which will pass the parameters to the base class constructor through initializer list.</a:t>
            </a:r>
          </a:p>
        </p:txBody>
      </p:sp>
    </p:spTree>
    <p:extLst>
      <p:ext uri="{BB962C8B-B14F-4D97-AF65-F5344CB8AC3E}">
        <p14:creationId xmlns:p14="http://schemas.microsoft.com/office/powerpoint/2010/main" val="397032981"/>
      </p:ext>
    </p:extLst>
  </p:cSld>
  <p:clrMapOvr>
    <a:masterClrMapping/>
  </p:clrMapOvr>
  <p:transition advClick="0" advTm="2147255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t>Order of execution of constructor and destructor during single inheritance[Default constructor in both classes]</a:t>
            </a:r>
            <a:endParaRPr lang="en-IN" sz="2800" b="1"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default base class constructor";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860032" y="1124744"/>
            <a:ext cx="3984480" cy="5733256"/>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B:public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Calling default derived constructor";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 obj1;</a:t>
            </a:r>
          </a:p>
          <a:p>
            <a:pPr marL="0" indent="0">
              <a:spcAft>
                <a:spcPts val="0"/>
              </a:spcAft>
              <a:buNone/>
            </a:pPr>
            <a:r>
              <a:rPr lang="en-IN" sz="2000" dirty="0">
                <a:latin typeface="Times New Roman" panose="02020603050405020304" pitchFamily="18" charset="0"/>
                <a:cs typeface="Times New Roman" panose="02020603050405020304" pitchFamily="18" charset="0"/>
              </a:rPr>
              <a:t>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01804251"/>
      </p:ext>
    </p:extLst>
  </p:cSld>
  <p:clrMapOvr>
    <a:masterClrMapping/>
  </p:clrMapOvr>
  <p:transition advClick="0" advTm="2147255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latin typeface="Times New Roman" panose="02020603050405020304" pitchFamily="18" charset="0"/>
                <a:cs typeface="Times New Roman" panose="02020603050405020304" pitchFamily="18" charset="0"/>
              </a:rPr>
            </a:br>
            <a:r>
              <a:rPr lang="en-IN" b="1" dirty="0">
                <a:latin typeface="+mn-lt"/>
                <a:cs typeface="Times New Roman" panose="02020603050405020304" pitchFamily="18" charset="0"/>
              </a:rPr>
              <a:t>Output</a:t>
            </a:r>
            <a:br>
              <a:rPr lang="en-IN" b="1" dirty="0">
                <a:latin typeface="+mn-lt"/>
                <a:cs typeface="Times New Roman" panose="02020603050405020304" pitchFamily="18" charset="0"/>
              </a:rPr>
            </a:br>
            <a:endParaRPr lang="en-US" dirty="0">
              <a:latin typeface="+mn-lt"/>
            </a:endParaRPr>
          </a:p>
        </p:txBody>
      </p:sp>
      <p:sp>
        <p:nvSpPr>
          <p:cNvPr id="3" name="Content Placeholder 2"/>
          <p:cNvSpPr>
            <a:spLocks noGrp="1"/>
          </p:cNvSpPr>
          <p:nvPr>
            <p:ph idx="1"/>
          </p:nvPr>
        </p:nvSpPr>
        <p:spPr/>
        <p:txBody>
          <a:bodyPr/>
          <a:lstStyle/>
          <a:p>
            <a:pPr marL="0" indent="0">
              <a:spcAft>
                <a:spcPts val="0"/>
              </a:spcAft>
              <a:buNone/>
            </a:pPr>
            <a:r>
              <a:rPr lang="en-IN" sz="3200" dirty="0">
                <a:latin typeface="Times New Roman" panose="02020603050405020304" pitchFamily="18" charset="0"/>
                <a:cs typeface="Times New Roman" panose="02020603050405020304" pitchFamily="18" charset="0"/>
              </a:rPr>
              <a:t>Calling default base class constructor</a:t>
            </a:r>
          </a:p>
          <a:p>
            <a:pPr marL="0" indent="0">
              <a:spcAft>
                <a:spcPts val="0"/>
              </a:spcAft>
              <a:buNone/>
            </a:pPr>
            <a:r>
              <a:rPr lang="en-IN" sz="3200" dirty="0">
                <a:latin typeface="Times New Roman" panose="02020603050405020304" pitchFamily="18" charset="0"/>
                <a:cs typeface="Times New Roman" panose="02020603050405020304" pitchFamily="18" charset="0"/>
              </a:rPr>
              <a:t>Calling default derived constructor</a:t>
            </a:r>
          </a:p>
          <a:p>
            <a:pPr marL="0" indent="0">
              <a:spcAft>
                <a:spcPts val="0"/>
              </a:spcAft>
              <a:buNone/>
            </a:pPr>
            <a:r>
              <a:rPr lang="en-IN" sz="3200" dirty="0">
                <a:latin typeface="Times New Roman" panose="02020603050405020304" pitchFamily="18" charset="0"/>
                <a:cs typeface="Times New Roman" panose="02020603050405020304" pitchFamily="18" charset="0"/>
              </a:rPr>
              <a:t>Calling derived class destructor</a:t>
            </a:r>
          </a:p>
          <a:p>
            <a:pPr marL="0" indent="0">
              <a:spcAft>
                <a:spcPts val="0"/>
              </a:spcAft>
              <a:buNone/>
            </a:pPr>
            <a:r>
              <a:rPr lang="en-IN" sz="3200" dirty="0">
                <a:latin typeface="Times New Roman" panose="02020603050405020304" pitchFamily="18" charset="0"/>
                <a:cs typeface="Times New Roman" panose="02020603050405020304" pitchFamily="18" charset="0"/>
              </a:rPr>
              <a:t>Calling base class destructor</a:t>
            </a:r>
          </a:p>
          <a:p>
            <a:endParaRPr lang="en-IN"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7954361"/>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b="1" dirty="0"/>
              <a:t>Access Specifiers/Visibility modes/Visibility labels in C++</a:t>
            </a:r>
          </a:p>
        </p:txBody>
      </p:sp>
      <p:sp>
        <p:nvSpPr>
          <p:cNvPr id="3" name="Content Placeholder 2"/>
          <p:cNvSpPr>
            <a:spLocks noGrp="1"/>
          </p:cNvSpPr>
          <p:nvPr>
            <p:ph idx="1"/>
          </p:nvPr>
        </p:nvSpPr>
        <p:spPr/>
        <p:txBody>
          <a:bodyPr/>
          <a:lstStyle/>
          <a:p>
            <a:pPr algn="just">
              <a:buNone/>
            </a:pPr>
            <a:endParaRPr lang="en-IN" dirty="0">
              <a:latin typeface="Times New Roman" panose="02020603050405020304" pitchFamily="18" charset="0"/>
              <a:cs typeface="Times New Roman" panose="02020603050405020304" pitchFamily="18" charset="0"/>
            </a:endParaRPr>
          </a:p>
          <a:p>
            <a:pPr algn="just">
              <a:buNone/>
            </a:pPr>
            <a:r>
              <a:rPr lang="en-IN" b="1" u="sng" dirty="0">
                <a:latin typeface="Times New Roman" panose="02020603050405020304" pitchFamily="18" charset="0"/>
                <a:cs typeface="Times New Roman" panose="02020603050405020304" pitchFamily="18" charset="0"/>
              </a:rPr>
              <a:t>private:</a:t>
            </a:r>
            <a:r>
              <a:rPr lang="en-IN" dirty="0">
                <a:latin typeface="Times New Roman" panose="02020603050405020304" pitchFamily="18" charset="0"/>
                <a:cs typeface="Times New Roman" panose="02020603050405020304" pitchFamily="18" charset="0"/>
              </a:rPr>
              <a:t> It is the highest level of data hiding. Private members are accessible inside the same class in which they are defined. </a:t>
            </a:r>
          </a:p>
          <a:p>
            <a:pPr algn="just">
              <a:buNone/>
            </a:pPr>
            <a:r>
              <a:rPr lang="en-IN" b="1" u="sng" dirty="0">
                <a:latin typeface="Times New Roman" panose="02020603050405020304" pitchFamily="18" charset="0"/>
                <a:cs typeface="Times New Roman" panose="02020603050405020304" pitchFamily="18" charset="0"/>
              </a:rPr>
              <a:t>protected: </a:t>
            </a:r>
            <a:r>
              <a:rPr lang="en-IN" dirty="0">
                <a:latin typeface="Times New Roman" panose="02020603050405020304" pitchFamily="18" charset="0"/>
                <a:cs typeface="Times New Roman" panose="02020603050405020304" pitchFamily="18" charset="0"/>
              </a:rPr>
              <a:t>Protected members are accessible inside base and derived class only.</a:t>
            </a:r>
          </a:p>
          <a:p>
            <a:pPr algn="just">
              <a:buNone/>
            </a:pPr>
            <a:r>
              <a:rPr lang="en-IN" b="1" u="sng" dirty="0">
                <a:latin typeface="Times New Roman" panose="02020603050405020304" pitchFamily="18" charset="0"/>
                <a:cs typeface="Times New Roman" panose="02020603050405020304" pitchFamily="18" charset="0"/>
              </a:rPr>
              <a:t>public</a:t>
            </a:r>
            <a:r>
              <a:rPr lang="en-IN" u="sng"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is the lowest and the most open level of data hiding. Public members are accessible everywhere.</a:t>
            </a:r>
          </a:p>
        </p:txBody>
      </p:sp>
    </p:spTree>
  </p:cSld>
  <p:clrMapOvr>
    <a:masterClrMapping/>
  </p:clrMapOvr>
  <p:transition advClick="0" advTm="2147255000"/>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dirty="0"/>
              <a:t>Order of execution of constructor and destructor during single inheritance[Parameterized constructor in both classes]</a:t>
            </a:r>
            <a:endParaRPr lang="en-IN" sz="2400" b="1" dirty="0"/>
          </a:p>
        </p:txBody>
      </p:sp>
      <p:sp>
        <p:nvSpPr>
          <p:cNvPr id="3" name="Content Placeholder 2"/>
          <p:cNvSpPr>
            <a:spLocks noGrp="1"/>
          </p:cNvSpPr>
          <p:nvPr>
            <p:ph sz="half" idx="1"/>
          </p:nvPr>
        </p:nvSpPr>
        <p:spPr>
          <a:xfrm>
            <a:off x="323528" y="1124744"/>
            <a:ext cx="3983040" cy="5544616"/>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x=a;</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parameterized "&lt;&lt;x;</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900" dirty="0">
                <a:latin typeface="Times New Roman" panose="02020603050405020304" pitchFamily="18" charset="0"/>
                <a:cs typeface="Times New Roman" panose="02020603050405020304" pitchFamily="18" charset="0"/>
              </a:rPr>
              <a:t>class B:public A</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m;</a:t>
            </a:r>
          </a:p>
          <a:p>
            <a:pPr marL="0" indent="0">
              <a:spcAft>
                <a:spcPts val="0"/>
              </a:spcAft>
              <a:buNone/>
            </a:pPr>
            <a:r>
              <a:rPr lang="en-IN" sz="1900" dirty="0">
                <a:latin typeface="Times New Roman" panose="02020603050405020304" pitchFamily="18" charset="0"/>
                <a:cs typeface="Times New Roman" panose="02020603050405020304" pitchFamily="18" charset="0"/>
              </a:rPr>
              <a:t>public:</a:t>
            </a:r>
          </a:p>
          <a:p>
            <a:pPr marL="0" indent="0">
              <a:spcAft>
                <a:spcPts val="0"/>
              </a:spcAft>
              <a:buNone/>
            </a:pPr>
            <a:r>
              <a:rPr lang="en-IN" sz="1900" dirty="0">
                <a:latin typeface="Times New Roman" panose="02020603050405020304" pitchFamily="18" charset="0"/>
                <a:cs typeface="Times New Roman" panose="02020603050405020304" pitchFamily="18" charset="0"/>
              </a:rPr>
              <a:t>B(</a:t>
            </a: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p):A(p)</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m=p;</a:t>
            </a:r>
          </a:p>
          <a:p>
            <a:pPr marL="0" indent="0">
              <a:spcAft>
                <a:spcPts val="0"/>
              </a:spcAft>
              <a:buNone/>
            </a:pPr>
            <a:r>
              <a:rPr lang="en-IN" sz="1900" dirty="0" err="1">
                <a:latin typeface="Times New Roman" panose="02020603050405020304" pitchFamily="18" charset="0"/>
                <a:cs typeface="Times New Roman" panose="02020603050405020304" pitchFamily="18" charset="0"/>
              </a:rPr>
              <a:t>cout</a:t>
            </a:r>
            <a:r>
              <a:rPr lang="en-IN" sz="1900" dirty="0">
                <a:latin typeface="Times New Roman" panose="02020603050405020304" pitchFamily="18" charset="0"/>
                <a:cs typeface="Times New Roman" panose="02020603050405020304" pitchFamily="18" charset="0"/>
              </a:rPr>
              <a:t>&lt;&lt;"\</a:t>
            </a:r>
            <a:r>
              <a:rPr lang="en-IN" sz="1900" dirty="0" err="1">
                <a:latin typeface="Times New Roman" panose="02020603050405020304" pitchFamily="18" charset="0"/>
                <a:cs typeface="Times New Roman" panose="02020603050405020304" pitchFamily="18" charset="0"/>
              </a:rPr>
              <a:t>nCalling</a:t>
            </a:r>
            <a:r>
              <a:rPr lang="en-IN" sz="1900" dirty="0">
                <a:latin typeface="Times New Roman" panose="02020603050405020304" pitchFamily="18" charset="0"/>
                <a:cs typeface="Times New Roman" panose="02020603050405020304" pitchFamily="18" charset="0"/>
              </a:rPr>
              <a:t> derived class parameterized:"&lt;&lt;m;</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~B()</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cout</a:t>
            </a:r>
            <a:r>
              <a:rPr lang="en-IN" sz="1900" dirty="0">
                <a:latin typeface="Times New Roman" panose="02020603050405020304" pitchFamily="18" charset="0"/>
                <a:cs typeface="Times New Roman" panose="02020603050405020304" pitchFamily="18" charset="0"/>
              </a:rPr>
              <a:t>&lt;&lt;"\</a:t>
            </a:r>
            <a:r>
              <a:rPr lang="en-IN" sz="1900" dirty="0" err="1">
                <a:latin typeface="Times New Roman" panose="02020603050405020304" pitchFamily="18" charset="0"/>
                <a:cs typeface="Times New Roman" panose="02020603050405020304" pitchFamily="18" charset="0"/>
              </a:rPr>
              <a:t>nCalling</a:t>
            </a:r>
            <a:r>
              <a:rPr lang="en-IN" sz="1900" dirty="0">
                <a:latin typeface="Times New Roman" panose="02020603050405020304" pitchFamily="18" charset="0"/>
                <a:cs typeface="Times New Roman" panose="02020603050405020304" pitchFamily="18" charset="0"/>
              </a:rPr>
              <a:t> derived class destructor";</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err="1">
                <a:latin typeface="Times New Roman" panose="02020603050405020304" pitchFamily="18" charset="0"/>
                <a:cs typeface="Times New Roman" panose="02020603050405020304" pitchFamily="18" charset="0"/>
              </a:rPr>
              <a:t>int</a:t>
            </a:r>
            <a:r>
              <a:rPr lang="en-IN" sz="1900" dirty="0">
                <a:latin typeface="Times New Roman" panose="02020603050405020304" pitchFamily="18" charset="0"/>
                <a:cs typeface="Times New Roman" panose="02020603050405020304" pitchFamily="18" charset="0"/>
              </a:rPr>
              <a:t> main()</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r>
              <a:rPr lang="en-IN" sz="1900" dirty="0">
                <a:latin typeface="Times New Roman" panose="02020603050405020304" pitchFamily="18" charset="0"/>
                <a:cs typeface="Times New Roman" panose="02020603050405020304" pitchFamily="18" charset="0"/>
              </a:rPr>
              <a:t>B obj2(1);</a:t>
            </a:r>
          </a:p>
          <a:p>
            <a:pPr marL="0" indent="0">
              <a:spcAft>
                <a:spcPts val="0"/>
              </a:spcAft>
              <a:buNone/>
            </a:pPr>
            <a:r>
              <a:rPr lang="en-IN" sz="1900" dirty="0">
                <a:latin typeface="Times New Roman" panose="02020603050405020304" pitchFamily="18" charset="0"/>
                <a:cs typeface="Times New Roman" panose="02020603050405020304" pitchFamily="18" charset="0"/>
              </a:rPr>
              <a:t>}</a:t>
            </a:r>
          </a:p>
          <a:p>
            <a:pPr marL="0" indent="0">
              <a:spcAft>
                <a:spcPts val="0"/>
              </a:spcAft>
              <a:buNone/>
            </a:pP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649807"/>
      </p:ext>
    </p:extLst>
  </p:cSld>
  <p:clrMapOvr>
    <a:masterClrMapping/>
  </p:clrMapOvr>
  <p:transition advClick="0" advTm="2147255000"/>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b="1" dirty="0"/>
              <a:t>Output</a:t>
            </a:r>
            <a:br>
              <a:rPr lang="en-IN" dirty="0"/>
            </a:br>
            <a:endParaRPr lang="en-US" dirty="0"/>
          </a:p>
        </p:txBody>
      </p:sp>
      <p:sp>
        <p:nvSpPr>
          <p:cNvPr id="3" name="Content Placeholder 2"/>
          <p:cNvSpPr>
            <a:spLocks noGrp="1"/>
          </p:cNvSpPr>
          <p:nvPr>
            <p:ph idx="1"/>
          </p:nvPr>
        </p:nvSpPr>
        <p:spPr/>
        <p:txBody>
          <a:bodyPr/>
          <a:lstStyle/>
          <a:p>
            <a:pPr marL="0" indent="0">
              <a:spcAft>
                <a:spcPts val="0"/>
              </a:spcAft>
              <a:buNone/>
            </a:pPr>
            <a:r>
              <a:rPr lang="en-IN" sz="2800" dirty="0">
                <a:latin typeface="Times New Roman" panose="02020603050405020304" pitchFamily="18" charset="0"/>
                <a:cs typeface="Times New Roman" panose="02020603050405020304" pitchFamily="18" charset="0"/>
              </a:rPr>
              <a:t>Calling base class parameterized 1</a:t>
            </a:r>
          </a:p>
          <a:p>
            <a:pPr marL="0" indent="0">
              <a:spcAft>
                <a:spcPts val="0"/>
              </a:spcAft>
              <a:buNone/>
            </a:pPr>
            <a:r>
              <a:rPr lang="en-IN" sz="2800" dirty="0">
                <a:latin typeface="Times New Roman" panose="02020603050405020304" pitchFamily="18" charset="0"/>
                <a:cs typeface="Times New Roman" panose="02020603050405020304" pitchFamily="18" charset="0"/>
              </a:rPr>
              <a:t>Calling derived class parameterized: 1</a:t>
            </a:r>
          </a:p>
          <a:p>
            <a:pPr marL="0" indent="0">
              <a:spcAft>
                <a:spcPts val="0"/>
              </a:spcAft>
              <a:buNone/>
            </a:pPr>
            <a:r>
              <a:rPr lang="en-IN" sz="2800" dirty="0">
                <a:latin typeface="Times New Roman" panose="02020603050405020304" pitchFamily="18" charset="0"/>
                <a:cs typeface="Times New Roman" panose="02020603050405020304" pitchFamily="18" charset="0"/>
              </a:rPr>
              <a:t>Calling derived class destructor</a:t>
            </a:r>
          </a:p>
          <a:p>
            <a:pPr marL="0" indent="0">
              <a:spcAft>
                <a:spcPts val="0"/>
              </a:spcAft>
              <a:buNone/>
            </a:pPr>
            <a:r>
              <a:rPr lang="en-IN" sz="2800" dirty="0">
                <a:latin typeface="Times New Roman" panose="02020603050405020304" pitchFamily="18" charset="0"/>
                <a:cs typeface="Times New Roman" panose="02020603050405020304" pitchFamily="18" charset="0"/>
              </a:rPr>
              <a:t>Calling base class destructor</a:t>
            </a:r>
          </a:p>
          <a:p>
            <a:pPr marL="0" indent="0">
              <a:spcAft>
                <a:spcPts val="0"/>
              </a:spcAft>
              <a:buNone/>
            </a:pPr>
            <a:endParaRPr lang="en-IN" sz="2800" dirty="0">
              <a:latin typeface="Times New Roman" panose="02020603050405020304" pitchFamily="18" charset="0"/>
              <a:cs typeface="Times New Roman" panose="02020603050405020304" pitchFamily="18" charset="0"/>
            </a:endParaRPr>
          </a:p>
          <a:p>
            <a:pPr marL="0" indent="0">
              <a:spcAft>
                <a:spcPts val="0"/>
              </a:spcAft>
              <a:buNone/>
            </a:pPr>
            <a:endParaRPr lang="en-IN" sz="2800" dirty="0">
              <a:latin typeface="Times New Roman" panose="02020603050405020304" pitchFamily="18" charset="0"/>
              <a:cs typeface="Times New Roman" panose="02020603050405020304" pitchFamily="18" charset="0"/>
            </a:endParaRPr>
          </a:p>
          <a:p>
            <a:pPr marL="0" indent="0">
              <a:spcAft>
                <a:spcPts val="0"/>
              </a:spcAft>
              <a:buNone/>
            </a:pPr>
            <a:endParaRPr lang="en-IN" sz="3200" dirty="0"/>
          </a:p>
          <a:p>
            <a:endParaRPr lang="en-US" dirty="0"/>
          </a:p>
        </p:txBody>
      </p:sp>
    </p:spTree>
    <p:extLst>
      <p:ext uri="{BB962C8B-B14F-4D97-AF65-F5344CB8AC3E}">
        <p14:creationId xmlns:p14="http://schemas.microsoft.com/office/powerpoint/2010/main" val="3875336012"/>
      </p:ext>
    </p:extLst>
  </p:cSld>
  <p:clrMapOvr>
    <a:masterClrMapping/>
  </p:clrMapOvr>
  <p:transition advClick="0" advTm="2147255000"/>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000" b="1" dirty="0">
                <a:latin typeface="+mn-lt"/>
                <a:cs typeface="Times New Roman" panose="02020603050405020304" pitchFamily="18" charset="0"/>
              </a:rPr>
              <a:t>Order of execution of constructor and destructor during single inheritance[Parameterized and default constructor in both classes]</a:t>
            </a:r>
            <a:endParaRPr lang="en-IN" sz="2000" b="1" dirty="0">
              <a:latin typeface="+mn-lt"/>
              <a:cs typeface="Times New Roman" panose="02020603050405020304" pitchFamily="18" charset="0"/>
            </a:endParaRPr>
          </a:p>
        </p:txBody>
      </p:sp>
      <p:sp>
        <p:nvSpPr>
          <p:cNvPr id="3" name="Content Placeholder 2"/>
          <p:cNvSpPr>
            <a:spLocks noGrp="1"/>
          </p:cNvSpPr>
          <p:nvPr>
            <p:ph sz="half" idx="1"/>
          </p:nvPr>
        </p:nvSpPr>
        <p:spPr>
          <a:xfrm>
            <a:off x="107504" y="1268760"/>
            <a:ext cx="4248472" cy="5229945"/>
          </a:xfrm>
        </p:spPr>
        <p:txBody>
          <a:bodyPr/>
          <a:lstStyle/>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class A{</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public:</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default";}</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    x=a;</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parameterized constructor "&lt;&lt;x;}</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marL="0" indent="0">
              <a:lnSpc>
                <a:spcPct val="100000"/>
              </a:lnSpc>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destructor";</a:t>
            </a:r>
          </a:p>
          <a:p>
            <a:pPr marL="0" indent="0">
              <a:lnSpc>
                <a:spcPct val="100000"/>
              </a:lnSpc>
              <a:spcAft>
                <a:spcPts val="0"/>
              </a:spcAft>
              <a:buNone/>
            </a:pPr>
            <a:r>
              <a:rPr lang="en-IN" sz="2000" dirty="0">
                <a:latin typeface="Times New Roman" panose="02020603050405020304" pitchFamily="18" charset="0"/>
                <a:cs typeface="Times New Roman" panose="02020603050405020304" pitchFamily="18" charset="0"/>
              </a:rPr>
              <a:t>}};</a:t>
            </a:r>
          </a:p>
          <a:p>
            <a:pPr>
              <a:lnSpc>
                <a:spcPct val="100000"/>
              </a:lnSpc>
            </a:pPr>
            <a:endParaRPr lang="en-IN"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72000" y="1124744"/>
            <a:ext cx="4464496" cy="5472608"/>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B:public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l;</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default";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p):A(p)</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l=p;</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parameterized constructor";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167062"/>
      </p:ext>
    </p:extLst>
  </p:cSld>
  <p:clrMapOvr>
    <a:masterClrMapping/>
  </p:clrMapOvr>
  <p:transition advClick="0" advTm="2147255000"/>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idx="1"/>
          </p:nvPr>
        </p:nvSpPr>
        <p:spPr>
          <a:xfrm>
            <a:off x="539552" y="1844824"/>
            <a:ext cx="2602632" cy="4403725"/>
          </a:xfrm>
        </p:spPr>
        <p:txBody>
          <a:bodyPr/>
          <a:lstStyle/>
          <a:p>
            <a:pPr marL="0" indent="0">
              <a:spcAft>
                <a:spcPts val="0"/>
              </a:spcAft>
              <a:buNone/>
            </a:pP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pPr marL="0" indent="0">
              <a:spcAft>
                <a:spcPts val="0"/>
              </a:spcAft>
              <a:buNone/>
            </a:pPr>
            <a:r>
              <a:rPr lang="en-IN" sz="2400" dirty="0">
                <a:latin typeface="Times New Roman" panose="02020603050405020304" pitchFamily="18" charset="0"/>
                <a:cs typeface="Times New Roman" panose="02020603050405020304" pitchFamily="18" charset="0"/>
              </a:rPr>
              <a:t>B obj1;   </a:t>
            </a:r>
          </a:p>
          <a:p>
            <a:pPr marL="0" indent="0">
              <a:spcAft>
                <a:spcPts val="0"/>
              </a:spcAft>
              <a:buNone/>
            </a:pPr>
            <a:r>
              <a:rPr lang="en-IN" sz="2400" dirty="0">
                <a:latin typeface="Times New Roman" panose="02020603050405020304" pitchFamily="18" charset="0"/>
                <a:cs typeface="Times New Roman" panose="02020603050405020304" pitchFamily="18" charset="0"/>
              </a:rPr>
              <a:t>B obj2(1);</a:t>
            </a:r>
          </a:p>
          <a:p>
            <a:pPr marL="0" indent="0">
              <a:spcAft>
                <a:spcPts val="0"/>
              </a:spcAft>
              <a:buNone/>
            </a:pPr>
            <a:r>
              <a:rPr lang="en-IN" sz="2400" dirty="0">
                <a:latin typeface="Times New Roman" panose="02020603050405020304" pitchFamily="18" charset="0"/>
                <a:cs typeface="Times New Roman" panose="02020603050405020304" pitchFamily="18" charset="0"/>
              </a:rPr>
              <a:t>return 0;</a:t>
            </a:r>
          </a:p>
          <a:p>
            <a:pPr marL="0" indent="0">
              <a:spcAft>
                <a:spcPts val="0"/>
              </a:spcAft>
              <a:buNone/>
            </a:pP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US" sz="2400" dirty="0"/>
          </a:p>
        </p:txBody>
      </p:sp>
      <p:sp>
        <p:nvSpPr>
          <p:cNvPr id="4" name="Rectangle 3"/>
          <p:cNvSpPr/>
          <p:nvPr/>
        </p:nvSpPr>
        <p:spPr>
          <a:xfrm>
            <a:off x="3707904" y="1991513"/>
            <a:ext cx="5256584" cy="2862322"/>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Output: </a:t>
            </a:r>
          </a:p>
          <a:p>
            <a:r>
              <a:rPr lang="en-US" sz="2000" dirty="0">
                <a:latin typeface="Times New Roman" panose="02020603050405020304" pitchFamily="18" charset="0"/>
                <a:cs typeface="Times New Roman" panose="02020603050405020304" pitchFamily="18" charset="0"/>
              </a:rPr>
              <a:t>Calling base class default</a:t>
            </a:r>
          </a:p>
          <a:p>
            <a:r>
              <a:rPr lang="en-US" sz="2000" dirty="0">
                <a:latin typeface="Times New Roman" panose="02020603050405020304" pitchFamily="18" charset="0"/>
                <a:cs typeface="Times New Roman" panose="02020603050405020304" pitchFamily="18" charset="0"/>
              </a:rPr>
              <a:t>Calling derived class default</a:t>
            </a:r>
          </a:p>
          <a:p>
            <a:r>
              <a:rPr lang="en-US" sz="2000" dirty="0">
                <a:latin typeface="Times New Roman" panose="02020603050405020304" pitchFamily="18" charset="0"/>
                <a:cs typeface="Times New Roman" panose="02020603050405020304" pitchFamily="18" charset="0"/>
              </a:rPr>
              <a:t>Calling base class parameterized constructor 1</a:t>
            </a:r>
          </a:p>
          <a:p>
            <a:r>
              <a:rPr lang="en-US" sz="2000" dirty="0">
                <a:latin typeface="Times New Roman" panose="02020603050405020304" pitchFamily="18" charset="0"/>
                <a:cs typeface="Times New Roman" panose="02020603050405020304" pitchFamily="18" charset="0"/>
              </a:rPr>
              <a:t>Calling derived class parameterized constructor</a:t>
            </a:r>
          </a:p>
          <a:p>
            <a:r>
              <a:rPr lang="en-US" sz="2000" dirty="0">
                <a:latin typeface="Times New Roman" panose="02020603050405020304" pitchFamily="18" charset="0"/>
                <a:cs typeface="Times New Roman" panose="02020603050405020304" pitchFamily="18" charset="0"/>
              </a:rPr>
              <a:t>Calling derived class destructor</a:t>
            </a:r>
          </a:p>
          <a:p>
            <a:r>
              <a:rPr lang="en-US" sz="2000" dirty="0">
                <a:latin typeface="Times New Roman" panose="02020603050405020304" pitchFamily="18" charset="0"/>
                <a:cs typeface="Times New Roman" panose="02020603050405020304" pitchFamily="18" charset="0"/>
              </a:rPr>
              <a:t>Calling base class destructor</a:t>
            </a:r>
          </a:p>
          <a:p>
            <a:r>
              <a:rPr lang="en-US" sz="2000" dirty="0">
                <a:latin typeface="Times New Roman" panose="02020603050405020304" pitchFamily="18" charset="0"/>
                <a:cs typeface="Times New Roman" panose="02020603050405020304" pitchFamily="18" charset="0"/>
              </a:rPr>
              <a:t>Calling derived class destructor</a:t>
            </a:r>
          </a:p>
          <a:p>
            <a:r>
              <a:rPr lang="en-US" sz="2000" dirty="0">
                <a:latin typeface="Times New Roman" panose="02020603050405020304" pitchFamily="18" charset="0"/>
                <a:cs typeface="Times New Roman" panose="02020603050405020304" pitchFamily="18" charset="0"/>
              </a:rPr>
              <a:t>Calling base class destructor</a:t>
            </a:r>
          </a:p>
        </p:txBody>
      </p:sp>
    </p:spTree>
    <p:extLst>
      <p:ext uri="{BB962C8B-B14F-4D97-AF65-F5344CB8AC3E}">
        <p14:creationId xmlns:p14="http://schemas.microsoft.com/office/powerpoint/2010/main" val="4009302635"/>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93E3F-04D9-46EA-B674-150C9C817677}"/>
              </a:ext>
            </a:extLst>
          </p:cNvPr>
          <p:cNvSpPr>
            <a:spLocks noGrp="1"/>
          </p:cNvSpPr>
          <p:nvPr>
            <p:ph type="title"/>
          </p:nvPr>
        </p:nvSpPr>
        <p:spPr/>
        <p:txBody>
          <a:bodyPr/>
          <a:lstStyle/>
          <a:p>
            <a:r>
              <a:rPr lang="en-IN" b="1" dirty="0"/>
              <a:t>Q1</a:t>
            </a:r>
          </a:p>
        </p:txBody>
      </p:sp>
      <p:sp>
        <p:nvSpPr>
          <p:cNvPr id="6" name="Content Placeholder 5">
            <a:extLst>
              <a:ext uri="{FF2B5EF4-FFF2-40B4-BE49-F238E27FC236}">
                <a16:creationId xmlns:a16="http://schemas.microsoft.com/office/drawing/2014/main" id="{D6B1B457-579C-4C6C-9FD5-97580BA14A13}"/>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In case of inheritance where both base and derived class are having constructors, when an object of derived class is created then___________ .</a:t>
            </a:r>
          </a:p>
          <a:p>
            <a:pPr marL="0" indent="0" algn="just">
              <a:buNone/>
            </a:pPr>
            <a:r>
              <a:rPr lang="en-US" sz="2400" dirty="0">
                <a:latin typeface="Times New Roman" panose="02020603050405020304" pitchFamily="18" charset="0"/>
                <a:cs typeface="Times New Roman" panose="02020603050405020304" pitchFamily="18" charset="0"/>
              </a:rPr>
              <a:t>A. constructor of derived class will be invoked first</a:t>
            </a:r>
          </a:p>
          <a:p>
            <a:pPr marL="0" indent="0" algn="just">
              <a:buNone/>
            </a:pPr>
            <a:r>
              <a:rPr lang="en-US" sz="2400" dirty="0">
                <a:latin typeface="Times New Roman" panose="02020603050405020304" pitchFamily="18" charset="0"/>
                <a:cs typeface="Times New Roman" panose="02020603050405020304" pitchFamily="18" charset="0"/>
              </a:rPr>
              <a:t>B. constructor of base class will be invoked first</a:t>
            </a:r>
          </a:p>
          <a:p>
            <a:pPr marL="0" indent="0" algn="just">
              <a:buNone/>
            </a:pPr>
            <a:r>
              <a:rPr lang="en-US" sz="2400" dirty="0">
                <a:latin typeface="Times New Roman" panose="02020603050405020304" pitchFamily="18" charset="0"/>
                <a:cs typeface="Times New Roman" panose="02020603050405020304" pitchFamily="18" charset="0"/>
              </a:rPr>
              <a:t>C. constructor of derived class will be executed first followed by base class</a:t>
            </a:r>
          </a:p>
          <a:p>
            <a:pPr marL="0" indent="0" algn="just">
              <a:buNone/>
            </a:pPr>
            <a:r>
              <a:rPr lang="en-US" sz="2400" dirty="0">
                <a:latin typeface="Times New Roman" panose="02020603050405020304" pitchFamily="18" charset="0"/>
                <a:cs typeface="Times New Roman" panose="02020603050405020304" pitchFamily="18" charset="0"/>
              </a:rPr>
              <a:t>D. constructor of base class will be executed first followed by derived class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179111"/>
      </p:ext>
    </p:extLst>
  </p:cSld>
  <p:clrMapOvr>
    <a:masterClrMapping/>
  </p:clrMapOvr>
  <p:transition advClick="0" advTm="2147255000"/>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D93E3F-04D9-46EA-B674-150C9C817677}"/>
              </a:ext>
            </a:extLst>
          </p:cNvPr>
          <p:cNvSpPr>
            <a:spLocks noGrp="1"/>
          </p:cNvSpPr>
          <p:nvPr>
            <p:ph type="title"/>
          </p:nvPr>
        </p:nvSpPr>
        <p:spPr/>
        <p:txBody>
          <a:bodyPr/>
          <a:lstStyle/>
          <a:p>
            <a:r>
              <a:rPr lang="en-IN" b="1" dirty="0"/>
              <a:t>Solution</a:t>
            </a:r>
          </a:p>
        </p:txBody>
      </p:sp>
      <p:sp>
        <p:nvSpPr>
          <p:cNvPr id="6" name="Content Placeholder 5">
            <a:extLst>
              <a:ext uri="{FF2B5EF4-FFF2-40B4-BE49-F238E27FC236}">
                <a16:creationId xmlns:a16="http://schemas.microsoft.com/office/drawing/2014/main" id="{D6B1B457-579C-4C6C-9FD5-97580BA14A13}"/>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 In case of inheritance where both base and derived class are having constructors, when an object of derived class is created then___________ .</a:t>
            </a:r>
          </a:p>
          <a:p>
            <a:pPr marL="0" indent="0" algn="just">
              <a:buNone/>
            </a:pPr>
            <a:r>
              <a:rPr lang="en-US" sz="2400" dirty="0">
                <a:latin typeface="Times New Roman" panose="02020603050405020304" pitchFamily="18" charset="0"/>
                <a:cs typeface="Times New Roman" panose="02020603050405020304" pitchFamily="18" charset="0"/>
              </a:rPr>
              <a:t>A. constructor of derived class will be invoked first</a:t>
            </a:r>
          </a:p>
          <a:p>
            <a:pPr marL="0" indent="0" algn="just">
              <a:buNone/>
            </a:pPr>
            <a:r>
              <a:rPr lang="en-US" sz="2400" dirty="0">
                <a:latin typeface="Times New Roman" panose="02020603050405020304" pitchFamily="18" charset="0"/>
                <a:cs typeface="Times New Roman" panose="02020603050405020304" pitchFamily="18" charset="0"/>
              </a:rPr>
              <a:t>B. constructor of base class will be invoked first</a:t>
            </a:r>
          </a:p>
          <a:p>
            <a:pPr marL="0" indent="0" algn="just">
              <a:buNone/>
            </a:pPr>
            <a:r>
              <a:rPr lang="en-US" sz="2400" dirty="0">
                <a:latin typeface="Times New Roman" panose="02020603050405020304" pitchFamily="18" charset="0"/>
                <a:cs typeface="Times New Roman" panose="02020603050405020304" pitchFamily="18" charset="0"/>
              </a:rPr>
              <a:t>C. constructor of derived class will be executed first followed by base class</a:t>
            </a:r>
          </a:p>
          <a:p>
            <a:pPr marL="0" indent="0" algn="just">
              <a:buNone/>
            </a:pPr>
            <a:r>
              <a:rPr lang="en-US" sz="2400" dirty="0">
                <a:latin typeface="Times New Roman" panose="02020603050405020304" pitchFamily="18" charset="0"/>
                <a:cs typeface="Times New Roman" panose="02020603050405020304" pitchFamily="18" charset="0"/>
              </a:rPr>
              <a:t>D. </a:t>
            </a:r>
            <a:r>
              <a:rPr lang="en-US" sz="2400" b="1" dirty="0">
                <a:latin typeface="Times New Roman" panose="02020603050405020304" pitchFamily="18" charset="0"/>
                <a:cs typeface="Times New Roman" panose="02020603050405020304" pitchFamily="18" charset="0"/>
              </a:rPr>
              <a:t>constructor of base class will be executed first followed by derived class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128000"/>
      </p:ext>
    </p:extLst>
  </p:cSld>
  <p:clrMapOvr>
    <a:masterClrMapping/>
  </p:clrMapOvr>
  <p:transition advClick="0" advTm="214725500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5A95-C4F7-4076-9C36-ACCB2AB10FC4}"/>
              </a:ext>
            </a:extLst>
          </p:cNvPr>
          <p:cNvSpPr>
            <a:spLocks noGrp="1"/>
          </p:cNvSpPr>
          <p:nvPr>
            <p:ph type="title"/>
          </p:nvPr>
        </p:nvSpPr>
        <p:spPr/>
        <p:txBody>
          <a:bodyPr/>
          <a:lstStyle/>
          <a:p>
            <a:r>
              <a:rPr lang="en-IN" b="1" dirty="0"/>
              <a:t>Q2</a:t>
            </a:r>
          </a:p>
        </p:txBody>
      </p:sp>
      <p:sp>
        <p:nvSpPr>
          <p:cNvPr id="3" name="Content Placeholder 2">
            <a:extLst>
              <a:ext uri="{FF2B5EF4-FFF2-40B4-BE49-F238E27FC236}">
                <a16:creationId xmlns:a16="http://schemas.microsoft.com/office/drawing/2014/main" id="{5DED95B0-1068-46E4-ADCE-86FE08BCDC1D}"/>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If base class has constructor with arguments, then it will be ________________ for the derived class to have constructor and pass the arguments to base class constructor.</a:t>
            </a:r>
          </a:p>
          <a:p>
            <a:pPr marL="0" indent="0" algn="just">
              <a:buNone/>
            </a:pPr>
            <a:r>
              <a:rPr lang="en-US" sz="2400" dirty="0">
                <a:latin typeface="Times New Roman" panose="02020603050405020304" pitchFamily="18" charset="0"/>
                <a:cs typeface="Times New Roman" panose="02020603050405020304" pitchFamily="18" charset="0"/>
              </a:rPr>
              <a:t>A. Optional</a:t>
            </a:r>
          </a:p>
          <a:p>
            <a:pPr marL="0" indent="0" algn="just">
              <a:buNone/>
            </a:pPr>
            <a:r>
              <a:rPr lang="en-US" sz="2400" dirty="0">
                <a:latin typeface="Times New Roman" panose="02020603050405020304" pitchFamily="18" charset="0"/>
                <a:cs typeface="Times New Roman" panose="02020603050405020304" pitchFamily="18" charset="0"/>
              </a:rPr>
              <a:t>B. Mandatory</a:t>
            </a:r>
          </a:p>
          <a:p>
            <a:pPr marL="0" indent="0" algn="just">
              <a:buNone/>
            </a:pPr>
            <a:r>
              <a:rPr lang="en-US" sz="2400" dirty="0">
                <a:latin typeface="Times New Roman" panose="02020603050405020304" pitchFamily="18" charset="0"/>
                <a:cs typeface="Times New Roman" panose="02020603050405020304" pitchFamily="18" charset="0"/>
              </a:rPr>
              <a:t>C. Compiler dependent</a:t>
            </a:r>
          </a:p>
          <a:p>
            <a:pPr marL="0" indent="0" algn="just">
              <a:buNone/>
            </a:pPr>
            <a:r>
              <a:rPr lang="en-US" sz="2400" dirty="0">
                <a:latin typeface="Times New Roman" panose="02020603050405020304" pitchFamily="18" charset="0"/>
                <a:cs typeface="Times New Roman" panose="02020603050405020304" pitchFamily="18" charset="0"/>
              </a:rPr>
              <a:t>D. Compiler Error Situation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63290"/>
      </p:ext>
    </p:extLst>
  </p:cSld>
  <p:clrMapOvr>
    <a:masterClrMapping/>
  </p:clrMapOvr>
  <p:transition advClick="0" advTm="214725500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5A95-C4F7-4076-9C36-ACCB2AB10FC4}"/>
              </a:ext>
            </a:extLst>
          </p:cNvPr>
          <p:cNvSpPr>
            <a:spLocks noGrp="1"/>
          </p:cNvSpPr>
          <p:nvPr>
            <p:ph type="title"/>
          </p:nvPr>
        </p:nvSpPr>
        <p:spPr/>
        <p:txBody>
          <a:bodyPr/>
          <a:lstStyle/>
          <a:p>
            <a:r>
              <a:rPr lang="en-IN" b="1" dirty="0"/>
              <a:t>Solution </a:t>
            </a:r>
          </a:p>
        </p:txBody>
      </p:sp>
      <p:sp>
        <p:nvSpPr>
          <p:cNvPr id="3" name="Content Placeholder 2">
            <a:extLst>
              <a:ext uri="{FF2B5EF4-FFF2-40B4-BE49-F238E27FC236}">
                <a16:creationId xmlns:a16="http://schemas.microsoft.com/office/drawing/2014/main" id="{5DED95B0-1068-46E4-ADCE-86FE08BCDC1D}"/>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If base class has constructor with arguments, then it will be ________________ for the derived class to have constructor and pass the arguments to base class constructor.</a:t>
            </a:r>
          </a:p>
          <a:p>
            <a:pPr marL="0" indent="0" algn="just">
              <a:buNone/>
            </a:pPr>
            <a:r>
              <a:rPr lang="en-US" sz="2400" dirty="0">
                <a:latin typeface="Times New Roman" panose="02020603050405020304" pitchFamily="18" charset="0"/>
                <a:cs typeface="Times New Roman" panose="02020603050405020304" pitchFamily="18" charset="0"/>
              </a:rPr>
              <a:t>A. Optional</a:t>
            </a:r>
          </a:p>
          <a:p>
            <a:pPr marL="0" indent="0" algn="just">
              <a:buNone/>
            </a:pPr>
            <a:r>
              <a:rPr lang="en-US" sz="2400" dirty="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Mandatory</a:t>
            </a:r>
          </a:p>
          <a:p>
            <a:pPr marL="0" indent="0" algn="just">
              <a:buNone/>
            </a:pPr>
            <a:r>
              <a:rPr lang="en-US" sz="2400" dirty="0">
                <a:latin typeface="Times New Roman" panose="02020603050405020304" pitchFamily="18" charset="0"/>
                <a:cs typeface="Times New Roman" panose="02020603050405020304" pitchFamily="18" charset="0"/>
              </a:rPr>
              <a:t>C. Compiler dependent</a:t>
            </a:r>
          </a:p>
          <a:p>
            <a:pPr marL="0" indent="0" algn="just">
              <a:buNone/>
            </a:pPr>
            <a:r>
              <a:rPr lang="en-US" sz="2400" dirty="0">
                <a:latin typeface="Times New Roman" panose="02020603050405020304" pitchFamily="18" charset="0"/>
                <a:cs typeface="Times New Roman" panose="02020603050405020304" pitchFamily="18" charset="0"/>
              </a:rPr>
              <a:t>D. Compiler Error Situation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577533"/>
      </p:ext>
    </p:extLst>
  </p:cSld>
  <p:clrMapOvr>
    <a:masterClrMapping/>
  </p:clrMapOvr>
  <p:transition advClick="0" advTm="2147255000"/>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8967-26A7-480C-9B94-3D43989CECCC}"/>
              </a:ext>
            </a:extLst>
          </p:cNvPr>
          <p:cNvSpPr>
            <a:spLocks noGrp="1"/>
          </p:cNvSpPr>
          <p:nvPr>
            <p:ph type="title"/>
          </p:nvPr>
        </p:nvSpPr>
        <p:spPr/>
        <p:txBody>
          <a:bodyPr/>
          <a:lstStyle/>
          <a:p>
            <a:r>
              <a:rPr lang="en-IN" b="1" dirty="0"/>
              <a:t>Q3</a:t>
            </a:r>
          </a:p>
        </p:txBody>
      </p:sp>
      <p:sp>
        <p:nvSpPr>
          <p:cNvPr id="3" name="Content Placeholder 2">
            <a:extLst>
              <a:ext uri="{FF2B5EF4-FFF2-40B4-BE49-F238E27FC236}">
                <a16:creationId xmlns:a16="http://schemas.microsoft.com/office/drawing/2014/main" id="{E37391A8-0A6B-4606-A8B5-54828EA4545E}"/>
              </a:ext>
            </a:extLst>
          </p:cNvPr>
          <p:cNvSpPr>
            <a:spLocks noGrp="1"/>
          </p:cNvSpPr>
          <p:nvPr>
            <p:ph idx="1"/>
          </p:nvPr>
        </p:nvSpPr>
        <p:spPr>
          <a:xfrm>
            <a:off x="467544" y="1124744"/>
            <a:ext cx="8105775" cy="547260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In case of inheritance where both base and derived class are having constructor and destructor, then which if the following are true ?</a:t>
            </a:r>
          </a:p>
          <a:p>
            <a:pPr marL="0" indent="0">
              <a:buNone/>
            </a:pPr>
            <a:r>
              <a:rPr lang="en-US" sz="2400" dirty="0">
                <a:latin typeface="Times New Roman" panose="02020603050405020304" pitchFamily="18" charset="0"/>
                <a:cs typeface="Times New Roman" panose="02020603050405020304" pitchFamily="18" charset="0"/>
              </a:rPr>
              <a:t>1. Constructors are executed in their order of derivation</a:t>
            </a:r>
          </a:p>
          <a:p>
            <a:pPr marL="0" indent="0">
              <a:buNone/>
            </a:pPr>
            <a:r>
              <a:rPr lang="en-US" sz="2400" dirty="0">
                <a:latin typeface="Times New Roman" panose="02020603050405020304" pitchFamily="18" charset="0"/>
                <a:cs typeface="Times New Roman" panose="02020603050405020304" pitchFamily="18" charset="0"/>
              </a:rPr>
              <a:t>2. Constructors are executed in reverse order of derivation</a:t>
            </a:r>
          </a:p>
          <a:p>
            <a:pPr marL="0" indent="0">
              <a:buNone/>
            </a:pPr>
            <a:r>
              <a:rPr lang="en-US" sz="2400" dirty="0">
                <a:latin typeface="Times New Roman" panose="02020603050405020304" pitchFamily="18" charset="0"/>
                <a:cs typeface="Times New Roman" panose="02020603050405020304" pitchFamily="18" charset="0"/>
              </a:rPr>
              <a:t>3. Destructors are executed in their order of derivation</a:t>
            </a:r>
          </a:p>
          <a:p>
            <a:pPr marL="0" indent="0">
              <a:buNone/>
            </a:pPr>
            <a:r>
              <a:rPr lang="en-US" sz="2400" dirty="0">
                <a:latin typeface="Times New Roman" panose="02020603050405020304" pitchFamily="18" charset="0"/>
                <a:cs typeface="Times New Roman" panose="02020603050405020304" pitchFamily="18" charset="0"/>
              </a:rPr>
              <a:t>4. Destructors are executed in reverse order of derivation</a:t>
            </a:r>
          </a:p>
          <a:p>
            <a:pPr marL="0" indent="0">
              <a:buNone/>
            </a:pPr>
            <a:r>
              <a:rPr lang="en-US" sz="2400" dirty="0">
                <a:latin typeface="Times New Roman" panose="02020603050405020304" pitchFamily="18" charset="0"/>
                <a:cs typeface="Times New Roman" panose="02020603050405020304" pitchFamily="18" charset="0"/>
              </a:rPr>
              <a:t>A. Only 2 ,4</a:t>
            </a:r>
          </a:p>
          <a:p>
            <a:pPr marL="0" indent="0">
              <a:buNone/>
            </a:pPr>
            <a:r>
              <a:rPr lang="en-US" sz="2400" dirty="0">
                <a:latin typeface="Times New Roman" panose="02020603050405020304" pitchFamily="18" charset="0"/>
                <a:cs typeface="Times New Roman" panose="02020603050405020304" pitchFamily="18" charset="0"/>
              </a:rPr>
              <a:t>B. Only 1 , 3</a:t>
            </a:r>
          </a:p>
          <a:p>
            <a:pPr marL="0" indent="0">
              <a:buNone/>
            </a:pPr>
            <a:r>
              <a:rPr lang="en-US" sz="2400" dirty="0">
                <a:latin typeface="Times New Roman" panose="02020603050405020304" pitchFamily="18" charset="0"/>
                <a:cs typeface="Times New Roman" panose="02020603050405020304" pitchFamily="18" charset="0"/>
              </a:rPr>
              <a:t>C. Only 1 , 4</a:t>
            </a:r>
          </a:p>
          <a:p>
            <a:pPr marL="0" indent="0">
              <a:buNone/>
            </a:pPr>
            <a:r>
              <a:rPr lang="en-US" sz="2400" dirty="0">
                <a:latin typeface="Times New Roman" panose="02020603050405020304" pitchFamily="18" charset="0"/>
                <a:cs typeface="Times New Roman" panose="02020603050405020304" pitchFamily="18" charset="0"/>
              </a:rPr>
              <a:t>D. Only 2, 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63121"/>
      </p:ext>
    </p:extLst>
  </p:cSld>
  <p:clrMapOvr>
    <a:masterClrMapping/>
  </p:clrMapOvr>
  <p:transition advClick="0" advTm="2147255000"/>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8967-26A7-480C-9B94-3D43989CECCC}"/>
              </a:ext>
            </a:extLst>
          </p:cNvPr>
          <p:cNvSpPr>
            <a:spLocks noGrp="1"/>
          </p:cNvSpPr>
          <p:nvPr>
            <p:ph type="title"/>
          </p:nvPr>
        </p:nvSpPr>
        <p:spPr/>
        <p:txBody>
          <a:bodyPr/>
          <a:lstStyle/>
          <a:p>
            <a:r>
              <a:rPr lang="en-IN" b="1" dirty="0"/>
              <a:t>Solution</a:t>
            </a:r>
          </a:p>
        </p:txBody>
      </p:sp>
      <p:sp>
        <p:nvSpPr>
          <p:cNvPr id="3" name="Content Placeholder 2">
            <a:extLst>
              <a:ext uri="{FF2B5EF4-FFF2-40B4-BE49-F238E27FC236}">
                <a16:creationId xmlns:a16="http://schemas.microsoft.com/office/drawing/2014/main" id="{E37391A8-0A6B-4606-A8B5-54828EA4545E}"/>
              </a:ext>
            </a:extLst>
          </p:cNvPr>
          <p:cNvSpPr>
            <a:spLocks noGrp="1"/>
          </p:cNvSpPr>
          <p:nvPr>
            <p:ph idx="1"/>
          </p:nvPr>
        </p:nvSpPr>
        <p:spPr>
          <a:xfrm>
            <a:off x="467544" y="1124744"/>
            <a:ext cx="8105775" cy="5472608"/>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In case of inheritance where both base and derived class are having constructor and destructor, then which if the following are true ?</a:t>
            </a:r>
          </a:p>
          <a:p>
            <a:pPr marL="0" indent="0">
              <a:buNone/>
            </a:pPr>
            <a:r>
              <a:rPr lang="en-US" sz="2400" dirty="0">
                <a:latin typeface="Times New Roman" panose="02020603050405020304" pitchFamily="18" charset="0"/>
                <a:cs typeface="Times New Roman" panose="02020603050405020304" pitchFamily="18" charset="0"/>
              </a:rPr>
              <a:t>1. Constructors are executed in their order of derivation</a:t>
            </a:r>
          </a:p>
          <a:p>
            <a:pPr marL="0" indent="0">
              <a:buNone/>
            </a:pPr>
            <a:r>
              <a:rPr lang="en-US" sz="2400" dirty="0">
                <a:latin typeface="Times New Roman" panose="02020603050405020304" pitchFamily="18" charset="0"/>
                <a:cs typeface="Times New Roman" panose="02020603050405020304" pitchFamily="18" charset="0"/>
              </a:rPr>
              <a:t>2. Constructors are executed in reverse order of derivation</a:t>
            </a:r>
          </a:p>
          <a:p>
            <a:pPr marL="0" indent="0">
              <a:buNone/>
            </a:pPr>
            <a:r>
              <a:rPr lang="en-US" sz="2400" dirty="0">
                <a:latin typeface="Times New Roman" panose="02020603050405020304" pitchFamily="18" charset="0"/>
                <a:cs typeface="Times New Roman" panose="02020603050405020304" pitchFamily="18" charset="0"/>
              </a:rPr>
              <a:t>3. Destructors are executed in their order of derivation</a:t>
            </a:r>
          </a:p>
          <a:p>
            <a:pPr marL="0" indent="0">
              <a:buNone/>
            </a:pPr>
            <a:r>
              <a:rPr lang="en-US" sz="2400" dirty="0">
                <a:latin typeface="Times New Roman" panose="02020603050405020304" pitchFamily="18" charset="0"/>
                <a:cs typeface="Times New Roman" panose="02020603050405020304" pitchFamily="18" charset="0"/>
              </a:rPr>
              <a:t>4. Destructors are executed in reverse order of derivation</a:t>
            </a:r>
          </a:p>
          <a:p>
            <a:pPr marL="0" indent="0">
              <a:buNone/>
            </a:pPr>
            <a:r>
              <a:rPr lang="en-US" sz="2400" dirty="0">
                <a:latin typeface="Times New Roman" panose="02020603050405020304" pitchFamily="18" charset="0"/>
                <a:cs typeface="Times New Roman" panose="02020603050405020304" pitchFamily="18" charset="0"/>
              </a:rPr>
              <a:t>A. Only 2 ,4</a:t>
            </a:r>
          </a:p>
          <a:p>
            <a:pPr marL="0" indent="0">
              <a:buNone/>
            </a:pPr>
            <a:r>
              <a:rPr lang="en-US" sz="2400" dirty="0">
                <a:latin typeface="Times New Roman" panose="02020603050405020304" pitchFamily="18" charset="0"/>
                <a:cs typeface="Times New Roman" panose="02020603050405020304" pitchFamily="18" charset="0"/>
              </a:rPr>
              <a:t>B. Only 1 , 3</a:t>
            </a:r>
          </a:p>
          <a:p>
            <a:pPr marL="0" indent="0">
              <a:buNone/>
            </a:pPr>
            <a:r>
              <a:rPr lang="en-US" sz="2400" dirty="0">
                <a:latin typeface="Times New Roman" panose="02020603050405020304" pitchFamily="18" charset="0"/>
                <a:cs typeface="Times New Roman" panose="02020603050405020304" pitchFamily="18" charset="0"/>
              </a:rPr>
              <a:t>C. </a:t>
            </a:r>
            <a:r>
              <a:rPr lang="en-US" sz="2400" b="1" dirty="0">
                <a:latin typeface="Times New Roman" panose="02020603050405020304" pitchFamily="18" charset="0"/>
                <a:cs typeface="Times New Roman" panose="02020603050405020304" pitchFamily="18" charset="0"/>
              </a:rPr>
              <a:t>Only 1 , 4</a:t>
            </a:r>
          </a:p>
          <a:p>
            <a:pPr marL="0" indent="0">
              <a:buNone/>
            </a:pPr>
            <a:r>
              <a:rPr lang="en-US" sz="2400" dirty="0">
                <a:latin typeface="Times New Roman" panose="02020603050405020304" pitchFamily="18" charset="0"/>
                <a:cs typeface="Times New Roman" panose="02020603050405020304" pitchFamily="18" charset="0"/>
              </a:rPr>
              <a:t>D. Only 2, 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646392"/>
      </p:ext>
    </p:extLst>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Accessibility modes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72" y="2492896"/>
            <a:ext cx="828092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5536" y="1484784"/>
            <a:ext cx="7992888"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Below table specifies the accessibility of the three visibility modes in the same class, derived class and outside class.</a:t>
            </a:r>
            <a:endParaRPr lang="en-US" sz="2400" dirty="0"/>
          </a:p>
        </p:txBody>
      </p:sp>
    </p:spTree>
    <p:extLst>
      <p:ext uri="{BB962C8B-B14F-4D97-AF65-F5344CB8AC3E}">
        <p14:creationId xmlns:p14="http://schemas.microsoft.com/office/powerpoint/2010/main" val="3783539068"/>
      </p:ext>
    </p:extLst>
  </p:cSld>
  <p:clrMapOvr>
    <a:masterClrMapping/>
  </p:clrMapOvr>
  <p:transition advClick="0" advTm="2147255000"/>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228-99BF-4EF6-919E-9D756B8CD51F}"/>
              </a:ext>
            </a:extLst>
          </p:cNvPr>
          <p:cNvSpPr>
            <a:spLocks noGrp="1"/>
          </p:cNvSpPr>
          <p:nvPr>
            <p:ph type="title"/>
          </p:nvPr>
        </p:nvSpPr>
        <p:spPr>
          <a:xfrm>
            <a:off x="323528" y="476672"/>
            <a:ext cx="8105775" cy="648072"/>
          </a:xfrm>
        </p:spPr>
        <p:txBody>
          <a:bodyPr/>
          <a:lstStyle/>
          <a:p>
            <a:r>
              <a:rPr lang="en-IN" b="1" dirty="0"/>
              <a:t>Q4</a:t>
            </a:r>
          </a:p>
        </p:txBody>
      </p:sp>
      <p:sp>
        <p:nvSpPr>
          <p:cNvPr id="3" name="Content Placeholder 2">
            <a:extLst>
              <a:ext uri="{FF2B5EF4-FFF2-40B4-BE49-F238E27FC236}">
                <a16:creationId xmlns:a16="http://schemas.microsoft.com/office/drawing/2014/main" id="{3FF9BF8D-205E-49B4-A0F6-CA63442E449A}"/>
              </a:ext>
            </a:extLst>
          </p:cNvPr>
          <p:cNvSpPr>
            <a:spLocks noGrp="1"/>
          </p:cNvSpPr>
          <p:nvPr>
            <p:ph idx="1"/>
          </p:nvPr>
        </p:nvSpPr>
        <p:spPr>
          <a:xfrm>
            <a:off x="467545" y="836712"/>
            <a:ext cx="3888432" cy="5949280"/>
          </a:xfrm>
        </p:spPr>
        <p:txBody>
          <a:bodyPr/>
          <a:lstStyle/>
          <a:p>
            <a:pPr marL="0" indent="0">
              <a:spcAft>
                <a:spcPts val="0"/>
              </a:spcAft>
              <a:buNone/>
            </a:pPr>
            <a:r>
              <a:rPr lang="en-IN" sz="2000" b="1" dirty="0">
                <a:latin typeface="Times New Roman" panose="02020603050405020304" pitchFamily="18" charset="0"/>
                <a:cs typeface="Times New Roman" panose="02020603050405020304" pitchFamily="18" charset="0"/>
              </a:rPr>
              <a:t>What is the output?</a:t>
            </a:r>
          </a:p>
          <a:p>
            <a:pPr marL="0" indent="0">
              <a:spcAft>
                <a:spcPts val="0"/>
              </a:spcAft>
              <a:buNone/>
            </a:pPr>
            <a:r>
              <a:rPr lang="en-IN" sz="2000" dirty="0">
                <a:latin typeface="Times New Roman" panose="02020603050405020304" pitchFamily="18" charset="0"/>
                <a:cs typeface="Times New Roman" panose="02020603050405020304" pitchFamily="18" charset="0"/>
              </a:rPr>
              <a:t>#include &lt;iostream&gt;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 </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"Base";</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 public Base</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Derived(int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int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d2(10);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5220072" y="1916832"/>
            <a:ext cx="2160240" cy="1569660"/>
          </a:xfrm>
          <a:prstGeom prst="rect">
            <a:avLst/>
          </a:prstGeom>
        </p:spPr>
        <p:txBody>
          <a:bodyPr wrap="square">
            <a:spAutoFit/>
          </a:bodyPr>
          <a:lstStyle/>
          <a:p>
            <a:pPr marL="342900" indent="-342900">
              <a:spcAft>
                <a:spcPts val="0"/>
              </a:spcAft>
              <a:buAutoNum type="alphaUcPeriod"/>
            </a:pPr>
            <a:r>
              <a:rPr lang="en-IN" sz="2400" dirty="0">
                <a:latin typeface="Times New Roman" panose="02020603050405020304" pitchFamily="18" charset="0"/>
                <a:cs typeface="Times New Roman" panose="02020603050405020304" pitchFamily="18" charset="0"/>
              </a:rPr>
              <a:t>Base10</a:t>
            </a:r>
          </a:p>
          <a:p>
            <a:pPr marL="342900" indent="-342900">
              <a:spcAft>
                <a:spcPts val="0"/>
              </a:spcAft>
              <a:buAutoNum type="alphaUcPeriod"/>
            </a:pPr>
            <a:r>
              <a:rPr lang="en-IN" sz="2400" dirty="0">
                <a:latin typeface="Times New Roman" panose="02020603050405020304" pitchFamily="18" charset="0"/>
                <a:cs typeface="Times New Roman" panose="02020603050405020304" pitchFamily="18" charset="0"/>
              </a:rPr>
              <a:t>10Base</a:t>
            </a:r>
          </a:p>
          <a:p>
            <a:pPr marL="342900" indent="-342900">
              <a:spcAft>
                <a:spcPts val="0"/>
              </a:spcAft>
              <a:buAutoNum type="alphaUcPeriod"/>
            </a:pPr>
            <a:r>
              <a:rPr lang="en-IN" sz="2400" dirty="0">
                <a:latin typeface="Times New Roman" panose="02020603050405020304" pitchFamily="18" charset="0"/>
                <a:cs typeface="Times New Roman" panose="02020603050405020304" pitchFamily="18" charset="0"/>
              </a:rPr>
              <a:t>Base</a:t>
            </a:r>
          </a:p>
          <a:p>
            <a:pPr marL="342900" indent="-342900">
              <a:spcAft>
                <a:spcPts val="0"/>
              </a:spcAft>
              <a:buAutoNum type="alphaUcPeriod"/>
            </a:pPr>
            <a:r>
              <a:rPr lang="en-IN" sz="24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301999330"/>
      </p:ext>
    </p:extLst>
  </p:cSld>
  <p:clrMapOvr>
    <a:masterClrMapping/>
  </p:clrMapOvr>
  <p:transition advClick="0" advTm="2147255000"/>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6228-99BF-4EF6-919E-9D756B8CD51F}"/>
              </a:ext>
            </a:extLst>
          </p:cNvPr>
          <p:cNvSpPr>
            <a:spLocks noGrp="1"/>
          </p:cNvSpPr>
          <p:nvPr>
            <p:ph type="title"/>
          </p:nvPr>
        </p:nvSpPr>
        <p:spPr>
          <a:xfrm>
            <a:off x="251520" y="476672"/>
            <a:ext cx="8105775" cy="432048"/>
          </a:xfrm>
        </p:spPr>
        <p:txBody>
          <a:bodyPr/>
          <a:lstStyle/>
          <a:p>
            <a:r>
              <a:rPr lang="en-IN" b="1" dirty="0"/>
              <a:t>Solution</a:t>
            </a:r>
          </a:p>
        </p:txBody>
      </p:sp>
      <p:sp>
        <p:nvSpPr>
          <p:cNvPr id="3" name="Content Placeholder 2">
            <a:extLst>
              <a:ext uri="{FF2B5EF4-FFF2-40B4-BE49-F238E27FC236}">
                <a16:creationId xmlns:a16="http://schemas.microsoft.com/office/drawing/2014/main" id="{3FF9BF8D-205E-49B4-A0F6-CA63442E449A}"/>
              </a:ext>
            </a:extLst>
          </p:cNvPr>
          <p:cNvSpPr>
            <a:spLocks noGrp="1"/>
          </p:cNvSpPr>
          <p:nvPr>
            <p:ph idx="1"/>
          </p:nvPr>
        </p:nvSpPr>
        <p:spPr>
          <a:xfrm>
            <a:off x="107504" y="1052736"/>
            <a:ext cx="4228594" cy="5184576"/>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 &lt;iostream&gt;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"Base";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 public Base</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Derived(int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int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d2(10);</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4788024" y="2054486"/>
            <a:ext cx="2286000" cy="1323439"/>
          </a:xfrm>
          <a:prstGeom prst="rect">
            <a:avLst/>
          </a:prstGeom>
        </p:spPr>
        <p:txBody>
          <a:bodyPr wrap="square">
            <a:spAutoFit/>
          </a:bodyPr>
          <a:lstStyle/>
          <a:p>
            <a:pPr marL="342900" indent="-342900">
              <a:spcAft>
                <a:spcPts val="0"/>
              </a:spcAft>
              <a:buAutoNum type="alphaUcPeriod"/>
            </a:pPr>
            <a:r>
              <a:rPr lang="en-IN" sz="2000" b="1" dirty="0">
                <a:latin typeface="Times New Roman" panose="02020603050405020304" pitchFamily="18" charset="0"/>
                <a:cs typeface="Times New Roman" panose="02020603050405020304" pitchFamily="18" charset="0"/>
              </a:rPr>
              <a:t>Base10</a:t>
            </a:r>
          </a:p>
          <a:p>
            <a:pPr marL="342900" indent="-342900">
              <a:spcAft>
                <a:spcPts val="0"/>
              </a:spcAft>
              <a:buAutoNum type="alphaUcPeriod"/>
            </a:pPr>
            <a:r>
              <a:rPr lang="en-IN" sz="2000" dirty="0">
                <a:latin typeface="Times New Roman" panose="02020603050405020304" pitchFamily="18" charset="0"/>
                <a:cs typeface="Times New Roman" panose="02020603050405020304" pitchFamily="18" charset="0"/>
              </a:rPr>
              <a:t>10Base</a:t>
            </a:r>
          </a:p>
          <a:p>
            <a:pPr marL="342900" indent="-342900">
              <a:spcAft>
                <a:spcPts val="0"/>
              </a:spcAft>
              <a:buAutoNum type="alphaUcPeriod"/>
            </a:pPr>
            <a:r>
              <a:rPr lang="en-IN" sz="2000" dirty="0">
                <a:latin typeface="Times New Roman" panose="02020603050405020304" pitchFamily="18" charset="0"/>
                <a:cs typeface="Times New Roman" panose="02020603050405020304" pitchFamily="18" charset="0"/>
              </a:rPr>
              <a:t>Base</a:t>
            </a:r>
          </a:p>
          <a:p>
            <a:pPr marL="342900" indent="-342900">
              <a:spcAft>
                <a:spcPts val="0"/>
              </a:spcAft>
              <a:buAutoNum type="alphaUcPeriod"/>
            </a:pPr>
            <a:r>
              <a:rPr lang="en-IN" sz="20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492686036"/>
      </p:ext>
    </p:extLst>
  </p:cSld>
  <p:clrMapOvr>
    <a:masterClrMapping/>
  </p:clrMapOvr>
  <p:transition advClick="0" advTm="2147255000"/>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b="1" dirty="0"/>
              <a:t>Order of execution of constructor and destructor during Multilevel inheritance</a:t>
            </a:r>
            <a:endParaRPr lang="en-IN" sz="3600" b="1"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3420520258"/>
      </p:ext>
    </p:extLst>
  </p:cSld>
  <p:clrMapOvr>
    <a:masterClrMapping/>
  </p:clrMapOvr>
  <p:transition advClick="0" advTm="2147255000"/>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712736"/>
          </a:xfrm>
        </p:spPr>
        <p:txBody>
          <a:bodyPr/>
          <a:lstStyle/>
          <a:p>
            <a:r>
              <a:rPr lang="en-US" altLang="en-US" b="1" dirty="0"/>
              <a:t>Example </a:t>
            </a:r>
            <a:endParaRPr lang="en-IN" b="1" dirty="0"/>
          </a:p>
        </p:txBody>
      </p:sp>
      <p:sp>
        <p:nvSpPr>
          <p:cNvPr id="4" name="Content Placeholder 3"/>
          <p:cNvSpPr>
            <a:spLocks noGrp="1"/>
          </p:cNvSpPr>
          <p:nvPr>
            <p:ph sz="half" idx="1"/>
          </p:nvPr>
        </p:nvSpPr>
        <p:spPr>
          <a:xfrm>
            <a:off x="395536" y="1124744"/>
            <a:ext cx="3983040" cy="5733256"/>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x,y</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A(</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r,int</a:t>
            </a:r>
            <a:r>
              <a:rPr lang="en-IN" sz="2000" dirty="0">
                <a:latin typeface="Times New Roman" panose="02020603050405020304" pitchFamily="18" charset="0"/>
                <a:cs typeface="Times New Roman" panose="02020603050405020304" pitchFamily="18" charset="0"/>
              </a:rPr>
              <a:t> s)</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x=r;</a:t>
            </a:r>
          </a:p>
          <a:p>
            <a:pPr marL="0" indent="0">
              <a:spcAft>
                <a:spcPts val="0"/>
              </a:spcAft>
              <a:buNone/>
            </a:pPr>
            <a:r>
              <a:rPr lang="en-IN" sz="2000" dirty="0">
                <a:latin typeface="Times New Roman" panose="02020603050405020304" pitchFamily="18" charset="0"/>
                <a:cs typeface="Times New Roman" panose="02020603050405020304" pitchFamily="18" charset="0"/>
              </a:rPr>
              <a:t>y=s;</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constructor:"&lt;&lt;x&lt;&lt;" "&lt;&lt;y;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base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B:public A</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l,m</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B(</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q,int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r,int</a:t>
            </a:r>
            <a:r>
              <a:rPr lang="en-IN" sz="2000" dirty="0">
                <a:latin typeface="Times New Roman" panose="02020603050405020304" pitchFamily="18" charset="0"/>
                <a:cs typeface="Times New Roman" panose="02020603050405020304" pitchFamily="18" charset="0"/>
              </a:rPr>
              <a:t> s):A(</a:t>
            </a:r>
            <a:r>
              <a:rPr lang="en-IN" sz="2000" dirty="0" err="1">
                <a:latin typeface="Times New Roman" panose="02020603050405020304" pitchFamily="18" charset="0"/>
                <a:cs typeface="Times New Roman" panose="02020603050405020304" pitchFamily="18" charset="0"/>
              </a:rPr>
              <a:t>r,s</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l=p;</a:t>
            </a:r>
          </a:p>
          <a:p>
            <a:pPr marL="0" indent="0">
              <a:spcAft>
                <a:spcPts val="0"/>
              </a:spcAft>
              <a:buNone/>
            </a:pPr>
            <a:r>
              <a:rPr lang="en-IN" sz="2000" dirty="0">
                <a:latin typeface="Times New Roman" panose="02020603050405020304" pitchFamily="18" charset="0"/>
                <a:cs typeface="Times New Roman" panose="02020603050405020304" pitchFamily="18" charset="0"/>
              </a:rPr>
              <a:t>m=q;</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B constructor:"&lt;&lt;l&lt;&lt;" "&lt;&lt;m;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B class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004836"/>
      </p:ext>
    </p:extLst>
  </p:cSld>
  <p:clrMapOvr>
    <a:masterClrMapping/>
  </p:clrMapOvr>
  <p:transition advClick="0" advTm="2147255000"/>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b="1" dirty="0"/>
              <a:t>Continued……..</a:t>
            </a:r>
            <a:endParaRPr lang="en-IN" b="1" dirty="0"/>
          </a:p>
        </p:txBody>
      </p:sp>
      <p:sp>
        <p:nvSpPr>
          <p:cNvPr id="4" name="Content Placeholder 3"/>
          <p:cNvSpPr>
            <a:spLocks noGrp="1"/>
          </p:cNvSpPr>
          <p:nvPr>
            <p:ph sz="half" idx="1"/>
          </p:nvPr>
        </p:nvSpPr>
        <p:spPr>
          <a:xfrm>
            <a:off x="498908" y="1340768"/>
            <a:ext cx="4361124" cy="5517232"/>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C:public B</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n,m</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C(</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q,int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r,int</a:t>
            </a:r>
            <a:r>
              <a:rPr lang="en-IN" sz="2000" dirty="0">
                <a:latin typeface="Times New Roman" panose="02020603050405020304" pitchFamily="18" charset="0"/>
                <a:cs typeface="Times New Roman" panose="02020603050405020304" pitchFamily="18" charset="0"/>
              </a:rPr>
              <a:t> s):B(</a:t>
            </a:r>
            <a:r>
              <a:rPr lang="en-IN" sz="2000" dirty="0" err="1">
                <a:latin typeface="Times New Roman" panose="02020603050405020304" pitchFamily="18" charset="0"/>
                <a:cs typeface="Times New Roman" panose="02020603050405020304" pitchFamily="18" charset="0"/>
              </a:rPr>
              <a:t>p,q,r,s</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n=u;</a:t>
            </a:r>
          </a:p>
          <a:p>
            <a:pPr marL="0" indent="0">
              <a:spcAft>
                <a:spcPts val="0"/>
              </a:spcAft>
              <a:buNone/>
            </a:pPr>
            <a:r>
              <a:rPr lang="en-IN" sz="2000" dirty="0">
                <a:latin typeface="Times New Roman" panose="02020603050405020304" pitchFamily="18" charset="0"/>
                <a:cs typeface="Times New Roman" panose="02020603050405020304" pitchFamily="18" charset="0"/>
              </a:rPr>
              <a:t>m=v;</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C constructor with values:"&lt;&lt;n&lt;&lt;" "&lt;&lt;m;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nCalling</a:t>
            </a:r>
            <a:r>
              <a:rPr lang="en-IN" sz="2000" dirty="0">
                <a:latin typeface="Times New Roman" panose="02020603050405020304" pitchFamily="18" charset="0"/>
                <a:cs typeface="Times New Roman" panose="02020603050405020304" pitchFamily="18" charset="0"/>
              </a:rPr>
              <a:t> derived class C destructor";</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 obj1(1,2,3,4,5,6);</a:t>
            </a:r>
          </a:p>
          <a:p>
            <a:pPr marL="0" indent="0">
              <a:spcAft>
                <a:spcPts val="0"/>
              </a:spcAft>
              <a:buNone/>
            </a:pPr>
            <a:r>
              <a:rPr lang="en-IN" sz="2000" dirty="0">
                <a:latin typeface="Times New Roman" panose="02020603050405020304" pitchFamily="18" charset="0"/>
                <a:cs typeface="Times New Roman" panose="02020603050405020304" pitchFamily="18" charset="0"/>
              </a:rPr>
              <a:t>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endParaRPr lang="en-IN" sz="2000" dirty="0">
              <a:latin typeface="Times New Roman" panose="02020603050405020304" pitchFamily="18" charset="0"/>
              <a:cs typeface="Times New Roman" panose="02020603050405020304" pitchFamily="18" charset="0"/>
            </a:endParaRPr>
          </a:p>
          <a:p>
            <a:pPr marL="0" indent="0">
              <a:spcAft>
                <a:spcPts val="0"/>
              </a:spcAft>
              <a:buNone/>
            </a:pPr>
            <a:r>
              <a:rPr lang="en-IN" sz="2000" b="1" dirty="0">
                <a:latin typeface="Times New Roman" panose="02020603050405020304" pitchFamily="18" charset="0"/>
                <a:cs typeface="Times New Roman" panose="02020603050405020304" pitchFamily="18" charset="0"/>
              </a:rPr>
              <a:t>Output: </a:t>
            </a:r>
          </a:p>
          <a:p>
            <a:pPr marL="0" indent="0">
              <a:spcAft>
                <a:spcPts val="0"/>
              </a:spcAft>
              <a:buNone/>
            </a:pPr>
            <a:r>
              <a:rPr lang="en-US" sz="2000" dirty="0">
                <a:latin typeface="Times New Roman" panose="02020603050405020304" pitchFamily="18" charset="0"/>
                <a:cs typeface="Times New Roman" panose="02020603050405020304" pitchFamily="18" charset="0"/>
              </a:rPr>
              <a:t>Calling base class constructor:5 6</a:t>
            </a:r>
          </a:p>
          <a:p>
            <a:pPr marL="0" indent="0">
              <a:spcAft>
                <a:spcPts val="0"/>
              </a:spcAft>
              <a:buNone/>
            </a:pPr>
            <a:r>
              <a:rPr lang="en-US" sz="2000" dirty="0">
                <a:latin typeface="Times New Roman" panose="02020603050405020304" pitchFamily="18" charset="0"/>
                <a:cs typeface="Times New Roman" panose="02020603050405020304" pitchFamily="18" charset="0"/>
              </a:rPr>
              <a:t>Calling derived class B constructor:3 4</a:t>
            </a:r>
          </a:p>
          <a:p>
            <a:pPr marL="0" indent="0">
              <a:spcAft>
                <a:spcPts val="0"/>
              </a:spcAft>
              <a:buNone/>
            </a:pPr>
            <a:r>
              <a:rPr lang="en-US" sz="2000" dirty="0">
                <a:latin typeface="Times New Roman" panose="02020603050405020304" pitchFamily="18" charset="0"/>
                <a:cs typeface="Times New Roman" panose="02020603050405020304" pitchFamily="18" charset="0"/>
              </a:rPr>
              <a:t>Calling derived class C constructor with values:1 2</a:t>
            </a:r>
          </a:p>
          <a:p>
            <a:pPr marL="0" indent="0">
              <a:spcAft>
                <a:spcPts val="0"/>
              </a:spcAft>
              <a:buNone/>
            </a:pPr>
            <a:r>
              <a:rPr lang="en-US" sz="2000" dirty="0">
                <a:latin typeface="Times New Roman" panose="02020603050405020304" pitchFamily="18" charset="0"/>
                <a:cs typeface="Times New Roman" panose="02020603050405020304" pitchFamily="18" charset="0"/>
              </a:rPr>
              <a:t>Calling derived class C destructor</a:t>
            </a:r>
          </a:p>
          <a:p>
            <a:pPr marL="0" indent="0">
              <a:spcAft>
                <a:spcPts val="0"/>
              </a:spcAft>
              <a:buNone/>
            </a:pPr>
            <a:r>
              <a:rPr lang="en-US" sz="2000" dirty="0">
                <a:latin typeface="Times New Roman" panose="02020603050405020304" pitchFamily="18" charset="0"/>
                <a:cs typeface="Times New Roman" panose="02020603050405020304" pitchFamily="18" charset="0"/>
              </a:rPr>
              <a:t>Calling derived B class destructor</a:t>
            </a:r>
          </a:p>
          <a:p>
            <a:pPr marL="0" indent="0">
              <a:spcAft>
                <a:spcPts val="0"/>
              </a:spcAft>
              <a:buNone/>
            </a:pPr>
            <a:r>
              <a:rPr lang="en-US" sz="2000" dirty="0">
                <a:latin typeface="Times New Roman" panose="02020603050405020304" pitchFamily="18" charset="0"/>
                <a:cs typeface="Times New Roman" panose="02020603050405020304" pitchFamily="18" charset="0"/>
              </a:rPr>
              <a:t>Calling base class destructor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855301"/>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 calcmode="lin" valueType="num">
                                      <p:cBhvr additive="base">
                                        <p:cTn id="2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anim calcmode="lin" valueType="num">
                                      <p:cBhvr additive="base">
                                        <p:cTn id="2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anim calcmode="lin" valueType="num">
                                      <p:cBhvr additive="base">
                                        <p:cTn id="3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3600" b="1" dirty="0"/>
              <a:t>Order of execution of constructor and destructor during Multiple inheritance</a:t>
            </a:r>
            <a:endParaRPr lang="en-IN" sz="3600" b="1" dirty="0"/>
          </a:p>
        </p:txBody>
      </p:sp>
      <p:sp>
        <p:nvSpPr>
          <p:cNvPr id="5" name="Content Placeholder 4"/>
          <p:cNvSpPr>
            <a:spLocks noGrp="1"/>
          </p:cNvSpPr>
          <p:nvPr>
            <p:ph idx="1"/>
          </p:nvPr>
        </p:nvSpPr>
        <p:spPr>
          <a:xfrm>
            <a:off x="457200" y="1604963"/>
            <a:ext cx="8105775" cy="1391989"/>
          </a:xfrm>
        </p:spPr>
        <p:txBody>
          <a:bodyPr/>
          <a:lstStyle/>
          <a:p>
            <a:r>
              <a:rPr lang="en-IN" sz="2000" dirty="0">
                <a:latin typeface="Times New Roman" panose="02020603050405020304" pitchFamily="18" charset="0"/>
                <a:cs typeface="Times New Roman" panose="02020603050405020304" pitchFamily="18" charset="0"/>
              </a:rPr>
              <a:t>Order of execution of constructor during multiple inheritance is dependent upon the order of derivation(or order of inheritance).</a:t>
            </a:r>
          </a:p>
          <a:p>
            <a:r>
              <a:rPr lang="en-IN" sz="2000" dirty="0">
                <a:latin typeface="Times New Roman" panose="02020603050405020304" pitchFamily="18" charset="0"/>
                <a:cs typeface="Times New Roman" panose="02020603050405020304" pitchFamily="18" charset="0"/>
              </a:rPr>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140968"/>
            <a:ext cx="8208911" cy="3717032"/>
          </a:xfrm>
          <a:prstGeom prst="rect">
            <a:avLst/>
          </a:prstGeom>
        </p:spPr>
      </p:pic>
    </p:spTree>
    <p:extLst>
      <p:ext uri="{BB962C8B-B14F-4D97-AF65-F5344CB8AC3E}">
        <p14:creationId xmlns:p14="http://schemas.microsoft.com/office/powerpoint/2010/main" val="3976955776"/>
      </p:ext>
    </p:extLst>
  </p:cSld>
  <p:clrMapOvr>
    <a:masterClrMapping/>
  </p:clrMapOvr>
  <p:transition advClick="0" advTm="2147255000"/>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b="1" dirty="0"/>
              <a:t>Example </a:t>
            </a:r>
            <a:endParaRPr lang="en-IN" b="1" dirty="0"/>
          </a:p>
        </p:txBody>
      </p:sp>
      <p:sp>
        <p:nvSpPr>
          <p:cNvPr id="4" name="Content Placeholder 3"/>
          <p:cNvSpPr>
            <a:spLocks noGrp="1"/>
          </p:cNvSpPr>
          <p:nvPr>
            <p:ph sz="half" idx="1"/>
          </p:nvPr>
        </p:nvSpPr>
        <p:spPr>
          <a:xfrm>
            <a:off x="467544" y="1268760"/>
            <a:ext cx="3983040" cy="5253672"/>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iostream</a:t>
            </a:r>
            <a:r>
              <a:rPr lang="en-IN" sz="2000" dirty="0">
                <a:latin typeface="Times New Roman" panose="02020603050405020304" pitchFamily="18" charset="0"/>
                <a:cs typeface="Times New Roman" panose="02020603050405020304" pitchFamily="18" charset="0"/>
              </a:rPr>
              <a:t>&gt;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a:t>
            </a:r>
            <a:r>
              <a:rPr lang="en-IN" sz="2000" dirty="0" err="1">
                <a:latin typeface="Times New Roman" panose="02020603050405020304" pitchFamily="18" charset="0"/>
                <a:cs typeface="Times New Roman" panose="02020603050405020304" pitchFamily="18" charset="0"/>
              </a:rPr>
              <a:t>std</a:t>
            </a: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M</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	M(</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x)</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		    m=x;</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M";</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protected:</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n;</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	N(</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y)</a:t>
            </a: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        n=y;</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a:t>
            </a:r>
            <a:r>
              <a:rPr lang="en-IN" sz="2000" dirty="0" err="1">
                <a:latin typeface="Times New Roman" panose="02020603050405020304" pitchFamily="18" charset="0"/>
                <a:cs typeface="Times New Roman" panose="02020603050405020304" pitchFamily="18" charset="0"/>
              </a:rPr>
              <a:t>nIn</a:t>
            </a:r>
            <a:r>
              <a:rPr lang="en-IN" sz="2000" dirty="0">
                <a:latin typeface="Times New Roman" panose="02020603050405020304" pitchFamily="18" charset="0"/>
                <a:cs typeface="Times New Roman" panose="02020603050405020304" pitchFamily="18" charset="0"/>
              </a:rPr>
              <a:t> N";</a:t>
            </a:r>
          </a:p>
          <a:p>
            <a:pPr marL="0" indent="0">
              <a:spcAft>
                <a:spcPts val="0"/>
              </a:spcAft>
              <a:buNone/>
            </a:pPr>
            <a:endParaRPr lang="en-IN" sz="2000" dirty="0">
              <a:latin typeface="Times New Roman" panose="02020603050405020304" pitchFamily="18" charset="0"/>
              <a:cs typeface="Times New Roman" panose="02020603050405020304" pitchFamily="18" charset="0"/>
            </a:endParaRPr>
          </a:p>
          <a:p>
            <a:pPr marL="0" indent="0">
              <a:spcAft>
                <a:spcPts val="0"/>
              </a:spcAft>
              <a:buNone/>
            </a:pP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0" indent="0">
              <a:spcAft>
                <a:spcPts val="0"/>
              </a:spcAft>
              <a:buNone/>
            </a:pPr>
            <a:endParaRPr lang="en-IN" sz="2000" dirty="0">
              <a:latin typeface="Times New Roman" panose="02020603050405020304" pitchFamily="18" charset="0"/>
              <a:cs typeface="Times New Roman" panose="02020603050405020304" pitchFamily="18" charset="0"/>
            </a:endParaRPr>
          </a:p>
          <a:p>
            <a:pPr marL="0" indent="0">
              <a:spcAft>
                <a:spcPts val="0"/>
              </a:spcAf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522229"/>
      </p:ext>
    </p:extLst>
  </p:cSld>
  <p:clrMapOvr>
    <a:masterClrMapping/>
  </p:clrMapOvr>
  <p:transition advClick="0" advTm="2147255000"/>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Continued….</a:t>
            </a:r>
          </a:p>
        </p:txBody>
      </p:sp>
      <p:sp>
        <p:nvSpPr>
          <p:cNvPr id="3" name="Content Placeholder 2"/>
          <p:cNvSpPr>
            <a:spLocks noGrp="1"/>
          </p:cNvSpPr>
          <p:nvPr>
            <p:ph idx="1"/>
          </p:nvPr>
        </p:nvSpPr>
        <p:spPr>
          <a:xfrm>
            <a:off x="5508104" y="1604963"/>
            <a:ext cx="3054871" cy="4403725"/>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P obj1(3,2,1);</a:t>
            </a:r>
          </a:p>
          <a:p>
            <a:pPr marL="0" indent="0">
              <a:spcAft>
                <a:spcPts val="0"/>
              </a:spcAft>
              <a:buNone/>
            </a:pPr>
            <a:r>
              <a:rPr lang="en-IN" sz="2000" dirty="0">
                <a:latin typeface="Times New Roman" panose="02020603050405020304" pitchFamily="18" charset="0"/>
                <a:cs typeface="Times New Roman" panose="02020603050405020304" pitchFamily="18" charset="0"/>
              </a:rPr>
              <a:t>	obj1.display();</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endParaRPr lang="en-IN" sz="2000" dirty="0">
              <a:latin typeface="Times New Roman" panose="02020603050405020304" pitchFamily="18" charset="0"/>
              <a:cs typeface="Times New Roman" panose="02020603050405020304" pitchFamily="18" charset="0"/>
            </a:endParaRPr>
          </a:p>
          <a:p>
            <a:pPr marL="0" indent="0">
              <a:spcAft>
                <a:spcPts val="0"/>
              </a:spcAft>
              <a:buNone/>
            </a:pPr>
            <a:endParaRPr lang="en-IN" sz="2000" b="1" dirty="0">
              <a:latin typeface="Times New Roman" panose="02020603050405020304" pitchFamily="18" charset="0"/>
              <a:cs typeface="Times New Roman" panose="02020603050405020304" pitchFamily="18" charset="0"/>
            </a:endParaRPr>
          </a:p>
          <a:p>
            <a:pPr marL="0" indent="0">
              <a:spcAft>
                <a:spcPts val="0"/>
              </a:spcAft>
              <a:buNone/>
            </a:pPr>
            <a:r>
              <a:rPr lang="en-IN" sz="2000" b="1" dirty="0">
                <a:latin typeface="Times New Roman" panose="02020603050405020304" pitchFamily="18" charset="0"/>
                <a:cs typeface="Times New Roman" panose="02020603050405020304" pitchFamily="18" charset="0"/>
              </a:rPr>
              <a:t>Output:</a:t>
            </a:r>
          </a:p>
          <a:p>
            <a:pPr marL="0" indent="0">
              <a:spcAft>
                <a:spcPts val="0"/>
              </a:spcAft>
              <a:buNone/>
            </a:pPr>
            <a:r>
              <a:rPr lang="en-IN" sz="2000" dirty="0">
                <a:latin typeface="Times New Roman" panose="02020603050405020304" pitchFamily="18" charset="0"/>
                <a:cs typeface="Times New Roman" panose="02020603050405020304" pitchFamily="18" charset="0"/>
              </a:rPr>
              <a:t>In M</a:t>
            </a:r>
          </a:p>
          <a:p>
            <a:pPr marL="0" indent="0">
              <a:spcAft>
                <a:spcPts val="0"/>
              </a:spcAft>
              <a:buNone/>
            </a:pPr>
            <a:r>
              <a:rPr lang="en-IN" sz="2000" dirty="0">
                <a:latin typeface="Times New Roman" panose="02020603050405020304" pitchFamily="18" charset="0"/>
                <a:cs typeface="Times New Roman" panose="02020603050405020304" pitchFamily="18" charset="0"/>
              </a:rPr>
              <a:t>In N</a:t>
            </a:r>
          </a:p>
          <a:p>
            <a:pPr marL="0" indent="0">
              <a:spcAft>
                <a:spcPts val="0"/>
              </a:spcAft>
              <a:buNone/>
            </a:pPr>
            <a:r>
              <a:rPr lang="en-IN" sz="2000" dirty="0">
                <a:latin typeface="Times New Roman" panose="02020603050405020304" pitchFamily="18" charset="0"/>
                <a:cs typeface="Times New Roman" panose="02020603050405020304" pitchFamily="18" charset="0"/>
              </a:rPr>
              <a:t>In P </a:t>
            </a:r>
          </a:p>
          <a:p>
            <a:pPr marL="0" indent="0">
              <a:spcAft>
                <a:spcPts val="0"/>
              </a:spcAft>
              <a:buNone/>
            </a:pPr>
            <a:r>
              <a:rPr lang="en-IN" sz="2000" dirty="0">
                <a:latin typeface="Times New Roman" panose="02020603050405020304" pitchFamily="18" charset="0"/>
                <a:cs typeface="Times New Roman" panose="02020603050405020304" pitchFamily="18" charset="0"/>
              </a:rPr>
              <a:t>m=1 n=2 l=3 </a:t>
            </a:r>
          </a:p>
          <a:p>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755576" y="1628800"/>
            <a:ext cx="4572000" cy="4708981"/>
          </a:xfrm>
          <a:prstGeom prst="rect">
            <a:avLst/>
          </a:prstGeom>
        </p:spPr>
        <p:txBody>
          <a:bodyPr>
            <a:spAutoFit/>
          </a:bodyPr>
          <a:lstStyle/>
          <a:p>
            <a:pPr marL="0" indent="0">
              <a:spcAft>
                <a:spcPts val="0"/>
              </a:spcAft>
              <a:buNone/>
            </a:pPr>
            <a:r>
              <a:rPr lang="en-IN" sz="2000" dirty="0">
                <a:latin typeface="Times New Roman" panose="02020603050405020304" pitchFamily="18" charset="0"/>
                <a:cs typeface="Times New Roman" panose="02020603050405020304" pitchFamily="18" charset="0"/>
              </a:rPr>
              <a:t>class P:public </a:t>
            </a:r>
            <a:r>
              <a:rPr lang="en-IN" sz="2000" dirty="0" err="1">
                <a:latin typeface="Times New Roman" panose="02020603050405020304" pitchFamily="18" charset="0"/>
                <a:cs typeface="Times New Roman" panose="02020603050405020304" pitchFamily="18" charset="0"/>
              </a:rPr>
              <a:t>M,public</a:t>
            </a:r>
            <a:r>
              <a:rPr lang="en-IN" sz="2000" dirty="0">
                <a:latin typeface="Times New Roman" panose="02020603050405020304" pitchFamily="18" charset="0"/>
                <a:cs typeface="Times New Roman" panose="02020603050405020304" pitchFamily="18" charset="0"/>
              </a:rPr>
              <a:t> 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l;</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P(</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q,int</a:t>
            </a:r>
            <a:r>
              <a:rPr lang="en-IN" sz="2000" dirty="0">
                <a:latin typeface="Times New Roman" panose="02020603050405020304" pitchFamily="18" charset="0"/>
                <a:cs typeface="Times New Roman" panose="02020603050405020304" pitchFamily="18" charset="0"/>
              </a:rPr>
              <a:t> r):M(r),N(q)</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l=p;</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 In P";</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void display()</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&lt;&lt;“\n”&lt;&lt;"m="&lt;&lt;m&lt;&lt;" "&lt;&lt;"n="&lt;&lt;n&lt;&lt;" "&lt;&lt;"l="&lt;&lt;l;</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36707929"/>
      </p:ext>
    </p:extLst>
  </p:cSld>
  <p:clrMapOvr>
    <a:masterClrMapping/>
  </p:clrMapOvr>
  <p:transition advClick="0" advTm="214725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28C6-A632-43B4-94C4-4F40F2BA82F7}"/>
              </a:ext>
            </a:extLst>
          </p:cNvPr>
          <p:cNvSpPr>
            <a:spLocks noGrp="1"/>
          </p:cNvSpPr>
          <p:nvPr>
            <p:ph type="title"/>
          </p:nvPr>
        </p:nvSpPr>
        <p:spPr>
          <a:xfrm>
            <a:off x="251520" y="116632"/>
            <a:ext cx="8105775" cy="360040"/>
          </a:xfrm>
        </p:spPr>
        <p:txBody>
          <a:bodyPr/>
          <a:lstStyle/>
          <a:p>
            <a:r>
              <a:rPr lang="en-IN" b="1" dirty="0"/>
              <a:t>MCQ 1</a:t>
            </a:r>
          </a:p>
        </p:txBody>
      </p:sp>
      <p:sp>
        <p:nvSpPr>
          <p:cNvPr id="4" name="Content Placeholder 3">
            <a:extLst>
              <a:ext uri="{FF2B5EF4-FFF2-40B4-BE49-F238E27FC236}">
                <a16:creationId xmlns:a16="http://schemas.microsoft.com/office/drawing/2014/main" id="{F79D0C0C-48C8-4ACC-AA11-B55A5464CB0A}"/>
              </a:ext>
            </a:extLst>
          </p:cNvPr>
          <p:cNvSpPr>
            <a:spLocks noGrp="1"/>
          </p:cNvSpPr>
          <p:nvPr>
            <p:ph sz="half" idx="1"/>
          </p:nvPr>
        </p:nvSpPr>
        <p:spPr>
          <a:xfrm>
            <a:off x="408515" y="494926"/>
            <a:ext cx="3983040" cy="6246441"/>
          </a:xfrm>
        </p:spPr>
        <p:txBody>
          <a:bodyPr/>
          <a:lstStyle/>
          <a:p>
            <a:pPr marL="0" indent="0">
              <a:spcAft>
                <a:spcPts val="0"/>
              </a:spcAft>
              <a:buNone/>
            </a:pPr>
            <a:r>
              <a:rPr lang="en-IN" sz="2000" b="1" u="sng" dirty="0">
                <a:latin typeface="Times New Roman" panose="02020603050405020304" pitchFamily="18" charset="0"/>
                <a:cs typeface="Times New Roman" panose="02020603050405020304" pitchFamily="18" charset="0"/>
              </a:rPr>
              <a:t>//Output??</a:t>
            </a:r>
          </a:p>
          <a:p>
            <a:pPr marL="0" indent="0">
              <a:spcAft>
                <a:spcPts val="0"/>
              </a:spcAft>
              <a:buNone/>
            </a:pPr>
            <a:r>
              <a:rPr lang="en-IN" sz="2000" dirty="0">
                <a:latin typeface="Times New Roman" panose="02020603050405020304" pitchFamily="18" charset="0"/>
                <a:cs typeface="Times New Roman" panose="02020603050405020304" pitchFamily="18" charset="0"/>
              </a:rPr>
              <a:t>#include&lt;iostream&gt;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Base1 {</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Base1()</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Base1's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Base2()</a:t>
            </a:r>
          </a:p>
          <a:p>
            <a:pPr marL="0" indent="0">
              <a:spcAft>
                <a:spcPts val="0"/>
              </a:spcAf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"Base2's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public Base1, public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Derived(){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0E2A44FF-8D21-4CBB-A8D3-47F6B5997041}"/>
              </a:ext>
            </a:extLst>
          </p:cNvPr>
          <p:cNvSpPr>
            <a:spLocks noGrp="1"/>
          </p:cNvSpPr>
          <p:nvPr>
            <p:ph sz="half" idx="2"/>
          </p:nvPr>
        </p:nvSpPr>
        <p:spPr>
          <a:xfrm>
            <a:off x="4577760" y="476672"/>
            <a:ext cx="3984480" cy="6264696"/>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Options </a:t>
            </a:r>
          </a:p>
          <a:p>
            <a:pPr marL="0" indent="0">
              <a:buNone/>
            </a:pPr>
            <a:r>
              <a:rPr lang="en-US" sz="2000" dirty="0">
                <a:latin typeface="Times New Roman" panose="02020603050405020304" pitchFamily="18" charset="0"/>
                <a:cs typeface="Times New Roman" panose="02020603050405020304" pitchFamily="18" charset="0"/>
              </a:rPr>
              <a:t>A. Compiler Dependent</a:t>
            </a:r>
          </a:p>
          <a:p>
            <a:pPr marL="0" indent="0">
              <a:buNone/>
            </a:pPr>
            <a:r>
              <a:rPr lang="en-US" sz="2000" dirty="0">
                <a:latin typeface="Times New Roman" panose="02020603050405020304" pitchFamily="18" charset="0"/>
                <a:cs typeface="Times New Roman" panose="02020603050405020304" pitchFamily="18" charset="0"/>
              </a:rPr>
              <a:t>B. Base1′s constructor called</a:t>
            </a:r>
          </a:p>
          <a:p>
            <a:pPr marL="0" indent="0">
              <a:buNone/>
            </a:pPr>
            <a:r>
              <a:rPr lang="en-US" sz="2000" dirty="0">
                <a:latin typeface="Times New Roman" panose="02020603050405020304" pitchFamily="18" charset="0"/>
                <a:cs typeface="Times New Roman" panose="02020603050405020304" pitchFamily="18" charset="0"/>
              </a:rPr>
              <a:t>   Base2′s constructor called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Derived’s</a:t>
            </a:r>
            <a:r>
              <a:rPr lang="en-US" sz="2000" dirty="0">
                <a:latin typeface="Times New Roman" panose="02020603050405020304" pitchFamily="18" charset="0"/>
                <a:cs typeface="Times New Roman" panose="02020603050405020304" pitchFamily="18" charset="0"/>
              </a:rPr>
              <a:t> constructor called</a:t>
            </a:r>
          </a:p>
          <a:p>
            <a:pPr marL="0" indent="0">
              <a:buNone/>
            </a:pPr>
            <a:r>
              <a:rPr lang="en-US" sz="2000" dirty="0">
                <a:latin typeface="Times New Roman" panose="02020603050405020304" pitchFamily="18" charset="0"/>
                <a:cs typeface="Times New Roman" panose="02020603050405020304" pitchFamily="18" charset="0"/>
              </a:rPr>
              <a:t>C. Base2′s constructor called</a:t>
            </a:r>
          </a:p>
          <a:p>
            <a:pPr marL="0" indent="0">
              <a:buNone/>
            </a:pPr>
            <a:r>
              <a:rPr lang="en-US" sz="2000" dirty="0">
                <a:latin typeface="Times New Roman" panose="02020603050405020304" pitchFamily="18" charset="0"/>
                <a:cs typeface="Times New Roman" panose="02020603050405020304" pitchFamily="18" charset="0"/>
              </a:rPr>
              <a:t>   Base1′s constructor called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Derived’s</a:t>
            </a:r>
            <a:r>
              <a:rPr lang="en-US" sz="2000" dirty="0">
                <a:latin typeface="Times New Roman" panose="02020603050405020304" pitchFamily="18" charset="0"/>
                <a:cs typeface="Times New Roman" panose="02020603050405020304" pitchFamily="18" charset="0"/>
              </a:rPr>
              <a:t> constructor called</a:t>
            </a:r>
          </a:p>
          <a:p>
            <a:pPr marL="0" indent="0">
              <a:buNone/>
            </a:pPr>
            <a:r>
              <a:rPr lang="en-US" sz="2000" dirty="0">
                <a:latin typeface="Times New Roman" panose="02020603050405020304" pitchFamily="18" charset="0"/>
                <a:cs typeface="Times New Roman" panose="02020603050405020304" pitchFamily="18" charset="0"/>
              </a:rPr>
              <a:t>D. Compiler Error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98749"/>
      </p:ext>
    </p:extLst>
  </p:cSld>
  <p:clrMapOvr>
    <a:masterClrMapping/>
  </p:clrMapOvr>
  <p:transition advClick="0" advTm="2147255000"/>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828C6-A632-43B4-94C4-4F40F2BA82F7}"/>
              </a:ext>
            </a:extLst>
          </p:cNvPr>
          <p:cNvSpPr>
            <a:spLocks noGrp="1"/>
          </p:cNvSpPr>
          <p:nvPr>
            <p:ph type="title"/>
          </p:nvPr>
        </p:nvSpPr>
        <p:spPr>
          <a:xfrm>
            <a:off x="251520" y="116632"/>
            <a:ext cx="8105775" cy="360040"/>
          </a:xfrm>
        </p:spPr>
        <p:txBody>
          <a:bodyPr/>
          <a:lstStyle/>
          <a:p>
            <a:r>
              <a:rPr lang="en-IN" b="1" dirty="0"/>
              <a:t>Solution</a:t>
            </a:r>
          </a:p>
        </p:txBody>
      </p:sp>
      <p:sp>
        <p:nvSpPr>
          <p:cNvPr id="4" name="Content Placeholder 3">
            <a:extLst>
              <a:ext uri="{FF2B5EF4-FFF2-40B4-BE49-F238E27FC236}">
                <a16:creationId xmlns:a16="http://schemas.microsoft.com/office/drawing/2014/main" id="{F79D0C0C-48C8-4ACC-AA11-B55A5464CB0A}"/>
              </a:ext>
            </a:extLst>
          </p:cNvPr>
          <p:cNvSpPr>
            <a:spLocks noGrp="1"/>
          </p:cNvSpPr>
          <p:nvPr>
            <p:ph sz="half" idx="1"/>
          </p:nvPr>
        </p:nvSpPr>
        <p:spPr>
          <a:xfrm>
            <a:off x="408515" y="494926"/>
            <a:ext cx="3983040" cy="6246441"/>
          </a:xfrm>
        </p:spPr>
        <p:txBody>
          <a:bodyPr/>
          <a:lstStyle/>
          <a:p>
            <a:pPr marL="0" indent="0">
              <a:spcAft>
                <a:spcPts val="0"/>
              </a:spcAft>
              <a:buNone/>
            </a:pPr>
            <a:r>
              <a:rPr lang="en-IN" sz="2000" b="1" u="sng" dirty="0">
                <a:latin typeface="Times New Roman" panose="02020603050405020304" pitchFamily="18" charset="0"/>
                <a:cs typeface="Times New Roman" panose="02020603050405020304" pitchFamily="18" charset="0"/>
              </a:rPr>
              <a:t>//Output??</a:t>
            </a:r>
          </a:p>
          <a:p>
            <a:pPr marL="0" indent="0">
              <a:spcAft>
                <a:spcPts val="0"/>
              </a:spcAft>
              <a:buNone/>
            </a:pPr>
            <a:r>
              <a:rPr lang="en-IN" sz="2000" dirty="0">
                <a:latin typeface="Times New Roman" panose="02020603050405020304" pitchFamily="18" charset="0"/>
                <a:cs typeface="Times New Roman" panose="02020603050405020304" pitchFamily="18" charset="0"/>
              </a:rPr>
              <a:t>#include&lt;iostream&gt;</a:t>
            </a:r>
          </a:p>
          <a:p>
            <a:pPr marL="0" indent="0">
              <a:spcAft>
                <a:spcPts val="0"/>
              </a:spcAft>
              <a:buNone/>
            </a:pPr>
            <a:r>
              <a:rPr lang="en-IN" sz="2000" dirty="0">
                <a:latin typeface="Times New Roman" panose="02020603050405020304" pitchFamily="18" charset="0"/>
                <a:cs typeface="Times New Roman" panose="02020603050405020304" pitchFamily="18" charset="0"/>
              </a:rPr>
              <a:t>using namespace std;</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Base1 {</a:t>
            </a:r>
          </a:p>
          <a:p>
            <a:pPr marL="0" indent="0">
              <a:spcAft>
                <a:spcPts val="0"/>
              </a:spcAft>
              <a:buNone/>
            </a:pPr>
            <a:r>
              <a:rPr lang="en-IN" sz="2000" dirty="0">
                <a:latin typeface="Times New Roman" panose="02020603050405020304" pitchFamily="18" charset="0"/>
                <a:cs typeface="Times New Roman" panose="02020603050405020304" pitchFamily="18" charset="0"/>
              </a:rPr>
              <a:t>public:</a:t>
            </a:r>
          </a:p>
          <a:p>
            <a:pPr marL="0" indent="0">
              <a:spcAft>
                <a:spcPts val="0"/>
              </a:spcAft>
              <a:buNone/>
            </a:pPr>
            <a:r>
              <a:rPr lang="en-IN" sz="2000" dirty="0">
                <a:latin typeface="Times New Roman" panose="02020603050405020304" pitchFamily="18" charset="0"/>
                <a:cs typeface="Times New Roman" panose="02020603050405020304" pitchFamily="18" charset="0"/>
              </a:rPr>
              <a:t>Base1()</a:t>
            </a:r>
          </a:p>
          <a:p>
            <a:pPr marL="0" indent="0">
              <a:spcAft>
                <a:spcPts val="0"/>
              </a:spcAf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 Base1's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 Base2()</a:t>
            </a:r>
          </a:p>
          <a:p>
            <a:pPr marL="0" indent="0">
              <a:spcAft>
                <a:spcPts val="0"/>
              </a:spcAft>
              <a:buNone/>
            </a:pP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"Base2's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class Derived: public Base1, public Base2 {</a:t>
            </a:r>
          </a:p>
          <a:p>
            <a:pPr marL="0" indent="0">
              <a:spcAft>
                <a:spcPts val="0"/>
              </a:spcAft>
              <a:buNone/>
            </a:pPr>
            <a:r>
              <a:rPr lang="en-IN" sz="2000" dirty="0">
                <a:latin typeface="Times New Roman" panose="02020603050405020304" pitchFamily="18" charset="0"/>
                <a:cs typeface="Times New Roman" panose="02020603050405020304" pitchFamily="18" charset="0"/>
              </a:rPr>
              <a:t>   public:</a:t>
            </a:r>
          </a:p>
          <a:p>
            <a:pPr marL="0" indent="0">
              <a:spcAft>
                <a:spcPts val="0"/>
              </a:spcAft>
              <a:buNone/>
            </a:pPr>
            <a:r>
              <a:rPr lang="en-IN" sz="2000" dirty="0">
                <a:latin typeface="Times New Roman" panose="02020603050405020304" pitchFamily="18" charset="0"/>
                <a:cs typeface="Times New Roman" panose="02020603050405020304" pitchFamily="18" charset="0"/>
              </a:rPr>
              <a:t>Derived(){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Derived's</a:t>
            </a:r>
            <a:r>
              <a:rPr lang="en-IN" sz="2000" dirty="0">
                <a:latin typeface="Times New Roman" panose="02020603050405020304" pitchFamily="18" charset="0"/>
                <a:cs typeface="Times New Roman" panose="02020603050405020304" pitchFamily="18" charset="0"/>
              </a:rPr>
              <a:t> constructor called"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p:txBody>
      </p:sp>
      <p:sp>
        <p:nvSpPr>
          <p:cNvPr id="5" name="Content Placeholder 4">
            <a:extLst>
              <a:ext uri="{FF2B5EF4-FFF2-40B4-BE49-F238E27FC236}">
                <a16:creationId xmlns:a16="http://schemas.microsoft.com/office/drawing/2014/main" id="{0E2A44FF-8D21-4CBB-A8D3-47F6B5997041}"/>
              </a:ext>
            </a:extLst>
          </p:cNvPr>
          <p:cNvSpPr>
            <a:spLocks noGrp="1"/>
          </p:cNvSpPr>
          <p:nvPr>
            <p:ph sz="half" idx="2"/>
          </p:nvPr>
        </p:nvSpPr>
        <p:spPr>
          <a:xfrm>
            <a:off x="4577760" y="476672"/>
            <a:ext cx="3984480" cy="6264696"/>
          </a:xfrm>
        </p:spPr>
        <p:txBody>
          <a:bodyPr/>
          <a:lstStyle/>
          <a:p>
            <a:pPr marL="0" indent="0">
              <a:spcAft>
                <a:spcPts val="0"/>
              </a:spcAft>
              <a:buNone/>
            </a:pP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spcAft>
                <a:spcPts val="0"/>
              </a:spcAft>
              <a:buNone/>
            </a:pPr>
            <a:r>
              <a:rPr lang="en-IN" sz="2000" dirty="0">
                <a:latin typeface="Times New Roman" panose="02020603050405020304" pitchFamily="18" charset="0"/>
                <a:cs typeface="Times New Roman" panose="02020603050405020304" pitchFamily="18" charset="0"/>
              </a:rPr>
              <a:t>   Derived d;</a:t>
            </a:r>
          </a:p>
          <a:p>
            <a:pPr marL="0" indent="0">
              <a:spcAft>
                <a:spcPts val="0"/>
              </a:spcAft>
              <a:buNone/>
            </a:pPr>
            <a:r>
              <a:rPr lang="en-IN" sz="2000" dirty="0">
                <a:latin typeface="Times New Roman" panose="02020603050405020304" pitchFamily="18" charset="0"/>
                <a:cs typeface="Times New Roman" panose="02020603050405020304" pitchFamily="18" charset="0"/>
              </a:rPr>
              <a:t>   return 0;</a:t>
            </a:r>
          </a:p>
          <a:p>
            <a:pPr marL="0" indent="0">
              <a:spcAft>
                <a:spcPts val="0"/>
              </a:spcAft>
              <a:buNone/>
            </a:pPr>
            <a:r>
              <a:rPr lang="en-IN"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Output:</a:t>
            </a:r>
          </a:p>
          <a:p>
            <a:pPr marL="0" indent="0">
              <a:buNone/>
            </a:pPr>
            <a:r>
              <a:rPr lang="en-US" sz="2000" dirty="0">
                <a:latin typeface="Times New Roman" panose="02020603050405020304" pitchFamily="18" charset="0"/>
                <a:cs typeface="Times New Roman" panose="02020603050405020304" pitchFamily="18" charset="0"/>
              </a:rPr>
              <a:t>A. Compiler Dependent</a:t>
            </a:r>
          </a:p>
          <a:p>
            <a:pPr marL="0" indent="0">
              <a:buNone/>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Base1′s constructor called</a:t>
            </a:r>
          </a:p>
          <a:p>
            <a:pPr marL="0" indent="0">
              <a:buNone/>
            </a:pPr>
            <a:r>
              <a:rPr lang="en-US" sz="2000" b="1" dirty="0">
                <a:latin typeface="Times New Roman" panose="02020603050405020304" pitchFamily="18" charset="0"/>
                <a:cs typeface="Times New Roman" panose="02020603050405020304" pitchFamily="18" charset="0"/>
              </a:rPr>
              <a:t>   Base2′s constructor called</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Derived’s</a:t>
            </a:r>
            <a:r>
              <a:rPr lang="en-US" sz="2000" b="1" dirty="0">
                <a:latin typeface="Times New Roman" panose="02020603050405020304" pitchFamily="18" charset="0"/>
                <a:cs typeface="Times New Roman" panose="02020603050405020304" pitchFamily="18" charset="0"/>
              </a:rPr>
              <a:t> constructor called</a:t>
            </a:r>
          </a:p>
          <a:p>
            <a:pPr marL="0" indent="0">
              <a:buNone/>
            </a:pPr>
            <a:r>
              <a:rPr lang="en-US" sz="2000" dirty="0">
                <a:latin typeface="Times New Roman" panose="02020603050405020304" pitchFamily="18" charset="0"/>
                <a:cs typeface="Times New Roman" panose="02020603050405020304" pitchFamily="18" charset="0"/>
              </a:rPr>
              <a:t>C. Base2′s constructor called</a:t>
            </a:r>
          </a:p>
          <a:p>
            <a:pPr marL="0" indent="0">
              <a:buNone/>
            </a:pPr>
            <a:r>
              <a:rPr lang="en-US" sz="2000" dirty="0">
                <a:latin typeface="Times New Roman" panose="02020603050405020304" pitchFamily="18" charset="0"/>
                <a:cs typeface="Times New Roman" panose="02020603050405020304" pitchFamily="18" charset="0"/>
              </a:rPr>
              <a:t>   Base1′s constructor called</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Derived’s</a:t>
            </a:r>
            <a:r>
              <a:rPr lang="en-US" sz="2000" dirty="0">
                <a:latin typeface="Times New Roman" panose="02020603050405020304" pitchFamily="18" charset="0"/>
                <a:cs typeface="Times New Roman" panose="02020603050405020304" pitchFamily="18" charset="0"/>
              </a:rPr>
              <a:t> constructor called</a:t>
            </a:r>
          </a:p>
          <a:p>
            <a:pPr marL="0" indent="0">
              <a:buNone/>
            </a:pPr>
            <a:r>
              <a:rPr lang="en-US" sz="2000" dirty="0">
                <a:latin typeface="Times New Roman" panose="02020603050405020304" pitchFamily="18" charset="0"/>
                <a:cs typeface="Times New Roman" panose="02020603050405020304" pitchFamily="18" charset="0"/>
              </a:rPr>
              <a:t>D. Compiler Error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175066"/>
      </p:ext>
    </p:extLst>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9958</TotalTime>
  <Words>8762</Words>
  <Application>Microsoft Office PowerPoint</Application>
  <PresentationFormat>On-screen Show (4:3)</PresentationFormat>
  <Paragraphs>1739</Paragraphs>
  <Slides>118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Calibri</vt:lpstr>
      <vt:lpstr>Monotype Sorts</vt:lpstr>
      <vt:lpstr>Times New Roman</vt:lpstr>
      <vt:lpstr>Theme1</vt:lpstr>
      <vt:lpstr>INHERITANCE</vt:lpstr>
      <vt:lpstr>Syllabus</vt:lpstr>
      <vt:lpstr>Inheritance Basics – derived class and base class</vt:lpstr>
      <vt:lpstr> Introduction </vt:lpstr>
      <vt:lpstr>PowerPoint Presentation</vt:lpstr>
      <vt:lpstr>Defining Derived classes</vt:lpstr>
      <vt:lpstr>Modes (private, protected, public inheritance)</vt:lpstr>
      <vt:lpstr>Access Specifiers/Visibility modes/Visibility labels in C++</vt:lpstr>
      <vt:lpstr>Accessibility modes</vt:lpstr>
      <vt:lpstr>Inheritance type</vt:lpstr>
      <vt:lpstr>A class derived in private mode</vt:lpstr>
      <vt:lpstr>A class derived in protected mode</vt:lpstr>
      <vt:lpstr>A class derived in public mode</vt:lpstr>
      <vt:lpstr>Summary of modes</vt:lpstr>
      <vt:lpstr>Understanding Inheritance Restrictions</vt:lpstr>
      <vt:lpstr>Q1</vt:lpstr>
      <vt:lpstr>Q2</vt:lpstr>
      <vt:lpstr>Q3</vt:lpstr>
      <vt:lpstr>Q4</vt:lpstr>
      <vt:lpstr>Types (simple, multi-level, multiple and hierarchical)</vt:lpstr>
      <vt:lpstr>Types of Inheritance</vt:lpstr>
      <vt:lpstr>Types of Inheritance</vt:lpstr>
      <vt:lpstr>Types of Inheritance</vt:lpstr>
      <vt:lpstr>Single Inheritance</vt:lpstr>
      <vt:lpstr>Single Inheritance: Public derivation</vt:lpstr>
      <vt:lpstr>Single Inheritance: Public derivation</vt:lpstr>
      <vt:lpstr>Single Inheritance: Protected derivation</vt:lpstr>
      <vt:lpstr>Single Inheritance: Protected derivation</vt:lpstr>
      <vt:lpstr> Single Inheritance: Private derivation </vt:lpstr>
      <vt:lpstr> Single Inheritance: Private derivation </vt:lpstr>
      <vt:lpstr>Problem</vt:lpstr>
      <vt:lpstr>Solution</vt:lpstr>
      <vt:lpstr>PowerPoint Presentation</vt:lpstr>
      <vt:lpstr>Multiple Inheritance</vt:lpstr>
      <vt:lpstr>Multilevel Inheritance</vt:lpstr>
      <vt:lpstr>Multilevel Inheritance</vt:lpstr>
      <vt:lpstr>Problem</vt:lpstr>
      <vt:lpstr>Solution</vt:lpstr>
      <vt:lpstr>Solution </vt:lpstr>
      <vt:lpstr>Hierarchical Inheritance</vt:lpstr>
      <vt:lpstr>Hierarchical Inheritance</vt:lpstr>
      <vt:lpstr>Hybrid Inheritance</vt:lpstr>
      <vt:lpstr>Problem</vt:lpstr>
      <vt:lpstr>Hybrid Inheritance</vt:lpstr>
      <vt:lpstr>Q1</vt:lpstr>
      <vt:lpstr>Q2</vt:lpstr>
      <vt:lpstr>Q3</vt:lpstr>
      <vt:lpstr>Q4</vt:lpstr>
      <vt:lpstr>Write a program</vt:lpstr>
      <vt:lpstr>Write a program</vt:lpstr>
      <vt:lpstr>Solution </vt:lpstr>
      <vt:lpstr>  </vt:lpstr>
      <vt:lpstr>Resolving ambiguities in inheritance</vt:lpstr>
      <vt:lpstr>Ambiguity problem in multiple inheritance</vt:lpstr>
      <vt:lpstr>Ambiguity</vt:lpstr>
      <vt:lpstr>Solution 1</vt:lpstr>
      <vt:lpstr>Solution 2</vt:lpstr>
      <vt:lpstr>Ambiguity problem in hybrid inheritance</vt:lpstr>
      <vt:lpstr>Program-Ambiguity problem in hybrid inheritance</vt:lpstr>
      <vt:lpstr>Continued…..</vt:lpstr>
      <vt:lpstr>Solution is Virtual base class</vt:lpstr>
      <vt:lpstr>Virtual base class</vt:lpstr>
      <vt:lpstr>Solution to ambiguity problem in hybrid (Virtual Base Class)</vt:lpstr>
      <vt:lpstr>Virtual Base Class(Solution)-Ambiguity problem in hybrid inheritance</vt:lpstr>
      <vt:lpstr>Continued…..</vt:lpstr>
      <vt:lpstr>Overriding member functions</vt:lpstr>
      <vt:lpstr>Function Overriding</vt:lpstr>
      <vt:lpstr>Program: Function overriding</vt:lpstr>
      <vt:lpstr>Write a Program</vt:lpstr>
      <vt:lpstr>Write a Program</vt:lpstr>
      <vt:lpstr>Solution </vt:lpstr>
      <vt:lpstr>Continued….</vt:lpstr>
      <vt:lpstr>Continued….</vt:lpstr>
      <vt:lpstr>Continued….</vt:lpstr>
      <vt:lpstr>Continued….</vt:lpstr>
      <vt:lpstr>Order of execution of constructors and destructors</vt:lpstr>
      <vt:lpstr>Order of execution of constructor and destructor during inheritance</vt:lpstr>
      <vt:lpstr>Order of execution of constructor and destructor during single inheritance[Default constructor in both classes]</vt:lpstr>
      <vt:lpstr> Output </vt:lpstr>
      <vt:lpstr>Order of execution of constructor and destructor during single inheritance[Parameterized constructor in both classes]</vt:lpstr>
      <vt:lpstr> Output </vt:lpstr>
      <vt:lpstr>Order of execution of constructor and destructor during single inheritance[Parameterized and default constructor in both classes]</vt:lpstr>
      <vt:lpstr>Continued…..</vt:lpstr>
      <vt:lpstr>Q1</vt:lpstr>
      <vt:lpstr>Solution</vt:lpstr>
      <vt:lpstr>Q2</vt:lpstr>
      <vt:lpstr>Solution </vt:lpstr>
      <vt:lpstr>Q3</vt:lpstr>
      <vt:lpstr>Solution</vt:lpstr>
      <vt:lpstr>Q4</vt:lpstr>
      <vt:lpstr>Solution</vt:lpstr>
      <vt:lpstr>Order of execution of constructor and destructor during Multilevel inheritance</vt:lpstr>
      <vt:lpstr>Example </vt:lpstr>
      <vt:lpstr>Continued……..</vt:lpstr>
      <vt:lpstr>Order of execution of constructor and destructor during Multiple inheritance</vt:lpstr>
      <vt:lpstr>Example </vt:lpstr>
      <vt:lpstr>Continued….</vt:lpstr>
      <vt:lpstr>MCQ 1</vt:lpstr>
      <vt:lpstr>Solution</vt:lpstr>
      <vt:lpstr>MCQ 2</vt:lpstr>
      <vt:lpstr>Solution</vt:lpstr>
      <vt:lpstr>Order of execution of constructor and destructor during hierarchical inheritance</vt:lpstr>
      <vt:lpstr>Continued…</vt:lpstr>
      <vt:lpstr>Problem</vt:lpstr>
      <vt:lpstr>Program</vt:lpstr>
      <vt:lpstr>Aggregation and Composition</vt:lpstr>
      <vt:lpstr>Aggregation</vt:lpstr>
      <vt:lpstr>Example </vt:lpstr>
      <vt:lpstr>PowerPoint Presentation</vt:lpstr>
      <vt:lpstr>Composition</vt:lpstr>
      <vt:lpstr>PowerPoint Presentation</vt:lpstr>
      <vt:lpstr>PowerPoint Presentation</vt:lpstr>
      <vt:lpstr> Example </vt:lpstr>
      <vt:lpstr>PowerPoint Presentation</vt:lpstr>
      <vt:lpstr>WAP</vt:lpstr>
      <vt:lpstr>Solution </vt:lpstr>
      <vt:lpstr>WAP</vt:lpstr>
      <vt:lpstr>Solution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Gopal Ghosh</cp:lastModifiedBy>
  <cp:revision>274</cp:revision>
  <dcterms:created xsi:type="dcterms:W3CDTF">2011-10-08T05:14:57Z</dcterms:created>
  <dcterms:modified xsi:type="dcterms:W3CDTF">2023-10-13T03:54:12Z</dcterms:modified>
</cp:coreProperties>
</file>