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82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258" r:id="rId22"/>
    <p:sldId id="274" r:id="rId23"/>
    <p:sldId id="275" r:id="rId24"/>
    <p:sldId id="276" r:id="rId25"/>
    <p:sldId id="277" r:id="rId26"/>
    <p:sldId id="278" r:id="rId27"/>
    <p:sldId id="263" r:id="rId28"/>
    <p:sldId id="264" r:id="rId29"/>
    <p:sldId id="265" r:id="rId30"/>
    <p:sldId id="266" r:id="rId31"/>
    <p:sldId id="267" r:id="rId32"/>
    <p:sldId id="268" r:id="rId33"/>
    <p:sldId id="280" r:id="rId34"/>
    <p:sldId id="269" r:id="rId35"/>
    <p:sldId id="281" r:id="rId36"/>
    <p:sldId id="283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55D55-9E05-4E36-A12F-0BA29BBEB7C2}" type="datetimeFigureOut">
              <a:rPr lang="en-IN" smtClean="0"/>
              <a:pPr/>
              <a:t>04-08-2023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C2C29-B258-4EBC-9F42-09C476203B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556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73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6874B42-5145-48E4-B551-53348D6F0FAB}" type="slidenum">
              <a:rPr lang="en-US" smtClean="0"/>
              <a:pPr/>
              <a:t>27</a:t>
            </a:fld>
            <a:r>
              <a:rPr lang="en-US"/>
              <a:t>##</a:t>
            </a:r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5883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A6D6F11-E316-4BE2-9DA3-7DD7D62767BB}" type="slidenum">
              <a:rPr lang="en-US" smtClean="0"/>
              <a:pPr/>
              <a:t>28</a:t>
            </a:fld>
            <a:r>
              <a:rPr lang="en-US"/>
              <a:t>##</a:t>
            </a: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6116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93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354CF23-685F-4FD5-8A5C-10FA1A63D178}" type="slidenum">
              <a:rPr lang="en-US" smtClean="0"/>
              <a:pPr/>
              <a:t>29</a:t>
            </a:fld>
            <a:r>
              <a:rPr lang="en-US"/>
              <a:t>##</a:t>
            </a:r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2436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04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6C142C9-FABA-43E7-846C-2867561BEE62}" type="slidenum">
              <a:rPr lang="en-US" smtClean="0"/>
              <a:pPr/>
              <a:t>30</a:t>
            </a:fld>
            <a:r>
              <a:rPr lang="en-US"/>
              <a:t>##</a:t>
            </a:r>
          </a:p>
        </p:txBody>
      </p:sp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2059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14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8571627-5EFC-4AA0-A8CF-B6F14380A4D4}" type="slidenum">
              <a:rPr lang="en-US" smtClean="0"/>
              <a:pPr/>
              <a:t>31</a:t>
            </a:fld>
            <a:r>
              <a:rPr lang="en-US"/>
              <a:t>##</a:t>
            </a:r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77964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7FC7-EA41-4E6B-8C28-4AB4DC4BD219}" type="datetimeFigureOut">
              <a:rPr lang="en-IN" smtClean="0"/>
              <a:pPr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E08E-6578-49D7-993E-17D02F5364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7FC7-EA41-4E6B-8C28-4AB4DC4BD219}" type="datetimeFigureOut">
              <a:rPr lang="en-IN" smtClean="0"/>
              <a:pPr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E08E-6578-49D7-993E-17D02F5364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7FC7-EA41-4E6B-8C28-4AB4DC4BD219}" type="datetimeFigureOut">
              <a:rPr lang="en-IN" smtClean="0"/>
              <a:pPr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E08E-6578-49D7-993E-17D02F5364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7FC7-EA41-4E6B-8C28-4AB4DC4BD219}" type="datetimeFigureOut">
              <a:rPr lang="en-IN" smtClean="0"/>
              <a:pPr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E08E-6578-49D7-993E-17D02F5364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7FC7-EA41-4E6B-8C28-4AB4DC4BD219}" type="datetimeFigureOut">
              <a:rPr lang="en-IN" smtClean="0"/>
              <a:pPr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E08E-6578-49D7-993E-17D02F5364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7FC7-EA41-4E6B-8C28-4AB4DC4BD219}" type="datetimeFigureOut">
              <a:rPr lang="en-IN" smtClean="0"/>
              <a:pPr/>
              <a:t>04-08-2023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E08E-6578-49D7-993E-17D02F5364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7FC7-EA41-4E6B-8C28-4AB4DC4BD219}" type="datetimeFigureOut">
              <a:rPr lang="en-IN" smtClean="0"/>
              <a:pPr/>
              <a:t>04-08-2023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E08E-6578-49D7-993E-17D02F5364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7FC7-EA41-4E6B-8C28-4AB4DC4BD219}" type="datetimeFigureOut">
              <a:rPr lang="en-IN" smtClean="0"/>
              <a:pPr/>
              <a:t>04-08-2023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E08E-6578-49D7-993E-17D02F5364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7FC7-EA41-4E6B-8C28-4AB4DC4BD219}" type="datetimeFigureOut">
              <a:rPr lang="en-IN" smtClean="0"/>
              <a:pPr/>
              <a:t>04-08-2023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E08E-6578-49D7-993E-17D02F5364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7FC7-EA41-4E6B-8C28-4AB4DC4BD219}" type="datetimeFigureOut">
              <a:rPr lang="en-IN" smtClean="0"/>
              <a:pPr/>
              <a:t>04-08-2023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E08E-6578-49D7-993E-17D02F5364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7FC7-EA41-4E6B-8C28-4AB4DC4BD219}" type="datetimeFigureOut">
              <a:rPr lang="en-IN" smtClean="0"/>
              <a:pPr/>
              <a:t>04-08-2023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E08E-6578-49D7-993E-17D02F5364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87FC7-EA41-4E6B-8C28-4AB4DC4BD219}" type="datetimeFigureOut">
              <a:rPr lang="en-IN" smtClean="0"/>
              <a:pPr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0E08E-6578-49D7-993E-17D02F53642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Complexity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dirty="0" err="1"/>
              <a:t>Ans</a:t>
            </a:r>
            <a:r>
              <a:rPr lang="en-IN"/>
              <a:t>: (</a:t>
            </a:r>
            <a:r>
              <a:rPr lang="en-IN" dirty="0"/>
              <a:t>n(n+1)/2). This is still in the bound of O(n^2)</a:t>
            </a:r>
          </a:p>
          <a:p>
            <a:pPr eaLnBrk="1" hangingPunct="1"/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4</a:t>
            </a:r>
            <a:endParaRPr lang="en-IN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IN" dirty="0"/>
              <a:t>for(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2*n;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pPr eaLnBrk="1" hangingPunct="1">
              <a:buNone/>
            </a:pPr>
            <a:r>
              <a:rPr lang="en-IN" dirty="0"/>
              <a:t>	</a:t>
            </a:r>
            <a:r>
              <a:rPr lang="en-IN" dirty="0" err="1"/>
              <a:t>cout</a:t>
            </a:r>
            <a:r>
              <a:rPr lang="en-IN" dirty="0"/>
              <a:t> &lt;&lt; </a:t>
            </a:r>
            <a:r>
              <a:rPr lang="en-IN" dirty="0" err="1"/>
              <a:t>i</a:t>
            </a:r>
            <a:r>
              <a:rPr lang="en-IN" dirty="0"/>
              <a:t> &lt;&lt; 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pPr eaLnBrk="1" hangingPunct="1">
              <a:buNone/>
            </a:pPr>
            <a:r>
              <a:rPr lang="en-IN" dirty="0"/>
              <a:t>}</a:t>
            </a:r>
          </a:p>
          <a:p>
            <a:pPr eaLnBrk="1" hangingPunct="1"/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/>
              <a:t>At first you might say that the upper bound is O(2n); however, we drop constants so it becomes O(n)</a:t>
            </a:r>
          </a:p>
          <a:p>
            <a:pPr eaLnBrk="1" hangingPunct="1"/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5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IN" dirty="0"/>
              <a:t>//linear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IN" dirty="0"/>
              <a:t>for(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n;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IN" dirty="0"/>
              <a:t>	</a:t>
            </a:r>
            <a:r>
              <a:rPr lang="en-IN" dirty="0" err="1"/>
              <a:t>cout</a:t>
            </a:r>
            <a:r>
              <a:rPr lang="en-IN" dirty="0"/>
              <a:t> &lt;&lt; </a:t>
            </a:r>
            <a:r>
              <a:rPr lang="en-IN" dirty="0" err="1"/>
              <a:t>i</a:t>
            </a:r>
            <a:r>
              <a:rPr lang="en-IN" dirty="0"/>
              <a:t> &lt;&lt; 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IN" dirty="0"/>
              <a:t>}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IN" dirty="0"/>
              <a:t> 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IN" dirty="0"/>
              <a:t>//quadratic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IN" dirty="0"/>
              <a:t>for(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n;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IN" dirty="0"/>
              <a:t>	for(</a:t>
            </a:r>
            <a:r>
              <a:rPr lang="en-IN" dirty="0" err="1"/>
              <a:t>int</a:t>
            </a:r>
            <a:r>
              <a:rPr lang="en-IN" dirty="0"/>
              <a:t> j = 0; j &lt; </a:t>
            </a:r>
            <a:r>
              <a:rPr lang="en-IN" dirty="0" err="1"/>
              <a:t>i</a:t>
            </a:r>
            <a:r>
              <a:rPr lang="en-IN" dirty="0"/>
              <a:t>; j++){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IN" dirty="0"/>
              <a:t>		//do constant time stuff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IN" dirty="0"/>
              <a:t>	}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IN" dirty="0"/>
              <a:t>}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/>
              <a:t>Ans : In this case we add each loop's Big O, in this case n+n^2. O(n^2+n) is not an acceptable answer since we must drop the lowest term. The upper bound is O(n^2). Why? Because it has the largest growth rate</a:t>
            </a:r>
          </a:p>
          <a:p>
            <a:pPr eaLnBrk="1" hangingPunct="1"/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6</a:t>
            </a:r>
            <a:endParaRPr lang="en-IN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IN" dirty="0"/>
              <a:t>for(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n;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pPr eaLnBrk="1" hangingPunct="1">
              <a:buNone/>
            </a:pPr>
            <a:r>
              <a:rPr lang="en-IN" dirty="0"/>
              <a:t>	for(</a:t>
            </a:r>
            <a:r>
              <a:rPr lang="en-IN" dirty="0" err="1"/>
              <a:t>int</a:t>
            </a:r>
            <a:r>
              <a:rPr lang="en-IN" dirty="0"/>
              <a:t> j = 0; j &lt; 2; j++){</a:t>
            </a:r>
          </a:p>
          <a:p>
            <a:pPr eaLnBrk="1" hangingPunct="1">
              <a:buNone/>
            </a:pPr>
            <a:r>
              <a:rPr lang="en-IN" dirty="0"/>
              <a:t>		//do stuff</a:t>
            </a:r>
          </a:p>
          <a:p>
            <a:pPr eaLnBrk="1" hangingPunct="1">
              <a:buNone/>
            </a:pPr>
            <a:r>
              <a:rPr lang="en-IN" dirty="0"/>
              <a:t>	}</a:t>
            </a:r>
          </a:p>
          <a:p>
            <a:pPr eaLnBrk="1" hangingPunct="1">
              <a:buNone/>
            </a:pPr>
            <a:r>
              <a:rPr lang="en-IN" dirty="0"/>
              <a:t>}</a:t>
            </a:r>
          </a:p>
          <a:p>
            <a:pPr eaLnBrk="1" hangingPunct="1"/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/>
              <a:t>Ans: Outer loop is 'n', inner loop is 2, this we have 2n, dropped constant gives up O(n)</a:t>
            </a:r>
          </a:p>
          <a:p>
            <a:pPr eaLnBrk="1" hangingPunct="1"/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7</a:t>
            </a:r>
            <a:endParaRPr lang="en-IN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IN" dirty="0"/>
              <a:t>for(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1; </a:t>
            </a:r>
            <a:r>
              <a:rPr lang="en-IN" dirty="0" err="1"/>
              <a:t>i</a:t>
            </a:r>
            <a:r>
              <a:rPr lang="en-IN" dirty="0"/>
              <a:t> &lt; n; </a:t>
            </a:r>
            <a:r>
              <a:rPr lang="en-IN" dirty="0" err="1"/>
              <a:t>i</a:t>
            </a:r>
            <a:r>
              <a:rPr lang="en-IN" dirty="0"/>
              <a:t> *= 2) {</a:t>
            </a:r>
          </a:p>
          <a:p>
            <a:pPr eaLnBrk="1" hangingPunct="1">
              <a:buNone/>
            </a:pPr>
            <a:r>
              <a:rPr lang="en-IN" dirty="0"/>
              <a:t>	</a:t>
            </a:r>
            <a:r>
              <a:rPr lang="en-IN" dirty="0" err="1"/>
              <a:t>cout</a:t>
            </a:r>
            <a:r>
              <a:rPr lang="en-IN" dirty="0"/>
              <a:t> &lt;&lt; </a:t>
            </a:r>
            <a:r>
              <a:rPr lang="en-IN" dirty="0" err="1"/>
              <a:t>i</a:t>
            </a:r>
            <a:r>
              <a:rPr lang="en-IN" dirty="0"/>
              <a:t> &lt;&lt; 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pPr eaLnBrk="1" hangingPunct="1">
              <a:buNone/>
            </a:pPr>
            <a:r>
              <a:rPr lang="en-IN" dirty="0"/>
              <a:t>}</a:t>
            </a:r>
          </a:p>
          <a:p>
            <a:pPr eaLnBrk="1" hangingPunct="1"/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/>
              <a:t>There are n iterations, however, instead of simply incrementing, 'i' is increased by 2*itself each run. Thus the loop is log(n).</a:t>
            </a:r>
          </a:p>
          <a:p>
            <a:pPr eaLnBrk="1" hangingPunct="1"/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8</a:t>
            </a:r>
            <a:endParaRPr lang="en-IN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IN" dirty="0"/>
              <a:t>for(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n; </a:t>
            </a:r>
            <a:r>
              <a:rPr lang="en-IN" dirty="0" err="1"/>
              <a:t>i</a:t>
            </a:r>
            <a:r>
              <a:rPr lang="en-IN" dirty="0"/>
              <a:t>++) { //linear</a:t>
            </a:r>
          </a:p>
          <a:p>
            <a:pPr eaLnBrk="1" hangingPunct="1">
              <a:buNone/>
            </a:pPr>
            <a:r>
              <a:rPr lang="en-IN" dirty="0"/>
              <a:t>	for(</a:t>
            </a:r>
            <a:r>
              <a:rPr lang="en-IN" dirty="0" err="1"/>
              <a:t>int</a:t>
            </a:r>
            <a:r>
              <a:rPr lang="en-IN" dirty="0"/>
              <a:t> j = 1; j &lt; n; j *= 2){ // log (n)</a:t>
            </a:r>
          </a:p>
          <a:p>
            <a:pPr eaLnBrk="1" hangingPunct="1">
              <a:buNone/>
            </a:pPr>
            <a:r>
              <a:rPr lang="en-IN" dirty="0"/>
              <a:t>		//do constant time stuff</a:t>
            </a:r>
          </a:p>
          <a:p>
            <a:pPr eaLnBrk="1" hangingPunct="1">
              <a:buNone/>
            </a:pPr>
            <a:r>
              <a:rPr lang="en-IN" dirty="0"/>
              <a:t>	}</a:t>
            </a:r>
          </a:p>
          <a:p>
            <a:pPr eaLnBrk="1" hangingPunct="1">
              <a:buNone/>
            </a:pPr>
            <a:r>
              <a:rPr lang="en-IN" dirty="0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Big – O notation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05775" cy="5257800"/>
          </a:xfrm>
        </p:spPr>
        <p:txBody>
          <a:bodyPr/>
          <a:lstStyle/>
          <a:p>
            <a:r>
              <a:rPr lang="en-IN" sz="2400" dirty="0"/>
              <a:t>It is most commonly used notation for specifying asymptotic complexity </a:t>
            </a:r>
            <a:r>
              <a:rPr lang="en-IN" sz="2400" dirty="0" err="1"/>
              <a:t>i.e</a:t>
            </a:r>
            <a:r>
              <a:rPr lang="en-IN" sz="2400" dirty="0"/>
              <a:t> rate of function growth.</a:t>
            </a:r>
          </a:p>
          <a:p>
            <a:r>
              <a:rPr lang="en-IN" sz="2400" dirty="0"/>
              <a:t>It refers to upper bound of functions.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For example: 	</a:t>
            </a: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3" y="2971800"/>
            <a:ext cx="9043987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5334000"/>
            <a:ext cx="3509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5943600"/>
            <a:ext cx="21875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2147255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/>
              <a:t>Ans: n*log(n)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Examples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ts val="3400"/>
              </a:lnSpc>
              <a:buFont typeface="Times New Roman" pitchFamily="18" charset="0"/>
              <a:buNone/>
            </a:pPr>
            <a:r>
              <a:rPr lang="en-US" altLang="ko-KR" sz="2800" dirty="0">
                <a:latin typeface="Consolas" pitchFamily="49" charset="0"/>
                <a:ea typeface="Gulim" pitchFamily="34" charset="-127"/>
                <a:cs typeface="Consolas" pitchFamily="49" charset="0"/>
              </a:rPr>
              <a:t>3</a:t>
            </a:r>
            <a:r>
              <a:rPr lang="en-US" altLang="ko-KR" sz="2800" dirty="0">
                <a:ea typeface="Gulim" pitchFamily="34" charset="-127"/>
                <a:cs typeface="Consolas" pitchFamily="49" charset="0"/>
              </a:rPr>
              <a:t> </a:t>
            </a:r>
            <a:r>
              <a:rPr lang="en-US" altLang="ko-KR" sz="2800" dirty="0">
                <a:latin typeface="Consolas" pitchFamily="49" charset="0"/>
                <a:ea typeface="Gulim" pitchFamily="34" charset="-127"/>
                <a:cs typeface="Consolas" pitchFamily="49" charset="0"/>
              </a:rPr>
              <a:t>*</a:t>
            </a:r>
            <a:r>
              <a:rPr lang="en-US" altLang="ko-KR" sz="2800" dirty="0">
                <a:ea typeface="Gulim" pitchFamily="34" charset="-127"/>
                <a:cs typeface="Consolas" pitchFamily="49" charset="0"/>
              </a:rPr>
              <a:t> </a:t>
            </a:r>
            <a:r>
              <a:rPr lang="en-US" altLang="ko-KR" sz="2800" dirty="0">
                <a:latin typeface="Consolas" pitchFamily="49" charset="0"/>
                <a:ea typeface="Gulim" pitchFamily="34" charset="-127"/>
                <a:cs typeface="Consolas" pitchFamily="49" charset="0"/>
              </a:rPr>
              <a:t>n</a:t>
            </a:r>
            <a:r>
              <a:rPr lang="en-US" altLang="ko-KR" sz="2800" baseline="30000" dirty="0">
                <a:latin typeface="Consolas" pitchFamily="49" charset="0"/>
                <a:ea typeface="Gulim" pitchFamily="34" charset="-127"/>
                <a:cs typeface="Consolas" pitchFamily="49" charset="0"/>
              </a:rPr>
              <a:t>2</a:t>
            </a:r>
            <a:r>
              <a:rPr lang="en-US" altLang="ko-KR" sz="2800" dirty="0">
                <a:ea typeface="Gulim" pitchFamily="34" charset="-127"/>
                <a:cs typeface="Consolas" pitchFamily="49" charset="0"/>
              </a:rPr>
              <a:t> </a:t>
            </a:r>
            <a:r>
              <a:rPr lang="en-US" altLang="ko-KR" sz="2800" dirty="0">
                <a:latin typeface="Consolas" pitchFamily="49" charset="0"/>
                <a:ea typeface="Gulim" pitchFamily="34" charset="-127"/>
                <a:cs typeface="Consolas" pitchFamily="49" charset="0"/>
              </a:rPr>
              <a:t>+</a:t>
            </a:r>
            <a:r>
              <a:rPr lang="en-US" altLang="ko-KR" sz="2800" dirty="0">
                <a:ea typeface="Gulim" pitchFamily="34" charset="-127"/>
                <a:cs typeface="Consolas" pitchFamily="49" charset="0"/>
              </a:rPr>
              <a:t> </a:t>
            </a:r>
            <a:r>
              <a:rPr lang="en-US" altLang="ko-KR" sz="2800" dirty="0">
                <a:latin typeface="Consolas" pitchFamily="49" charset="0"/>
                <a:ea typeface="Gulim" pitchFamily="34" charset="-127"/>
                <a:cs typeface="Consolas" pitchFamily="49" charset="0"/>
              </a:rPr>
              <a:t>n/2</a:t>
            </a:r>
            <a:r>
              <a:rPr lang="en-US" altLang="ko-KR" sz="2800" dirty="0">
                <a:ea typeface="Gulim" pitchFamily="34" charset="-127"/>
                <a:cs typeface="Consolas" pitchFamily="49" charset="0"/>
              </a:rPr>
              <a:t> </a:t>
            </a:r>
            <a:r>
              <a:rPr lang="en-US" altLang="ko-KR" sz="2800" dirty="0">
                <a:latin typeface="Consolas" pitchFamily="49" charset="0"/>
                <a:ea typeface="Gulim" pitchFamily="34" charset="-127"/>
                <a:cs typeface="Consolas" pitchFamily="49" charset="0"/>
              </a:rPr>
              <a:t>+</a:t>
            </a:r>
            <a:r>
              <a:rPr lang="en-US" altLang="ko-KR" sz="2800" dirty="0">
                <a:ea typeface="Gulim" pitchFamily="34" charset="-127"/>
                <a:cs typeface="Consolas" pitchFamily="49" charset="0"/>
              </a:rPr>
              <a:t> </a:t>
            </a:r>
            <a:r>
              <a:rPr lang="en-US" altLang="ko-KR" sz="2800" dirty="0">
                <a:latin typeface="Consolas" pitchFamily="49" charset="0"/>
                <a:ea typeface="Gulim" pitchFamily="34" charset="-127"/>
                <a:cs typeface="Consolas" pitchFamily="49" charset="0"/>
              </a:rPr>
              <a:t>12 		 </a:t>
            </a:r>
            <a:r>
              <a:rPr lang="en-US" altLang="ko-KR" dirty="0">
                <a:latin typeface="Consolas" pitchFamily="49" charset="0"/>
                <a:ea typeface="Gulim" pitchFamily="34" charset="-127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ea typeface="Gulim" pitchFamily="34" charset="-127"/>
                <a:cs typeface="Consolas" pitchFamily="49" charset="0"/>
              </a:rPr>
              <a:t>∈</a:t>
            </a:r>
            <a:r>
              <a:rPr lang="en-US" sz="2800" dirty="0">
                <a:latin typeface="Consolas" pitchFamily="49" charset="0"/>
                <a:ea typeface="Gulim" pitchFamily="34" charset="-127"/>
                <a:cs typeface="Consolas" pitchFamily="49" charset="0"/>
              </a:rPr>
              <a:t> 	 </a:t>
            </a:r>
            <a:r>
              <a:rPr lang="en-US" altLang="ko-KR" sz="2800" b="1" dirty="0">
                <a:latin typeface="Consolas" pitchFamily="49" charset="0"/>
                <a:ea typeface="Gulim" pitchFamily="34" charset="-127"/>
                <a:cs typeface="Consolas" pitchFamily="49" charset="0"/>
              </a:rPr>
              <a:t>O(n</a:t>
            </a:r>
            <a:r>
              <a:rPr lang="en-US" altLang="ko-KR" sz="2800" b="1" baseline="30000" dirty="0">
                <a:latin typeface="Consolas" pitchFamily="49" charset="0"/>
                <a:ea typeface="Gulim" pitchFamily="34" charset="-127"/>
                <a:cs typeface="Consolas" pitchFamily="49" charset="0"/>
              </a:rPr>
              <a:t>2</a:t>
            </a:r>
            <a:r>
              <a:rPr lang="en-US" altLang="ko-KR" sz="2800" b="1" dirty="0">
                <a:latin typeface="Consolas" pitchFamily="49" charset="0"/>
                <a:ea typeface="Gulim" pitchFamily="34" charset="-127"/>
                <a:cs typeface="Consolas" pitchFamily="49" charset="0"/>
              </a:rPr>
              <a:t>)</a:t>
            </a:r>
          </a:p>
          <a:p>
            <a:pPr lvl="1">
              <a:lnSpc>
                <a:spcPts val="3400"/>
              </a:lnSpc>
              <a:buFont typeface="Times New Roman" pitchFamily="18" charset="0"/>
              <a:buNone/>
            </a:pPr>
            <a:endParaRPr lang="en-US" altLang="ko-KR" b="1">
              <a:latin typeface="Consolas" pitchFamily="49" charset="0"/>
              <a:ea typeface="Gulim" pitchFamily="34" charset="-127"/>
              <a:cs typeface="Consolas" pitchFamily="49" charset="0"/>
            </a:endParaRPr>
          </a:p>
          <a:p>
            <a:pPr lvl="1">
              <a:lnSpc>
                <a:spcPts val="3400"/>
              </a:lnSpc>
              <a:buFont typeface="Times New Roman" pitchFamily="18" charset="0"/>
              <a:buNone/>
            </a:pPr>
            <a:endParaRPr lang="en-US" altLang="ko-KR" sz="2800" b="1" dirty="0">
              <a:latin typeface="Consolas" pitchFamily="49" charset="0"/>
              <a:ea typeface="Gulim" pitchFamily="34" charset="-127"/>
              <a:cs typeface="Consolas" pitchFamily="49" charset="0"/>
            </a:endParaRPr>
          </a:p>
          <a:p>
            <a:pPr lvl="1">
              <a:lnSpc>
                <a:spcPts val="3400"/>
              </a:lnSpc>
              <a:buFont typeface="Times New Roman" pitchFamily="18" charset="0"/>
              <a:buNone/>
            </a:pPr>
            <a:endParaRPr lang="en-US" altLang="ko-KR" sz="2800" b="1" dirty="0">
              <a:latin typeface="Consolas" pitchFamily="49" charset="0"/>
              <a:ea typeface="Gulim" pitchFamily="34" charset="-127"/>
              <a:cs typeface="Consolas" pitchFamily="49" charset="0"/>
            </a:endParaRPr>
          </a:p>
          <a:p>
            <a:pPr lvl="1">
              <a:lnSpc>
                <a:spcPts val="3400"/>
              </a:lnSpc>
              <a:buFont typeface="Times New Roman" pitchFamily="18" charset="0"/>
              <a:buNone/>
            </a:pPr>
            <a:r>
              <a:rPr lang="en-US" altLang="ko-KR" sz="2800" dirty="0">
                <a:latin typeface="Consolas" pitchFamily="49" charset="0"/>
                <a:ea typeface="Gulim" pitchFamily="34" charset="-127"/>
                <a:cs typeface="Consolas" pitchFamily="49" charset="0"/>
              </a:rPr>
              <a:t>4*n*log</a:t>
            </a:r>
            <a:r>
              <a:rPr lang="en-US" altLang="ko-KR" sz="2800" baseline="-25000" dirty="0">
                <a:latin typeface="Consolas" pitchFamily="49" charset="0"/>
                <a:ea typeface="Gulim" pitchFamily="34" charset="-127"/>
                <a:cs typeface="Consolas" pitchFamily="49" charset="0"/>
              </a:rPr>
              <a:t>2</a:t>
            </a:r>
            <a:r>
              <a:rPr lang="en-US" altLang="ko-KR" sz="2800" dirty="0">
                <a:latin typeface="Consolas" pitchFamily="49" charset="0"/>
                <a:ea typeface="Gulim" pitchFamily="34" charset="-127"/>
                <a:cs typeface="Consolas" pitchFamily="49" charset="0"/>
              </a:rPr>
              <a:t>(3*n+1)</a:t>
            </a:r>
            <a:r>
              <a:rPr lang="en-US" altLang="ko-KR" sz="2800" dirty="0">
                <a:ea typeface="Gulim" pitchFamily="34" charset="-127"/>
                <a:cs typeface="Consolas" pitchFamily="49" charset="0"/>
              </a:rPr>
              <a:t> </a:t>
            </a:r>
            <a:r>
              <a:rPr lang="en-US" altLang="ko-KR" sz="2800" dirty="0">
                <a:latin typeface="Consolas" pitchFamily="49" charset="0"/>
                <a:ea typeface="Gulim" pitchFamily="34" charset="-127"/>
                <a:cs typeface="Consolas" pitchFamily="49" charset="0"/>
              </a:rPr>
              <a:t>+</a:t>
            </a:r>
            <a:r>
              <a:rPr lang="en-US" altLang="ko-KR" sz="2800" dirty="0">
                <a:ea typeface="Gulim" pitchFamily="34" charset="-127"/>
                <a:cs typeface="Consolas" pitchFamily="49" charset="0"/>
              </a:rPr>
              <a:t> </a:t>
            </a:r>
            <a:r>
              <a:rPr lang="en-US" altLang="ko-KR" sz="2800" dirty="0">
                <a:latin typeface="Consolas" pitchFamily="49" charset="0"/>
                <a:ea typeface="Gulim" pitchFamily="34" charset="-127"/>
                <a:cs typeface="Consolas" pitchFamily="49" charset="0"/>
              </a:rPr>
              <a:t>2*n-1 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∈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	 </a:t>
            </a:r>
            <a:r>
              <a:rPr lang="en-US" altLang="ko-KR" sz="2800" b="1" dirty="0">
                <a:latin typeface="Consolas" pitchFamily="49" charset="0"/>
                <a:ea typeface="Gulim" pitchFamily="34" charset="-127"/>
              </a:rPr>
              <a:t>O(n</a:t>
            </a:r>
            <a:r>
              <a:rPr lang="en-US" altLang="ko-KR" sz="2800" b="1" dirty="0">
                <a:ea typeface="Gulim" pitchFamily="34" charset="-127"/>
              </a:rPr>
              <a:t> </a:t>
            </a:r>
            <a:r>
              <a:rPr lang="en-US" altLang="ko-KR" sz="2800" b="1" dirty="0">
                <a:latin typeface="Consolas" pitchFamily="49" charset="0"/>
                <a:ea typeface="Gulim" pitchFamily="34" charset="-127"/>
              </a:rPr>
              <a:t>*</a:t>
            </a:r>
            <a:r>
              <a:rPr lang="en-US" altLang="ko-KR" sz="2800" b="1" dirty="0">
                <a:ea typeface="Gulim" pitchFamily="34" charset="-127"/>
              </a:rPr>
              <a:t> </a:t>
            </a:r>
            <a:r>
              <a:rPr lang="en-US" altLang="ko-KR" sz="2800" b="1" dirty="0">
                <a:latin typeface="Consolas" pitchFamily="49" charset="0"/>
                <a:ea typeface="Gulim" pitchFamily="34" charset="-127"/>
              </a:rPr>
              <a:t>log</a:t>
            </a:r>
            <a:r>
              <a:rPr lang="en-US" altLang="ko-KR" sz="2800" b="1" dirty="0">
                <a:ea typeface="Gulim" pitchFamily="34" charset="-127"/>
              </a:rPr>
              <a:t> </a:t>
            </a:r>
            <a:r>
              <a:rPr lang="en-US" altLang="ko-KR" sz="2800" b="1" dirty="0">
                <a:latin typeface="Consolas" pitchFamily="49" charset="0"/>
                <a:ea typeface="Gulim" pitchFamily="34" charset="-127"/>
              </a:rPr>
              <a:t>n)</a:t>
            </a:r>
            <a:endParaRPr lang="en-IN" b="1" dirty="0"/>
          </a:p>
        </p:txBody>
      </p:sp>
    </p:spTree>
  </p:cSld>
  <p:clrMapOvr>
    <a:masterClrMapping/>
  </p:clrMapOvr>
  <p:transition advClick="0" advTm="2147255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How to determine Complexities</a:t>
            </a:r>
            <a:br>
              <a:rPr lang="en-IN" dirty="0"/>
            </a:br>
            <a:r>
              <a:rPr lang="en-IN" dirty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000" dirty="0"/>
              <a:t>Sequence of statements</a:t>
            </a:r>
          </a:p>
          <a:p>
            <a:pPr>
              <a:buNone/>
            </a:pPr>
            <a:r>
              <a:rPr lang="en-IN" sz="2000" dirty="0"/>
              <a:t>	 	statement 1; </a:t>
            </a:r>
          </a:p>
          <a:p>
            <a:pPr>
              <a:buNone/>
            </a:pPr>
            <a:r>
              <a:rPr lang="en-IN" sz="2000" dirty="0"/>
              <a:t>		statement 2; </a:t>
            </a:r>
          </a:p>
          <a:p>
            <a:pPr>
              <a:buNone/>
            </a:pPr>
            <a:r>
              <a:rPr lang="en-IN" sz="2000" dirty="0"/>
              <a:t>		... </a:t>
            </a:r>
          </a:p>
          <a:p>
            <a:pPr>
              <a:buNone/>
            </a:pPr>
            <a:r>
              <a:rPr lang="en-IN" sz="2000" dirty="0"/>
              <a:t>		statement k; </a:t>
            </a:r>
          </a:p>
          <a:p>
            <a:pPr>
              <a:buNone/>
            </a:pPr>
            <a:endParaRPr lang="en-IN" sz="2000" dirty="0"/>
          </a:p>
          <a:p>
            <a:r>
              <a:rPr lang="en-IN" sz="1800" dirty="0"/>
              <a:t>total time = time(statement 1) + time(statement 2) + ... + time(statement k)</a:t>
            </a:r>
          </a:p>
          <a:p>
            <a:endParaRPr lang="en-IN" sz="2000" dirty="0"/>
          </a:p>
          <a:p>
            <a:r>
              <a:rPr lang="en-IN" sz="2000" dirty="0"/>
              <a:t>If each statement is "simple" (only involves basic operations) then the time for each statement is constant and the total time is also constant: </a:t>
            </a:r>
            <a:r>
              <a:rPr lang="en-IN" sz="2000" b="1" dirty="0"/>
              <a:t>O(1).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if-then-else statements</a:t>
            </a:r>
          </a:p>
          <a:p>
            <a:pPr>
              <a:buNone/>
            </a:pPr>
            <a:r>
              <a:rPr lang="en-IN" dirty="0"/>
              <a:t>		 if (condition)</a:t>
            </a:r>
          </a:p>
          <a:p>
            <a:pPr>
              <a:buNone/>
            </a:pPr>
            <a:r>
              <a:rPr lang="en-IN" dirty="0"/>
              <a:t>		{</a:t>
            </a:r>
          </a:p>
          <a:p>
            <a:pPr lvl="1">
              <a:buNone/>
            </a:pPr>
            <a:r>
              <a:rPr lang="en-IN" dirty="0"/>
              <a:t>	 		sequence of statements 1 </a:t>
            </a:r>
          </a:p>
          <a:p>
            <a:pPr lvl="1">
              <a:buNone/>
            </a:pPr>
            <a:r>
              <a:rPr lang="en-IN" dirty="0"/>
              <a:t>		} </a:t>
            </a:r>
          </a:p>
          <a:p>
            <a:pPr>
              <a:buNone/>
            </a:pPr>
            <a:r>
              <a:rPr lang="en-IN" dirty="0"/>
              <a:t>		else</a:t>
            </a:r>
          </a:p>
          <a:p>
            <a:pPr>
              <a:buNone/>
            </a:pPr>
            <a:r>
              <a:rPr lang="en-IN" dirty="0"/>
              <a:t>		{ </a:t>
            </a:r>
          </a:p>
          <a:p>
            <a:pPr lvl="1">
              <a:buNone/>
            </a:pPr>
            <a:r>
              <a:rPr lang="en-IN" dirty="0"/>
              <a:t>			sequence of statements 2</a:t>
            </a:r>
          </a:p>
          <a:p>
            <a:pPr lvl="1">
              <a:buNone/>
            </a:pPr>
            <a:r>
              <a:rPr lang="en-IN" dirty="0"/>
              <a:t>		} </a:t>
            </a:r>
          </a:p>
          <a:p>
            <a:pPr lvl="1">
              <a:buNone/>
            </a:pPr>
            <a:endParaRPr lang="en-IN" dirty="0"/>
          </a:p>
          <a:p>
            <a:r>
              <a:rPr lang="en-IN" dirty="0"/>
              <a:t>Here, either sequence 1 will execute, or sequence 2 will execute. </a:t>
            </a:r>
          </a:p>
          <a:p>
            <a:r>
              <a:rPr lang="en-IN" dirty="0"/>
              <a:t>Therefore, the worst-case time is the slowest of the two possibilities: </a:t>
            </a:r>
            <a:r>
              <a:rPr lang="en-IN" b="1" dirty="0"/>
              <a:t>max(time(sequence 1), time(sequence 2)).</a:t>
            </a:r>
          </a:p>
          <a:p>
            <a:r>
              <a:rPr lang="en-IN" dirty="0"/>
              <a:t> For example, if sequence 1 is </a:t>
            </a:r>
            <a:r>
              <a:rPr lang="en-IN" b="1" dirty="0"/>
              <a:t>O(N) </a:t>
            </a:r>
            <a:r>
              <a:rPr lang="en-IN" dirty="0"/>
              <a:t>and sequence 2 is </a:t>
            </a:r>
            <a:r>
              <a:rPr lang="en-IN" b="1" dirty="0"/>
              <a:t>O(1) </a:t>
            </a:r>
            <a:r>
              <a:rPr lang="en-IN" dirty="0"/>
              <a:t>the worst-case time for the whole if-then-else statement would be</a:t>
            </a:r>
            <a:r>
              <a:rPr lang="en-IN" b="1" dirty="0"/>
              <a:t> O(N)</a:t>
            </a:r>
            <a:r>
              <a:rPr lang="en-IN" dirty="0"/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for loops </a:t>
            </a:r>
          </a:p>
          <a:p>
            <a:pPr>
              <a:buNone/>
            </a:pPr>
            <a:r>
              <a:rPr lang="en-IN" dirty="0"/>
              <a:t>		for 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N; </a:t>
            </a:r>
            <a:r>
              <a:rPr lang="en-IN" dirty="0" err="1"/>
              <a:t>i</a:t>
            </a:r>
            <a:r>
              <a:rPr lang="en-IN" dirty="0"/>
              <a:t>++) </a:t>
            </a:r>
          </a:p>
          <a:p>
            <a:pPr>
              <a:buNone/>
            </a:pPr>
            <a:r>
              <a:rPr lang="en-IN" dirty="0"/>
              <a:t>		{ </a:t>
            </a:r>
          </a:p>
          <a:p>
            <a:pPr>
              <a:buNone/>
            </a:pPr>
            <a:r>
              <a:rPr lang="en-IN" dirty="0"/>
              <a:t>			sequence of statements</a:t>
            </a:r>
          </a:p>
          <a:p>
            <a:pPr>
              <a:buNone/>
            </a:pPr>
            <a:r>
              <a:rPr lang="en-IN" dirty="0"/>
              <a:t>		 } </a:t>
            </a:r>
          </a:p>
          <a:p>
            <a:pPr>
              <a:buNone/>
            </a:pPr>
            <a:endParaRPr lang="en-IN" dirty="0"/>
          </a:p>
          <a:p>
            <a:r>
              <a:rPr lang="en-IN" dirty="0"/>
              <a:t>The loop executes N times, so the sequence of statements also executes N times.</a:t>
            </a:r>
          </a:p>
          <a:p>
            <a:r>
              <a:rPr lang="en-IN" dirty="0"/>
              <a:t> Since we assume the statements are </a:t>
            </a:r>
            <a:r>
              <a:rPr lang="en-IN" b="1" dirty="0"/>
              <a:t>O(1)</a:t>
            </a:r>
            <a:r>
              <a:rPr lang="en-IN" dirty="0"/>
              <a:t>, the total time for the for loop is </a:t>
            </a:r>
            <a:r>
              <a:rPr lang="en-IN" b="1" dirty="0"/>
              <a:t>N * O(1)</a:t>
            </a:r>
            <a:r>
              <a:rPr lang="en-IN" dirty="0"/>
              <a:t>, which is </a:t>
            </a:r>
            <a:r>
              <a:rPr lang="en-IN" b="1" dirty="0"/>
              <a:t>O(N)</a:t>
            </a:r>
            <a:r>
              <a:rPr lang="en-IN" dirty="0"/>
              <a:t> overall.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sz="2400" dirty="0"/>
              <a:t>for (</a:t>
            </a:r>
            <a:r>
              <a:rPr lang="en-IN" sz="2400" dirty="0" err="1"/>
              <a:t>i</a:t>
            </a:r>
            <a:r>
              <a:rPr lang="en-IN" sz="2400" dirty="0"/>
              <a:t> = 0; </a:t>
            </a:r>
            <a:r>
              <a:rPr lang="en-IN" sz="2400" dirty="0" err="1"/>
              <a:t>i</a:t>
            </a:r>
            <a:r>
              <a:rPr lang="en-IN" sz="2400" dirty="0"/>
              <a:t> &lt; N; </a:t>
            </a:r>
            <a:r>
              <a:rPr lang="en-IN" sz="2400" dirty="0" err="1"/>
              <a:t>i</a:t>
            </a:r>
            <a:r>
              <a:rPr lang="en-IN" sz="2400" dirty="0"/>
              <a:t>++) </a:t>
            </a:r>
          </a:p>
          <a:p>
            <a:pPr>
              <a:buNone/>
            </a:pPr>
            <a:r>
              <a:rPr lang="en-IN" sz="2400" dirty="0"/>
              <a:t>{</a:t>
            </a:r>
          </a:p>
          <a:p>
            <a:pPr>
              <a:buNone/>
            </a:pPr>
            <a:r>
              <a:rPr lang="en-IN" sz="2400" dirty="0"/>
              <a:t>	 for (j = 0; j &lt; M; j++)</a:t>
            </a:r>
          </a:p>
          <a:p>
            <a:pPr>
              <a:buNone/>
            </a:pPr>
            <a:r>
              <a:rPr lang="en-IN" sz="2400" dirty="0"/>
              <a:t>	 { </a:t>
            </a:r>
          </a:p>
          <a:p>
            <a:pPr>
              <a:buNone/>
            </a:pPr>
            <a:r>
              <a:rPr lang="en-IN" sz="2400" dirty="0"/>
              <a:t>		sequence of statements ;</a:t>
            </a:r>
          </a:p>
          <a:p>
            <a:pPr>
              <a:buNone/>
            </a:pPr>
            <a:r>
              <a:rPr lang="en-IN" sz="2400" dirty="0"/>
              <a:t>	 }</a:t>
            </a:r>
          </a:p>
          <a:p>
            <a:pPr>
              <a:buNone/>
            </a:pPr>
            <a:r>
              <a:rPr lang="en-IN" sz="2400" dirty="0"/>
              <a:t> }</a:t>
            </a:r>
          </a:p>
          <a:p>
            <a:pPr>
              <a:buNone/>
            </a:pPr>
            <a:endParaRPr lang="en-IN" sz="2400" dirty="0"/>
          </a:p>
          <a:p>
            <a:r>
              <a:rPr lang="en-IN" sz="2400" dirty="0"/>
              <a:t>The outer loop executes N times. Every time the outer loop executes, the inner loop executes M times. As a result, the statements in the inner loop execute a total of N * M times. Thus, the complexity is </a:t>
            </a:r>
            <a:r>
              <a:rPr lang="en-IN" sz="2400" b="1" dirty="0"/>
              <a:t>O(N * M).</a:t>
            </a:r>
          </a:p>
          <a:p>
            <a:r>
              <a:rPr lang="en-IN" sz="2400" dirty="0"/>
              <a:t>In a common special case where the stopping condition of the inner loop is j &lt; N instead of j &lt; M (i.e., the inner loop also executes N times), the total complexity for the two loops is </a:t>
            </a:r>
            <a:r>
              <a:rPr lang="en-IN" sz="2400" b="1" dirty="0"/>
              <a:t>O(N</a:t>
            </a:r>
            <a:r>
              <a:rPr lang="en-IN" sz="2400" b="1" baseline="30000" dirty="0"/>
              <a:t>2</a:t>
            </a:r>
            <a:r>
              <a:rPr lang="en-IN" sz="2400" b="1" dirty="0"/>
              <a:t>).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/>
              <a:t>for (</a:t>
            </a:r>
            <a:r>
              <a:rPr lang="en-IN" sz="2000" dirty="0" err="1"/>
              <a:t>i</a:t>
            </a:r>
            <a:r>
              <a:rPr lang="en-IN" sz="2000" dirty="0"/>
              <a:t> = 0; </a:t>
            </a:r>
            <a:r>
              <a:rPr lang="en-IN" sz="2000" dirty="0" err="1"/>
              <a:t>i</a:t>
            </a:r>
            <a:r>
              <a:rPr lang="en-IN" sz="2000" dirty="0"/>
              <a:t> &lt; N; </a:t>
            </a:r>
            <a:r>
              <a:rPr lang="en-IN" sz="2000" dirty="0" err="1"/>
              <a:t>i</a:t>
            </a:r>
            <a:r>
              <a:rPr lang="en-IN" sz="2000" dirty="0"/>
              <a:t>++)</a:t>
            </a:r>
          </a:p>
          <a:p>
            <a:pPr>
              <a:buNone/>
            </a:pPr>
            <a:r>
              <a:rPr lang="en-IN" sz="2000" dirty="0"/>
              <a:t> { </a:t>
            </a:r>
          </a:p>
          <a:p>
            <a:pPr>
              <a:buNone/>
            </a:pPr>
            <a:r>
              <a:rPr lang="en-IN" sz="2000" dirty="0"/>
              <a:t>	for (j = i+1; j &lt; N; j++) </a:t>
            </a:r>
          </a:p>
          <a:p>
            <a:pPr>
              <a:buNone/>
            </a:pPr>
            <a:r>
              <a:rPr lang="en-IN" sz="2000" dirty="0"/>
              <a:t>	{ </a:t>
            </a:r>
          </a:p>
          <a:p>
            <a:pPr>
              <a:buNone/>
            </a:pPr>
            <a:r>
              <a:rPr lang="en-IN" sz="2000" dirty="0"/>
              <a:t>		sequence of statements;</a:t>
            </a:r>
          </a:p>
          <a:p>
            <a:pPr>
              <a:buNone/>
            </a:pPr>
            <a:r>
              <a:rPr lang="en-IN" sz="2000" dirty="0"/>
              <a:t>	 }</a:t>
            </a:r>
          </a:p>
          <a:p>
            <a:pPr>
              <a:buNone/>
            </a:pPr>
            <a:r>
              <a:rPr lang="en-IN" sz="2000" dirty="0"/>
              <a:t> }</a:t>
            </a:r>
          </a:p>
          <a:p>
            <a:pPr>
              <a:buNone/>
            </a:pPr>
            <a:endParaRPr lang="en-IN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544" y="4653136"/>
            <a:ext cx="8229600" cy="1689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 we can see that the total number of times the sequence of statements executes is: N + N-1 + N-2 + ... + 3 + 2 + 1.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We've seen that formula before: the total is O(N</a:t>
            </a:r>
            <a:r>
              <a:rPr kumimoji="0" lang="en-IN" sz="2400" b="0" i="0" u="none" strike="noStrike" kern="1200" cap="none" spc="0" normalizeH="0" baseline="30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1552" y="2420888"/>
            <a:ext cx="403244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Complexity Examples</a:t>
            </a:r>
            <a:endParaRPr lang="bg-BG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257800"/>
            <a:ext cx="8496300" cy="1339850"/>
          </a:xfrm>
        </p:spPr>
        <p:txBody>
          <a:bodyPr/>
          <a:lstStyle/>
          <a:p>
            <a:r>
              <a:rPr lang="en-US"/>
              <a:t>Runs in 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ea typeface="Gulim" pitchFamily="34" charset="-127"/>
                <a:cs typeface="Consolas" pitchFamily="49" charset="0"/>
                <a:sym typeface="Symbol" pitchFamily="18" charset="2"/>
              </a:rPr>
              <a:t>O(n)</a:t>
            </a:r>
            <a:r>
              <a:rPr lang="en-US" altLang="ko-KR">
                <a:solidFill>
                  <a:srgbClr val="FF0000"/>
                </a:solidFill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>
                <a:ea typeface="Gulim" pitchFamily="34" charset="-127"/>
                <a:sym typeface="Symbol" pitchFamily="18" charset="2"/>
              </a:rPr>
              <a:t>where 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ea typeface="Gulim" pitchFamily="34" charset="-127"/>
                <a:sym typeface="Symbol" pitchFamily="18" charset="2"/>
              </a:rPr>
              <a:t>n</a:t>
            </a:r>
            <a:r>
              <a:rPr lang="en-US" altLang="ko-KR">
                <a:ea typeface="Gulim" pitchFamily="34" charset="-127"/>
                <a:sym typeface="Symbol" pitchFamily="18" charset="2"/>
              </a:rPr>
              <a:t> is the size of the array</a:t>
            </a:r>
            <a:endParaRPr lang="bg-BG"/>
          </a:p>
          <a:p>
            <a:r>
              <a:rPr lang="en-US"/>
              <a:t>The number of elementary steps is </a:t>
            </a:r>
            <a:r>
              <a:rPr 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1187450" y="1196975"/>
            <a:ext cx="6769100" cy="37861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FindMaxElement(int array[])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max = array[0];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i=0; i&lt;n;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(array[i] &gt; max)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max = array[i];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max;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Complexity Examples (2)</a:t>
            </a:r>
            <a:endParaRPr lang="bg-BG"/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648200"/>
            <a:ext cx="8496300" cy="1949450"/>
          </a:xfrm>
        </p:spPr>
        <p:txBody>
          <a:bodyPr/>
          <a:lstStyle/>
          <a:p>
            <a:r>
              <a:rPr lang="en-US"/>
              <a:t>Runs in 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ea typeface="Gulim" pitchFamily="34" charset="-127"/>
                <a:cs typeface="Consolas" pitchFamily="49" charset="0"/>
                <a:sym typeface="Symbol" pitchFamily="18" charset="2"/>
              </a:rPr>
              <a:t>O(n</a:t>
            </a:r>
            <a:r>
              <a:rPr lang="en-US" altLang="ko-KR" baseline="30000">
                <a:solidFill>
                  <a:srgbClr val="FF0000"/>
                </a:solidFill>
                <a:latin typeface="Consolas" pitchFamily="49" charset="0"/>
                <a:ea typeface="Gulim" pitchFamily="34" charset="-127"/>
                <a:cs typeface="Consolas" pitchFamily="49" charset="0"/>
                <a:sym typeface="Symbol" pitchFamily="18" charset="2"/>
              </a:rPr>
              <a:t>2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ea typeface="Gulim" pitchFamily="34" charset="-127"/>
                <a:cs typeface="Consolas" pitchFamily="49" charset="0"/>
                <a:sym typeface="Symbol" pitchFamily="18" charset="2"/>
              </a:rPr>
              <a:t>)</a:t>
            </a:r>
            <a:r>
              <a:rPr lang="en-US" altLang="ko-KR">
                <a:solidFill>
                  <a:srgbClr val="FF0000"/>
                </a:solidFill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>
                <a:ea typeface="Gulim" pitchFamily="34" charset="-127"/>
                <a:sym typeface="Symbol" pitchFamily="18" charset="2"/>
              </a:rPr>
              <a:t>where 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ea typeface="Gulim" pitchFamily="34" charset="-127"/>
                <a:sym typeface="Symbol" pitchFamily="18" charset="2"/>
              </a:rPr>
              <a:t>n</a:t>
            </a:r>
            <a:r>
              <a:rPr lang="en-US" altLang="ko-KR">
                <a:ea typeface="Gulim" pitchFamily="34" charset="-127"/>
                <a:sym typeface="Symbol" pitchFamily="18" charset="2"/>
              </a:rPr>
              <a:t> is the size of the array</a:t>
            </a:r>
            <a:endParaRPr lang="bg-BG"/>
          </a:p>
          <a:p>
            <a:r>
              <a:rPr lang="en-US"/>
              <a:t>The number of elementary steps is 	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>
                <a:solidFill>
                  <a:srgbClr val="FF0000"/>
                </a:solidFill>
                <a:cs typeface="Consolas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n*(n+1)</a:t>
            </a:r>
            <a:r>
              <a:rPr lang="en-US">
                <a:solidFill>
                  <a:srgbClr val="FF0000"/>
                </a:solidFill>
                <a:cs typeface="Consolas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>
                <a:solidFill>
                  <a:srgbClr val="FF0000"/>
                </a:solidFill>
                <a:cs typeface="Consolas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1066800" y="1268413"/>
            <a:ext cx="7083425" cy="31210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FindInversions(int array[])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inversions = 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i=0; i&lt;n; i++)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(int j = i+1; j&lt;n; i++)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(array[i] &gt; array[j])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inversions++;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inversions;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Complexity Examples (3)</a:t>
            </a:r>
            <a:endParaRPr lang="bg-BG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800600"/>
            <a:ext cx="8496300" cy="1371600"/>
          </a:xfrm>
        </p:spPr>
        <p:txBody>
          <a:bodyPr/>
          <a:lstStyle/>
          <a:p>
            <a:r>
              <a:rPr lang="en-US"/>
              <a:t>Runs in cubic time 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ea typeface="Gulim" pitchFamily="34" charset="-127"/>
                <a:cs typeface="Consolas" pitchFamily="49" charset="0"/>
                <a:sym typeface="Symbol" pitchFamily="18" charset="2"/>
              </a:rPr>
              <a:t>O(n</a:t>
            </a:r>
            <a:r>
              <a:rPr lang="en-US" altLang="ko-KR" baseline="30000">
                <a:solidFill>
                  <a:srgbClr val="FF0000"/>
                </a:solidFill>
                <a:latin typeface="Consolas" pitchFamily="49" charset="0"/>
                <a:ea typeface="Gulim" pitchFamily="34" charset="-127"/>
                <a:cs typeface="Consolas" pitchFamily="49" charset="0"/>
                <a:sym typeface="Symbol" pitchFamily="18" charset="2"/>
              </a:rPr>
              <a:t>3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ea typeface="Gulim" pitchFamily="34" charset="-127"/>
                <a:cs typeface="Consolas" pitchFamily="49" charset="0"/>
                <a:sym typeface="Symbol" pitchFamily="18" charset="2"/>
              </a:rPr>
              <a:t>)</a:t>
            </a:r>
            <a:endParaRPr lang="bg-BG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/>
              <a:t>The number of elementary steps is  </a:t>
            </a:r>
            <a:r>
              <a:rPr 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ea typeface="Gulim" pitchFamily="34" charset="-127"/>
                <a:sym typeface="Symbol" pitchFamily="18" charset="2"/>
              </a:rPr>
              <a:t>n</a:t>
            </a:r>
            <a:r>
              <a:rPr lang="en-US" altLang="ko-KR" baseline="30000">
                <a:solidFill>
                  <a:srgbClr val="FF0000"/>
                </a:solidFill>
                <a:latin typeface="Consolas" pitchFamily="49" charset="0"/>
                <a:ea typeface="Gulim" pitchFamily="34" charset="-127"/>
                <a:sym typeface="Symbol" pitchFamily="18" charset="2"/>
              </a:rPr>
              <a:t>3</a:t>
            </a:r>
            <a:endParaRPr lang="en-US" baseline="30000">
              <a:solidFill>
                <a:srgbClr val="FF0000"/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497668" name="Rectangle 4"/>
          <p:cNvSpPr>
            <a:spLocks noChangeArrowheads="1"/>
          </p:cNvSpPr>
          <p:nvPr/>
        </p:nvSpPr>
        <p:spPr bwMode="auto">
          <a:xfrm>
            <a:off x="1187450" y="1298575"/>
            <a:ext cx="6913563" cy="31210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Sum3(int n)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decimal sum = 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a=0; a&lt;n; a++)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(int b=0; b&lt;n; b++)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for (int c=0; c&lt;n; c++)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sum += a*b*c;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sum;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for O Notation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772816"/>
            <a:ext cx="4752528" cy="4864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Complexity Examples (4)</a:t>
            </a:r>
            <a:endParaRPr lang="bg-BG"/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572000"/>
            <a:ext cx="8496300" cy="2025650"/>
          </a:xfrm>
        </p:spPr>
        <p:txBody>
          <a:bodyPr/>
          <a:lstStyle/>
          <a:p>
            <a:r>
              <a:rPr lang="en-US"/>
              <a:t>Runs in quadratic time 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ea typeface="Gulim" pitchFamily="34" charset="-127"/>
                <a:cs typeface="Consolas" pitchFamily="49" charset="0"/>
                <a:sym typeface="Symbol" pitchFamily="18" charset="2"/>
              </a:rPr>
              <a:t>O(n*m)</a:t>
            </a:r>
            <a:endParaRPr lang="bg-BG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/>
              <a:t>The number of elementary steps is </a:t>
            </a:r>
            <a:r>
              <a:rPr 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ea typeface="Gulim" pitchFamily="34" charset="-127"/>
                <a:sym typeface="Symbol" pitchFamily="18" charset="2"/>
              </a:rPr>
              <a:t>n*m</a:t>
            </a:r>
            <a:endParaRPr lang="en-US" baseline="30000">
              <a:solidFill>
                <a:srgbClr val="FF0000"/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1187450" y="1331913"/>
            <a:ext cx="6913563" cy="2782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SumMN(int n, int m)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sum = 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x=0; x&lt;n; x++)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(int y=0; y&lt;m; y++)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sum += x*y;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sum;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Complexity Examples (5)</a:t>
            </a:r>
            <a:endParaRPr lang="bg-BG"/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876800"/>
            <a:ext cx="8496300" cy="1720850"/>
          </a:xfrm>
        </p:spPr>
        <p:txBody>
          <a:bodyPr>
            <a:normAutofit lnSpcReduction="10000"/>
          </a:bodyPr>
          <a:lstStyle/>
          <a:p>
            <a:r>
              <a:rPr lang="en-US"/>
              <a:t>Runs in quadratic time 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ea typeface="Gulim" pitchFamily="34" charset="-127"/>
                <a:cs typeface="Consolas" pitchFamily="49" charset="0"/>
                <a:sym typeface="Symbol" pitchFamily="18" charset="2"/>
              </a:rPr>
              <a:t>O(n*m)</a:t>
            </a:r>
            <a:endParaRPr lang="bg-BG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/>
              <a:t>The number of elementary steps is</a:t>
            </a:r>
          </a:p>
          <a:p>
            <a:pPr>
              <a:buFont typeface="Times New Roman" pitchFamily="18" charset="0"/>
              <a:buNone/>
            </a:pPr>
            <a:r>
              <a:rPr lang="en-US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~</a:t>
            </a:r>
            <a:r>
              <a:rPr lang="en-US" noProof="1">
                <a:solidFill>
                  <a:srgbClr val="FF0000"/>
                </a:solidFill>
              </a:rPr>
              <a:t> </a:t>
            </a:r>
            <a:r>
              <a:rPr lang="en-US" altLang="ko-KR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n*m</a:t>
            </a:r>
            <a:r>
              <a:rPr lang="en-US" altLang="ko-KR" noProof="1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ko-KR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+</a:t>
            </a:r>
            <a:r>
              <a:rPr lang="en-US" altLang="ko-KR" noProof="1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ko-KR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min(m,n)*n</a:t>
            </a:r>
            <a:endParaRPr lang="en-US" baseline="30000" noProof="1">
              <a:solidFill>
                <a:srgbClr val="FF0000"/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1187450" y="1189038"/>
            <a:ext cx="6913563" cy="34591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SumMN(int n, int m)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sum = 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x=0; x&lt;n; x++)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(int y=0; y&lt;m; y++)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(x==y)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for (int i=0; i&lt;n; i++)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sum += i*x*y;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sum;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Big - </a:t>
            </a:r>
            <a:r>
              <a:rPr lang="el-GR" dirty="0"/>
              <a:t>Ω</a:t>
            </a:r>
            <a:r>
              <a:rPr lang="en-IN" dirty="0"/>
              <a:t> notation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It refers to lower bound of functions.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pt-BR" sz="2400" b="1" dirty="0"/>
              <a:t>Example :</a:t>
            </a:r>
            <a:r>
              <a:rPr lang="pt-BR" sz="2400" dirty="0"/>
              <a:t> </a:t>
            </a:r>
          </a:p>
          <a:p>
            <a:pPr lvl="1"/>
            <a:r>
              <a:rPr lang="pt-BR" sz="2000" dirty="0"/>
              <a:t>5n2 is </a:t>
            </a:r>
            <a:r>
              <a:rPr lang="pt-BR" sz="2000" b="1" dirty="0"/>
              <a:t>Ω(n) </a:t>
            </a:r>
            <a:r>
              <a:rPr lang="pt-BR" sz="2000" dirty="0"/>
              <a:t>because 5n2 ≥ 5n for n ≥ 1.</a:t>
            </a:r>
            <a:endParaRPr lang="en-IN" sz="2000" dirty="0"/>
          </a:p>
          <a:p>
            <a:endParaRPr lang="en-IN" sz="2400" dirty="0"/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514600"/>
            <a:ext cx="89471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2147255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for Omega Notation</a:t>
            </a:r>
          </a:p>
        </p:txBody>
      </p:sp>
      <p:pic>
        <p:nvPicPr>
          <p:cNvPr id="20482" name="Content Placeholder 3" descr="omega notati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63688" y="1628800"/>
            <a:ext cx="5328592" cy="4902305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Cyrl-AZ" dirty="0"/>
              <a:t>Ө</a:t>
            </a:r>
            <a:r>
              <a:rPr lang="en-IN" dirty="0"/>
              <a:t> notation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800" dirty="0"/>
              <a:t>It refers to tight bound of functions.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r>
              <a:rPr lang="en-IN" sz="2800" dirty="0"/>
              <a:t>Informally, if f(n) is Θ(g(n)) then both the functions have the same rate of increase.</a:t>
            </a:r>
          </a:p>
          <a:p>
            <a:endParaRPr lang="en-IN" sz="2800" dirty="0"/>
          </a:p>
          <a:p>
            <a:r>
              <a:rPr lang="en-IN" sz="2800" b="1" dirty="0"/>
              <a:t>Example</a:t>
            </a:r>
            <a:r>
              <a:rPr lang="en-IN" sz="2800" dirty="0"/>
              <a:t>:</a:t>
            </a:r>
          </a:p>
          <a:p>
            <a:pPr lvl="1">
              <a:buNone/>
            </a:pPr>
            <a:r>
              <a:rPr lang="en-IN" sz="2400" dirty="0"/>
              <a:t>   The same rate of increase for </a:t>
            </a:r>
          </a:p>
          <a:p>
            <a:pPr lvl="1">
              <a:buNone/>
            </a:pPr>
            <a:r>
              <a:rPr lang="en-IN" sz="2400" dirty="0"/>
              <a:t>			f(n) = n + 5n0.5      and     g(n) = n </a:t>
            </a:r>
          </a:p>
          <a:p>
            <a:pPr lvl="1">
              <a:buNone/>
            </a:pPr>
            <a:r>
              <a:rPr lang="en-IN" sz="2400" dirty="0"/>
              <a:t>    because </a:t>
            </a:r>
          </a:p>
          <a:p>
            <a:pPr lvl="1">
              <a:buNone/>
            </a:pPr>
            <a:r>
              <a:rPr lang="en-IN" sz="2400" dirty="0"/>
              <a:t>			n  ≤  (n + 5n0.5)   ≤ 6n 		for n &gt; 1</a:t>
            </a:r>
          </a:p>
          <a:p>
            <a:endParaRPr lang="en-IN" sz="2800" dirty="0"/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04864"/>
            <a:ext cx="882047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2147255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Theta notation</a:t>
            </a:r>
          </a:p>
        </p:txBody>
      </p:sp>
      <p:pic>
        <p:nvPicPr>
          <p:cNvPr id="23554" name="Content Placeholder 3" descr="theta notation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63688" y="1340768"/>
            <a:ext cx="5256584" cy="5263162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Relations Between </a:t>
            </a:r>
            <a:r>
              <a:rPr lang="en-US">
                <a:latin typeface="Symbol" pitchFamily="18" charset="2"/>
              </a:rPr>
              <a:t>Q</a:t>
            </a:r>
            <a:r>
              <a:rPr lang="en-US"/>
              <a:t>, </a:t>
            </a:r>
            <a:r>
              <a:rPr lang="en-US" i="1"/>
              <a:t>O, </a:t>
            </a:r>
            <a:r>
              <a:rPr lang="en-US">
                <a:latin typeface="Symbol" pitchFamily="18" charset="2"/>
              </a:rPr>
              <a:t>W</a:t>
            </a:r>
            <a:endParaRPr lang="en-US"/>
          </a:p>
        </p:txBody>
      </p:sp>
      <p:pic>
        <p:nvPicPr>
          <p:cNvPr id="27652" name="Picture 3" descr="graph_the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425" y="1524000"/>
            <a:ext cx="2654300" cy="298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4" descr="graph_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05150" y="1524000"/>
            <a:ext cx="2654300" cy="298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5" descr="graph_Omeg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07113" y="1524000"/>
            <a:ext cx="2654300" cy="298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Basic rules for finding </a:t>
            </a:r>
            <a:r>
              <a:rPr lang="en-US" b="1" dirty="0"/>
              <a:t>Big - O </a:t>
            </a:r>
            <a:endParaRPr lang="en-IN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IN" dirty="0"/>
              <a:t>	1. 	Nested loops are multiplied together.</a:t>
            </a:r>
            <a:br>
              <a:rPr lang="en-IN" dirty="0"/>
            </a:br>
            <a:r>
              <a:rPr lang="en-IN" dirty="0"/>
              <a:t>2. 	Sequential loops are added.</a:t>
            </a:r>
            <a:br>
              <a:rPr lang="en-IN" dirty="0"/>
            </a:br>
            <a:r>
              <a:rPr lang="en-IN" dirty="0"/>
              <a:t>3. 	Only the largest term is kept, all others are 	dropped.</a:t>
            </a:r>
            <a:br>
              <a:rPr lang="en-IN" dirty="0"/>
            </a:br>
            <a:r>
              <a:rPr lang="en-IN" dirty="0"/>
              <a:t>4.	Constants are dropped.</a:t>
            </a:r>
            <a:br>
              <a:rPr lang="en-IN" dirty="0"/>
            </a:br>
            <a:r>
              <a:rPr lang="en-IN" dirty="0"/>
              <a:t>5. 	Conditional checks are constant (i.e. 1).</a:t>
            </a:r>
          </a:p>
          <a:p>
            <a:pPr eaLnBrk="1" hangingPunct="1"/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1</a:t>
            </a:r>
            <a:endParaRPr lang="en-IN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IN" dirty="0"/>
              <a:t>//linear</a:t>
            </a:r>
          </a:p>
          <a:p>
            <a:pPr eaLnBrk="1" hangingPunct="1">
              <a:buNone/>
            </a:pPr>
            <a:r>
              <a:rPr lang="en-IN" dirty="0"/>
              <a:t>for(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n;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pPr eaLnBrk="1" hangingPunct="1">
              <a:buNone/>
            </a:pPr>
            <a:r>
              <a:rPr lang="en-IN" dirty="0"/>
              <a:t>	</a:t>
            </a:r>
            <a:r>
              <a:rPr lang="en-IN" dirty="0" err="1"/>
              <a:t>cout</a:t>
            </a:r>
            <a:r>
              <a:rPr lang="en-IN" dirty="0"/>
              <a:t> &lt;&lt; </a:t>
            </a:r>
            <a:r>
              <a:rPr lang="en-IN" dirty="0" err="1"/>
              <a:t>i</a:t>
            </a:r>
            <a:r>
              <a:rPr lang="en-IN" dirty="0"/>
              <a:t> &lt;&lt; 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pPr eaLnBrk="1" hangingPunct="1">
              <a:buNone/>
            </a:pPr>
            <a:r>
              <a:rPr lang="en-IN" dirty="0"/>
              <a:t>}</a:t>
            </a:r>
          </a:p>
          <a:p>
            <a:pPr eaLnBrk="1" hangingPunct="1"/>
            <a:endParaRPr lang="en-US" dirty="0"/>
          </a:p>
          <a:p>
            <a:pPr eaLnBrk="1" hangingPunct="1"/>
            <a:endParaRPr lang="en-IN" dirty="0"/>
          </a:p>
          <a:p>
            <a:pPr eaLnBrk="1" hangingPunct="1"/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/>
              <a:t>Ans: O(n)</a:t>
            </a:r>
          </a:p>
          <a:p>
            <a:pPr eaLnBrk="1" hangingPunct="1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2</a:t>
            </a:r>
            <a:endParaRPr lang="en-IN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IN" dirty="0"/>
              <a:t>//quadratic</a:t>
            </a:r>
          </a:p>
          <a:p>
            <a:pPr eaLnBrk="1" hangingPunct="1">
              <a:buNone/>
            </a:pPr>
            <a:r>
              <a:rPr lang="en-IN" dirty="0"/>
              <a:t>for(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n;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pPr eaLnBrk="1" hangingPunct="1">
              <a:buNone/>
            </a:pPr>
            <a:r>
              <a:rPr lang="en-IN" dirty="0"/>
              <a:t>	for(</a:t>
            </a:r>
            <a:r>
              <a:rPr lang="en-IN" dirty="0" err="1"/>
              <a:t>int</a:t>
            </a:r>
            <a:r>
              <a:rPr lang="en-IN" dirty="0"/>
              <a:t> j = 0; j &lt; n; j++){</a:t>
            </a:r>
          </a:p>
          <a:p>
            <a:pPr eaLnBrk="1" hangingPunct="1">
              <a:buNone/>
            </a:pPr>
            <a:r>
              <a:rPr lang="en-IN" dirty="0"/>
              <a:t>		//do swap stuff, constant time</a:t>
            </a:r>
          </a:p>
          <a:p>
            <a:pPr eaLnBrk="1" hangingPunct="1">
              <a:buNone/>
            </a:pPr>
            <a:r>
              <a:rPr lang="en-IN" dirty="0"/>
              <a:t>	}</a:t>
            </a:r>
          </a:p>
          <a:p>
            <a:pPr eaLnBrk="1" hangingPunct="1">
              <a:buNone/>
            </a:pPr>
            <a:r>
              <a:rPr lang="en-IN" dirty="0"/>
              <a:t>}</a:t>
            </a:r>
          </a:p>
          <a:p>
            <a:pPr eaLnBrk="1" hangingPunct="1"/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/>
              <a:t>Ans O(n^2)</a:t>
            </a:r>
          </a:p>
          <a:p>
            <a:pPr eaLnBrk="1" hangingPunct="1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3</a:t>
            </a:r>
            <a:endParaRPr lang="en-IN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IN" dirty="0"/>
              <a:t>//quadratic</a:t>
            </a:r>
          </a:p>
          <a:p>
            <a:pPr eaLnBrk="1" hangingPunct="1">
              <a:buNone/>
            </a:pPr>
            <a:r>
              <a:rPr lang="en-IN" dirty="0"/>
              <a:t>for(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n;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pPr eaLnBrk="1" hangingPunct="1">
              <a:buNone/>
            </a:pPr>
            <a:r>
              <a:rPr lang="en-IN" dirty="0"/>
              <a:t>	for(</a:t>
            </a:r>
            <a:r>
              <a:rPr lang="en-IN" dirty="0" err="1"/>
              <a:t>int</a:t>
            </a:r>
            <a:r>
              <a:rPr lang="en-IN" dirty="0"/>
              <a:t> j = 0; j &lt; </a:t>
            </a:r>
            <a:r>
              <a:rPr lang="en-IN" dirty="0" err="1"/>
              <a:t>i</a:t>
            </a:r>
            <a:r>
              <a:rPr lang="en-IN" dirty="0"/>
              <a:t>; j++){</a:t>
            </a:r>
          </a:p>
          <a:p>
            <a:pPr eaLnBrk="1" hangingPunct="1">
              <a:buNone/>
            </a:pPr>
            <a:r>
              <a:rPr lang="en-IN" dirty="0"/>
              <a:t>		//do swap stuff, constant time</a:t>
            </a:r>
          </a:p>
          <a:p>
            <a:pPr eaLnBrk="1" hangingPunct="1">
              <a:buNone/>
            </a:pPr>
            <a:r>
              <a:rPr lang="en-IN" dirty="0"/>
              <a:t>	}</a:t>
            </a:r>
          </a:p>
          <a:p>
            <a:pPr eaLnBrk="1" hangingPunct="1">
              <a:buNone/>
            </a:pPr>
            <a:r>
              <a:rPr lang="en-IN" dirty="0"/>
              <a:t>}</a:t>
            </a:r>
          </a:p>
          <a:p>
            <a:pPr eaLnBrk="1" hangingPunct="1"/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1917</Words>
  <Application>Microsoft Office PowerPoint</Application>
  <PresentationFormat>On-screen Show (4:3)</PresentationFormat>
  <Paragraphs>232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Symbol</vt:lpstr>
      <vt:lpstr>Times New Roman</vt:lpstr>
      <vt:lpstr>Office Theme</vt:lpstr>
      <vt:lpstr>Complexity Analysis</vt:lpstr>
      <vt:lpstr>Big – O notation</vt:lpstr>
      <vt:lpstr>Graph for O Notation</vt:lpstr>
      <vt:lpstr>Basic rules for finding Big - O </vt:lpstr>
      <vt:lpstr>Example 1</vt:lpstr>
      <vt:lpstr>PowerPoint Presentation</vt:lpstr>
      <vt:lpstr>Example 2</vt:lpstr>
      <vt:lpstr>PowerPoint Presentation</vt:lpstr>
      <vt:lpstr>Example 3</vt:lpstr>
      <vt:lpstr>PowerPoint Presentation</vt:lpstr>
      <vt:lpstr>Example 4</vt:lpstr>
      <vt:lpstr>PowerPoint Presentation</vt:lpstr>
      <vt:lpstr>Example 5</vt:lpstr>
      <vt:lpstr>PowerPoint Presentation</vt:lpstr>
      <vt:lpstr>Example 6</vt:lpstr>
      <vt:lpstr>PowerPoint Presentation</vt:lpstr>
      <vt:lpstr>Example 7</vt:lpstr>
      <vt:lpstr>PowerPoint Presentation</vt:lpstr>
      <vt:lpstr>Example 8</vt:lpstr>
      <vt:lpstr>PowerPoint Presentation</vt:lpstr>
      <vt:lpstr>Examples</vt:lpstr>
      <vt:lpstr>How to determine Complexities Example 1</vt:lpstr>
      <vt:lpstr>Example 2</vt:lpstr>
      <vt:lpstr>Example 3</vt:lpstr>
      <vt:lpstr>Example 4</vt:lpstr>
      <vt:lpstr>Example 5</vt:lpstr>
      <vt:lpstr>Complexity Examples</vt:lpstr>
      <vt:lpstr>Complexity Examples (2)</vt:lpstr>
      <vt:lpstr>Complexity Examples (3)</vt:lpstr>
      <vt:lpstr>Complexity Examples (4)</vt:lpstr>
      <vt:lpstr>Complexity Examples (5)</vt:lpstr>
      <vt:lpstr>Big - Ω notation</vt:lpstr>
      <vt:lpstr>Graph for Omega Notation</vt:lpstr>
      <vt:lpstr>Ө notation</vt:lpstr>
      <vt:lpstr>Theta notation</vt:lpstr>
      <vt:lpstr>Relations Between Q, O, W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Complexity Analysis</dc:title>
  <dc:creator>hp</dc:creator>
  <cp:lastModifiedBy>hp840-g5</cp:lastModifiedBy>
  <cp:revision>30</cp:revision>
  <dcterms:created xsi:type="dcterms:W3CDTF">2014-01-18T09:17:09Z</dcterms:created>
  <dcterms:modified xsi:type="dcterms:W3CDTF">2023-08-04T03:52:18Z</dcterms:modified>
</cp:coreProperties>
</file>