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766300" cy="6858000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52" y="324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-819150" y="985838"/>
            <a:ext cx="6534150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296863"/>
            <a:ext cx="2201863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225" y="296863"/>
            <a:ext cx="6454775" cy="5829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296863"/>
            <a:ext cx="8809038" cy="379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0 ©  D X$t t</a:t>
            </a:r>
            <a:r>
              <a:rPr lang="ko-KR" altLang="en-US" smtClean="0"/>
              <a:t>仗</a:t>
            </a:r>
            <a:r>
              <a:rPr lang="en-US" altLang="ko-KR" smtClean="0"/>
              <a:t>$.</a:t>
            </a:r>
          </a:p>
        </p:txBody>
      </p:sp>
      <p:sp>
        <p:nvSpPr>
          <p:cNvPr id="45066" name="Rectangle 10"/>
          <p:cNvSpPr>
            <a:spLocks noChangeArrowheads="1"/>
          </p:cNvSpPr>
          <p:nvPr userDrawn="1"/>
        </p:nvSpPr>
        <p:spPr bwMode="auto">
          <a:xfrm>
            <a:off x="4316413" y="0"/>
            <a:ext cx="342900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fld id="{AA880812-63C8-4D99-90F8-0E7065C2ACF6}" type="slidenum">
              <a:rPr lang="en-US" altLang="ko-KR" sz="1400" b="1"/>
              <a:pPr defTabSz="762000">
                <a:lnSpc>
                  <a:spcPct val="101000"/>
                </a:lnSpc>
              </a:pPr>
              <a:t>‹#›</a:t>
            </a:fld>
            <a:endParaRPr lang="en-US" altLang="ko-KR" sz="1400" b="1"/>
          </a:p>
        </p:txBody>
      </p:sp>
      <p:sp>
        <p:nvSpPr>
          <p:cNvPr id="45067" name="Rectangle 11"/>
          <p:cNvSpPr>
            <a:spLocks noChangeArrowheads="1"/>
          </p:cNvSpPr>
          <p:nvPr userDrawn="1"/>
        </p:nvSpPr>
        <p:spPr bwMode="auto">
          <a:xfrm>
            <a:off x="0" y="0"/>
            <a:ext cx="1898650" cy="434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b="1" i="1"/>
              <a:t>Digital Logic Circuits</a:t>
            </a:r>
          </a:p>
          <a:p>
            <a:pPr defTabSz="762000"/>
            <a:endParaRPr lang="en-US" altLang="ko-KR" sz="1400" b="1" i="1"/>
          </a:p>
        </p:txBody>
      </p:sp>
      <p:sp>
        <p:nvSpPr>
          <p:cNvPr id="45068" name="Rectangle 12"/>
          <p:cNvSpPr>
            <a:spLocks noChangeArrowheads="1"/>
          </p:cNvSpPr>
          <p:nvPr userDrawn="1"/>
        </p:nvSpPr>
        <p:spPr bwMode="auto">
          <a:xfrm>
            <a:off x="330200" y="6619875"/>
            <a:ext cx="2020888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5400" tIns="12700" rIns="25400" bIns="12700">
            <a:spAutoFit/>
          </a:bodyPr>
          <a:lstStyle/>
          <a:p>
            <a:pPr algn="ctr" defTabSz="260350">
              <a:lnSpc>
                <a:spcPct val="100000"/>
              </a:lnSpc>
            </a:pPr>
            <a:r>
              <a:rPr lang="en-US" altLang="ko-KR" sz="1400" b="1" i="1"/>
              <a:t>Computer Organization</a:t>
            </a:r>
          </a:p>
        </p:txBody>
      </p:sp>
      <p:sp>
        <p:nvSpPr>
          <p:cNvPr id="45069" name="Rectangle 13"/>
          <p:cNvSpPr>
            <a:spLocks noChangeArrowheads="1"/>
          </p:cNvSpPr>
          <p:nvPr userDrawn="1"/>
        </p:nvSpPr>
        <p:spPr bwMode="auto">
          <a:xfrm>
            <a:off x="6569075" y="6556375"/>
            <a:ext cx="25749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b="1" i="1"/>
              <a:t>Computer Architectures Lab</a:t>
            </a:r>
          </a:p>
        </p:txBody>
      </p:sp>
      <p:sp>
        <p:nvSpPr>
          <p:cNvPr id="45070" name="Line 14"/>
          <p:cNvSpPr>
            <a:spLocks noChangeShapeType="1"/>
          </p:cNvSpPr>
          <p:nvPr userDrawn="1"/>
        </p:nvSpPr>
        <p:spPr bwMode="auto">
          <a:xfrm>
            <a:off x="114300" y="762000"/>
            <a:ext cx="8912225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 userDrawn="1"/>
        </p:nvSpPr>
        <p:spPr bwMode="auto">
          <a:xfrm>
            <a:off x="114300" y="238125"/>
            <a:ext cx="89154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762000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762000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  <a:ea typeface="굴림" pitchFamily="50" charset="-127"/>
        </a:defRPr>
      </a:lvl2pPr>
      <a:lvl3pPr algn="ctr" defTabSz="762000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  <a:ea typeface="굴림" pitchFamily="50" charset="-127"/>
        </a:defRPr>
      </a:lvl3pPr>
      <a:lvl4pPr algn="ctr" defTabSz="762000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  <a:ea typeface="굴림" pitchFamily="50" charset="-127"/>
        </a:defRPr>
      </a:lvl4pPr>
      <a:lvl5pPr algn="ctr" defTabSz="762000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  <a:ea typeface="굴림" pitchFamily="50" charset="-127"/>
        </a:defRPr>
      </a:lvl5pPr>
      <a:lvl6pPr marL="457200" algn="ctr" defTabSz="762000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  <a:ea typeface="굴림" pitchFamily="50" charset="-127"/>
        </a:defRPr>
      </a:lvl6pPr>
      <a:lvl7pPr marL="914400" algn="ctr" defTabSz="762000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  <a:ea typeface="굴림" pitchFamily="50" charset="-127"/>
        </a:defRPr>
      </a:lvl7pPr>
      <a:lvl8pPr marL="1371600" algn="ctr" defTabSz="762000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  <a:ea typeface="굴림" pitchFamily="50" charset="-127"/>
        </a:defRPr>
      </a:lvl8pPr>
      <a:lvl9pPr marL="1828800" algn="ctr" defTabSz="762000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fontAlgn="base" latinLnBrk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fontAlgn="base" latinLnBrk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fontAlgn="base" latinLnBrk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fontAlgn="base" latinLnBrk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fontAlgn="base" latinLnBrk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fontAlgn="base" latinLnBrk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fontAlgn="base" latinLnBrk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fontAlgn="base" latinLnBrk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fontAlgn="base" latinLnBrk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022600" y="1376363"/>
            <a:ext cx="2628900" cy="378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endParaRPr lang="en-US" altLang="ko-KR" b="1"/>
          </a:p>
          <a:p>
            <a:pPr defTabSz="762000">
              <a:lnSpc>
                <a:spcPct val="85000"/>
              </a:lnSpc>
            </a:pPr>
            <a:r>
              <a:rPr lang="en-US" altLang="ko-KR" b="1"/>
              <a:t>Logic Gates</a:t>
            </a:r>
          </a:p>
          <a:p>
            <a:pPr defTabSz="762000">
              <a:lnSpc>
                <a:spcPct val="85000"/>
              </a:lnSpc>
            </a:pPr>
            <a:endParaRPr lang="en-US" altLang="ko-KR" b="1"/>
          </a:p>
          <a:p>
            <a:pPr defTabSz="762000">
              <a:lnSpc>
                <a:spcPct val="85000"/>
              </a:lnSpc>
            </a:pPr>
            <a:r>
              <a:rPr lang="en-US" altLang="ko-KR" b="1"/>
              <a:t>Boolean Algebra</a:t>
            </a:r>
          </a:p>
          <a:p>
            <a:pPr defTabSz="762000">
              <a:lnSpc>
                <a:spcPct val="85000"/>
              </a:lnSpc>
            </a:pPr>
            <a:endParaRPr lang="en-US" altLang="ko-KR" b="1"/>
          </a:p>
          <a:p>
            <a:pPr defTabSz="762000">
              <a:lnSpc>
                <a:spcPct val="85000"/>
              </a:lnSpc>
            </a:pPr>
            <a:r>
              <a:rPr lang="en-US" altLang="ko-KR" b="1"/>
              <a:t>Map Specification</a:t>
            </a:r>
          </a:p>
          <a:p>
            <a:pPr defTabSz="762000">
              <a:lnSpc>
                <a:spcPct val="85000"/>
              </a:lnSpc>
            </a:pPr>
            <a:endParaRPr lang="en-US" altLang="ko-KR" b="1"/>
          </a:p>
          <a:p>
            <a:pPr defTabSz="762000">
              <a:lnSpc>
                <a:spcPct val="85000"/>
              </a:lnSpc>
            </a:pPr>
            <a:r>
              <a:rPr lang="en-US" altLang="ko-KR" b="1"/>
              <a:t>Combinational Circuits</a:t>
            </a:r>
          </a:p>
          <a:p>
            <a:pPr defTabSz="762000">
              <a:lnSpc>
                <a:spcPct val="85000"/>
              </a:lnSpc>
            </a:pPr>
            <a:endParaRPr lang="en-US" altLang="ko-KR" b="1"/>
          </a:p>
          <a:p>
            <a:pPr defTabSz="762000">
              <a:lnSpc>
                <a:spcPct val="85000"/>
              </a:lnSpc>
            </a:pPr>
            <a:r>
              <a:rPr lang="en-US" altLang="ko-KR" b="1"/>
              <a:t>Flip-Flops</a:t>
            </a:r>
          </a:p>
          <a:p>
            <a:pPr defTabSz="762000">
              <a:lnSpc>
                <a:spcPct val="85000"/>
              </a:lnSpc>
            </a:pPr>
            <a:endParaRPr lang="en-US" altLang="ko-KR" b="1"/>
          </a:p>
          <a:p>
            <a:pPr defTabSz="762000">
              <a:lnSpc>
                <a:spcPct val="85000"/>
              </a:lnSpc>
            </a:pPr>
            <a:r>
              <a:rPr lang="en-US" altLang="ko-KR" b="1"/>
              <a:t>Sequential Circuits</a:t>
            </a:r>
          </a:p>
          <a:p>
            <a:pPr defTabSz="762000">
              <a:lnSpc>
                <a:spcPct val="85000"/>
              </a:lnSpc>
            </a:pPr>
            <a:endParaRPr lang="en-US" altLang="ko-KR" b="1"/>
          </a:p>
          <a:p>
            <a:pPr defTabSz="762000">
              <a:lnSpc>
                <a:spcPct val="85000"/>
              </a:lnSpc>
            </a:pPr>
            <a:r>
              <a:rPr lang="en-US" altLang="ko-KR" b="1"/>
              <a:t>Memory Components</a:t>
            </a:r>
          </a:p>
          <a:p>
            <a:pPr defTabSz="762000">
              <a:lnSpc>
                <a:spcPct val="85000"/>
              </a:lnSpc>
            </a:pPr>
            <a:endParaRPr lang="en-US" altLang="ko-KR" b="1"/>
          </a:p>
          <a:p>
            <a:pPr defTabSz="762000">
              <a:lnSpc>
                <a:spcPct val="85000"/>
              </a:lnSpc>
            </a:pPr>
            <a:r>
              <a:rPr lang="en-US" altLang="ko-KR" b="1"/>
              <a:t>Integrated Circuits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69888" y="298450"/>
            <a:ext cx="8523287" cy="379413"/>
          </a:xfrm>
          <a:noFill/>
          <a:ln/>
        </p:spPr>
        <p:txBody>
          <a:bodyPr/>
          <a:lstStyle/>
          <a:p>
            <a:r>
              <a:rPr lang="en-US" altLang="ko-KR"/>
              <a:t>DIGITAL  LOGIC  CIRCUITS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931150" y="0"/>
            <a:ext cx="12128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Introduction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320675"/>
            <a:ext cx="8523288" cy="379413"/>
          </a:xfrm>
          <a:noFill/>
          <a:ln/>
        </p:spPr>
        <p:txBody>
          <a:bodyPr/>
          <a:lstStyle/>
          <a:p>
            <a:r>
              <a:rPr lang="en-US" altLang="ko-KR"/>
              <a:t>SIMPLIFICATION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527175" y="1014413"/>
            <a:ext cx="1627188" cy="6572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854575" y="987425"/>
            <a:ext cx="1665288" cy="711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914525" y="1090613"/>
            <a:ext cx="7778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Truth</a:t>
            </a:r>
          </a:p>
          <a:p>
            <a:pPr algn="ctr" defTabSz="762000"/>
            <a:r>
              <a:rPr lang="en-US" altLang="ko-KR" b="1"/>
              <a:t>Table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122863" y="1081088"/>
            <a:ext cx="11461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Boolean</a:t>
            </a:r>
          </a:p>
          <a:p>
            <a:pPr algn="ctr" defTabSz="762000"/>
            <a:r>
              <a:rPr lang="en-US" altLang="ko-KR" b="1"/>
              <a:t>Function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486150" y="1376363"/>
            <a:ext cx="1073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827213" y="1736725"/>
            <a:ext cx="955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Unique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367213" y="1708150"/>
            <a:ext cx="3724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Many different expressions exist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44488" y="2160588"/>
            <a:ext cx="8423275" cy="2317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Simplification from Boolean function</a:t>
            </a:r>
          </a:p>
          <a:p>
            <a:pPr defTabSz="762000"/>
            <a:r>
              <a:rPr lang="en-US" altLang="ko-KR" b="1"/>
              <a:t>       </a:t>
            </a:r>
          </a:p>
          <a:p>
            <a:pPr defTabSz="762000"/>
            <a:r>
              <a:rPr lang="en-US" altLang="ko-KR" b="1"/>
              <a:t>        - Finding an equivalent expression that is least expensive to implement</a:t>
            </a:r>
          </a:p>
          <a:p>
            <a:pPr defTabSz="762000"/>
            <a:r>
              <a:rPr lang="en-US" altLang="ko-KR" b="1"/>
              <a:t>        - For a simple function, it is possible to obtain</a:t>
            </a:r>
          </a:p>
          <a:p>
            <a:pPr defTabSz="762000"/>
            <a:r>
              <a:rPr lang="en-US" altLang="ko-KR" b="1"/>
              <a:t>          	a simple expression for low cost implementation</a:t>
            </a:r>
          </a:p>
          <a:p>
            <a:pPr defTabSz="762000"/>
            <a:r>
              <a:rPr lang="en-US" altLang="ko-KR" b="1"/>
              <a:t>        - But, with complex functions, it is a very difficult task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Karnaugh Map (K-map) is a simple procedure for</a:t>
            </a:r>
          </a:p>
          <a:p>
            <a:pPr defTabSz="762000"/>
            <a:r>
              <a:rPr lang="en-US" altLang="ko-KR" b="1"/>
              <a:t>	simplifying Boolean expressions.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1370013" y="4513263"/>
            <a:ext cx="1438275" cy="8112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1327150" y="5635625"/>
            <a:ext cx="1538288" cy="8493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3440113" y="5038725"/>
            <a:ext cx="1493837" cy="9461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522913" y="4918075"/>
            <a:ext cx="1681162" cy="1066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665288" y="4592638"/>
            <a:ext cx="7778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Truth</a:t>
            </a:r>
          </a:p>
          <a:p>
            <a:pPr algn="ctr" defTabSz="762000"/>
            <a:r>
              <a:rPr lang="en-US" altLang="ko-KR" b="1"/>
              <a:t>Table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1543050" y="5753100"/>
            <a:ext cx="10826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Boolean</a:t>
            </a:r>
          </a:p>
          <a:p>
            <a:pPr algn="ctr" defTabSz="762000"/>
            <a:r>
              <a:rPr lang="en-US" altLang="ko-KR" b="1"/>
              <a:t>function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565525" y="5214938"/>
            <a:ext cx="12477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Karnaugh</a:t>
            </a:r>
          </a:p>
          <a:p>
            <a:pPr algn="ctr" defTabSz="762000"/>
            <a:r>
              <a:rPr lang="en-US" altLang="ko-KR" b="1"/>
              <a:t>Map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5730875" y="5041900"/>
            <a:ext cx="127317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Simplified</a:t>
            </a:r>
          </a:p>
          <a:p>
            <a:pPr algn="ctr" defTabSz="762000"/>
            <a:r>
              <a:rPr lang="en-US" altLang="ko-KR" b="1"/>
              <a:t>Boolean</a:t>
            </a:r>
          </a:p>
          <a:p>
            <a:pPr algn="ctr" defTabSz="762000"/>
            <a:r>
              <a:rPr lang="en-US" altLang="ko-KR" b="1"/>
              <a:t>Function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2808288" y="4986338"/>
            <a:ext cx="7032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2894013" y="5688013"/>
            <a:ext cx="603250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4962525" y="5511800"/>
            <a:ext cx="560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7397750" y="0"/>
            <a:ext cx="1746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Map Simplification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88925"/>
            <a:ext cx="8523288" cy="379413"/>
          </a:xfrm>
          <a:noFill/>
          <a:ln/>
        </p:spPr>
        <p:txBody>
          <a:bodyPr/>
          <a:lstStyle/>
          <a:p>
            <a:r>
              <a:rPr lang="en-US" altLang="ko-KR"/>
              <a:t>KARNAUGH  MAP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46088" y="874713"/>
            <a:ext cx="8588375" cy="2565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Karnaugh Map for an n-input digital logic circuit (n-variable sum-of-products </a:t>
            </a:r>
          </a:p>
          <a:p>
            <a:pPr defTabSz="762000"/>
            <a:r>
              <a:rPr lang="en-US" altLang="ko-KR" b="1"/>
              <a:t>form of Boolean Function, or Truth Table) is</a:t>
            </a:r>
          </a:p>
          <a:p>
            <a:pPr defTabSz="762000"/>
            <a:r>
              <a:rPr lang="en-US" altLang="ko-KR" b="1"/>
              <a:t>        - Rectangle divided into 2</a:t>
            </a:r>
            <a:r>
              <a:rPr lang="en-US" altLang="ko-KR" b="1" baseline="30000"/>
              <a:t>n</a:t>
            </a:r>
            <a:r>
              <a:rPr lang="en-US" altLang="ko-KR" b="1"/>
              <a:t> cells</a:t>
            </a:r>
          </a:p>
          <a:p>
            <a:pPr defTabSz="762000"/>
            <a:r>
              <a:rPr lang="en-US" altLang="ko-KR" b="1"/>
              <a:t>        - Each cell is associated with a </a:t>
            </a:r>
            <a:r>
              <a:rPr lang="en-US" altLang="ko-KR" b="1" i="1"/>
              <a:t>Minterm</a:t>
            </a:r>
            <a:endParaRPr lang="en-US" altLang="ko-KR" b="1"/>
          </a:p>
          <a:p>
            <a:pPr defTabSz="762000"/>
            <a:r>
              <a:rPr lang="en-US" altLang="ko-KR" b="1"/>
              <a:t>        - An output(function) value for each input value associated with a </a:t>
            </a:r>
          </a:p>
          <a:p>
            <a:pPr defTabSz="762000"/>
            <a:r>
              <a:rPr lang="en-US" altLang="ko-KR" b="1"/>
              <a:t>	mintern is written in the cell representing the minterm</a:t>
            </a:r>
          </a:p>
          <a:p>
            <a:pPr defTabSz="762000"/>
            <a:r>
              <a:rPr lang="en-US" altLang="ko-KR" b="1"/>
              <a:t>	 → 1-cell, 0-cell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Each Minterm is identified by a decimal number whose binary representation </a:t>
            </a:r>
          </a:p>
          <a:p>
            <a:pPr defTabSz="762000"/>
            <a:r>
              <a:rPr lang="en-US" altLang="ko-KR" b="1"/>
              <a:t>is identical to the binary interpretation of the input values of the minterm.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89038" y="3986213"/>
            <a:ext cx="573087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x     F</a:t>
            </a:r>
          </a:p>
          <a:p>
            <a:pPr defTabSz="762000"/>
            <a:r>
              <a:rPr lang="en-US" altLang="ko-KR" sz="1200" b="1"/>
              <a:t>0     1</a:t>
            </a:r>
          </a:p>
          <a:p>
            <a:pPr defTabSz="762000"/>
            <a:r>
              <a:rPr lang="en-US" altLang="ko-KR" sz="1200" b="1"/>
              <a:t>1     0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465388" y="4068763"/>
            <a:ext cx="311150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465388" y="4310063"/>
            <a:ext cx="300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85988" y="3816350"/>
            <a:ext cx="3079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  <a:p>
            <a:pPr defTabSz="762000"/>
            <a:r>
              <a:rPr lang="en-US" altLang="ko-KR" b="1"/>
              <a:t>0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90750" y="4298950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1201738" y="4194175"/>
            <a:ext cx="409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1455738" y="4089400"/>
            <a:ext cx="0" cy="423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463800" y="40767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0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683125" y="4195763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694238" y="3963988"/>
            <a:ext cx="311150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694238" y="4216400"/>
            <a:ext cx="300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394200" y="3756025"/>
            <a:ext cx="3079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  <a:p>
            <a:pPr defTabSz="762000"/>
            <a:r>
              <a:rPr lang="en-US" altLang="ko-KR" b="1"/>
              <a:t>0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4416425" y="4203700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683125" y="3941763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2476500" y="43291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1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4097338" y="3505200"/>
            <a:ext cx="1831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Karnaugh Map </a:t>
            </a: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4922838" y="3970338"/>
            <a:ext cx="354012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H="1">
            <a:off x="4900613" y="4054475"/>
            <a:ext cx="38735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219700" y="3803650"/>
            <a:ext cx="56991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value</a:t>
            </a:r>
          </a:p>
          <a:p>
            <a:pPr defTabSz="762000"/>
            <a:r>
              <a:rPr lang="en-US" altLang="ko-KR" sz="1200" b="1"/>
              <a:t>of F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51150" y="3846513"/>
            <a:ext cx="11318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Identification</a:t>
            </a:r>
          </a:p>
          <a:p>
            <a:pPr defTabSz="762000"/>
            <a:r>
              <a:rPr lang="en-US" altLang="ko-KR" sz="1200" b="1"/>
              <a:t>of the cell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>
            <a:off x="2660650" y="4011613"/>
            <a:ext cx="242888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H="1">
            <a:off x="2660650" y="4159250"/>
            <a:ext cx="320675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230313" y="5243513"/>
            <a:ext cx="700087" cy="914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x   y   F</a:t>
            </a:r>
          </a:p>
          <a:p>
            <a:pPr defTabSz="762000"/>
            <a:r>
              <a:rPr lang="en-US" altLang="ko-KR" sz="1200" b="1"/>
              <a:t>0   0   0</a:t>
            </a:r>
          </a:p>
          <a:p>
            <a:pPr defTabSz="762000"/>
            <a:r>
              <a:rPr lang="en-US" altLang="ko-KR" sz="1200" b="1"/>
              <a:t>0   1   1</a:t>
            </a:r>
          </a:p>
          <a:p>
            <a:pPr defTabSz="762000"/>
            <a:r>
              <a:rPr lang="en-US" altLang="ko-KR" sz="1200" b="1"/>
              <a:t>1   0   1</a:t>
            </a:r>
          </a:p>
          <a:p>
            <a:pPr defTabSz="762000"/>
            <a:r>
              <a:rPr lang="en-US" altLang="ko-KR" sz="1200" b="1"/>
              <a:t>1   1   1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732088" y="5448300"/>
            <a:ext cx="565150" cy="523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2743200" y="5719763"/>
            <a:ext cx="54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3021013" y="5459413"/>
            <a:ext cx="0" cy="512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 flipH="1" flipV="1">
            <a:off x="2509838" y="5292725"/>
            <a:ext cx="244475" cy="166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2374900" y="5260975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y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508250" y="5092700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2719388" y="5186363"/>
            <a:ext cx="625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0   1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2462213" y="5416550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</a:t>
            </a: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2463800" y="5708650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2732088" y="5400675"/>
            <a:ext cx="563562" cy="600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140000"/>
              </a:lnSpc>
            </a:pPr>
            <a:r>
              <a:rPr lang="en-US" altLang="ko-KR" sz="1200"/>
              <a:t>0     1</a:t>
            </a:r>
          </a:p>
          <a:p>
            <a:pPr defTabSz="762000">
              <a:lnSpc>
                <a:spcPct val="140000"/>
              </a:lnSpc>
            </a:pPr>
            <a:r>
              <a:rPr lang="en-US" altLang="ko-KR" sz="1200"/>
              <a:t>2     3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4627563" y="5594350"/>
            <a:ext cx="566737" cy="522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638675" y="5867400"/>
            <a:ext cx="544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4916488" y="5605463"/>
            <a:ext cx="0" cy="511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 flipH="1" flipV="1">
            <a:off x="4406900" y="5437188"/>
            <a:ext cx="244475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4271963" y="5408613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y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4405313" y="5237163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4616450" y="5335588"/>
            <a:ext cx="625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0   1</a:t>
            </a: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4357688" y="5562600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</a:t>
            </a: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4360863" y="5857875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4625975" y="5594350"/>
            <a:ext cx="625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0   1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4625975" y="5845175"/>
            <a:ext cx="625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1   0</a:t>
            </a:r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>
            <a:off x="1300163" y="545941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>
            <a:off x="1689100" y="5332413"/>
            <a:ext cx="0" cy="801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4214813" y="4508500"/>
            <a:ext cx="7969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F(x) =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4129088" y="6156325"/>
            <a:ext cx="17478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F(x,y) = </a:t>
            </a:r>
            <a:r>
              <a:rPr lang="en-US" altLang="ko-KR" b="1">
                <a:sym typeface="Symbol" pitchFamily="18" charset="2"/>
              </a:rPr>
              <a:t> (1,2)</a:t>
            </a: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2509838" y="4362450"/>
            <a:ext cx="196850" cy="165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3076575" y="5500688"/>
            <a:ext cx="165100" cy="1666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3086100" y="5772150"/>
            <a:ext cx="155575" cy="157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2798763" y="5772150"/>
            <a:ext cx="166687" cy="157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 flipH="1" flipV="1">
            <a:off x="5219700" y="4741863"/>
            <a:ext cx="41275" cy="247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5081588" y="4946650"/>
            <a:ext cx="727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1-cell</a:t>
            </a:r>
          </a:p>
        </p:txBody>
      </p:sp>
      <p:sp>
        <p:nvSpPr>
          <p:cNvPr id="14399" name="Rectangle 63"/>
          <p:cNvSpPr>
            <a:spLocks noChangeArrowheads="1"/>
          </p:cNvSpPr>
          <p:nvPr/>
        </p:nvSpPr>
        <p:spPr bwMode="auto">
          <a:xfrm>
            <a:off x="4816475" y="4489450"/>
            <a:ext cx="690563" cy="339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b="1">
                <a:sym typeface="Symbol" pitchFamily="18" charset="2"/>
              </a:rPr>
              <a:t> </a:t>
            </a:r>
            <a:r>
              <a:rPr lang="en-US" altLang="ko-KR" b="1"/>
              <a:t>(1)</a:t>
            </a:r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7397750" y="0"/>
            <a:ext cx="1746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Map Simplification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307975"/>
            <a:ext cx="8523288" cy="379413"/>
          </a:xfrm>
          <a:noFill/>
          <a:ln/>
        </p:spPr>
        <p:txBody>
          <a:bodyPr/>
          <a:lstStyle/>
          <a:p>
            <a:r>
              <a:rPr lang="en-US" altLang="ko-KR"/>
              <a:t>KARNAUGH  MAP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95325" y="1022350"/>
            <a:ext cx="1017588" cy="144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400" b="1"/>
              <a:t>0   0   0   0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0   0   1   1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0   1   0   1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0   1   1   0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1   0   0   1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1   0   1   0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1   1   0   0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1   1   1   0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693738" y="1057275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450975" y="855663"/>
            <a:ext cx="0" cy="1535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5083175" y="1487488"/>
            <a:ext cx="1260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0   1   0   1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5092700" y="1785938"/>
            <a:ext cx="1260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1   0   0   0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725488" y="3079750"/>
            <a:ext cx="1287462" cy="2425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200" b="1"/>
              <a:t>0   0   0    0   0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0   0   0    1   1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0   0   1    0   0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0   0   1    1   1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0   1   0    0   0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0   1   0    1   0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0   1   1    0   1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0   1   1    1   0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1   0   0    0   1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1   0   0    1   1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1   0   1    0   0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1   0   1    1   1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1   1   0    0   0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1   1   0    1   0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1   1   1    0   1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1   1   1    1   0   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796925" y="3100388"/>
            <a:ext cx="1119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1625600" y="2916238"/>
            <a:ext cx="0" cy="2538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097213" y="1517650"/>
            <a:ext cx="1219200" cy="592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3733800" y="1517650"/>
            <a:ext cx="0" cy="61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4041775" y="1498600"/>
            <a:ext cx="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3414713" y="1511300"/>
            <a:ext cx="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3130550" y="1806575"/>
            <a:ext cx="1182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 flipV="1">
            <a:off x="2835275" y="1270000"/>
            <a:ext cx="301625" cy="26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724150" y="1266825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832100" y="1050925"/>
            <a:ext cx="422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yz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3040063" y="1243013"/>
            <a:ext cx="1387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00 01 11 10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832100" y="1474788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108325" y="1533525"/>
            <a:ext cx="1246188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0      1     3      2</a:t>
            </a:r>
          </a:p>
          <a:p>
            <a:pPr defTabSz="762000"/>
            <a:endParaRPr lang="en-US" altLang="ko-KR" sz="1200"/>
          </a:p>
          <a:p>
            <a:pPr defTabSz="762000"/>
            <a:r>
              <a:rPr lang="en-US" altLang="ko-KR" sz="1200"/>
              <a:t>4     5      7      6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5110163" y="1504950"/>
            <a:ext cx="1219200" cy="592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V="1">
            <a:off x="5715000" y="1504950"/>
            <a:ext cx="0" cy="617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6021388" y="1511300"/>
            <a:ext cx="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5394325" y="1498600"/>
            <a:ext cx="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5110163" y="1797050"/>
            <a:ext cx="1122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5116513" y="1800225"/>
            <a:ext cx="1208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 flipV="1">
            <a:off x="4814888" y="1258888"/>
            <a:ext cx="301625" cy="265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4703763" y="1255713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4814888" y="1038225"/>
            <a:ext cx="422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yz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5018088" y="1231900"/>
            <a:ext cx="1387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00 01 11 10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4814888" y="1462088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4800600" y="1800225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837113" y="2187575"/>
            <a:ext cx="21161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F(x,y,z) = </a:t>
            </a:r>
            <a:r>
              <a:rPr lang="en-US" altLang="ko-KR" b="1">
                <a:sym typeface="Symbol" pitchFamily="18" charset="2"/>
              </a:rPr>
              <a:t> (1,2,4)</a:t>
            </a:r>
          </a:p>
        </p:txBody>
      </p:sp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3451225" y="1547813"/>
            <a:ext cx="217488" cy="2047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4078288" y="1547813"/>
            <a:ext cx="217487" cy="2047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6" name="Rectangle 76"/>
          <p:cNvSpPr>
            <a:spLocks noChangeArrowheads="1"/>
          </p:cNvSpPr>
          <p:nvPr/>
        </p:nvSpPr>
        <p:spPr bwMode="auto">
          <a:xfrm>
            <a:off x="3149600" y="1851025"/>
            <a:ext cx="215900" cy="215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4" name="Rectangle 84"/>
          <p:cNvSpPr>
            <a:spLocks noChangeArrowheads="1"/>
          </p:cNvSpPr>
          <p:nvPr/>
        </p:nvSpPr>
        <p:spPr bwMode="auto">
          <a:xfrm>
            <a:off x="2762250" y="1763713"/>
            <a:ext cx="371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 1</a:t>
            </a:r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3930650" y="965200"/>
            <a:ext cx="441325" cy="320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6" name="Rectangle 86"/>
          <p:cNvSpPr>
            <a:spLocks noChangeArrowheads="1"/>
          </p:cNvSpPr>
          <p:nvPr/>
        </p:nvSpPr>
        <p:spPr bwMode="auto">
          <a:xfrm>
            <a:off x="2592388" y="1727200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</p:txBody>
      </p:sp>
      <p:sp>
        <p:nvSpPr>
          <p:cNvPr id="15447" name="Rectangle 87"/>
          <p:cNvSpPr>
            <a:spLocks noChangeArrowheads="1"/>
          </p:cNvSpPr>
          <p:nvPr/>
        </p:nvSpPr>
        <p:spPr bwMode="auto">
          <a:xfrm>
            <a:off x="3846513" y="954088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y</a:t>
            </a:r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3544888" y="2066925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z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4297363" y="3122613"/>
            <a:ext cx="1452562" cy="1095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4321175" y="3659188"/>
            <a:ext cx="1403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4660900" y="3122613"/>
            <a:ext cx="0" cy="1093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5424488" y="3132138"/>
            <a:ext cx="0" cy="1074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4308475" y="3365500"/>
            <a:ext cx="1416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>
            <a:off x="4321175" y="3943350"/>
            <a:ext cx="1417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3857625" y="2909888"/>
            <a:ext cx="425450" cy="201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3706813" y="2927350"/>
            <a:ext cx="447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uv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3879850" y="2714625"/>
            <a:ext cx="485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wx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4244975" y="2867025"/>
            <a:ext cx="157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00  01  11  10</a:t>
            </a: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3868738" y="3130550"/>
            <a:ext cx="434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00</a:t>
            </a: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3895725" y="3375025"/>
            <a:ext cx="434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01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3879850" y="3657600"/>
            <a:ext cx="434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11</a:t>
            </a: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3868738" y="3962400"/>
            <a:ext cx="434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10</a:t>
            </a: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4346575" y="3121025"/>
            <a:ext cx="1374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0       1       3      2</a:t>
            </a: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4346575" y="3405188"/>
            <a:ext cx="1374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4       5       7      6</a:t>
            </a:r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4267200" y="3689350"/>
            <a:ext cx="14970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12     13     15     14</a:t>
            </a: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4346575" y="3971925"/>
            <a:ext cx="14573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8       9      11     10</a:t>
            </a:r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4259263" y="4816475"/>
            <a:ext cx="1692275" cy="1217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5122863" y="4826000"/>
            <a:ext cx="0" cy="1208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>
            <a:off x="4270375" y="5445125"/>
            <a:ext cx="1681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4684713" y="4816475"/>
            <a:ext cx="0" cy="1206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Line 59"/>
          <p:cNvSpPr>
            <a:spLocks noChangeShapeType="1"/>
          </p:cNvSpPr>
          <p:nvPr/>
        </p:nvSpPr>
        <p:spPr bwMode="auto">
          <a:xfrm>
            <a:off x="5537200" y="4816475"/>
            <a:ext cx="0" cy="1217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>
            <a:off x="4270375" y="5140325"/>
            <a:ext cx="1668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4270375" y="5738813"/>
            <a:ext cx="1681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3821113" y="4603750"/>
            <a:ext cx="42545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3667125" y="4621213"/>
            <a:ext cx="447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uv</a:t>
            </a:r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3846513" y="4410075"/>
            <a:ext cx="485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wx</a:t>
            </a:r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4259263" y="4562475"/>
            <a:ext cx="1704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00   01   11  10</a:t>
            </a:r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3832225" y="4824413"/>
            <a:ext cx="434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00</a:t>
            </a:r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3854450" y="5129213"/>
            <a:ext cx="434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01</a:t>
            </a:r>
          </a:p>
        </p:txBody>
      </p:sp>
      <p:sp>
        <p:nvSpPr>
          <p:cNvPr id="15428" name="Rectangle 68"/>
          <p:cNvSpPr>
            <a:spLocks noChangeArrowheads="1"/>
          </p:cNvSpPr>
          <p:nvPr/>
        </p:nvSpPr>
        <p:spPr bwMode="auto">
          <a:xfrm>
            <a:off x="3846513" y="5432425"/>
            <a:ext cx="2085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11    0     0    0     1</a:t>
            </a:r>
          </a:p>
        </p:txBody>
      </p:sp>
      <p:sp>
        <p:nvSpPr>
          <p:cNvPr id="15429" name="Rectangle 69"/>
          <p:cNvSpPr>
            <a:spLocks noChangeArrowheads="1"/>
          </p:cNvSpPr>
          <p:nvPr/>
        </p:nvSpPr>
        <p:spPr bwMode="auto">
          <a:xfrm>
            <a:off x="3832225" y="5738813"/>
            <a:ext cx="2085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10    1     1    1     0</a:t>
            </a: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4330700" y="4824413"/>
            <a:ext cx="157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0     1    1     0</a:t>
            </a:r>
          </a:p>
        </p:txBody>
      </p:sp>
      <p:sp>
        <p:nvSpPr>
          <p:cNvPr id="15432" name="Rectangle 72"/>
          <p:cNvSpPr>
            <a:spLocks noChangeArrowheads="1"/>
          </p:cNvSpPr>
          <p:nvPr/>
        </p:nvSpPr>
        <p:spPr bwMode="auto">
          <a:xfrm>
            <a:off x="4346575" y="5129213"/>
            <a:ext cx="157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0     0    0     1</a:t>
            </a:r>
          </a:p>
        </p:txBody>
      </p:sp>
      <p:sp>
        <p:nvSpPr>
          <p:cNvPr id="15433" name="Rectangle 73"/>
          <p:cNvSpPr>
            <a:spLocks noChangeArrowheads="1"/>
          </p:cNvSpPr>
          <p:nvPr/>
        </p:nvSpPr>
        <p:spPr bwMode="auto">
          <a:xfrm>
            <a:off x="3617913" y="6134100"/>
            <a:ext cx="33988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F(u,v,w,x) = </a:t>
            </a:r>
            <a:r>
              <a:rPr lang="en-US" altLang="ko-KR" b="1">
                <a:sym typeface="Symbol" pitchFamily="18" charset="2"/>
              </a:rPr>
              <a:t> (1,3,6,8,9,11,14)</a:t>
            </a:r>
          </a:p>
        </p:txBody>
      </p: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4773613" y="3173413"/>
            <a:ext cx="200025" cy="150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8" name="Rectangle 78"/>
          <p:cNvSpPr>
            <a:spLocks noChangeArrowheads="1"/>
          </p:cNvSpPr>
          <p:nvPr/>
        </p:nvSpPr>
        <p:spPr bwMode="auto">
          <a:xfrm>
            <a:off x="5137150" y="3173413"/>
            <a:ext cx="212725" cy="150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5500688" y="3425825"/>
            <a:ext cx="187325" cy="174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0" name="Rectangle 80"/>
          <p:cNvSpPr>
            <a:spLocks noChangeArrowheads="1"/>
          </p:cNvSpPr>
          <p:nvPr/>
        </p:nvSpPr>
        <p:spPr bwMode="auto">
          <a:xfrm>
            <a:off x="4384675" y="4014788"/>
            <a:ext cx="200025" cy="163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1" name="Rectangle 81"/>
          <p:cNvSpPr>
            <a:spLocks noChangeArrowheads="1"/>
          </p:cNvSpPr>
          <p:nvPr/>
        </p:nvSpPr>
        <p:spPr bwMode="auto">
          <a:xfrm>
            <a:off x="4759325" y="4014788"/>
            <a:ext cx="201613" cy="163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2" name="Rectangle 82"/>
          <p:cNvSpPr>
            <a:spLocks noChangeArrowheads="1"/>
          </p:cNvSpPr>
          <p:nvPr/>
        </p:nvSpPr>
        <p:spPr bwMode="auto">
          <a:xfrm>
            <a:off x="5111750" y="4014788"/>
            <a:ext cx="238125" cy="163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3" name="Rectangle 83"/>
          <p:cNvSpPr>
            <a:spLocks noChangeArrowheads="1"/>
          </p:cNvSpPr>
          <p:nvPr/>
        </p:nvSpPr>
        <p:spPr bwMode="auto">
          <a:xfrm>
            <a:off x="5511800" y="3721100"/>
            <a:ext cx="176213" cy="1714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9" name="Rectangle 89"/>
          <p:cNvSpPr>
            <a:spLocks noChangeArrowheads="1"/>
          </p:cNvSpPr>
          <p:nvPr/>
        </p:nvSpPr>
        <p:spPr bwMode="auto">
          <a:xfrm>
            <a:off x="3706813" y="3770313"/>
            <a:ext cx="320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u</a:t>
            </a:r>
          </a:p>
        </p:txBody>
      </p:sp>
      <p:sp>
        <p:nvSpPr>
          <p:cNvPr id="15450" name="Rectangle 90"/>
          <p:cNvSpPr>
            <a:spLocks noChangeArrowheads="1"/>
          </p:cNvSpPr>
          <p:nvPr/>
        </p:nvSpPr>
        <p:spPr bwMode="auto">
          <a:xfrm>
            <a:off x="5776913" y="3232150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v</a:t>
            </a:r>
          </a:p>
        </p:txBody>
      </p:sp>
      <p:sp>
        <p:nvSpPr>
          <p:cNvPr id="15451" name="Rectangle 91"/>
          <p:cNvSpPr>
            <a:spLocks noChangeArrowheads="1"/>
          </p:cNvSpPr>
          <p:nvPr/>
        </p:nvSpPr>
        <p:spPr bwMode="auto">
          <a:xfrm>
            <a:off x="5257800" y="2633663"/>
            <a:ext cx="358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w</a:t>
            </a:r>
          </a:p>
        </p:txBody>
      </p:sp>
      <p:sp>
        <p:nvSpPr>
          <p:cNvPr id="15452" name="Rectangle 92"/>
          <p:cNvSpPr>
            <a:spLocks noChangeArrowheads="1"/>
          </p:cNvSpPr>
          <p:nvPr/>
        </p:nvSpPr>
        <p:spPr bwMode="auto">
          <a:xfrm>
            <a:off x="4881563" y="4206875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</p:txBody>
      </p:sp>
      <p:sp>
        <p:nvSpPr>
          <p:cNvPr id="15454" name="Rectangle 94"/>
          <p:cNvSpPr>
            <a:spLocks noChangeArrowheads="1"/>
          </p:cNvSpPr>
          <p:nvPr/>
        </p:nvSpPr>
        <p:spPr bwMode="auto">
          <a:xfrm>
            <a:off x="7397750" y="0"/>
            <a:ext cx="1746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Map Simplification</a:t>
            </a:r>
          </a:p>
        </p:txBody>
      </p:sp>
      <p:sp>
        <p:nvSpPr>
          <p:cNvPr id="15455" name="Rectangle 95"/>
          <p:cNvSpPr>
            <a:spLocks noChangeArrowheads="1"/>
          </p:cNvSpPr>
          <p:nvPr/>
        </p:nvSpPr>
        <p:spPr bwMode="auto">
          <a:xfrm>
            <a:off x="709613" y="800100"/>
            <a:ext cx="10207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400" b="1"/>
              <a:t>x   y   z   F</a:t>
            </a:r>
          </a:p>
        </p:txBody>
      </p:sp>
      <p:sp>
        <p:nvSpPr>
          <p:cNvPr id="15456" name="Rectangle 96"/>
          <p:cNvSpPr>
            <a:spLocks noChangeArrowheads="1"/>
          </p:cNvSpPr>
          <p:nvPr/>
        </p:nvSpPr>
        <p:spPr bwMode="auto">
          <a:xfrm>
            <a:off x="728663" y="2868613"/>
            <a:ext cx="11731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200" b="1"/>
              <a:t>u   v   w   x   F</a:t>
            </a:r>
          </a:p>
        </p:txBody>
      </p:sp>
      <p:sp>
        <p:nvSpPr>
          <p:cNvPr id="15459" name="Line 99"/>
          <p:cNvSpPr>
            <a:spLocks noChangeShapeType="1"/>
          </p:cNvSpPr>
          <p:nvPr/>
        </p:nvSpPr>
        <p:spPr bwMode="auto">
          <a:xfrm>
            <a:off x="5051425" y="3132138"/>
            <a:ext cx="0" cy="1093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287338"/>
            <a:ext cx="8523287" cy="379412"/>
          </a:xfrm>
          <a:noFill/>
          <a:ln/>
        </p:spPr>
        <p:txBody>
          <a:bodyPr/>
          <a:lstStyle/>
          <a:p>
            <a:r>
              <a:rPr lang="en-US" altLang="ko-KR"/>
              <a:t>MAP  SIMPLIFICATION  - 2  ADJACENT  CELLS -</a:t>
            </a:r>
            <a:endParaRPr lang="en-US" altLang="ko-KR" sz="18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60363" y="1323975"/>
            <a:ext cx="6454775" cy="3308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Adjacent cells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- binary identifications are different in one bit</a:t>
            </a:r>
          </a:p>
          <a:p>
            <a:pPr defTabSz="762000"/>
            <a:r>
              <a:rPr lang="en-US" altLang="ko-KR" b="1"/>
              <a:t>         → minterms associated with the adjacent</a:t>
            </a:r>
          </a:p>
          <a:p>
            <a:pPr defTabSz="762000"/>
            <a:r>
              <a:rPr lang="en-US" altLang="ko-KR" b="1"/>
              <a:t>              cells have one variable complemented each other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  Cells (1,0) and (1,1) are adjacent</a:t>
            </a:r>
          </a:p>
          <a:p>
            <a:pPr defTabSz="762000"/>
            <a:r>
              <a:rPr lang="en-US" altLang="ko-KR" b="1"/>
              <a:t>           Minterms for (1,0) and (1,1) are </a:t>
            </a:r>
          </a:p>
          <a:p>
            <a:pPr defTabSz="762000"/>
            <a:r>
              <a:rPr lang="en-US" altLang="ko-KR" b="1"/>
              <a:t>                  x • y’ --&gt; x=1, y=0</a:t>
            </a:r>
          </a:p>
          <a:p>
            <a:pPr defTabSz="762000"/>
            <a:r>
              <a:rPr lang="en-US" altLang="ko-KR" b="1"/>
              <a:t>                  x • y  --&gt; x=1, y=1 </a:t>
            </a:r>
          </a:p>
          <a:p>
            <a:pPr defTabSz="762000"/>
            <a:r>
              <a:rPr lang="en-US" altLang="ko-KR" b="1"/>
              <a:t> </a:t>
            </a:r>
          </a:p>
          <a:p>
            <a:pPr defTabSz="762000"/>
            <a:r>
              <a:rPr lang="en-US" altLang="ko-KR" b="1"/>
              <a:t>          F = xy’+ xy can be reduced to F = x   </a:t>
            </a:r>
          </a:p>
          <a:p>
            <a:pPr defTabSz="762000"/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en-US" altLang="ko-KR" b="1"/>
              <a:t>From the map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200275" y="3470275"/>
            <a:ext cx="665163" cy="2381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736725" y="4933950"/>
            <a:ext cx="258763" cy="63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2295525" y="1036638"/>
            <a:ext cx="3025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Rule:  xy’ +xy = x(y+y’) = x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2319338" y="1039813"/>
            <a:ext cx="3036887" cy="339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887788" y="4775200"/>
            <a:ext cx="785812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 flipV="1">
            <a:off x="3640138" y="4559300"/>
            <a:ext cx="258762" cy="204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521075" y="4522788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651250" y="4343400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y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887788" y="5114925"/>
            <a:ext cx="785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273550" y="4775200"/>
            <a:ext cx="0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895725" y="4467225"/>
            <a:ext cx="752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0     1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579813" y="4772025"/>
            <a:ext cx="3079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  <a:p>
            <a:pPr defTabSz="762000" latinLnBrk="1"/>
            <a:endParaRPr lang="en-US" altLang="ko-KR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603625" y="5124450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3925888" y="5124450"/>
            <a:ext cx="688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1    1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3941763" y="4778375"/>
            <a:ext cx="688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0    0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341813" y="5556250"/>
            <a:ext cx="877887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>
                <a:sym typeface="Symbol" pitchFamily="18" charset="2"/>
              </a:rPr>
              <a:t>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b="1"/>
              <a:t>(2,3)</a:t>
            </a:r>
          </a:p>
          <a:p>
            <a:pPr defTabSz="762000" latinLnBrk="1"/>
            <a:endParaRPr lang="en-US" altLang="ko-KR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3486150" y="5565775"/>
            <a:ext cx="9874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  <a:r>
              <a:rPr lang="en-US" altLang="ko-KR" b="1"/>
              <a:t>(x,y)</a:t>
            </a:r>
            <a:r>
              <a:rPr lang="en-US" altLang="ko-KR"/>
              <a:t> =</a:t>
            </a:r>
          </a:p>
        </p:txBody>
      </p:sp>
      <p:sp>
        <p:nvSpPr>
          <p:cNvPr id="16406" name="AutoShape 22"/>
          <p:cNvSpPr>
            <a:spLocks noChangeArrowheads="1"/>
          </p:cNvSpPr>
          <p:nvPr/>
        </p:nvSpPr>
        <p:spPr bwMode="auto">
          <a:xfrm>
            <a:off x="3944938" y="5172075"/>
            <a:ext cx="692150" cy="225425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4543425" y="5000625"/>
            <a:ext cx="727075" cy="239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5222875" y="4843463"/>
            <a:ext cx="2859088" cy="528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2 adjacent cells xy’ and xy</a:t>
            </a:r>
          </a:p>
          <a:p>
            <a:pPr defTabSz="762000"/>
            <a:r>
              <a:rPr lang="en-US" altLang="ko-KR" b="1"/>
              <a:t>→</a:t>
            </a:r>
            <a:r>
              <a:rPr lang="en-US" altLang="ko-KR" sz="1400" b="1"/>
              <a:t> merge them to a larger cell x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4073525" y="5849938"/>
            <a:ext cx="11461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= xy’+ xy</a:t>
            </a:r>
          </a:p>
          <a:p>
            <a:pPr defTabSz="762000"/>
            <a:r>
              <a:rPr lang="en-US" altLang="ko-KR" b="1"/>
              <a:t>= x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7397750" y="0"/>
            <a:ext cx="1746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Map Simplification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306388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MAP  SIMPLIFICATION - MORE  THAN  2  CELLS -</a:t>
            </a:r>
            <a:endParaRPr lang="en-US" altLang="ko-KR" sz="18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50838" y="1023938"/>
            <a:ext cx="3654425" cy="1327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u’v’w’x’ + u’v’w’x + u’v’wx + u’v’wx’</a:t>
            </a:r>
          </a:p>
          <a:p>
            <a:pPr defTabSz="762000"/>
            <a:r>
              <a:rPr lang="en-US" altLang="ko-KR"/>
              <a:t>= u’v’w’(x’+x) + u’v’w(x+x’)</a:t>
            </a:r>
          </a:p>
          <a:p>
            <a:pPr defTabSz="762000"/>
            <a:r>
              <a:rPr lang="en-US" altLang="ko-KR"/>
              <a:t>= u’v’w’ + u’v’w </a:t>
            </a:r>
          </a:p>
          <a:p>
            <a:pPr defTabSz="762000"/>
            <a:r>
              <a:rPr lang="en-US" altLang="ko-KR"/>
              <a:t>= u’v’(w’+w) </a:t>
            </a:r>
          </a:p>
          <a:p>
            <a:pPr defTabSz="762000"/>
            <a:r>
              <a:rPr lang="en-US" altLang="ko-KR"/>
              <a:t>= u’v’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47663" y="1012825"/>
            <a:ext cx="3700462" cy="13350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28" name="Group 120"/>
          <p:cNvGrpSpPr>
            <a:grpSpLocks/>
          </p:cNvGrpSpPr>
          <p:nvPr/>
        </p:nvGrpSpPr>
        <p:grpSpPr bwMode="auto">
          <a:xfrm>
            <a:off x="4252913" y="885825"/>
            <a:ext cx="4762500" cy="2073275"/>
            <a:chOff x="2679" y="558"/>
            <a:chExt cx="3000" cy="1306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3082" y="932"/>
              <a:ext cx="732" cy="7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H="1" flipV="1">
              <a:off x="2881" y="708"/>
              <a:ext cx="201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772" y="748"/>
              <a:ext cx="26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uv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908" y="591"/>
              <a:ext cx="29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wx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3448" y="940"/>
              <a:ext cx="0" cy="7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082" y="1114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3268" y="932"/>
              <a:ext cx="0" cy="7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3082" y="1298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3089" y="1480"/>
              <a:ext cx="7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3642" y="940"/>
              <a:ext cx="0" cy="7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3068" y="923"/>
              <a:ext cx="75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1   1   1  1</a:t>
              </a:r>
            </a:p>
          </p:txBody>
        </p:sp>
        <p:sp>
          <p:nvSpPr>
            <p:cNvPr id="17424" name="AutoShape 16"/>
            <p:cNvSpPr>
              <a:spLocks noChangeArrowheads="1"/>
            </p:cNvSpPr>
            <p:nvPr/>
          </p:nvSpPr>
          <p:spPr bwMode="auto">
            <a:xfrm>
              <a:off x="3111" y="961"/>
              <a:ext cx="682" cy="126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3436" y="1286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3436" y="1459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27" name="AutoShape 19"/>
            <p:cNvSpPr>
              <a:spLocks noChangeArrowheads="1"/>
            </p:cNvSpPr>
            <p:nvPr/>
          </p:nvSpPr>
          <p:spPr bwMode="auto">
            <a:xfrm>
              <a:off x="3479" y="1326"/>
              <a:ext cx="309" cy="295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4511" y="915"/>
              <a:ext cx="732" cy="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H="1" flipV="1">
              <a:off x="4310" y="691"/>
              <a:ext cx="201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4201" y="731"/>
              <a:ext cx="26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uv</a:t>
              </a: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4338" y="574"/>
              <a:ext cx="29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wx</a:t>
              </a:r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4877" y="924"/>
              <a:ext cx="0" cy="6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4511" y="1098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4697" y="915"/>
              <a:ext cx="0" cy="7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511" y="1280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4518" y="1462"/>
              <a:ext cx="7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>
              <a:off x="5071" y="924"/>
              <a:ext cx="0" cy="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4518" y="903"/>
              <a:ext cx="71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1   1  1  1</a:t>
              </a:r>
            </a:p>
          </p:txBody>
        </p:sp>
        <p:sp>
          <p:nvSpPr>
            <p:cNvPr id="17439" name="Rectangle 31"/>
            <p:cNvSpPr>
              <a:spLocks noChangeArrowheads="1"/>
            </p:cNvSpPr>
            <p:nvPr/>
          </p:nvSpPr>
          <p:spPr bwMode="auto">
            <a:xfrm>
              <a:off x="4518" y="1064"/>
              <a:ext cx="71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1           1</a:t>
              </a:r>
            </a:p>
          </p:txBody>
        </p:sp>
        <p:sp>
          <p:nvSpPr>
            <p:cNvPr id="17440" name="AutoShape 32"/>
            <p:cNvSpPr>
              <a:spLocks noChangeArrowheads="1"/>
            </p:cNvSpPr>
            <p:nvPr/>
          </p:nvSpPr>
          <p:spPr bwMode="auto">
            <a:xfrm>
              <a:off x="4417" y="944"/>
              <a:ext cx="237" cy="294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AutoShape 33"/>
            <p:cNvSpPr>
              <a:spLocks noChangeArrowheads="1"/>
            </p:cNvSpPr>
            <p:nvPr/>
          </p:nvSpPr>
          <p:spPr bwMode="auto">
            <a:xfrm>
              <a:off x="5100" y="951"/>
              <a:ext cx="330" cy="289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Rectangle 34"/>
            <p:cNvSpPr>
              <a:spLocks noChangeArrowheads="1"/>
            </p:cNvSpPr>
            <p:nvPr/>
          </p:nvSpPr>
          <p:spPr bwMode="auto">
            <a:xfrm>
              <a:off x="4382" y="915"/>
              <a:ext cx="78" cy="3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Rectangle 35"/>
            <p:cNvSpPr>
              <a:spLocks noChangeArrowheads="1"/>
            </p:cNvSpPr>
            <p:nvPr/>
          </p:nvSpPr>
          <p:spPr bwMode="auto">
            <a:xfrm>
              <a:off x="5301" y="849"/>
              <a:ext cx="200" cy="4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4705" y="1453"/>
              <a:ext cx="35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1  1</a:t>
              </a:r>
            </a:p>
          </p:txBody>
        </p:sp>
        <p:sp>
          <p:nvSpPr>
            <p:cNvPr id="17445" name="AutoShape 37"/>
            <p:cNvSpPr>
              <a:spLocks noChangeArrowheads="1"/>
            </p:cNvSpPr>
            <p:nvPr/>
          </p:nvSpPr>
          <p:spPr bwMode="auto">
            <a:xfrm>
              <a:off x="4726" y="783"/>
              <a:ext cx="294" cy="294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AutoShape 38"/>
            <p:cNvSpPr>
              <a:spLocks noChangeArrowheads="1"/>
            </p:cNvSpPr>
            <p:nvPr/>
          </p:nvSpPr>
          <p:spPr bwMode="auto">
            <a:xfrm>
              <a:off x="4740" y="1487"/>
              <a:ext cx="288" cy="266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39"/>
            <p:cNvSpPr>
              <a:spLocks noChangeArrowheads="1"/>
            </p:cNvSpPr>
            <p:nvPr/>
          </p:nvSpPr>
          <p:spPr bwMode="auto">
            <a:xfrm>
              <a:off x="4676" y="724"/>
              <a:ext cx="481" cy="1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Rectangle 40"/>
            <p:cNvSpPr>
              <a:spLocks noChangeArrowheads="1"/>
            </p:cNvSpPr>
            <p:nvPr/>
          </p:nvSpPr>
          <p:spPr bwMode="auto">
            <a:xfrm>
              <a:off x="4697" y="1688"/>
              <a:ext cx="410" cy="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Rectangle 41"/>
            <p:cNvSpPr>
              <a:spLocks noChangeArrowheads="1"/>
            </p:cNvSpPr>
            <p:nvPr/>
          </p:nvSpPr>
          <p:spPr bwMode="auto">
            <a:xfrm>
              <a:off x="2908" y="1364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</a:t>
              </a:r>
            </a:p>
          </p:txBody>
        </p:sp>
        <p:sp>
          <p:nvSpPr>
            <p:cNvPr id="17450" name="Rectangle 42"/>
            <p:cNvSpPr>
              <a:spLocks noChangeArrowheads="1"/>
            </p:cNvSpPr>
            <p:nvPr/>
          </p:nvSpPr>
          <p:spPr bwMode="auto">
            <a:xfrm>
              <a:off x="3821" y="1163"/>
              <a:ext cx="18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</a:t>
              </a:r>
            </a:p>
          </p:txBody>
        </p:sp>
        <p:sp>
          <p:nvSpPr>
            <p:cNvPr id="17451" name="Rectangle 43"/>
            <p:cNvSpPr>
              <a:spLocks noChangeArrowheads="1"/>
            </p:cNvSpPr>
            <p:nvPr/>
          </p:nvSpPr>
          <p:spPr bwMode="auto">
            <a:xfrm>
              <a:off x="3546" y="706"/>
              <a:ext cx="21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</a:t>
              </a:r>
            </a:p>
          </p:txBody>
        </p:sp>
        <p:sp>
          <p:nvSpPr>
            <p:cNvPr id="17452" name="Rectangle 44"/>
            <p:cNvSpPr>
              <a:spLocks noChangeArrowheads="1"/>
            </p:cNvSpPr>
            <p:nvPr/>
          </p:nvSpPr>
          <p:spPr bwMode="auto">
            <a:xfrm>
              <a:off x="3353" y="1645"/>
              <a:ext cx="18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4338" y="1345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</a:t>
              </a:r>
            </a:p>
          </p:txBody>
        </p:sp>
        <p:sp>
          <p:nvSpPr>
            <p:cNvPr id="17454" name="Rectangle 46"/>
            <p:cNvSpPr>
              <a:spLocks noChangeArrowheads="1"/>
            </p:cNvSpPr>
            <p:nvPr/>
          </p:nvSpPr>
          <p:spPr bwMode="auto">
            <a:xfrm>
              <a:off x="5270" y="1163"/>
              <a:ext cx="18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</a:t>
              </a:r>
            </a:p>
          </p:txBody>
        </p:sp>
        <p:sp>
          <p:nvSpPr>
            <p:cNvPr id="17455" name="Rectangle 47"/>
            <p:cNvSpPr>
              <a:spLocks noChangeArrowheads="1"/>
            </p:cNvSpPr>
            <p:nvPr/>
          </p:nvSpPr>
          <p:spPr bwMode="auto">
            <a:xfrm>
              <a:off x="4969" y="674"/>
              <a:ext cx="21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</a:t>
              </a:r>
            </a:p>
          </p:txBody>
        </p:sp>
        <p:sp>
          <p:nvSpPr>
            <p:cNvPr id="17456" name="Rectangle 48"/>
            <p:cNvSpPr>
              <a:spLocks noChangeArrowheads="1"/>
            </p:cNvSpPr>
            <p:nvPr/>
          </p:nvSpPr>
          <p:spPr bwMode="auto">
            <a:xfrm>
              <a:off x="4791" y="1612"/>
              <a:ext cx="18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H="1">
              <a:off x="3735" y="717"/>
              <a:ext cx="137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8" name="Rectangle 50"/>
            <p:cNvSpPr>
              <a:spLocks noChangeArrowheads="1"/>
            </p:cNvSpPr>
            <p:nvPr/>
          </p:nvSpPr>
          <p:spPr bwMode="auto">
            <a:xfrm>
              <a:off x="3844" y="558"/>
              <a:ext cx="33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u’v’</a:t>
              </a:r>
            </a:p>
          </p:txBody>
        </p:sp>
        <p:sp>
          <p:nvSpPr>
            <p:cNvPr id="17459" name="Line 51"/>
            <p:cNvSpPr>
              <a:spLocks noChangeShapeType="1"/>
            </p:cNvSpPr>
            <p:nvPr/>
          </p:nvSpPr>
          <p:spPr bwMode="auto">
            <a:xfrm flipH="1" flipV="1">
              <a:off x="3757" y="1554"/>
              <a:ext cx="273" cy="1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Rectangle 52"/>
            <p:cNvSpPr>
              <a:spLocks noChangeArrowheads="1"/>
            </p:cNvSpPr>
            <p:nvPr/>
          </p:nvSpPr>
          <p:spPr bwMode="auto">
            <a:xfrm>
              <a:off x="3993" y="1570"/>
              <a:ext cx="29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uw</a:t>
              </a:r>
            </a:p>
          </p:txBody>
        </p:sp>
        <p:sp>
          <p:nvSpPr>
            <p:cNvPr id="17461" name="Line 53"/>
            <p:cNvSpPr>
              <a:spLocks noChangeShapeType="1"/>
            </p:cNvSpPr>
            <p:nvPr/>
          </p:nvSpPr>
          <p:spPr bwMode="auto">
            <a:xfrm flipH="1">
              <a:off x="5199" y="708"/>
              <a:ext cx="174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Rectangle 54"/>
            <p:cNvSpPr>
              <a:spLocks noChangeArrowheads="1"/>
            </p:cNvSpPr>
            <p:nvPr/>
          </p:nvSpPr>
          <p:spPr bwMode="auto">
            <a:xfrm>
              <a:off x="5349" y="600"/>
              <a:ext cx="33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u’x’</a:t>
              </a:r>
            </a:p>
          </p:txBody>
        </p:sp>
        <p:sp>
          <p:nvSpPr>
            <p:cNvPr id="17463" name="Line 55"/>
            <p:cNvSpPr>
              <a:spLocks noChangeShapeType="1"/>
            </p:cNvSpPr>
            <p:nvPr/>
          </p:nvSpPr>
          <p:spPr bwMode="auto">
            <a:xfrm flipH="1" flipV="1">
              <a:off x="5026" y="1587"/>
              <a:ext cx="195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Rectangle 56"/>
            <p:cNvSpPr>
              <a:spLocks noChangeArrowheads="1"/>
            </p:cNvSpPr>
            <p:nvPr/>
          </p:nvSpPr>
          <p:spPr bwMode="auto">
            <a:xfrm>
              <a:off x="5199" y="1652"/>
              <a:ext cx="29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v’x</a:t>
              </a:r>
            </a:p>
          </p:txBody>
        </p:sp>
        <p:sp>
          <p:nvSpPr>
            <p:cNvPr id="17465" name="Rectangle 57"/>
            <p:cNvSpPr>
              <a:spLocks noChangeArrowheads="1"/>
            </p:cNvSpPr>
            <p:nvPr/>
          </p:nvSpPr>
          <p:spPr bwMode="auto">
            <a:xfrm>
              <a:off x="3082" y="1096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66" name="Rectangle 58"/>
            <p:cNvSpPr>
              <a:spLocks noChangeArrowheads="1"/>
            </p:cNvSpPr>
            <p:nvPr/>
          </p:nvSpPr>
          <p:spPr bwMode="auto">
            <a:xfrm>
              <a:off x="3076" y="1280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123" y="1142"/>
              <a:ext cx="306" cy="315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2903" y="1190"/>
              <a:ext cx="22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Rectangle 61"/>
            <p:cNvSpPr>
              <a:spLocks noChangeArrowheads="1"/>
            </p:cNvSpPr>
            <p:nvPr/>
          </p:nvSpPr>
          <p:spPr bwMode="auto">
            <a:xfrm>
              <a:off x="2679" y="1064"/>
              <a:ext cx="32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vw’</a:t>
              </a:r>
            </a:p>
          </p:txBody>
        </p:sp>
      </p:grpSp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280988" y="3213100"/>
            <a:ext cx="6640512" cy="1079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ko-KR"/>
              <a:t>u’v’w’x’+u’v’w’x+u’vw’x’+u’vw’x+uvw’x’+uvw’x+uv’w’x’+uv’w’x</a:t>
            </a:r>
          </a:p>
          <a:p>
            <a:pPr defTabSz="762000"/>
            <a:r>
              <a:rPr lang="en-US" altLang="ko-KR"/>
              <a:t>= u’v’w’(x’+x) + u’vw’(x’+x) + uvw’(x’+x) + uv’w’(x’+x)</a:t>
            </a:r>
          </a:p>
          <a:p>
            <a:pPr defTabSz="762000"/>
            <a:r>
              <a:rPr lang="en-US" altLang="ko-KR"/>
              <a:t>= u’(v’+v)w’ + u(v’+v)w’</a:t>
            </a:r>
          </a:p>
          <a:p>
            <a:pPr defTabSz="762000"/>
            <a:r>
              <a:rPr lang="en-US" altLang="ko-KR"/>
              <a:t>= (u’+u)w’ = w’</a:t>
            </a:r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230188" y="3214688"/>
            <a:ext cx="6392862" cy="1022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24" name="Rectangle 116"/>
          <p:cNvSpPr>
            <a:spLocks noChangeArrowheads="1"/>
          </p:cNvSpPr>
          <p:nvPr/>
        </p:nvSpPr>
        <p:spPr bwMode="auto">
          <a:xfrm>
            <a:off x="7397750" y="0"/>
            <a:ext cx="1746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Map Simplification</a:t>
            </a:r>
          </a:p>
        </p:txBody>
      </p:sp>
      <p:grpSp>
        <p:nvGrpSpPr>
          <p:cNvPr id="17527" name="Group 119"/>
          <p:cNvGrpSpPr>
            <a:grpSpLocks/>
          </p:cNvGrpSpPr>
          <p:nvPr/>
        </p:nvGrpSpPr>
        <p:grpSpPr bwMode="auto">
          <a:xfrm>
            <a:off x="1776413" y="4254500"/>
            <a:ext cx="5211762" cy="2227263"/>
            <a:chOff x="1119" y="2680"/>
            <a:chExt cx="3283" cy="1403"/>
          </a:xfrm>
        </p:grpSpPr>
        <p:sp>
          <p:nvSpPr>
            <p:cNvPr id="17472" name="Rectangle 64"/>
            <p:cNvSpPr>
              <a:spLocks noChangeArrowheads="1"/>
            </p:cNvSpPr>
            <p:nvPr/>
          </p:nvSpPr>
          <p:spPr bwMode="auto">
            <a:xfrm>
              <a:off x="1551" y="3018"/>
              <a:ext cx="785" cy="7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Line 65"/>
            <p:cNvSpPr>
              <a:spLocks noChangeShapeType="1"/>
            </p:cNvSpPr>
            <p:nvPr/>
          </p:nvSpPr>
          <p:spPr bwMode="auto">
            <a:xfrm flipH="1" flipV="1">
              <a:off x="1335" y="2790"/>
              <a:ext cx="216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4" name="Line 66"/>
            <p:cNvSpPr>
              <a:spLocks noChangeShapeType="1"/>
            </p:cNvSpPr>
            <p:nvPr/>
          </p:nvSpPr>
          <p:spPr bwMode="auto">
            <a:xfrm>
              <a:off x="1943" y="3027"/>
              <a:ext cx="0" cy="7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Line 67"/>
            <p:cNvSpPr>
              <a:spLocks noChangeShapeType="1"/>
            </p:cNvSpPr>
            <p:nvPr/>
          </p:nvSpPr>
          <p:spPr bwMode="auto">
            <a:xfrm>
              <a:off x="1551" y="3204"/>
              <a:ext cx="7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6" name="Line 68"/>
            <p:cNvSpPr>
              <a:spLocks noChangeShapeType="1"/>
            </p:cNvSpPr>
            <p:nvPr/>
          </p:nvSpPr>
          <p:spPr bwMode="auto">
            <a:xfrm>
              <a:off x="1751" y="3018"/>
              <a:ext cx="0" cy="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7" name="Line 69"/>
            <p:cNvSpPr>
              <a:spLocks noChangeShapeType="1"/>
            </p:cNvSpPr>
            <p:nvPr/>
          </p:nvSpPr>
          <p:spPr bwMode="auto">
            <a:xfrm>
              <a:off x="1551" y="3390"/>
              <a:ext cx="7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8" name="Line 70"/>
            <p:cNvSpPr>
              <a:spLocks noChangeShapeType="1"/>
            </p:cNvSpPr>
            <p:nvPr/>
          </p:nvSpPr>
          <p:spPr bwMode="auto">
            <a:xfrm>
              <a:off x="1559" y="3577"/>
              <a:ext cx="7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" name="Line 71"/>
            <p:cNvSpPr>
              <a:spLocks noChangeShapeType="1"/>
            </p:cNvSpPr>
            <p:nvPr/>
          </p:nvSpPr>
          <p:spPr bwMode="auto">
            <a:xfrm>
              <a:off x="2151" y="3027"/>
              <a:ext cx="0" cy="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1412" y="3018"/>
              <a:ext cx="85" cy="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1" name="Rectangle 73"/>
            <p:cNvSpPr>
              <a:spLocks noChangeArrowheads="1"/>
            </p:cNvSpPr>
            <p:nvPr/>
          </p:nvSpPr>
          <p:spPr bwMode="auto">
            <a:xfrm>
              <a:off x="1364" y="3458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</a:t>
              </a:r>
            </a:p>
          </p:txBody>
        </p:sp>
        <p:sp>
          <p:nvSpPr>
            <p:cNvPr id="17482" name="Rectangle 74"/>
            <p:cNvSpPr>
              <a:spLocks noChangeArrowheads="1"/>
            </p:cNvSpPr>
            <p:nvPr/>
          </p:nvSpPr>
          <p:spPr bwMode="auto">
            <a:xfrm>
              <a:off x="2366" y="3270"/>
              <a:ext cx="18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</a:t>
              </a:r>
            </a:p>
          </p:txBody>
        </p:sp>
        <p:sp>
          <p:nvSpPr>
            <p:cNvPr id="17483" name="Rectangle 75"/>
            <p:cNvSpPr>
              <a:spLocks noChangeArrowheads="1"/>
            </p:cNvSpPr>
            <p:nvPr/>
          </p:nvSpPr>
          <p:spPr bwMode="auto">
            <a:xfrm>
              <a:off x="2043" y="2772"/>
              <a:ext cx="21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</a:t>
              </a:r>
            </a:p>
          </p:txBody>
        </p:sp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1852" y="3728"/>
              <a:ext cx="18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17485" name="Rectangle 77"/>
            <p:cNvSpPr>
              <a:spLocks noChangeArrowheads="1"/>
            </p:cNvSpPr>
            <p:nvPr/>
          </p:nvSpPr>
          <p:spPr bwMode="auto">
            <a:xfrm>
              <a:off x="1210" y="2823"/>
              <a:ext cx="26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uv</a:t>
              </a:r>
            </a:p>
          </p:txBody>
        </p:sp>
        <p:sp>
          <p:nvSpPr>
            <p:cNvPr id="17486" name="Rectangle 78"/>
            <p:cNvSpPr>
              <a:spLocks noChangeArrowheads="1"/>
            </p:cNvSpPr>
            <p:nvPr/>
          </p:nvSpPr>
          <p:spPr bwMode="auto">
            <a:xfrm>
              <a:off x="1350" y="2680"/>
              <a:ext cx="29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wx</a:t>
              </a:r>
            </a:p>
          </p:txBody>
        </p:sp>
        <p:sp>
          <p:nvSpPr>
            <p:cNvPr id="17487" name="Rectangle 79"/>
            <p:cNvSpPr>
              <a:spLocks noChangeArrowheads="1"/>
            </p:cNvSpPr>
            <p:nvPr/>
          </p:nvSpPr>
          <p:spPr bwMode="auto">
            <a:xfrm>
              <a:off x="1548" y="3017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88" name="Rectangle 80"/>
            <p:cNvSpPr>
              <a:spLocks noChangeArrowheads="1"/>
            </p:cNvSpPr>
            <p:nvPr/>
          </p:nvSpPr>
          <p:spPr bwMode="auto">
            <a:xfrm>
              <a:off x="1548" y="3186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89" name="Rectangle 81"/>
            <p:cNvSpPr>
              <a:spLocks noChangeArrowheads="1"/>
            </p:cNvSpPr>
            <p:nvPr/>
          </p:nvSpPr>
          <p:spPr bwMode="auto">
            <a:xfrm>
              <a:off x="1559" y="3364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90" name="Rectangle 82"/>
            <p:cNvSpPr>
              <a:spLocks noChangeArrowheads="1"/>
            </p:cNvSpPr>
            <p:nvPr/>
          </p:nvSpPr>
          <p:spPr bwMode="auto">
            <a:xfrm>
              <a:off x="1548" y="3533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91" name="AutoShape 83"/>
            <p:cNvSpPr>
              <a:spLocks noChangeArrowheads="1"/>
            </p:cNvSpPr>
            <p:nvPr/>
          </p:nvSpPr>
          <p:spPr bwMode="auto">
            <a:xfrm>
              <a:off x="1589" y="3044"/>
              <a:ext cx="308" cy="667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2" name="Rectangle 84"/>
            <p:cNvSpPr>
              <a:spLocks noChangeArrowheads="1"/>
            </p:cNvSpPr>
            <p:nvPr/>
          </p:nvSpPr>
          <p:spPr bwMode="auto">
            <a:xfrm>
              <a:off x="3121" y="3018"/>
              <a:ext cx="786" cy="7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3" name="Line 85"/>
            <p:cNvSpPr>
              <a:spLocks noChangeShapeType="1"/>
            </p:cNvSpPr>
            <p:nvPr/>
          </p:nvSpPr>
          <p:spPr bwMode="auto">
            <a:xfrm flipH="1" flipV="1">
              <a:off x="2906" y="2790"/>
              <a:ext cx="215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4" name="Line 86"/>
            <p:cNvSpPr>
              <a:spLocks noChangeShapeType="1"/>
            </p:cNvSpPr>
            <p:nvPr/>
          </p:nvSpPr>
          <p:spPr bwMode="auto">
            <a:xfrm>
              <a:off x="3514" y="3027"/>
              <a:ext cx="0" cy="7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5" name="Line 87"/>
            <p:cNvSpPr>
              <a:spLocks noChangeShapeType="1"/>
            </p:cNvSpPr>
            <p:nvPr/>
          </p:nvSpPr>
          <p:spPr bwMode="auto">
            <a:xfrm>
              <a:off x="3121" y="3204"/>
              <a:ext cx="7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6" name="Line 88"/>
            <p:cNvSpPr>
              <a:spLocks noChangeShapeType="1"/>
            </p:cNvSpPr>
            <p:nvPr/>
          </p:nvSpPr>
          <p:spPr bwMode="auto">
            <a:xfrm>
              <a:off x="3322" y="3018"/>
              <a:ext cx="0" cy="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7" name="Line 89"/>
            <p:cNvSpPr>
              <a:spLocks noChangeShapeType="1"/>
            </p:cNvSpPr>
            <p:nvPr/>
          </p:nvSpPr>
          <p:spPr bwMode="auto">
            <a:xfrm>
              <a:off x="3121" y="3390"/>
              <a:ext cx="7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8" name="Line 90"/>
            <p:cNvSpPr>
              <a:spLocks noChangeShapeType="1"/>
            </p:cNvSpPr>
            <p:nvPr/>
          </p:nvSpPr>
          <p:spPr bwMode="auto">
            <a:xfrm>
              <a:off x="3129" y="3577"/>
              <a:ext cx="7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9" name="Line 91"/>
            <p:cNvSpPr>
              <a:spLocks noChangeShapeType="1"/>
            </p:cNvSpPr>
            <p:nvPr/>
          </p:nvSpPr>
          <p:spPr bwMode="auto">
            <a:xfrm>
              <a:off x="3722" y="3027"/>
              <a:ext cx="0" cy="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" name="Rectangle 92"/>
            <p:cNvSpPr>
              <a:spLocks noChangeArrowheads="1"/>
            </p:cNvSpPr>
            <p:nvPr/>
          </p:nvSpPr>
          <p:spPr bwMode="auto">
            <a:xfrm>
              <a:off x="2983" y="3018"/>
              <a:ext cx="85" cy="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1" name="Rectangle 93"/>
            <p:cNvSpPr>
              <a:spLocks noChangeArrowheads="1"/>
            </p:cNvSpPr>
            <p:nvPr/>
          </p:nvSpPr>
          <p:spPr bwMode="auto">
            <a:xfrm>
              <a:off x="2937" y="3458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</a:t>
              </a:r>
            </a:p>
          </p:txBody>
        </p:sp>
        <p:sp>
          <p:nvSpPr>
            <p:cNvPr id="17502" name="Rectangle 94"/>
            <p:cNvSpPr>
              <a:spLocks noChangeArrowheads="1"/>
            </p:cNvSpPr>
            <p:nvPr/>
          </p:nvSpPr>
          <p:spPr bwMode="auto">
            <a:xfrm>
              <a:off x="3937" y="3270"/>
              <a:ext cx="18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</a:t>
              </a:r>
            </a:p>
          </p:txBody>
        </p:sp>
        <p:sp>
          <p:nvSpPr>
            <p:cNvPr id="17504" name="Rectangle 96"/>
            <p:cNvSpPr>
              <a:spLocks noChangeArrowheads="1"/>
            </p:cNvSpPr>
            <p:nvPr/>
          </p:nvSpPr>
          <p:spPr bwMode="auto">
            <a:xfrm>
              <a:off x="2781" y="2823"/>
              <a:ext cx="26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uv</a:t>
              </a:r>
            </a:p>
          </p:txBody>
        </p:sp>
        <p:sp>
          <p:nvSpPr>
            <p:cNvPr id="17505" name="Rectangle 97"/>
            <p:cNvSpPr>
              <a:spLocks noChangeArrowheads="1"/>
            </p:cNvSpPr>
            <p:nvPr/>
          </p:nvSpPr>
          <p:spPr bwMode="auto">
            <a:xfrm>
              <a:off x="3504" y="3394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506" name="Rectangle 98"/>
            <p:cNvSpPr>
              <a:spLocks noChangeArrowheads="1"/>
            </p:cNvSpPr>
            <p:nvPr/>
          </p:nvSpPr>
          <p:spPr bwMode="auto">
            <a:xfrm>
              <a:off x="3514" y="3547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507" name="Rectangle 99"/>
            <p:cNvSpPr>
              <a:spLocks noChangeArrowheads="1"/>
            </p:cNvSpPr>
            <p:nvPr/>
          </p:nvSpPr>
          <p:spPr bwMode="auto">
            <a:xfrm>
              <a:off x="3127" y="3394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508" name="Rectangle 100"/>
            <p:cNvSpPr>
              <a:spLocks noChangeArrowheads="1"/>
            </p:cNvSpPr>
            <p:nvPr/>
          </p:nvSpPr>
          <p:spPr bwMode="auto">
            <a:xfrm>
              <a:off x="3126" y="3551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509" name="Line 101"/>
            <p:cNvSpPr>
              <a:spLocks noChangeShapeType="1"/>
            </p:cNvSpPr>
            <p:nvPr/>
          </p:nvSpPr>
          <p:spPr bwMode="auto">
            <a:xfrm>
              <a:off x="3722" y="3035"/>
              <a:ext cx="0" cy="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" name="AutoShape 102"/>
            <p:cNvSpPr>
              <a:spLocks noChangeArrowheads="1"/>
            </p:cNvSpPr>
            <p:nvPr/>
          </p:nvSpPr>
          <p:spPr bwMode="auto">
            <a:xfrm>
              <a:off x="3164" y="3429"/>
              <a:ext cx="693" cy="29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" name="Rectangle 103"/>
            <p:cNvSpPr>
              <a:spLocks noChangeArrowheads="1"/>
            </p:cNvSpPr>
            <p:nvPr/>
          </p:nvSpPr>
          <p:spPr bwMode="auto">
            <a:xfrm>
              <a:off x="3133" y="3005"/>
              <a:ext cx="7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1   1   1   1</a:t>
              </a:r>
            </a:p>
          </p:txBody>
        </p:sp>
        <p:sp>
          <p:nvSpPr>
            <p:cNvPr id="17512" name="AutoShape 104"/>
            <p:cNvSpPr>
              <a:spLocks noChangeArrowheads="1"/>
            </p:cNvSpPr>
            <p:nvPr/>
          </p:nvSpPr>
          <p:spPr bwMode="auto">
            <a:xfrm>
              <a:off x="3137" y="3601"/>
              <a:ext cx="746" cy="339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" name="Rectangle 105"/>
            <p:cNvSpPr>
              <a:spLocks noChangeArrowheads="1"/>
            </p:cNvSpPr>
            <p:nvPr/>
          </p:nvSpPr>
          <p:spPr bwMode="auto">
            <a:xfrm>
              <a:off x="3060" y="3805"/>
              <a:ext cx="962" cy="27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" name="AutoShape 106"/>
            <p:cNvSpPr>
              <a:spLocks noChangeArrowheads="1"/>
            </p:cNvSpPr>
            <p:nvPr/>
          </p:nvSpPr>
          <p:spPr bwMode="auto">
            <a:xfrm>
              <a:off x="3160" y="2950"/>
              <a:ext cx="713" cy="23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5" name="Rectangle 107"/>
            <p:cNvSpPr>
              <a:spLocks noChangeArrowheads="1"/>
            </p:cNvSpPr>
            <p:nvPr/>
          </p:nvSpPr>
          <p:spPr bwMode="auto">
            <a:xfrm>
              <a:off x="3100" y="2898"/>
              <a:ext cx="839" cy="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6" name="Rectangle 108"/>
            <p:cNvSpPr>
              <a:spLocks noChangeArrowheads="1"/>
            </p:cNvSpPr>
            <p:nvPr/>
          </p:nvSpPr>
          <p:spPr bwMode="auto">
            <a:xfrm>
              <a:off x="3420" y="3736"/>
              <a:ext cx="18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17517" name="Line 109"/>
            <p:cNvSpPr>
              <a:spLocks noChangeShapeType="1"/>
            </p:cNvSpPr>
            <p:nvPr/>
          </p:nvSpPr>
          <p:spPr bwMode="auto">
            <a:xfrm>
              <a:off x="1328" y="3204"/>
              <a:ext cx="254" cy="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8" name="Rectangle 110"/>
            <p:cNvSpPr>
              <a:spLocks noChangeArrowheads="1"/>
            </p:cNvSpPr>
            <p:nvPr/>
          </p:nvSpPr>
          <p:spPr bwMode="auto">
            <a:xfrm>
              <a:off x="1119" y="3077"/>
              <a:ext cx="25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w’</a:t>
              </a:r>
            </a:p>
          </p:txBody>
        </p:sp>
        <p:sp>
          <p:nvSpPr>
            <p:cNvPr id="17519" name="Line 111"/>
            <p:cNvSpPr>
              <a:spLocks noChangeShapeType="1"/>
            </p:cNvSpPr>
            <p:nvPr/>
          </p:nvSpPr>
          <p:spPr bwMode="auto">
            <a:xfrm flipH="1" flipV="1">
              <a:off x="3853" y="3458"/>
              <a:ext cx="338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0" name="Rectangle 112"/>
            <p:cNvSpPr>
              <a:spLocks noChangeArrowheads="1"/>
            </p:cNvSpPr>
            <p:nvPr/>
          </p:nvSpPr>
          <p:spPr bwMode="auto">
            <a:xfrm>
              <a:off x="4176" y="3458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</a:t>
              </a:r>
            </a:p>
          </p:txBody>
        </p:sp>
        <p:sp>
          <p:nvSpPr>
            <p:cNvPr id="17521" name="Line 113"/>
            <p:cNvSpPr>
              <a:spLocks noChangeShapeType="1"/>
            </p:cNvSpPr>
            <p:nvPr/>
          </p:nvSpPr>
          <p:spPr bwMode="auto">
            <a:xfrm flipH="1">
              <a:off x="3837" y="2917"/>
              <a:ext cx="324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2" name="Rectangle 114"/>
            <p:cNvSpPr>
              <a:spLocks noChangeArrowheads="1"/>
            </p:cNvSpPr>
            <p:nvPr/>
          </p:nvSpPr>
          <p:spPr bwMode="auto">
            <a:xfrm>
              <a:off x="4160" y="2789"/>
              <a:ext cx="24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V’</a:t>
              </a:r>
            </a:p>
          </p:txBody>
        </p:sp>
        <p:sp>
          <p:nvSpPr>
            <p:cNvPr id="17503" name="Rectangle 95"/>
            <p:cNvSpPr>
              <a:spLocks noChangeArrowheads="1"/>
            </p:cNvSpPr>
            <p:nvPr/>
          </p:nvSpPr>
          <p:spPr bwMode="auto">
            <a:xfrm>
              <a:off x="3618" y="2766"/>
              <a:ext cx="21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309563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MAP  SIMPLIFICATION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360363" y="3087688"/>
            <a:ext cx="2922587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</a:t>
            </a:r>
            <a:r>
              <a:rPr lang="en-US" altLang="ko-KR" b="1"/>
              <a:t>    </a:t>
            </a:r>
            <a:r>
              <a:rPr lang="en-US" altLang="ko-KR" sz="1400" b="1"/>
              <a:t>(0,1), (0,2), (0,4), (0,8)</a:t>
            </a:r>
          </a:p>
          <a:p>
            <a:pPr defTabSz="762000"/>
            <a:r>
              <a:rPr lang="en-US" altLang="ko-KR" b="1"/>
              <a:t>Adjacent Cells of 1</a:t>
            </a:r>
          </a:p>
          <a:p>
            <a:pPr defTabSz="762000"/>
            <a:r>
              <a:rPr lang="en-US" altLang="ko-KR" b="1"/>
              <a:t>Adjacent Cells of 0</a:t>
            </a:r>
          </a:p>
          <a:p>
            <a:pPr defTabSz="762000"/>
            <a:r>
              <a:rPr lang="en-US" altLang="ko-KR" b="1"/>
              <a:t>     </a:t>
            </a:r>
            <a:r>
              <a:rPr lang="en-US" altLang="ko-KR" sz="1400" b="1"/>
              <a:t>(1,0), (1,3), (1,5), (1,9)</a:t>
            </a:r>
          </a:p>
          <a:p>
            <a:pPr defTabSz="762000"/>
            <a:r>
              <a:rPr lang="en-US" altLang="ko-KR" b="1"/>
              <a:t>...</a:t>
            </a:r>
          </a:p>
          <a:p>
            <a:pPr defTabSz="762000"/>
            <a:r>
              <a:rPr lang="en-US" altLang="ko-KR" b="1"/>
              <a:t>...</a:t>
            </a:r>
          </a:p>
          <a:p>
            <a:pPr defTabSz="762000"/>
            <a:r>
              <a:rPr lang="en-US" altLang="ko-KR" b="1"/>
              <a:t>Adjacent Cells of 15</a:t>
            </a:r>
          </a:p>
          <a:p>
            <a:pPr defTabSz="762000"/>
            <a:r>
              <a:rPr lang="en-US" altLang="ko-KR" b="1"/>
              <a:t>    </a:t>
            </a:r>
            <a:r>
              <a:rPr lang="en-US" altLang="ko-KR" sz="1400" b="1"/>
              <a:t> (15,7), (15,11), (15,13), (15,14)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195388" y="1214438"/>
            <a:ext cx="1531937" cy="1250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208088" y="1863725"/>
            <a:ext cx="1506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195388" y="1549400"/>
            <a:ext cx="151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208088" y="2198688"/>
            <a:ext cx="1506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954213" y="1227138"/>
            <a:ext cx="0" cy="123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1574800" y="1227138"/>
            <a:ext cx="0" cy="1228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335213" y="1227138"/>
            <a:ext cx="0" cy="123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 flipV="1">
            <a:off x="838200" y="914400"/>
            <a:ext cx="369888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654050" y="957263"/>
            <a:ext cx="422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uv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876300" y="768350"/>
            <a:ext cx="460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wx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181100" y="923925"/>
            <a:ext cx="1641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00  01  11   10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814388" y="1225550"/>
            <a:ext cx="434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00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814388" y="1560513"/>
            <a:ext cx="1958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01   0    0    0     0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825500" y="1851025"/>
            <a:ext cx="1958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11   0    1    1     0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814388" y="2162175"/>
            <a:ext cx="1958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10   0    1    0     0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230313" y="1225550"/>
            <a:ext cx="1514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1    1    0     1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3311525" y="2798763"/>
            <a:ext cx="3157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F(u,v,w,x) = </a:t>
            </a:r>
            <a:r>
              <a:rPr lang="en-US" altLang="ko-KR" b="1">
                <a:sym typeface="Symbol" pitchFamily="18" charset="2"/>
              </a:rPr>
              <a:t> </a:t>
            </a:r>
            <a:r>
              <a:rPr lang="en-US" altLang="ko-KR">
                <a:sym typeface="Symbol" pitchFamily="18" charset="2"/>
              </a:rPr>
              <a:t>(0,1,2,9,13,15)</a:t>
            </a:r>
            <a:endParaRPr lang="en-US" altLang="ko-KR" b="1">
              <a:sym typeface="Symbol" pitchFamily="18" charset="2"/>
            </a:endParaRP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3179763" y="1863725"/>
            <a:ext cx="293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062413" y="1238250"/>
            <a:ext cx="1533525" cy="12493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4075113" y="1884363"/>
            <a:ext cx="1506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4062413" y="1571625"/>
            <a:ext cx="151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4087813" y="2232025"/>
            <a:ext cx="1493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4822825" y="1249363"/>
            <a:ext cx="0" cy="123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4443413" y="1249363"/>
            <a:ext cx="0" cy="1227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5202238" y="1249363"/>
            <a:ext cx="0" cy="123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717925" y="2074863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630863" y="1704975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v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5030788" y="946150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4673600" y="250983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18470" name="AutoShape 38"/>
          <p:cNvSpPr>
            <a:spLocks noChangeArrowheads="1"/>
          </p:cNvSpPr>
          <p:nvPr/>
        </p:nvSpPr>
        <p:spPr bwMode="auto">
          <a:xfrm>
            <a:off x="4541838" y="1952625"/>
            <a:ext cx="611187" cy="2286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AutoShape 39"/>
          <p:cNvSpPr>
            <a:spLocks noChangeArrowheads="1"/>
          </p:cNvSpPr>
          <p:nvPr/>
        </p:nvSpPr>
        <p:spPr bwMode="auto">
          <a:xfrm>
            <a:off x="4173538" y="1295400"/>
            <a:ext cx="501650" cy="188913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AutoShape 40"/>
          <p:cNvSpPr>
            <a:spLocks noChangeArrowheads="1"/>
          </p:cNvSpPr>
          <p:nvPr/>
        </p:nvSpPr>
        <p:spPr bwMode="auto">
          <a:xfrm>
            <a:off x="3867150" y="1273175"/>
            <a:ext cx="514350" cy="261938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AutoShape 41"/>
          <p:cNvSpPr>
            <a:spLocks noChangeArrowheads="1"/>
          </p:cNvSpPr>
          <p:nvPr/>
        </p:nvSpPr>
        <p:spPr bwMode="auto">
          <a:xfrm>
            <a:off x="5300663" y="1282700"/>
            <a:ext cx="503237" cy="211138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4" name="AutoShape 42"/>
          <p:cNvSpPr>
            <a:spLocks noChangeArrowheads="1"/>
          </p:cNvSpPr>
          <p:nvPr/>
        </p:nvSpPr>
        <p:spPr bwMode="auto">
          <a:xfrm>
            <a:off x="4492625" y="1919288"/>
            <a:ext cx="257175" cy="523875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5" name="AutoShape 43"/>
          <p:cNvSpPr>
            <a:spLocks noChangeArrowheads="1"/>
          </p:cNvSpPr>
          <p:nvPr/>
        </p:nvSpPr>
        <p:spPr bwMode="auto">
          <a:xfrm>
            <a:off x="4492625" y="1047750"/>
            <a:ext cx="257175" cy="487363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AutoShape 44"/>
          <p:cNvSpPr>
            <a:spLocks noChangeArrowheads="1"/>
          </p:cNvSpPr>
          <p:nvPr/>
        </p:nvSpPr>
        <p:spPr bwMode="auto">
          <a:xfrm>
            <a:off x="4541838" y="2263775"/>
            <a:ext cx="169862" cy="3810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AutoShape 45"/>
          <p:cNvSpPr>
            <a:spLocks noChangeArrowheads="1"/>
          </p:cNvSpPr>
          <p:nvPr/>
        </p:nvSpPr>
        <p:spPr bwMode="auto">
          <a:xfrm>
            <a:off x="3744913" y="1171575"/>
            <a:ext cx="220662" cy="400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AutoShape 46"/>
          <p:cNvSpPr>
            <a:spLocks noChangeArrowheads="1"/>
          </p:cNvSpPr>
          <p:nvPr/>
        </p:nvSpPr>
        <p:spPr bwMode="auto">
          <a:xfrm>
            <a:off x="4344988" y="969963"/>
            <a:ext cx="527050" cy="188912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AutoShape 47"/>
          <p:cNvSpPr>
            <a:spLocks noChangeArrowheads="1"/>
          </p:cNvSpPr>
          <p:nvPr/>
        </p:nvSpPr>
        <p:spPr bwMode="auto">
          <a:xfrm>
            <a:off x="5729288" y="1149350"/>
            <a:ext cx="207962" cy="49053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AutoShape 48"/>
          <p:cNvSpPr>
            <a:spLocks noChangeArrowheads="1"/>
          </p:cNvSpPr>
          <p:nvPr/>
        </p:nvSpPr>
        <p:spPr bwMode="auto">
          <a:xfrm>
            <a:off x="4430713" y="2576513"/>
            <a:ext cx="293687" cy="112712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4518025" y="3641725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5414963" y="3132138"/>
            <a:ext cx="2390775" cy="207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Merge (0,1) and (0,2)</a:t>
            </a:r>
          </a:p>
          <a:p>
            <a:pPr defTabSz="762000"/>
            <a:r>
              <a:rPr lang="en-US" altLang="ko-KR" b="1"/>
              <a:t>    </a:t>
            </a:r>
            <a:r>
              <a:rPr lang="en-US" altLang="ko-KR" sz="1400" b="1"/>
              <a:t> --&gt; u’v’w’ + u’v’x’</a:t>
            </a:r>
          </a:p>
          <a:p>
            <a:pPr defTabSz="762000"/>
            <a:r>
              <a:rPr lang="en-US" altLang="ko-KR" b="1"/>
              <a:t>Merge (1,9)</a:t>
            </a:r>
          </a:p>
          <a:p>
            <a:pPr defTabSz="762000"/>
            <a:r>
              <a:rPr lang="en-US" altLang="ko-KR" b="1"/>
              <a:t>    </a:t>
            </a:r>
            <a:r>
              <a:rPr lang="en-US" altLang="ko-KR" sz="1400" b="1"/>
              <a:t> --&gt; v’w’x</a:t>
            </a:r>
          </a:p>
          <a:p>
            <a:pPr defTabSz="762000"/>
            <a:r>
              <a:rPr lang="en-US" altLang="ko-KR" b="1"/>
              <a:t>Merge (9,13)</a:t>
            </a:r>
          </a:p>
          <a:p>
            <a:pPr defTabSz="762000"/>
            <a:r>
              <a:rPr lang="en-US" altLang="ko-KR" b="1"/>
              <a:t>   </a:t>
            </a:r>
            <a:r>
              <a:rPr lang="en-US" altLang="ko-KR" sz="1400" b="1"/>
              <a:t>  --&gt; uw’x</a:t>
            </a:r>
          </a:p>
          <a:p>
            <a:pPr defTabSz="762000"/>
            <a:r>
              <a:rPr lang="en-US" altLang="ko-KR" b="1"/>
              <a:t>Merge (13,15)</a:t>
            </a:r>
          </a:p>
          <a:p>
            <a:pPr defTabSz="762000"/>
            <a:r>
              <a:rPr lang="en-US" altLang="ko-KR" b="1"/>
              <a:t>    </a:t>
            </a:r>
            <a:r>
              <a:rPr lang="en-US" altLang="ko-KR" sz="1400" b="1"/>
              <a:t> --&gt; uvx</a:t>
            </a:r>
            <a:endParaRPr lang="en-US" altLang="ko-KR" b="1"/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2108200" y="5584825"/>
            <a:ext cx="468312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      F = u’v’w’ + u’v’x’ + v’w’x + uw’x + uvx</a:t>
            </a:r>
          </a:p>
          <a:p>
            <a:pPr defTabSz="762000"/>
            <a:r>
              <a:rPr lang="en-US" altLang="ko-KR" b="1"/>
              <a:t>But (9,13) is covered by (1,9) and (13,15)</a:t>
            </a:r>
          </a:p>
          <a:p>
            <a:pPr defTabSz="762000"/>
            <a:r>
              <a:rPr lang="en-US" altLang="ko-KR" b="1"/>
              <a:t>      F = u’v’w’ + u’v’x’ + v’w’x + uvx</a:t>
            </a:r>
          </a:p>
        </p:txBody>
      </p: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7397750" y="0"/>
            <a:ext cx="1746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Map Simplification</a:t>
            </a:r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>
            <a:off x="4121150" y="156527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4473575" y="157480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4854575" y="157480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5226050" y="158432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91" name="Rectangle 59"/>
          <p:cNvSpPr>
            <a:spLocks noChangeArrowheads="1"/>
          </p:cNvSpPr>
          <p:nvPr/>
        </p:nvSpPr>
        <p:spPr bwMode="auto">
          <a:xfrm>
            <a:off x="4130675" y="122237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18492" name="Rectangle 60"/>
          <p:cNvSpPr>
            <a:spLocks noChangeArrowheads="1"/>
          </p:cNvSpPr>
          <p:nvPr/>
        </p:nvSpPr>
        <p:spPr bwMode="auto">
          <a:xfrm>
            <a:off x="4454525" y="124142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18493" name="Rectangle 61"/>
          <p:cNvSpPr>
            <a:spLocks noChangeArrowheads="1"/>
          </p:cNvSpPr>
          <p:nvPr/>
        </p:nvSpPr>
        <p:spPr bwMode="auto">
          <a:xfrm>
            <a:off x="4864100" y="123190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94" name="Rectangle 62"/>
          <p:cNvSpPr>
            <a:spLocks noChangeArrowheads="1"/>
          </p:cNvSpPr>
          <p:nvPr/>
        </p:nvSpPr>
        <p:spPr bwMode="auto">
          <a:xfrm>
            <a:off x="5235575" y="124142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18495" name="Rectangle 63"/>
          <p:cNvSpPr>
            <a:spLocks noChangeArrowheads="1"/>
          </p:cNvSpPr>
          <p:nvPr/>
        </p:nvSpPr>
        <p:spPr bwMode="auto">
          <a:xfrm>
            <a:off x="4102100" y="188912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96" name="Rectangle 64"/>
          <p:cNvSpPr>
            <a:spLocks noChangeArrowheads="1"/>
          </p:cNvSpPr>
          <p:nvPr/>
        </p:nvSpPr>
        <p:spPr bwMode="auto">
          <a:xfrm>
            <a:off x="4454525" y="189865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18497" name="Rectangle 65"/>
          <p:cNvSpPr>
            <a:spLocks noChangeArrowheads="1"/>
          </p:cNvSpPr>
          <p:nvPr/>
        </p:nvSpPr>
        <p:spPr bwMode="auto">
          <a:xfrm>
            <a:off x="4835525" y="189865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18498" name="Rectangle 66"/>
          <p:cNvSpPr>
            <a:spLocks noChangeArrowheads="1"/>
          </p:cNvSpPr>
          <p:nvPr/>
        </p:nvSpPr>
        <p:spPr bwMode="auto">
          <a:xfrm>
            <a:off x="5207000" y="190817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4111625" y="219392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500" name="Rectangle 68"/>
          <p:cNvSpPr>
            <a:spLocks noChangeArrowheads="1"/>
          </p:cNvSpPr>
          <p:nvPr/>
        </p:nvSpPr>
        <p:spPr bwMode="auto">
          <a:xfrm>
            <a:off x="4454525" y="221297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4845050" y="220345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5226050" y="220345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354013"/>
            <a:ext cx="8523288" cy="325437"/>
          </a:xfrm>
          <a:noFill/>
          <a:ln/>
        </p:spPr>
        <p:txBody>
          <a:bodyPr/>
          <a:lstStyle/>
          <a:p>
            <a:r>
              <a:rPr lang="en-US" altLang="ko-KR" sz="2000"/>
              <a:t>IMPLEMENTATION  OF  K-MAPS</a:t>
            </a:r>
            <a:r>
              <a:rPr lang="en-US" altLang="ko-KR" sz="1600"/>
              <a:t>   </a:t>
            </a:r>
            <a:r>
              <a:rPr lang="en-US" altLang="ko-KR" sz="2000"/>
              <a:t>- Sum-of-Products Form -</a:t>
            </a:r>
            <a:endParaRPr lang="en-US" altLang="ko-KR" sz="16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55638" y="944563"/>
            <a:ext cx="7864475" cy="1327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Logic function represented by a Karnaugh map</a:t>
            </a:r>
          </a:p>
          <a:p>
            <a:pPr defTabSz="762000"/>
            <a:r>
              <a:rPr lang="en-US" altLang="ko-KR" b="1"/>
              <a:t>can be implemented in the form of I-AND-OR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A cell or a collection of the adjacent 1-cells can</a:t>
            </a:r>
          </a:p>
          <a:p>
            <a:pPr defTabSz="762000"/>
            <a:r>
              <a:rPr lang="en-US" altLang="ko-KR" b="1"/>
              <a:t>be realized by an AND gate, with some inversion of the input variables.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68325" y="965200"/>
            <a:ext cx="5518150" cy="5508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785938" y="2635250"/>
            <a:ext cx="1273175" cy="695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432050" y="2646363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797050" y="3008313"/>
            <a:ext cx="1262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098675" y="2646363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746375" y="2635250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447800" y="2994025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576513" y="2284413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274888" y="330358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1555750" y="2801938"/>
            <a:ext cx="385763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966788" y="2828925"/>
            <a:ext cx="420687" cy="3984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871538" y="2749550"/>
            <a:ext cx="276225" cy="5016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1169988" y="2828925"/>
            <a:ext cx="0" cy="41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H="1">
            <a:off x="992188" y="2917825"/>
            <a:ext cx="192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H="1">
            <a:off x="992188" y="3046413"/>
            <a:ext cx="192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>
            <a:off x="981075" y="3187700"/>
            <a:ext cx="192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>
            <a:off x="2925763" y="2730500"/>
            <a:ext cx="549275" cy="5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H="1" flipV="1">
            <a:off x="2925763" y="3176588"/>
            <a:ext cx="549275" cy="309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3624263" y="2570163"/>
            <a:ext cx="466725" cy="3984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3587750" y="2466975"/>
            <a:ext cx="252413" cy="55403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3863975" y="2581275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3684588" y="2774950"/>
            <a:ext cx="192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3695700" y="2635250"/>
            <a:ext cx="168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H="1">
            <a:off x="3684588" y="2917825"/>
            <a:ext cx="179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3611563" y="3281363"/>
            <a:ext cx="468312" cy="3984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3575050" y="3176588"/>
            <a:ext cx="254000" cy="552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3843338" y="3282950"/>
            <a:ext cx="0" cy="411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H="1">
            <a:off x="3671888" y="3484563"/>
            <a:ext cx="179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 flipH="1">
            <a:off x="3684588" y="3344863"/>
            <a:ext cx="166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H="1">
            <a:off x="3671888" y="3627438"/>
            <a:ext cx="179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725488" y="2682875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x’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738188" y="2840038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y’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725488" y="3044825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z’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3429000" y="2400300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x’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441700" y="255428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3454400" y="2747963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z’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441700" y="3122613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3454400" y="3289300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441700" y="3471863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z’</a:t>
            </a:r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1400175" y="3033713"/>
            <a:ext cx="60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4108450" y="2778125"/>
            <a:ext cx="106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4086225" y="3481388"/>
            <a:ext cx="84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1831975" y="2657475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2733675" y="2619375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2733675" y="2994025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1477963" y="3660775"/>
            <a:ext cx="20907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F(x,y,z) = </a:t>
            </a:r>
            <a:r>
              <a:rPr lang="en-US" altLang="ko-KR" b="1">
                <a:sym typeface="Symbol" pitchFamily="18" charset="2"/>
              </a:rPr>
              <a:t> </a:t>
            </a:r>
            <a:r>
              <a:rPr lang="en-US" altLang="ko-KR">
                <a:sym typeface="Symbol" pitchFamily="18" charset="2"/>
              </a:rPr>
              <a:t>(0,2,6)</a:t>
            </a:r>
          </a:p>
        </p:txBody>
      </p:sp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5789613" y="3184525"/>
            <a:ext cx="1187450" cy="647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6383338" y="3184525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3" name="Line 97"/>
          <p:cNvSpPr>
            <a:spLocks noChangeShapeType="1"/>
          </p:cNvSpPr>
          <p:nvPr/>
        </p:nvSpPr>
        <p:spPr bwMode="auto">
          <a:xfrm>
            <a:off x="6092825" y="3197225"/>
            <a:ext cx="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4" name="Line 98"/>
          <p:cNvSpPr>
            <a:spLocks noChangeShapeType="1"/>
          </p:cNvSpPr>
          <p:nvPr/>
        </p:nvSpPr>
        <p:spPr bwMode="auto">
          <a:xfrm>
            <a:off x="6673850" y="3184525"/>
            <a:ext cx="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5" name="Line 99"/>
          <p:cNvSpPr>
            <a:spLocks noChangeShapeType="1"/>
          </p:cNvSpPr>
          <p:nvPr/>
        </p:nvSpPr>
        <p:spPr bwMode="auto">
          <a:xfrm>
            <a:off x="5802313" y="3536950"/>
            <a:ext cx="1163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6" name="Rectangle 100"/>
          <p:cNvSpPr>
            <a:spLocks noChangeArrowheads="1"/>
          </p:cNvSpPr>
          <p:nvPr/>
        </p:nvSpPr>
        <p:spPr bwMode="auto">
          <a:xfrm>
            <a:off x="5775325" y="3162300"/>
            <a:ext cx="1196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1            1</a:t>
            </a:r>
          </a:p>
        </p:txBody>
      </p:sp>
      <p:sp>
        <p:nvSpPr>
          <p:cNvPr id="19557" name="Rectangle 101"/>
          <p:cNvSpPr>
            <a:spLocks noChangeArrowheads="1"/>
          </p:cNvSpPr>
          <p:nvPr/>
        </p:nvSpPr>
        <p:spPr bwMode="auto">
          <a:xfrm>
            <a:off x="6659563" y="3492500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9558" name="AutoShape 102"/>
          <p:cNvSpPr>
            <a:spLocks noChangeArrowheads="1"/>
          </p:cNvSpPr>
          <p:nvPr/>
        </p:nvSpPr>
        <p:spPr bwMode="auto">
          <a:xfrm>
            <a:off x="5668963" y="3222625"/>
            <a:ext cx="355600" cy="222250"/>
          </a:xfrm>
          <a:prstGeom prst="roundRect">
            <a:avLst>
              <a:gd name="adj" fmla="val 12495"/>
            </a:avLst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" name="AutoShape 103"/>
          <p:cNvSpPr>
            <a:spLocks noChangeArrowheads="1"/>
          </p:cNvSpPr>
          <p:nvPr/>
        </p:nvSpPr>
        <p:spPr bwMode="auto">
          <a:xfrm>
            <a:off x="6719888" y="3238500"/>
            <a:ext cx="350837" cy="230188"/>
          </a:xfrm>
          <a:prstGeom prst="roundRect">
            <a:avLst>
              <a:gd name="adj" fmla="val 12495"/>
            </a:avLst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0" name="AutoShape 104"/>
          <p:cNvSpPr>
            <a:spLocks noChangeArrowheads="1"/>
          </p:cNvSpPr>
          <p:nvPr/>
        </p:nvSpPr>
        <p:spPr bwMode="auto">
          <a:xfrm>
            <a:off x="6769100" y="3062288"/>
            <a:ext cx="155575" cy="8509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" name="Rectangle 105"/>
          <p:cNvSpPr>
            <a:spLocks noChangeArrowheads="1"/>
          </p:cNvSpPr>
          <p:nvPr/>
        </p:nvSpPr>
        <p:spPr bwMode="auto">
          <a:xfrm>
            <a:off x="5591175" y="3128963"/>
            <a:ext cx="117475" cy="377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2" name="Rectangle 106"/>
          <p:cNvSpPr>
            <a:spLocks noChangeArrowheads="1"/>
          </p:cNvSpPr>
          <p:nvPr/>
        </p:nvSpPr>
        <p:spPr bwMode="auto">
          <a:xfrm>
            <a:off x="7056438" y="3103563"/>
            <a:ext cx="79375" cy="444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3" name="Oval 107"/>
          <p:cNvSpPr>
            <a:spLocks noChangeArrowheads="1"/>
          </p:cNvSpPr>
          <p:nvPr/>
        </p:nvSpPr>
        <p:spPr bwMode="auto">
          <a:xfrm>
            <a:off x="4930775" y="3006725"/>
            <a:ext cx="474663" cy="379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4864100" y="2911475"/>
            <a:ext cx="288925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5" name="Line 109"/>
          <p:cNvSpPr>
            <a:spLocks noChangeShapeType="1"/>
          </p:cNvSpPr>
          <p:nvPr/>
        </p:nvSpPr>
        <p:spPr bwMode="auto">
          <a:xfrm>
            <a:off x="5173663" y="3000375"/>
            <a:ext cx="0" cy="39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6" name="Line 110"/>
          <p:cNvSpPr>
            <a:spLocks noChangeShapeType="1"/>
          </p:cNvSpPr>
          <p:nvPr/>
        </p:nvSpPr>
        <p:spPr bwMode="auto">
          <a:xfrm>
            <a:off x="5048250" y="3074988"/>
            <a:ext cx="1317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7" name="Line 111"/>
          <p:cNvSpPr>
            <a:spLocks noChangeShapeType="1"/>
          </p:cNvSpPr>
          <p:nvPr/>
        </p:nvSpPr>
        <p:spPr bwMode="auto">
          <a:xfrm>
            <a:off x="5041900" y="3344863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8" name="Line 112"/>
          <p:cNvSpPr>
            <a:spLocks noChangeShapeType="1"/>
          </p:cNvSpPr>
          <p:nvPr/>
        </p:nvSpPr>
        <p:spPr bwMode="auto">
          <a:xfrm>
            <a:off x="5416550" y="3192463"/>
            <a:ext cx="65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9" name="Oval 113"/>
          <p:cNvSpPr>
            <a:spLocks noChangeArrowheads="1"/>
          </p:cNvSpPr>
          <p:nvPr/>
        </p:nvSpPr>
        <p:spPr bwMode="auto">
          <a:xfrm>
            <a:off x="7859713" y="3098800"/>
            <a:ext cx="477837" cy="377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0" name="Rectangle 114"/>
          <p:cNvSpPr>
            <a:spLocks noChangeArrowheads="1"/>
          </p:cNvSpPr>
          <p:nvPr/>
        </p:nvSpPr>
        <p:spPr bwMode="auto">
          <a:xfrm>
            <a:off x="7794625" y="3005138"/>
            <a:ext cx="290513" cy="538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1" name="Line 115"/>
          <p:cNvSpPr>
            <a:spLocks noChangeShapeType="1"/>
          </p:cNvSpPr>
          <p:nvPr/>
        </p:nvSpPr>
        <p:spPr bwMode="auto">
          <a:xfrm>
            <a:off x="8105775" y="3090863"/>
            <a:ext cx="0" cy="404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2" name="Line 116"/>
          <p:cNvSpPr>
            <a:spLocks noChangeShapeType="1"/>
          </p:cNvSpPr>
          <p:nvPr/>
        </p:nvSpPr>
        <p:spPr bwMode="auto">
          <a:xfrm>
            <a:off x="7980363" y="3167063"/>
            <a:ext cx="131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3" name="Line 117"/>
          <p:cNvSpPr>
            <a:spLocks noChangeShapeType="1"/>
          </p:cNvSpPr>
          <p:nvPr/>
        </p:nvSpPr>
        <p:spPr bwMode="auto">
          <a:xfrm>
            <a:off x="8007350" y="3436938"/>
            <a:ext cx="90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4" name="Line 118"/>
          <p:cNvSpPr>
            <a:spLocks noChangeShapeType="1"/>
          </p:cNvSpPr>
          <p:nvPr/>
        </p:nvSpPr>
        <p:spPr bwMode="auto">
          <a:xfrm>
            <a:off x="8347075" y="3290888"/>
            <a:ext cx="66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4716463" y="2871788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x’</a:t>
            </a:r>
          </a:p>
        </p:txBody>
      </p:sp>
      <p:sp>
        <p:nvSpPr>
          <p:cNvPr id="19576" name="Rectangle 120"/>
          <p:cNvSpPr>
            <a:spLocks noChangeArrowheads="1"/>
          </p:cNvSpPr>
          <p:nvPr/>
        </p:nvSpPr>
        <p:spPr bwMode="auto">
          <a:xfrm>
            <a:off x="4729163" y="3168650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z’</a:t>
            </a:r>
          </a:p>
        </p:txBody>
      </p:sp>
      <p:sp>
        <p:nvSpPr>
          <p:cNvPr id="19577" name="Rectangle 121"/>
          <p:cNvSpPr>
            <a:spLocks noChangeArrowheads="1"/>
          </p:cNvSpPr>
          <p:nvPr/>
        </p:nvSpPr>
        <p:spPr bwMode="auto">
          <a:xfrm>
            <a:off x="7672388" y="3009900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19578" name="Rectangle 122"/>
          <p:cNvSpPr>
            <a:spLocks noChangeArrowheads="1"/>
          </p:cNvSpPr>
          <p:nvPr/>
        </p:nvSpPr>
        <p:spPr bwMode="auto">
          <a:xfrm>
            <a:off x="7686675" y="3273425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z’</a:t>
            </a:r>
          </a:p>
        </p:txBody>
      </p:sp>
      <p:sp>
        <p:nvSpPr>
          <p:cNvPr id="19608" name="Line 152"/>
          <p:cNvSpPr>
            <a:spLocks noChangeShapeType="1"/>
          </p:cNvSpPr>
          <p:nvPr/>
        </p:nvSpPr>
        <p:spPr bwMode="auto">
          <a:xfrm flipV="1">
            <a:off x="5432425" y="3292475"/>
            <a:ext cx="395288" cy="68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9" name="Line 153"/>
          <p:cNvSpPr>
            <a:spLocks noChangeShapeType="1"/>
          </p:cNvSpPr>
          <p:nvPr/>
        </p:nvSpPr>
        <p:spPr bwMode="auto">
          <a:xfrm flipH="1" flipV="1">
            <a:off x="6845300" y="3103563"/>
            <a:ext cx="769938" cy="119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0" name="Rectangle 174"/>
          <p:cNvSpPr>
            <a:spLocks noChangeArrowheads="1"/>
          </p:cNvSpPr>
          <p:nvPr/>
        </p:nvSpPr>
        <p:spPr bwMode="auto">
          <a:xfrm>
            <a:off x="7397750" y="0"/>
            <a:ext cx="1746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Map Simplification</a:t>
            </a:r>
          </a:p>
        </p:txBody>
      </p:sp>
      <p:sp>
        <p:nvSpPr>
          <p:cNvPr id="19634" name="Text Box 178"/>
          <p:cNvSpPr txBox="1">
            <a:spLocks noChangeArrowheads="1"/>
          </p:cNvSpPr>
          <p:nvPr/>
        </p:nvSpPr>
        <p:spPr bwMode="auto">
          <a:xfrm>
            <a:off x="4224338" y="2979738"/>
            <a:ext cx="4095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b="1">
                <a:sym typeface="Symbol" pitchFamily="18" charset="2"/>
              </a:rPr>
              <a:t></a:t>
            </a:r>
            <a:endParaRPr lang="en-US" altLang="ko-KR" b="1"/>
          </a:p>
        </p:txBody>
      </p:sp>
      <p:grpSp>
        <p:nvGrpSpPr>
          <p:cNvPr id="19636" name="Group 180"/>
          <p:cNvGrpSpPr>
            <a:grpSpLocks/>
          </p:cNvGrpSpPr>
          <p:nvPr/>
        </p:nvGrpSpPr>
        <p:grpSpPr bwMode="auto">
          <a:xfrm>
            <a:off x="1519238" y="4340225"/>
            <a:ext cx="5678487" cy="1947863"/>
            <a:chOff x="831" y="3088"/>
            <a:chExt cx="3469" cy="917"/>
          </a:xfrm>
        </p:grpSpPr>
        <p:sp>
          <p:nvSpPr>
            <p:cNvPr id="19619" name="Rectangle 163"/>
            <p:cNvSpPr>
              <a:spLocks noChangeArrowheads="1"/>
            </p:cNvSpPr>
            <p:nvPr/>
          </p:nvSpPr>
          <p:spPr bwMode="auto">
            <a:xfrm>
              <a:off x="3720" y="3207"/>
              <a:ext cx="229" cy="640"/>
            </a:xfrm>
            <a:prstGeom prst="rect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Oval 51"/>
            <p:cNvSpPr>
              <a:spLocks noChangeArrowheads="1"/>
            </p:cNvSpPr>
            <p:nvPr/>
          </p:nvSpPr>
          <p:spPr bwMode="auto">
            <a:xfrm>
              <a:off x="958" y="3412"/>
              <a:ext cx="288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52"/>
            <p:cNvSpPr>
              <a:spLocks noChangeArrowheads="1"/>
            </p:cNvSpPr>
            <p:nvPr/>
          </p:nvSpPr>
          <p:spPr bwMode="auto">
            <a:xfrm>
              <a:off x="935" y="3362"/>
              <a:ext cx="156" cy="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 flipH="1">
              <a:off x="987" y="3505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55"/>
            <p:cNvSpPr>
              <a:spLocks noChangeShapeType="1"/>
            </p:cNvSpPr>
            <p:nvPr/>
          </p:nvSpPr>
          <p:spPr bwMode="auto">
            <a:xfrm flipH="1">
              <a:off x="1002" y="3443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56"/>
            <p:cNvSpPr>
              <a:spLocks noChangeShapeType="1"/>
            </p:cNvSpPr>
            <p:nvPr/>
          </p:nvSpPr>
          <p:spPr bwMode="auto">
            <a:xfrm flipH="1">
              <a:off x="995" y="3580"/>
              <a:ext cx="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838" y="3330"/>
              <a:ext cx="211" cy="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x’</a:t>
              </a:r>
            </a:p>
          </p:txBody>
        </p:sp>
        <p:sp>
          <p:nvSpPr>
            <p:cNvPr id="19514" name="Rectangle 58"/>
            <p:cNvSpPr>
              <a:spLocks noChangeArrowheads="1"/>
            </p:cNvSpPr>
            <p:nvPr/>
          </p:nvSpPr>
          <p:spPr bwMode="auto">
            <a:xfrm>
              <a:off x="845" y="3406"/>
              <a:ext cx="180" cy="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y</a:t>
              </a:r>
            </a:p>
          </p:txBody>
        </p:sp>
        <p:sp>
          <p:nvSpPr>
            <p:cNvPr id="19517" name="Oval 61"/>
            <p:cNvSpPr>
              <a:spLocks noChangeArrowheads="1"/>
            </p:cNvSpPr>
            <p:nvPr/>
          </p:nvSpPr>
          <p:spPr bwMode="auto">
            <a:xfrm>
              <a:off x="965" y="3654"/>
              <a:ext cx="289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Rectangle 62"/>
            <p:cNvSpPr>
              <a:spLocks noChangeArrowheads="1"/>
            </p:cNvSpPr>
            <p:nvPr/>
          </p:nvSpPr>
          <p:spPr bwMode="auto">
            <a:xfrm>
              <a:off x="943" y="3604"/>
              <a:ext cx="155" cy="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9" name="Line 63"/>
            <p:cNvSpPr>
              <a:spLocks noChangeShapeType="1"/>
            </p:cNvSpPr>
            <p:nvPr/>
          </p:nvSpPr>
          <p:spPr bwMode="auto">
            <a:xfrm>
              <a:off x="1113" y="3661"/>
              <a:ext cx="0" cy="1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Line 64"/>
            <p:cNvSpPr>
              <a:spLocks noChangeShapeType="1"/>
            </p:cNvSpPr>
            <p:nvPr/>
          </p:nvSpPr>
          <p:spPr bwMode="auto">
            <a:xfrm flipH="1">
              <a:off x="1002" y="3754"/>
              <a:ext cx="1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65"/>
            <p:cNvSpPr>
              <a:spLocks noChangeShapeType="1"/>
            </p:cNvSpPr>
            <p:nvPr/>
          </p:nvSpPr>
          <p:spPr bwMode="auto">
            <a:xfrm flipH="1">
              <a:off x="1009" y="3685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Line 66"/>
            <p:cNvSpPr>
              <a:spLocks noChangeShapeType="1"/>
            </p:cNvSpPr>
            <p:nvPr/>
          </p:nvSpPr>
          <p:spPr bwMode="auto">
            <a:xfrm flipH="1">
              <a:off x="1002" y="3822"/>
              <a:ext cx="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3" name="Rectangle 67"/>
            <p:cNvSpPr>
              <a:spLocks noChangeArrowheads="1"/>
            </p:cNvSpPr>
            <p:nvPr/>
          </p:nvSpPr>
          <p:spPr bwMode="auto">
            <a:xfrm>
              <a:off x="860" y="3581"/>
              <a:ext cx="180" cy="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868" y="3659"/>
              <a:ext cx="180" cy="1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y</a:t>
              </a:r>
            </a:p>
          </p:txBody>
        </p:sp>
        <p:sp>
          <p:nvSpPr>
            <p:cNvPr id="19525" name="Rectangle 69"/>
            <p:cNvSpPr>
              <a:spLocks noChangeArrowheads="1"/>
            </p:cNvSpPr>
            <p:nvPr/>
          </p:nvSpPr>
          <p:spPr bwMode="auto">
            <a:xfrm>
              <a:off x="860" y="3745"/>
              <a:ext cx="212" cy="1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z’</a:t>
              </a:r>
            </a:p>
          </p:txBody>
        </p:sp>
        <p:sp>
          <p:nvSpPr>
            <p:cNvPr id="19527" name="Oval 71"/>
            <p:cNvSpPr>
              <a:spLocks noChangeArrowheads="1"/>
            </p:cNvSpPr>
            <p:nvPr/>
          </p:nvSpPr>
          <p:spPr bwMode="auto">
            <a:xfrm>
              <a:off x="980" y="3157"/>
              <a:ext cx="259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921" y="3120"/>
              <a:ext cx="170" cy="2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73"/>
            <p:cNvSpPr>
              <a:spLocks noChangeShapeType="1"/>
            </p:cNvSpPr>
            <p:nvPr/>
          </p:nvSpPr>
          <p:spPr bwMode="auto">
            <a:xfrm>
              <a:off x="1104" y="3154"/>
              <a:ext cx="0" cy="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74"/>
            <p:cNvSpPr>
              <a:spLocks noChangeShapeType="1"/>
            </p:cNvSpPr>
            <p:nvPr/>
          </p:nvSpPr>
          <p:spPr bwMode="auto">
            <a:xfrm flipH="1">
              <a:off x="995" y="3201"/>
              <a:ext cx="1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Line 75"/>
            <p:cNvSpPr>
              <a:spLocks noChangeShapeType="1"/>
            </p:cNvSpPr>
            <p:nvPr/>
          </p:nvSpPr>
          <p:spPr bwMode="auto">
            <a:xfrm flipH="1">
              <a:off x="995" y="3263"/>
              <a:ext cx="1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2" name="Line 76"/>
            <p:cNvSpPr>
              <a:spLocks noChangeShapeType="1"/>
            </p:cNvSpPr>
            <p:nvPr/>
          </p:nvSpPr>
          <p:spPr bwMode="auto">
            <a:xfrm flipH="1">
              <a:off x="987" y="3331"/>
              <a:ext cx="1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3" name="Rectangle 77"/>
            <p:cNvSpPr>
              <a:spLocks noChangeArrowheads="1"/>
            </p:cNvSpPr>
            <p:nvPr/>
          </p:nvSpPr>
          <p:spPr bwMode="auto">
            <a:xfrm>
              <a:off x="831" y="3088"/>
              <a:ext cx="211" cy="1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x’</a:t>
              </a:r>
            </a:p>
          </p:txBody>
        </p:sp>
        <p:sp>
          <p:nvSpPr>
            <p:cNvPr id="19534" name="Rectangle 78"/>
            <p:cNvSpPr>
              <a:spLocks noChangeArrowheads="1"/>
            </p:cNvSpPr>
            <p:nvPr/>
          </p:nvSpPr>
          <p:spPr bwMode="auto">
            <a:xfrm>
              <a:off x="838" y="3162"/>
              <a:ext cx="211" cy="1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y’</a:t>
              </a:r>
            </a:p>
          </p:txBody>
        </p:sp>
        <p:sp>
          <p:nvSpPr>
            <p:cNvPr id="19535" name="Rectangle 79"/>
            <p:cNvSpPr>
              <a:spLocks noChangeArrowheads="1"/>
            </p:cNvSpPr>
            <p:nvPr/>
          </p:nvSpPr>
          <p:spPr bwMode="auto">
            <a:xfrm>
              <a:off x="831" y="3262"/>
              <a:ext cx="211" cy="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z’</a:t>
              </a:r>
            </a:p>
          </p:txBody>
        </p:sp>
        <p:sp>
          <p:nvSpPr>
            <p:cNvPr id="19536" name="Line 80"/>
            <p:cNvSpPr>
              <a:spLocks noChangeShapeType="1"/>
            </p:cNvSpPr>
            <p:nvPr/>
          </p:nvSpPr>
          <p:spPr bwMode="auto">
            <a:xfrm>
              <a:off x="1246" y="3256"/>
              <a:ext cx="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7" name="Arc 81"/>
            <p:cNvSpPr>
              <a:spLocks/>
            </p:cNvSpPr>
            <p:nvPr/>
          </p:nvSpPr>
          <p:spPr bwMode="auto">
            <a:xfrm>
              <a:off x="1920" y="3387"/>
              <a:ext cx="237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8" name="Arc 82"/>
            <p:cNvSpPr>
              <a:spLocks/>
            </p:cNvSpPr>
            <p:nvPr/>
          </p:nvSpPr>
          <p:spPr bwMode="auto">
            <a:xfrm>
              <a:off x="1905" y="3474"/>
              <a:ext cx="252" cy="11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9" name="Arc 83"/>
            <p:cNvSpPr>
              <a:spLocks/>
            </p:cNvSpPr>
            <p:nvPr/>
          </p:nvSpPr>
          <p:spPr bwMode="auto">
            <a:xfrm>
              <a:off x="1920" y="3387"/>
              <a:ext cx="45" cy="1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0" name="Arc 84"/>
            <p:cNvSpPr>
              <a:spLocks/>
            </p:cNvSpPr>
            <p:nvPr/>
          </p:nvSpPr>
          <p:spPr bwMode="auto">
            <a:xfrm>
              <a:off x="1905" y="3493"/>
              <a:ext cx="60" cy="9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283" y="3256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542" y="3263"/>
              <a:ext cx="0" cy="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>
              <a:off x="1550" y="3405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>
              <a:off x="1248" y="3498"/>
              <a:ext cx="7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>
              <a:off x="1249" y="3747"/>
              <a:ext cx="2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1542" y="3567"/>
              <a:ext cx="0" cy="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7" name="Line 91"/>
            <p:cNvSpPr>
              <a:spLocks noChangeShapeType="1"/>
            </p:cNvSpPr>
            <p:nvPr/>
          </p:nvSpPr>
          <p:spPr bwMode="auto">
            <a:xfrm>
              <a:off x="1550" y="3573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" name="Line 92"/>
            <p:cNvSpPr>
              <a:spLocks noChangeShapeType="1"/>
            </p:cNvSpPr>
            <p:nvPr/>
          </p:nvSpPr>
          <p:spPr bwMode="auto">
            <a:xfrm>
              <a:off x="2161" y="349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2260" y="3387"/>
              <a:ext cx="195" cy="1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F</a:t>
              </a:r>
            </a:p>
          </p:txBody>
        </p:sp>
        <p:sp>
          <p:nvSpPr>
            <p:cNvPr id="19579" name="Oval 123"/>
            <p:cNvSpPr>
              <a:spLocks noChangeArrowheads="1"/>
            </p:cNvSpPr>
            <p:nvPr/>
          </p:nvSpPr>
          <p:spPr bwMode="auto">
            <a:xfrm>
              <a:off x="3172" y="3275"/>
              <a:ext cx="267" cy="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0" name="Rectangle 124"/>
            <p:cNvSpPr>
              <a:spLocks noChangeArrowheads="1"/>
            </p:cNvSpPr>
            <p:nvPr/>
          </p:nvSpPr>
          <p:spPr bwMode="auto">
            <a:xfrm>
              <a:off x="3135" y="3232"/>
              <a:ext cx="163" cy="2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1" name="Line 125"/>
            <p:cNvSpPr>
              <a:spLocks noChangeShapeType="1"/>
            </p:cNvSpPr>
            <p:nvPr/>
          </p:nvSpPr>
          <p:spPr bwMode="auto">
            <a:xfrm>
              <a:off x="3320" y="3275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5" name="Rectangle 129"/>
            <p:cNvSpPr>
              <a:spLocks noChangeArrowheads="1"/>
            </p:cNvSpPr>
            <p:nvPr/>
          </p:nvSpPr>
          <p:spPr bwMode="auto">
            <a:xfrm>
              <a:off x="2728" y="3208"/>
              <a:ext cx="180" cy="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19586" name="Rectangle 130"/>
            <p:cNvSpPr>
              <a:spLocks noChangeArrowheads="1"/>
            </p:cNvSpPr>
            <p:nvPr/>
          </p:nvSpPr>
          <p:spPr bwMode="auto">
            <a:xfrm>
              <a:off x="2728" y="3338"/>
              <a:ext cx="180" cy="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z</a:t>
              </a:r>
            </a:p>
          </p:txBody>
        </p:sp>
        <p:sp>
          <p:nvSpPr>
            <p:cNvPr id="19587" name="Oval 131"/>
            <p:cNvSpPr>
              <a:spLocks noChangeArrowheads="1"/>
            </p:cNvSpPr>
            <p:nvPr/>
          </p:nvSpPr>
          <p:spPr bwMode="auto">
            <a:xfrm>
              <a:off x="3186" y="3580"/>
              <a:ext cx="267" cy="1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8" name="Rectangle 132"/>
            <p:cNvSpPr>
              <a:spLocks noChangeArrowheads="1"/>
            </p:cNvSpPr>
            <p:nvPr/>
          </p:nvSpPr>
          <p:spPr bwMode="auto">
            <a:xfrm>
              <a:off x="3149" y="3536"/>
              <a:ext cx="163" cy="2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9" name="Line 133"/>
            <p:cNvSpPr>
              <a:spLocks noChangeShapeType="1"/>
            </p:cNvSpPr>
            <p:nvPr/>
          </p:nvSpPr>
          <p:spPr bwMode="auto">
            <a:xfrm>
              <a:off x="3326" y="3577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93" name="Rectangle 137"/>
            <p:cNvSpPr>
              <a:spLocks noChangeArrowheads="1"/>
            </p:cNvSpPr>
            <p:nvPr/>
          </p:nvSpPr>
          <p:spPr bwMode="auto">
            <a:xfrm>
              <a:off x="2728" y="3512"/>
              <a:ext cx="180" cy="1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y</a:t>
              </a:r>
            </a:p>
          </p:txBody>
        </p:sp>
        <p:sp>
          <p:nvSpPr>
            <p:cNvPr id="19594" name="Rectangle 138"/>
            <p:cNvSpPr>
              <a:spLocks noChangeArrowheads="1"/>
            </p:cNvSpPr>
            <p:nvPr/>
          </p:nvSpPr>
          <p:spPr bwMode="auto">
            <a:xfrm>
              <a:off x="2728" y="3643"/>
              <a:ext cx="180" cy="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z</a:t>
              </a:r>
            </a:p>
          </p:txBody>
        </p:sp>
        <p:sp>
          <p:nvSpPr>
            <p:cNvPr id="19595" name="Arc 139"/>
            <p:cNvSpPr>
              <a:spLocks/>
            </p:cNvSpPr>
            <p:nvPr/>
          </p:nvSpPr>
          <p:spPr bwMode="auto">
            <a:xfrm>
              <a:off x="3712" y="3387"/>
              <a:ext cx="237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96" name="Arc 140"/>
            <p:cNvSpPr>
              <a:spLocks/>
            </p:cNvSpPr>
            <p:nvPr/>
          </p:nvSpPr>
          <p:spPr bwMode="auto">
            <a:xfrm>
              <a:off x="3698" y="3474"/>
              <a:ext cx="251" cy="11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97" name="Arc 141"/>
            <p:cNvSpPr>
              <a:spLocks/>
            </p:cNvSpPr>
            <p:nvPr/>
          </p:nvSpPr>
          <p:spPr bwMode="auto">
            <a:xfrm>
              <a:off x="3712" y="3387"/>
              <a:ext cx="45" cy="1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98" name="Arc 142"/>
            <p:cNvSpPr>
              <a:spLocks/>
            </p:cNvSpPr>
            <p:nvPr/>
          </p:nvSpPr>
          <p:spPr bwMode="auto">
            <a:xfrm>
              <a:off x="3698" y="3493"/>
              <a:ext cx="59" cy="9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0" name="Line 144"/>
            <p:cNvSpPr>
              <a:spLocks noChangeShapeType="1"/>
            </p:cNvSpPr>
            <p:nvPr/>
          </p:nvSpPr>
          <p:spPr bwMode="auto">
            <a:xfrm>
              <a:off x="3594" y="3356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1" name="Line 145"/>
            <p:cNvSpPr>
              <a:spLocks noChangeShapeType="1"/>
            </p:cNvSpPr>
            <p:nvPr/>
          </p:nvSpPr>
          <p:spPr bwMode="auto">
            <a:xfrm>
              <a:off x="3594" y="3443"/>
              <a:ext cx="1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2" name="Line 146"/>
            <p:cNvSpPr>
              <a:spLocks noChangeShapeType="1"/>
            </p:cNvSpPr>
            <p:nvPr/>
          </p:nvSpPr>
          <p:spPr bwMode="auto">
            <a:xfrm>
              <a:off x="3601" y="3548"/>
              <a:ext cx="1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4" name="Line 148"/>
            <p:cNvSpPr>
              <a:spLocks noChangeShapeType="1"/>
            </p:cNvSpPr>
            <p:nvPr/>
          </p:nvSpPr>
          <p:spPr bwMode="auto">
            <a:xfrm flipV="1">
              <a:off x="3594" y="3547"/>
              <a:ext cx="0" cy="1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5" name="Line 149"/>
            <p:cNvSpPr>
              <a:spLocks noChangeShapeType="1"/>
            </p:cNvSpPr>
            <p:nvPr/>
          </p:nvSpPr>
          <p:spPr bwMode="auto">
            <a:xfrm>
              <a:off x="3953" y="3485"/>
              <a:ext cx="1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6" name="Rectangle 150"/>
            <p:cNvSpPr>
              <a:spLocks noChangeArrowheads="1"/>
            </p:cNvSpPr>
            <p:nvPr/>
          </p:nvSpPr>
          <p:spPr bwMode="auto">
            <a:xfrm>
              <a:off x="4104" y="3392"/>
              <a:ext cx="196" cy="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F</a:t>
              </a:r>
            </a:p>
          </p:txBody>
        </p:sp>
        <p:sp>
          <p:nvSpPr>
            <p:cNvPr id="19616" name="Rectangle 160"/>
            <p:cNvSpPr>
              <a:spLocks noChangeArrowheads="1"/>
            </p:cNvSpPr>
            <p:nvPr/>
          </p:nvSpPr>
          <p:spPr bwMode="auto">
            <a:xfrm>
              <a:off x="3061" y="3120"/>
              <a:ext cx="214" cy="8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20" name="Rectangle 164"/>
            <p:cNvSpPr>
              <a:spLocks noChangeArrowheads="1"/>
            </p:cNvSpPr>
            <p:nvPr/>
          </p:nvSpPr>
          <p:spPr bwMode="auto">
            <a:xfrm>
              <a:off x="3076" y="3846"/>
              <a:ext cx="964" cy="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I   AND     OR</a:t>
              </a:r>
            </a:p>
          </p:txBody>
        </p:sp>
        <p:sp>
          <p:nvSpPr>
            <p:cNvPr id="19515" name="Rectangle 59"/>
            <p:cNvSpPr>
              <a:spLocks noChangeArrowheads="1"/>
            </p:cNvSpPr>
            <p:nvPr/>
          </p:nvSpPr>
          <p:spPr bwMode="auto">
            <a:xfrm>
              <a:off x="841" y="3503"/>
              <a:ext cx="211" cy="1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z’</a:t>
              </a:r>
            </a:p>
          </p:txBody>
        </p:sp>
        <p:sp>
          <p:nvSpPr>
            <p:cNvPr id="19509" name="Line 53"/>
            <p:cNvSpPr>
              <a:spLocks noChangeShapeType="1"/>
            </p:cNvSpPr>
            <p:nvPr/>
          </p:nvSpPr>
          <p:spPr bwMode="auto">
            <a:xfrm>
              <a:off x="1104" y="3411"/>
              <a:ext cx="0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23" name="Group 167"/>
            <p:cNvGrpSpPr>
              <a:grpSpLocks/>
            </p:cNvGrpSpPr>
            <p:nvPr/>
          </p:nvGrpSpPr>
          <p:grpSpPr bwMode="auto">
            <a:xfrm>
              <a:off x="3063" y="3249"/>
              <a:ext cx="153" cy="112"/>
              <a:chOff x="2629" y="4356"/>
              <a:chExt cx="166" cy="144"/>
            </a:xfrm>
          </p:grpSpPr>
          <p:sp>
            <p:nvSpPr>
              <p:cNvPr id="19610" name="AutoShape 154"/>
              <p:cNvSpPr>
                <a:spLocks noChangeArrowheads="1"/>
              </p:cNvSpPr>
              <p:nvPr/>
            </p:nvSpPr>
            <p:spPr bwMode="auto">
              <a:xfrm rot="5400000">
                <a:off x="2613" y="4372"/>
                <a:ext cx="144" cy="112"/>
              </a:xfrm>
              <a:prstGeom prst="triangle">
                <a:avLst>
                  <a:gd name="adj" fmla="val 49995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22" name="Oval 166"/>
              <p:cNvSpPr>
                <a:spLocks noChangeArrowheads="1"/>
              </p:cNvSpPr>
              <p:nvPr/>
            </p:nvSpPr>
            <p:spPr bwMode="auto">
              <a:xfrm>
                <a:off x="2748" y="4407"/>
                <a:ext cx="47" cy="4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624" name="Group 168"/>
            <p:cNvGrpSpPr>
              <a:grpSpLocks/>
            </p:cNvGrpSpPr>
            <p:nvPr/>
          </p:nvGrpSpPr>
          <p:grpSpPr bwMode="auto">
            <a:xfrm>
              <a:off x="3065" y="3372"/>
              <a:ext cx="154" cy="112"/>
              <a:chOff x="2629" y="4356"/>
              <a:chExt cx="166" cy="144"/>
            </a:xfrm>
          </p:grpSpPr>
          <p:sp>
            <p:nvSpPr>
              <p:cNvPr id="19625" name="AutoShape 169"/>
              <p:cNvSpPr>
                <a:spLocks noChangeArrowheads="1"/>
              </p:cNvSpPr>
              <p:nvPr/>
            </p:nvSpPr>
            <p:spPr bwMode="auto">
              <a:xfrm rot="5400000">
                <a:off x="2613" y="4372"/>
                <a:ext cx="144" cy="112"/>
              </a:xfrm>
              <a:prstGeom prst="triangle">
                <a:avLst>
                  <a:gd name="adj" fmla="val 49995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26" name="Oval 170"/>
              <p:cNvSpPr>
                <a:spLocks noChangeArrowheads="1"/>
              </p:cNvSpPr>
              <p:nvPr/>
            </p:nvSpPr>
            <p:spPr bwMode="auto">
              <a:xfrm>
                <a:off x="2748" y="4407"/>
                <a:ext cx="47" cy="4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17" name="Rectangle 161"/>
            <p:cNvSpPr>
              <a:spLocks noChangeArrowheads="1"/>
            </p:cNvSpPr>
            <p:nvPr/>
          </p:nvSpPr>
          <p:spPr bwMode="auto">
            <a:xfrm>
              <a:off x="2998" y="3194"/>
              <a:ext cx="263" cy="659"/>
            </a:xfrm>
            <a:prstGeom prst="rect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18" name="Rectangle 162"/>
            <p:cNvSpPr>
              <a:spLocks noChangeArrowheads="1"/>
            </p:cNvSpPr>
            <p:nvPr/>
          </p:nvSpPr>
          <p:spPr bwMode="auto">
            <a:xfrm>
              <a:off x="3305" y="3201"/>
              <a:ext cx="229" cy="652"/>
            </a:xfrm>
            <a:prstGeom prst="rect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27" name="Group 171"/>
            <p:cNvGrpSpPr>
              <a:grpSpLocks/>
            </p:cNvGrpSpPr>
            <p:nvPr/>
          </p:nvGrpSpPr>
          <p:grpSpPr bwMode="auto">
            <a:xfrm>
              <a:off x="3060" y="3673"/>
              <a:ext cx="153" cy="112"/>
              <a:chOff x="2629" y="4356"/>
              <a:chExt cx="166" cy="144"/>
            </a:xfrm>
          </p:grpSpPr>
          <p:sp>
            <p:nvSpPr>
              <p:cNvPr id="19628" name="AutoShape 172"/>
              <p:cNvSpPr>
                <a:spLocks noChangeArrowheads="1"/>
              </p:cNvSpPr>
              <p:nvPr/>
            </p:nvSpPr>
            <p:spPr bwMode="auto">
              <a:xfrm rot="5400000">
                <a:off x="2613" y="4372"/>
                <a:ext cx="144" cy="112"/>
              </a:xfrm>
              <a:prstGeom prst="triangle">
                <a:avLst>
                  <a:gd name="adj" fmla="val 49995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29" name="Oval 173"/>
              <p:cNvSpPr>
                <a:spLocks noChangeArrowheads="1"/>
              </p:cNvSpPr>
              <p:nvPr/>
            </p:nvSpPr>
            <p:spPr bwMode="auto">
              <a:xfrm>
                <a:off x="2748" y="4407"/>
                <a:ext cx="47" cy="4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91" name="Line 135"/>
            <p:cNvSpPr>
              <a:spLocks noChangeShapeType="1"/>
            </p:cNvSpPr>
            <p:nvPr/>
          </p:nvSpPr>
          <p:spPr bwMode="auto">
            <a:xfrm>
              <a:off x="3221" y="3731"/>
              <a:ext cx="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2" name="Line 126"/>
            <p:cNvSpPr>
              <a:spLocks noChangeShapeType="1"/>
            </p:cNvSpPr>
            <p:nvPr/>
          </p:nvSpPr>
          <p:spPr bwMode="auto">
            <a:xfrm>
              <a:off x="3216" y="330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3" name="Line 127"/>
            <p:cNvSpPr>
              <a:spLocks noChangeShapeType="1"/>
            </p:cNvSpPr>
            <p:nvPr/>
          </p:nvSpPr>
          <p:spPr bwMode="auto">
            <a:xfrm>
              <a:off x="3225" y="3431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99" name="Line 143"/>
            <p:cNvSpPr>
              <a:spLocks noChangeShapeType="1"/>
            </p:cNvSpPr>
            <p:nvPr/>
          </p:nvSpPr>
          <p:spPr bwMode="auto">
            <a:xfrm>
              <a:off x="3448" y="3361"/>
              <a:ext cx="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3" name="Line 147"/>
            <p:cNvSpPr>
              <a:spLocks noChangeShapeType="1"/>
            </p:cNvSpPr>
            <p:nvPr/>
          </p:nvSpPr>
          <p:spPr bwMode="auto">
            <a:xfrm>
              <a:off x="3458" y="3672"/>
              <a:ext cx="1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13" name="Line 157"/>
            <p:cNvSpPr>
              <a:spLocks noChangeShapeType="1"/>
            </p:cNvSpPr>
            <p:nvPr/>
          </p:nvSpPr>
          <p:spPr bwMode="auto">
            <a:xfrm flipH="1">
              <a:off x="2925" y="3736"/>
              <a:ext cx="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14" name="Line 158"/>
            <p:cNvSpPr>
              <a:spLocks noChangeShapeType="1"/>
            </p:cNvSpPr>
            <p:nvPr/>
          </p:nvSpPr>
          <p:spPr bwMode="auto">
            <a:xfrm flipH="1">
              <a:off x="2920" y="3306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15" name="Line 159"/>
            <p:cNvSpPr>
              <a:spLocks noChangeShapeType="1"/>
            </p:cNvSpPr>
            <p:nvPr/>
          </p:nvSpPr>
          <p:spPr bwMode="auto">
            <a:xfrm flipH="1">
              <a:off x="2919" y="3422"/>
              <a:ext cx="1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90" name="Line 134"/>
            <p:cNvSpPr>
              <a:spLocks noChangeShapeType="1"/>
            </p:cNvSpPr>
            <p:nvPr/>
          </p:nvSpPr>
          <p:spPr bwMode="auto">
            <a:xfrm>
              <a:off x="2927" y="3611"/>
              <a:ext cx="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35" name="Text Box 179"/>
            <p:cNvSpPr txBox="1">
              <a:spLocks noChangeArrowheads="1"/>
            </p:cNvSpPr>
            <p:nvPr/>
          </p:nvSpPr>
          <p:spPr bwMode="auto">
            <a:xfrm>
              <a:off x="2508" y="3323"/>
              <a:ext cx="25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762000"/>
              <a:r>
                <a:rPr lang="en-US" altLang="ko-KR" b="1">
                  <a:sym typeface="Symbol" pitchFamily="18" charset="2"/>
                </a:rPr>
                <a:t></a:t>
              </a:r>
              <a:endParaRPr lang="en-US" altLang="ko-KR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61950"/>
            <a:ext cx="8523288" cy="325438"/>
          </a:xfrm>
          <a:noFill/>
          <a:ln/>
        </p:spPr>
        <p:txBody>
          <a:bodyPr/>
          <a:lstStyle/>
          <a:p>
            <a:r>
              <a:rPr lang="en-US" altLang="ko-KR" sz="2000"/>
              <a:t>IMPLEMENTATION  OF  K-MAPS</a:t>
            </a:r>
            <a:r>
              <a:rPr lang="en-US" altLang="ko-KR" sz="1600"/>
              <a:t>   </a:t>
            </a:r>
            <a:r>
              <a:rPr lang="en-US" altLang="ko-KR" sz="2000"/>
              <a:t>- Product-of-Sums Form -</a:t>
            </a:r>
            <a:endParaRPr lang="en-US" altLang="ko-KR" sz="16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12813" y="1114425"/>
            <a:ext cx="5311775" cy="2317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Logic function represented by a Karnaugh map</a:t>
            </a:r>
          </a:p>
          <a:p>
            <a:pPr defTabSz="762000"/>
            <a:r>
              <a:rPr lang="en-US" altLang="ko-KR" b="1"/>
              <a:t>can be implemented in the form of I-OR-AND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If we implement a Karnaugh map using 0-cells,</a:t>
            </a:r>
          </a:p>
          <a:p>
            <a:pPr defTabSz="762000"/>
            <a:r>
              <a:rPr lang="en-US" altLang="ko-KR" b="1"/>
              <a:t>the complement of F, i.e., F’, can be obtained.</a:t>
            </a:r>
          </a:p>
          <a:p>
            <a:pPr defTabSz="762000"/>
            <a:r>
              <a:rPr lang="en-US" altLang="ko-KR" b="1"/>
              <a:t>Thus, by complementing F’ using DeMorgan’s</a:t>
            </a:r>
          </a:p>
          <a:p>
            <a:pPr defTabSz="762000"/>
            <a:r>
              <a:rPr lang="en-US" altLang="ko-KR" b="1"/>
              <a:t>theorem F can be obtained</a:t>
            </a:r>
          </a:p>
          <a:p>
            <a:pPr defTabSz="762000"/>
            <a:endParaRPr lang="en-US" altLang="ko-KR"/>
          </a:p>
          <a:p>
            <a:pPr defTabSz="762000"/>
            <a:r>
              <a:rPr lang="en-US" altLang="ko-KR" b="1"/>
              <a:t>F(x,y,z) = (0,2,6)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92175" y="1125538"/>
            <a:ext cx="5381625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894013" y="3414713"/>
            <a:ext cx="1395412" cy="682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906713" y="3768725"/>
            <a:ext cx="1382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605213" y="3429000"/>
            <a:ext cx="0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3255963" y="3429000"/>
            <a:ext cx="0" cy="657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954463" y="3429000"/>
            <a:ext cx="0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3311525" y="3468688"/>
            <a:ext cx="573088" cy="563562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2963863" y="3822700"/>
            <a:ext cx="573087" cy="238125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3786188" y="3586163"/>
            <a:ext cx="739775" cy="236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541588" y="3743325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3784600" y="303053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408363" y="408463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</a:t>
            </a: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2236788" y="4217988"/>
            <a:ext cx="544512" cy="3952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2181225" y="4151313"/>
            <a:ext cx="320675" cy="552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2533650" y="4217988"/>
            <a:ext cx="0" cy="411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H="1">
            <a:off x="2293938" y="4295775"/>
            <a:ext cx="250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H="1">
            <a:off x="2306638" y="4546600"/>
            <a:ext cx="238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2794000" y="4427538"/>
            <a:ext cx="125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1984375" y="408463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1998663" y="4360863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y’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4513263" y="336073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5168900" y="3165475"/>
            <a:ext cx="1425575" cy="1327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F’ = xy’ + z</a:t>
            </a:r>
          </a:p>
          <a:p>
            <a:pPr defTabSz="762000"/>
            <a:endParaRPr lang="en-US" altLang="ko-KR"/>
          </a:p>
          <a:p>
            <a:pPr defTabSz="762000"/>
            <a:r>
              <a:rPr lang="en-US" altLang="ko-KR"/>
              <a:t>F = (xy’)z’</a:t>
            </a:r>
          </a:p>
          <a:p>
            <a:pPr defTabSz="762000"/>
            <a:r>
              <a:rPr lang="en-US" altLang="ko-KR"/>
              <a:t>   = (x’ + y)z’</a:t>
            </a:r>
          </a:p>
          <a:p>
            <a:pPr defTabSz="762000" latinLnBrk="1"/>
            <a:endParaRPr lang="en-US" altLang="ko-KR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V="1">
            <a:off x="2922588" y="3992563"/>
            <a:ext cx="255587" cy="344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Arc 29"/>
          <p:cNvSpPr>
            <a:spLocks/>
          </p:cNvSpPr>
          <p:nvPr/>
        </p:nvSpPr>
        <p:spPr bwMode="auto">
          <a:xfrm>
            <a:off x="4219575" y="5087938"/>
            <a:ext cx="376238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Arc 30"/>
          <p:cNvSpPr>
            <a:spLocks/>
          </p:cNvSpPr>
          <p:nvPr/>
        </p:nvSpPr>
        <p:spPr bwMode="auto">
          <a:xfrm>
            <a:off x="4191000" y="5265738"/>
            <a:ext cx="404813" cy="21431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Arc 31"/>
          <p:cNvSpPr>
            <a:spLocks/>
          </p:cNvSpPr>
          <p:nvPr/>
        </p:nvSpPr>
        <p:spPr bwMode="auto">
          <a:xfrm>
            <a:off x="4194175" y="5094288"/>
            <a:ext cx="82550" cy="230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Arc 32"/>
          <p:cNvSpPr>
            <a:spLocks/>
          </p:cNvSpPr>
          <p:nvPr/>
        </p:nvSpPr>
        <p:spPr bwMode="auto">
          <a:xfrm>
            <a:off x="4206875" y="5256213"/>
            <a:ext cx="69850" cy="2095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 flipH="1">
            <a:off x="3911600" y="5137150"/>
            <a:ext cx="323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3397250" y="5387975"/>
            <a:ext cx="862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5657850" y="5453063"/>
            <a:ext cx="614363" cy="4206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5546725" y="5348288"/>
            <a:ext cx="404813" cy="603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5973763" y="5453063"/>
            <a:ext cx="0" cy="420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4608513" y="5281613"/>
            <a:ext cx="687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5294313" y="5280025"/>
            <a:ext cx="0" cy="277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5308600" y="5545138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Line 41"/>
          <p:cNvSpPr>
            <a:spLocks noChangeShapeType="1"/>
          </p:cNvSpPr>
          <p:nvPr/>
        </p:nvSpPr>
        <p:spPr bwMode="auto">
          <a:xfrm flipH="1">
            <a:off x="3898900" y="5808663"/>
            <a:ext cx="2093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 flipH="1">
            <a:off x="3397250" y="5137150"/>
            <a:ext cx="244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flipH="1">
            <a:off x="3354388" y="5805488"/>
            <a:ext cx="266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Line 48"/>
          <p:cNvSpPr>
            <a:spLocks noChangeShapeType="1"/>
          </p:cNvSpPr>
          <p:nvPr/>
        </p:nvSpPr>
        <p:spPr bwMode="auto">
          <a:xfrm>
            <a:off x="6283325" y="5662613"/>
            <a:ext cx="252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3073400" y="4913313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0530" name="Rectangle 50"/>
          <p:cNvSpPr>
            <a:spLocks noChangeArrowheads="1"/>
          </p:cNvSpPr>
          <p:nvPr/>
        </p:nvSpPr>
        <p:spPr bwMode="auto">
          <a:xfrm>
            <a:off x="3087688" y="5162550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0531" name="Rectangle 51"/>
          <p:cNvSpPr>
            <a:spLocks noChangeArrowheads="1"/>
          </p:cNvSpPr>
          <p:nvPr/>
        </p:nvSpPr>
        <p:spPr bwMode="auto">
          <a:xfrm>
            <a:off x="3073400" y="5594350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</a:t>
            </a:r>
          </a:p>
        </p:txBody>
      </p:sp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6564313" y="5451475"/>
            <a:ext cx="320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20533" name="Rectangle 53"/>
          <p:cNvSpPr>
            <a:spLocks noChangeArrowheads="1"/>
          </p:cNvSpPr>
          <p:nvPr/>
        </p:nvSpPr>
        <p:spPr bwMode="auto">
          <a:xfrm>
            <a:off x="3521075" y="4795838"/>
            <a:ext cx="503238" cy="1262062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4121150" y="4810125"/>
            <a:ext cx="560388" cy="1273175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5867400" y="4821238"/>
            <a:ext cx="501650" cy="1262062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3589338" y="6057900"/>
            <a:ext cx="2593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      OR                  AND</a:t>
            </a:r>
          </a:p>
        </p:txBody>
      </p:sp>
      <p:grpSp>
        <p:nvGrpSpPr>
          <p:cNvPr id="20538" name="Group 58"/>
          <p:cNvGrpSpPr>
            <a:grpSpLocks/>
          </p:cNvGrpSpPr>
          <p:nvPr/>
        </p:nvGrpSpPr>
        <p:grpSpPr bwMode="auto">
          <a:xfrm>
            <a:off x="3632200" y="5016500"/>
            <a:ext cx="288925" cy="234950"/>
            <a:chOff x="2629" y="4356"/>
            <a:chExt cx="166" cy="144"/>
          </a:xfrm>
        </p:grpSpPr>
        <p:sp>
          <p:nvSpPr>
            <p:cNvPr id="20539" name="AutoShape 59"/>
            <p:cNvSpPr>
              <a:spLocks noChangeArrowheads="1"/>
            </p:cNvSpPr>
            <p:nvPr/>
          </p:nvSpPr>
          <p:spPr bwMode="auto">
            <a:xfrm rot="5400000">
              <a:off x="2613" y="4372"/>
              <a:ext cx="144" cy="112"/>
            </a:xfrm>
            <a:prstGeom prst="triangle">
              <a:avLst>
                <a:gd name="adj" fmla="val 49995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Oval 60"/>
            <p:cNvSpPr>
              <a:spLocks noChangeArrowheads="1"/>
            </p:cNvSpPr>
            <p:nvPr/>
          </p:nvSpPr>
          <p:spPr bwMode="auto">
            <a:xfrm>
              <a:off x="2748" y="4407"/>
              <a:ext cx="47" cy="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41" name="Group 61"/>
          <p:cNvGrpSpPr>
            <a:grpSpLocks/>
          </p:cNvGrpSpPr>
          <p:nvPr/>
        </p:nvGrpSpPr>
        <p:grpSpPr bwMode="auto">
          <a:xfrm>
            <a:off x="3611563" y="5681663"/>
            <a:ext cx="288925" cy="238125"/>
            <a:chOff x="2629" y="4356"/>
            <a:chExt cx="166" cy="144"/>
          </a:xfrm>
        </p:grpSpPr>
        <p:sp>
          <p:nvSpPr>
            <p:cNvPr id="20542" name="AutoShape 62"/>
            <p:cNvSpPr>
              <a:spLocks noChangeArrowheads="1"/>
            </p:cNvSpPr>
            <p:nvPr/>
          </p:nvSpPr>
          <p:spPr bwMode="auto">
            <a:xfrm rot="5400000">
              <a:off x="2613" y="4372"/>
              <a:ext cx="144" cy="112"/>
            </a:xfrm>
            <a:prstGeom prst="triangle">
              <a:avLst>
                <a:gd name="adj" fmla="val 49995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Oval 63"/>
            <p:cNvSpPr>
              <a:spLocks noChangeArrowheads="1"/>
            </p:cNvSpPr>
            <p:nvPr/>
          </p:nvSpPr>
          <p:spPr bwMode="auto">
            <a:xfrm>
              <a:off x="2748" y="4407"/>
              <a:ext cx="47" cy="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7397750" y="0"/>
            <a:ext cx="1746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Map Simplification</a:t>
            </a:r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3311525" y="344170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3616325" y="344170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2921000" y="344170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3959225" y="342265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2940050" y="376555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3282950" y="376555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0552" name="Rectangle 72"/>
          <p:cNvSpPr>
            <a:spLocks noChangeArrowheads="1"/>
          </p:cNvSpPr>
          <p:nvPr/>
        </p:nvSpPr>
        <p:spPr bwMode="auto">
          <a:xfrm>
            <a:off x="3625850" y="376555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0553" name="Rectangle 73"/>
          <p:cNvSpPr>
            <a:spLocks noChangeArrowheads="1"/>
          </p:cNvSpPr>
          <p:nvPr/>
        </p:nvSpPr>
        <p:spPr bwMode="auto">
          <a:xfrm>
            <a:off x="3968750" y="376555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211138"/>
            <a:ext cx="8523287" cy="600075"/>
          </a:xfrm>
          <a:noFill/>
          <a:ln/>
        </p:spPr>
        <p:txBody>
          <a:bodyPr/>
          <a:lstStyle/>
          <a:p>
            <a:r>
              <a:rPr lang="en-US" altLang="ko-KR" sz="2000"/>
              <a:t>IMPLEMENTATION  OF  K-MAPS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2000"/>
              <a:t>- Don’t-Care  Conditions -</a:t>
            </a:r>
            <a:r>
              <a:rPr lang="en-US" altLang="ko-KR" sz="1600"/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62000" y="925513"/>
            <a:ext cx="7597775" cy="3060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In some logic circuits, the output responses</a:t>
            </a:r>
          </a:p>
          <a:p>
            <a:pPr defTabSz="762000"/>
            <a:r>
              <a:rPr lang="en-US" altLang="ko-KR" b="1"/>
              <a:t>for some input conditions are don’t care </a:t>
            </a:r>
          </a:p>
          <a:p>
            <a:pPr defTabSz="762000"/>
            <a:r>
              <a:rPr lang="en-US" altLang="ko-KR" b="1"/>
              <a:t>whether they are 1 or 0.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In K-maps, don’t-care conditions are represented</a:t>
            </a:r>
          </a:p>
          <a:p>
            <a:pPr defTabSz="762000"/>
            <a:r>
              <a:rPr lang="en-US" altLang="ko-KR" b="1"/>
              <a:t>by d’s in the corresponding cells.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Don’t-care conditions are useful in minimizing</a:t>
            </a:r>
          </a:p>
          <a:p>
            <a:pPr defTabSz="762000"/>
            <a:r>
              <a:rPr lang="en-US" altLang="ko-KR" b="1"/>
              <a:t>the logic functions using K-map.</a:t>
            </a:r>
          </a:p>
          <a:p>
            <a:pPr defTabSz="762000"/>
            <a:r>
              <a:rPr lang="en-US" altLang="ko-KR" b="1"/>
              <a:t>    - Can be considered either 1 or 0</a:t>
            </a:r>
          </a:p>
          <a:p>
            <a:pPr defTabSz="762000"/>
            <a:r>
              <a:rPr lang="en-US" altLang="ko-KR" b="1"/>
              <a:t>    - Thus increases the chances of merging cells into the larger cells</a:t>
            </a:r>
          </a:p>
          <a:p>
            <a:pPr defTabSz="762000"/>
            <a:r>
              <a:rPr lang="en-US" altLang="ko-KR" b="1"/>
              <a:t>      --&gt; Reduce the number of variables in the product terms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55650" y="919163"/>
            <a:ext cx="4970463" cy="8270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276600" y="4298950"/>
            <a:ext cx="1339850" cy="593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287713" y="4600575"/>
            <a:ext cx="13287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970338" y="4298950"/>
            <a:ext cx="0" cy="593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3622675" y="4310063"/>
            <a:ext cx="0" cy="582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292600" y="4310063"/>
            <a:ext cx="0" cy="582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878138" y="461168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154488" y="398303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810000" y="4879975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298825" y="4281488"/>
            <a:ext cx="1323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   d   d    1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3605213" y="4587875"/>
            <a:ext cx="1006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         1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3176588" y="4335463"/>
            <a:ext cx="1587500" cy="212725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367213" y="4195763"/>
            <a:ext cx="200025" cy="769937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4689475" y="4148138"/>
            <a:ext cx="433388" cy="255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 flipV="1">
            <a:off x="4514850" y="4843463"/>
            <a:ext cx="684213" cy="155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5110163" y="3983038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x’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146675" y="4810125"/>
            <a:ext cx="460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yz’</a:t>
            </a:r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>
            <a:off x="3473450" y="6070600"/>
            <a:ext cx="522288" cy="3730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3411538" y="5999163"/>
            <a:ext cx="298450" cy="5016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H="1">
            <a:off x="3090863" y="6175375"/>
            <a:ext cx="644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 flipV="1">
            <a:off x="3546475" y="6372225"/>
            <a:ext cx="185738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 flipH="1">
            <a:off x="3062288" y="6370638"/>
            <a:ext cx="2111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Arc 28"/>
          <p:cNvSpPr>
            <a:spLocks/>
          </p:cNvSpPr>
          <p:nvPr/>
        </p:nvSpPr>
        <p:spPr bwMode="auto">
          <a:xfrm>
            <a:off x="4662488" y="5734050"/>
            <a:ext cx="387350" cy="2206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Arc 29"/>
          <p:cNvSpPr>
            <a:spLocks/>
          </p:cNvSpPr>
          <p:nvPr/>
        </p:nvSpPr>
        <p:spPr bwMode="auto">
          <a:xfrm>
            <a:off x="4652963" y="5929313"/>
            <a:ext cx="396875" cy="1873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Arc 30"/>
          <p:cNvSpPr>
            <a:spLocks/>
          </p:cNvSpPr>
          <p:nvPr/>
        </p:nvSpPr>
        <p:spPr bwMode="auto">
          <a:xfrm>
            <a:off x="4627563" y="5929313"/>
            <a:ext cx="96837" cy="1873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Arc 31"/>
          <p:cNvSpPr>
            <a:spLocks/>
          </p:cNvSpPr>
          <p:nvPr/>
        </p:nvSpPr>
        <p:spPr bwMode="auto">
          <a:xfrm>
            <a:off x="4652963" y="5740400"/>
            <a:ext cx="73025" cy="203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4006850" y="6256338"/>
            <a:ext cx="27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 flipV="1">
            <a:off x="4273550" y="6045200"/>
            <a:ext cx="0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4268788" y="6045200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H="1">
            <a:off x="3101975" y="5848350"/>
            <a:ext cx="1624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5057775" y="5937250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2803525" y="5648325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2828925" y="5978525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2816225" y="6208713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</a:t>
            </a:r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5370513" y="5764213"/>
            <a:ext cx="320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grpSp>
        <p:nvGrpSpPr>
          <p:cNvPr id="21549" name="Group 45"/>
          <p:cNvGrpSpPr>
            <a:grpSpLocks/>
          </p:cNvGrpSpPr>
          <p:nvPr/>
        </p:nvGrpSpPr>
        <p:grpSpPr bwMode="auto">
          <a:xfrm>
            <a:off x="3294063" y="5740400"/>
            <a:ext cx="257175" cy="209550"/>
            <a:chOff x="2629" y="4356"/>
            <a:chExt cx="166" cy="144"/>
          </a:xfrm>
        </p:grpSpPr>
        <p:sp>
          <p:nvSpPr>
            <p:cNvPr id="21550" name="AutoShape 46"/>
            <p:cNvSpPr>
              <a:spLocks noChangeArrowheads="1"/>
            </p:cNvSpPr>
            <p:nvPr/>
          </p:nvSpPr>
          <p:spPr bwMode="auto">
            <a:xfrm rot="5400000">
              <a:off x="2613" y="4372"/>
              <a:ext cx="144" cy="112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Oval 47"/>
            <p:cNvSpPr>
              <a:spLocks noChangeArrowheads="1"/>
            </p:cNvSpPr>
            <p:nvPr/>
          </p:nvSpPr>
          <p:spPr bwMode="auto">
            <a:xfrm>
              <a:off x="2748" y="4407"/>
              <a:ext cx="47" cy="4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52" name="Group 48"/>
          <p:cNvGrpSpPr>
            <a:grpSpLocks/>
          </p:cNvGrpSpPr>
          <p:nvPr/>
        </p:nvGrpSpPr>
        <p:grpSpPr bwMode="auto">
          <a:xfrm>
            <a:off x="3276600" y="6264275"/>
            <a:ext cx="257175" cy="209550"/>
            <a:chOff x="2629" y="4356"/>
            <a:chExt cx="166" cy="144"/>
          </a:xfrm>
        </p:grpSpPr>
        <p:sp>
          <p:nvSpPr>
            <p:cNvPr id="21553" name="AutoShape 49"/>
            <p:cNvSpPr>
              <a:spLocks noChangeArrowheads="1"/>
            </p:cNvSpPr>
            <p:nvPr/>
          </p:nvSpPr>
          <p:spPr bwMode="auto">
            <a:xfrm rot="5400000">
              <a:off x="2613" y="4372"/>
              <a:ext cx="144" cy="112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Oval 50"/>
            <p:cNvSpPr>
              <a:spLocks noChangeArrowheads="1"/>
            </p:cNvSpPr>
            <p:nvPr/>
          </p:nvSpPr>
          <p:spPr bwMode="auto">
            <a:xfrm>
              <a:off x="2748" y="4407"/>
              <a:ext cx="47" cy="4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55" name="Line 51"/>
          <p:cNvSpPr>
            <a:spLocks noChangeShapeType="1"/>
          </p:cNvSpPr>
          <p:nvPr/>
        </p:nvSpPr>
        <p:spPr bwMode="auto">
          <a:xfrm>
            <a:off x="3740150" y="6069013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7397750" y="0"/>
            <a:ext cx="1746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Map Simplification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9088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COMBINATIONAL  LOGIC  CIRCUITS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2575" y="919163"/>
            <a:ext cx="1336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Half Adder</a:t>
            </a: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1195388" y="2657475"/>
            <a:ext cx="1895475" cy="207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0   0   0       0    0</a:t>
            </a:r>
          </a:p>
          <a:p>
            <a:pPr defTabSz="762000"/>
            <a:r>
              <a:rPr lang="en-US" altLang="ko-KR"/>
              <a:t>0   0   1       0    1</a:t>
            </a:r>
          </a:p>
          <a:p>
            <a:pPr defTabSz="762000"/>
            <a:r>
              <a:rPr lang="en-US" altLang="ko-KR"/>
              <a:t>0   1   0       0    1</a:t>
            </a:r>
          </a:p>
          <a:p>
            <a:pPr defTabSz="762000"/>
            <a:r>
              <a:rPr lang="en-US" altLang="ko-KR"/>
              <a:t>0   1   1       1    0</a:t>
            </a:r>
          </a:p>
          <a:p>
            <a:pPr defTabSz="762000"/>
            <a:r>
              <a:rPr lang="en-US" altLang="ko-KR"/>
              <a:t>1   0   0       0    1</a:t>
            </a:r>
          </a:p>
          <a:p>
            <a:pPr defTabSz="762000"/>
            <a:r>
              <a:rPr lang="en-US" altLang="ko-KR"/>
              <a:t>1   0   1       1    0</a:t>
            </a:r>
          </a:p>
          <a:p>
            <a:pPr defTabSz="762000"/>
            <a:r>
              <a:rPr lang="en-US" altLang="ko-KR"/>
              <a:t>1   1   0       1    0</a:t>
            </a:r>
          </a:p>
          <a:p>
            <a:pPr defTabSz="762000"/>
            <a:r>
              <a:rPr lang="en-US" altLang="ko-KR"/>
              <a:t>1   1   1       1    1</a:t>
            </a:r>
          </a:p>
        </p:txBody>
      </p:sp>
      <p:sp>
        <p:nvSpPr>
          <p:cNvPr id="22569" name="Line 41"/>
          <p:cNvSpPr>
            <a:spLocks noChangeShapeType="1"/>
          </p:cNvSpPr>
          <p:nvPr/>
        </p:nvSpPr>
        <p:spPr bwMode="auto">
          <a:xfrm>
            <a:off x="1187450" y="2719388"/>
            <a:ext cx="1938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8" name="Rectangle 70"/>
          <p:cNvSpPr>
            <a:spLocks noChangeArrowheads="1"/>
          </p:cNvSpPr>
          <p:nvPr/>
        </p:nvSpPr>
        <p:spPr bwMode="auto">
          <a:xfrm>
            <a:off x="3925888" y="4067175"/>
            <a:ext cx="3508375" cy="107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  <a:r>
              <a:rPr lang="en-US" altLang="ko-KR" baseline="-25000"/>
              <a:t>n</a:t>
            </a:r>
            <a:r>
              <a:rPr lang="en-US" altLang="ko-KR"/>
              <a:t> = xy + xc</a:t>
            </a:r>
            <a:r>
              <a:rPr lang="en-US" altLang="ko-KR" baseline="-25000"/>
              <a:t>n-1</a:t>
            </a:r>
            <a:r>
              <a:rPr lang="en-US" altLang="ko-KR"/>
              <a:t>+ yc</a:t>
            </a:r>
            <a:r>
              <a:rPr lang="en-US" altLang="ko-KR" baseline="-25000"/>
              <a:t>n-1</a:t>
            </a:r>
            <a:endParaRPr lang="en-US" altLang="ko-KR"/>
          </a:p>
          <a:p>
            <a:pPr defTabSz="762000"/>
            <a:r>
              <a:rPr lang="en-US" altLang="ko-KR"/>
              <a:t>    = xy + (x </a:t>
            </a:r>
            <a:r>
              <a:rPr lang="en-US" altLang="ko-KR">
                <a:sym typeface="Symbol" pitchFamily="18" charset="2"/>
              </a:rPr>
              <a:t></a:t>
            </a:r>
            <a:r>
              <a:rPr lang="en-US" altLang="ko-KR"/>
              <a:t> y)c</a:t>
            </a:r>
            <a:r>
              <a:rPr lang="en-US" altLang="ko-KR" baseline="-25000"/>
              <a:t>n-1</a:t>
            </a:r>
            <a:r>
              <a:rPr lang="en-US" altLang="ko-KR"/>
              <a:t> </a:t>
            </a:r>
          </a:p>
          <a:p>
            <a:pPr defTabSz="762000"/>
            <a:r>
              <a:rPr lang="en-US" altLang="ko-KR"/>
              <a:t>s = x’y’c</a:t>
            </a:r>
            <a:r>
              <a:rPr lang="en-US" altLang="ko-KR" baseline="-25000"/>
              <a:t>n-1</a:t>
            </a:r>
            <a:r>
              <a:rPr lang="en-US" altLang="ko-KR"/>
              <a:t>+x’yc’</a:t>
            </a:r>
            <a:r>
              <a:rPr lang="en-US" altLang="ko-KR" baseline="-25000"/>
              <a:t>n-1</a:t>
            </a:r>
            <a:r>
              <a:rPr lang="en-US" altLang="ko-KR"/>
              <a:t>+xy’c’</a:t>
            </a:r>
            <a:r>
              <a:rPr lang="en-US" altLang="ko-KR" baseline="-25000"/>
              <a:t>n-1</a:t>
            </a:r>
            <a:r>
              <a:rPr lang="en-US" altLang="ko-KR"/>
              <a:t>+xyc</a:t>
            </a:r>
            <a:r>
              <a:rPr lang="en-US" altLang="ko-KR" baseline="-25000"/>
              <a:t>n-1</a:t>
            </a:r>
            <a:endParaRPr lang="en-US" altLang="ko-KR"/>
          </a:p>
          <a:p>
            <a:pPr defTabSz="762000"/>
            <a:r>
              <a:rPr lang="en-US" altLang="ko-KR"/>
              <a:t>   = x </a:t>
            </a:r>
            <a:r>
              <a:rPr lang="en-US" altLang="ko-KR">
                <a:sym typeface="Symbol" pitchFamily="18" charset="2"/>
              </a:rPr>
              <a:t></a:t>
            </a:r>
            <a:r>
              <a:rPr lang="en-US" altLang="ko-KR"/>
              <a:t> y </a:t>
            </a:r>
            <a:r>
              <a:rPr lang="en-US" altLang="ko-KR">
                <a:sym typeface="Symbol" pitchFamily="18" charset="2"/>
              </a:rPr>
              <a:t></a:t>
            </a:r>
            <a:r>
              <a:rPr lang="en-US" altLang="ko-KR"/>
              <a:t> c</a:t>
            </a:r>
            <a:r>
              <a:rPr lang="en-US" altLang="ko-KR" baseline="-25000"/>
              <a:t>n-1</a:t>
            </a:r>
            <a:r>
              <a:rPr lang="en-US" altLang="ko-KR"/>
              <a:t> = (x </a:t>
            </a:r>
            <a:r>
              <a:rPr lang="en-US" altLang="ko-KR">
                <a:sym typeface="Symbol" pitchFamily="18" charset="2"/>
              </a:rPr>
              <a:t></a:t>
            </a:r>
            <a:r>
              <a:rPr lang="en-US" altLang="ko-KR"/>
              <a:t> y) </a:t>
            </a:r>
            <a:r>
              <a:rPr lang="en-US" altLang="ko-KR">
                <a:sym typeface="Symbol" pitchFamily="18" charset="2"/>
              </a:rPr>
              <a:t></a:t>
            </a:r>
            <a:r>
              <a:rPr lang="en-US" altLang="ko-KR"/>
              <a:t> c</a:t>
            </a:r>
            <a:r>
              <a:rPr lang="en-US" altLang="ko-KR" baseline="-25000"/>
              <a:t>n-1</a:t>
            </a:r>
            <a:endParaRPr lang="en-US" altLang="ko-KR"/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4008438" y="2598738"/>
            <a:ext cx="700087" cy="1185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Line 44"/>
          <p:cNvSpPr>
            <a:spLocks noChangeShapeType="1"/>
          </p:cNvSpPr>
          <p:nvPr/>
        </p:nvSpPr>
        <p:spPr bwMode="auto">
          <a:xfrm>
            <a:off x="4349750" y="2611438"/>
            <a:ext cx="0" cy="1173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Line 45"/>
          <p:cNvSpPr>
            <a:spLocks noChangeShapeType="1"/>
          </p:cNvSpPr>
          <p:nvPr/>
        </p:nvSpPr>
        <p:spPr bwMode="auto">
          <a:xfrm>
            <a:off x="4024313" y="3213100"/>
            <a:ext cx="668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>
            <a:off x="4024313" y="2921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>
            <a:off x="4024313" y="3506788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5751513" y="2598738"/>
            <a:ext cx="700087" cy="1185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Line 49"/>
          <p:cNvSpPr>
            <a:spLocks noChangeShapeType="1"/>
          </p:cNvSpPr>
          <p:nvPr/>
        </p:nvSpPr>
        <p:spPr bwMode="auto">
          <a:xfrm>
            <a:off x="6094413" y="2611438"/>
            <a:ext cx="0" cy="1173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Line 50"/>
          <p:cNvSpPr>
            <a:spLocks noChangeShapeType="1"/>
          </p:cNvSpPr>
          <p:nvPr/>
        </p:nvSpPr>
        <p:spPr bwMode="auto">
          <a:xfrm>
            <a:off x="5767388" y="3213100"/>
            <a:ext cx="669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>
            <a:off x="5767388" y="2921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Line 52"/>
          <p:cNvSpPr>
            <a:spLocks noChangeShapeType="1"/>
          </p:cNvSpPr>
          <p:nvPr/>
        </p:nvSpPr>
        <p:spPr bwMode="auto">
          <a:xfrm>
            <a:off x="5767388" y="3506788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3632200" y="3255963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4297363" y="2263775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4675188" y="2978150"/>
            <a:ext cx="5143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  <a:r>
              <a:rPr lang="en-US" altLang="ko-KR" baseline="-25000"/>
              <a:t>n-1</a:t>
            </a: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5408613" y="325278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6083300" y="2273300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6450013" y="2962275"/>
            <a:ext cx="5143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  <a:r>
              <a:rPr lang="en-US" altLang="ko-KR" baseline="-25000"/>
              <a:t>n-1</a:t>
            </a:r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4437063" y="2951163"/>
            <a:ext cx="163512" cy="538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2" name="Rectangle 64"/>
          <p:cNvSpPr>
            <a:spLocks noChangeArrowheads="1"/>
          </p:cNvSpPr>
          <p:nvPr/>
        </p:nvSpPr>
        <p:spPr bwMode="auto">
          <a:xfrm>
            <a:off x="4062413" y="3279775"/>
            <a:ext cx="700087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4389438" y="3235325"/>
            <a:ext cx="265112" cy="519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4" name="Rectangle 66"/>
          <p:cNvSpPr>
            <a:spLocks noChangeArrowheads="1"/>
          </p:cNvSpPr>
          <p:nvPr/>
        </p:nvSpPr>
        <p:spPr bwMode="auto">
          <a:xfrm>
            <a:off x="6180138" y="2635250"/>
            <a:ext cx="17145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5" name="Rectangle 67"/>
          <p:cNvSpPr>
            <a:spLocks noChangeArrowheads="1"/>
          </p:cNvSpPr>
          <p:nvPr/>
        </p:nvSpPr>
        <p:spPr bwMode="auto">
          <a:xfrm>
            <a:off x="5834063" y="2967038"/>
            <a:ext cx="201612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6180138" y="3265488"/>
            <a:ext cx="217487" cy="188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5849938" y="3562350"/>
            <a:ext cx="171450" cy="192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4130675" y="3705225"/>
            <a:ext cx="3794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  <a:r>
              <a:rPr lang="en-US" altLang="ko-KR" baseline="-25000"/>
              <a:t>n</a:t>
            </a:r>
          </a:p>
        </p:txBody>
      </p:sp>
      <p:sp>
        <p:nvSpPr>
          <p:cNvPr id="22600" name="Rectangle 72"/>
          <p:cNvSpPr>
            <a:spLocks noChangeArrowheads="1"/>
          </p:cNvSpPr>
          <p:nvPr/>
        </p:nvSpPr>
        <p:spPr bwMode="auto">
          <a:xfrm>
            <a:off x="5889625" y="372427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22653" name="Rectangle 125"/>
          <p:cNvSpPr>
            <a:spLocks noChangeArrowheads="1"/>
          </p:cNvSpPr>
          <p:nvPr/>
        </p:nvSpPr>
        <p:spPr bwMode="auto">
          <a:xfrm>
            <a:off x="6502400" y="0"/>
            <a:ext cx="26416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Combinational Logic Circuits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300538" y="1085850"/>
            <a:ext cx="485775" cy="5127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472113" y="1085850"/>
            <a:ext cx="546100" cy="5127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560888" y="1085850"/>
            <a:ext cx="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756275" y="1085850"/>
            <a:ext cx="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4311650" y="1347788"/>
            <a:ext cx="461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5484813" y="134778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003675" y="132238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4535488" y="784225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5199063" y="1357313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5741988" y="774700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4138613" y="1577975"/>
            <a:ext cx="261302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 = xy          s = xy’ + x’y</a:t>
            </a:r>
          </a:p>
          <a:p>
            <a:pPr defTabSz="762000"/>
            <a:r>
              <a:rPr lang="en-US" altLang="ko-KR"/>
              <a:t>                      = x  </a:t>
            </a:r>
            <a:r>
              <a:rPr lang="en-US" altLang="ko-KR">
                <a:sym typeface="Symbol" pitchFamily="18" charset="2"/>
              </a:rPr>
              <a:t></a:t>
            </a:r>
            <a:r>
              <a:rPr lang="en-US" altLang="ko-KR"/>
              <a:t>  y</a:t>
            </a:r>
          </a:p>
        </p:txBody>
      </p:sp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7072313" y="1004888"/>
            <a:ext cx="1684337" cy="927100"/>
            <a:chOff x="2007" y="1383"/>
            <a:chExt cx="1061" cy="584"/>
          </a:xfrm>
        </p:grpSpPr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2463" y="1462"/>
              <a:ext cx="291" cy="2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2351" y="1426"/>
              <a:ext cx="246" cy="2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Arc 23"/>
            <p:cNvSpPr>
              <a:spLocks/>
            </p:cNvSpPr>
            <p:nvPr/>
          </p:nvSpPr>
          <p:spPr bwMode="auto">
            <a:xfrm>
              <a:off x="2612" y="1766"/>
              <a:ext cx="201" cy="1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Arc 24"/>
            <p:cNvSpPr>
              <a:spLocks/>
            </p:cNvSpPr>
            <p:nvPr/>
          </p:nvSpPr>
          <p:spPr bwMode="auto">
            <a:xfrm>
              <a:off x="2612" y="1859"/>
              <a:ext cx="201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Arc 25"/>
            <p:cNvSpPr>
              <a:spLocks/>
            </p:cNvSpPr>
            <p:nvPr/>
          </p:nvSpPr>
          <p:spPr bwMode="auto">
            <a:xfrm>
              <a:off x="2612" y="1766"/>
              <a:ext cx="45" cy="1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Arc 26"/>
            <p:cNvSpPr>
              <a:spLocks/>
            </p:cNvSpPr>
            <p:nvPr/>
          </p:nvSpPr>
          <p:spPr bwMode="auto">
            <a:xfrm>
              <a:off x="2612" y="1859"/>
              <a:ext cx="45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Arc 27"/>
            <p:cNvSpPr>
              <a:spLocks/>
            </p:cNvSpPr>
            <p:nvPr/>
          </p:nvSpPr>
          <p:spPr bwMode="auto">
            <a:xfrm>
              <a:off x="2560" y="1766"/>
              <a:ext cx="44" cy="1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Arc 28"/>
            <p:cNvSpPr>
              <a:spLocks/>
            </p:cNvSpPr>
            <p:nvPr/>
          </p:nvSpPr>
          <p:spPr bwMode="auto">
            <a:xfrm>
              <a:off x="2560" y="1859"/>
              <a:ext cx="44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 flipH="1">
              <a:off x="2151" y="1506"/>
              <a:ext cx="4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 flipH="1">
              <a:off x="2151" y="1620"/>
              <a:ext cx="4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2381" y="1620"/>
              <a:ext cx="0" cy="3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2385" y="1912"/>
              <a:ext cx="2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2269" y="1506"/>
              <a:ext cx="0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2276" y="1823"/>
              <a:ext cx="3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2817" y="1866"/>
              <a:ext cx="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2760" y="1562"/>
              <a:ext cx="1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2007" y="1383"/>
              <a:ext cx="186" cy="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lang="en-US" altLang="ko-KR"/>
                <a:t>x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y</a:t>
              </a:r>
            </a:p>
          </p:txBody>
        </p:sp>
        <p:sp>
          <p:nvSpPr>
            <p:cNvPr id="22566" name="Rectangle 38"/>
            <p:cNvSpPr>
              <a:spLocks noChangeArrowheads="1"/>
            </p:cNvSpPr>
            <p:nvPr/>
          </p:nvSpPr>
          <p:spPr bwMode="auto">
            <a:xfrm>
              <a:off x="2882" y="1443"/>
              <a:ext cx="186" cy="5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c</a:t>
              </a:r>
            </a:p>
            <a:p>
              <a:pPr defTabSz="762000"/>
              <a:endParaRPr lang="en-US" altLang="ko-KR"/>
            </a:p>
            <a:p>
              <a:pPr defTabSz="762000"/>
              <a:r>
                <a:rPr lang="en-US" altLang="ko-KR"/>
                <a:t>s</a:t>
              </a:r>
            </a:p>
          </p:txBody>
        </p:sp>
        <p:sp>
          <p:nvSpPr>
            <p:cNvPr id="22654" name="Line 126"/>
            <p:cNvSpPr>
              <a:spLocks noChangeShapeType="1"/>
            </p:cNvSpPr>
            <p:nvPr/>
          </p:nvSpPr>
          <p:spPr bwMode="auto">
            <a:xfrm>
              <a:off x="2604" y="14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06" name="Arc 78"/>
          <p:cNvSpPr>
            <a:spLocks/>
          </p:cNvSpPr>
          <p:nvPr/>
        </p:nvSpPr>
        <p:spPr bwMode="auto">
          <a:xfrm>
            <a:off x="1970088" y="5113338"/>
            <a:ext cx="396875" cy="2000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7" name="Arc 79"/>
          <p:cNvSpPr>
            <a:spLocks/>
          </p:cNvSpPr>
          <p:nvPr/>
        </p:nvSpPr>
        <p:spPr bwMode="auto">
          <a:xfrm>
            <a:off x="1970088" y="5302250"/>
            <a:ext cx="398462" cy="2047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8" name="Arc 80"/>
          <p:cNvSpPr>
            <a:spLocks/>
          </p:cNvSpPr>
          <p:nvPr/>
        </p:nvSpPr>
        <p:spPr bwMode="auto">
          <a:xfrm>
            <a:off x="1970088" y="5113338"/>
            <a:ext cx="84137" cy="2333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9" name="Arc 81"/>
          <p:cNvSpPr>
            <a:spLocks/>
          </p:cNvSpPr>
          <p:nvPr/>
        </p:nvSpPr>
        <p:spPr bwMode="auto">
          <a:xfrm>
            <a:off x="1970088" y="5302250"/>
            <a:ext cx="84137" cy="2047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0" name="Arc 82"/>
          <p:cNvSpPr>
            <a:spLocks/>
          </p:cNvSpPr>
          <p:nvPr/>
        </p:nvSpPr>
        <p:spPr bwMode="auto">
          <a:xfrm>
            <a:off x="1870075" y="5113338"/>
            <a:ext cx="85725" cy="2333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1" name="Arc 83"/>
          <p:cNvSpPr>
            <a:spLocks/>
          </p:cNvSpPr>
          <p:nvPr/>
        </p:nvSpPr>
        <p:spPr bwMode="auto">
          <a:xfrm>
            <a:off x="1870075" y="5302250"/>
            <a:ext cx="85725" cy="2047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2" name="Arc 84"/>
          <p:cNvSpPr>
            <a:spLocks/>
          </p:cNvSpPr>
          <p:nvPr/>
        </p:nvSpPr>
        <p:spPr bwMode="auto">
          <a:xfrm>
            <a:off x="3060700" y="5346700"/>
            <a:ext cx="381000" cy="196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3" name="Arc 85"/>
          <p:cNvSpPr>
            <a:spLocks/>
          </p:cNvSpPr>
          <p:nvPr/>
        </p:nvSpPr>
        <p:spPr bwMode="auto">
          <a:xfrm>
            <a:off x="3060700" y="5535613"/>
            <a:ext cx="384175" cy="2079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4" name="Arc 86"/>
          <p:cNvSpPr>
            <a:spLocks/>
          </p:cNvSpPr>
          <p:nvPr/>
        </p:nvSpPr>
        <p:spPr bwMode="auto">
          <a:xfrm>
            <a:off x="3060700" y="5346700"/>
            <a:ext cx="85725" cy="2365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5" name="Arc 87"/>
          <p:cNvSpPr>
            <a:spLocks/>
          </p:cNvSpPr>
          <p:nvPr/>
        </p:nvSpPr>
        <p:spPr bwMode="auto">
          <a:xfrm>
            <a:off x="3060700" y="5535613"/>
            <a:ext cx="85725" cy="2079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6" name="Arc 88"/>
          <p:cNvSpPr>
            <a:spLocks/>
          </p:cNvSpPr>
          <p:nvPr/>
        </p:nvSpPr>
        <p:spPr bwMode="auto">
          <a:xfrm>
            <a:off x="2960688" y="5346700"/>
            <a:ext cx="87312" cy="2365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7" name="Arc 89"/>
          <p:cNvSpPr>
            <a:spLocks/>
          </p:cNvSpPr>
          <p:nvPr/>
        </p:nvSpPr>
        <p:spPr bwMode="auto">
          <a:xfrm>
            <a:off x="2960688" y="5535613"/>
            <a:ext cx="87312" cy="2079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8" name="Oval 90"/>
          <p:cNvSpPr>
            <a:spLocks noChangeArrowheads="1"/>
          </p:cNvSpPr>
          <p:nvPr/>
        </p:nvSpPr>
        <p:spPr bwMode="auto">
          <a:xfrm>
            <a:off x="1814513" y="6005513"/>
            <a:ext cx="509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9" name="Rectangle 91"/>
          <p:cNvSpPr>
            <a:spLocks noChangeArrowheads="1"/>
          </p:cNvSpPr>
          <p:nvPr/>
        </p:nvSpPr>
        <p:spPr bwMode="auto">
          <a:xfrm>
            <a:off x="1763713" y="5911850"/>
            <a:ext cx="29845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0" name="Line 92"/>
          <p:cNvSpPr>
            <a:spLocks noChangeShapeType="1"/>
          </p:cNvSpPr>
          <p:nvPr/>
        </p:nvSpPr>
        <p:spPr bwMode="auto">
          <a:xfrm>
            <a:off x="2068513" y="6005513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1" name="Oval 93"/>
          <p:cNvSpPr>
            <a:spLocks noChangeArrowheads="1"/>
          </p:cNvSpPr>
          <p:nvPr/>
        </p:nvSpPr>
        <p:spPr bwMode="auto">
          <a:xfrm>
            <a:off x="2905125" y="5888038"/>
            <a:ext cx="511175" cy="3825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2" name="Rectangle 94"/>
          <p:cNvSpPr>
            <a:spLocks noChangeArrowheads="1"/>
          </p:cNvSpPr>
          <p:nvPr/>
        </p:nvSpPr>
        <p:spPr bwMode="auto">
          <a:xfrm>
            <a:off x="2855913" y="5792788"/>
            <a:ext cx="298450" cy="573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3" name="Line 95"/>
          <p:cNvSpPr>
            <a:spLocks noChangeShapeType="1"/>
          </p:cNvSpPr>
          <p:nvPr/>
        </p:nvSpPr>
        <p:spPr bwMode="auto">
          <a:xfrm>
            <a:off x="3160713" y="5888038"/>
            <a:ext cx="0" cy="382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4" name="Arc 96"/>
          <p:cNvSpPr>
            <a:spLocks/>
          </p:cNvSpPr>
          <p:nvPr/>
        </p:nvSpPr>
        <p:spPr bwMode="auto">
          <a:xfrm>
            <a:off x="4238625" y="5964238"/>
            <a:ext cx="382588" cy="206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5" name="Arc 97"/>
          <p:cNvSpPr>
            <a:spLocks/>
          </p:cNvSpPr>
          <p:nvPr/>
        </p:nvSpPr>
        <p:spPr bwMode="auto">
          <a:xfrm>
            <a:off x="4252913" y="6140450"/>
            <a:ext cx="368300" cy="24923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6" name="Arc 98"/>
          <p:cNvSpPr>
            <a:spLocks/>
          </p:cNvSpPr>
          <p:nvPr/>
        </p:nvSpPr>
        <p:spPr bwMode="auto">
          <a:xfrm>
            <a:off x="4252913" y="5964238"/>
            <a:ext cx="85725" cy="249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7" name="Arc 99"/>
          <p:cNvSpPr>
            <a:spLocks/>
          </p:cNvSpPr>
          <p:nvPr/>
        </p:nvSpPr>
        <p:spPr bwMode="auto">
          <a:xfrm>
            <a:off x="4267200" y="6169025"/>
            <a:ext cx="71438" cy="2047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8" name="Line 100"/>
          <p:cNvSpPr>
            <a:spLocks noChangeShapeType="1"/>
          </p:cNvSpPr>
          <p:nvPr/>
        </p:nvSpPr>
        <p:spPr bwMode="auto">
          <a:xfrm>
            <a:off x="1544638" y="5184775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9" name="Line 101"/>
          <p:cNvSpPr>
            <a:spLocks noChangeShapeType="1"/>
          </p:cNvSpPr>
          <p:nvPr/>
        </p:nvSpPr>
        <p:spPr bwMode="auto">
          <a:xfrm>
            <a:off x="1558925" y="5418138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0" name="Line 102"/>
          <p:cNvSpPr>
            <a:spLocks noChangeShapeType="1"/>
          </p:cNvSpPr>
          <p:nvPr/>
        </p:nvSpPr>
        <p:spPr bwMode="auto">
          <a:xfrm>
            <a:off x="2370138" y="5302250"/>
            <a:ext cx="385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" name="Line 103"/>
          <p:cNvSpPr>
            <a:spLocks noChangeShapeType="1"/>
          </p:cNvSpPr>
          <p:nvPr/>
        </p:nvSpPr>
        <p:spPr bwMode="auto">
          <a:xfrm>
            <a:off x="2763838" y="5294313"/>
            <a:ext cx="0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2" name="Line 104"/>
          <p:cNvSpPr>
            <a:spLocks noChangeShapeType="1"/>
          </p:cNvSpPr>
          <p:nvPr/>
        </p:nvSpPr>
        <p:spPr bwMode="auto">
          <a:xfrm>
            <a:off x="2778125" y="5462588"/>
            <a:ext cx="339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3" name="Line 105"/>
          <p:cNvSpPr>
            <a:spLocks noChangeShapeType="1"/>
          </p:cNvSpPr>
          <p:nvPr/>
        </p:nvSpPr>
        <p:spPr bwMode="auto">
          <a:xfrm>
            <a:off x="3416300" y="6078538"/>
            <a:ext cx="908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4" name="Line 106"/>
          <p:cNvSpPr>
            <a:spLocks noChangeShapeType="1"/>
          </p:cNvSpPr>
          <p:nvPr/>
        </p:nvSpPr>
        <p:spPr bwMode="auto">
          <a:xfrm>
            <a:off x="4629150" y="6153150"/>
            <a:ext cx="354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5" name="Line 107"/>
          <p:cNvSpPr>
            <a:spLocks noChangeShapeType="1"/>
          </p:cNvSpPr>
          <p:nvPr/>
        </p:nvSpPr>
        <p:spPr bwMode="auto">
          <a:xfrm flipH="1">
            <a:off x="1487488" y="5961063"/>
            <a:ext cx="167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6" name="Line 108"/>
          <p:cNvSpPr>
            <a:spLocks noChangeShapeType="1"/>
          </p:cNvSpPr>
          <p:nvPr/>
        </p:nvSpPr>
        <p:spPr bwMode="auto">
          <a:xfrm flipH="1">
            <a:off x="2749550" y="5610225"/>
            <a:ext cx="411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7" name="Line 109"/>
          <p:cNvSpPr>
            <a:spLocks noChangeShapeType="1"/>
          </p:cNvSpPr>
          <p:nvPr/>
        </p:nvSpPr>
        <p:spPr bwMode="auto">
          <a:xfrm>
            <a:off x="2763838" y="5624513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9" name="Line 111"/>
          <p:cNvSpPr>
            <a:spLocks noChangeShapeType="1"/>
          </p:cNvSpPr>
          <p:nvPr/>
        </p:nvSpPr>
        <p:spPr bwMode="auto">
          <a:xfrm>
            <a:off x="1792288" y="609441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1" name="Line 113"/>
          <p:cNvSpPr>
            <a:spLocks noChangeShapeType="1"/>
          </p:cNvSpPr>
          <p:nvPr/>
        </p:nvSpPr>
        <p:spPr bwMode="auto">
          <a:xfrm>
            <a:off x="1685925" y="6315075"/>
            <a:ext cx="390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3" name="Line 115"/>
          <p:cNvSpPr>
            <a:spLocks noChangeShapeType="1"/>
          </p:cNvSpPr>
          <p:nvPr/>
        </p:nvSpPr>
        <p:spPr bwMode="auto">
          <a:xfrm>
            <a:off x="2514600" y="6169025"/>
            <a:ext cx="644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4" name="Line 116"/>
          <p:cNvSpPr>
            <a:spLocks noChangeShapeType="1"/>
          </p:cNvSpPr>
          <p:nvPr/>
        </p:nvSpPr>
        <p:spPr bwMode="auto">
          <a:xfrm>
            <a:off x="2328863" y="6207125"/>
            <a:ext cx="85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5" name="Line 117"/>
          <p:cNvSpPr>
            <a:spLocks noChangeShapeType="1"/>
          </p:cNvSpPr>
          <p:nvPr/>
        </p:nvSpPr>
        <p:spPr bwMode="auto">
          <a:xfrm>
            <a:off x="2424113" y="6205538"/>
            <a:ext cx="0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6" name="Line 118"/>
          <p:cNvSpPr>
            <a:spLocks noChangeShapeType="1"/>
          </p:cNvSpPr>
          <p:nvPr/>
        </p:nvSpPr>
        <p:spPr bwMode="auto">
          <a:xfrm>
            <a:off x="2425700" y="6491288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7" name="Line 119"/>
          <p:cNvSpPr>
            <a:spLocks noChangeShapeType="1"/>
          </p:cNvSpPr>
          <p:nvPr/>
        </p:nvSpPr>
        <p:spPr bwMode="auto">
          <a:xfrm flipV="1">
            <a:off x="3856038" y="6246813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8" name="Line 120"/>
          <p:cNvSpPr>
            <a:spLocks noChangeShapeType="1"/>
          </p:cNvSpPr>
          <p:nvPr/>
        </p:nvSpPr>
        <p:spPr bwMode="auto">
          <a:xfrm>
            <a:off x="3870325" y="6254750"/>
            <a:ext cx="454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9" name="Line 121"/>
          <p:cNvSpPr>
            <a:spLocks noChangeShapeType="1"/>
          </p:cNvSpPr>
          <p:nvPr/>
        </p:nvSpPr>
        <p:spPr bwMode="auto">
          <a:xfrm>
            <a:off x="3449638" y="5535613"/>
            <a:ext cx="1503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50" name="Rectangle 122"/>
          <p:cNvSpPr>
            <a:spLocks noChangeArrowheads="1"/>
          </p:cNvSpPr>
          <p:nvPr/>
        </p:nvSpPr>
        <p:spPr bwMode="auto">
          <a:xfrm>
            <a:off x="1225550" y="5008563"/>
            <a:ext cx="2952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1039813" y="5730875"/>
            <a:ext cx="5143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  <a:r>
              <a:rPr lang="en-US" altLang="ko-KR" baseline="-25000"/>
              <a:t>n-1</a:t>
            </a:r>
          </a:p>
        </p:txBody>
      </p:sp>
      <p:sp>
        <p:nvSpPr>
          <p:cNvPr id="22652" name="Rectangle 124"/>
          <p:cNvSpPr>
            <a:spLocks noChangeArrowheads="1"/>
          </p:cNvSpPr>
          <p:nvPr/>
        </p:nvSpPr>
        <p:spPr bwMode="auto">
          <a:xfrm>
            <a:off x="4960938" y="5375275"/>
            <a:ext cx="379412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/>
              <a:t>S</a:t>
            </a:r>
          </a:p>
          <a:p>
            <a:pPr defTabSz="762000">
              <a:lnSpc>
                <a:spcPct val="80000"/>
              </a:lnSpc>
            </a:pPr>
            <a:endParaRPr lang="en-US" altLang="ko-KR"/>
          </a:p>
          <a:p>
            <a:pPr defTabSz="762000">
              <a:lnSpc>
                <a:spcPct val="80000"/>
              </a:lnSpc>
            </a:pPr>
            <a:endParaRPr lang="en-US" altLang="ko-KR"/>
          </a:p>
          <a:p>
            <a:pPr defTabSz="762000">
              <a:lnSpc>
                <a:spcPct val="80000"/>
              </a:lnSpc>
            </a:pPr>
            <a:r>
              <a:rPr lang="en-US" altLang="ko-KR"/>
              <a:t>c</a:t>
            </a:r>
            <a:r>
              <a:rPr lang="en-US" altLang="ko-KR" baseline="-25000"/>
              <a:t>n</a:t>
            </a:r>
          </a:p>
        </p:txBody>
      </p:sp>
      <p:sp>
        <p:nvSpPr>
          <p:cNvPr id="22655" name="Line 127"/>
          <p:cNvSpPr>
            <a:spLocks noChangeShapeType="1"/>
          </p:cNvSpPr>
          <p:nvPr/>
        </p:nvSpPr>
        <p:spPr bwMode="auto">
          <a:xfrm>
            <a:off x="2517775" y="5310188"/>
            <a:ext cx="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56" name="Line 128"/>
          <p:cNvSpPr>
            <a:spLocks noChangeShapeType="1"/>
          </p:cNvSpPr>
          <p:nvPr/>
        </p:nvSpPr>
        <p:spPr bwMode="auto">
          <a:xfrm>
            <a:off x="1793875" y="5173663"/>
            <a:ext cx="0" cy="928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57" name="Line 129"/>
          <p:cNvSpPr>
            <a:spLocks noChangeShapeType="1"/>
          </p:cNvSpPr>
          <p:nvPr/>
        </p:nvSpPr>
        <p:spPr bwMode="auto">
          <a:xfrm flipV="1">
            <a:off x="1687513" y="5426075"/>
            <a:ext cx="0" cy="896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58" name="Line 130"/>
          <p:cNvSpPr>
            <a:spLocks noChangeShapeType="1"/>
          </p:cNvSpPr>
          <p:nvPr/>
        </p:nvSpPr>
        <p:spPr bwMode="auto">
          <a:xfrm>
            <a:off x="2295525" y="2528888"/>
            <a:ext cx="0" cy="2144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23850" y="2127250"/>
            <a:ext cx="1314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b="1"/>
              <a:t>Full Adder</a:t>
            </a:r>
          </a:p>
        </p:txBody>
      </p:sp>
      <p:grpSp>
        <p:nvGrpSpPr>
          <p:cNvPr id="22690" name="Group 162"/>
          <p:cNvGrpSpPr>
            <a:grpSpLocks/>
          </p:cNvGrpSpPr>
          <p:nvPr/>
        </p:nvGrpSpPr>
        <p:grpSpPr bwMode="auto">
          <a:xfrm>
            <a:off x="2314575" y="922338"/>
            <a:ext cx="1425575" cy="1222375"/>
            <a:chOff x="1458" y="503"/>
            <a:chExt cx="898" cy="770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1458" y="665"/>
              <a:ext cx="874" cy="6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lang="en-US" altLang="ko-KR"/>
                <a:t>0   0   0     0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0   1   0     1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1   0   0     1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1   1   1     0</a:t>
              </a:r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1507" y="681"/>
              <a:ext cx="8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1855" y="540"/>
              <a:ext cx="0" cy="6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1472" y="503"/>
              <a:ext cx="88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762000">
                <a:lnSpc>
                  <a:spcPct val="80000"/>
                </a:lnSpc>
              </a:pPr>
              <a:r>
                <a:rPr lang="en-US" altLang="ko-KR"/>
                <a:t>x   y    c     s</a:t>
              </a:r>
            </a:p>
          </p:txBody>
        </p:sp>
      </p:grpSp>
      <p:sp>
        <p:nvSpPr>
          <p:cNvPr id="22662" name="Rectangle 134"/>
          <p:cNvSpPr>
            <a:spLocks noChangeArrowheads="1"/>
          </p:cNvSpPr>
          <p:nvPr/>
        </p:nvSpPr>
        <p:spPr bwMode="auto">
          <a:xfrm>
            <a:off x="4283075" y="106045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2663" name="Rectangle 135"/>
          <p:cNvSpPr>
            <a:spLocks noChangeArrowheads="1"/>
          </p:cNvSpPr>
          <p:nvPr/>
        </p:nvSpPr>
        <p:spPr bwMode="auto">
          <a:xfrm>
            <a:off x="4511675" y="131762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22664" name="Rectangle 136"/>
          <p:cNvSpPr>
            <a:spLocks noChangeArrowheads="1"/>
          </p:cNvSpPr>
          <p:nvPr/>
        </p:nvSpPr>
        <p:spPr bwMode="auto">
          <a:xfrm>
            <a:off x="4530725" y="106997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4292600" y="132715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2666" name="Rectangle 138"/>
          <p:cNvSpPr>
            <a:spLocks noChangeArrowheads="1"/>
          </p:cNvSpPr>
          <p:nvPr/>
        </p:nvSpPr>
        <p:spPr bwMode="auto">
          <a:xfrm>
            <a:off x="5464175" y="1060450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2667" name="Rectangle 139"/>
          <p:cNvSpPr>
            <a:spLocks noChangeArrowheads="1"/>
          </p:cNvSpPr>
          <p:nvPr/>
        </p:nvSpPr>
        <p:spPr bwMode="auto">
          <a:xfrm>
            <a:off x="5730875" y="131762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2668" name="Rectangle 140"/>
          <p:cNvSpPr>
            <a:spLocks noChangeArrowheads="1"/>
          </p:cNvSpPr>
          <p:nvPr/>
        </p:nvSpPr>
        <p:spPr bwMode="auto">
          <a:xfrm>
            <a:off x="5721350" y="106997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22669" name="Rectangle 141"/>
          <p:cNvSpPr>
            <a:spLocks noChangeArrowheads="1"/>
          </p:cNvSpPr>
          <p:nvPr/>
        </p:nvSpPr>
        <p:spPr bwMode="auto">
          <a:xfrm>
            <a:off x="5464175" y="1317625"/>
            <a:ext cx="311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1208088" y="2403475"/>
            <a:ext cx="19081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x   y   c</a:t>
            </a:r>
            <a:r>
              <a:rPr lang="en-US" altLang="ko-KR" baseline="-25000"/>
              <a:t>n-1     </a:t>
            </a:r>
            <a:r>
              <a:rPr lang="en-US" altLang="ko-KR"/>
              <a:t>c</a:t>
            </a:r>
            <a:r>
              <a:rPr lang="en-US" altLang="ko-KR" baseline="-25000"/>
              <a:t>n</a:t>
            </a:r>
            <a:r>
              <a:rPr lang="en-US" altLang="ko-KR"/>
              <a:t>    s</a:t>
            </a:r>
          </a:p>
        </p:txBody>
      </p:sp>
      <p:sp>
        <p:nvSpPr>
          <p:cNvPr id="22673" name="Rectangle 145"/>
          <p:cNvSpPr>
            <a:spLocks noChangeArrowheads="1"/>
          </p:cNvSpPr>
          <p:nvPr/>
        </p:nvSpPr>
        <p:spPr bwMode="auto">
          <a:xfrm>
            <a:off x="4041775" y="26241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74" name="Rectangle 146"/>
          <p:cNvSpPr>
            <a:spLocks noChangeArrowheads="1"/>
          </p:cNvSpPr>
          <p:nvPr/>
        </p:nvSpPr>
        <p:spPr bwMode="auto">
          <a:xfrm>
            <a:off x="4051300" y="29289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75" name="Rectangle 147"/>
          <p:cNvSpPr>
            <a:spLocks noChangeArrowheads="1"/>
          </p:cNvSpPr>
          <p:nvPr/>
        </p:nvSpPr>
        <p:spPr bwMode="auto">
          <a:xfrm>
            <a:off x="4051300" y="32337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76" name="Rectangle 148"/>
          <p:cNvSpPr>
            <a:spLocks noChangeArrowheads="1"/>
          </p:cNvSpPr>
          <p:nvPr/>
        </p:nvSpPr>
        <p:spPr bwMode="auto">
          <a:xfrm>
            <a:off x="4060825" y="350996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77" name="Rectangle 149"/>
          <p:cNvSpPr>
            <a:spLocks noChangeArrowheads="1"/>
          </p:cNvSpPr>
          <p:nvPr/>
        </p:nvSpPr>
        <p:spPr bwMode="auto">
          <a:xfrm>
            <a:off x="4375150" y="26241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78" name="Rectangle 150"/>
          <p:cNvSpPr>
            <a:spLocks noChangeArrowheads="1"/>
          </p:cNvSpPr>
          <p:nvPr/>
        </p:nvSpPr>
        <p:spPr bwMode="auto">
          <a:xfrm>
            <a:off x="4384675" y="29289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79" name="Rectangle 151"/>
          <p:cNvSpPr>
            <a:spLocks noChangeArrowheads="1"/>
          </p:cNvSpPr>
          <p:nvPr/>
        </p:nvSpPr>
        <p:spPr bwMode="auto">
          <a:xfrm>
            <a:off x="4384675" y="32337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80" name="Rectangle 152"/>
          <p:cNvSpPr>
            <a:spLocks noChangeArrowheads="1"/>
          </p:cNvSpPr>
          <p:nvPr/>
        </p:nvSpPr>
        <p:spPr bwMode="auto">
          <a:xfrm>
            <a:off x="4394200" y="350996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81" name="Rectangle 153"/>
          <p:cNvSpPr>
            <a:spLocks noChangeArrowheads="1"/>
          </p:cNvSpPr>
          <p:nvPr/>
        </p:nvSpPr>
        <p:spPr bwMode="auto">
          <a:xfrm>
            <a:off x="5794375" y="261461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82" name="Rectangle 154"/>
          <p:cNvSpPr>
            <a:spLocks noChangeArrowheads="1"/>
          </p:cNvSpPr>
          <p:nvPr/>
        </p:nvSpPr>
        <p:spPr bwMode="auto">
          <a:xfrm>
            <a:off x="5803900" y="291941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83" name="Rectangle 155"/>
          <p:cNvSpPr>
            <a:spLocks noChangeArrowheads="1"/>
          </p:cNvSpPr>
          <p:nvPr/>
        </p:nvSpPr>
        <p:spPr bwMode="auto">
          <a:xfrm>
            <a:off x="5803900" y="322421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84" name="Rectangle 156"/>
          <p:cNvSpPr>
            <a:spLocks noChangeArrowheads="1"/>
          </p:cNvSpPr>
          <p:nvPr/>
        </p:nvSpPr>
        <p:spPr bwMode="auto">
          <a:xfrm>
            <a:off x="5794375" y="350996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85" name="Rectangle 157"/>
          <p:cNvSpPr>
            <a:spLocks noChangeArrowheads="1"/>
          </p:cNvSpPr>
          <p:nvPr/>
        </p:nvSpPr>
        <p:spPr bwMode="auto">
          <a:xfrm>
            <a:off x="6127750" y="261461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86" name="Rectangle 158"/>
          <p:cNvSpPr>
            <a:spLocks noChangeArrowheads="1"/>
          </p:cNvSpPr>
          <p:nvPr/>
        </p:nvSpPr>
        <p:spPr bwMode="auto">
          <a:xfrm>
            <a:off x="6137275" y="291941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87" name="Rectangle 159"/>
          <p:cNvSpPr>
            <a:spLocks noChangeArrowheads="1"/>
          </p:cNvSpPr>
          <p:nvPr/>
        </p:nvSpPr>
        <p:spPr bwMode="auto">
          <a:xfrm>
            <a:off x="6137275" y="3224213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88" name="Rectangle 160"/>
          <p:cNvSpPr>
            <a:spLocks noChangeArrowheads="1"/>
          </p:cNvSpPr>
          <p:nvPr/>
        </p:nvSpPr>
        <p:spPr bwMode="auto">
          <a:xfrm>
            <a:off x="6146800" y="3500438"/>
            <a:ext cx="296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880350" y="0"/>
            <a:ext cx="1139825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defTabSz="762000">
              <a:lnSpc>
                <a:spcPct val="97000"/>
              </a:lnSpc>
            </a:pPr>
            <a:r>
              <a:rPr lang="en-US" altLang="ko-KR" sz="1400" b="1" i="1"/>
              <a:t>Logic Gates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431800" y="292100"/>
            <a:ext cx="8353425" cy="377825"/>
          </a:xfrm>
          <a:noFill/>
          <a:ln/>
        </p:spPr>
        <p:txBody>
          <a:bodyPr/>
          <a:lstStyle/>
          <a:p>
            <a:r>
              <a:rPr lang="en-US" altLang="ko-KR"/>
              <a:t>LOGIC  GATES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54013" y="847725"/>
            <a:ext cx="8004175" cy="182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Digital Computers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- Imply that the computer deals with digital information, i.e., it deals </a:t>
            </a:r>
          </a:p>
          <a:p>
            <a:pPr defTabSz="762000"/>
            <a:r>
              <a:rPr lang="en-US" altLang="ko-KR" b="1"/>
              <a:t>	with the information that is represented by binary digits</a:t>
            </a:r>
          </a:p>
          <a:p>
            <a:pPr defTabSz="762000"/>
            <a:r>
              <a:rPr lang="en-US" altLang="ko-KR" b="1"/>
              <a:t>       - Why </a:t>
            </a:r>
            <a:r>
              <a:rPr lang="en-US" altLang="ko-KR" b="1" i="1"/>
              <a:t>BINARY </a:t>
            </a:r>
            <a:r>
              <a:rPr lang="en-US" altLang="ko-KR" b="1"/>
              <a:t>? instead of Decimal or  other number system ?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* Consider electronic signal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684838" y="3157538"/>
            <a:ext cx="84137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signal</a:t>
            </a:r>
          </a:p>
          <a:p>
            <a:pPr defTabSz="762000"/>
            <a:r>
              <a:rPr lang="en-US" altLang="ko-KR" b="1"/>
              <a:t>range</a:t>
            </a:r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5565775" y="4803775"/>
            <a:ext cx="17938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0  1  2  3  4  5  6  7  8  9</a:t>
            </a: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5367338" y="5005388"/>
            <a:ext cx="2082800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200" b="1"/>
              <a:t>0   0  1  2  3  4  5  6  7  8  9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1   1  2  3  4  5  6  7  8  9 10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2   2  3  4  5  6  7  8  9 1011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3   3  4  5  6  7  8  9 101112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4   4  5  6  7  8  9 10111213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5   5  6  7  8  9 1011121314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6   6  7  8  9 101112131415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7   7  8  9 10111213141516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8   8  9 1011121314151617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9   9 101112131415161718</a:t>
            </a: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5384800" y="5021263"/>
            <a:ext cx="1987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171575" y="41259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Arc 6"/>
          <p:cNvSpPr>
            <a:spLocks/>
          </p:cNvSpPr>
          <p:nvPr/>
        </p:nvSpPr>
        <p:spPr bwMode="auto">
          <a:xfrm>
            <a:off x="1806575" y="3500438"/>
            <a:ext cx="831850" cy="62388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Arc 7"/>
          <p:cNvSpPr>
            <a:spLocks/>
          </p:cNvSpPr>
          <p:nvPr/>
        </p:nvSpPr>
        <p:spPr bwMode="auto">
          <a:xfrm>
            <a:off x="2643188" y="2930525"/>
            <a:ext cx="1031875" cy="585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67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679825" y="2932113"/>
            <a:ext cx="477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4213225" y="3863975"/>
            <a:ext cx="307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4213225" y="2809875"/>
            <a:ext cx="307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5454650" y="2830513"/>
            <a:ext cx="293688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600" b="1"/>
              <a:t>7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600" b="1"/>
              <a:t>6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600" b="1"/>
              <a:t>5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600" b="1"/>
              <a:t>4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600" b="1"/>
              <a:t>3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600" b="1"/>
              <a:t>2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600" b="1"/>
              <a:t>1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600" b="1"/>
              <a:t>0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4024313" y="4170363"/>
            <a:ext cx="19716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binary         octal</a:t>
            </a:r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5173663" y="4003675"/>
            <a:ext cx="282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2357438" y="4146550"/>
            <a:ext cx="3113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5162550" y="3819525"/>
            <a:ext cx="284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>
            <a:off x="5154613" y="3636963"/>
            <a:ext cx="282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5145088" y="3452813"/>
            <a:ext cx="282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36"/>
          <p:cNvSpPr>
            <a:spLocks noChangeShapeType="1"/>
          </p:cNvSpPr>
          <p:nvPr/>
        </p:nvSpPr>
        <p:spPr bwMode="auto">
          <a:xfrm>
            <a:off x="5135563" y="3276600"/>
            <a:ext cx="282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5130800" y="3095625"/>
            <a:ext cx="282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Line 38"/>
          <p:cNvSpPr>
            <a:spLocks noChangeShapeType="1"/>
          </p:cNvSpPr>
          <p:nvPr/>
        </p:nvSpPr>
        <p:spPr bwMode="auto">
          <a:xfrm flipV="1">
            <a:off x="4532313" y="2922588"/>
            <a:ext cx="8763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3956050" y="5497513"/>
            <a:ext cx="633413" cy="523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3908425" y="5232400"/>
            <a:ext cx="75247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0   1</a:t>
            </a:r>
          </a:p>
          <a:p>
            <a:pPr defTabSz="762000"/>
            <a:r>
              <a:rPr lang="en-US" altLang="ko-KR" b="1"/>
              <a:t>0   1</a:t>
            </a:r>
          </a:p>
          <a:p>
            <a:pPr defTabSz="762000"/>
            <a:r>
              <a:rPr lang="en-US" altLang="ko-KR" b="1"/>
              <a:t>1   10</a:t>
            </a:r>
          </a:p>
        </p:txBody>
      </p:sp>
      <p:sp>
        <p:nvSpPr>
          <p:cNvPr id="5148" name="Rectangle 28"/>
          <p:cNvSpPr>
            <a:spLocks noChangeArrowheads="1"/>
          </p:cNvSpPr>
          <p:nvPr/>
        </p:nvSpPr>
        <p:spPr bwMode="auto">
          <a:xfrm>
            <a:off x="3659188" y="5467350"/>
            <a:ext cx="30797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</a:t>
            </a:r>
          </a:p>
          <a:p>
            <a:pPr defTabSz="762000"/>
            <a:r>
              <a:rPr lang="en-US" altLang="ko-KR" b="1"/>
              <a:t>1</a:t>
            </a:r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235450" y="5494338"/>
            <a:ext cx="0" cy="5270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41"/>
          <p:cNvSpPr>
            <a:spLocks noChangeShapeType="1"/>
          </p:cNvSpPr>
          <p:nvPr/>
        </p:nvSpPr>
        <p:spPr bwMode="auto">
          <a:xfrm>
            <a:off x="3954463" y="5762625"/>
            <a:ext cx="6381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Line 43"/>
          <p:cNvSpPr>
            <a:spLocks noChangeShapeType="1"/>
          </p:cNvSpPr>
          <p:nvPr/>
        </p:nvSpPr>
        <p:spPr bwMode="auto">
          <a:xfrm>
            <a:off x="5599113" y="4881563"/>
            <a:ext cx="0" cy="16732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923925" y="4813300"/>
            <a:ext cx="4171950" cy="339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b="1"/>
              <a:t>* Consider the calculation cost - Add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30200"/>
            <a:ext cx="8523288" cy="379413"/>
          </a:xfrm>
          <a:noFill/>
          <a:ln/>
        </p:spPr>
        <p:txBody>
          <a:bodyPr/>
          <a:lstStyle/>
          <a:p>
            <a:r>
              <a:rPr lang="en-US" altLang="ko-KR"/>
              <a:t>COMBINATIONAL  LOGIC  CIRCUITS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925638" y="1670050"/>
            <a:ext cx="3705225" cy="20970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 b="1"/>
              <a:t>Other Combinational Circuits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Multiplexer</a:t>
            </a:r>
          </a:p>
          <a:p>
            <a:pPr defTabSz="762000"/>
            <a:r>
              <a:rPr lang="en-US" altLang="ko-KR" b="1"/>
              <a:t>        Encoder</a:t>
            </a:r>
          </a:p>
          <a:p>
            <a:pPr defTabSz="762000"/>
            <a:r>
              <a:rPr lang="en-US" altLang="ko-KR" b="1"/>
              <a:t>        Decoder</a:t>
            </a:r>
          </a:p>
          <a:p>
            <a:pPr defTabSz="762000"/>
            <a:r>
              <a:rPr lang="en-US" altLang="ko-KR" b="1"/>
              <a:t>        Parity Checker</a:t>
            </a:r>
          </a:p>
          <a:p>
            <a:pPr defTabSz="762000"/>
            <a:r>
              <a:rPr lang="en-US" altLang="ko-KR" b="1"/>
              <a:t>        Parity Generator</a:t>
            </a:r>
          </a:p>
          <a:p>
            <a:pPr defTabSz="762000"/>
            <a:r>
              <a:rPr lang="en-US" altLang="ko-KR" b="1"/>
              <a:t>        etc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502400" y="0"/>
            <a:ext cx="26416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Combinational Logic Circuits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309563"/>
            <a:ext cx="8523287" cy="379412"/>
          </a:xfrm>
          <a:noFill/>
          <a:ln/>
        </p:spPr>
        <p:txBody>
          <a:bodyPr/>
          <a:lstStyle/>
          <a:p>
            <a:r>
              <a:rPr lang="en-US" altLang="ko-KR"/>
              <a:t>MULTIPLEXER</a:t>
            </a:r>
          </a:p>
        </p:txBody>
      </p:sp>
      <p:sp>
        <p:nvSpPr>
          <p:cNvPr id="24645" name="Rectangle 69"/>
          <p:cNvSpPr>
            <a:spLocks noChangeArrowheads="1"/>
          </p:cNvSpPr>
          <p:nvPr/>
        </p:nvSpPr>
        <p:spPr bwMode="auto">
          <a:xfrm>
            <a:off x="6502400" y="0"/>
            <a:ext cx="26416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Combinational Logic Circuits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73113" y="1011238"/>
            <a:ext cx="2073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4-to-1 Multiplexer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3702050" y="3522663"/>
            <a:ext cx="611188" cy="355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70288" y="3481388"/>
            <a:ext cx="395287" cy="436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990975" y="3522663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3427413" y="3700463"/>
            <a:ext cx="563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2155825" y="3590925"/>
            <a:ext cx="1835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2963863" y="3819525"/>
            <a:ext cx="1027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4329113" y="3700463"/>
            <a:ext cx="1243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3714750" y="3995738"/>
            <a:ext cx="611188" cy="3587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581400" y="3957638"/>
            <a:ext cx="396875" cy="4349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4002088" y="3995738"/>
            <a:ext cx="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3413125" y="4175125"/>
            <a:ext cx="588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>
            <a:off x="2166938" y="4067175"/>
            <a:ext cx="1835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2563813" y="4294188"/>
            <a:ext cx="1438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4332288" y="4175125"/>
            <a:ext cx="1069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3738563" y="4492625"/>
            <a:ext cx="611187" cy="3571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3606800" y="4452938"/>
            <a:ext cx="395288" cy="436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4025900" y="4492625"/>
            <a:ext cx="0" cy="357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flipH="1">
            <a:off x="3221038" y="4670425"/>
            <a:ext cx="804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H="1">
            <a:off x="2179638" y="4560888"/>
            <a:ext cx="1846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H="1">
            <a:off x="2963863" y="4789488"/>
            <a:ext cx="1062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4373563" y="4670425"/>
            <a:ext cx="1020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>
            <a:off x="3749675" y="4968875"/>
            <a:ext cx="612775" cy="355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617913" y="4929188"/>
            <a:ext cx="396875" cy="436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4037013" y="4968875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 flipH="1">
            <a:off x="3225800" y="5146675"/>
            <a:ext cx="811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 flipH="1">
            <a:off x="2190750" y="5037138"/>
            <a:ext cx="184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 flipH="1">
            <a:off x="2563813" y="5265738"/>
            <a:ext cx="147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4371975" y="5146675"/>
            <a:ext cx="1201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Arc 36"/>
          <p:cNvSpPr>
            <a:spLocks/>
          </p:cNvSpPr>
          <p:nvPr/>
        </p:nvSpPr>
        <p:spPr bwMode="auto">
          <a:xfrm>
            <a:off x="5741988" y="4210050"/>
            <a:ext cx="455612" cy="1952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Arc 37"/>
          <p:cNvSpPr>
            <a:spLocks/>
          </p:cNvSpPr>
          <p:nvPr/>
        </p:nvSpPr>
        <p:spPr bwMode="auto">
          <a:xfrm>
            <a:off x="5718175" y="4403725"/>
            <a:ext cx="479425" cy="2079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Arc 38"/>
          <p:cNvSpPr>
            <a:spLocks/>
          </p:cNvSpPr>
          <p:nvPr/>
        </p:nvSpPr>
        <p:spPr bwMode="auto">
          <a:xfrm>
            <a:off x="5741988" y="4216400"/>
            <a:ext cx="107950" cy="2174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Arc 39"/>
          <p:cNvSpPr>
            <a:spLocks/>
          </p:cNvSpPr>
          <p:nvPr/>
        </p:nvSpPr>
        <p:spPr bwMode="auto">
          <a:xfrm>
            <a:off x="5729288" y="4414838"/>
            <a:ext cx="120650" cy="196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 flipH="1">
            <a:off x="5565775" y="4275138"/>
            <a:ext cx="247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flipV="1">
            <a:off x="5573713" y="3695700"/>
            <a:ext cx="0" cy="588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H="1">
            <a:off x="5405438" y="4354513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 flipH="1">
            <a:off x="5405438" y="4452938"/>
            <a:ext cx="447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 flipH="1">
            <a:off x="5584825" y="4552950"/>
            <a:ext cx="225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>
            <a:off x="6203950" y="4406900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7" name="AutoShape 51"/>
          <p:cNvSpPr>
            <a:spLocks noChangeArrowheads="1"/>
          </p:cNvSpPr>
          <p:nvPr/>
        </p:nvSpPr>
        <p:spPr bwMode="auto">
          <a:xfrm>
            <a:off x="2840038" y="5518150"/>
            <a:ext cx="252412" cy="18732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 flipV="1">
            <a:off x="3427413" y="3695700"/>
            <a:ext cx="0" cy="1749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3222625" y="4670425"/>
            <a:ext cx="0" cy="1208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>
            <a:off x="3419475" y="5692775"/>
            <a:ext cx="0" cy="44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4" name="Line 58"/>
          <p:cNvSpPr>
            <a:spLocks noChangeShapeType="1"/>
          </p:cNvSpPr>
          <p:nvPr/>
        </p:nvSpPr>
        <p:spPr bwMode="auto">
          <a:xfrm flipH="1">
            <a:off x="2227263" y="6127750"/>
            <a:ext cx="1200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>
            <a:off x="2959100" y="5707063"/>
            <a:ext cx="0" cy="163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6" name="Line 60"/>
          <p:cNvSpPr>
            <a:spLocks noChangeShapeType="1"/>
          </p:cNvSpPr>
          <p:nvPr/>
        </p:nvSpPr>
        <p:spPr bwMode="auto">
          <a:xfrm flipH="1">
            <a:off x="2238375" y="5880100"/>
            <a:ext cx="731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>
            <a:off x="3230563" y="5870575"/>
            <a:ext cx="196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1865313" y="3430588"/>
            <a:ext cx="328612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</a:t>
            </a:r>
            <a:r>
              <a:rPr lang="en-US" altLang="ko-KR" baseline="-25000"/>
              <a:t>0</a:t>
            </a:r>
            <a:endParaRPr lang="en-US" altLang="ko-KR"/>
          </a:p>
          <a:p>
            <a:pPr defTabSz="762000"/>
            <a:endParaRPr lang="en-US" altLang="ko-KR"/>
          </a:p>
          <a:p>
            <a:pPr defTabSz="762000" latinLnBrk="1"/>
            <a:endParaRPr lang="en-US" altLang="ko-KR"/>
          </a:p>
        </p:txBody>
      </p:sp>
      <p:sp>
        <p:nvSpPr>
          <p:cNvPr id="24639" name="Rectangle 63"/>
          <p:cNvSpPr>
            <a:spLocks noChangeArrowheads="1"/>
          </p:cNvSpPr>
          <p:nvPr/>
        </p:nvSpPr>
        <p:spPr bwMode="auto">
          <a:xfrm>
            <a:off x="1878013" y="3903663"/>
            <a:ext cx="328612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</a:t>
            </a:r>
            <a:r>
              <a:rPr lang="en-US" altLang="ko-KR" baseline="-25000"/>
              <a:t>1</a:t>
            </a:r>
          </a:p>
        </p:txBody>
      </p:sp>
      <p:sp>
        <p:nvSpPr>
          <p:cNvPr id="24640" name="Rectangle 64"/>
          <p:cNvSpPr>
            <a:spLocks noChangeArrowheads="1"/>
          </p:cNvSpPr>
          <p:nvPr/>
        </p:nvSpPr>
        <p:spPr bwMode="auto">
          <a:xfrm>
            <a:off x="1901825" y="4410075"/>
            <a:ext cx="3286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</a:t>
            </a:r>
            <a:r>
              <a:rPr lang="en-US" altLang="ko-KR" baseline="-25000"/>
              <a:t>2</a:t>
            </a:r>
          </a:p>
        </p:txBody>
      </p:sp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901825" y="4897438"/>
            <a:ext cx="3286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</a:t>
            </a:r>
            <a:r>
              <a:rPr lang="en-US" altLang="ko-KR" baseline="-25000"/>
              <a:t>3</a:t>
            </a:r>
          </a:p>
        </p:txBody>
      </p: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890713" y="5721350"/>
            <a:ext cx="417512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  <a:r>
              <a:rPr lang="en-US" altLang="ko-KR" baseline="-25000"/>
              <a:t>0</a:t>
            </a:r>
          </a:p>
        </p:txBody>
      </p:sp>
      <p:sp>
        <p:nvSpPr>
          <p:cNvPr id="24643" name="Rectangle 67"/>
          <p:cNvSpPr>
            <a:spLocks noChangeArrowheads="1"/>
          </p:cNvSpPr>
          <p:nvPr/>
        </p:nvSpPr>
        <p:spPr bwMode="auto">
          <a:xfrm>
            <a:off x="1878013" y="5969000"/>
            <a:ext cx="417512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  <a:r>
              <a:rPr lang="en-US" altLang="ko-KR" baseline="-25000"/>
              <a:t>1</a:t>
            </a:r>
          </a:p>
        </p:txBody>
      </p:sp>
      <p:sp>
        <p:nvSpPr>
          <p:cNvPr id="24644" name="Rectangle 68"/>
          <p:cNvSpPr>
            <a:spLocks noChangeArrowheads="1"/>
          </p:cNvSpPr>
          <p:nvPr/>
        </p:nvSpPr>
        <p:spPr bwMode="auto">
          <a:xfrm>
            <a:off x="6507163" y="4244975"/>
            <a:ext cx="333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4646" name="Line 70"/>
          <p:cNvSpPr>
            <a:spLocks noChangeShapeType="1"/>
          </p:cNvSpPr>
          <p:nvPr/>
        </p:nvSpPr>
        <p:spPr bwMode="auto">
          <a:xfrm>
            <a:off x="5394325" y="4176713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>
            <a:off x="5394325" y="4445000"/>
            <a:ext cx="0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Line 72"/>
          <p:cNvSpPr>
            <a:spLocks noChangeShapeType="1"/>
          </p:cNvSpPr>
          <p:nvPr/>
        </p:nvSpPr>
        <p:spPr bwMode="auto">
          <a:xfrm>
            <a:off x="5584825" y="4548188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Oval 73"/>
          <p:cNvSpPr>
            <a:spLocks noChangeArrowheads="1"/>
          </p:cNvSpPr>
          <p:nvPr/>
        </p:nvSpPr>
        <p:spPr bwMode="auto">
          <a:xfrm>
            <a:off x="2930525" y="5445125"/>
            <a:ext cx="69850" cy="571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AutoShape 74"/>
          <p:cNvSpPr>
            <a:spLocks noChangeArrowheads="1"/>
          </p:cNvSpPr>
          <p:nvPr/>
        </p:nvSpPr>
        <p:spPr bwMode="auto">
          <a:xfrm>
            <a:off x="3298825" y="5510213"/>
            <a:ext cx="252413" cy="18732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Oval 75"/>
          <p:cNvSpPr>
            <a:spLocks noChangeArrowheads="1"/>
          </p:cNvSpPr>
          <p:nvPr/>
        </p:nvSpPr>
        <p:spPr bwMode="auto">
          <a:xfrm>
            <a:off x="3389313" y="5435600"/>
            <a:ext cx="69850" cy="587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52" name="Line 76"/>
          <p:cNvSpPr>
            <a:spLocks noChangeShapeType="1"/>
          </p:cNvSpPr>
          <p:nvPr/>
        </p:nvSpPr>
        <p:spPr bwMode="auto">
          <a:xfrm flipV="1">
            <a:off x="2967038" y="3811588"/>
            <a:ext cx="0" cy="162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53" name="Line 77"/>
          <p:cNvSpPr>
            <a:spLocks noChangeShapeType="1"/>
          </p:cNvSpPr>
          <p:nvPr/>
        </p:nvSpPr>
        <p:spPr bwMode="auto">
          <a:xfrm>
            <a:off x="2560638" y="4287838"/>
            <a:ext cx="0" cy="1584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58" name="Group 82"/>
          <p:cNvGrpSpPr>
            <a:grpSpLocks/>
          </p:cNvGrpSpPr>
          <p:nvPr/>
        </p:nvGrpSpPr>
        <p:grpSpPr bwMode="auto">
          <a:xfrm>
            <a:off x="3382963" y="1346200"/>
            <a:ext cx="2011362" cy="1619250"/>
            <a:chOff x="2419" y="608"/>
            <a:chExt cx="1267" cy="1020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2453" y="948"/>
              <a:ext cx="1047" cy="6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0       0          I</a:t>
              </a:r>
              <a:r>
                <a:rPr lang="en-US" altLang="ko-KR" b="1" baseline="-25000"/>
                <a:t>0</a:t>
              </a:r>
              <a:endParaRPr lang="en-US" altLang="ko-KR" b="1"/>
            </a:p>
            <a:p>
              <a:pPr defTabSz="762000"/>
              <a:r>
                <a:rPr lang="en-US" altLang="ko-KR" b="1"/>
                <a:t>0       1          I</a:t>
              </a:r>
              <a:r>
                <a:rPr lang="en-US" altLang="ko-KR" b="1" baseline="-25000"/>
                <a:t>1</a:t>
              </a:r>
              <a:endParaRPr lang="en-US" altLang="ko-KR" b="1"/>
            </a:p>
            <a:p>
              <a:pPr defTabSz="762000"/>
              <a:r>
                <a:rPr lang="en-US" altLang="ko-KR" b="1"/>
                <a:t>1       0          I</a:t>
              </a:r>
              <a:r>
                <a:rPr lang="en-US" altLang="ko-KR" b="1" baseline="-25000"/>
                <a:t>2</a:t>
              </a:r>
              <a:endParaRPr lang="en-US" altLang="ko-KR" b="1"/>
            </a:p>
            <a:p>
              <a:pPr defTabSz="762000"/>
              <a:r>
                <a:rPr lang="en-US" altLang="ko-KR" b="1"/>
                <a:t>1       1          I</a:t>
              </a:r>
              <a:r>
                <a:rPr lang="en-US" altLang="ko-KR" b="1" baseline="-25000"/>
                <a:t>3</a:t>
              </a:r>
              <a:endParaRPr lang="en-US" altLang="ko-KR" b="1"/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2487" y="793"/>
              <a:ext cx="11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2489" y="984"/>
              <a:ext cx="1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Rectangle 79"/>
            <p:cNvSpPr>
              <a:spLocks noChangeArrowheads="1"/>
            </p:cNvSpPr>
            <p:nvPr/>
          </p:nvSpPr>
          <p:spPr bwMode="auto">
            <a:xfrm>
              <a:off x="2434" y="608"/>
              <a:ext cx="125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762000"/>
              <a:r>
                <a:rPr lang="en-US" altLang="ko-KR" b="1"/>
                <a:t>Select      Output</a:t>
              </a:r>
            </a:p>
          </p:txBody>
        </p:sp>
        <p:sp>
          <p:nvSpPr>
            <p:cNvPr id="24656" name="Rectangle 80"/>
            <p:cNvSpPr>
              <a:spLocks noChangeArrowheads="1"/>
            </p:cNvSpPr>
            <p:nvPr/>
          </p:nvSpPr>
          <p:spPr bwMode="auto">
            <a:xfrm>
              <a:off x="2419" y="770"/>
              <a:ext cx="103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762000"/>
              <a:r>
                <a:rPr lang="en-US" altLang="ko-KR" b="1"/>
                <a:t>S</a:t>
              </a:r>
              <a:r>
                <a:rPr lang="en-US" altLang="ko-KR" b="1" baseline="-25000"/>
                <a:t>1</a:t>
              </a:r>
              <a:r>
                <a:rPr lang="en-US" altLang="ko-KR" b="1"/>
                <a:t>     S</a:t>
              </a:r>
              <a:r>
                <a:rPr lang="en-US" altLang="ko-KR" b="1" baseline="-25000"/>
                <a:t>0</a:t>
              </a:r>
              <a:r>
                <a:rPr lang="en-US" altLang="ko-KR" b="1"/>
                <a:t>        Y</a:t>
              </a:r>
            </a:p>
          </p:txBody>
        </p:sp>
        <p:sp>
          <p:nvSpPr>
            <p:cNvPr id="24657" name="Line 81"/>
            <p:cNvSpPr>
              <a:spLocks noChangeShapeType="1"/>
            </p:cNvSpPr>
            <p:nvPr/>
          </p:nvSpPr>
          <p:spPr bwMode="auto">
            <a:xfrm>
              <a:off x="3072" y="660"/>
              <a:ext cx="0" cy="9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306388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ENCODER/DECODER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00050" y="965200"/>
            <a:ext cx="28098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Octal-to-Binary Encoder</a:t>
            </a:r>
          </a:p>
        </p:txBody>
      </p:sp>
      <p:sp>
        <p:nvSpPr>
          <p:cNvPr id="25715" name="Rectangle 115"/>
          <p:cNvSpPr>
            <a:spLocks noChangeArrowheads="1"/>
          </p:cNvSpPr>
          <p:nvPr/>
        </p:nvSpPr>
        <p:spPr bwMode="auto">
          <a:xfrm>
            <a:off x="6502400" y="0"/>
            <a:ext cx="26416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Combinational Logic Circuits</a:t>
            </a:r>
          </a:p>
        </p:txBody>
      </p:sp>
      <p:grpSp>
        <p:nvGrpSpPr>
          <p:cNvPr id="25727" name="Group 127"/>
          <p:cNvGrpSpPr>
            <a:grpSpLocks/>
          </p:cNvGrpSpPr>
          <p:nvPr/>
        </p:nvGrpSpPr>
        <p:grpSpPr bwMode="auto">
          <a:xfrm>
            <a:off x="3543300" y="1114425"/>
            <a:ext cx="3422650" cy="1962150"/>
            <a:chOff x="1410" y="900"/>
            <a:chExt cx="2986" cy="830"/>
          </a:xfrm>
        </p:grpSpPr>
        <p:sp>
          <p:nvSpPr>
            <p:cNvPr id="25604" name="Arc 4"/>
            <p:cNvSpPr>
              <a:spLocks/>
            </p:cNvSpPr>
            <p:nvPr/>
          </p:nvSpPr>
          <p:spPr bwMode="auto">
            <a:xfrm>
              <a:off x="3081" y="974"/>
              <a:ext cx="348" cy="7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5" name="Arc 5"/>
            <p:cNvSpPr>
              <a:spLocks/>
            </p:cNvSpPr>
            <p:nvPr/>
          </p:nvSpPr>
          <p:spPr bwMode="auto">
            <a:xfrm>
              <a:off x="3092" y="1037"/>
              <a:ext cx="337" cy="9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Arc 6"/>
            <p:cNvSpPr>
              <a:spLocks/>
            </p:cNvSpPr>
            <p:nvPr/>
          </p:nvSpPr>
          <p:spPr bwMode="auto">
            <a:xfrm>
              <a:off x="3092" y="974"/>
              <a:ext cx="79" cy="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Arc 7"/>
            <p:cNvSpPr>
              <a:spLocks/>
            </p:cNvSpPr>
            <p:nvPr/>
          </p:nvSpPr>
          <p:spPr bwMode="auto">
            <a:xfrm>
              <a:off x="3115" y="1046"/>
              <a:ext cx="56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H="1">
              <a:off x="2005" y="996"/>
              <a:ext cx="11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H="1">
              <a:off x="2078" y="1029"/>
              <a:ext cx="1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flipH="1">
              <a:off x="2287" y="1068"/>
              <a:ext cx="8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H="1">
              <a:off x="2533" y="1107"/>
              <a:ext cx="6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3440" y="1039"/>
              <a:ext cx="5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Arc 13"/>
            <p:cNvSpPr>
              <a:spLocks/>
            </p:cNvSpPr>
            <p:nvPr/>
          </p:nvSpPr>
          <p:spPr bwMode="auto">
            <a:xfrm>
              <a:off x="3092" y="1175"/>
              <a:ext cx="348" cy="7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Arc 14"/>
            <p:cNvSpPr>
              <a:spLocks/>
            </p:cNvSpPr>
            <p:nvPr/>
          </p:nvSpPr>
          <p:spPr bwMode="auto">
            <a:xfrm>
              <a:off x="3103" y="1237"/>
              <a:ext cx="337" cy="9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Arc 15"/>
            <p:cNvSpPr>
              <a:spLocks/>
            </p:cNvSpPr>
            <p:nvPr/>
          </p:nvSpPr>
          <p:spPr bwMode="auto">
            <a:xfrm>
              <a:off x="3103" y="1175"/>
              <a:ext cx="79" cy="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Arc 16"/>
            <p:cNvSpPr>
              <a:spLocks/>
            </p:cNvSpPr>
            <p:nvPr/>
          </p:nvSpPr>
          <p:spPr bwMode="auto">
            <a:xfrm>
              <a:off x="3126" y="1247"/>
              <a:ext cx="56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H="1">
              <a:off x="1952" y="1197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 flipH="1">
              <a:off x="1737" y="1231"/>
              <a:ext cx="14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 flipH="1">
              <a:off x="2430" y="1270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 flipH="1">
              <a:off x="2544" y="1309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3438" y="1242"/>
              <a:ext cx="5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Arc 22"/>
            <p:cNvSpPr>
              <a:spLocks/>
            </p:cNvSpPr>
            <p:nvPr/>
          </p:nvSpPr>
          <p:spPr bwMode="auto">
            <a:xfrm>
              <a:off x="3103" y="1394"/>
              <a:ext cx="348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Arc 23"/>
            <p:cNvSpPr>
              <a:spLocks/>
            </p:cNvSpPr>
            <p:nvPr/>
          </p:nvSpPr>
          <p:spPr bwMode="auto">
            <a:xfrm>
              <a:off x="3115" y="1457"/>
              <a:ext cx="336" cy="9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Arc 24"/>
            <p:cNvSpPr>
              <a:spLocks/>
            </p:cNvSpPr>
            <p:nvPr/>
          </p:nvSpPr>
          <p:spPr bwMode="auto">
            <a:xfrm>
              <a:off x="3115" y="1394"/>
              <a:ext cx="78" cy="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Arc 25"/>
            <p:cNvSpPr>
              <a:spLocks/>
            </p:cNvSpPr>
            <p:nvPr/>
          </p:nvSpPr>
          <p:spPr bwMode="auto">
            <a:xfrm>
              <a:off x="3137" y="1466"/>
              <a:ext cx="56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 flipH="1">
              <a:off x="2184" y="1415"/>
              <a:ext cx="9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 flipH="1">
              <a:off x="2263" y="1449"/>
              <a:ext cx="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 flipH="1">
              <a:off x="2431" y="1488"/>
              <a:ext cx="7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 flipH="1">
              <a:off x="2540" y="1527"/>
              <a:ext cx="6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>
              <a:off x="3454" y="1459"/>
              <a:ext cx="5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1725" y="996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1736" y="1107"/>
              <a:ext cx="2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>
              <a:off x="1725" y="1320"/>
              <a:ext cx="4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1747" y="1449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36" y="1555"/>
              <a:ext cx="6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1740" y="1660"/>
              <a:ext cx="8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2083" y="1029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>
              <a:off x="2296" y="1068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 flipV="1">
              <a:off x="1960" y="1106"/>
              <a:ext cx="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>
              <a:off x="2431" y="1270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2184" y="1318"/>
              <a:ext cx="0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Rectangle 44"/>
            <p:cNvSpPr>
              <a:spLocks noChangeArrowheads="1"/>
            </p:cNvSpPr>
            <p:nvPr/>
          </p:nvSpPr>
          <p:spPr bwMode="auto">
            <a:xfrm>
              <a:off x="1410" y="900"/>
              <a:ext cx="375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1</a:t>
              </a:r>
            </a:p>
          </p:txBody>
        </p:sp>
        <p:sp>
          <p:nvSpPr>
            <p:cNvPr id="25645" name="Rectangle 45"/>
            <p:cNvSpPr>
              <a:spLocks noChangeArrowheads="1"/>
            </p:cNvSpPr>
            <p:nvPr/>
          </p:nvSpPr>
          <p:spPr bwMode="auto">
            <a:xfrm>
              <a:off x="1410" y="1006"/>
              <a:ext cx="375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2</a:t>
              </a:r>
            </a:p>
          </p:txBody>
        </p:sp>
        <p:sp>
          <p:nvSpPr>
            <p:cNvPr id="25646" name="Rectangle 46"/>
            <p:cNvSpPr>
              <a:spLocks noChangeArrowheads="1"/>
            </p:cNvSpPr>
            <p:nvPr/>
          </p:nvSpPr>
          <p:spPr bwMode="auto">
            <a:xfrm>
              <a:off x="1421" y="1152"/>
              <a:ext cx="375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3</a:t>
              </a:r>
            </a:p>
          </p:txBody>
        </p:sp>
        <p:sp>
          <p:nvSpPr>
            <p:cNvPr id="25647" name="Rectangle 47"/>
            <p:cNvSpPr>
              <a:spLocks noChangeArrowheads="1"/>
            </p:cNvSpPr>
            <p:nvPr/>
          </p:nvSpPr>
          <p:spPr bwMode="auto">
            <a:xfrm>
              <a:off x="1432" y="1360"/>
              <a:ext cx="375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5</a:t>
              </a:r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>
              <a:off x="1421" y="1465"/>
              <a:ext cx="375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6</a:t>
              </a:r>
            </a:p>
          </p:txBody>
        </p:sp>
        <p:sp>
          <p:nvSpPr>
            <p:cNvPr id="25649" name="Rectangle 49"/>
            <p:cNvSpPr>
              <a:spLocks noChangeArrowheads="1"/>
            </p:cNvSpPr>
            <p:nvPr/>
          </p:nvSpPr>
          <p:spPr bwMode="auto">
            <a:xfrm>
              <a:off x="1443" y="1588"/>
              <a:ext cx="376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7</a:t>
              </a:r>
            </a:p>
          </p:txBody>
        </p:sp>
        <p:sp>
          <p:nvSpPr>
            <p:cNvPr id="25650" name="Rectangle 50"/>
            <p:cNvSpPr>
              <a:spLocks noChangeArrowheads="1"/>
            </p:cNvSpPr>
            <p:nvPr/>
          </p:nvSpPr>
          <p:spPr bwMode="auto">
            <a:xfrm>
              <a:off x="1410" y="1235"/>
              <a:ext cx="375" cy="1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4</a:t>
              </a:r>
            </a:p>
          </p:txBody>
        </p:sp>
        <p:sp>
          <p:nvSpPr>
            <p:cNvPr id="25651" name="Rectangle 51"/>
            <p:cNvSpPr>
              <a:spLocks noChangeArrowheads="1"/>
            </p:cNvSpPr>
            <p:nvPr/>
          </p:nvSpPr>
          <p:spPr bwMode="auto">
            <a:xfrm>
              <a:off x="4021" y="944"/>
              <a:ext cx="364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A</a:t>
              </a:r>
              <a:r>
                <a:rPr lang="en-US" altLang="ko-KR" baseline="-25000"/>
                <a:t>0</a:t>
              </a:r>
            </a:p>
          </p:txBody>
        </p:sp>
        <p:sp>
          <p:nvSpPr>
            <p:cNvPr id="25652" name="Rectangle 52"/>
            <p:cNvSpPr>
              <a:spLocks noChangeArrowheads="1"/>
            </p:cNvSpPr>
            <p:nvPr/>
          </p:nvSpPr>
          <p:spPr bwMode="auto">
            <a:xfrm>
              <a:off x="4021" y="1129"/>
              <a:ext cx="364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A</a:t>
              </a:r>
              <a:r>
                <a:rPr lang="en-US" altLang="ko-KR" baseline="-25000"/>
                <a:t>1</a:t>
              </a:r>
            </a:p>
          </p:txBody>
        </p:sp>
        <p:sp>
          <p:nvSpPr>
            <p:cNvPr id="25653" name="Rectangle 53"/>
            <p:cNvSpPr>
              <a:spLocks noChangeArrowheads="1"/>
            </p:cNvSpPr>
            <p:nvPr/>
          </p:nvSpPr>
          <p:spPr bwMode="auto">
            <a:xfrm>
              <a:off x="4032" y="1364"/>
              <a:ext cx="364" cy="1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A</a:t>
              </a:r>
              <a:r>
                <a:rPr lang="en-US" altLang="ko-KR" baseline="-25000"/>
                <a:t>2</a:t>
              </a:r>
            </a:p>
          </p:txBody>
        </p:sp>
        <p:sp>
          <p:nvSpPr>
            <p:cNvPr id="25716" name="Line 116"/>
            <p:cNvSpPr>
              <a:spLocks noChangeShapeType="1"/>
            </p:cNvSpPr>
            <p:nvPr/>
          </p:nvSpPr>
          <p:spPr bwMode="auto">
            <a:xfrm>
              <a:off x="2539" y="1104"/>
              <a:ext cx="0" cy="5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57" name="Oval 57"/>
          <p:cNvSpPr>
            <a:spLocks noChangeArrowheads="1"/>
          </p:cNvSpPr>
          <p:nvPr/>
        </p:nvSpPr>
        <p:spPr bwMode="auto">
          <a:xfrm>
            <a:off x="6823075" y="3968750"/>
            <a:ext cx="582613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6729413" y="3937000"/>
            <a:ext cx="346075" cy="3857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9" name="Line 59"/>
          <p:cNvSpPr>
            <a:spLocks noChangeShapeType="1"/>
          </p:cNvSpPr>
          <p:nvPr/>
        </p:nvSpPr>
        <p:spPr bwMode="auto">
          <a:xfrm>
            <a:off x="7100888" y="3968750"/>
            <a:ext cx="0" cy="322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60" name="Line 60"/>
          <p:cNvSpPr>
            <a:spLocks noChangeShapeType="1"/>
          </p:cNvSpPr>
          <p:nvPr/>
        </p:nvSpPr>
        <p:spPr bwMode="auto">
          <a:xfrm flipH="1">
            <a:off x="6167438" y="4133850"/>
            <a:ext cx="928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61" name="Line 61"/>
          <p:cNvSpPr>
            <a:spLocks noChangeShapeType="1"/>
          </p:cNvSpPr>
          <p:nvPr/>
        </p:nvSpPr>
        <p:spPr bwMode="auto">
          <a:xfrm flipH="1">
            <a:off x="6159500" y="4017963"/>
            <a:ext cx="941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62" name="Line 62"/>
          <p:cNvSpPr>
            <a:spLocks noChangeShapeType="1"/>
          </p:cNvSpPr>
          <p:nvPr/>
        </p:nvSpPr>
        <p:spPr bwMode="auto">
          <a:xfrm flipH="1">
            <a:off x="6432550" y="4249738"/>
            <a:ext cx="668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63" name="Line 63"/>
          <p:cNvSpPr>
            <a:spLocks noChangeShapeType="1"/>
          </p:cNvSpPr>
          <p:nvPr/>
        </p:nvSpPr>
        <p:spPr bwMode="auto">
          <a:xfrm>
            <a:off x="7445375" y="4122738"/>
            <a:ext cx="266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64" name="Oval 64"/>
          <p:cNvSpPr>
            <a:spLocks noChangeArrowheads="1"/>
          </p:cNvSpPr>
          <p:nvPr/>
        </p:nvSpPr>
        <p:spPr bwMode="auto">
          <a:xfrm>
            <a:off x="6835775" y="4521200"/>
            <a:ext cx="58420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65" name="Rectangle 65"/>
          <p:cNvSpPr>
            <a:spLocks noChangeArrowheads="1"/>
          </p:cNvSpPr>
          <p:nvPr/>
        </p:nvSpPr>
        <p:spPr bwMode="auto">
          <a:xfrm>
            <a:off x="6742113" y="4489450"/>
            <a:ext cx="346075" cy="3857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66" name="Line 66"/>
          <p:cNvSpPr>
            <a:spLocks noChangeShapeType="1"/>
          </p:cNvSpPr>
          <p:nvPr/>
        </p:nvSpPr>
        <p:spPr bwMode="auto">
          <a:xfrm>
            <a:off x="7113588" y="4521200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67" name="Line 67"/>
          <p:cNvSpPr>
            <a:spLocks noChangeShapeType="1"/>
          </p:cNvSpPr>
          <p:nvPr/>
        </p:nvSpPr>
        <p:spPr bwMode="auto">
          <a:xfrm flipH="1">
            <a:off x="5032375" y="4689475"/>
            <a:ext cx="2081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Line 68"/>
          <p:cNvSpPr>
            <a:spLocks noChangeShapeType="1"/>
          </p:cNvSpPr>
          <p:nvPr/>
        </p:nvSpPr>
        <p:spPr bwMode="auto">
          <a:xfrm flipH="1">
            <a:off x="6172200" y="4573588"/>
            <a:ext cx="941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69" name="Line 69"/>
          <p:cNvSpPr>
            <a:spLocks noChangeShapeType="1"/>
          </p:cNvSpPr>
          <p:nvPr/>
        </p:nvSpPr>
        <p:spPr bwMode="auto">
          <a:xfrm flipH="1">
            <a:off x="6426200" y="4802188"/>
            <a:ext cx="673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Line 70"/>
          <p:cNvSpPr>
            <a:spLocks noChangeShapeType="1"/>
          </p:cNvSpPr>
          <p:nvPr/>
        </p:nvSpPr>
        <p:spPr bwMode="auto">
          <a:xfrm>
            <a:off x="7459663" y="4676775"/>
            <a:ext cx="265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Oval 73"/>
          <p:cNvSpPr>
            <a:spLocks noChangeArrowheads="1"/>
          </p:cNvSpPr>
          <p:nvPr/>
        </p:nvSpPr>
        <p:spPr bwMode="auto">
          <a:xfrm>
            <a:off x="6835775" y="5022850"/>
            <a:ext cx="58420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4" name="Rectangle 74"/>
          <p:cNvSpPr>
            <a:spLocks noChangeArrowheads="1"/>
          </p:cNvSpPr>
          <p:nvPr/>
        </p:nvSpPr>
        <p:spPr bwMode="auto">
          <a:xfrm>
            <a:off x="6742113" y="4991100"/>
            <a:ext cx="346075" cy="3857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5" name="Line 75"/>
          <p:cNvSpPr>
            <a:spLocks noChangeShapeType="1"/>
          </p:cNvSpPr>
          <p:nvPr/>
        </p:nvSpPr>
        <p:spPr bwMode="auto">
          <a:xfrm>
            <a:off x="7113588" y="5022850"/>
            <a:ext cx="0" cy="322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6" name="Line 76"/>
          <p:cNvSpPr>
            <a:spLocks noChangeShapeType="1"/>
          </p:cNvSpPr>
          <p:nvPr/>
        </p:nvSpPr>
        <p:spPr bwMode="auto">
          <a:xfrm flipH="1">
            <a:off x="6570663" y="5189538"/>
            <a:ext cx="54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7" name="Line 77"/>
          <p:cNvSpPr>
            <a:spLocks noChangeShapeType="1"/>
          </p:cNvSpPr>
          <p:nvPr/>
        </p:nvSpPr>
        <p:spPr bwMode="auto">
          <a:xfrm flipH="1">
            <a:off x="6704013" y="5075238"/>
            <a:ext cx="409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8" name="Line 78"/>
          <p:cNvSpPr>
            <a:spLocks noChangeShapeType="1"/>
          </p:cNvSpPr>
          <p:nvPr/>
        </p:nvSpPr>
        <p:spPr bwMode="auto">
          <a:xfrm flipH="1">
            <a:off x="6438900" y="5303838"/>
            <a:ext cx="674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7459663" y="5180013"/>
            <a:ext cx="265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0" name="Oval 80"/>
          <p:cNvSpPr>
            <a:spLocks noChangeArrowheads="1"/>
          </p:cNvSpPr>
          <p:nvPr/>
        </p:nvSpPr>
        <p:spPr bwMode="auto">
          <a:xfrm>
            <a:off x="6848475" y="5575300"/>
            <a:ext cx="58420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6756400" y="5545138"/>
            <a:ext cx="344488" cy="3857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2" name="Line 82"/>
          <p:cNvSpPr>
            <a:spLocks noChangeShapeType="1"/>
          </p:cNvSpPr>
          <p:nvPr/>
        </p:nvSpPr>
        <p:spPr bwMode="auto">
          <a:xfrm>
            <a:off x="7126288" y="5575300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3" name="Line 83"/>
          <p:cNvSpPr>
            <a:spLocks noChangeShapeType="1"/>
          </p:cNvSpPr>
          <p:nvPr/>
        </p:nvSpPr>
        <p:spPr bwMode="auto">
          <a:xfrm flipH="1">
            <a:off x="5005388" y="5743575"/>
            <a:ext cx="2120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4" name="Line 84"/>
          <p:cNvSpPr>
            <a:spLocks noChangeShapeType="1"/>
          </p:cNvSpPr>
          <p:nvPr/>
        </p:nvSpPr>
        <p:spPr bwMode="auto">
          <a:xfrm flipH="1">
            <a:off x="6311900" y="562768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5" name="Line 85"/>
          <p:cNvSpPr>
            <a:spLocks noChangeShapeType="1"/>
          </p:cNvSpPr>
          <p:nvPr/>
        </p:nvSpPr>
        <p:spPr bwMode="auto">
          <a:xfrm flipH="1">
            <a:off x="6434138" y="5859463"/>
            <a:ext cx="692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6" name="Line 86"/>
          <p:cNvSpPr>
            <a:spLocks noChangeShapeType="1"/>
          </p:cNvSpPr>
          <p:nvPr/>
        </p:nvSpPr>
        <p:spPr bwMode="auto">
          <a:xfrm>
            <a:off x="7472363" y="5732463"/>
            <a:ext cx="265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9" name="AutoShape 89"/>
          <p:cNvSpPr>
            <a:spLocks noChangeArrowheads="1"/>
          </p:cNvSpPr>
          <p:nvPr/>
        </p:nvSpPr>
        <p:spPr bwMode="auto">
          <a:xfrm rot="5400000">
            <a:off x="5617369" y="3899694"/>
            <a:ext cx="188913" cy="22542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91" name="Line 91"/>
          <p:cNvSpPr>
            <a:spLocks noChangeShapeType="1"/>
          </p:cNvSpPr>
          <p:nvPr/>
        </p:nvSpPr>
        <p:spPr bwMode="auto">
          <a:xfrm flipH="1">
            <a:off x="5403850" y="4010025"/>
            <a:ext cx="198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92" name="Line 92"/>
          <p:cNvSpPr>
            <a:spLocks noChangeShapeType="1"/>
          </p:cNvSpPr>
          <p:nvPr/>
        </p:nvSpPr>
        <p:spPr bwMode="auto">
          <a:xfrm>
            <a:off x="5907088" y="4017963"/>
            <a:ext cx="252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93" name="AutoShape 93"/>
          <p:cNvSpPr>
            <a:spLocks noChangeArrowheads="1"/>
          </p:cNvSpPr>
          <p:nvPr/>
        </p:nvSpPr>
        <p:spPr bwMode="auto">
          <a:xfrm rot="5400000">
            <a:off x="5577682" y="5041106"/>
            <a:ext cx="188912" cy="22542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95" name="Line 95"/>
          <p:cNvSpPr>
            <a:spLocks noChangeShapeType="1"/>
          </p:cNvSpPr>
          <p:nvPr/>
        </p:nvSpPr>
        <p:spPr bwMode="auto">
          <a:xfrm flipH="1">
            <a:off x="5383213" y="5148263"/>
            <a:ext cx="179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96" name="Line 96"/>
          <p:cNvSpPr>
            <a:spLocks noChangeShapeType="1"/>
          </p:cNvSpPr>
          <p:nvPr/>
        </p:nvSpPr>
        <p:spPr bwMode="auto">
          <a:xfrm>
            <a:off x="5827713" y="5159375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97" name="AutoShape 97"/>
          <p:cNvSpPr>
            <a:spLocks noChangeArrowheads="1"/>
          </p:cNvSpPr>
          <p:nvPr/>
        </p:nvSpPr>
        <p:spPr bwMode="auto">
          <a:xfrm rot="5400000">
            <a:off x="5577681" y="5887244"/>
            <a:ext cx="188913" cy="22542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99" name="Line 99"/>
          <p:cNvSpPr>
            <a:spLocks noChangeShapeType="1"/>
          </p:cNvSpPr>
          <p:nvPr/>
        </p:nvSpPr>
        <p:spPr bwMode="auto">
          <a:xfrm flipH="1">
            <a:off x="5018088" y="5992813"/>
            <a:ext cx="544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0" name="Line 100"/>
          <p:cNvSpPr>
            <a:spLocks noChangeShapeType="1"/>
          </p:cNvSpPr>
          <p:nvPr/>
        </p:nvSpPr>
        <p:spPr bwMode="auto">
          <a:xfrm>
            <a:off x="5868988" y="6003925"/>
            <a:ext cx="588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2" name="Line 102"/>
          <p:cNvSpPr>
            <a:spLocks noChangeShapeType="1"/>
          </p:cNvSpPr>
          <p:nvPr/>
        </p:nvSpPr>
        <p:spPr bwMode="auto">
          <a:xfrm>
            <a:off x="6438900" y="4259263"/>
            <a:ext cx="0" cy="1733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3" name="Line 103"/>
          <p:cNvSpPr>
            <a:spLocks noChangeShapeType="1"/>
          </p:cNvSpPr>
          <p:nvPr/>
        </p:nvSpPr>
        <p:spPr bwMode="auto">
          <a:xfrm>
            <a:off x="5410200" y="4013200"/>
            <a:ext cx="0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5" name="Line 105"/>
          <p:cNvSpPr>
            <a:spLocks noChangeShapeType="1"/>
          </p:cNvSpPr>
          <p:nvPr/>
        </p:nvSpPr>
        <p:spPr bwMode="auto">
          <a:xfrm>
            <a:off x="5389563" y="5148263"/>
            <a:ext cx="0" cy="600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7" name="Line 107"/>
          <p:cNvSpPr>
            <a:spLocks noChangeShapeType="1"/>
          </p:cNvSpPr>
          <p:nvPr/>
        </p:nvSpPr>
        <p:spPr bwMode="auto">
          <a:xfrm flipV="1">
            <a:off x="6318250" y="4676775"/>
            <a:ext cx="0" cy="962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" name="Rectangle 108"/>
          <p:cNvSpPr>
            <a:spLocks noChangeArrowheads="1"/>
          </p:cNvSpPr>
          <p:nvPr/>
        </p:nvSpPr>
        <p:spPr bwMode="auto">
          <a:xfrm>
            <a:off x="4713288" y="4541838"/>
            <a:ext cx="417512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</a:t>
            </a:r>
            <a:r>
              <a:rPr lang="en-US" altLang="ko-KR" baseline="-25000"/>
              <a:t>0</a:t>
            </a:r>
          </a:p>
        </p:txBody>
      </p:sp>
      <p:sp>
        <p:nvSpPr>
          <p:cNvPr id="25709" name="Rectangle 109"/>
          <p:cNvSpPr>
            <a:spLocks noChangeArrowheads="1"/>
          </p:cNvSpPr>
          <p:nvPr/>
        </p:nvSpPr>
        <p:spPr bwMode="auto">
          <a:xfrm>
            <a:off x="4686300" y="5616575"/>
            <a:ext cx="4175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</a:t>
            </a:r>
            <a:r>
              <a:rPr lang="en-US" altLang="ko-KR" baseline="-25000"/>
              <a:t>1</a:t>
            </a:r>
          </a:p>
        </p:txBody>
      </p:sp>
      <p:sp>
        <p:nvSpPr>
          <p:cNvPr id="25710" name="Rectangle 110"/>
          <p:cNvSpPr>
            <a:spLocks noChangeArrowheads="1"/>
          </p:cNvSpPr>
          <p:nvPr/>
        </p:nvSpPr>
        <p:spPr bwMode="auto">
          <a:xfrm>
            <a:off x="4699000" y="5856288"/>
            <a:ext cx="333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</a:t>
            </a:r>
          </a:p>
        </p:txBody>
      </p:sp>
      <p:sp>
        <p:nvSpPr>
          <p:cNvPr id="25711" name="Rectangle 111"/>
          <p:cNvSpPr>
            <a:spLocks noChangeArrowheads="1"/>
          </p:cNvSpPr>
          <p:nvPr/>
        </p:nvSpPr>
        <p:spPr bwMode="auto">
          <a:xfrm>
            <a:off x="7748588" y="3946525"/>
            <a:ext cx="430212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</a:t>
            </a:r>
            <a:r>
              <a:rPr lang="en-US" altLang="ko-KR" baseline="-25000"/>
              <a:t>0</a:t>
            </a:r>
          </a:p>
        </p:txBody>
      </p:sp>
      <p:sp>
        <p:nvSpPr>
          <p:cNvPr id="25712" name="Rectangle 112"/>
          <p:cNvSpPr>
            <a:spLocks noChangeArrowheads="1"/>
          </p:cNvSpPr>
          <p:nvPr/>
        </p:nvSpPr>
        <p:spPr bwMode="auto">
          <a:xfrm>
            <a:off x="7748588" y="4489450"/>
            <a:ext cx="430212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</a:t>
            </a:r>
            <a:r>
              <a:rPr lang="en-US" altLang="ko-KR" baseline="-25000"/>
              <a:t>1</a:t>
            </a:r>
          </a:p>
        </p:txBody>
      </p:sp>
      <p:sp>
        <p:nvSpPr>
          <p:cNvPr id="25713" name="Rectangle 113"/>
          <p:cNvSpPr>
            <a:spLocks noChangeArrowheads="1"/>
          </p:cNvSpPr>
          <p:nvPr/>
        </p:nvSpPr>
        <p:spPr bwMode="auto">
          <a:xfrm>
            <a:off x="7721600" y="4989513"/>
            <a:ext cx="4302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</a:t>
            </a:r>
            <a:r>
              <a:rPr lang="en-US" altLang="ko-KR" baseline="-25000"/>
              <a:t>2</a:t>
            </a:r>
          </a:p>
        </p:txBody>
      </p:sp>
      <p:sp>
        <p:nvSpPr>
          <p:cNvPr id="25714" name="Rectangle 114"/>
          <p:cNvSpPr>
            <a:spLocks noChangeArrowheads="1"/>
          </p:cNvSpPr>
          <p:nvPr/>
        </p:nvSpPr>
        <p:spPr bwMode="auto">
          <a:xfrm>
            <a:off x="7737475" y="5575300"/>
            <a:ext cx="4302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</a:t>
            </a:r>
            <a:r>
              <a:rPr lang="en-US" altLang="ko-KR" baseline="-25000"/>
              <a:t>3</a:t>
            </a:r>
          </a:p>
        </p:txBody>
      </p:sp>
      <p:sp>
        <p:nvSpPr>
          <p:cNvPr id="25717" name="Oval 117"/>
          <p:cNvSpPr>
            <a:spLocks noChangeArrowheads="1"/>
          </p:cNvSpPr>
          <p:nvPr/>
        </p:nvSpPr>
        <p:spPr bwMode="auto">
          <a:xfrm>
            <a:off x="7415213" y="4087813"/>
            <a:ext cx="77787" cy="619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8" name="Oval 118"/>
          <p:cNvSpPr>
            <a:spLocks noChangeArrowheads="1"/>
          </p:cNvSpPr>
          <p:nvPr/>
        </p:nvSpPr>
        <p:spPr bwMode="auto">
          <a:xfrm>
            <a:off x="7431088" y="4648200"/>
            <a:ext cx="77787" cy="6032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9" name="Oval 119"/>
          <p:cNvSpPr>
            <a:spLocks noChangeArrowheads="1"/>
          </p:cNvSpPr>
          <p:nvPr/>
        </p:nvSpPr>
        <p:spPr bwMode="auto">
          <a:xfrm>
            <a:off x="7435850" y="5153025"/>
            <a:ext cx="77788" cy="61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20" name="Oval 120"/>
          <p:cNvSpPr>
            <a:spLocks noChangeArrowheads="1"/>
          </p:cNvSpPr>
          <p:nvPr/>
        </p:nvSpPr>
        <p:spPr bwMode="auto">
          <a:xfrm>
            <a:off x="5840413" y="3978275"/>
            <a:ext cx="77787" cy="6032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21" name="Oval 121"/>
          <p:cNvSpPr>
            <a:spLocks noChangeArrowheads="1"/>
          </p:cNvSpPr>
          <p:nvPr/>
        </p:nvSpPr>
        <p:spPr bwMode="auto">
          <a:xfrm>
            <a:off x="5789613" y="5121275"/>
            <a:ext cx="79375" cy="61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22" name="Oval 122"/>
          <p:cNvSpPr>
            <a:spLocks noChangeArrowheads="1"/>
          </p:cNvSpPr>
          <p:nvPr/>
        </p:nvSpPr>
        <p:spPr bwMode="auto">
          <a:xfrm>
            <a:off x="7440613" y="5702300"/>
            <a:ext cx="77787" cy="587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23" name="Oval 123"/>
          <p:cNvSpPr>
            <a:spLocks noChangeArrowheads="1"/>
          </p:cNvSpPr>
          <p:nvPr/>
        </p:nvSpPr>
        <p:spPr bwMode="auto">
          <a:xfrm>
            <a:off x="5794375" y="5970588"/>
            <a:ext cx="77788" cy="619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24" name="Line 124"/>
          <p:cNvSpPr>
            <a:spLocks noChangeShapeType="1"/>
          </p:cNvSpPr>
          <p:nvPr/>
        </p:nvSpPr>
        <p:spPr bwMode="auto">
          <a:xfrm flipV="1">
            <a:off x="6704013" y="4013200"/>
            <a:ext cx="0" cy="106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25" name="Line 125"/>
          <p:cNvSpPr>
            <a:spLocks noChangeShapeType="1"/>
          </p:cNvSpPr>
          <p:nvPr/>
        </p:nvSpPr>
        <p:spPr bwMode="auto">
          <a:xfrm flipV="1">
            <a:off x="6178550" y="4138613"/>
            <a:ext cx="0" cy="1019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26" name="Line 126"/>
          <p:cNvSpPr>
            <a:spLocks noChangeShapeType="1"/>
          </p:cNvSpPr>
          <p:nvPr/>
        </p:nvSpPr>
        <p:spPr bwMode="auto">
          <a:xfrm>
            <a:off x="6564313" y="5180013"/>
            <a:ext cx="0" cy="555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30" name="Group 130"/>
          <p:cNvGrpSpPr>
            <a:grpSpLocks/>
          </p:cNvGrpSpPr>
          <p:nvPr/>
        </p:nvGrpSpPr>
        <p:grpSpPr bwMode="auto">
          <a:xfrm>
            <a:off x="725488" y="4460875"/>
            <a:ext cx="2838450" cy="1490663"/>
            <a:chOff x="499" y="1550"/>
            <a:chExt cx="1788" cy="939"/>
          </a:xfrm>
        </p:grpSpPr>
        <p:sp>
          <p:nvSpPr>
            <p:cNvPr id="25654" name="Rectangle 54"/>
            <p:cNvSpPr>
              <a:spLocks noChangeArrowheads="1"/>
            </p:cNvSpPr>
            <p:nvPr/>
          </p:nvSpPr>
          <p:spPr bwMode="auto">
            <a:xfrm>
              <a:off x="499" y="1743"/>
              <a:ext cx="1754" cy="7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lang="en-US" altLang="ko-KR"/>
                <a:t>0    0    0       0    1    1    1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0    0    1       1    0    1    1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0    1    0       1    1    0    1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0    1    1       1    1    1    0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1    d    d       1    1    1    1</a:t>
              </a:r>
            </a:p>
          </p:txBody>
        </p:sp>
        <p:sp>
          <p:nvSpPr>
            <p:cNvPr id="25655" name="Line 55"/>
            <p:cNvSpPr>
              <a:spLocks noChangeShapeType="1"/>
            </p:cNvSpPr>
            <p:nvPr/>
          </p:nvSpPr>
          <p:spPr bwMode="auto">
            <a:xfrm>
              <a:off x="553" y="1758"/>
              <a:ext cx="16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Line 56"/>
            <p:cNvSpPr>
              <a:spLocks noChangeShapeType="1"/>
            </p:cNvSpPr>
            <p:nvPr/>
          </p:nvSpPr>
          <p:spPr bwMode="auto">
            <a:xfrm>
              <a:off x="1260" y="1607"/>
              <a:ext cx="0" cy="8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9" name="Rectangle 129"/>
            <p:cNvSpPr>
              <a:spLocks noChangeArrowheads="1"/>
            </p:cNvSpPr>
            <p:nvPr/>
          </p:nvSpPr>
          <p:spPr bwMode="auto">
            <a:xfrm>
              <a:off x="509" y="1550"/>
              <a:ext cx="177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762000"/>
              <a:r>
                <a:rPr lang="en-US" altLang="ko-KR"/>
                <a:t>E   A</a:t>
              </a:r>
              <a:r>
                <a:rPr lang="en-US" altLang="ko-KR" baseline="-25000"/>
                <a:t>1</a:t>
              </a:r>
              <a:r>
                <a:rPr lang="en-US" altLang="ko-KR"/>
                <a:t>   A</a:t>
              </a:r>
              <a:r>
                <a:rPr lang="en-US" altLang="ko-KR" baseline="-25000"/>
                <a:t>0</a:t>
              </a:r>
              <a:r>
                <a:rPr lang="en-US" altLang="ko-KR"/>
                <a:t>    D</a:t>
              </a:r>
              <a:r>
                <a:rPr lang="en-US" altLang="ko-KR" baseline="-25000"/>
                <a:t>0</a:t>
              </a:r>
              <a:r>
                <a:rPr lang="en-US" altLang="ko-KR"/>
                <a:t>  D</a:t>
              </a:r>
              <a:r>
                <a:rPr lang="en-US" altLang="ko-KR" baseline="-25000"/>
                <a:t>1</a:t>
              </a:r>
              <a:r>
                <a:rPr lang="en-US" altLang="ko-KR"/>
                <a:t>  D</a:t>
              </a:r>
              <a:r>
                <a:rPr lang="en-US" altLang="ko-KR" baseline="-25000"/>
                <a:t>2</a:t>
              </a:r>
              <a:r>
                <a:rPr lang="en-US" altLang="ko-KR"/>
                <a:t>  D</a:t>
              </a:r>
              <a:r>
                <a:rPr lang="en-US" altLang="ko-KR" baseline="-25000"/>
                <a:t>3</a:t>
              </a:r>
            </a:p>
          </p:txBody>
        </p:sp>
      </p:grpSp>
      <p:sp>
        <p:nvSpPr>
          <p:cNvPr id="25732" name="Rectangle 132"/>
          <p:cNvSpPr>
            <a:spLocks noChangeArrowheads="1"/>
          </p:cNvSpPr>
          <p:nvPr/>
        </p:nvSpPr>
        <p:spPr bwMode="auto">
          <a:xfrm>
            <a:off x="517525" y="3784600"/>
            <a:ext cx="17843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b="1"/>
              <a:t>2-to-4 Decoder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309563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FLIP  FLOPS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84200" y="863600"/>
            <a:ext cx="5921375" cy="1079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Characteristics</a:t>
            </a:r>
          </a:p>
          <a:p>
            <a:pPr defTabSz="762000"/>
            <a:r>
              <a:rPr lang="en-US" altLang="ko-KR" b="1"/>
              <a:t>       - 2 stable states</a:t>
            </a:r>
          </a:p>
          <a:p>
            <a:pPr defTabSz="762000"/>
            <a:r>
              <a:rPr lang="en-US" altLang="ko-KR" b="1"/>
              <a:t>       - Memory capability</a:t>
            </a:r>
          </a:p>
          <a:p>
            <a:pPr defTabSz="762000"/>
            <a:r>
              <a:rPr lang="en-US" altLang="ko-KR" b="1"/>
              <a:t>       - Operation is specified by a Characteristic Table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2806700" y="3267075"/>
            <a:ext cx="74691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0-state                       1-state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344488" y="3635375"/>
            <a:ext cx="820737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In order to be used in the computer circuits, state of the flip flop should </a:t>
            </a:r>
          </a:p>
          <a:p>
            <a:pPr defTabSz="762000"/>
            <a:r>
              <a:rPr lang="en-US" altLang="ko-KR" b="1"/>
              <a:t>have input terminals and output terminals so that it can be set to a certain</a:t>
            </a:r>
          </a:p>
          <a:p>
            <a:pPr defTabSz="762000"/>
            <a:r>
              <a:rPr lang="en-US" altLang="ko-KR" b="1"/>
              <a:t>state, and its state can be read externally.</a:t>
            </a:r>
          </a:p>
        </p:txBody>
      </p:sp>
      <p:sp>
        <p:nvSpPr>
          <p:cNvPr id="26660" name="AutoShape 36"/>
          <p:cNvSpPr>
            <a:spLocks noChangeArrowheads="1"/>
          </p:cNvSpPr>
          <p:nvPr/>
        </p:nvSpPr>
        <p:spPr bwMode="auto">
          <a:xfrm rot="5400000">
            <a:off x="3257550" y="4638675"/>
            <a:ext cx="457200" cy="47625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3736975" y="4826000"/>
            <a:ext cx="93663" cy="101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AutoShape 38"/>
          <p:cNvSpPr>
            <a:spLocks noChangeArrowheads="1"/>
          </p:cNvSpPr>
          <p:nvPr/>
        </p:nvSpPr>
        <p:spPr bwMode="auto">
          <a:xfrm rot="5400000">
            <a:off x="3293269" y="5534819"/>
            <a:ext cx="457200" cy="474662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Oval 39"/>
          <p:cNvSpPr>
            <a:spLocks noChangeArrowheads="1"/>
          </p:cNvSpPr>
          <p:nvPr/>
        </p:nvSpPr>
        <p:spPr bwMode="auto">
          <a:xfrm>
            <a:off x="3767138" y="5727700"/>
            <a:ext cx="93662" cy="101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2706688" y="4878388"/>
            <a:ext cx="544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 flipH="1">
            <a:off x="2671763" y="5765800"/>
            <a:ext cx="606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flipV="1">
            <a:off x="2209800" y="5137150"/>
            <a:ext cx="2071688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 flipV="1">
            <a:off x="4281488" y="4883150"/>
            <a:ext cx="0" cy="26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3838575" y="4883150"/>
            <a:ext cx="709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2249488" y="5191125"/>
            <a:ext cx="2016125" cy="325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>
            <a:off x="4267200" y="5505450"/>
            <a:ext cx="0" cy="274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>
            <a:off x="3878263" y="5786438"/>
            <a:ext cx="735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Line 49"/>
          <p:cNvSpPr>
            <a:spLocks noChangeShapeType="1"/>
          </p:cNvSpPr>
          <p:nvPr/>
        </p:nvSpPr>
        <p:spPr bwMode="auto">
          <a:xfrm>
            <a:off x="2206625" y="5535613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>
            <a:off x="2219325" y="5691188"/>
            <a:ext cx="161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Line 51"/>
          <p:cNvSpPr>
            <a:spLocks noChangeShapeType="1"/>
          </p:cNvSpPr>
          <p:nvPr/>
        </p:nvSpPr>
        <p:spPr bwMode="auto">
          <a:xfrm flipV="1">
            <a:off x="2246313" y="4959350"/>
            <a:ext cx="0" cy="247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>
            <a:off x="2260600" y="4968875"/>
            <a:ext cx="14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Line 53"/>
          <p:cNvSpPr>
            <a:spLocks noChangeShapeType="1"/>
          </p:cNvSpPr>
          <p:nvPr/>
        </p:nvSpPr>
        <p:spPr bwMode="auto">
          <a:xfrm flipH="1">
            <a:off x="1974850" y="4789488"/>
            <a:ext cx="447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 flipH="1">
            <a:off x="1935163" y="5854700"/>
            <a:ext cx="434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1" name="Rectangle 57"/>
          <p:cNvSpPr>
            <a:spLocks noChangeArrowheads="1"/>
          </p:cNvSpPr>
          <p:nvPr/>
        </p:nvSpPr>
        <p:spPr bwMode="auto">
          <a:xfrm>
            <a:off x="1687513" y="4600575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1674813" y="5664200"/>
            <a:ext cx="333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4537075" y="4725988"/>
            <a:ext cx="358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</a:t>
            </a:r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4551363" y="5589588"/>
            <a:ext cx="409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Q’</a:t>
            </a:r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5310188" y="4586288"/>
            <a:ext cx="2263775" cy="157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  R     Q(t+1)</a:t>
            </a:r>
          </a:p>
          <a:p>
            <a:pPr defTabSz="762000"/>
            <a:r>
              <a:rPr lang="en-US" altLang="ko-KR"/>
              <a:t>0   0     Q(t)</a:t>
            </a:r>
          </a:p>
          <a:p>
            <a:pPr defTabSz="762000"/>
            <a:r>
              <a:rPr lang="en-US" altLang="ko-KR"/>
              <a:t>0   1       0</a:t>
            </a:r>
          </a:p>
          <a:p>
            <a:pPr defTabSz="762000"/>
            <a:r>
              <a:rPr lang="en-US" altLang="ko-KR"/>
              <a:t>1   0       1</a:t>
            </a:r>
          </a:p>
          <a:p>
            <a:pPr defTabSz="762000"/>
            <a:r>
              <a:rPr lang="en-US" altLang="ko-KR"/>
              <a:t>1   1    indeterminate</a:t>
            </a:r>
          </a:p>
          <a:p>
            <a:pPr defTabSz="762000"/>
            <a:r>
              <a:rPr lang="en-US" altLang="ko-KR"/>
              <a:t>           (forbidden)</a:t>
            </a:r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>
            <a:off x="5367338" y="4867275"/>
            <a:ext cx="1668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7" name="Line 63"/>
          <p:cNvSpPr>
            <a:spLocks noChangeShapeType="1"/>
          </p:cNvSpPr>
          <p:nvPr/>
        </p:nvSpPr>
        <p:spPr bwMode="auto">
          <a:xfrm>
            <a:off x="5991225" y="4613275"/>
            <a:ext cx="0" cy="1228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8" name="Arc 64"/>
          <p:cNvSpPr>
            <a:spLocks/>
          </p:cNvSpPr>
          <p:nvPr/>
        </p:nvSpPr>
        <p:spPr bwMode="auto">
          <a:xfrm>
            <a:off x="2355850" y="4703763"/>
            <a:ext cx="350838" cy="190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9" name="Arc 65"/>
          <p:cNvSpPr>
            <a:spLocks/>
          </p:cNvSpPr>
          <p:nvPr/>
        </p:nvSpPr>
        <p:spPr bwMode="auto">
          <a:xfrm>
            <a:off x="2355850" y="4878388"/>
            <a:ext cx="350838" cy="17938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0" name="Arc 66"/>
          <p:cNvSpPr>
            <a:spLocks/>
          </p:cNvSpPr>
          <p:nvPr/>
        </p:nvSpPr>
        <p:spPr bwMode="auto">
          <a:xfrm>
            <a:off x="2355850" y="4714875"/>
            <a:ext cx="66675" cy="2047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1" name="Arc 67"/>
          <p:cNvSpPr>
            <a:spLocks/>
          </p:cNvSpPr>
          <p:nvPr/>
        </p:nvSpPr>
        <p:spPr bwMode="auto">
          <a:xfrm>
            <a:off x="2341563" y="4892675"/>
            <a:ext cx="80962" cy="165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3" name="Arc 69"/>
          <p:cNvSpPr>
            <a:spLocks/>
          </p:cNvSpPr>
          <p:nvPr/>
        </p:nvSpPr>
        <p:spPr bwMode="auto">
          <a:xfrm>
            <a:off x="2314575" y="5589588"/>
            <a:ext cx="352425" cy="190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4" name="Arc 70"/>
          <p:cNvSpPr>
            <a:spLocks/>
          </p:cNvSpPr>
          <p:nvPr/>
        </p:nvSpPr>
        <p:spPr bwMode="auto">
          <a:xfrm>
            <a:off x="2314575" y="5765800"/>
            <a:ext cx="352425" cy="1793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5" name="Arc 71"/>
          <p:cNvSpPr>
            <a:spLocks/>
          </p:cNvSpPr>
          <p:nvPr/>
        </p:nvSpPr>
        <p:spPr bwMode="auto">
          <a:xfrm>
            <a:off x="2314575" y="5602288"/>
            <a:ext cx="66675" cy="2047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6" name="Arc 72"/>
          <p:cNvSpPr>
            <a:spLocks/>
          </p:cNvSpPr>
          <p:nvPr/>
        </p:nvSpPr>
        <p:spPr bwMode="auto">
          <a:xfrm>
            <a:off x="2300288" y="5780088"/>
            <a:ext cx="80962" cy="165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7" name="Rectangle 73"/>
          <p:cNvSpPr>
            <a:spLocks noChangeArrowheads="1"/>
          </p:cNvSpPr>
          <p:nvPr/>
        </p:nvSpPr>
        <p:spPr bwMode="auto">
          <a:xfrm>
            <a:off x="8128000" y="0"/>
            <a:ext cx="10160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Flip Flops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 rot="5400000">
            <a:off x="3112294" y="2018506"/>
            <a:ext cx="427038" cy="43497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552825" y="2195513"/>
            <a:ext cx="88900" cy="95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 rot="5400000">
            <a:off x="3112294" y="2815431"/>
            <a:ext cx="427038" cy="43497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552825" y="2992438"/>
            <a:ext cx="88900" cy="95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617788" y="2232025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2625725" y="3027363"/>
            <a:ext cx="47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2628900" y="2744788"/>
            <a:ext cx="0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2622550" y="2452688"/>
            <a:ext cx="140970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652838" y="2238375"/>
            <a:ext cx="384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2628900" y="2232025"/>
            <a:ext cx="0" cy="246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2633663" y="2468563"/>
            <a:ext cx="1363662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008438" y="2786063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3643313" y="3046413"/>
            <a:ext cx="373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2478088" y="1944688"/>
            <a:ext cx="3863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1                  0              0                  1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2519363" y="3043238"/>
            <a:ext cx="3800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0                  1             1                  0</a:t>
            </a:r>
          </a:p>
        </p:txBody>
      </p:sp>
      <p:sp>
        <p:nvSpPr>
          <p:cNvPr id="26698" name="AutoShape 74"/>
          <p:cNvSpPr>
            <a:spLocks noChangeArrowheads="1"/>
          </p:cNvSpPr>
          <p:nvPr/>
        </p:nvSpPr>
        <p:spPr bwMode="auto">
          <a:xfrm rot="5400000">
            <a:off x="5191125" y="1997075"/>
            <a:ext cx="428625" cy="43497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9" name="Oval 75"/>
          <p:cNvSpPr>
            <a:spLocks noChangeArrowheads="1"/>
          </p:cNvSpPr>
          <p:nvPr/>
        </p:nvSpPr>
        <p:spPr bwMode="auto">
          <a:xfrm>
            <a:off x="5629275" y="2171700"/>
            <a:ext cx="87313" cy="95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0" name="AutoShape 76"/>
          <p:cNvSpPr>
            <a:spLocks noChangeArrowheads="1"/>
          </p:cNvSpPr>
          <p:nvPr/>
        </p:nvSpPr>
        <p:spPr bwMode="auto">
          <a:xfrm rot="5400000">
            <a:off x="5190332" y="2793206"/>
            <a:ext cx="430212" cy="43497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1" name="Oval 77"/>
          <p:cNvSpPr>
            <a:spLocks noChangeArrowheads="1"/>
          </p:cNvSpPr>
          <p:nvPr/>
        </p:nvSpPr>
        <p:spPr bwMode="auto">
          <a:xfrm>
            <a:off x="5629275" y="2968625"/>
            <a:ext cx="87313" cy="95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2" name="Line 78"/>
          <p:cNvSpPr>
            <a:spLocks noChangeShapeType="1"/>
          </p:cNvSpPr>
          <p:nvPr/>
        </p:nvSpPr>
        <p:spPr bwMode="auto">
          <a:xfrm>
            <a:off x="4697413" y="220821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3" name="Line 79"/>
          <p:cNvSpPr>
            <a:spLocks noChangeShapeType="1"/>
          </p:cNvSpPr>
          <p:nvPr/>
        </p:nvSpPr>
        <p:spPr bwMode="auto">
          <a:xfrm flipH="1">
            <a:off x="4702175" y="3005138"/>
            <a:ext cx="47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4" name="Line 80"/>
          <p:cNvSpPr>
            <a:spLocks noChangeShapeType="1"/>
          </p:cNvSpPr>
          <p:nvPr/>
        </p:nvSpPr>
        <p:spPr bwMode="auto">
          <a:xfrm flipV="1">
            <a:off x="4708525" y="2722563"/>
            <a:ext cx="0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5" name="Line 81"/>
          <p:cNvSpPr>
            <a:spLocks noChangeShapeType="1"/>
          </p:cNvSpPr>
          <p:nvPr/>
        </p:nvSpPr>
        <p:spPr bwMode="auto">
          <a:xfrm flipV="1">
            <a:off x="4702175" y="2430463"/>
            <a:ext cx="1401763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7" name="Line 83"/>
          <p:cNvSpPr>
            <a:spLocks noChangeShapeType="1"/>
          </p:cNvSpPr>
          <p:nvPr/>
        </p:nvSpPr>
        <p:spPr bwMode="auto">
          <a:xfrm>
            <a:off x="5732463" y="2216150"/>
            <a:ext cx="384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8" name="Line 84"/>
          <p:cNvSpPr>
            <a:spLocks noChangeShapeType="1"/>
          </p:cNvSpPr>
          <p:nvPr/>
        </p:nvSpPr>
        <p:spPr bwMode="auto">
          <a:xfrm>
            <a:off x="4708525" y="2200275"/>
            <a:ext cx="0" cy="255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9" name="Line 85"/>
          <p:cNvSpPr>
            <a:spLocks noChangeShapeType="1"/>
          </p:cNvSpPr>
          <p:nvPr/>
        </p:nvSpPr>
        <p:spPr bwMode="auto">
          <a:xfrm>
            <a:off x="4711700" y="2446338"/>
            <a:ext cx="1384300" cy="325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0" name="Line 86"/>
          <p:cNvSpPr>
            <a:spLocks noChangeShapeType="1"/>
          </p:cNvSpPr>
          <p:nvPr/>
        </p:nvSpPr>
        <p:spPr bwMode="auto">
          <a:xfrm>
            <a:off x="6089650" y="2763838"/>
            <a:ext cx="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1" name="Line 87"/>
          <p:cNvSpPr>
            <a:spLocks noChangeShapeType="1"/>
          </p:cNvSpPr>
          <p:nvPr/>
        </p:nvSpPr>
        <p:spPr bwMode="auto">
          <a:xfrm>
            <a:off x="5721350" y="3024188"/>
            <a:ext cx="376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2" name="Line 88"/>
          <p:cNvSpPr>
            <a:spLocks noChangeShapeType="1"/>
          </p:cNvSpPr>
          <p:nvPr/>
        </p:nvSpPr>
        <p:spPr bwMode="auto">
          <a:xfrm>
            <a:off x="4027488" y="2227263"/>
            <a:ext cx="0" cy="23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3" name="Line 89"/>
          <p:cNvSpPr>
            <a:spLocks noChangeShapeType="1"/>
          </p:cNvSpPr>
          <p:nvPr/>
        </p:nvSpPr>
        <p:spPr bwMode="auto">
          <a:xfrm>
            <a:off x="6107113" y="2211388"/>
            <a:ext cx="0" cy="23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300038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CLOCKED  FLIP  FLOPS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39725" y="855663"/>
            <a:ext cx="875347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In a large digital system with many flip flops, operations of individual flip flops </a:t>
            </a:r>
          </a:p>
          <a:p>
            <a:pPr defTabSz="762000"/>
            <a:r>
              <a:rPr lang="en-US" altLang="ko-KR" b="1"/>
              <a:t>	are required to be synchronized to a clock pulse. Otherwise, </a:t>
            </a:r>
          </a:p>
          <a:p>
            <a:pPr defTabSz="762000"/>
            <a:r>
              <a:rPr lang="en-US" altLang="ko-KR" b="1"/>
              <a:t>	the operations of the system may be unpredictable.</a:t>
            </a:r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865188" y="5741988"/>
            <a:ext cx="258762" cy="63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 rot="5400000">
            <a:off x="4276725" y="1778000"/>
            <a:ext cx="517525" cy="47307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789488" y="1974850"/>
            <a:ext cx="95250" cy="1158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 rot="5400000">
            <a:off x="4341813" y="2825750"/>
            <a:ext cx="520700" cy="47307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4851400" y="3011488"/>
            <a:ext cx="93663" cy="1158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771900" y="2024063"/>
            <a:ext cx="528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3721100" y="3054350"/>
            <a:ext cx="636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3308350" y="2327275"/>
            <a:ext cx="202882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5345113" y="2028825"/>
            <a:ext cx="0" cy="303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4902200" y="2028825"/>
            <a:ext cx="742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3316288" y="2363788"/>
            <a:ext cx="2020887" cy="430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345113" y="2797175"/>
            <a:ext cx="0" cy="290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4956175" y="3078163"/>
            <a:ext cx="717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557463" y="1858963"/>
            <a:ext cx="541337" cy="4016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2501900" y="1785938"/>
            <a:ext cx="312738" cy="51911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2841625" y="1858963"/>
            <a:ext cx="0" cy="401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2530475" y="2852738"/>
            <a:ext cx="541338" cy="4048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2476500" y="2781300"/>
            <a:ext cx="311150" cy="517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814638" y="2852738"/>
            <a:ext cx="0" cy="404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H="1">
            <a:off x="2395538" y="1958975"/>
            <a:ext cx="44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2354263" y="3170238"/>
            <a:ext cx="460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2108200" y="1739900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2093913" y="2951163"/>
            <a:ext cx="333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614988" y="1871663"/>
            <a:ext cx="358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626100" y="2884488"/>
            <a:ext cx="409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Q’</a:t>
            </a: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2582863" y="2160588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2584450" y="2160588"/>
            <a:ext cx="0" cy="80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2597150" y="2954338"/>
            <a:ext cx="223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 flipH="1">
            <a:off x="2300288" y="2549525"/>
            <a:ext cx="284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2027238" y="2346325"/>
            <a:ext cx="2952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  <a:p>
            <a:pPr defTabSz="762000" latinLnBrk="1"/>
            <a:endParaRPr lang="en-US" altLang="ko-KR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1716088" y="2549525"/>
            <a:ext cx="854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(clock)</a:t>
            </a:r>
          </a:p>
        </p:txBody>
      </p:sp>
      <p:sp>
        <p:nvSpPr>
          <p:cNvPr id="27709" name="Arc 61"/>
          <p:cNvSpPr>
            <a:spLocks/>
          </p:cNvSpPr>
          <p:nvPr/>
        </p:nvSpPr>
        <p:spPr bwMode="auto">
          <a:xfrm>
            <a:off x="3424238" y="1830388"/>
            <a:ext cx="350837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0" name="Arc 62"/>
          <p:cNvSpPr>
            <a:spLocks/>
          </p:cNvSpPr>
          <p:nvPr/>
        </p:nvSpPr>
        <p:spPr bwMode="auto">
          <a:xfrm>
            <a:off x="3424238" y="2030413"/>
            <a:ext cx="350837" cy="20161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1" name="Arc 63"/>
          <p:cNvSpPr>
            <a:spLocks/>
          </p:cNvSpPr>
          <p:nvPr/>
        </p:nvSpPr>
        <p:spPr bwMode="auto">
          <a:xfrm>
            <a:off x="3424238" y="1846263"/>
            <a:ext cx="68262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2" name="Arc 64"/>
          <p:cNvSpPr>
            <a:spLocks/>
          </p:cNvSpPr>
          <p:nvPr/>
        </p:nvSpPr>
        <p:spPr bwMode="auto">
          <a:xfrm>
            <a:off x="3409950" y="2046288"/>
            <a:ext cx="82550" cy="18573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3" name="Arc 65"/>
          <p:cNvSpPr>
            <a:spLocks/>
          </p:cNvSpPr>
          <p:nvPr/>
        </p:nvSpPr>
        <p:spPr bwMode="auto">
          <a:xfrm>
            <a:off x="3370263" y="2841625"/>
            <a:ext cx="350837" cy="2174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4" name="Arc 66"/>
          <p:cNvSpPr>
            <a:spLocks/>
          </p:cNvSpPr>
          <p:nvPr/>
        </p:nvSpPr>
        <p:spPr bwMode="auto">
          <a:xfrm>
            <a:off x="3370263" y="3041650"/>
            <a:ext cx="350837" cy="20161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5" name="Arc 67"/>
          <p:cNvSpPr>
            <a:spLocks/>
          </p:cNvSpPr>
          <p:nvPr/>
        </p:nvSpPr>
        <p:spPr bwMode="auto">
          <a:xfrm>
            <a:off x="3370263" y="2855913"/>
            <a:ext cx="66675" cy="230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6" name="Arc 68"/>
          <p:cNvSpPr>
            <a:spLocks/>
          </p:cNvSpPr>
          <p:nvPr/>
        </p:nvSpPr>
        <p:spPr bwMode="auto">
          <a:xfrm>
            <a:off x="3355975" y="3054350"/>
            <a:ext cx="80963" cy="18891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7" name="Line 69"/>
          <p:cNvSpPr>
            <a:spLocks noChangeShapeType="1"/>
          </p:cNvSpPr>
          <p:nvPr/>
        </p:nvSpPr>
        <p:spPr bwMode="auto">
          <a:xfrm>
            <a:off x="3116263" y="2066925"/>
            <a:ext cx="147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8" name="Line 70"/>
          <p:cNvSpPr>
            <a:spLocks noChangeShapeType="1"/>
          </p:cNvSpPr>
          <p:nvPr/>
        </p:nvSpPr>
        <p:spPr bwMode="auto">
          <a:xfrm flipV="1">
            <a:off x="3260725" y="1920875"/>
            <a:ext cx="0" cy="153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9" name="Line 71"/>
          <p:cNvSpPr>
            <a:spLocks noChangeShapeType="1"/>
          </p:cNvSpPr>
          <p:nvPr/>
        </p:nvSpPr>
        <p:spPr bwMode="auto">
          <a:xfrm>
            <a:off x="3275013" y="1930400"/>
            <a:ext cx="188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Line 72"/>
          <p:cNvSpPr>
            <a:spLocks noChangeShapeType="1"/>
          </p:cNvSpPr>
          <p:nvPr/>
        </p:nvSpPr>
        <p:spPr bwMode="auto">
          <a:xfrm flipH="1">
            <a:off x="3306763" y="2132013"/>
            <a:ext cx="1857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Line 73"/>
          <p:cNvSpPr>
            <a:spLocks noChangeShapeType="1"/>
          </p:cNvSpPr>
          <p:nvPr/>
        </p:nvSpPr>
        <p:spPr bwMode="auto">
          <a:xfrm>
            <a:off x="3314700" y="2147888"/>
            <a:ext cx="0" cy="23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2" name="Line 74"/>
          <p:cNvSpPr>
            <a:spLocks noChangeShapeType="1"/>
          </p:cNvSpPr>
          <p:nvPr/>
        </p:nvSpPr>
        <p:spPr bwMode="auto">
          <a:xfrm>
            <a:off x="3082925" y="3059113"/>
            <a:ext cx="173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Line 75"/>
          <p:cNvSpPr>
            <a:spLocks noChangeShapeType="1"/>
          </p:cNvSpPr>
          <p:nvPr/>
        </p:nvSpPr>
        <p:spPr bwMode="auto">
          <a:xfrm>
            <a:off x="3238500" y="3052763"/>
            <a:ext cx="0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4" name="Line 76"/>
          <p:cNvSpPr>
            <a:spLocks noChangeShapeType="1"/>
          </p:cNvSpPr>
          <p:nvPr/>
        </p:nvSpPr>
        <p:spPr bwMode="auto">
          <a:xfrm>
            <a:off x="3233738" y="3170238"/>
            <a:ext cx="18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>
            <a:off x="3303588" y="27876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6" name="Line 78"/>
          <p:cNvSpPr>
            <a:spLocks noChangeShapeType="1"/>
          </p:cNvSpPr>
          <p:nvPr/>
        </p:nvSpPr>
        <p:spPr bwMode="auto">
          <a:xfrm>
            <a:off x="3306763" y="2982913"/>
            <a:ext cx="117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7" name="Rectangle 79"/>
          <p:cNvSpPr>
            <a:spLocks noChangeArrowheads="1"/>
          </p:cNvSpPr>
          <p:nvPr/>
        </p:nvSpPr>
        <p:spPr bwMode="auto">
          <a:xfrm>
            <a:off x="8128000" y="0"/>
            <a:ext cx="10160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Flip Flops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2214563" y="4679950"/>
            <a:ext cx="1049337" cy="1103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2185988" y="4737100"/>
            <a:ext cx="1082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         Q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2268538" y="509428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2171700" y="5437188"/>
            <a:ext cx="1146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         Q’</a:t>
            </a:r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2214563" y="5203825"/>
            <a:ext cx="133350" cy="69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flipH="1">
            <a:off x="2206625" y="5265738"/>
            <a:ext cx="136525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>
            <a:off x="2063750" y="4881563"/>
            <a:ext cx="15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 flipH="1">
            <a:off x="2092325" y="5260975"/>
            <a:ext cx="122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>
            <a:off x="2063750" y="5594350"/>
            <a:ext cx="15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3260725" y="4881563"/>
            <a:ext cx="13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3265488" y="5581650"/>
            <a:ext cx="176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4340225" y="4703763"/>
            <a:ext cx="1049338" cy="11033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4313238" y="4760913"/>
            <a:ext cx="1082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         Q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392613" y="5118100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297363" y="5461000"/>
            <a:ext cx="1146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         Q’</a:t>
            </a:r>
          </a:p>
        </p:txBody>
      </p:sp>
      <p:sp>
        <p:nvSpPr>
          <p:cNvPr id="27701" name="Line 53"/>
          <p:cNvSpPr>
            <a:spLocks noChangeShapeType="1"/>
          </p:cNvSpPr>
          <p:nvPr/>
        </p:nvSpPr>
        <p:spPr bwMode="auto">
          <a:xfrm flipH="1">
            <a:off x="4191000" y="4905375"/>
            <a:ext cx="14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2" name="Line 54"/>
          <p:cNvSpPr>
            <a:spLocks noChangeShapeType="1"/>
          </p:cNvSpPr>
          <p:nvPr/>
        </p:nvSpPr>
        <p:spPr bwMode="auto">
          <a:xfrm flipH="1">
            <a:off x="4046538" y="5294313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 flipH="1">
            <a:off x="4191000" y="5618163"/>
            <a:ext cx="14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>
            <a:off x="5387975" y="4905375"/>
            <a:ext cx="16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5397500" y="5605463"/>
            <a:ext cx="169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6" name="Oval 58"/>
          <p:cNvSpPr>
            <a:spLocks noChangeArrowheads="1"/>
          </p:cNvSpPr>
          <p:nvPr/>
        </p:nvSpPr>
        <p:spPr bwMode="auto">
          <a:xfrm>
            <a:off x="4237038" y="5248275"/>
            <a:ext cx="95250" cy="82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1681163" y="5807075"/>
            <a:ext cx="40798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operates when           operates when</a:t>
            </a:r>
          </a:p>
          <a:p>
            <a:pPr defTabSz="762000"/>
            <a:r>
              <a:rPr lang="en-US" altLang="ko-KR" b="1"/>
              <a:t>clock is high               clock is low</a:t>
            </a:r>
          </a:p>
        </p:txBody>
      </p:sp>
      <p:sp>
        <p:nvSpPr>
          <p:cNvPr id="27728" name="Line 80"/>
          <p:cNvSpPr>
            <a:spLocks noChangeShapeType="1"/>
          </p:cNvSpPr>
          <p:nvPr/>
        </p:nvSpPr>
        <p:spPr bwMode="auto">
          <a:xfrm>
            <a:off x="4346575" y="5227638"/>
            <a:ext cx="133350" cy="68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9" name="Line 81"/>
          <p:cNvSpPr>
            <a:spLocks noChangeShapeType="1"/>
          </p:cNvSpPr>
          <p:nvPr/>
        </p:nvSpPr>
        <p:spPr bwMode="auto">
          <a:xfrm flipH="1">
            <a:off x="4338638" y="5289550"/>
            <a:ext cx="136525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0" name="Rectangle 82"/>
          <p:cNvSpPr>
            <a:spLocks noChangeArrowheads="1"/>
          </p:cNvSpPr>
          <p:nvPr/>
        </p:nvSpPr>
        <p:spPr bwMode="auto">
          <a:xfrm>
            <a:off x="346075" y="3470275"/>
            <a:ext cx="71310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b="1"/>
              <a:t>Clock pulse allows the flip flop to change state only </a:t>
            </a:r>
          </a:p>
          <a:p>
            <a:pPr defTabSz="762000"/>
            <a:r>
              <a:rPr lang="en-US" altLang="ko-KR" b="1"/>
              <a:t>when there is a clock pulse appearing at the c terminal.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We call above flip flop  a Clocked RS Latch, and symbolically 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307975"/>
            <a:ext cx="8523287" cy="379413"/>
          </a:xfrm>
          <a:noFill/>
          <a:ln/>
        </p:spPr>
        <p:txBody>
          <a:bodyPr/>
          <a:lstStyle/>
          <a:p>
            <a:r>
              <a:rPr lang="en-US" altLang="ko-KR"/>
              <a:t>RS-LATCH  WITH  PRESET  AND  CLEAR  INPUTS</a:t>
            </a:r>
          </a:p>
        </p:txBody>
      </p:sp>
      <p:sp>
        <p:nvSpPr>
          <p:cNvPr id="28795" name="Rectangle 123"/>
          <p:cNvSpPr>
            <a:spLocks noChangeArrowheads="1"/>
          </p:cNvSpPr>
          <p:nvPr/>
        </p:nvSpPr>
        <p:spPr bwMode="auto">
          <a:xfrm>
            <a:off x="8008938" y="0"/>
            <a:ext cx="10160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Flip Flops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 rot="5400000">
            <a:off x="4651375" y="1395413"/>
            <a:ext cx="382588" cy="442912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5076825" y="1587500"/>
            <a:ext cx="88900" cy="841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 rot="5400000">
            <a:off x="4656137" y="2144713"/>
            <a:ext cx="384175" cy="44450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086350" y="2325688"/>
            <a:ext cx="88900" cy="857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944938" y="1620838"/>
            <a:ext cx="677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3944938" y="2346325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3465513" y="1830388"/>
            <a:ext cx="2087562" cy="319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5557838" y="1631950"/>
            <a:ext cx="0" cy="21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5178425" y="1630363"/>
            <a:ext cx="661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478213" y="1841500"/>
            <a:ext cx="2071687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545138" y="2171700"/>
            <a:ext cx="0" cy="211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191125" y="23749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462213" y="1470025"/>
            <a:ext cx="508000" cy="298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411413" y="1417638"/>
            <a:ext cx="292100" cy="38258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2724150" y="1470025"/>
            <a:ext cx="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2438400" y="2201863"/>
            <a:ext cx="506413" cy="298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387600" y="2149475"/>
            <a:ext cx="292100" cy="382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2703513" y="2201863"/>
            <a:ext cx="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>
            <a:off x="2311400" y="1544638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 flipH="1">
            <a:off x="2273300" y="2435225"/>
            <a:ext cx="430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2043113" y="1385888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2030413" y="2276475"/>
            <a:ext cx="333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5799138" y="1490663"/>
            <a:ext cx="358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813425" y="2211388"/>
            <a:ext cx="409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Q’</a:t>
            </a: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 flipH="1">
            <a:off x="2473325" y="1693863"/>
            <a:ext cx="257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2489200" y="2278063"/>
            <a:ext cx="212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2222500" y="1979613"/>
            <a:ext cx="266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1966913" y="1830388"/>
            <a:ext cx="2952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  <a:p>
            <a:pPr defTabSz="762000" latinLnBrk="1"/>
            <a:endParaRPr lang="en-US" altLang="ko-KR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1687513" y="1968500"/>
            <a:ext cx="854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(clock)</a:t>
            </a:r>
          </a:p>
        </p:txBody>
      </p:sp>
      <p:sp>
        <p:nvSpPr>
          <p:cNvPr id="28707" name="Arc 35"/>
          <p:cNvSpPr>
            <a:spLocks/>
          </p:cNvSpPr>
          <p:nvPr/>
        </p:nvSpPr>
        <p:spPr bwMode="auto">
          <a:xfrm>
            <a:off x="3629025" y="1493838"/>
            <a:ext cx="307975" cy="1174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Arc 36"/>
          <p:cNvSpPr>
            <a:spLocks/>
          </p:cNvSpPr>
          <p:nvPr/>
        </p:nvSpPr>
        <p:spPr bwMode="auto">
          <a:xfrm>
            <a:off x="3617913" y="1617663"/>
            <a:ext cx="315912" cy="139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Arc 37"/>
          <p:cNvSpPr>
            <a:spLocks/>
          </p:cNvSpPr>
          <p:nvPr/>
        </p:nvSpPr>
        <p:spPr bwMode="auto">
          <a:xfrm>
            <a:off x="3617913" y="1493838"/>
            <a:ext cx="74612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Arc 38"/>
          <p:cNvSpPr>
            <a:spLocks/>
          </p:cNvSpPr>
          <p:nvPr/>
        </p:nvSpPr>
        <p:spPr bwMode="auto">
          <a:xfrm>
            <a:off x="3629025" y="1630363"/>
            <a:ext cx="63500" cy="1270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Arc 39"/>
          <p:cNvSpPr>
            <a:spLocks/>
          </p:cNvSpPr>
          <p:nvPr/>
        </p:nvSpPr>
        <p:spPr bwMode="auto">
          <a:xfrm>
            <a:off x="3629025" y="2224088"/>
            <a:ext cx="311150" cy="1190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Arc 40"/>
          <p:cNvSpPr>
            <a:spLocks/>
          </p:cNvSpPr>
          <p:nvPr/>
        </p:nvSpPr>
        <p:spPr bwMode="auto">
          <a:xfrm>
            <a:off x="3617913" y="2346325"/>
            <a:ext cx="315912" cy="1412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Arc 41"/>
          <p:cNvSpPr>
            <a:spLocks/>
          </p:cNvSpPr>
          <p:nvPr/>
        </p:nvSpPr>
        <p:spPr bwMode="auto">
          <a:xfrm>
            <a:off x="3617913" y="2224088"/>
            <a:ext cx="74612" cy="160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Arc 42"/>
          <p:cNvSpPr>
            <a:spLocks/>
          </p:cNvSpPr>
          <p:nvPr/>
        </p:nvSpPr>
        <p:spPr bwMode="auto">
          <a:xfrm>
            <a:off x="3629025" y="2360613"/>
            <a:ext cx="63500" cy="1270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H="1">
            <a:off x="3460750" y="1566863"/>
            <a:ext cx="219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V="1">
            <a:off x="3465513" y="1184275"/>
            <a:ext cx="0" cy="392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 flipH="1">
            <a:off x="3455988" y="2414588"/>
            <a:ext cx="236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>
            <a:off x="3465513" y="2425700"/>
            <a:ext cx="0" cy="35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Line 47"/>
          <p:cNvSpPr>
            <a:spLocks noChangeShapeType="1"/>
          </p:cNvSpPr>
          <p:nvPr/>
        </p:nvSpPr>
        <p:spPr bwMode="auto">
          <a:xfrm>
            <a:off x="2967038" y="1624013"/>
            <a:ext cx="7127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2951163" y="2351088"/>
            <a:ext cx="73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3260725" y="939800"/>
            <a:ext cx="1120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P(preset)</a:t>
            </a:r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3286125" y="2754313"/>
            <a:ext cx="1069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clr(clear)</a:t>
            </a: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2679700" y="3687763"/>
            <a:ext cx="976313" cy="9858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2651125" y="3738563"/>
            <a:ext cx="1019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        Q</a:t>
            </a:r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2727325" y="4057650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2640013" y="4364038"/>
            <a:ext cx="1082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        Q’</a:t>
            </a:r>
          </a:p>
        </p:txBody>
      </p:sp>
      <p:sp>
        <p:nvSpPr>
          <p:cNvPr id="28731" name="Line 59"/>
          <p:cNvSpPr>
            <a:spLocks noChangeShapeType="1"/>
          </p:cNvSpPr>
          <p:nvPr/>
        </p:nvSpPr>
        <p:spPr bwMode="auto">
          <a:xfrm flipH="1">
            <a:off x="2538413" y="3868738"/>
            <a:ext cx="141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2" name="Line 60"/>
          <p:cNvSpPr>
            <a:spLocks noChangeShapeType="1"/>
          </p:cNvSpPr>
          <p:nvPr/>
        </p:nvSpPr>
        <p:spPr bwMode="auto">
          <a:xfrm flipH="1">
            <a:off x="2565400" y="4206875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Line 61"/>
          <p:cNvSpPr>
            <a:spLocks noChangeShapeType="1"/>
          </p:cNvSpPr>
          <p:nvPr/>
        </p:nvSpPr>
        <p:spPr bwMode="auto">
          <a:xfrm flipH="1">
            <a:off x="2538413" y="4505325"/>
            <a:ext cx="141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Line 62"/>
          <p:cNvSpPr>
            <a:spLocks noChangeShapeType="1"/>
          </p:cNvSpPr>
          <p:nvPr/>
        </p:nvSpPr>
        <p:spPr bwMode="auto">
          <a:xfrm>
            <a:off x="3660775" y="3868738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Line 63"/>
          <p:cNvSpPr>
            <a:spLocks noChangeShapeType="1"/>
          </p:cNvSpPr>
          <p:nvPr/>
        </p:nvSpPr>
        <p:spPr bwMode="auto">
          <a:xfrm>
            <a:off x="3656013" y="4503738"/>
            <a:ext cx="141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4657725" y="3708400"/>
            <a:ext cx="976313" cy="987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4630738" y="3760788"/>
            <a:ext cx="1019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        Q</a:t>
            </a:r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4743450" y="407828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4616450" y="4387850"/>
            <a:ext cx="1082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        Q’</a:t>
            </a:r>
          </a:p>
        </p:txBody>
      </p:sp>
      <p:sp>
        <p:nvSpPr>
          <p:cNvPr id="28742" name="Line 70"/>
          <p:cNvSpPr>
            <a:spLocks noChangeShapeType="1"/>
          </p:cNvSpPr>
          <p:nvPr/>
        </p:nvSpPr>
        <p:spPr bwMode="auto">
          <a:xfrm flipH="1">
            <a:off x="4518025" y="3889375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3" name="Line 71"/>
          <p:cNvSpPr>
            <a:spLocks noChangeShapeType="1"/>
          </p:cNvSpPr>
          <p:nvPr/>
        </p:nvSpPr>
        <p:spPr bwMode="auto">
          <a:xfrm flipH="1">
            <a:off x="4367213" y="4229100"/>
            <a:ext cx="176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4" name="Line 72"/>
          <p:cNvSpPr>
            <a:spLocks noChangeShapeType="1"/>
          </p:cNvSpPr>
          <p:nvPr/>
        </p:nvSpPr>
        <p:spPr bwMode="auto">
          <a:xfrm flipH="1">
            <a:off x="4518025" y="4525963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5" name="Line 73"/>
          <p:cNvSpPr>
            <a:spLocks noChangeShapeType="1"/>
          </p:cNvSpPr>
          <p:nvPr/>
        </p:nvSpPr>
        <p:spPr bwMode="auto">
          <a:xfrm>
            <a:off x="5649913" y="3889375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6" name="Line 74"/>
          <p:cNvSpPr>
            <a:spLocks noChangeShapeType="1"/>
          </p:cNvSpPr>
          <p:nvPr/>
        </p:nvSpPr>
        <p:spPr bwMode="auto">
          <a:xfrm>
            <a:off x="5649913" y="4524375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7" name="Oval 75"/>
          <p:cNvSpPr>
            <a:spLocks noChangeArrowheads="1"/>
          </p:cNvSpPr>
          <p:nvPr/>
        </p:nvSpPr>
        <p:spPr bwMode="auto">
          <a:xfrm>
            <a:off x="4543425" y="4186238"/>
            <a:ext cx="88900" cy="746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8" name="Line 76"/>
          <p:cNvSpPr>
            <a:spLocks noChangeShapeType="1"/>
          </p:cNvSpPr>
          <p:nvPr/>
        </p:nvSpPr>
        <p:spPr bwMode="auto">
          <a:xfrm flipV="1">
            <a:off x="3148013" y="3549650"/>
            <a:ext cx="0" cy="138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9" name="Line 77"/>
          <p:cNvSpPr>
            <a:spLocks noChangeShapeType="1"/>
          </p:cNvSpPr>
          <p:nvPr/>
        </p:nvSpPr>
        <p:spPr bwMode="auto">
          <a:xfrm>
            <a:off x="3135313" y="4684713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0" name="Rectangle 78"/>
          <p:cNvSpPr>
            <a:spLocks noChangeArrowheads="1"/>
          </p:cNvSpPr>
          <p:nvPr/>
        </p:nvSpPr>
        <p:spPr bwMode="auto">
          <a:xfrm>
            <a:off x="2979738" y="3665538"/>
            <a:ext cx="333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</a:t>
            </a:r>
          </a:p>
        </p:txBody>
      </p:sp>
      <p:sp>
        <p:nvSpPr>
          <p:cNvPr id="28751" name="Rectangle 79"/>
          <p:cNvSpPr>
            <a:spLocks noChangeArrowheads="1"/>
          </p:cNvSpPr>
          <p:nvPr/>
        </p:nvSpPr>
        <p:spPr bwMode="auto">
          <a:xfrm>
            <a:off x="2930525" y="4392613"/>
            <a:ext cx="422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clr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4973638" y="3676650"/>
            <a:ext cx="333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</a:t>
            </a:r>
          </a:p>
        </p:txBody>
      </p:sp>
      <p:sp>
        <p:nvSpPr>
          <p:cNvPr id="28753" name="Rectangle 81"/>
          <p:cNvSpPr>
            <a:spLocks noChangeArrowheads="1"/>
          </p:cNvSpPr>
          <p:nvPr/>
        </p:nvSpPr>
        <p:spPr bwMode="auto">
          <a:xfrm>
            <a:off x="4933950" y="4418013"/>
            <a:ext cx="422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clr</a:t>
            </a:r>
          </a:p>
        </p:txBody>
      </p:sp>
      <p:sp>
        <p:nvSpPr>
          <p:cNvPr id="28754" name="Oval 82"/>
          <p:cNvSpPr>
            <a:spLocks noChangeArrowheads="1"/>
          </p:cNvSpPr>
          <p:nvPr/>
        </p:nvSpPr>
        <p:spPr bwMode="auto">
          <a:xfrm>
            <a:off x="5102225" y="3635375"/>
            <a:ext cx="76200" cy="619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Oval 83"/>
          <p:cNvSpPr>
            <a:spLocks noChangeArrowheads="1"/>
          </p:cNvSpPr>
          <p:nvPr/>
        </p:nvSpPr>
        <p:spPr bwMode="auto">
          <a:xfrm>
            <a:off x="5138738" y="4708525"/>
            <a:ext cx="77787" cy="619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6" name="Line 84"/>
          <p:cNvSpPr>
            <a:spLocks noChangeShapeType="1"/>
          </p:cNvSpPr>
          <p:nvPr/>
        </p:nvSpPr>
        <p:spPr bwMode="auto">
          <a:xfrm flipV="1">
            <a:off x="5138738" y="3529013"/>
            <a:ext cx="0" cy="106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7" name="Line 85"/>
          <p:cNvSpPr>
            <a:spLocks noChangeShapeType="1"/>
          </p:cNvSpPr>
          <p:nvPr/>
        </p:nvSpPr>
        <p:spPr bwMode="auto">
          <a:xfrm>
            <a:off x="5178425" y="4787900"/>
            <a:ext cx="0" cy="106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8" name="Rectangle 86"/>
          <p:cNvSpPr>
            <a:spLocks noChangeArrowheads="1"/>
          </p:cNvSpPr>
          <p:nvPr/>
        </p:nvSpPr>
        <p:spPr bwMode="auto">
          <a:xfrm>
            <a:off x="2690813" y="5183188"/>
            <a:ext cx="977900" cy="987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9" name="Rectangle 87"/>
          <p:cNvSpPr>
            <a:spLocks noChangeArrowheads="1"/>
          </p:cNvSpPr>
          <p:nvPr/>
        </p:nvSpPr>
        <p:spPr bwMode="auto">
          <a:xfrm>
            <a:off x="2663825" y="5233988"/>
            <a:ext cx="1019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        Q</a:t>
            </a:r>
          </a:p>
        </p:txBody>
      </p:sp>
      <p:sp>
        <p:nvSpPr>
          <p:cNvPr id="28760" name="Rectangle 88"/>
          <p:cNvSpPr>
            <a:spLocks noChangeArrowheads="1"/>
          </p:cNvSpPr>
          <p:nvPr/>
        </p:nvSpPr>
        <p:spPr bwMode="auto">
          <a:xfrm>
            <a:off x="2778125" y="5553075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28761" name="Rectangle 89"/>
          <p:cNvSpPr>
            <a:spLocks noChangeArrowheads="1"/>
          </p:cNvSpPr>
          <p:nvPr/>
        </p:nvSpPr>
        <p:spPr bwMode="auto">
          <a:xfrm>
            <a:off x="2651125" y="5862638"/>
            <a:ext cx="1082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        Q’</a:t>
            </a:r>
          </a:p>
        </p:txBody>
      </p:sp>
      <p:sp>
        <p:nvSpPr>
          <p:cNvPr id="28764" name="Line 92"/>
          <p:cNvSpPr>
            <a:spLocks noChangeShapeType="1"/>
          </p:cNvSpPr>
          <p:nvPr/>
        </p:nvSpPr>
        <p:spPr bwMode="auto">
          <a:xfrm flipH="1">
            <a:off x="2552700" y="5364163"/>
            <a:ext cx="138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Line 93"/>
          <p:cNvSpPr>
            <a:spLocks noChangeShapeType="1"/>
          </p:cNvSpPr>
          <p:nvPr/>
        </p:nvSpPr>
        <p:spPr bwMode="auto">
          <a:xfrm flipH="1">
            <a:off x="2576513" y="570230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6" name="Line 94"/>
          <p:cNvSpPr>
            <a:spLocks noChangeShapeType="1"/>
          </p:cNvSpPr>
          <p:nvPr/>
        </p:nvSpPr>
        <p:spPr bwMode="auto">
          <a:xfrm flipH="1">
            <a:off x="2552700" y="6000750"/>
            <a:ext cx="138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7" name="Line 95"/>
          <p:cNvSpPr>
            <a:spLocks noChangeShapeType="1"/>
          </p:cNvSpPr>
          <p:nvPr/>
        </p:nvSpPr>
        <p:spPr bwMode="auto">
          <a:xfrm>
            <a:off x="3692525" y="5364163"/>
            <a:ext cx="128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8" name="Line 96"/>
          <p:cNvSpPr>
            <a:spLocks noChangeShapeType="1"/>
          </p:cNvSpPr>
          <p:nvPr/>
        </p:nvSpPr>
        <p:spPr bwMode="auto">
          <a:xfrm>
            <a:off x="3692525" y="5989638"/>
            <a:ext cx="141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9" name="Rectangle 97"/>
          <p:cNvSpPr>
            <a:spLocks noChangeArrowheads="1"/>
          </p:cNvSpPr>
          <p:nvPr/>
        </p:nvSpPr>
        <p:spPr bwMode="auto">
          <a:xfrm>
            <a:off x="2995613" y="5160963"/>
            <a:ext cx="333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</a:t>
            </a:r>
          </a:p>
        </p:txBody>
      </p:sp>
      <p:sp>
        <p:nvSpPr>
          <p:cNvPr id="28770" name="Rectangle 98"/>
          <p:cNvSpPr>
            <a:spLocks noChangeArrowheads="1"/>
          </p:cNvSpPr>
          <p:nvPr/>
        </p:nvSpPr>
        <p:spPr bwMode="auto">
          <a:xfrm>
            <a:off x="2962275" y="5902325"/>
            <a:ext cx="422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clr</a:t>
            </a:r>
          </a:p>
        </p:txBody>
      </p:sp>
      <p:sp>
        <p:nvSpPr>
          <p:cNvPr id="28771" name="Oval 99"/>
          <p:cNvSpPr>
            <a:spLocks noChangeArrowheads="1"/>
          </p:cNvSpPr>
          <p:nvPr/>
        </p:nvSpPr>
        <p:spPr bwMode="auto">
          <a:xfrm>
            <a:off x="3135313" y="5110163"/>
            <a:ext cx="76200" cy="619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Oval 101"/>
          <p:cNvSpPr>
            <a:spLocks noChangeArrowheads="1"/>
          </p:cNvSpPr>
          <p:nvPr/>
        </p:nvSpPr>
        <p:spPr bwMode="auto">
          <a:xfrm>
            <a:off x="3148013" y="6176963"/>
            <a:ext cx="76200" cy="63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Rectangle 103"/>
          <p:cNvSpPr>
            <a:spLocks noChangeArrowheads="1"/>
          </p:cNvSpPr>
          <p:nvPr/>
        </p:nvSpPr>
        <p:spPr bwMode="auto">
          <a:xfrm>
            <a:off x="4721225" y="5194300"/>
            <a:ext cx="976313" cy="985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Rectangle 104"/>
          <p:cNvSpPr>
            <a:spLocks noChangeArrowheads="1"/>
          </p:cNvSpPr>
          <p:nvPr/>
        </p:nvSpPr>
        <p:spPr bwMode="auto">
          <a:xfrm>
            <a:off x="4694238" y="5246688"/>
            <a:ext cx="1019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        Q</a:t>
            </a:r>
          </a:p>
        </p:txBody>
      </p:sp>
      <p:sp>
        <p:nvSpPr>
          <p:cNvPr id="28777" name="Rectangle 105"/>
          <p:cNvSpPr>
            <a:spLocks noChangeArrowheads="1"/>
          </p:cNvSpPr>
          <p:nvPr/>
        </p:nvSpPr>
        <p:spPr bwMode="auto">
          <a:xfrm>
            <a:off x="4770438" y="556418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28778" name="Rectangle 106"/>
          <p:cNvSpPr>
            <a:spLocks noChangeArrowheads="1"/>
          </p:cNvSpPr>
          <p:nvPr/>
        </p:nvSpPr>
        <p:spPr bwMode="auto">
          <a:xfrm>
            <a:off x="4679950" y="5872163"/>
            <a:ext cx="1082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        Q’</a:t>
            </a:r>
          </a:p>
        </p:txBody>
      </p:sp>
      <p:sp>
        <p:nvSpPr>
          <p:cNvPr id="28781" name="Line 109"/>
          <p:cNvSpPr>
            <a:spLocks noChangeShapeType="1"/>
          </p:cNvSpPr>
          <p:nvPr/>
        </p:nvSpPr>
        <p:spPr bwMode="auto">
          <a:xfrm flipH="1">
            <a:off x="4581525" y="5375275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2" name="Line 110"/>
          <p:cNvSpPr>
            <a:spLocks noChangeShapeType="1"/>
          </p:cNvSpPr>
          <p:nvPr/>
        </p:nvSpPr>
        <p:spPr bwMode="auto">
          <a:xfrm flipH="1">
            <a:off x="4429125" y="5715000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3" name="Line 111"/>
          <p:cNvSpPr>
            <a:spLocks noChangeShapeType="1"/>
          </p:cNvSpPr>
          <p:nvPr/>
        </p:nvSpPr>
        <p:spPr bwMode="auto">
          <a:xfrm flipH="1">
            <a:off x="4581525" y="6011863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4" name="Line 112"/>
          <p:cNvSpPr>
            <a:spLocks noChangeShapeType="1"/>
          </p:cNvSpPr>
          <p:nvPr/>
        </p:nvSpPr>
        <p:spPr bwMode="auto">
          <a:xfrm>
            <a:off x="5699125" y="5375275"/>
            <a:ext cx="15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5" name="Line 113"/>
          <p:cNvSpPr>
            <a:spLocks noChangeShapeType="1"/>
          </p:cNvSpPr>
          <p:nvPr/>
        </p:nvSpPr>
        <p:spPr bwMode="auto">
          <a:xfrm>
            <a:off x="5699125" y="6000750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6" name="Oval 114"/>
          <p:cNvSpPr>
            <a:spLocks noChangeArrowheads="1"/>
          </p:cNvSpPr>
          <p:nvPr/>
        </p:nvSpPr>
        <p:spPr bwMode="auto">
          <a:xfrm>
            <a:off x="4606925" y="5670550"/>
            <a:ext cx="88900" cy="7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7" name="Rectangle 115"/>
          <p:cNvSpPr>
            <a:spLocks noChangeArrowheads="1"/>
          </p:cNvSpPr>
          <p:nvPr/>
        </p:nvSpPr>
        <p:spPr bwMode="auto">
          <a:xfrm>
            <a:off x="5037138" y="5160963"/>
            <a:ext cx="333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</a:t>
            </a:r>
          </a:p>
        </p:txBody>
      </p:sp>
      <p:sp>
        <p:nvSpPr>
          <p:cNvPr id="28788" name="Rectangle 116"/>
          <p:cNvSpPr>
            <a:spLocks noChangeArrowheads="1"/>
          </p:cNvSpPr>
          <p:nvPr/>
        </p:nvSpPr>
        <p:spPr bwMode="auto">
          <a:xfrm>
            <a:off x="5021263" y="5913438"/>
            <a:ext cx="422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clr</a:t>
            </a:r>
          </a:p>
        </p:txBody>
      </p:sp>
      <p:sp>
        <p:nvSpPr>
          <p:cNvPr id="28790" name="Line 118"/>
          <p:cNvSpPr>
            <a:spLocks noChangeShapeType="1"/>
          </p:cNvSpPr>
          <p:nvPr/>
        </p:nvSpPr>
        <p:spPr bwMode="auto">
          <a:xfrm>
            <a:off x="5246688" y="6191250"/>
            <a:ext cx="0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91" name="Line 119"/>
          <p:cNvSpPr>
            <a:spLocks noChangeShapeType="1"/>
          </p:cNvSpPr>
          <p:nvPr/>
        </p:nvSpPr>
        <p:spPr bwMode="auto">
          <a:xfrm flipV="1">
            <a:off x="3478213" y="1693863"/>
            <a:ext cx="0" cy="153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92" name="Line 120"/>
          <p:cNvSpPr>
            <a:spLocks noChangeShapeType="1"/>
          </p:cNvSpPr>
          <p:nvPr/>
        </p:nvSpPr>
        <p:spPr bwMode="auto">
          <a:xfrm>
            <a:off x="3490913" y="1703388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93" name="Line 121"/>
          <p:cNvSpPr>
            <a:spLocks noChangeShapeType="1"/>
          </p:cNvSpPr>
          <p:nvPr/>
        </p:nvSpPr>
        <p:spPr bwMode="auto">
          <a:xfrm>
            <a:off x="3451225" y="2139950"/>
            <a:ext cx="0" cy="146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94" name="Line 122"/>
          <p:cNvSpPr>
            <a:spLocks noChangeShapeType="1"/>
          </p:cNvSpPr>
          <p:nvPr/>
        </p:nvSpPr>
        <p:spPr bwMode="auto">
          <a:xfrm>
            <a:off x="3451225" y="2274888"/>
            <a:ext cx="212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96" name="Line 124"/>
          <p:cNvSpPr>
            <a:spLocks noChangeShapeType="1"/>
          </p:cNvSpPr>
          <p:nvPr/>
        </p:nvSpPr>
        <p:spPr bwMode="auto">
          <a:xfrm>
            <a:off x="2482850" y="1685925"/>
            <a:ext cx="0" cy="598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99" name="Group 127"/>
          <p:cNvGrpSpPr>
            <a:grpSpLocks/>
          </p:cNvGrpSpPr>
          <p:nvPr/>
        </p:nvGrpSpPr>
        <p:grpSpPr bwMode="auto">
          <a:xfrm>
            <a:off x="2676525" y="4148138"/>
            <a:ext cx="133350" cy="114300"/>
            <a:chOff x="1034" y="4233"/>
            <a:chExt cx="83" cy="85"/>
          </a:xfrm>
        </p:grpSpPr>
        <p:sp>
          <p:nvSpPr>
            <p:cNvPr id="28797" name="Line 125"/>
            <p:cNvSpPr>
              <a:spLocks noChangeShapeType="1"/>
            </p:cNvSpPr>
            <p:nvPr/>
          </p:nvSpPr>
          <p:spPr bwMode="auto">
            <a:xfrm>
              <a:off x="1039" y="4233"/>
              <a:ext cx="78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Line 126"/>
            <p:cNvSpPr>
              <a:spLocks noChangeShapeType="1"/>
            </p:cNvSpPr>
            <p:nvPr/>
          </p:nvSpPr>
          <p:spPr bwMode="auto">
            <a:xfrm flipH="1">
              <a:off x="1034" y="4274"/>
              <a:ext cx="81" cy="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00" name="Group 128"/>
          <p:cNvGrpSpPr>
            <a:grpSpLocks/>
          </p:cNvGrpSpPr>
          <p:nvPr/>
        </p:nvGrpSpPr>
        <p:grpSpPr bwMode="auto">
          <a:xfrm>
            <a:off x="4665663" y="4173538"/>
            <a:ext cx="131762" cy="111125"/>
            <a:chOff x="1034" y="4233"/>
            <a:chExt cx="83" cy="85"/>
          </a:xfrm>
        </p:grpSpPr>
        <p:sp>
          <p:nvSpPr>
            <p:cNvPr id="28801" name="Line 129"/>
            <p:cNvSpPr>
              <a:spLocks noChangeShapeType="1"/>
            </p:cNvSpPr>
            <p:nvPr/>
          </p:nvSpPr>
          <p:spPr bwMode="auto">
            <a:xfrm>
              <a:off x="1039" y="4233"/>
              <a:ext cx="78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130"/>
            <p:cNvSpPr>
              <a:spLocks noChangeShapeType="1"/>
            </p:cNvSpPr>
            <p:nvPr/>
          </p:nvSpPr>
          <p:spPr bwMode="auto">
            <a:xfrm flipH="1">
              <a:off x="1034" y="4274"/>
              <a:ext cx="81" cy="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2695575" y="5653088"/>
            <a:ext cx="131763" cy="112712"/>
            <a:chOff x="1034" y="4233"/>
            <a:chExt cx="83" cy="85"/>
          </a:xfrm>
        </p:grpSpPr>
        <p:sp>
          <p:nvSpPr>
            <p:cNvPr id="28804" name="Line 132"/>
            <p:cNvSpPr>
              <a:spLocks noChangeShapeType="1"/>
            </p:cNvSpPr>
            <p:nvPr/>
          </p:nvSpPr>
          <p:spPr bwMode="auto">
            <a:xfrm>
              <a:off x="1039" y="4233"/>
              <a:ext cx="78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5" name="Line 133"/>
            <p:cNvSpPr>
              <a:spLocks noChangeShapeType="1"/>
            </p:cNvSpPr>
            <p:nvPr/>
          </p:nvSpPr>
          <p:spPr bwMode="auto">
            <a:xfrm flipH="1">
              <a:off x="1034" y="4274"/>
              <a:ext cx="81" cy="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06" name="Group 134"/>
          <p:cNvGrpSpPr>
            <a:grpSpLocks/>
          </p:cNvGrpSpPr>
          <p:nvPr/>
        </p:nvGrpSpPr>
        <p:grpSpPr bwMode="auto">
          <a:xfrm>
            <a:off x="4713288" y="5661025"/>
            <a:ext cx="131762" cy="112713"/>
            <a:chOff x="1034" y="4233"/>
            <a:chExt cx="83" cy="85"/>
          </a:xfrm>
        </p:grpSpPr>
        <p:sp>
          <p:nvSpPr>
            <p:cNvPr id="28807" name="Line 135"/>
            <p:cNvSpPr>
              <a:spLocks noChangeShapeType="1"/>
            </p:cNvSpPr>
            <p:nvPr/>
          </p:nvSpPr>
          <p:spPr bwMode="auto">
            <a:xfrm>
              <a:off x="1039" y="4233"/>
              <a:ext cx="78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8" name="Line 136"/>
            <p:cNvSpPr>
              <a:spLocks noChangeShapeType="1"/>
            </p:cNvSpPr>
            <p:nvPr/>
          </p:nvSpPr>
          <p:spPr bwMode="auto">
            <a:xfrm flipH="1">
              <a:off x="1034" y="4274"/>
              <a:ext cx="81" cy="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09" name="Line 137"/>
          <p:cNvSpPr>
            <a:spLocks noChangeShapeType="1"/>
          </p:cNvSpPr>
          <p:nvPr/>
        </p:nvSpPr>
        <p:spPr bwMode="auto">
          <a:xfrm flipV="1">
            <a:off x="3167063" y="4965700"/>
            <a:ext cx="0" cy="138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10" name="Line 138"/>
          <p:cNvSpPr>
            <a:spLocks noChangeShapeType="1"/>
          </p:cNvSpPr>
          <p:nvPr/>
        </p:nvSpPr>
        <p:spPr bwMode="auto">
          <a:xfrm flipV="1">
            <a:off x="5194300" y="5062538"/>
            <a:ext cx="0" cy="136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11" name="Line 139"/>
          <p:cNvSpPr>
            <a:spLocks noChangeShapeType="1"/>
          </p:cNvSpPr>
          <p:nvPr/>
        </p:nvSpPr>
        <p:spPr bwMode="auto">
          <a:xfrm flipV="1">
            <a:off x="3186113" y="6254750"/>
            <a:ext cx="0" cy="138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06388"/>
            <a:ext cx="8523287" cy="379412"/>
          </a:xfrm>
          <a:noFill/>
          <a:ln/>
        </p:spPr>
        <p:txBody>
          <a:bodyPr/>
          <a:lstStyle/>
          <a:p>
            <a:r>
              <a:rPr lang="en-US" altLang="ko-KR"/>
              <a:t>D-LATCH</a:t>
            </a:r>
          </a:p>
        </p:txBody>
      </p:sp>
      <p:sp>
        <p:nvSpPr>
          <p:cNvPr id="29774" name="Rectangle 78"/>
          <p:cNvSpPr>
            <a:spLocks noChangeArrowheads="1"/>
          </p:cNvSpPr>
          <p:nvPr/>
        </p:nvSpPr>
        <p:spPr bwMode="auto">
          <a:xfrm>
            <a:off x="803275" y="974725"/>
            <a:ext cx="515937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D-Latch</a:t>
            </a:r>
          </a:p>
          <a:p>
            <a:pPr defTabSz="762000"/>
            <a:r>
              <a:rPr lang="en-US" altLang="ko-KR"/>
              <a:t>     Forbidden input values are forced not to occur</a:t>
            </a:r>
          </a:p>
          <a:p>
            <a:pPr defTabSz="762000"/>
            <a:r>
              <a:rPr lang="en-US" altLang="ko-KR"/>
              <a:t>     by using an inverter between the inputs</a:t>
            </a:r>
          </a:p>
        </p:txBody>
      </p: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8128000" y="0"/>
            <a:ext cx="10160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Flip Flops</a:t>
            </a: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 rot="5400000">
            <a:off x="4799012" y="2173288"/>
            <a:ext cx="550863" cy="547688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5359400" y="2401888"/>
            <a:ext cx="111125" cy="1190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 rot="5400000">
            <a:off x="4822031" y="3259932"/>
            <a:ext cx="550863" cy="54610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5378450" y="3481388"/>
            <a:ext cx="107950" cy="1206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429125" y="2452688"/>
            <a:ext cx="3667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4440238" y="3525838"/>
            <a:ext cx="374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3910013" y="2767013"/>
            <a:ext cx="2070100" cy="439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5972175" y="2459038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480050" y="2466975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910013" y="2884488"/>
            <a:ext cx="2030412" cy="334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500688" y="3557588"/>
            <a:ext cx="868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943225" y="2228850"/>
            <a:ext cx="623888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881313" y="2152650"/>
            <a:ext cx="357187" cy="549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3271838" y="2228850"/>
            <a:ext cx="0" cy="425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2911475" y="3282950"/>
            <a:ext cx="623888" cy="4286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849563" y="3206750"/>
            <a:ext cx="358775" cy="54768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989263" y="2541588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H="1">
            <a:off x="1739900" y="2335213"/>
            <a:ext cx="15319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flipH="1">
            <a:off x="1365250" y="3617913"/>
            <a:ext cx="1873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6267450" y="2273300"/>
            <a:ext cx="358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329363" y="3367088"/>
            <a:ext cx="409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Q’</a:t>
            </a: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H="1">
            <a:off x="2995613" y="2547938"/>
            <a:ext cx="290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2989263" y="3389313"/>
            <a:ext cx="246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flipH="1">
            <a:off x="2652713" y="2916238"/>
            <a:ext cx="327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AutoShape 31"/>
          <p:cNvSpPr>
            <a:spLocks noChangeArrowheads="1"/>
          </p:cNvSpPr>
          <p:nvPr/>
        </p:nvSpPr>
        <p:spPr bwMode="auto">
          <a:xfrm>
            <a:off x="1600200" y="2946400"/>
            <a:ext cx="296863" cy="26035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1704975" y="2873375"/>
            <a:ext cx="77788" cy="63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 flipV="1">
            <a:off x="1744663" y="2333625"/>
            <a:ext cx="0" cy="550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214438" y="3603625"/>
            <a:ext cx="942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D(data)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2298700" y="2732088"/>
            <a:ext cx="333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1962150" y="2916238"/>
            <a:ext cx="1019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(enable)</a:t>
            </a: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7281863" y="2000250"/>
            <a:ext cx="1030287" cy="11763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H="1">
            <a:off x="7080250" y="2212975"/>
            <a:ext cx="219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7059613" y="3036888"/>
            <a:ext cx="234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8313738" y="2182813"/>
            <a:ext cx="171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8320088" y="3036888"/>
            <a:ext cx="133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6959600" y="2046288"/>
            <a:ext cx="1349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    D       Q</a:t>
            </a: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7412038" y="2846388"/>
            <a:ext cx="815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    Q’</a:t>
            </a: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7281863" y="3419475"/>
            <a:ext cx="1030287" cy="1174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 flipH="1">
            <a:off x="7080250" y="3633788"/>
            <a:ext cx="219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 flipH="1">
            <a:off x="7002463" y="4459288"/>
            <a:ext cx="168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8318500" y="3602038"/>
            <a:ext cx="157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>
            <a:off x="8308975" y="4459288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48" name="Line 52"/>
          <p:cNvSpPr>
            <a:spLocks noChangeShapeType="1"/>
          </p:cNvSpPr>
          <p:nvPr/>
        </p:nvSpPr>
        <p:spPr bwMode="auto">
          <a:xfrm>
            <a:off x="7299325" y="4395788"/>
            <a:ext cx="112713" cy="49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 flipH="1">
            <a:off x="7280275" y="4448175"/>
            <a:ext cx="150813" cy="5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50" name="Rectangle 54"/>
          <p:cNvSpPr>
            <a:spLocks noChangeArrowheads="1"/>
          </p:cNvSpPr>
          <p:nvPr/>
        </p:nvSpPr>
        <p:spPr bwMode="auto">
          <a:xfrm>
            <a:off x="7431088" y="4264025"/>
            <a:ext cx="879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     Q’</a:t>
            </a:r>
          </a:p>
        </p:txBody>
      </p:sp>
      <p:sp>
        <p:nvSpPr>
          <p:cNvPr id="29751" name="Oval 55"/>
          <p:cNvSpPr>
            <a:spLocks noChangeArrowheads="1"/>
          </p:cNvSpPr>
          <p:nvPr/>
        </p:nvSpPr>
        <p:spPr bwMode="auto">
          <a:xfrm>
            <a:off x="7177088" y="4411663"/>
            <a:ext cx="93662" cy="936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6945313" y="3476625"/>
            <a:ext cx="1349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    D       Q</a:t>
            </a:r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3835400" y="4157663"/>
            <a:ext cx="138112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      Q(t+1)</a:t>
            </a:r>
          </a:p>
          <a:p>
            <a:pPr defTabSz="762000"/>
            <a:r>
              <a:rPr lang="en-US" altLang="ko-KR"/>
              <a:t>0          0</a:t>
            </a:r>
          </a:p>
          <a:p>
            <a:pPr defTabSz="762000"/>
            <a:r>
              <a:rPr lang="en-US" altLang="ko-KR"/>
              <a:t>1          1</a:t>
            </a:r>
          </a:p>
        </p:txBody>
      </p:sp>
      <p:sp>
        <p:nvSpPr>
          <p:cNvPr id="29754" name="Line 58"/>
          <p:cNvSpPr>
            <a:spLocks noChangeShapeType="1"/>
          </p:cNvSpPr>
          <p:nvPr/>
        </p:nvSpPr>
        <p:spPr bwMode="auto">
          <a:xfrm>
            <a:off x="3630613" y="4429125"/>
            <a:ext cx="1825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55" name="Line 59"/>
          <p:cNvSpPr>
            <a:spLocks noChangeShapeType="1"/>
          </p:cNvSpPr>
          <p:nvPr/>
        </p:nvSpPr>
        <p:spPr bwMode="auto">
          <a:xfrm>
            <a:off x="4302125" y="4152900"/>
            <a:ext cx="0" cy="854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56" name="Arc 60"/>
          <p:cNvSpPr>
            <a:spLocks/>
          </p:cNvSpPr>
          <p:nvPr/>
        </p:nvSpPr>
        <p:spPr bwMode="auto">
          <a:xfrm>
            <a:off x="4035425" y="2276475"/>
            <a:ext cx="388938" cy="1793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57" name="Arc 61"/>
          <p:cNvSpPr>
            <a:spLocks/>
          </p:cNvSpPr>
          <p:nvPr/>
        </p:nvSpPr>
        <p:spPr bwMode="auto">
          <a:xfrm>
            <a:off x="4021138" y="2460625"/>
            <a:ext cx="388937" cy="1936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58" name="Arc 62"/>
          <p:cNvSpPr>
            <a:spLocks/>
          </p:cNvSpPr>
          <p:nvPr/>
        </p:nvSpPr>
        <p:spPr bwMode="auto">
          <a:xfrm>
            <a:off x="4021138" y="2276475"/>
            <a:ext cx="92075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59" name="Arc 63"/>
          <p:cNvSpPr>
            <a:spLocks/>
          </p:cNvSpPr>
          <p:nvPr/>
        </p:nvSpPr>
        <p:spPr bwMode="auto">
          <a:xfrm>
            <a:off x="4035425" y="2471738"/>
            <a:ext cx="77788" cy="1825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0" name="Arc 64"/>
          <p:cNvSpPr>
            <a:spLocks/>
          </p:cNvSpPr>
          <p:nvPr/>
        </p:nvSpPr>
        <p:spPr bwMode="auto">
          <a:xfrm>
            <a:off x="4051300" y="3344863"/>
            <a:ext cx="377825" cy="1698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1" name="Arc 65"/>
          <p:cNvSpPr>
            <a:spLocks/>
          </p:cNvSpPr>
          <p:nvPr/>
        </p:nvSpPr>
        <p:spPr bwMode="auto">
          <a:xfrm>
            <a:off x="4035425" y="3519488"/>
            <a:ext cx="390525" cy="20478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2" name="Arc 66"/>
          <p:cNvSpPr>
            <a:spLocks/>
          </p:cNvSpPr>
          <p:nvPr/>
        </p:nvSpPr>
        <p:spPr bwMode="auto">
          <a:xfrm>
            <a:off x="4035425" y="3344863"/>
            <a:ext cx="93663" cy="230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3" name="Arc 67"/>
          <p:cNvSpPr>
            <a:spLocks/>
          </p:cNvSpPr>
          <p:nvPr/>
        </p:nvSpPr>
        <p:spPr bwMode="auto">
          <a:xfrm>
            <a:off x="4051300" y="3541713"/>
            <a:ext cx="77788" cy="1825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4" name="Line 68"/>
          <p:cNvSpPr>
            <a:spLocks noChangeShapeType="1"/>
          </p:cNvSpPr>
          <p:nvPr/>
        </p:nvSpPr>
        <p:spPr bwMode="auto">
          <a:xfrm>
            <a:off x="3575050" y="2441575"/>
            <a:ext cx="344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5" name="Line 69"/>
          <p:cNvSpPr>
            <a:spLocks noChangeShapeType="1"/>
          </p:cNvSpPr>
          <p:nvPr/>
        </p:nvSpPr>
        <p:spPr bwMode="auto">
          <a:xfrm flipV="1">
            <a:off x="3927475" y="2341563"/>
            <a:ext cx="0" cy="117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6" name="Line 70"/>
          <p:cNvSpPr>
            <a:spLocks noChangeShapeType="1"/>
          </p:cNvSpPr>
          <p:nvPr/>
        </p:nvSpPr>
        <p:spPr bwMode="auto">
          <a:xfrm>
            <a:off x="3941763" y="2349500"/>
            <a:ext cx="141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7" name="Line 71"/>
          <p:cNvSpPr>
            <a:spLocks noChangeShapeType="1"/>
          </p:cNvSpPr>
          <p:nvPr/>
        </p:nvSpPr>
        <p:spPr bwMode="auto">
          <a:xfrm flipV="1">
            <a:off x="3922713" y="2540000"/>
            <a:ext cx="0" cy="347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8" name="Line 72"/>
          <p:cNvSpPr>
            <a:spLocks noChangeShapeType="1"/>
          </p:cNvSpPr>
          <p:nvPr/>
        </p:nvSpPr>
        <p:spPr bwMode="auto">
          <a:xfrm>
            <a:off x="3927475" y="2547938"/>
            <a:ext cx="171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9" name="Line 73"/>
          <p:cNvSpPr>
            <a:spLocks noChangeShapeType="1"/>
          </p:cNvSpPr>
          <p:nvPr/>
        </p:nvSpPr>
        <p:spPr bwMode="auto">
          <a:xfrm>
            <a:off x="3910013" y="3189288"/>
            <a:ext cx="0" cy="260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0" name="Line 74"/>
          <p:cNvSpPr>
            <a:spLocks noChangeShapeType="1"/>
          </p:cNvSpPr>
          <p:nvPr/>
        </p:nvSpPr>
        <p:spPr bwMode="auto">
          <a:xfrm>
            <a:off x="3913188" y="3435350"/>
            <a:ext cx="200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1" name="Line 75"/>
          <p:cNvSpPr>
            <a:spLocks noChangeShapeType="1"/>
          </p:cNvSpPr>
          <p:nvPr/>
        </p:nvSpPr>
        <p:spPr bwMode="auto">
          <a:xfrm>
            <a:off x="3525838" y="3511550"/>
            <a:ext cx="404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2" name="Line 76"/>
          <p:cNvSpPr>
            <a:spLocks noChangeShapeType="1"/>
          </p:cNvSpPr>
          <p:nvPr/>
        </p:nvSpPr>
        <p:spPr bwMode="auto">
          <a:xfrm>
            <a:off x="3919538" y="3516313"/>
            <a:ext cx="0" cy="115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3" name="Line 77"/>
          <p:cNvSpPr>
            <a:spLocks noChangeShapeType="1"/>
          </p:cNvSpPr>
          <p:nvPr/>
        </p:nvSpPr>
        <p:spPr bwMode="auto">
          <a:xfrm>
            <a:off x="3927475" y="3617913"/>
            <a:ext cx="201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7" name="Line 81"/>
          <p:cNvSpPr>
            <a:spLocks noChangeShapeType="1"/>
          </p:cNvSpPr>
          <p:nvPr/>
        </p:nvSpPr>
        <p:spPr bwMode="auto">
          <a:xfrm>
            <a:off x="5949950" y="3217863"/>
            <a:ext cx="0" cy="328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8" name="Line 82"/>
          <p:cNvSpPr>
            <a:spLocks noChangeShapeType="1"/>
          </p:cNvSpPr>
          <p:nvPr/>
        </p:nvSpPr>
        <p:spPr bwMode="auto">
          <a:xfrm>
            <a:off x="3236913" y="3267075"/>
            <a:ext cx="0" cy="465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9" name="Line 83"/>
          <p:cNvSpPr>
            <a:spLocks noChangeShapeType="1"/>
          </p:cNvSpPr>
          <p:nvPr/>
        </p:nvSpPr>
        <p:spPr bwMode="auto">
          <a:xfrm>
            <a:off x="7280275" y="2967038"/>
            <a:ext cx="136525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80" name="Line 84"/>
          <p:cNvSpPr>
            <a:spLocks noChangeShapeType="1"/>
          </p:cNvSpPr>
          <p:nvPr/>
        </p:nvSpPr>
        <p:spPr bwMode="auto">
          <a:xfrm flipH="1">
            <a:off x="7286625" y="3025775"/>
            <a:ext cx="149225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83" name="Line 87"/>
          <p:cNvSpPr>
            <a:spLocks noChangeShapeType="1"/>
          </p:cNvSpPr>
          <p:nvPr/>
        </p:nvSpPr>
        <p:spPr bwMode="auto">
          <a:xfrm flipV="1">
            <a:off x="1744663" y="3219450"/>
            <a:ext cx="0" cy="388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06388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EDGE-TRIGGERED  FLIP  FLOPS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06450" y="1031875"/>
            <a:ext cx="5426075" cy="3308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Characteristics</a:t>
            </a:r>
          </a:p>
          <a:p>
            <a:pPr defTabSz="762000"/>
            <a:r>
              <a:rPr lang="en-US" altLang="ko-KR" b="1"/>
              <a:t>      - State transition occurs at the rising edge or</a:t>
            </a:r>
          </a:p>
          <a:p>
            <a:pPr defTabSz="762000"/>
            <a:r>
              <a:rPr lang="en-US" altLang="ko-KR" b="1"/>
              <a:t>        falling edge of the clock pulse</a:t>
            </a:r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Latches</a:t>
            </a:r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Edge-triggered Flip Flops (positive)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098550" y="3294063"/>
            <a:ext cx="108331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  respond to the input only during these periods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1765300" y="5491163"/>
            <a:ext cx="3851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respond to the input only at this time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8008938" y="0"/>
            <a:ext cx="10160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Flip Flops</a:t>
            </a:r>
          </a:p>
        </p:txBody>
      </p:sp>
      <p:grpSp>
        <p:nvGrpSpPr>
          <p:cNvPr id="30753" name="Group 33"/>
          <p:cNvGrpSpPr>
            <a:grpSpLocks/>
          </p:cNvGrpSpPr>
          <p:nvPr/>
        </p:nvGrpSpPr>
        <p:grpSpPr bwMode="auto">
          <a:xfrm>
            <a:off x="1617663" y="2603500"/>
            <a:ext cx="4446587" cy="712788"/>
            <a:chOff x="1019" y="1694"/>
            <a:chExt cx="3575" cy="365"/>
          </a:xfrm>
        </p:grpSpPr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1019" y="1913"/>
              <a:ext cx="4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1495" y="1695"/>
              <a:ext cx="8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2352" y="1908"/>
              <a:ext cx="6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V="1">
              <a:off x="3040" y="1696"/>
              <a:ext cx="0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3036" y="1695"/>
              <a:ext cx="8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3866" y="1701"/>
              <a:ext cx="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3877" y="1913"/>
              <a:ext cx="7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 flipV="1">
              <a:off x="1904" y="1718"/>
              <a:ext cx="280" cy="3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 flipV="1">
              <a:off x="3193" y="1718"/>
              <a:ext cx="258" cy="3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 flipV="1">
              <a:off x="1505" y="1696"/>
              <a:ext cx="0" cy="2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V="1">
              <a:off x="2354" y="1694"/>
              <a:ext cx="0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54" name="Group 34"/>
          <p:cNvGrpSpPr>
            <a:grpSpLocks/>
          </p:cNvGrpSpPr>
          <p:nvPr/>
        </p:nvGrpSpPr>
        <p:grpSpPr bwMode="auto">
          <a:xfrm>
            <a:off x="1636713" y="4616450"/>
            <a:ext cx="4456112" cy="774700"/>
            <a:chOff x="1031" y="2908"/>
            <a:chExt cx="3575" cy="434"/>
          </a:xfrm>
        </p:grpSpPr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1031" y="3127"/>
              <a:ext cx="5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1557" y="2909"/>
              <a:ext cx="8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2360" y="3119"/>
              <a:ext cx="6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 flipV="1">
              <a:off x="3057" y="2912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048" y="2909"/>
              <a:ext cx="8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3878" y="2915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3889" y="3127"/>
              <a:ext cx="7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 flipH="1" flipV="1">
              <a:off x="1562" y="3140"/>
              <a:ext cx="10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 flipH="1" flipV="1">
              <a:off x="3055" y="3143"/>
              <a:ext cx="146" cy="1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 flipV="1">
              <a:off x="2367" y="2908"/>
              <a:ext cx="0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 flipV="1">
              <a:off x="1560" y="2912"/>
              <a:ext cx="0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290513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POSITIVE  EDGE-TRIGGERED  </a:t>
            </a:r>
          </a:p>
        </p:txBody>
      </p:sp>
      <p:sp>
        <p:nvSpPr>
          <p:cNvPr id="31867" name="Rectangle 123"/>
          <p:cNvSpPr>
            <a:spLocks noChangeArrowheads="1"/>
          </p:cNvSpPr>
          <p:nvPr/>
        </p:nvSpPr>
        <p:spPr bwMode="auto">
          <a:xfrm>
            <a:off x="206375" y="5964238"/>
            <a:ext cx="75977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T-Flip Flop</a:t>
            </a:r>
            <a:r>
              <a:rPr lang="en-US" altLang="ko-KR"/>
              <a:t>: JK-Flip Flop whose J and K inputs are tied together to make </a:t>
            </a:r>
          </a:p>
          <a:p>
            <a:pPr defTabSz="762000"/>
            <a:r>
              <a:rPr lang="en-US" altLang="ko-KR"/>
              <a:t>	T input.  Toggles whenever there is a pulse on T input.</a:t>
            </a:r>
          </a:p>
        </p:txBody>
      </p:sp>
      <p:sp>
        <p:nvSpPr>
          <p:cNvPr id="31868" name="Rectangle 124"/>
          <p:cNvSpPr>
            <a:spLocks noChangeArrowheads="1"/>
          </p:cNvSpPr>
          <p:nvPr/>
        </p:nvSpPr>
        <p:spPr bwMode="auto">
          <a:xfrm>
            <a:off x="8128000" y="0"/>
            <a:ext cx="10160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Flip Flops</a:t>
            </a:r>
          </a:p>
        </p:txBody>
      </p:sp>
      <p:sp>
        <p:nvSpPr>
          <p:cNvPr id="31865" name="Rectangle 121"/>
          <p:cNvSpPr>
            <a:spLocks noChangeArrowheads="1"/>
          </p:cNvSpPr>
          <p:nvPr/>
        </p:nvSpPr>
        <p:spPr bwMode="auto">
          <a:xfrm>
            <a:off x="231775" y="903288"/>
            <a:ext cx="1374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D-Flip Flop</a:t>
            </a:r>
          </a:p>
        </p:txBody>
      </p:sp>
      <p:sp>
        <p:nvSpPr>
          <p:cNvPr id="31866" name="Rectangle 122"/>
          <p:cNvSpPr>
            <a:spLocks noChangeArrowheads="1"/>
          </p:cNvSpPr>
          <p:nvPr/>
        </p:nvSpPr>
        <p:spPr bwMode="auto">
          <a:xfrm>
            <a:off x="219075" y="3668713"/>
            <a:ext cx="1501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JK-Flip Flop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36913" y="1162050"/>
            <a:ext cx="774700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195638" y="1141413"/>
            <a:ext cx="8699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S1       Q1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3236913" y="1558925"/>
            <a:ext cx="127000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H="1">
            <a:off x="3230563" y="1616075"/>
            <a:ext cx="125412" cy="39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214688" y="1495425"/>
            <a:ext cx="871537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  C1</a:t>
            </a:r>
          </a:p>
          <a:p>
            <a:pPr defTabSz="762000"/>
            <a:endParaRPr lang="en-US" altLang="ko-KR" sz="1200" b="1"/>
          </a:p>
          <a:p>
            <a:pPr defTabSz="762000"/>
            <a:r>
              <a:rPr lang="en-US" altLang="ko-KR" sz="1200" b="1"/>
              <a:t>R1      Q1'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735513" y="1171575"/>
            <a:ext cx="776287" cy="8715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695825" y="1152525"/>
            <a:ext cx="8699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S2       Q2</a:t>
            </a: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4735513" y="1570038"/>
            <a:ext cx="127000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4735513" y="1617663"/>
            <a:ext cx="120650" cy="49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705350" y="1477963"/>
            <a:ext cx="871538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  C2</a:t>
            </a:r>
          </a:p>
          <a:p>
            <a:pPr defTabSz="762000"/>
            <a:endParaRPr lang="en-US" altLang="ko-KR" sz="1200" b="1"/>
          </a:p>
          <a:p>
            <a:pPr defTabSz="762000"/>
            <a:r>
              <a:rPr lang="en-US" altLang="ko-KR" sz="1200" b="1"/>
              <a:t>R2      Q2'</a:t>
            </a:r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 rot="10800000">
            <a:off x="2487613" y="1484313"/>
            <a:ext cx="203200" cy="17145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2787650" y="1719263"/>
            <a:ext cx="203200" cy="17145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H="1">
            <a:off x="2259013" y="1257300"/>
            <a:ext cx="977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4024313" y="1277938"/>
            <a:ext cx="698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521325" y="1277938"/>
            <a:ext cx="358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H="1">
            <a:off x="2576513" y="1925638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H="1">
            <a:off x="2894013" y="162560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2894013" y="1892300"/>
            <a:ext cx="0" cy="277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2246313" y="2160588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4014788" y="1903413"/>
            <a:ext cx="727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H="1">
            <a:off x="4419600" y="1625600"/>
            <a:ext cx="315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4425950" y="1635125"/>
            <a:ext cx="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5521325" y="1897063"/>
            <a:ext cx="36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2400300" y="892175"/>
            <a:ext cx="3378200" cy="1409700"/>
          </a:xfrm>
          <a:prstGeom prst="rect">
            <a:avLst/>
          </a:prstGeom>
          <a:noFill/>
          <a:ln w="25400">
            <a:pattFill prst="wd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1963738" y="1096963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1978025" y="2000250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5849938" y="1106488"/>
            <a:ext cx="358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5875338" y="1719263"/>
            <a:ext cx="4016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Q'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6718300" y="1203325"/>
            <a:ext cx="709613" cy="796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6527800" y="1311275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6721475" y="1849438"/>
            <a:ext cx="123825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 flipH="1">
            <a:off x="6715125" y="1901825"/>
            <a:ext cx="127000" cy="44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flipH="1">
            <a:off x="6515100" y="1903413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7442200" y="1301750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7439025" y="1911350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6675438" y="1158875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6805613" y="1722438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7121525" y="1158875"/>
            <a:ext cx="358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7089775" y="1722438"/>
            <a:ext cx="4016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Q'</a:t>
            </a:r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3586163" y="3484563"/>
            <a:ext cx="1125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 flipV="1">
            <a:off x="4722813" y="2981325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4732338" y="2986088"/>
            <a:ext cx="954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5668963" y="2981325"/>
            <a:ext cx="0" cy="515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5662613" y="3495675"/>
            <a:ext cx="1165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3400425" y="1331913"/>
            <a:ext cx="19716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SR1                            SR2</a:t>
            </a:r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 flipH="1" flipV="1">
            <a:off x="3573463" y="2038350"/>
            <a:ext cx="727075" cy="1182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 flipV="1">
            <a:off x="5111750" y="20605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3616325" y="3476625"/>
            <a:ext cx="10779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SR1 active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4648200" y="2959100"/>
            <a:ext cx="10779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SR2 active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6767513" y="1441450"/>
            <a:ext cx="701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D-FF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3262313" y="4538663"/>
            <a:ext cx="776287" cy="873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3224213" y="4546600"/>
            <a:ext cx="8699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S1       Q1</a:t>
            </a:r>
          </a:p>
        </p:txBody>
      </p:sp>
      <p:sp>
        <p:nvSpPr>
          <p:cNvPr id="31804" name="Line 60"/>
          <p:cNvSpPr>
            <a:spLocks noChangeShapeType="1"/>
          </p:cNvSpPr>
          <p:nvPr/>
        </p:nvSpPr>
        <p:spPr bwMode="auto">
          <a:xfrm>
            <a:off x="3262313" y="4937125"/>
            <a:ext cx="103187" cy="53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5" name="Line 61"/>
          <p:cNvSpPr>
            <a:spLocks noChangeShapeType="1"/>
          </p:cNvSpPr>
          <p:nvPr/>
        </p:nvSpPr>
        <p:spPr bwMode="auto">
          <a:xfrm flipH="1">
            <a:off x="3260725" y="4989513"/>
            <a:ext cx="101600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3224213" y="4875213"/>
            <a:ext cx="871537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  C1</a:t>
            </a:r>
          </a:p>
          <a:p>
            <a:pPr defTabSz="762000"/>
            <a:endParaRPr lang="en-US" altLang="ko-KR" sz="1200" b="1"/>
          </a:p>
          <a:p>
            <a:pPr defTabSz="762000"/>
            <a:r>
              <a:rPr lang="en-US" altLang="ko-KR" sz="1200" b="1"/>
              <a:t>R1      Q1'</a:t>
            </a:r>
          </a:p>
        </p:txBody>
      </p:sp>
      <p:sp>
        <p:nvSpPr>
          <p:cNvPr id="31807" name="Rectangle 63"/>
          <p:cNvSpPr>
            <a:spLocks noChangeArrowheads="1"/>
          </p:cNvSpPr>
          <p:nvPr/>
        </p:nvSpPr>
        <p:spPr bwMode="auto">
          <a:xfrm>
            <a:off x="4760913" y="4549775"/>
            <a:ext cx="776287" cy="8715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4721225" y="4557713"/>
            <a:ext cx="8699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S2       Q2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4760913" y="4948238"/>
            <a:ext cx="128587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4759325" y="4994275"/>
            <a:ext cx="131763" cy="74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4759325" y="4883150"/>
            <a:ext cx="871538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  C2</a:t>
            </a:r>
          </a:p>
          <a:p>
            <a:pPr defTabSz="762000"/>
            <a:endParaRPr lang="en-US" altLang="ko-KR" sz="1200" b="1"/>
          </a:p>
          <a:p>
            <a:pPr defTabSz="762000"/>
            <a:r>
              <a:rPr lang="en-US" altLang="ko-KR" sz="1200" b="1"/>
              <a:t>R2      Q2'</a:t>
            </a:r>
          </a:p>
        </p:txBody>
      </p:sp>
      <p:sp>
        <p:nvSpPr>
          <p:cNvPr id="31812" name="AutoShape 68"/>
          <p:cNvSpPr>
            <a:spLocks noChangeArrowheads="1"/>
          </p:cNvSpPr>
          <p:nvPr/>
        </p:nvSpPr>
        <p:spPr bwMode="auto">
          <a:xfrm>
            <a:off x="2813050" y="5092700"/>
            <a:ext cx="203200" cy="17145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3" name="Oval 69"/>
          <p:cNvSpPr>
            <a:spLocks noChangeArrowheads="1"/>
          </p:cNvSpPr>
          <p:nvPr/>
        </p:nvSpPr>
        <p:spPr bwMode="auto">
          <a:xfrm>
            <a:off x="2892425" y="5059363"/>
            <a:ext cx="50800" cy="333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4" name="Line 70"/>
          <p:cNvSpPr>
            <a:spLocks noChangeShapeType="1"/>
          </p:cNvSpPr>
          <p:nvPr/>
        </p:nvSpPr>
        <p:spPr bwMode="auto">
          <a:xfrm flipH="1">
            <a:off x="2601913" y="4637088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5" name="Line 71"/>
          <p:cNvSpPr>
            <a:spLocks noChangeShapeType="1"/>
          </p:cNvSpPr>
          <p:nvPr/>
        </p:nvSpPr>
        <p:spPr bwMode="auto">
          <a:xfrm>
            <a:off x="4051300" y="4657725"/>
            <a:ext cx="696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6" name="Line 72"/>
          <p:cNvSpPr>
            <a:spLocks noChangeShapeType="1"/>
          </p:cNvSpPr>
          <p:nvPr/>
        </p:nvSpPr>
        <p:spPr bwMode="auto">
          <a:xfrm flipH="1">
            <a:off x="2644775" y="531495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7" name="Line 73"/>
          <p:cNvSpPr>
            <a:spLocks noChangeShapeType="1"/>
          </p:cNvSpPr>
          <p:nvPr/>
        </p:nvSpPr>
        <p:spPr bwMode="auto">
          <a:xfrm flipH="1">
            <a:off x="2919413" y="500380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9" name="Line 75"/>
          <p:cNvSpPr>
            <a:spLocks noChangeShapeType="1"/>
          </p:cNvSpPr>
          <p:nvPr/>
        </p:nvSpPr>
        <p:spPr bwMode="auto">
          <a:xfrm>
            <a:off x="2914650" y="5268913"/>
            <a:ext cx="0" cy="277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0" name="Line 76"/>
          <p:cNvSpPr>
            <a:spLocks noChangeShapeType="1"/>
          </p:cNvSpPr>
          <p:nvPr/>
        </p:nvSpPr>
        <p:spPr bwMode="auto">
          <a:xfrm flipH="1">
            <a:off x="1981200" y="5540375"/>
            <a:ext cx="248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1" name="Line 77"/>
          <p:cNvSpPr>
            <a:spLocks noChangeShapeType="1"/>
          </p:cNvSpPr>
          <p:nvPr/>
        </p:nvSpPr>
        <p:spPr bwMode="auto">
          <a:xfrm>
            <a:off x="4030663" y="5281613"/>
            <a:ext cx="717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2" name="Line 78"/>
          <p:cNvSpPr>
            <a:spLocks noChangeShapeType="1"/>
          </p:cNvSpPr>
          <p:nvPr/>
        </p:nvSpPr>
        <p:spPr bwMode="auto">
          <a:xfrm flipH="1">
            <a:off x="4443413" y="5003800"/>
            <a:ext cx="317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3" name="Line 79"/>
          <p:cNvSpPr>
            <a:spLocks noChangeShapeType="1"/>
          </p:cNvSpPr>
          <p:nvPr/>
        </p:nvSpPr>
        <p:spPr bwMode="auto">
          <a:xfrm>
            <a:off x="4456113" y="5014913"/>
            <a:ext cx="0" cy="523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4" name="Rectangle 80"/>
          <p:cNvSpPr>
            <a:spLocks noChangeArrowheads="1"/>
          </p:cNvSpPr>
          <p:nvPr/>
        </p:nvSpPr>
        <p:spPr bwMode="auto">
          <a:xfrm>
            <a:off x="3425825" y="4711700"/>
            <a:ext cx="19716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SR1                            SR2</a:t>
            </a:r>
          </a:p>
        </p:txBody>
      </p:sp>
      <p:sp>
        <p:nvSpPr>
          <p:cNvPr id="31825" name="Oval 81"/>
          <p:cNvSpPr>
            <a:spLocks noChangeArrowheads="1"/>
          </p:cNvSpPr>
          <p:nvPr/>
        </p:nvSpPr>
        <p:spPr bwMode="auto">
          <a:xfrm>
            <a:off x="2132013" y="4475163"/>
            <a:ext cx="482600" cy="2905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2043113" y="4430713"/>
            <a:ext cx="304800" cy="35718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>
            <a:off x="2371725" y="4475163"/>
            <a:ext cx="0" cy="29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8" name="Oval 84"/>
          <p:cNvSpPr>
            <a:spLocks noChangeArrowheads="1"/>
          </p:cNvSpPr>
          <p:nvPr/>
        </p:nvSpPr>
        <p:spPr bwMode="auto">
          <a:xfrm>
            <a:off x="2157413" y="5119688"/>
            <a:ext cx="484187" cy="292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2068513" y="5078413"/>
            <a:ext cx="304800" cy="35401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0" name="Line 86"/>
          <p:cNvSpPr>
            <a:spLocks noChangeShapeType="1"/>
          </p:cNvSpPr>
          <p:nvPr/>
        </p:nvSpPr>
        <p:spPr bwMode="auto">
          <a:xfrm>
            <a:off x="2397125" y="5119688"/>
            <a:ext cx="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 flipH="1">
            <a:off x="1992313" y="4691063"/>
            <a:ext cx="392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H="1">
            <a:off x="1992313" y="5197475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3" name="Line 89"/>
          <p:cNvSpPr>
            <a:spLocks noChangeShapeType="1"/>
          </p:cNvSpPr>
          <p:nvPr/>
        </p:nvSpPr>
        <p:spPr bwMode="auto">
          <a:xfrm>
            <a:off x="5548313" y="5281613"/>
            <a:ext cx="3317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4" name="Line 90"/>
          <p:cNvSpPr>
            <a:spLocks noChangeShapeType="1"/>
          </p:cNvSpPr>
          <p:nvPr/>
        </p:nvSpPr>
        <p:spPr bwMode="auto">
          <a:xfrm>
            <a:off x="5538788" y="4657725"/>
            <a:ext cx="341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5" name="Line 91"/>
          <p:cNvSpPr>
            <a:spLocks noChangeShapeType="1"/>
          </p:cNvSpPr>
          <p:nvPr/>
        </p:nvSpPr>
        <p:spPr bwMode="auto">
          <a:xfrm flipV="1">
            <a:off x="5700713" y="4348163"/>
            <a:ext cx="0" cy="319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6" name="Line 92"/>
          <p:cNvSpPr>
            <a:spLocks noChangeShapeType="1"/>
          </p:cNvSpPr>
          <p:nvPr/>
        </p:nvSpPr>
        <p:spPr bwMode="auto">
          <a:xfrm flipH="1">
            <a:off x="2163763" y="4356100"/>
            <a:ext cx="353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7" name="Line 93"/>
          <p:cNvSpPr>
            <a:spLocks noChangeShapeType="1"/>
          </p:cNvSpPr>
          <p:nvPr/>
        </p:nvSpPr>
        <p:spPr bwMode="auto">
          <a:xfrm>
            <a:off x="2174875" y="4354513"/>
            <a:ext cx="0" cy="1004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8" name="Line 94"/>
          <p:cNvSpPr>
            <a:spLocks noChangeShapeType="1"/>
          </p:cNvSpPr>
          <p:nvPr/>
        </p:nvSpPr>
        <p:spPr bwMode="auto">
          <a:xfrm>
            <a:off x="2182813" y="5346700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>
            <a:off x="5713413" y="5281613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0" name="Line 96"/>
          <p:cNvSpPr>
            <a:spLocks noChangeShapeType="1"/>
          </p:cNvSpPr>
          <p:nvPr/>
        </p:nvSpPr>
        <p:spPr bwMode="auto">
          <a:xfrm flipH="1">
            <a:off x="2274888" y="5670550"/>
            <a:ext cx="3452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2" name="Line 98"/>
          <p:cNvSpPr>
            <a:spLocks noChangeShapeType="1"/>
          </p:cNvSpPr>
          <p:nvPr/>
        </p:nvSpPr>
        <p:spPr bwMode="auto">
          <a:xfrm>
            <a:off x="2266950" y="454660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3" name="Rectangle 99"/>
          <p:cNvSpPr>
            <a:spLocks noChangeArrowheads="1"/>
          </p:cNvSpPr>
          <p:nvPr/>
        </p:nvSpPr>
        <p:spPr bwMode="auto">
          <a:xfrm>
            <a:off x="6438900" y="4484688"/>
            <a:ext cx="773113" cy="862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4" name="Line 100"/>
          <p:cNvSpPr>
            <a:spLocks noChangeShapeType="1"/>
          </p:cNvSpPr>
          <p:nvPr/>
        </p:nvSpPr>
        <p:spPr bwMode="auto">
          <a:xfrm>
            <a:off x="6437313" y="4905375"/>
            <a:ext cx="95250" cy="44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 flipH="1">
            <a:off x="6434138" y="4954588"/>
            <a:ext cx="106362" cy="41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6" name="Rectangle 102"/>
          <p:cNvSpPr>
            <a:spLocks noChangeArrowheads="1"/>
          </p:cNvSpPr>
          <p:nvPr/>
        </p:nvSpPr>
        <p:spPr bwMode="auto">
          <a:xfrm>
            <a:off x="1724025" y="4527550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</a:t>
            </a:r>
          </a:p>
        </p:txBody>
      </p:sp>
      <p:sp>
        <p:nvSpPr>
          <p:cNvPr id="31847" name="Rectangle 103"/>
          <p:cNvSpPr>
            <a:spLocks noChangeArrowheads="1"/>
          </p:cNvSpPr>
          <p:nvPr/>
        </p:nvSpPr>
        <p:spPr bwMode="auto">
          <a:xfrm>
            <a:off x="1724025" y="5032375"/>
            <a:ext cx="333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K</a:t>
            </a:r>
          </a:p>
        </p:txBody>
      </p:sp>
      <p:sp>
        <p:nvSpPr>
          <p:cNvPr id="31848" name="Rectangle 104"/>
          <p:cNvSpPr>
            <a:spLocks noChangeArrowheads="1"/>
          </p:cNvSpPr>
          <p:nvPr/>
        </p:nvSpPr>
        <p:spPr bwMode="auto">
          <a:xfrm>
            <a:off x="1711325" y="5378450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31849" name="Rectangle 105"/>
          <p:cNvSpPr>
            <a:spLocks noChangeArrowheads="1"/>
          </p:cNvSpPr>
          <p:nvPr/>
        </p:nvSpPr>
        <p:spPr bwMode="auto">
          <a:xfrm>
            <a:off x="5789613" y="4473575"/>
            <a:ext cx="358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</a:t>
            </a:r>
          </a:p>
        </p:txBody>
      </p:sp>
      <p:sp>
        <p:nvSpPr>
          <p:cNvPr id="31850" name="Rectangle 106"/>
          <p:cNvSpPr>
            <a:spLocks noChangeArrowheads="1"/>
          </p:cNvSpPr>
          <p:nvPr/>
        </p:nvSpPr>
        <p:spPr bwMode="auto">
          <a:xfrm>
            <a:off x="5789613" y="5099050"/>
            <a:ext cx="4016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Q'</a:t>
            </a:r>
          </a:p>
        </p:txBody>
      </p:sp>
      <p:sp>
        <p:nvSpPr>
          <p:cNvPr id="31851" name="Line 107"/>
          <p:cNvSpPr>
            <a:spLocks noChangeShapeType="1"/>
          </p:cNvSpPr>
          <p:nvPr/>
        </p:nvSpPr>
        <p:spPr bwMode="auto">
          <a:xfrm flipH="1">
            <a:off x="6310313" y="4625975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52" name="Line 108"/>
          <p:cNvSpPr>
            <a:spLocks noChangeShapeType="1"/>
          </p:cNvSpPr>
          <p:nvPr/>
        </p:nvSpPr>
        <p:spPr bwMode="auto">
          <a:xfrm flipH="1">
            <a:off x="6310313" y="5238750"/>
            <a:ext cx="128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53" name="Line 109"/>
          <p:cNvSpPr>
            <a:spLocks noChangeShapeType="1"/>
          </p:cNvSpPr>
          <p:nvPr/>
        </p:nvSpPr>
        <p:spPr bwMode="auto">
          <a:xfrm>
            <a:off x="7224713" y="4629150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54" name="Line 110"/>
          <p:cNvSpPr>
            <a:spLocks noChangeShapeType="1"/>
          </p:cNvSpPr>
          <p:nvPr/>
        </p:nvSpPr>
        <p:spPr bwMode="auto">
          <a:xfrm>
            <a:off x="7212013" y="5238750"/>
            <a:ext cx="11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55" name="Rectangle 111"/>
          <p:cNvSpPr>
            <a:spLocks noChangeArrowheads="1"/>
          </p:cNvSpPr>
          <p:nvPr/>
        </p:nvSpPr>
        <p:spPr bwMode="auto">
          <a:xfrm>
            <a:off x="6410325" y="4473575"/>
            <a:ext cx="854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      Q</a:t>
            </a:r>
          </a:p>
        </p:txBody>
      </p:sp>
      <p:sp>
        <p:nvSpPr>
          <p:cNvPr id="31856" name="Rectangle 112"/>
          <p:cNvSpPr>
            <a:spLocks noChangeArrowheads="1"/>
          </p:cNvSpPr>
          <p:nvPr/>
        </p:nvSpPr>
        <p:spPr bwMode="auto">
          <a:xfrm>
            <a:off x="6499225" y="4775200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31857" name="Rectangle 113"/>
          <p:cNvSpPr>
            <a:spLocks noChangeArrowheads="1"/>
          </p:cNvSpPr>
          <p:nvPr/>
        </p:nvSpPr>
        <p:spPr bwMode="auto">
          <a:xfrm>
            <a:off x="6413500" y="5054600"/>
            <a:ext cx="8715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K     Q'</a:t>
            </a:r>
          </a:p>
        </p:txBody>
      </p:sp>
      <p:sp>
        <p:nvSpPr>
          <p:cNvPr id="31858" name="Rectangle 114"/>
          <p:cNvSpPr>
            <a:spLocks noChangeArrowheads="1"/>
          </p:cNvSpPr>
          <p:nvPr/>
        </p:nvSpPr>
        <p:spPr bwMode="auto">
          <a:xfrm>
            <a:off x="2093913" y="4240213"/>
            <a:ext cx="3773487" cy="1517650"/>
          </a:xfrm>
          <a:prstGeom prst="rect">
            <a:avLst/>
          </a:prstGeom>
          <a:noFill/>
          <a:ln w="25400">
            <a:pattFill prst="wdDn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59" name="Line 115"/>
          <p:cNvSpPr>
            <a:spLocks noChangeShapeType="1"/>
          </p:cNvSpPr>
          <p:nvPr/>
        </p:nvSpPr>
        <p:spPr bwMode="auto">
          <a:xfrm flipH="1">
            <a:off x="3621088" y="3716338"/>
            <a:ext cx="639762" cy="752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60" name="Line 116"/>
          <p:cNvSpPr>
            <a:spLocks noChangeShapeType="1"/>
          </p:cNvSpPr>
          <p:nvPr/>
        </p:nvSpPr>
        <p:spPr bwMode="auto">
          <a:xfrm>
            <a:off x="5130800" y="3222625"/>
            <a:ext cx="0" cy="127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61" name="Rectangle 117"/>
          <p:cNvSpPr>
            <a:spLocks noChangeArrowheads="1"/>
          </p:cNvSpPr>
          <p:nvPr/>
        </p:nvSpPr>
        <p:spPr bwMode="auto">
          <a:xfrm>
            <a:off x="5621338" y="3508375"/>
            <a:ext cx="107791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SR1 active</a:t>
            </a:r>
          </a:p>
        </p:txBody>
      </p:sp>
      <p:sp>
        <p:nvSpPr>
          <p:cNvPr id="31862" name="Rectangle 118"/>
          <p:cNvSpPr>
            <a:spLocks noChangeArrowheads="1"/>
          </p:cNvSpPr>
          <p:nvPr/>
        </p:nvSpPr>
        <p:spPr bwMode="auto">
          <a:xfrm>
            <a:off x="3505200" y="3259138"/>
            <a:ext cx="12350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SR2 inactive</a:t>
            </a:r>
          </a:p>
        </p:txBody>
      </p:sp>
      <p:sp>
        <p:nvSpPr>
          <p:cNvPr id="31863" name="Rectangle 119"/>
          <p:cNvSpPr>
            <a:spLocks noChangeArrowheads="1"/>
          </p:cNvSpPr>
          <p:nvPr/>
        </p:nvSpPr>
        <p:spPr bwMode="auto">
          <a:xfrm>
            <a:off x="5624513" y="3273425"/>
            <a:ext cx="12350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SR2 inactive</a:t>
            </a:r>
          </a:p>
        </p:txBody>
      </p:sp>
      <p:sp>
        <p:nvSpPr>
          <p:cNvPr id="31864" name="Rectangle 120"/>
          <p:cNvSpPr>
            <a:spLocks noChangeArrowheads="1"/>
          </p:cNvSpPr>
          <p:nvPr/>
        </p:nvSpPr>
        <p:spPr bwMode="auto">
          <a:xfrm>
            <a:off x="4610100" y="2765425"/>
            <a:ext cx="12350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SR1 inactive</a:t>
            </a:r>
          </a:p>
        </p:txBody>
      </p:sp>
      <p:sp>
        <p:nvSpPr>
          <p:cNvPr id="31869" name="Line 125"/>
          <p:cNvSpPr>
            <a:spLocks noChangeShapeType="1"/>
          </p:cNvSpPr>
          <p:nvPr/>
        </p:nvSpPr>
        <p:spPr bwMode="auto">
          <a:xfrm flipV="1">
            <a:off x="2587625" y="1266825"/>
            <a:ext cx="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70" name="Line 126"/>
          <p:cNvSpPr>
            <a:spLocks noChangeShapeType="1"/>
          </p:cNvSpPr>
          <p:nvPr/>
        </p:nvSpPr>
        <p:spPr bwMode="auto">
          <a:xfrm flipV="1">
            <a:off x="2587625" y="1727200"/>
            <a:ext cx="0" cy="198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71" name="Oval 127"/>
          <p:cNvSpPr>
            <a:spLocks noChangeArrowheads="1"/>
          </p:cNvSpPr>
          <p:nvPr/>
        </p:nvSpPr>
        <p:spPr bwMode="auto">
          <a:xfrm>
            <a:off x="2549525" y="1660525"/>
            <a:ext cx="76200" cy="63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72" name="Oval 128"/>
          <p:cNvSpPr>
            <a:spLocks noChangeArrowheads="1"/>
          </p:cNvSpPr>
          <p:nvPr/>
        </p:nvSpPr>
        <p:spPr bwMode="auto">
          <a:xfrm>
            <a:off x="2854325" y="1646238"/>
            <a:ext cx="74613" cy="730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73" name="Line 129"/>
          <p:cNvSpPr>
            <a:spLocks noChangeShapeType="1"/>
          </p:cNvSpPr>
          <p:nvPr/>
        </p:nvSpPr>
        <p:spPr bwMode="auto">
          <a:xfrm>
            <a:off x="2897188" y="1619250"/>
            <a:ext cx="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74" name="Line 130"/>
          <p:cNvSpPr>
            <a:spLocks noChangeShapeType="1"/>
          </p:cNvSpPr>
          <p:nvPr/>
        </p:nvSpPr>
        <p:spPr bwMode="auto">
          <a:xfrm flipV="1">
            <a:off x="2922588" y="4994275"/>
            <a:ext cx="0" cy="5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75" name="Line 131"/>
          <p:cNvSpPr>
            <a:spLocks noChangeShapeType="1"/>
          </p:cNvSpPr>
          <p:nvPr/>
        </p:nvSpPr>
        <p:spPr bwMode="auto">
          <a:xfrm>
            <a:off x="2273300" y="4543425"/>
            <a:ext cx="0" cy="1130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298450"/>
            <a:ext cx="8523287" cy="379413"/>
          </a:xfrm>
          <a:noFill/>
          <a:ln/>
        </p:spPr>
        <p:txBody>
          <a:bodyPr/>
          <a:lstStyle/>
          <a:p>
            <a:r>
              <a:rPr lang="en-US" altLang="ko-KR"/>
              <a:t>CLOCK  PERIOD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80988" y="890588"/>
            <a:ext cx="8372475" cy="1079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Clock period determines how fast the digital circuit operates.</a:t>
            </a:r>
          </a:p>
          <a:p>
            <a:pPr defTabSz="762000"/>
            <a:r>
              <a:rPr lang="en-US" altLang="ko-KR" b="1"/>
              <a:t>How can we determine the clock period ?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Usually, digital circuits are sequential circuits which has some flip flops </a:t>
            </a: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2141538" y="4605338"/>
            <a:ext cx="457200" cy="436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3298825" y="4467225"/>
            <a:ext cx="2236788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6343650" y="4554538"/>
            <a:ext cx="471488" cy="4254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3" name="Line 45"/>
          <p:cNvSpPr>
            <a:spLocks noChangeShapeType="1"/>
          </p:cNvSpPr>
          <p:nvPr/>
        </p:nvSpPr>
        <p:spPr bwMode="auto">
          <a:xfrm>
            <a:off x="2601913" y="4854575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>
            <a:off x="5537200" y="4816475"/>
            <a:ext cx="781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3556000" y="4430713"/>
            <a:ext cx="164147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/>
              <a:t>Combinational</a:t>
            </a:r>
          </a:p>
          <a:p>
            <a:pPr algn="ctr" defTabSz="762000"/>
            <a:r>
              <a:rPr lang="en-US" altLang="ko-KR"/>
              <a:t>Logic</a:t>
            </a:r>
          </a:p>
          <a:p>
            <a:pPr algn="ctr" defTabSz="762000"/>
            <a:r>
              <a:rPr lang="en-US" altLang="ko-KR"/>
              <a:t>Circuit</a:t>
            </a:r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2152650" y="4665663"/>
            <a:ext cx="460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FF</a:t>
            </a:r>
          </a:p>
        </p:txBody>
      </p:sp>
      <p:sp>
        <p:nvSpPr>
          <p:cNvPr id="32817" name="Rectangle 49"/>
          <p:cNvSpPr>
            <a:spLocks noChangeArrowheads="1"/>
          </p:cNvSpPr>
          <p:nvPr/>
        </p:nvSpPr>
        <p:spPr bwMode="auto">
          <a:xfrm>
            <a:off x="6354763" y="4603750"/>
            <a:ext cx="460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FF</a:t>
            </a:r>
          </a:p>
        </p:txBody>
      </p: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3095625" y="5291138"/>
            <a:ext cx="239553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 i="1"/>
              <a:t>Combinational logic Delay</a:t>
            </a:r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5829300" y="5141913"/>
            <a:ext cx="1401763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 i="1"/>
              <a:t>FF Setup Time</a:t>
            </a:r>
          </a:p>
          <a:p>
            <a:pPr defTabSz="762000"/>
            <a:r>
              <a:rPr lang="en-US" altLang="ko-KR" sz="1400" b="1" i="1"/>
              <a:t>FF Hold Time</a:t>
            </a:r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1843088" y="5305425"/>
            <a:ext cx="91916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 i="1"/>
              <a:t>FF Delay</a:t>
            </a:r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2154238" y="5602288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5535613" y="5627688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2154238" y="5789613"/>
            <a:ext cx="1441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4027488" y="5776913"/>
            <a:ext cx="1495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3648075" y="5611813"/>
            <a:ext cx="3381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t</a:t>
            </a:r>
            <a:r>
              <a:rPr lang="en-US" altLang="ko-KR" b="1" baseline="-25000"/>
              <a:t>d</a:t>
            </a:r>
          </a:p>
        </p:txBody>
      </p:sp>
      <p:sp>
        <p:nvSpPr>
          <p:cNvPr id="32826" name="Line 58"/>
          <p:cNvSpPr>
            <a:spLocks noChangeShapeType="1"/>
          </p:cNvSpPr>
          <p:nvPr/>
        </p:nvSpPr>
        <p:spPr bwMode="auto">
          <a:xfrm>
            <a:off x="5992813" y="5651500"/>
            <a:ext cx="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>
            <a:off x="7151688" y="5613400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>
            <a:off x="5992813" y="5800725"/>
            <a:ext cx="1146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9" name="Rectangle 61"/>
          <p:cNvSpPr>
            <a:spLocks noChangeArrowheads="1"/>
          </p:cNvSpPr>
          <p:nvPr/>
        </p:nvSpPr>
        <p:spPr bwMode="auto">
          <a:xfrm>
            <a:off x="6273800" y="5811838"/>
            <a:ext cx="549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t</a:t>
            </a:r>
            <a:r>
              <a:rPr lang="en-US" altLang="ko-KR" b="1" baseline="-25000"/>
              <a:t>s</a:t>
            </a:r>
            <a:r>
              <a:rPr lang="en-US" altLang="ko-KR"/>
              <a:t>,t</a:t>
            </a:r>
            <a:r>
              <a:rPr lang="en-US" altLang="ko-KR" b="1" baseline="-25000"/>
              <a:t>h</a:t>
            </a:r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2987675" y="6162675"/>
            <a:ext cx="30114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clock period T = t</a:t>
            </a:r>
            <a:r>
              <a:rPr lang="en-US" altLang="ko-KR" b="1" baseline="-25000"/>
              <a:t>d</a:t>
            </a:r>
            <a:r>
              <a:rPr lang="en-US" altLang="ko-KR" b="1"/>
              <a:t> + t</a:t>
            </a:r>
            <a:r>
              <a:rPr lang="en-US" altLang="ko-KR" b="1" baseline="-25000"/>
              <a:t>s</a:t>
            </a:r>
            <a:r>
              <a:rPr lang="en-US" altLang="ko-KR" b="1"/>
              <a:t> + t</a:t>
            </a:r>
            <a:r>
              <a:rPr lang="en-US" altLang="ko-KR" b="1" baseline="-25000"/>
              <a:t>h</a:t>
            </a:r>
          </a:p>
        </p:txBody>
      </p:sp>
      <p:sp>
        <p:nvSpPr>
          <p:cNvPr id="32831" name="Rectangle 63"/>
          <p:cNvSpPr>
            <a:spLocks noChangeArrowheads="1"/>
          </p:cNvSpPr>
          <p:nvPr/>
        </p:nvSpPr>
        <p:spPr bwMode="auto">
          <a:xfrm>
            <a:off x="8128000" y="0"/>
            <a:ext cx="10160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Flip Flops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482975" y="3217863"/>
            <a:ext cx="1676400" cy="911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524250" y="2532063"/>
            <a:ext cx="382588" cy="312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83050" y="2532063"/>
            <a:ext cx="381000" cy="312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832350" y="2532063"/>
            <a:ext cx="407988" cy="312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3767138" y="2844800"/>
            <a:ext cx="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3759200" y="3032125"/>
            <a:ext cx="184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4324350" y="2854325"/>
            <a:ext cx="0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V="1">
            <a:off x="3619500" y="2308225"/>
            <a:ext cx="0" cy="223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flipH="1">
            <a:off x="3065463" y="2311400"/>
            <a:ext cx="568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3067050" y="3306763"/>
            <a:ext cx="40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2916238" y="2182813"/>
            <a:ext cx="1303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2925763" y="2195513"/>
            <a:ext cx="0" cy="1323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2938463" y="3505200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>
            <a:off x="2692400" y="2044700"/>
            <a:ext cx="2276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2689225" y="4065588"/>
            <a:ext cx="781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V="1">
            <a:off x="3633788" y="2832100"/>
            <a:ext cx="0" cy="385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V="1">
            <a:off x="4165600" y="2844800"/>
            <a:ext cx="0" cy="385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4887913" y="2844800"/>
            <a:ext cx="0" cy="385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2968625" y="3463925"/>
            <a:ext cx="230188" cy="5984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400" b="1"/>
              <a:t>.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.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.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4422775" y="2506663"/>
            <a:ext cx="371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...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3484563" y="2530475"/>
            <a:ext cx="460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FF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5565775" y="2857500"/>
            <a:ext cx="34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5167313" y="3268663"/>
            <a:ext cx="333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5151438" y="3441700"/>
            <a:ext cx="344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5160963" y="402907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3482975" y="3275013"/>
            <a:ext cx="164147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/>
              <a:t>Combinational</a:t>
            </a:r>
          </a:p>
          <a:p>
            <a:pPr algn="ctr" defTabSz="762000"/>
            <a:r>
              <a:rPr lang="en-US" altLang="ko-KR"/>
              <a:t>Logic </a:t>
            </a:r>
          </a:p>
          <a:p>
            <a:pPr algn="ctr" defTabSz="762000"/>
            <a:r>
              <a:rPr lang="en-US" altLang="ko-KR"/>
              <a:t>Circuit</a:t>
            </a:r>
          </a:p>
        </p:txBody>
      </p:sp>
      <p:sp>
        <p:nvSpPr>
          <p:cNvPr id="32832" name="Line 64"/>
          <p:cNvSpPr>
            <a:spLocks noChangeShapeType="1"/>
          </p:cNvSpPr>
          <p:nvPr/>
        </p:nvSpPr>
        <p:spPr bwMode="auto">
          <a:xfrm>
            <a:off x="2701925" y="2046288"/>
            <a:ext cx="0" cy="2030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33" name="Line 65"/>
          <p:cNvSpPr>
            <a:spLocks noChangeShapeType="1"/>
          </p:cNvSpPr>
          <p:nvPr/>
        </p:nvSpPr>
        <p:spPr bwMode="auto">
          <a:xfrm>
            <a:off x="4970463" y="2036763"/>
            <a:ext cx="0" cy="492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34" name="Line 66"/>
          <p:cNvSpPr>
            <a:spLocks noChangeShapeType="1"/>
          </p:cNvSpPr>
          <p:nvPr/>
        </p:nvSpPr>
        <p:spPr bwMode="auto">
          <a:xfrm flipV="1">
            <a:off x="3070225" y="2309813"/>
            <a:ext cx="0" cy="1001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>
            <a:off x="5065713" y="28448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44" name="Group 76"/>
          <p:cNvGrpSpPr>
            <a:grpSpLocks/>
          </p:cNvGrpSpPr>
          <p:nvPr/>
        </p:nvGrpSpPr>
        <p:grpSpPr bwMode="auto">
          <a:xfrm>
            <a:off x="3729038" y="2782888"/>
            <a:ext cx="66675" cy="55562"/>
            <a:chOff x="1815" y="2751"/>
            <a:chExt cx="39" cy="36"/>
          </a:xfrm>
        </p:grpSpPr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H="1">
              <a:off x="1815" y="2752"/>
              <a:ext cx="21" cy="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>
              <a:off x="1833" y="2751"/>
              <a:ext cx="21" cy="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45" name="Group 77"/>
          <p:cNvGrpSpPr>
            <a:grpSpLocks/>
          </p:cNvGrpSpPr>
          <p:nvPr/>
        </p:nvGrpSpPr>
        <p:grpSpPr bwMode="auto">
          <a:xfrm>
            <a:off x="4297363" y="2787650"/>
            <a:ext cx="65087" cy="55563"/>
            <a:chOff x="1815" y="2751"/>
            <a:chExt cx="39" cy="36"/>
          </a:xfrm>
        </p:grpSpPr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flipH="1">
              <a:off x="1815" y="2752"/>
              <a:ext cx="21" cy="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>
              <a:off x="1833" y="2751"/>
              <a:ext cx="21" cy="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48" name="Group 80"/>
          <p:cNvGrpSpPr>
            <a:grpSpLocks/>
          </p:cNvGrpSpPr>
          <p:nvPr/>
        </p:nvGrpSpPr>
        <p:grpSpPr bwMode="auto">
          <a:xfrm>
            <a:off x="5037138" y="2787650"/>
            <a:ext cx="66675" cy="55563"/>
            <a:chOff x="1815" y="2751"/>
            <a:chExt cx="39" cy="36"/>
          </a:xfrm>
        </p:grpSpPr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H="1">
              <a:off x="1815" y="2752"/>
              <a:ext cx="21" cy="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>
              <a:off x="1833" y="2751"/>
              <a:ext cx="21" cy="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853" name="Line 85"/>
          <p:cNvSpPr>
            <a:spLocks noChangeShapeType="1"/>
          </p:cNvSpPr>
          <p:nvPr/>
        </p:nvSpPr>
        <p:spPr bwMode="auto">
          <a:xfrm>
            <a:off x="4208463" y="2179638"/>
            <a:ext cx="0" cy="354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54" name="Rectangle 86"/>
          <p:cNvSpPr>
            <a:spLocks noChangeArrowheads="1"/>
          </p:cNvSpPr>
          <p:nvPr/>
        </p:nvSpPr>
        <p:spPr bwMode="auto">
          <a:xfrm>
            <a:off x="4037013" y="2535238"/>
            <a:ext cx="460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FF</a:t>
            </a:r>
          </a:p>
        </p:txBody>
      </p:sp>
      <p:sp>
        <p:nvSpPr>
          <p:cNvPr id="32855" name="Rectangle 87"/>
          <p:cNvSpPr>
            <a:spLocks noChangeArrowheads="1"/>
          </p:cNvSpPr>
          <p:nvPr/>
        </p:nvSpPr>
        <p:spPr bwMode="auto">
          <a:xfrm>
            <a:off x="4789488" y="2520950"/>
            <a:ext cx="460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FF</a:t>
            </a:r>
          </a:p>
        </p:txBody>
      </p:sp>
      <p:sp>
        <p:nvSpPr>
          <p:cNvPr id="32856" name="Rectangle 88"/>
          <p:cNvSpPr>
            <a:spLocks noChangeArrowheads="1"/>
          </p:cNvSpPr>
          <p:nvPr/>
        </p:nvSpPr>
        <p:spPr bwMode="auto">
          <a:xfrm>
            <a:off x="5207000" y="3425825"/>
            <a:ext cx="230188" cy="5984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400" b="1"/>
              <a:t>.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.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292100"/>
            <a:ext cx="8207375" cy="377825"/>
          </a:xfrm>
          <a:noFill/>
          <a:ln/>
        </p:spPr>
        <p:txBody>
          <a:bodyPr/>
          <a:lstStyle/>
          <a:p>
            <a:r>
              <a:rPr lang="en-US" altLang="ko-KR"/>
              <a:t>BASIC  LOGIC  BLOCK  - GATE -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614363" y="2444750"/>
            <a:ext cx="5946775" cy="405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Types of Basic Logic Blocks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- Combinational Logic Block</a:t>
            </a:r>
          </a:p>
          <a:p>
            <a:pPr defTabSz="762000"/>
            <a:r>
              <a:rPr lang="en-US" altLang="ko-KR" b="1"/>
              <a:t>           		Logic Blocks whose output logic value</a:t>
            </a:r>
          </a:p>
          <a:p>
            <a:pPr defTabSz="762000"/>
            <a:r>
              <a:rPr lang="en-US" altLang="ko-KR" b="1"/>
              <a:t>		depends only on the input logic values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- Sequential Logic Block</a:t>
            </a:r>
          </a:p>
          <a:p>
            <a:pPr defTabSz="762000"/>
            <a:r>
              <a:rPr lang="en-US" altLang="ko-KR" b="1"/>
              <a:t>           		Logic Blocks whose output logic value</a:t>
            </a:r>
          </a:p>
          <a:p>
            <a:pPr defTabSz="762000"/>
            <a:r>
              <a:rPr lang="en-US" altLang="ko-KR" b="1"/>
              <a:t>           		depends on the input values and the</a:t>
            </a:r>
          </a:p>
          <a:p>
            <a:pPr defTabSz="762000"/>
            <a:r>
              <a:rPr lang="en-US" altLang="ko-KR" b="1"/>
              <a:t>           		state (stored information) of the blocks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Functions of Gates can be described by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- Truth Table</a:t>
            </a:r>
          </a:p>
          <a:p>
            <a:pPr defTabSz="762000"/>
            <a:r>
              <a:rPr lang="en-US" altLang="ko-KR" b="1"/>
              <a:t>         - Boolean Function</a:t>
            </a:r>
          </a:p>
          <a:p>
            <a:pPr defTabSz="762000"/>
            <a:r>
              <a:rPr lang="en-US" altLang="ko-KR" b="1"/>
              <a:t>         - Karnaugh Map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7950200" y="0"/>
            <a:ext cx="11938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Logic Gates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027363" y="1036638"/>
            <a:ext cx="1571625" cy="981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478213" y="1384300"/>
            <a:ext cx="688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Gate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2500313" y="114935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81275" y="1454150"/>
            <a:ext cx="24447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.</a:t>
            </a:r>
          </a:p>
          <a:p>
            <a:pPr defTabSz="762000"/>
            <a:r>
              <a:rPr lang="en-US" altLang="ko-KR" b="1"/>
              <a:t>.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2343150" y="1576388"/>
            <a:ext cx="4984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    .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427163" y="1025525"/>
            <a:ext cx="892175" cy="107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Binary</a:t>
            </a:r>
          </a:p>
          <a:p>
            <a:pPr defTabSz="762000"/>
            <a:r>
              <a:rPr lang="en-US" altLang="ko-KR" b="1"/>
              <a:t>Digital</a:t>
            </a:r>
          </a:p>
          <a:p>
            <a:pPr defTabSz="762000"/>
            <a:r>
              <a:rPr lang="en-US" altLang="ko-KR" b="1"/>
              <a:t>Input</a:t>
            </a:r>
          </a:p>
          <a:p>
            <a:pPr defTabSz="762000"/>
            <a:r>
              <a:rPr lang="en-US" altLang="ko-KR" b="1"/>
              <a:t>Signal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270500" y="1000125"/>
            <a:ext cx="930275" cy="107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Binary</a:t>
            </a:r>
          </a:p>
          <a:p>
            <a:pPr defTabSz="762000"/>
            <a:r>
              <a:rPr lang="en-US" altLang="ko-KR" b="1"/>
              <a:t>Digital</a:t>
            </a:r>
          </a:p>
          <a:p>
            <a:pPr defTabSz="762000"/>
            <a:r>
              <a:rPr lang="en-US" altLang="ko-KR" b="1"/>
              <a:t>Output</a:t>
            </a:r>
          </a:p>
          <a:p>
            <a:pPr defTabSz="762000"/>
            <a:r>
              <a:rPr lang="en-US" altLang="ko-KR" b="1"/>
              <a:t>Signal</a:t>
            </a: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2509838" y="1330325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2509838" y="1516063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2509838" y="1958975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4597400" y="1497013"/>
            <a:ext cx="50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98450"/>
            <a:ext cx="8523287" cy="379413"/>
          </a:xfrm>
          <a:noFill/>
          <a:ln/>
        </p:spPr>
        <p:txBody>
          <a:bodyPr/>
          <a:lstStyle/>
          <a:p>
            <a:r>
              <a:rPr lang="en-US" altLang="ko-KR"/>
              <a:t>DESIGN  EXAMPLE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55588" y="815975"/>
            <a:ext cx="618172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Design Procedure:</a:t>
            </a:r>
          </a:p>
          <a:p>
            <a:pPr defTabSz="762000"/>
            <a:r>
              <a:rPr lang="en-US" altLang="ko-KR" b="1"/>
              <a:t>    Specification </a:t>
            </a:r>
            <a:r>
              <a:rPr lang="en-US" altLang="ko-KR" b="1">
                <a:sym typeface="Symbol" pitchFamily="18" charset="2"/>
              </a:rPr>
              <a:t></a:t>
            </a:r>
            <a:r>
              <a:rPr lang="en-US" altLang="ko-KR" b="1"/>
              <a:t> State Diagram </a:t>
            </a:r>
            <a:r>
              <a:rPr lang="en-US" altLang="ko-KR" b="1">
                <a:sym typeface="Symbol" pitchFamily="18" charset="2"/>
              </a:rPr>
              <a:t></a:t>
            </a:r>
            <a:r>
              <a:rPr lang="en-US" altLang="ko-KR" b="1"/>
              <a:t> State Table </a:t>
            </a:r>
            <a:r>
              <a:rPr lang="en-US" altLang="ko-KR" b="1">
                <a:sym typeface="Symbol" pitchFamily="18" charset="2"/>
              </a:rPr>
              <a:t></a:t>
            </a:r>
            <a:r>
              <a:rPr lang="en-US" altLang="ko-KR" b="1"/>
              <a:t> </a:t>
            </a:r>
          </a:p>
          <a:p>
            <a:pPr defTabSz="762000"/>
            <a:r>
              <a:rPr lang="en-US" altLang="ko-KR" b="1"/>
              <a:t>    Excitation Table </a:t>
            </a:r>
            <a:r>
              <a:rPr lang="en-US" altLang="ko-KR" b="1">
                <a:sym typeface="Symbol" pitchFamily="18" charset="2"/>
              </a:rPr>
              <a:t></a:t>
            </a:r>
            <a:r>
              <a:rPr lang="en-US" altLang="ko-KR" b="1"/>
              <a:t> Karnaugh Map </a:t>
            </a:r>
            <a:r>
              <a:rPr lang="en-US" altLang="ko-KR" b="1">
                <a:sym typeface="Symbol" pitchFamily="18" charset="2"/>
              </a:rPr>
              <a:t></a:t>
            </a:r>
            <a:r>
              <a:rPr lang="en-US" altLang="ko-KR" b="1"/>
              <a:t> Circuit Diagram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336550" y="1677988"/>
            <a:ext cx="3733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Example:  2-bit Counter -&gt; 2 FF's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4214813" y="2041525"/>
            <a:ext cx="3432175" cy="1957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400" b="1"/>
              <a:t>current                 next 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  state       input   state        FF inputs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  A   B           x       A   B    Ja  Ka  Jb  Kb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  0   0            0       0    0      0    d    0    d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  0   0            1       0    1      0    d    1    d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  0   1            0       0    1      0    d    d 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  0   1            1       1    0      1    d    d 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  1   0            0       1    0      d    0    0    d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  1   0            1       1    1      d    0    1    d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  1   1            0       1    1      d    0    d 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  1   1            1       0    0      d    1    d    1</a:t>
            </a:r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4068763" y="2408238"/>
            <a:ext cx="3567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5030788" y="2027238"/>
            <a:ext cx="0" cy="195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945" name="Group 153"/>
          <p:cNvGrpSpPr>
            <a:grpSpLocks/>
          </p:cNvGrpSpPr>
          <p:nvPr/>
        </p:nvGrpSpPr>
        <p:grpSpPr bwMode="auto">
          <a:xfrm>
            <a:off x="195263" y="4227513"/>
            <a:ext cx="1111250" cy="1611312"/>
            <a:chOff x="123" y="2663"/>
            <a:chExt cx="700" cy="1015"/>
          </a:xfrm>
        </p:grpSpPr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>
              <a:off x="305" y="2858"/>
              <a:ext cx="356" cy="62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>
              <a:off x="487" y="2867"/>
              <a:ext cx="0" cy="6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>
              <a:off x="313" y="3181"/>
              <a:ext cx="3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Line 50"/>
            <p:cNvSpPr>
              <a:spLocks noChangeShapeType="1"/>
            </p:cNvSpPr>
            <p:nvPr/>
          </p:nvSpPr>
          <p:spPr bwMode="auto">
            <a:xfrm>
              <a:off x="305" y="3019"/>
              <a:ext cx="3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Line 51"/>
            <p:cNvSpPr>
              <a:spLocks noChangeShapeType="1"/>
            </p:cNvSpPr>
            <p:nvPr/>
          </p:nvSpPr>
          <p:spPr bwMode="auto">
            <a:xfrm>
              <a:off x="320" y="3342"/>
              <a:ext cx="3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>
              <a:off x="123" y="3228"/>
              <a:ext cx="21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A</a:t>
              </a:r>
            </a:p>
          </p:txBody>
        </p:sp>
        <p:sp>
          <p:nvSpPr>
            <p:cNvPr id="33845" name="Rectangle 53"/>
            <p:cNvSpPr>
              <a:spLocks noChangeArrowheads="1"/>
            </p:cNvSpPr>
            <p:nvPr/>
          </p:nvSpPr>
          <p:spPr bwMode="auto">
            <a:xfrm>
              <a:off x="477" y="2663"/>
              <a:ext cx="21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B</a:t>
              </a:r>
            </a:p>
          </p:txBody>
        </p:sp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637" y="3074"/>
              <a:ext cx="18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33871" name="Rectangle 79"/>
            <p:cNvSpPr>
              <a:spLocks noChangeArrowheads="1"/>
            </p:cNvSpPr>
            <p:nvPr/>
          </p:nvSpPr>
          <p:spPr bwMode="auto">
            <a:xfrm>
              <a:off x="364" y="3466"/>
              <a:ext cx="26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Ja</a:t>
              </a:r>
            </a:p>
          </p:txBody>
        </p:sp>
        <p:sp>
          <p:nvSpPr>
            <p:cNvPr id="33874" name="Rectangle 82"/>
            <p:cNvSpPr>
              <a:spLocks noChangeArrowheads="1"/>
            </p:cNvSpPr>
            <p:nvPr/>
          </p:nvSpPr>
          <p:spPr bwMode="auto">
            <a:xfrm>
              <a:off x="486" y="3002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</a:t>
              </a:r>
            </a:p>
          </p:txBody>
        </p:sp>
        <p:sp>
          <p:nvSpPr>
            <p:cNvPr id="33875" name="Rectangle 83"/>
            <p:cNvSpPr>
              <a:spLocks noChangeArrowheads="1"/>
            </p:cNvSpPr>
            <p:nvPr/>
          </p:nvSpPr>
          <p:spPr bwMode="auto">
            <a:xfrm>
              <a:off x="305" y="3309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   d</a:t>
              </a:r>
            </a:p>
          </p:txBody>
        </p:sp>
        <p:sp>
          <p:nvSpPr>
            <p:cNvPr id="33876" name="Rectangle 84"/>
            <p:cNvSpPr>
              <a:spLocks noChangeArrowheads="1"/>
            </p:cNvSpPr>
            <p:nvPr/>
          </p:nvSpPr>
          <p:spPr bwMode="auto">
            <a:xfrm>
              <a:off x="297" y="3148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   d</a:t>
              </a:r>
            </a:p>
          </p:txBody>
        </p:sp>
        <p:sp>
          <p:nvSpPr>
            <p:cNvPr id="33890" name="Rectangle 98"/>
            <p:cNvSpPr>
              <a:spLocks noChangeArrowheads="1"/>
            </p:cNvSpPr>
            <p:nvPr/>
          </p:nvSpPr>
          <p:spPr bwMode="auto">
            <a:xfrm>
              <a:off x="513" y="3039"/>
              <a:ext cx="122" cy="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946" name="Group 154"/>
          <p:cNvGrpSpPr>
            <a:grpSpLocks/>
          </p:cNvGrpSpPr>
          <p:nvPr/>
        </p:nvGrpSpPr>
        <p:grpSpPr bwMode="auto">
          <a:xfrm>
            <a:off x="1295400" y="4229100"/>
            <a:ext cx="1111250" cy="1606550"/>
            <a:chOff x="918" y="2670"/>
            <a:chExt cx="700" cy="1012"/>
          </a:xfrm>
        </p:grpSpPr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1432" y="3058"/>
              <a:ext cx="18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33847" name="Rectangle 55"/>
            <p:cNvSpPr>
              <a:spLocks noChangeArrowheads="1"/>
            </p:cNvSpPr>
            <p:nvPr/>
          </p:nvSpPr>
          <p:spPr bwMode="auto">
            <a:xfrm>
              <a:off x="1100" y="2858"/>
              <a:ext cx="356" cy="62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Line 56"/>
            <p:cNvSpPr>
              <a:spLocks noChangeShapeType="1"/>
            </p:cNvSpPr>
            <p:nvPr/>
          </p:nvSpPr>
          <p:spPr bwMode="auto">
            <a:xfrm>
              <a:off x="1282" y="2867"/>
              <a:ext cx="0" cy="6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Line 57"/>
            <p:cNvSpPr>
              <a:spLocks noChangeShapeType="1"/>
            </p:cNvSpPr>
            <p:nvPr/>
          </p:nvSpPr>
          <p:spPr bwMode="auto">
            <a:xfrm>
              <a:off x="1107" y="3181"/>
              <a:ext cx="3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Line 58"/>
            <p:cNvSpPr>
              <a:spLocks noChangeShapeType="1"/>
            </p:cNvSpPr>
            <p:nvPr/>
          </p:nvSpPr>
          <p:spPr bwMode="auto">
            <a:xfrm>
              <a:off x="1100" y="3019"/>
              <a:ext cx="3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Line 59"/>
            <p:cNvSpPr>
              <a:spLocks noChangeShapeType="1"/>
            </p:cNvSpPr>
            <p:nvPr/>
          </p:nvSpPr>
          <p:spPr bwMode="auto">
            <a:xfrm>
              <a:off x="1107" y="3349"/>
              <a:ext cx="3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Rectangle 60"/>
            <p:cNvSpPr>
              <a:spLocks noChangeArrowheads="1"/>
            </p:cNvSpPr>
            <p:nvPr/>
          </p:nvSpPr>
          <p:spPr bwMode="auto">
            <a:xfrm>
              <a:off x="918" y="3228"/>
              <a:ext cx="21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A</a:t>
              </a:r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1273" y="2670"/>
              <a:ext cx="21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B</a:t>
              </a:r>
            </a:p>
          </p:txBody>
        </p:sp>
        <p:sp>
          <p:nvSpPr>
            <p:cNvPr id="33872" name="Rectangle 80"/>
            <p:cNvSpPr>
              <a:spLocks noChangeArrowheads="1"/>
            </p:cNvSpPr>
            <p:nvPr/>
          </p:nvSpPr>
          <p:spPr bwMode="auto">
            <a:xfrm>
              <a:off x="1175" y="3470"/>
              <a:ext cx="29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Ka</a:t>
              </a:r>
            </a:p>
          </p:txBody>
        </p:sp>
        <p:sp>
          <p:nvSpPr>
            <p:cNvPr id="33877" name="Rectangle 85"/>
            <p:cNvSpPr>
              <a:spLocks noChangeArrowheads="1"/>
            </p:cNvSpPr>
            <p:nvPr/>
          </p:nvSpPr>
          <p:spPr bwMode="auto">
            <a:xfrm>
              <a:off x="1084" y="2833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   d</a:t>
              </a:r>
            </a:p>
          </p:txBody>
        </p:sp>
        <p:sp>
          <p:nvSpPr>
            <p:cNvPr id="33878" name="Rectangle 86"/>
            <p:cNvSpPr>
              <a:spLocks noChangeArrowheads="1"/>
            </p:cNvSpPr>
            <p:nvPr/>
          </p:nvSpPr>
          <p:spPr bwMode="auto">
            <a:xfrm>
              <a:off x="1091" y="2993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   d</a:t>
              </a:r>
            </a:p>
          </p:txBody>
        </p:sp>
        <p:sp>
          <p:nvSpPr>
            <p:cNvPr id="33879" name="Rectangle 87"/>
            <p:cNvSpPr>
              <a:spLocks noChangeArrowheads="1"/>
            </p:cNvSpPr>
            <p:nvPr/>
          </p:nvSpPr>
          <p:spPr bwMode="auto">
            <a:xfrm>
              <a:off x="1273" y="3155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</a:t>
              </a:r>
            </a:p>
          </p:txBody>
        </p:sp>
        <p:sp>
          <p:nvSpPr>
            <p:cNvPr id="33891" name="Rectangle 99"/>
            <p:cNvSpPr>
              <a:spLocks noChangeArrowheads="1"/>
            </p:cNvSpPr>
            <p:nvPr/>
          </p:nvSpPr>
          <p:spPr bwMode="auto">
            <a:xfrm>
              <a:off x="1308" y="3048"/>
              <a:ext cx="121" cy="2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950" name="Group 158"/>
          <p:cNvGrpSpPr>
            <a:grpSpLocks/>
          </p:cNvGrpSpPr>
          <p:nvPr/>
        </p:nvGrpSpPr>
        <p:grpSpPr bwMode="auto">
          <a:xfrm>
            <a:off x="3517900" y="4241800"/>
            <a:ext cx="1184275" cy="1608138"/>
            <a:chOff x="2468" y="2684"/>
            <a:chExt cx="746" cy="1013"/>
          </a:xfrm>
        </p:grpSpPr>
        <p:sp>
          <p:nvSpPr>
            <p:cNvPr id="33873" name="Rectangle 81"/>
            <p:cNvSpPr>
              <a:spLocks noChangeArrowheads="1"/>
            </p:cNvSpPr>
            <p:nvPr/>
          </p:nvSpPr>
          <p:spPr bwMode="auto">
            <a:xfrm>
              <a:off x="2692" y="3485"/>
              <a:ext cx="29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Kb</a:t>
              </a:r>
            </a:p>
          </p:txBody>
        </p:sp>
        <p:sp>
          <p:nvSpPr>
            <p:cNvPr id="33863" name="Rectangle 71"/>
            <p:cNvSpPr>
              <a:spLocks noChangeArrowheads="1"/>
            </p:cNvSpPr>
            <p:nvPr/>
          </p:nvSpPr>
          <p:spPr bwMode="auto">
            <a:xfrm>
              <a:off x="2651" y="2874"/>
              <a:ext cx="356" cy="62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Line 72"/>
            <p:cNvSpPr>
              <a:spLocks noChangeShapeType="1"/>
            </p:cNvSpPr>
            <p:nvPr/>
          </p:nvSpPr>
          <p:spPr bwMode="auto">
            <a:xfrm>
              <a:off x="2833" y="2882"/>
              <a:ext cx="0" cy="6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5" name="Line 73"/>
            <p:cNvSpPr>
              <a:spLocks noChangeShapeType="1"/>
            </p:cNvSpPr>
            <p:nvPr/>
          </p:nvSpPr>
          <p:spPr bwMode="auto">
            <a:xfrm>
              <a:off x="2659" y="3196"/>
              <a:ext cx="3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6" name="Line 74"/>
            <p:cNvSpPr>
              <a:spLocks noChangeShapeType="1"/>
            </p:cNvSpPr>
            <p:nvPr/>
          </p:nvSpPr>
          <p:spPr bwMode="auto">
            <a:xfrm>
              <a:off x="2651" y="3035"/>
              <a:ext cx="3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7" name="Line 75"/>
            <p:cNvSpPr>
              <a:spLocks noChangeShapeType="1"/>
            </p:cNvSpPr>
            <p:nvPr/>
          </p:nvSpPr>
          <p:spPr bwMode="auto">
            <a:xfrm>
              <a:off x="2666" y="3358"/>
              <a:ext cx="3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2468" y="3245"/>
              <a:ext cx="21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A</a:t>
              </a:r>
            </a:p>
          </p:txBody>
        </p:sp>
        <p:sp>
          <p:nvSpPr>
            <p:cNvPr id="33869" name="Rectangle 77"/>
            <p:cNvSpPr>
              <a:spLocks noChangeArrowheads="1"/>
            </p:cNvSpPr>
            <p:nvPr/>
          </p:nvSpPr>
          <p:spPr bwMode="auto">
            <a:xfrm>
              <a:off x="2814" y="2684"/>
              <a:ext cx="21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B</a:t>
              </a:r>
            </a:p>
          </p:txBody>
        </p:sp>
        <p:sp>
          <p:nvSpPr>
            <p:cNvPr id="33870" name="Rectangle 78"/>
            <p:cNvSpPr>
              <a:spLocks noChangeArrowheads="1"/>
            </p:cNvSpPr>
            <p:nvPr/>
          </p:nvSpPr>
          <p:spPr bwMode="auto">
            <a:xfrm>
              <a:off x="3028" y="3067"/>
              <a:ext cx="18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33884" name="Rectangle 92"/>
            <p:cNvSpPr>
              <a:spLocks noChangeArrowheads="1"/>
            </p:cNvSpPr>
            <p:nvPr/>
          </p:nvSpPr>
          <p:spPr bwMode="auto">
            <a:xfrm>
              <a:off x="2825" y="3002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</a:t>
              </a:r>
            </a:p>
          </p:txBody>
        </p:sp>
        <p:sp>
          <p:nvSpPr>
            <p:cNvPr id="33885" name="Rectangle 93"/>
            <p:cNvSpPr>
              <a:spLocks noChangeArrowheads="1"/>
            </p:cNvSpPr>
            <p:nvPr/>
          </p:nvSpPr>
          <p:spPr bwMode="auto">
            <a:xfrm>
              <a:off x="2832" y="3172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</a:t>
              </a:r>
            </a:p>
          </p:txBody>
        </p:sp>
        <p:sp>
          <p:nvSpPr>
            <p:cNvPr id="33886" name="Rectangle 94"/>
            <p:cNvSpPr>
              <a:spLocks noChangeArrowheads="1"/>
            </p:cNvSpPr>
            <p:nvPr/>
          </p:nvSpPr>
          <p:spPr bwMode="auto">
            <a:xfrm>
              <a:off x="2642" y="2849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</a:p>
          </p:txBody>
        </p:sp>
        <p:sp>
          <p:nvSpPr>
            <p:cNvPr id="33887" name="Rectangle 95"/>
            <p:cNvSpPr>
              <a:spLocks noChangeArrowheads="1"/>
            </p:cNvSpPr>
            <p:nvPr/>
          </p:nvSpPr>
          <p:spPr bwMode="auto">
            <a:xfrm>
              <a:off x="2650" y="3027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</a:p>
          </p:txBody>
        </p:sp>
        <p:sp>
          <p:nvSpPr>
            <p:cNvPr id="33888" name="Rectangle 96"/>
            <p:cNvSpPr>
              <a:spLocks noChangeArrowheads="1"/>
            </p:cNvSpPr>
            <p:nvPr/>
          </p:nvSpPr>
          <p:spPr bwMode="auto">
            <a:xfrm>
              <a:off x="2658" y="3325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</a:p>
          </p:txBody>
        </p:sp>
        <p:sp>
          <p:nvSpPr>
            <p:cNvPr id="33889" name="Rectangle 97"/>
            <p:cNvSpPr>
              <a:spLocks noChangeArrowheads="1"/>
            </p:cNvSpPr>
            <p:nvPr/>
          </p:nvSpPr>
          <p:spPr bwMode="auto">
            <a:xfrm>
              <a:off x="2650" y="3172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</a:p>
          </p:txBody>
        </p:sp>
        <p:sp>
          <p:nvSpPr>
            <p:cNvPr id="33893" name="Rectangle 101"/>
            <p:cNvSpPr>
              <a:spLocks noChangeArrowheads="1"/>
            </p:cNvSpPr>
            <p:nvPr/>
          </p:nvSpPr>
          <p:spPr bwMode="auto">
            <a:xfrm>
              <a:off x="2685" y="3055"/>
              <a:ext cx="295" cy="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94" name="Rectangle 102"/>
          <p:cNvSpPr>
            <a:spLocks noChangeArrowheads="1"/>
          </p:cNvSpPr>
          <p:nvPr/>
        </p:nvSpPr>
        <p:spPr bwMode="auto">
          <a:xfrm>
            <a:off x="327025" y="5929313"/>
            <a:ext cx="49164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ko-KR"/>
              <a:t>Ja = Bx      Ka = Bx    Jb = x         Kb = x</a:t>
            </a:r>
          </a:p>
        </p:txBody>
      </p:sp>
      <p:sp>
        <p:nvSpPr>
          <p:cNvPr id="33927" name="Rectangle 135"/>
          <p:cNvSpPr>
            <a:spLocks noChangeArrowheads="1"/>
          </p:cNvSpPr>
          <p:nvPr/>
        </p:nvSpPr>
        <p:spPr bwMode="auto">
          <a:xfrm>
            <a:off x="4891088" y="5783263"/>
            <a:ext cx="701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/>
              <a:t>clock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982663" y="2851150"/>
            <a:ext cx="428625" cy="4079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2481263" y="2879725"/>
            <a:ext cx="441325" cy="3794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1800225" y="3797300"/>
            <a:ext cx="371475" cy="3286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1800225" y="2090738"/>
            <a:ext cx="40005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1858963" y="2332038"/>
            <a:ext cx="279400" cy="2778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1323975" y="2922588"/>
            <a:ext cx="268288" cy="2651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2341563" y="2936875"/>
            <a:ext cx="293687" cy="2746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1831975" y="3595688"/>
            <a:ext cx="293688" cy="2619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 flipV="1">
            <a:off x="1757363" y="2390775"/>
            <a:ext cx="122237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 flipV="1">
            <a:off x="1838325" y="2312988"/>
            <a:ext cx="26988" cy="106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>
            <a:off x="1276350" y="3173413"/>
            <a:ext cx="107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H="1">
            <a:off x="1357313" y="3168650"/>
            <a:ext cx="381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V="1">
            <a:off x="2554288" y="28416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2562225" y="2936875"/>
            <a:ext cx="93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>
            <a:off x="2066925" y="3836988"/>
            <a:ext cx="2540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2078038" y="3819525"/>
            <a:ext cx="107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1557338" y="2587625"/>
            <a:ext cx="360362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1544638" y="3179763"/>
            <a:ext cx="334962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2092325" y="3179763"/>
            <a:ext cx="307975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 flipH="1" flipV="1">
            <a:off x="2078038" y="2574925"/>
            <a:ext cx="322262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1801813" y="2332038"/>
            <a:ext cx="406400" cy="309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sz="1600"/>
              <a:t>00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1257300" y="2905125"/>
            <a:ext cx="406400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/>
              <a:t>01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1752600" y="3576638"/>
            <a:ext cx="406400" cy="309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/>
              <a:t>10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281238" y="2927350"/>
            <a:ext cx="406400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/>
              <a:t>11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2057400" y="1949450"/>
            <a:ext cx="5556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x=0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2192338" y="2474913"/>
            <a:ext cx="5556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x=1</a:t>
            </a: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2860675" y="2908300"/>
            <a:ext cx="5556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x=0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2151063" y="3303588"/>
            <a:ext cx="5556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x=1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1290638" y="3767138"/>
            <a:ext cx="5826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ko-KR"/>
              <a:t>x=0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1214438" y="3249613"/>
            <a:ext cx="5556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x=1</a:t>
            </a:r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465138" y="2884488"/>
            <a:ext cx="5556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x=0</a:t>
            </a:r>
          </a:p>
        </p:txBody>
      </p:sp>
      <p:sp>
        <p:nvSpPr>
          <p:cNvPr id="33929" name="Rectangle 137"/>
          <p:cNvSpPr>
            <a:spLocks noChangeArrowheads="1"/>
          </p:cNvSpPr>
          <p:nvPr/>
        </p:nvSpPr>
        <p:spPr bwMode="auto">
          <a:xfrm>
            <a:off x="1362075" y="2436813"/>
            <a:ext cx="5556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x=1</a:t>
            </a:r>
          </a:p>
        </p:txBody>
      </p:sp>
      <p:sp>
        <p:nvSpPr>
          <p:cNvPr id="33930" name="Rectangle 138"/>
          <p:cNvSpPr>
            <a:spLocks noChangeArrowheads="1"/>
          </p:cNvSpPr>
          <p:nvPr/>
        </p:nvSpPr>
        <p:spPr bwMode="auto">
          <a:xfrm>
            <a:off x="7358063" y="0"/>
            <a:ext cx="17859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Sequential Circuits</a:t>
            </a:r>
          </a:p>
        </p:txBody>
      </p:sp>
      <p:sp>
        <p:nvSpPr>
          <p:cNvPr id="33895" name="Rectangle 103"/>
          <p:cNvSpPr>
            <a:spLocks noChangeArrowheads="1"/>
          </p:cNvSpPr>
          <p:nvPr/>
        </p:nvSpPr>
        <p:spPr bwMode="auto">
          <a:xfrm>
            <a:off x="6259513" y="5049838"/>
            <a:ext cx="555625" cy="8286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" name="Line 104"/>
          <p:cNvSpPr>
            <a:spLocks noChangeShapeType="1"/>
          </p:cNvSpPr>
          <p:nvPr/>
        </p:nvSpPr>
        <p:spPr bwMode="auto">
          <a:xfrm>
            <a:off x="6261100" y="5403850"/>
            <a:ext cx="66675" cy="46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7" name="Line 105"/>
          <p:cNvSpPr>
            <a:spLocks noChangeShapeType="1"/>
          </p:cNvSpPr>
          <p:nvPr/>
        </p:nvSpPr>
        <p:spPr bwMode="auto">
          <a:xfrm flipH="1">
            <a:off x="6253163" y="5445125"/>
            <a:ext cx="76200" cy="31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8" name="Rectangle 106"/>
          <p:cNvSpPr>
            <a:spLocks noChangeArrowheads="1"/>
          </p:cNvSpPr>
          <p:nvPr/>
        </p:nvSpPr>
        <p:spPr bwMode="auto">
          <a:xfrm>
            <a:off x="6208713" y="5053013"/>
            <a:ext cx="814387" cy="776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J     Q</a:t>
            </a:r>
          </a:p>
          <a:p>
            <a:pPr defTabSz="762000"/>
            <a:r>
              <a:rPr lang="en-US" altLang="ko-KR"/>
              <a:t> </a:t>
            </a:r>
            <a:r>
              <a:rPr lang="en-US" altLang="ko-KR" sz="1400" b="1"/>
              <a:t>C</a:t>
            </a:r>
          </a:p>
          <a:p>
            <a:pPr defTabSz="762000"/>
            <a:r>
              <a:rPr lang="en-US" altLang="ko-KR" sz="1400" b="1"/>
              <a:t>K    Q'</a:t>
            </a:r>
            <a:r>
              <a:rPr lang="en-US" altLang="ko-KR"/>
              <a:t>  </a:t>
            </a:r>
          </a:p>
        </p:txBody>
      </p:sp>
      <p:sp>
        <p:nvSpPr>
          <p:cNvPr id="33899" name="Rectangle 107"/>
          <p:cNvSpPr>
            <a:spLocks noChangeArrowheads="1"/>
          </p:cNvSpPr>
          <p:nvPr/>
        </p:nvSpPr>
        <p:spPr bwMode="auto">
          <a:xfrm>
            <a:off x="7518400" y="5049838"/>
            <a:ext cx="555625" cy="8286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00" name="Line 108"/>
          <p:cNvSpPr>
            <a:spLocks noChangeShapeType="1"/>
          </p:cNvSpPr>
          <p:nvPr/>
        </p:nvSpPr>
        <p:spPr bwMode="auto">
          <a:xfrm>
            <a:off x="7524750" y="5403850"/>
            <a:ext cx="66675" cy="46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01" name="Line 109"/>
          <p:cNvSpPr>
            <a:spLocks noChangeShapeType="1"/>
          </p:cNvSpPr>
          <p:nvPr/>
        </p:nvSpPr>
        <p:spPr bwMode="auto">
          <a:xfrm flipH="1">
            <a:off x="7512050" y="5448300"/>
            <a:ext cx="77788" cy="36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02" name="Rectangle 110"/>
          <p:cNvSpPr>
            <a:spLocks noChangeArrowheads="1"/>
          </p:cNvSpPr>
          <p:nvPr/>
        </p:nvSpPr>
        <p:spPr bwMode="auto">
          <a:xfrm>
            <a:off x="7467600" y="5053013"/>
            <a:ext cx="814388" cy="776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J     Q</a:t>
            </a:r>
          </a:p>
          <a:p>
            <a:pPr defTabSz="762000"/>
            <a:r>
              <a:rPr lang="en-US" altLang="ko-KR"/>
              <a:t> </a:t>
            </a:r>
            <a:r>
              <a:rPr lang="en-US" altLang="ko-KR" sz="1400" b="1"/>
              <a:t>C</a:t>
            </a:r>
          </a:p>
          <a:p>
            <a:pPr defTabSz="762000"/>
            <a:r>
              <a:rPr lang="en-US" altLang="ko-KR" sz="1400" b="1"/>
              <a:t>K    Q'</a:t>
            </a:r>
            <a:r>
              <a:rPr lang="en-US" altLang="ko-KR"/>
              <a:t>  </a:t>
            </a:r>
          </a:p>
        </p:txBody>
      </p:sp>
      <p:sp>
        <p:nvSpPr>
          <p:cNvPr id="33903" name="Line 111"/>
          <p:cNvSpPr>
            <a:spLocks noChangeShapeType="1"/>
          </p:cNvSpPr>
          <p:nvPr/>
        </p:nvSpPr>
        <p:spPr bwMode="auto">
          <a:xfrm>
            <a:off x="6816725" y="5214938"/>
            <a:ext cx="146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04" name="Line 112"/>
          <p:cNvSpPr>
            <a:spLocks noChangeShapeType="1"/>
          </p:cNvSpPr>
          <p:nvPr/>
        </p:nvSpPr>
        <p:spPr bwMode="auto">
          <a:xfrm>
            <a:off x="8086725" y="5203825"/>
            <a:ext cx="554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05" name="Oval 113"/>
          <p:cNvSpPr>
            <a:spLocks noChangeArrowheads="1"/>
          </p:cNvSpPr>
          <p:nvPr/>
        </p:nvSpPr>
        <p:spPr bwMode="auto">
          <a:xfrm>
            <a:off x="5556250" y="5022850"/>
            <a:ext cx="430213" cy="3603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06" name="Rectangle 114"/>
          <p:cNvSpPr>
            <a:spLocks noChangeArrowheads="1"/>
          </p:cNvSpPr>
          <p:nvPr/>
        </p:nvSpPr>
        <p:spPr bwMode="auto">
          <a:xfrm>
            <a:off x="5518150" y="4954588"/>
            <a:ext cx="234950" cy="482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08" name="Line 116"/>
          <p:cNvSpPr>
            <a:spLocks noChangeShapeType="1"/>
          </p:cNvSpPr>
          <p:nvPr/>
        </p:nvSpPr>
        <p:spPr bwMode="auto">
          <a:xfrm>
            <a:off x="5983288" y="5203825"/>
            <a:ext cx="2809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09" name="Line 117"/>
          <p:cNvSpPr>
            <a:spLocks noChangeShapeType="1"/>
          </p:cNvSpPr>
          <p:nvPr/>
        </p:nvSpPr>
        <p:spPr bwMode="auto">
          <a:xfrm flipH="1">
            <a:off x="5210175" y="5106988"/>
            <a:ext cx="568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11" name="Line 119"/>
          <p:cNvSpPr>
            <a:spLocks noChangeShapeType="1"/>
          </p:cNvSpPr>
          <p:nvPr/>
        </p:nvSpPr>
        <p:spPr bwMode="auto">
          <a:xfrm>
            <a:off x="5456238" y="4900613"/>
            <a:ext cx="1868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12" name="Line 120"/>
          <p:cNvSpPr>
            <a:spLocks noChangeShapeType="1"/>
          </p:cNvSpPr>
          <p:nvPr/>
        </p:nvSpPr>
        <p:spPr bwMode="auto">
          <a:xfrm>
            <a:off x="7308850" y="4902200"/>
            <a:ext cx="0" cy="82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13" name="Line 121"/>
          <p:cNvSpPr>
            <a:spLocks noChangeShapeType="1"/>
          </p:cNvSpPr>
          <p:nvPr/>
        </p:nvSpPr>
        <p:spPr bwMode="auto">
          <a:xfrm>
            <a:off x="7321550" y="5187950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14" name="Line 122"/>
          <p:cNvSpPr>
            <a:spLocks noChangeShapeType="1"/>
          </p:cNvSpPr>
          <p:nvPr/>
        </p:nvSpPr>
        <p:spPr bwMode="auto">
          <a:xfrm flipH="1">
            <a:off x="5332413" y="5314950"/>
            <a:ext cx="430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16" name="Line 124"/>
          <p:cNvSpPr>
            <a:spLocks noChangeShapeType="1"/>
          </p:cNvSpPr>
          <p:nvPr/>
        </p:nvSpPr>
        <p:spPr bwMode="auto">
          <a:xfrm>
            <a:off x="5332413" y="4705350"/>
            <a:ext cx="2981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17" name="Line 125"/>
          <p:cNvSpPr>
            <a:spLocks noChangeShapeType="1"/>
          </p:cNvSpPr>
          <p:nvPr/>
        </p:nvSpPr>
        <p:spPr bwMode="auto">
          <a:xfrm>
            <a:off x="8308975" y="469265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19" name="Line 127"/>
          <p:cNvSpPr>
            <a:spLocks noChangeShapeType="1"/>
          </p:cNvSpPr>
          <p:nvPr/>
        </p:nvSpPr>
        <p:spPr bwMode="auto">
          <a:xfrm>
            <a:off x="6124575" y="5756275"/>
            <a:ext cx="138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20" name="Line 128"/>
          <p:cNvSpPr>
            <a:spLocks noChangeShapeType="1"/>
          </p:cNvSpPr>
          <p:nvPr/>
        </p:nvSpPr>
        <p:spPr bwMode="auto">
          <a:xfrm>
            <a:off x="7321550" y="5713413"/>
            <a:ext cx="20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21" name="Line 129"/>
          <p:cNvSpPr>
            <a:spLocks noChangeShapeType="1"/>
          </p:cNvSpPr>
          <p:nvPr/>
        </p:nvSpPr>
        <p:spPr bwMode="auto">
          <a:xfrm flipH="1">
            <a:off x="5875338" y="5453063"/>
            <a:ext cx="39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22" name="Line 130"/>
          <p:cNvSpPr>
            <a:spLocks noChangeShapeType="1"/>
          </p:cNvSpPr>
          <p:nvPr/>
        </p:nvSpPr>
        <p:spPr bwMode="auto">
          <a:xfrm>
            <a:off x="5883275" y="5454650"/>
            <a:ext cx="0" cy="631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23" name="Line 131"/>
          <p:cNvSpPr>
            <a:spLocks noChangeShapeType="1"/>
          </p:cNvSpPr>
          <p:nvPr/>
        </p:nvSpPr>
        <p:spPr bwMode="auto">
          <a:xfrm flipH="1">
            <a:off x="7185025" y="5453063"/>
            <a:ext cx="344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24" name="Line 132"/>
          <p:cNvSpPr>
            <a:spLocks noChangeShapeType="1"/>
          </p:cNvSpPr>
          <p:nvPr/>
        </p:nvSpPr>
        <p:spPr bwMode="auto">
          <a:xfrm>
            <a:off x="7188200" y="5464175"/>
            <a:ext cx="0" cy="595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25" name="Line 133"/>
          <p:cNvSpPr>
            <a:spLocks noChangeShapeType="1"/>
          </p:cNvSpPr>
          <p:nvPr/>
        </p:nvSpPr>
        <p:spPr bwMode="auto">
          <a:xfrm flipH="1">
            <a:off x="5205413" y="6072188"/>
            <a:ext cx="2000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26" name="Rectangle 134"/>
          <p:cNvSpPr>
            <a:spLocks noChangeArrowheads="1"/>
          </p:cNvSpPr>
          <p:nvPr/>
        </p:nvSpPr>
        <p:spPr bwMode="auto">
          <a:xfrm>
            <a:off x="4924425" y="4897438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33928" name="Rectangle 136"/>
          <p:cNvSpPr>
            <a:spLocks noChangeArrowheads="1"/>
          </p:cNvSpPr>
          <p:nvPr/>
        </p:nvSpPr>
        <p:spPr bwMode="auto">
          <a:xfrm>
            <a:off x="6907213" y="5003800"/>
            <a:ext cx="28098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ko-KR"/>
              <a:t>A</a:t>
            </a:r>
          </a:p>
        </p:txBody>
      </p:sp>
      <p:sp>
        <p:nvSpPr>
          <p:cNvPr id="33931" name="Line 139"/>
          <p:cNvSpPr>
            <a:spLocks noChangeShapeType="1"/>
          </p:cNvSpPr>
          <p:nvPr/>
        </p:nvSpPr>
        <p:spPr bwMode="auto">
          <a:xfrm>
            <a:off x="5337175" y="4705350"/>
            <a:ext cx="0" cy="619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35" name="Line 143"/>
          <p:cNvSpPr>
            <a:spLocks noChangeShapeType="1"/>
          </p:cNvSpPr>
          <p:nvPr/>
        </p:nvSpPr>
        <p:spPr bwMode="auto">
          <a:xfrm>
            <a:off x="5467350" y="4911725"/>
            <a:ext cx="0" cy="195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36" name="Line 144"/>
          <p:cNvSpPr>
            <a:spLocks noChangeShapeType="1"/>
          </p:cNvSpPr>
          <p:nvPr/>
        </p:nvSpPr>
        <p:spPr bwMode="auto">
          <a:xfrm>
            <a:off x="5764213" y="5026025"/>
            <a:ext cx="0" cy="361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37" name="Line 145"/>
          <p:cNvSpPr>
            <a:spLocks noChangeShapeType="1"/>
          </p:cNvSpPr>
          <p:nvPr/>
        </p:nvSpPr>
        <p:spPr bwMode="auto">
          <a:xfrm>
            <a:off x="6124575" y="5210175"/>
            <a:ext cx="0" cy="560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39" name="Line 147"/>
          <p:cNvSpPr>
            <a:spLocks noChangeShapeType="1"/>
          </p:cNvSpPr>
          <p:nvPr/>
        </p:nvSpPr>
        <p:spPr bwMode="auto">
          <a:xfrm>
            <a:off x="4078288" y="2579688"/>
            <a:ext cx="354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40" name="Line 148"/>
          <p:cNvSpPr>
            <a:spLocks noChangeShapeType="1"/>
          </p:cNvSpPr>
          <p:nvPr/>
        </p:nvSpPr>
        <p:spPr bwMode="auto">
          <a:xfrm>
            <a:off x="5659438" y="2027238"/>
            <a:ext cx="0" cy="195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41" name="Line 149"/>
          <p:cNvSpPr>
            <a:spLocks noChangeShapeType="1"/>
          </p:cNvSpPr>
          <p:nvPr/>
        </p:nvSpPr>
        <p:spPr bwMode="auto">
          <a:xfrm>
            <a:off x="6288088" y="2036763"/>
            <a:ext cx="0" cy="194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949" name="Group 157"/>
          <p:cNvGrpSpPr>
            <a:grpSpLocks/>
          </p:cNvGrpSpPr>
          <p:nvPr/>
        </p:nvGrpSpPr>
        <p:grpSpPr bwMode="auto">
          <a:xfrm>
            <a:off x="2349500" y="4227513"/>
            <a:ext cx="1184275" cy="1611312"/>
            <a:chOff x="1636" y="2675"/>
            <a:chExt cx="746" cy="1015"/>
          </a:xfrm>
        </p:grpSpPr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1819" y="2867"/>
              <a:ext cx="356" cy="6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Line 64"/>
            <p:cNvSpPr>
              <a:spLocks noChangeShapeType="1"/>
            </p:cNvSpPr>
            <p:nvPr/>
          </p:nvSpPr>
          <p:spPr bwMode="auto">
            <a:xfrm>
              <a:off x="2001" y="2874"/>
              <a:ext cx="0" cy="6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Line 65"/>
            <p:cNvSpPr>
              <a:spLocks noChangeShapeType="1"/>
            </p:cNvSpPr>
            <p:nvPr/>
          </p:nvSpPr>
          <p:spPr bwMode="auto">
            <a:xfrm>
              <a:off x="1826" y="3188"/>
              <a:ext cx="3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66"/>
            <p:cNvSpPr>
              <a:spLocks noChangeShapeType="1"/>
            </p:cNvSpPr>
            <p:nvPr/>
          </p:nvSpPr>
          <p:spPr bwMode="auto">
            <a:xfrm>
              <a:off x="1819" y="3028"/>
              <a:ext cx="3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67"/>
            <p:cNvSpPr>
              <a:spLocks noChangeShapeType="1"/>
            </p:cNvSpPr>
            <p:nvPr/>
          </p:nvSpPr>
          <p:spPr bwMode="auto">
            <a:xfrm>
              <a:off x="1834" y="3349"/>
              <a:ext cx="3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Rectangle 68"/>
            <p:cNvSpPr>
              <a:spLocks noChangeArrowheads="1"/>
            </p:cNvSpPr>
            <p:nvPr/>
          </p:nvSpPr>
          <p:spPr bwMode="auto">
            <a:xfrm>
              <a:off x="1636" y="3235"/>
              <a:ext cx="21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A</a:t>
              </a:r>
            </a:p>
          </p:txBody>
        </p:sp>
        <p:sp>
          <p:nvSpPr>
            <p:cNvPr id="33861" name="Rectangle 69"/>
            <p:cNvSpPr>
              <a:spLocks noChangeArrowheads="1"/>
            </p:cNvSpPr>
            <p:nvPr/>
          </p:nvSpPr>
          <p:spPr bwMode="auto">
            <a:xfrm>
              <a:off x="1952" y="2675"/>
              <a:ext cx="21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B</a:t>
              </a:r>
            </a:p>
          </p:txBody>
        </p:sp>
        <p:sp>
          <p:nvSpPr>
            <p:cNvPr id="33862" name="Rectangle 70"/>
            <p:cNvSpPr>
              <a:spLocks noChangeArrowheads="1"/>
            </p:cNvSpPr>
            <p:nvPr/>
          </p:nvSpPr>
          <p:spPr bwMode="auto">
            <a:xfrm>
              <a:off x="2196" y="3058"/>
              <a:ext cx="18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33880" name="Rectangle 88"/>
            <p:cNvSpPr>
              <a:spLocks noChangeArrowheads="1"/>
            </p:cNvSpPr>
            <p:nvPr/>
          </p:nvSpPr>
          <p:spPr bwMode="auto">
            <a:xfrm>
              <a:off x="1810" y="3002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d</a:t>
              </a:r>
            </a:p>
          </p:txBody>
        </p:sp>
        <p:sp>
          <p:nvSpPr>
            <p:cNvPr id="33881" name="Rectangle 89"/>
            <p:cNvSpPr>
              <a:spLocks noChangeArrowheads="1"/>
            </p:cNvSpPr>
            <p:nvPr/>
          </p:nvSpPr>
          <p:spPr bwMode="auto">
            <a:xfrm>
              <a:off x="1810" y="3163"/>
              <a:ext cx="3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d</a:t>
              </a:r>
            </a:p>
          </p:txBody>
        </p:sp>
        <p:sp>
          <p:nvSpPr>
            <p:cNvPr id="33882" name="Rectangle 90"/>
            <p:cNvSpPr>
              <a:spLocks noChangeArrowheads="1"/>
            </p:cNvSpPr>
            <p:nvPr/>
          </p:nvSpPr>
          <p:spPr bwMode="auto">
            <a:xfrm>
              <a:off x="1992" y="2833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</a:p>
          </p:txBody>
        </p:sp>
        <p:sp>
          <p:nvSpPr>
            <p:cNvPr id="33883" name="Rectangle 91"/>
            <p:cNvSpPr>
              <a:spLocks noChangeArrowheads="1"/>
            </p:cNvSpPr>
            <p:nvPr/>
          </p:nvSpPr>
          <p:spPr bwMode="auto">
            <a:xfrm>
              <a:off x="1992" y="3333"/>
              <a:ext cx="1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</a:p>
          </p:txBody>
        </p:sp>
        <p:sp>
          <p:nvSpPr>
            <p:cNvPr id="33892" name="Rectangle 100"/>
            <p:cNvSpPr>
              <a:spLocks noChangeArrowheads="1"/>
            </p:cNvSpPr>
            <p:nvPr/>
          </p:nvSpPr>
          <p:spPr bwMode="auto">
            <a:xfrm>
              <a:off x="1853" y="3048"/>
              <a:ext cx="295" cy="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4" name="Rectangle 152"/>
            <p:cNvSpPr>
              <a:spLocks noChangeArrowheads="1"/>
            </p:cNvSpPr>
            <p:nvPr/>
          </p:nvSpPr>
          <p:spPr bwMode="auto">
            <a:xfrm>
              <a:off x="1876" y="3476"/>
              <a:ext cx="268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762000"/>
              <a:r>
                <a:rPr lang="en-US" altLang="ko-KR"/>
                <a:t>Jb</a:t>
              </a:r>
            </a:p>
          </p:txBody>
        </p:sp>
      </p:grpSp>
      <p:sp>
        <p:nvSpPr>
          <p:cNvPr id="33952" name="Rectangle 160"/>
          <p:cNvSpPr>
            <a:spLocks noChangeArrowheads="1"/>
          </p:cNvSpPr>
          <p:nvPr/>
        </p:nvSpPr>
        <p:spPr bwMode="auto">
          <a:xfrm>
            <a:off x="4057650" y="2028825"/>
            <a:ext cx="3581400" cy="195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53" name="Rectangle 161"/>
          <p:cNvSpPr>
            <a:spLocks noChangeArrowheads="1"/>
          </p:cNvSpPr>
          <p:nvPr/>
        </p:nvSpPr>
        <p:spPr bwMode="auto">
          <a:xfrm>
            <a:off x="8621713" y="5003800"/>
            <a:ext cx="309562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ko-KR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17500"/>
            <a:ext cx="8523288" cy="379413"/>
          </a:xfrm>
          <a:noFill/>
          <a:ln/>
        </p:spPr>
        <p:txBody>
          <a:bodyPr/>
          <a:lstStyle/>
          <a:p>
            <a:r>
              <a:rPr lang="en-US" altLang="ko-KR"/>
              <a:t>SEQUENTIAL  CIRCUITS  -   Registers</a:t>
            </a:r>
          </a:p>
        </p:txBody>
      </p:sp>
      <p:sp>
        <p:nvSpPr>
          <p:cNvPr id="34998" name="Rectangle 182"/>
          <p:cNvSpPr>
            <a:spLocks noChangeArrowheads="1"/>
          </p:cNvSpPr>
          <p:nvPr/>
        </p:nvSpPr>
        <p:spPr bwMode="auto">
          <a:xfrm>
            <a:off x="127000" y="3435350"/>
            <a:ext cx="5121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Bidirectional Shift Register with Parallel Load</a:t>
            </a:r>
          </a:p>
        </p:txBody>
      </p:sp>
      <p:sp>
        <p:nvSpPr>
          <p:cNvPr id="34999" name="Rectangle 183"/>
          <p:cNvSpPr>
            <a:spLocks noChangeArrowheads="1"/>
          </p:cNvSpPr>
          <p:nvPr/>
        </p:nvSpPr>
        <p:spPr bwMode="auto">
          <a:xfrm>
            <a:off x="7358063" y="0"/>
            <a:ext cx="17859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Sequential Circuits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55863" y="1154113"/>
            <a:ext cx="669925" cy="387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430463" y="1339850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D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430463" y="1127125"/>
            <a:ext cx="319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Q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625725" y="1258888"/>
            <a:ext cx="30956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C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3151188" y="1323975"/>
            <a:ext cx="61912" cy="476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3535363" y="1154113"/>
            <a:ext cx="671512" cy="387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3508375" y="1339850"/>
            <a:ext cx="29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D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508375" y="1127125"/>
            <a:ext cx="3190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Q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705225" y="1258888"/>
            <a:ext cx="30956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C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4221163" y="1323975"/>
            <a:ext cx="63500" cy="476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4627563" y="1154113"/>
            <a:ext cx="669925" cy="387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4608513" y="1330325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D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4598988" y="1127125"/>
            <a:ext cx="319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Q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4799013" y="1258888"/>
            <a:ext cx="30956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C</a:t>
            </a:r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5313363" y="1323975"/>
            <a:ext cx="61912" cy="476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5708650" y="1154113"/>
            <a:ext cx="669925" cy="387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5678488" y="1330325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D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5678488" y="1127125"/>
            <a:ext cx="319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Q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878513" y="1258888"/>
            <a:ext cx="30956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C</a:t>
            </a:r>
          </a:p>
        </p:txBody>
      </p:sp>
      <p:sp>
        <p:nvSpPr>
          <p:cNvPr id="34846" name="Oval 30"/>
          <p:cNvSpPr>
            <a:spLocks noChangeArrowheads="1"/>
          </p:cNvSpPr>
          <p:nvPr/>
        </p:nvSpPr>
        <p:spPr bwMode="auto">
          <a:xfrm>
            <a:off x="6384925" y="1323975"/>
            <a:ext cx="61913" cy="476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2579688" y="1543050"/>
            <a:ext cx="0" cy="433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3659188" y="1543050"/>
            <a:ext cx="0" cy="461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2270125" y="1749425"/>
            <a:ext cx="4033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4949825" y="1552575"/>
            <a:ext cx="0" cy="207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 flipV="1">
            <a:off x="2579688" y="96520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 flipV="1">
            <a:off x="4764088" y="984250"/>
            <a:ext cx="0" cy="16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 flipV="1">
            <a:off x="5843588" y="984250"/>
            <a:ext cx="0" cy="16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2574925" y="785813"/>
            <a:ext cx="37306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A</a:t>
            </a:r>
            <a:r>
              <a:rPr lang="en-US" altLang="ko-KR" sz="1400" baseline="-25000"/>
              <a:t>0</a:t>
            </a:r>
          </a:p>
        </p:txBody>
      </p:sp>
      <p:sp>
        <p:nvSpPr>
          <p:cNvPr id="34861" name="Rectangle 45"/>
          <p:cNvSpPr>
            <a:spLocks noChangeArrowheads="1"/>
          </p:cNvSpPr>
          <p:nvPr/>
        </p:nvSpPr>
        <p:spPr bwMode="auto">
          <a:xfrm>
            <a:off x="3606800" y="787400"/>
            <a:ext cx="37306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A</a:t>
            </a:r>
            <a:r>
              <a:rPr lang="en-US" altLang="ko-KR" sz="1400" baseline="-25000"/>
              <a:t>1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4725988" y="795338"/>
            <a:ext cx="37306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A</a:t>
            </a:r>
            <a:r>
              <a:rPr lang="en-US" altLang="ko-KR" sz="1400" baseline="-25000"/>
              <a:t>2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795963" y="806450"/>
            <a:ext cx="37306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A</a:t>
            </a:r>
            <a:r>
              <a:rPr lang="en-US" altLang="ko-KR" sz="1400" baseline="-25000"/>
              <a:t>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1668463" y="1646238"/>
            <a:ext cx="6635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Clock</a:t>
            </a:r>
          </a:p>
        </p:txBody>
      </p:sp>
      <p:sp>
        <p:nvSpPr>
          <p:cNvPr id="34865" name="Rectangle 49"/>
          <p:cNvSpPr>
            <a:spLocks noChangeArrowheads="1"/>
          </p:cNvSpPr>
          <p:nvPr/>
        </p:nvSpPr>
        <p:spPr bwMode="auto">
          <a:xfrm>
            <a:off x="2574925" y="1844675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I</a:t>
            </a:r>
            <a:r>
              <a:rPr lang="en-US" altLang="ko-KR" sz="1400" baseline="-25000"/>
              <a:t>0</a:t>
            </a:r>
          </a:p>
        </p:txBody>
      </p:sp>
      <p:sp>
        <p:nvSpPr>
          <p:cNvPr id="34866" name="Rectangle 50"/>
          <p:cNvSpPr>
            <a:spLocks noChangeArrowheads="1"/>
          </p:cNvSpPr>
          <p:nvPr/>
        </p:nvSpPr>
        <p:spPr bwMode="auto">
          <a:xfrm>
            <a:off x="3646488" y="1863725"/>
            <a:ext cx="2936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I</a:t>
            </a:r>
            <a:r>
              <a:rPr lang="en-US" altLang="ko-KR" sz="1400" baseline="-25000"/>
              <a:t>1</a:t>
            </a:r>
          </a:p>
        </p:txBody>
      </p:sp>
      <p:sp>
        <p:nvSpPr>
          <p:cNvPr id="34867" name="Rectangle 51"/>
          <p:cNvSpPr>
            <a:spLocks noChangeArrowheads="1"/>
          </p:cNvSpPr>
          <p:nvPr/>
        </p:nvSpPr>
        <p:spPr bwMode="auto">
          <a:xfrm>
            <a:off x="4749800" y="1871663"/>
            <a:ext cx="2936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I</a:t>
            </a:r>
            <a:r>
              <a:rPr lang="en-US" altLang="ko-KR" sz="1400" baseline="-25000"/>
              <a:t>2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5807075" y="1881188"/>
            <a:ext cx="2936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I</a:t>
            </a:r>
            <a:r>
              <a:rPr lang="en-US" altLang="ko-KR" sz="1400" baseline="-25000"/>
              <a:t>3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168275" y="2058988"/>
            <a:ext cx="17938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Shift Registers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2589213" y="2598738"/>
            <a:ext cx="522287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73" name="Rectangle 57"/>
          <p:cNvSpPr>
            <a:spLocks noChangeArrowheads="1"/>
          </p:cNvSpPr>
          <p:nvPr/>
        </p:nvSpPr>
        <p:spPr bwMode="auto">
          <a:xfrm>
            <a:off x="2538413" y="2598738"/>
            <a:ext cx="64452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D    Q</a:t>
            </a:r>
          </a:p>
          <a:p>
            <a:pPr defTabSz="762000"/>
            <a:r>
              <a:rPr lang="en-US" altLang="ko-KR" sz="1400" b="1"/>
              <a:t>  C</a:t>
            </a:r>
          </a:p>
        </p:txBody>
      </p:sp>
      <p:sp>
        <p:nvSpPr>
          <p:cNvPr id="34874" name="Rectangle 58"/>
          <p:cNvSpPr>
            <a:spLocks noChangeArrowheads="1"/>
          </p:cNvSpPr>
          <p:nvPr/>
        </p:nvSpPr>
        <p:spPr bwMode="auto">
          <a:xfrm>
            <a:off x="3632200" y="2589213"/>
            <a:ext cx="520700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77" name="Rectangle 61"/>
          <p:cNvSpPr>
            <a:spLocks noChangeArrowheads="1"/>
          </p:cNvSpPr>
          <p:nvPr/>
        </p:nvSpPr>
        <p:spPr bwMode="auto">
          <a:xfrm>
            <a:off x="3579813" y="2590800"/>
            <a:ext cx="64452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D    Q</a:t>
            </a:r>
          </a:p>
          <a:p>
            <a:pPr defTabSz="762000"/>
            <a:r>
              <a:rPr lang="en-US" altLang="ko-KR" sz="1400" b="1"/>
              <a:t>  C</a:t>
            </a:r>
          </a:p>
        </p:txBody>
      </p:sp>
      <p:sp>
        <p:nvSpPr>
          <p:cNvPr id="34878" name="Rectangle 62"/>
          <p:cNvSpPr>
            <a:spLocks noChangeArrowheads="1"/>
          </p:cNvSpPr>
          <p:nvPr/>
        </p:nvSpPr>
        <p:spPr bwMode="auto">
          <a:xfrm>
            <a:off x="4649788" y="2589213"/>
            <a:ext cx="522287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1" name="Rectangle 65"/>
          <p:cNvSpPr>
            <a:spLocks noChangeArrowheads="1"/>
          </p:cNvSpPr>
          <p:nvPr/>
        </p:nvSpPr>
        <p:spPr bwMode="auto">
          <a:xfrm>
            <a:off x="4595813" y="2590800"/>
            <a:ext cx="64452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D    Q</a:t>
            </a:r>
          </a:p>
          <a:p>
            <a:pPr defTabSz="762000"/>
            <a:r>
              <a:rPr lang="en-US" altLang="ko-KR" sz="1400" b="1"/>
              <a:t>  C</a:t>
            </a:r>
          </a:p>
        </p:txBody>
      </p:sp>
      <p:sp>
        <p:nvSpPr>
          <p:cNvPr id="34882" name="Rectangle 66"/>
          <p:cNvSpPr>
            <a:spLocks noChangeArrowheads="1"/>
          </p:cNvSpPr>
          <p:nvPr/>
        </p:nvSpPr>
        <p:spPr bwMode="auto">
          <a:xfrm>
            <a:off x="5691188" y="2581275"/>
            <a:ext cx="522287" cy="4905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5" name="Rectangle 69"/>
          <p:cNvSpPr>
            <a:spLocks noChangeArrowheads="1"/>
          </p:cNvSpPr>
          <p:nvPr/>
        </p:nvSpPr>
        <p:spPr bwMode="auto">
          <a:xfrm>
            <a:off x="5638800" y="2581275"/>
            <a:ext cx="64452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D    Q</a:t>
            </a:r>
          </a:p>
          <a:p>
            <a:pPr defTabSz="762000"/>
            <a:r>
              <a:rPr lang="en-US" altLang="ko-KR" sz="1400" b="1"/>
              <a:t>  C</a:t>
            </a:r>
          </a:p>
        </p:txBody>
      </p:sp>
      <p:sp>
        <p:nvSpPr>
          <p:cNvPr id="34886" name="Line 70"/>
          <p:cNvSpPr>
            <a:spLocks noChangeShapeType="1"/>
          </p:cNvSpPr>
          <p:nvPr/>
        </p:nvSpPr>
        <p:spPr bwMode="auto">
          <a:xfrm flipH="1">
            <a:off x="5518150" y="2844800"/>
            <a:ext cx="173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7" name="Line 71"/>
          <p:cNvSpPr>
            <a:spLocks noChangeShapeType="1"/>
          </p:cNvSpPr>
          <p:nvPr/>
        </p:nvSpPr>
        <p:spPr bwMode="auto">
          <a:xfrm>
            <a:off x="5521325" y="2854325"/>
            <a:ext cx="0" cy="392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 flipH="1">
            <a:off x="2205038" y="3243263"/>
            <a:ext cx="3338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 flipH="1">
            <a:off x="2452688" y="2844800"/>
            <a:ext cx="13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2455863" y="2854325"/>
            <a:ext cx="0" cy="39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1" name="Line 75"/>
          <p:cNvSpPr>
            <a:spLocks noChangeShapeType="1"/>
          </p:cNvSpPr>
          <p:nvPr/>
        </p:nvSpPr>
        <p:spPr bwMode="auto">
          <a:xfrm flipH="1">
            <a:off x="3459163" y="2835275"/>
            <a:ext cx="173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 flipH="1">
            <a:off x="4513263" y="2835275"/>
            <a:ext cx="13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3" name="Line 77"/>
          <p:cNvSpPr>
            <a:spLocks noChangeShapeType="1"/>
          </p:cNvSpPr>
          <p:nvPr/>
        </p:nvSpPr>
        <p:spPr bwMode="auto">
          <a:xfrm>
            <a:off x="4525963" y="2844800"/>
            <a:ext cx="0" cy="396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4" name="Line 78"/>
          <p:cNvSpPr>
            <a:spLocks noChangeShapeType="1"/>
          </p:cNvSpPr>
          <p:nvPr/>
        </p:nvSpPr>
        <p:spPr bwMode="auto">
          <a:xfrm>
            <a:off x="3462338" y="2835275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5" name="Line 79"/>
          <p:cNvSpPr>
            <a:spLocks noChangeShapeType="1"/>
          </p:cNvSpPr>
          <p:nvPr/>
        </p:nvSpPr>
        <p:spPr bwMode="auto">
          <a:xfrm flipH="1">
            <a:off x="2205038" y="2693988"/>
            <a:ext cx="396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6" name="Line 80"/>
          <p:cNvSpPr>
            <a:spLocks noChangeShapeType="1"/>
          </p:cNvSpPr>
          <p:nvPr/>
        </p:nvSpPr>
        <p:spPr bwMode="auto">
          <a:xfrm>
            <a:off x="3111500" y="2701925"/>
            <a:ext cx="528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7" name="Line 81"/>
          <p:cNvSpPr>
            <a:spLocks noChangeShapeType="1"/>
          </p:cNvSpPr>
          <p:nvPr/>
        </p:nvSpPr>
        <p:spPr bwMode="auto">
          <a:xfrm>
            <a:off x="4159250" y="2693988"/>
            <a:ext cx="492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8" name="Line 82"/>
          <p:cNvSpPr>
            <a:spLocks noChangeShapeType="1"/>
          </p:cNvSpPr>
          <p:nvPr/>
        </p:nvSpPr>
        <p:spPr bwMode="auto">
          <a:xfrm>
            <a:off x="5172075" y="2693988"/>
            <a:ext cx="514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9" name="Line 83"/>
          <p:cNvSpPr>
            <a:spLocks noChangeShapeType="1"/>
          </p:cNvSpPr>
          <p:nvPr/>
        </p:nvSpPr>
        <p:spPr bwMode="auto">
          <a:xfrm>
            <a:off x="6238875" y="2684463"/>
            <a:ext cx="247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00" name="Rectangle 84"/>
          <p:cNvSpPr>
            <a:spLocks noChangeArrowheads="1"/>
          </p:cNvSpPr>
          <p:nvPr/>
        </p:nvSpPr>
        <p:spPr bwMode="auto">
          <a:xfrm>
            <a:off x="1562100" y="2514600"/>
            <a:ext cx="665163" cy="857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Serial</a:t>
            </a:r>
          </a:p>
          <a:p>
            <a:pPr defTabSz="762000"/>
            <a:r>
              <a:rPr lang="en-US" altLang="ko-KR" sz="1400" b="1"/>
              <a:t>Input</a:t>
            </a:r>
          </a:p>
          <a:p>
            <a:pPr defTabSz="762000"/>
            <a:endParaRPr lang="en-US" altLang="ko-KR" sz="1400" b="1"/>
          </a:p>
          <a:p>
            <a:pPr defTabSz="762000"/>
            <a:r>
              <a:rPr lang="en-US" altLang="ko-KR" sz="1400" b="1"/>
              <a:t>Clock</a:t>
            </a:r>
          </a:p>
        </p:txBody>
      </p:sp>
      <p:sp>
        <p:nvSpPr>
          <p:cNvPr id="34901" name="Rectangle 85"/>
          <p:cNvSpPr>
            <a:spLocks noChangeArrowheads="1"/>
          </p:cNvSpPr>
          <p:nvPr/>
        </p:nvSpPr>
        <p:spPr bwMode="auto">
          <a:xfrm>
            <a:off x="6481763" y="2478088"/>
            <a:ext cx="760412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Serial</a:t>
            </a:r>
          </a:p>
          <a:p>
            <a:pPr defTabSz="762000"/>
            <a:r>
              <a:rPr lang="en-US" altLang="ko-KR" sz="1400" b="1"/>
              <a:t>Output</a:t>
            </a:r>
          </a:p>
        </p:txBody>
      </p:sp>
      <p:sp>
        <p:nvSpPr>
          <p:cNvPr id="35000" name="AutoShape 184"/>
          <p:cNvSpPr>
            <a:spLocks noChangeArrowheads="1"/>
          </p:cNvSpPr>
          <p:nvPr/>
        </p:nvSpPr>
        <p:spPr bwMode="auto">
          <a:xfrm>
            <a:off x="2738438" y="1485900"/>
            <a:ext cx="73025" cy="55563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01" name="AutoShape 185"/>
          <p:cNvSpPr>
            <a:spLocks noChangeArrowheads="1"/>
          </p:cNvSpPr>
          <p:nvPr/>
        </p:nvSpPr>
        <p:spPr bwMode="auto">
          <a:xfrm>
            <a:off x="3822700" y="1485900"/>
            <a:ext cx="73025" cy="55563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02" name="AutoShape 186"/>
          <p:cNvSpPr>
            <a:spLocks noChangeArrowheads="1"/>
          </p:cNvSpPr>
          <p:nvPr/>
        </p:nvSpPr>
        <p:spPr bwMode="auto">
          <a:xfrm>
            <a:off x="4906963" y="1485900"/>
            <a:ext cx="73025" cy="55563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03" name="AutoShape 187"/>
          <p:cNvSpPr>
            <a:spLocks noChangeArrowheads="1"/>
          </p:cNvSpPr>
          <p:nvPr/>
        </p:nvSpPr>
        <p:spPr bwMode="auto">
          <a:xfrm>
            <a:off x="5991225" y="1485900"/>
            <a:ext cx="73025" cy="55563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05" name="Line 189"/>
          <p:cNvSpPr>
            <a:spLocks noChangeShapeType="1"/>
          </p:cNvSpPr>
          <p:nvPr/>
        </p:nvSpPr>
        <p:spPr bwMode="auto">
          <a:xfrm flipV="1">
            <a:off x="3651250" y="979488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06" name="Line 190"/>
          <p:cNvSpPr>
            <a:spLocks noChangeShapeType="1"/>
          </p:cNvSpPr>
          <p:nvPr/>
        </p:nvSpPr>
        <p:spPr bwMode="auto">
          <a:xfrm>
            <a:off x="6029325" y="1558925"/>
            <a:ext cx="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07" name="Line 191"/>
          <p:cNvSpPr>
            <a:spLocks noChangeShapeType="1"/>
          </p:cNvSpPr>
          <p:nvPr/>
        </p:nvSpPr>
        <p:spPr bwMode="auto">
          <a:xfrm>
            <a:off x="3870325" y="1543050"/>
            <a:ext cx="0" cy="20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08" name="Line 192"/>
          <p:cNvSpPr>
            <a:spLocks noChangeShapeType="1"/>
          </p:cNvSpPr>
          <p:nvPr/>
        </p:nvSpPr>
        <p:spPr bwMode="auto">
          <a:xfrm>
            <a:off x="2771775" y="1552575"/>
            <a:ext cx="0" cy="207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09" name="Line 193"/>
          <p:cNvSpPr>
            <a:spLocks noChangeShapeType="1"/>
          </p:cNvSpPr>
          <p:nvPr/>
        </p:nvSpPr>
        <p:spPr bwMode="auto">
          <a:xfrm>
            <a:off x="4738688" y="1550988"/>
            <a:ext cx="0" cy="460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10" name="Line 194"/>
          <p:cNvSpPr>
            <a:spLocks noChangeShapeType="1"/>
          </p:cNvSpPr>
          <p:nvPr/>
        </p:nvSpPr>
        <p:spPr bwMode="auto">
          <a:xfrm>
            <a:off x="5819775" y="1557338"/>
            <a:ext cx="0" cy="461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11" name="AutoShape 195"/>
          <p:cNvSpPr>
            <a:spLocks noChangeArrowheads="1"/>
          </p:cNvSpPr>
          <p:nvPr/>
        </p:nvSpPr>
        <p:spPr bwMode="auto">
          <a:xfrm rot="5400000">
            <a:off x="2603500" y="2805113"/>
            <a:ext cx="53975" cy="730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12" name="AutoShape 196"/>
          <p:cNvSpPr>
            <a:spLocks noChangeArrowheads="1"/>
          </p:cNvSpPr>
          <p:nvPr/>
        </p:nvSpPr>
        <p:spPr bwMode="auto">
          <a:xfrm rot="5400000">
            <a:off x="3640932" y="2796381"/>
            <a:ext cx="55562" cy="730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13" name="AutoShape 197"/>
          <p:cNvSpPr>
            <a:spLocks noChangeArrowheads="1"/>
          </p:cNvSpPr>
          <p:nvPr/>
        </p:nvSpPr>
        <p:spPr bwMode="auto">
          <a:xfrm rot="5400000">
            <a:off x="4664870" y="2796381"/>
            <a:ext cx="55562" cy="730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14" name="AutoShape 198"/>
          <p:cNvSpPr>
            <a:spLocks noChangeArrowheads="1"/>
          </p:cNvSpPr>
          <p:nvPr/>
        </p:nvSpPr>
        <p:spPr bwMode="auto">
          <a:xfrm rot="5400000">
            <a:off x="5708650" y="2805113"/>
            <a:ext cx="53975" cy="730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02" name="Rectangle 86"/>
          <p:cNvSpPr>
            <a:spLocks noChangeArrowheads="1"/>
          </p:cNvSpPr>
          <p:nvPr/>
        </p:nvSpPr>
        <p:spPr bwMode="auto">
          <a:xfrm>
            <a:off x="2147888" y="4132263"/>
            <a:ext cx="577850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05" name="Rectangle 89"/>
          <p:cNvSpPr>
            <a:spLocks noChangeArrowheads="1"/>
          </p:cNvSpPr>
          <p:nvPr/>
        </p:nvSpPr>
        <p:spPr bwMode="auto">
          <a:xfrm>
            <a:off x="2119313" y="4364038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D</a:t>
            </a:r>
          </a:p>
        </p:txBody>
      </p:sp>
      <p:sp>
        <p:nvSpPr>
          <p:cNvPr id="34906" name="Rectangle 90"/>
          <p:cNvSpPr>
            <a:spLocks noChangeArrowheads="1"/>
          </p:cNvSpPr>
          <p:nvPr/>
        </p:nvSpPr>
        <p:spPr bwMode="auto">
          <a:xfrm>
            <a:off x="2119313" y="4102100"/>
            <a:ext cx="319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Q</a:t>
            </a:r>
          </a:p>
        </p:txBody>
      </p:sp>
      <p:sp>
        <p:nvSpPr>
          <p:cNvPr id="34907" name="Rectangle 91"/>
          <p:cNvSpPr>
            <a:spLocks noChangeArrowheads="1"/>
          </p:cNvSpPr>
          <p:nvPr/>
        </p:nvSpPr>
        <p:spPr bwMode="auto">
          <a:xfrm>
            <a:off x="2339975" y="4275138"/>
            <a:ext cx="30956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C</a:t>
            </a:r>
          </a:p>
        </p:txBody>
      </p:sp>
      <p:sp>
        <p:nvSpPr>
          <p:cNvPr id="34908" name="Rectangle 92"/>
          <p:cNvSpPr>
            <a:spLocks noChangeArrowheads="1"/>
          </p:cNvSpPr>
          <p:nvPr/>
        </p:nvSpPr>
        <p:spPr bwMode="auto">
          <a:xfrm>
            <a:off x="3317875" y="4132263"/>
            <a:ext cx="603250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1" name="Rectangle 95"/>
          <p:cNvSpPr>
            <a:spLocks noChangeArrowheads="1"/>
          </p:cNvSpPr>
          <p:nvPr/>
        </p:nvSpPr>
        <p:spPr bwMode="auto">
          <a:xfrm>
            <a:off x="3289300" y="4364038"/>
            <a:ext cx="29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D</a:t>
            </a:r>
          </a:p>
        </p:txBody>
      </p:sp>
      <p:sp>
        <p:nvSpPr>
          <p:cNvPr id="34912" name="Rectangle 96"/>
          <p:cNvSpPr>
            <a:spLocks noChangeArrowheads="1"/>
          </p:cNvSpPr>
          <p:nvPr/>
        </p:nvSpPr>
        <p:spPr bwMode="auto">
          <a:xfrm>
            <a:off x="3289300" y="4102100"/>
            <a:ext cx="3190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Q</a:t>
            </a:r>
          </a:p>
        </p:txBody>
      </p:sp>
      <p:sp>
        <p:nvSpPr>
          <p:cNvPr id="34913" name="Rectangle 97"/>
          <p:cNvSpPr>
            <a:spLocks noChangeArrowheads="1"/>
          </p:cNvSpPr>
          <p:nvPr/>
        </p:nvSpPr>
        <p:spPr bwMode="auto">
          <a:xfrm>
            <a:off x="3508375" y="4275138"/>
            <a:ext cx="30956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C</a:t>
            </a:r>
          </a:p>
        </p:txBody>
      </p:sp>
      <p:sp>
        <p:nvSpPr>
          <p:cNvPr id="34914" name="Rectangle 98"/>
          <p:cNvSpPr>
            <a:spLocks noChangeArrowheads="1"/>
          </p:cNvSpPr>
          <p:nvPr/>
        </p:nvSpPr>
        <p:spPr bwMode="auto">
          <a:xfrm>
            <a:off x="4498975" y="4132263"/>
            <a:ext cx="619125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7" name="Rectangle 101"/>
          <p:cNvSpPr>
            <a:spLocks noChangeArrowheads="1"/>
          </p:cNvSpPr>
          <p:nvPr/>
        </p:nvSpPr>
        <p:spPr bwMode="auto">
          <a:xfrm>
            <a:off x="4471988" y="4364038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D</a:t>
            </a:r>
          </a:p>
        </p:txBody>
      </p:sp>
      <p:sp>
        <p:nvSpPr>
          <p:cNvPr id="34918" name="Rectangle 102"/>
          <p:cNvSpPr>
            <a:spLocks noChangeArrowheads="1"/>
          </p:cNvSpPr>
          <p:nvPr/>
        </p:nvSpPr>
        <p:spPr bwMode="auto">
          <a:xfrm>
            <a:off x="4471988" y="4102100"/>
            <a:ext cx="319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Q</a:t>
            </a:r>
          </a:p>
        </p:txBody>
      </p:sp>
      <p:sp>
        <p:nvSpPr>
          <p:cNvPr id="34919" name="Rectangle 103"/>
          <p:cNvSpPr>
            <a:spLocks noChangeArrowheads="1"/>
          </p:cNvSpPr>
          <p:nvPr/>
        </p:nvSpPr>
        <p:spPr bwMode="auto">
          <a:xfrm>
            <a:off x="4692650" y="4275138"/>
            <a:ext cx="30956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C</a:t>
            </a:r>
          </a:p>
        </p:txBody>
      </p:sp>
      <p:sp>
        <p:nvSpPr>
          <p:cNvPr id="34920" name="Rectangle 104"/>
          <p:cNvSpPr>
            <a:spLocks noChangeArrowheads="1"/>
          </p:cNvSpPr>
          <p:nvPr/>
        </p:nvSpPr>
        <p:spPr bwMode="auto">
          <a:xfrm>
            <a:off x="5668963" y="4132263"/>
            <a:ext cx="590550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3" name="Rectangle 107"/>
          <p:cNvSpPr>
            <a:spLocks noChangeArrowheads="1"/>
          </p:cNvSpPr>
          <p:nvPr/>
        </p:nvSpPr>
        <p:spPr bwMode="auto">
          <a:xfrm>
            <a:off x="5638800" y="4364038"/>
            <a:ext cx="29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D</a:t>
            </a:r>
          </a:p>
        </p:txBody>
      </p:sp>
      <p:sp>
        <p:nvSpPr>
          <p:cNvPr id="34924" name="Rectangle 108"/>
          <p:cNvSpPr>
            <a:spLocks noChangeArrowheads="1"/>
          </p:cNvSpPr>
          <p:nvPr/>
        </p:nvSpPr>
        <p:spPr bwMode="auto">
          <a:xfrm>
            <a:off x="5638800" y="4102100"/>
            <a:ext cx="3190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Q</a:t>
            </a:r>
          </a:p>
        </p:txBody>
      </p:sp>
      <p:sp>
        <p:nvSpPr>
          <p:cNvPr id="34925" name="Rectangle 109"/>
          <p:cNvSpPr>
            <a:spLocks noChangeArrowheads="1"/>
          </p:cNvSpPr>
          <p:nvPr/>
        </p:nvSpPr>
        <p:spPr bwMode="auto">
          <a:xfrm>
            <a:off x="5859463" y="4275138"/>
            <a:ext cx="30956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C</a:t>
            </a:r>
          </a:p>
        </p:txBody>
      </p:sp>
      <p:sp>
        <p:nvSpPr>
          <p:cNvPr id="34926" name="Line 110"/>
          <p:cNvSpPr>
            <a:spLocks noChangeShapeType="1"/>
          </p:cNvSpPr>
          <p:nvPr/>
        </p:nvSpPr>
        <p:spPr bwMode="auto">
          <a:xfrm>
            <a:off x="2497138" y="4576763"/>
            <a:ext cx="0" cy="220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7" name="Line 111"/>
          <p:cNvSpPr>
            <a:spLocks noChangeShapeType="1"/>
          </p:cNvSpPr>
          <p:nvPr/>
        </p:nvSpPr>
        <p:spPr bwMode="auto">
          <a:xfrm>
            <a:off x="1463675" y="4799013"/>
            <a:ext cx="4562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8" name="Line 112"/>
          <p:cNvSpPr>
            <a:spLocks noChangeShapeType="1"/>
          </p:cNvSpPr>
          <p:nvPr/>
        </p:nvSpPr>
        <p:spPr bwMode="auto">
          <a:xfrm flipV="1">
            <a:off x="6018213" y="4575175"/>
            <a:ext cx="0" cy="223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9" name="Line 113"/>
          <p:cNvSpPr>
            <a:spLocks noChangeShapeType="1"/>
          </p:cNvSpPr>
          <p:nvPr/>
        </p:nvSpPr>
        <p:spPr bwMode="auto">
          <a:xfrm>
            <a:off x="4848225" y="4576763"/>
            <a:ext cx="0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30" name="Line 114"/>
          <p:cNvSpPr>
            <a:spLocks noChangeShapeType="1"/>
          </p:cNvSpPr>
          <p:nvPr/>
        </p:nvSpPr>
        <p:spPr bwMode="auto">
          <a:xfrm>
            <a:off x="3667125" y="4570413"/>
            <a:ext cx="0" cy="227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32" name="Line 116"/>
          <p:cNvSpPr>
            <a:spLocks noChangeShapeType="1"/>
          </p:cNvSpPr>
          <p:nvPr/>
        </p:nvSpPr>
        <p:spPr bwMode="auto">
          <a:xfrm flipV="1">
            <a:off x="3465513" y="3951288"/>
            <a:ext cx="0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33" name="Line 117"/>
          <p:cNvSpPr>
            <a:spLocks noChangeShapeType="1"/>
          </p:cNvSpPr>
          <p:nvPr/>
        </p:nvSpPr>
        <p:spPr bwMode="auto">
          <a:xfrm flipV="1">
            <a:off x="4646613" y="3940175"/>
            <a:ext cx="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34" name="Line 118"/>
          <p:cNvSpPr>
            <a:spLocks noChangeShapeType="1"/>
          </p:cNvSpPr>
          <p:nvPr/>
        </p:nvSpPr>
        <p:spPr bwMode="auto">
          <a:xfrm flipV="1">
            <a:off x="5815013" y="3940175"/>
            <a:ext cx="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35" name="Rectangle 119"/>
          <p:cNvSpPr>
            <a:spLocks noChangeArrowheads="1"/>
          </p:cNvSpPr>
          <p:nvPr/>
        </p:nvSpPr>
        <p:spPr bwMode="auto">
          <a:xfrm>
            <a:off x="2092325" y="3730625"/>
            <a:ext cx="37306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A</a:t>
            </a:r>
            <a:r>
              <a:rPr lang="en-US" altLang="ko-KR" sz="1400" baseline="-25000"/>
              <a:t>0</a:t>
            </a:r>
          </a:p>
        </p:txBody>
      </p:sp>
      <p:sp>
        <p:nvSpPr>
          <p:cNvPr id="34936" name="Rectangle 120"/>
          <p:cNvSpPr>
            <a:spLocks noChangeArrowheads="1"/>
          </p:cNvSpPr>
          <p:nvPr/>
        </p:nvSpPr>
        <p:spPr bwMode="auto">
          <a:xfrm>
            <a:off x="3275013" y="3722688"/>
            <a:ext cx="37306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A</a:t>
            </a:r>
            <a:r>
              <a:rPr lang="en-US" altLang="ko-KR" sz="1400" baseline="-25000"/>
              <a:t>1</a:t>
            </a:r>
          </a:p>
        </p:txBody>
      </p:sp>
      <p:sp>
        <p:nvSpPr>
          <p:cNvPr id="34937" name="Rectangle 121"/>
          <p:cNvSpPr>
            <a:spLocks noChangeArrowheads="1"/>
          </p:cNvSpPr>
          <p:nvPr/>
        </p:nvSpPr>
        <p:spPr bwMode="auto">
          <a:xfrm>
            <a:off x="4467225" y="3733800"/>
            <a:ext cx="37306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A</a:t>
            </a:r>
            <a:r>
              <a:rPr lang="en-US" altLang="ko-KR" sz="1400" baseline="-25000"/>
              <a:t>2</a:t>
            </a:r>
          </a:p>
        </p:txBody>
      </p:sp>
      <p:sp>
        <p:nvSpPr>
          <p:cNvPr id="34938" name="Rectangle 122"/>
          <p:cNvSpPr>
            <a:spLocks noChangeArrowheads="1"/>
          </p:cNvSpPr>
          <p:nvPr/>
        </p:nvSpPr>
        <p:spPr bwMode="auto">
          <a:xfrm>
            <a:off x="5619750" y="3694113"/>
            <a:ext cx="37306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A</a:t>
            </a:r>
            <a:r>
              <a:rPr lang="en-US" altLang="ko-KR" sz="1400" baseline="-25000"/>
              <a:t>3</a:t>
            </a:r>
          </a:p>
        </p:txBody>
      </p:sp>
      <p:sp>
        <p:nvSpPr>
          <p:cNvPr id="34939" name="Rectangle 123"/>
          <p:cNvSpPr>
            <a:spLocks noChangeArrowheads="1"/>
          </p:cNvSpPr>
          <p:nvPr/>
        </p:nvSpPr>
        <p:spPr bwMode="auto">
          <a:xfrm>
            <a:off x="1946275" y="5073650"/>
            <a:ext cx="1049338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41" name="Line 125"/>
          <p:cNvSpPr>
            <a:spLocks noChangeShapeType="1"/>
          </p:cNvSpPr>
          <p:nvPr/>
        </p:nvSpPr>
        <p:spPr bwMode="auto">
          <a:xfrm>
            <a:off x="2214563" y="5646738"/>
            <a:ext cx="0" cy="496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46" name="Rectangle 130"/>
          <p:cNvSpPr>
            <a:spLocks noChangeArrowheads="1"/>
          </p:cNvSpPr>
          <p:nvPr/>
        </p:nvSpPr>
        <p:spPr bwMode="auto">
          <a:xfrm>
            <a:off x="3143250" y="5073650"/>
            <a:ext cx="104775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47" name="Line 131"/>
          <p:cNvSpPr>
            <a:spLocks noChangeShapeType="1"/>
          </p:cNvSpPr>
          <p:nvPr/>
        </p:nvSpPr>
        <p:spPr bwMode="auto">
          <a:xfrm>
            <a:off x="3235325" y="5651500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48" name="Line 132"/>
          <p:cNvSpPr>
            <a:spLocks noChangeShapeType="1"/>
          </p:cNvSpPr>
          <p:nvPr/>
        </p:nvSpPr>
        <p:spPr bwMode="auto">
          <a:xfrm>
            <a:off x="3411538" y="5654675"/>
            <a:ext cx="0" cy="303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49" name="Line 133"/>
          <p:cNvSpPr>
            <a:spLocks noChangeShapeType="1"/>
          </p:cNvSpPr>
          <p:nvPr/>
        </p:nvSpPr>
        <p:spPr bwMode="auto">
          <a:xfrm>
            <a:off x="4122738" y="5643563"/>
            <a:ext cx="0" cy="490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50" name="Line 134"/>
          <p:cNvSpPr>
            <a:spLocks noChangeShapeType="1"/>
          </p:cNvSpPr>
          <p:nvPr/>
        </p:nvSpPr>
        <p:spPr bwMode="auto">
          <a:xfrm>
            <a:off x="3962400" y="5643563"/>
            <a:ext cx="0" cy="98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51" name="Line 135"/>
          <p:cNvSpPr>
            <a:spLocks noChangeShapeType="1"/>
          </p:cNvSpPr>
          <p:nvPr/>
        </p:nvSpPr>
        <p:spPr bwMode="auto">
          <a:xfrm>
            <a:off x="3800475" y="5651500"/>
            <a:ext cx="0" cy="206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52" name="Line 136"/>
          <p:cNvSpPr>
            <a:spLocks noChangeShapeType="1"/>
          </p:cNvSpPr>
          <p:nvPr/>
        </p:nvSpPr>
        <p:spPr bwMode="auto">
          <a:xfrm>
            <a:off x="3640138" y="5656263"/>
            <a:ext cx="0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53" name="Rectangle 137"/>
          <p:cNvSpPr>
            <a:spLocks noChangeArrowheads="1"/>
          </p:cNvSpPr>
          <p:nvPr/>
        </p:nvSpPr>
        <p:spPr bwMode="auto">
          <a:xfrm>
            <a:off x="4337050" y="5073650"/>
            <a:ext cx="1049338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54" name="Line 138"/>
          <p:cNvSpPr>
            <a:spLocks noChangeShapeType="1"/>
          </p:cNvSpPr>
          <p:nvPr/>
        </p:nvSpPr>
        <p:spPr bwMode="auto">
          <a:xfrm>
            <a:off x="4432300" y="5643563"/>
            <a:ext cx="0" cy="401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55" name="Line 139"/>
          <p:cNvSpPr>
            <a:spLocks noChangeShapeType="1"/>
          </p:cNvSpPr>
          <p:nvPr/>
        </p:nvSpPr>
        <p:spPr bwMode="auto">
          <a:xfrm>
            <a:off x="4606925" y="5640388"/>
            <a:ext cx="0" cy="32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5319713" y="5646738"/>
            <a:ext cx="0" cy="476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57" name="Line 141"/>
          <p:cNvSpPr>
            <a:spLocks noChangeShapeType="1"/>
          </p:cNvSpPr>
          <p:nvPr/>
        </p:nvSpPr>
        <p:spPr bwMode="auto">
          <a:xfrm>
            <a:off x="5157788" y="5651500"/>
            <a:ext cx="0" cy="207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58" name="Line 142"/>
          <p:cNvSpPr>
            <a:spLocks noChangeShapeType="1"/>
          </p:cNvSpPr>
          <p:nvPr/>
        </p:nvSpPr>
        <p:spPr bwMode="auto">
          <a:xfrm>
            <a:off x="4997450" y="5640388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59" name="Line 143"/>
          <p:cNvSpPr>
            <a:spLocks noChangeShapeType="1"/>
          </p:cNvSpPr>
          <p:nvPr/>
        </p:nvSpPr>
        <p:spPr bwMode="auto">
          <a:xfrm>
            <a:off x="4835525" y="5656263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60" name="Rectangle 144"/>
          <p:cNvSpPr>
            <a:spLocks noChangeArrowheads="1"/>
          </p:cNvSpPr>
          <p:nvPr/>
        </p:nvSpPr>
        <p:spPr bwMode="auto">
          <a:xfrm>
            <a:off x="5534025" y="5073650"/>
            <a:ext cx="104775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61" name="Line 145"/>
          <p:cNvSpPr>
            <a:spLocks noChangeShapeType="1"/>
          </p:cNvSpPr>
          <p:nvPr/>
        </p:nvSpPr>
        <p:spPr bwMode="auto">
          <a:xfrm>
            <a:off x="5627688" y="5654675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62" name="Line 146"/>
          <p:cNvSpPr>
            <a:spLocks noChangeShapeType="1"/>
          </p:cNvSpPr>
          <p:nvPr/>
        </p:nvSpPr>
        <p:spPr bwMode="auto">
          <a:xfrm>
            <a:off x="5802313" y="5646738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67" name="Line 151"/>
          <p:cNvSpPr>
            <a:spLocks noChangeShapeType="1"/>
          </p:cNvSpPr>
          <p:nvPr/>
        </p:nvSpPr>
        <p:spPr bwMode="auto">
          <a:xfrm flipH="1">
            <a:off x="1665288" y="5848350"/>
            <a:ext cx="2132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69" name="Line 153"/>
          <p:cNvSpPr>
            <a:spLocks noChangeShapeType="1"/>
          </p:cNvSpPr>
          <p:nvPr/>
        </p:nvSpPr>
        <p:spPr bwMode="auto">
          <a:xfrm>
            <a:off x="1665288" y="4033838"/>
            <a:ext cx="611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70" name="Line 154"/>
          <p:cNvSpPr>
            <a:spLocks noChangeShapeType="1"/>
          </p:cNvSpPr>
          <p:nvPr/>
        </p:nvSpPr>
        <p:spPr bwMode="auto">
          <a:xfrm flipH="1">
            <a:off x="3087688" y="4025900"/>
            <a:ext cx="377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72" name="Line 156"/>
          <p:cNvSpPr>
            <a:spLocks noChangeShapeType="1"/>
          </p:cNvSpPr>
          <p:nvPr/>
        </p:nvSpPr>
        <p:spPr bwMode="auto">
          <a:xfrm>
            <a:off x="2749550" y="5803900"/>
            <a:ext cx="226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73" name="Line 157"/>
          <p:cNvSpPr>
            <a:spLocks noChangeShapeType="1"/>
          </p:cNvSpPr>
          <p:nvPr/>
        </p:nvSpPr>
        <p:spPr bwMode="auto">
          <a:xfrm>
            <a:off x="4270375" y="4014788"/>
            <a:ext cx="0" cy="1706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74" name="Line 158"/>
          <p:cNvSpPr>
            <a:spLocks noChangeShapeType="1"/>
          </p:cNvSpPr>
          <p:nvPr/>
        </p:nvSpPr>
        <p:spPr bwMode="auto">
          <a:xfrm>
            <a:off x="4264025" y="4005263"/>
            <a:ext cx="369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75" name="Line 159"/>
          <p:cNvSpPr>
            <a:spLocks noChangeShapeType="1"/>
          </p:cNvSpPr>
          <p:nvPr/>
        </p:nvSpPr>
        <p:spPr bwMode="auto">
          <a:xfrm flipH="1">
            <a:off x="5454650" y="3994150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77" name="Line 161"/>
          <p:cNvSpPr>
            <a:spLocks noChangeShapeType="1"/>
          </p:cNvSpPr>
          <p:nvPr/>
        </p:nvSpPr>
        <p:spPr bwMode="auto">
          <a:xfrm>
            <a:off x="5151438" y="5864225"/>
            <a:ext cx="876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78" name="Line 162"/>
          <p:cNvSpPr>
            <a:spLocks noChangeShapeType="1"/>
          </p:cNvSpPr>
          <p:nvPr/>
        </p:nvSpPr>
        <p:spPr bwMode="auto">
          <a:xfrm>
            <a:off x="3975100" y="5730875"/>
            <a:ext cx="2217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79" name="Line 163"/>
          <p:cNvSpPr>
            <a:spLocks noChangeShapeType="1"/>
          </p:cNvSpPr>
          <p:nvPr/>
        </p:nvSpPr>
        <p:spPr bwMode="auto">
          <a:xfrm flipH="1">
            <a:off x="2206625" y="5962650"/>
            <a:ext cx="3608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80" name="Line 164"/>
          <p:cNvSpPr>
            <a:spLocks noChangeShapeType="1"/>
          </p:cNvSpPr>
          <p:nvPr/>
        </p:nvSpPr>
        <p:spPr bwMode="auto">
          <a:xfrm>
            <a:off x="2054225" y="6048375"/>
            <a:ext cx="3573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81" name="Line 165"/>
          <p:cNvSpPr>
            <a:spLocks noChangeShapeType="1"/>
          </p:cNvSpPr>
          <p:nvPr/>
        </p:nvSpPr>
        <p:spPr bwMode="auto">
          <a:xfrm>
            <a:off x="1463675" y="4797425"/>
            <a:ext cx="0" cy="1335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84" name="Line 168"/>
          <p:cNvSpPr>
            <a:spLocks noChangeShapeType="1"/>
          </p:cNvSpPr>
          <p:nvPr/>
        </p:nvSpPr>
        <p:spPr bwMode="auto">
          <a:xfrm>
            <a:off x="4638675" y="4570413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85" name="Line 169"/>
          <p:cNvSpPr>
            <a:spLocks noChangeShapeType="1"/>
          </p:cNvSpPr>
          <p:nvPr/>
        </p:nvSpPr>
        <p:spPr bwMode="auto">
          <a:xfrm>
            <a:off x="5802313" y="4576763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86" name="Rectangle 170"/>
          <p:cNvSpPr>
            <a:spLocks noChangeArrowheads="1"/>
          </p:cNvSpPr>
          <p:nvPr/>
        </p:nvSpPr>
        <p:spPr bwMode="auto">
          <a:xfrm>
            <a:off x="2152650" y="5149850"/>
            <a:ext cx="576263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sz="1400" b="1"/>
              <a:t>4 x 1</a:t>
            </a:r>
          </a:p>
          <a:p>
            <a:pPr algn="ctr" defTabSz="762000"/>
            <a:r>
              <a:rPr lang="en-US" altLang="ko-KR" sz="1400" b="1"/>
              <a:t>MUX</a:t>
            </a:r>
          </a:p>
        </p:txBody>
      </p:sp>
      <p:sp>
        <p:nvSpPr>
          <p:cNvPr id="34987" name="Rectangle 171"/>
          <p:cNvSpPr>
            <a:spLocks noChangeArrowheads="1"/>
          </p:cNvSpPr>
          <p:nvPr/>
        </p:nvSpPr>
        <p:spPr bwMode="auto">
          <a:xfrm>
            <a:off x="3363913" y="5149850"/>
            <a:ext cx="576262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sz="1400" b="1"/>
              <a:t>4 x 1</a:t>
            </a:r>
          </a:p>
          <a:p>
            <a:pPr algn="ctr" defTabSz="762000"/>
            <a:r>
              <a:rPr lang="en-US" altLang="ko-KR" sz="1400" b="1"/>
              <a:t>MUX</a:t>
            </a:r>
          </a:p>
        </p:txBody>
      </p:sp>
      <p:sp>
        <p:nvSpPr>
          <p:cNvPr id="34988" name="Rectangle 172"/>
          <p:cNvSpPr>
            <a:spLocks noChangeArrowheads="1"/>
          </p:cNvSpPr>
          <p:nvPr/>
        </p:nvSpPr>
        <p:spPr bwMode="auto">
          <a:xfrm>
            <a:off x="4557713" y="5127625"/>
            <a:ext cx="576262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sz="1400" b="1"/>
              <a:t>4 x 1</a:t>
            </a:r>
          </a:p>
          <a:p>
            <a:pPr algn="ctr" defTabSz="762000"/>
            <a:r>
              <a:rPr lang="en-US" altLang="ko-KR" sz="1400" b="1"/>
              <a:t>MUX</a:t>
            </a:r>
          </a:p>
        </p:txBody>
      </p:sp>
      <p:sp>
        <p:nvSpPr>
          <p:cNvPr id="34989" name="Rectangle 173"/>
          <p:cNvSpPr>
            <a:spLocks noChangeArrowheads="1"/>
          </p:cNvSpPr>
          <p:nvPr/>
        </p:nvSpPr>
        <p:spPr bwMode="auto">
          <a:xfrm>
            <a:off x="5794375" y="5137150"/>
            <a:ext cx="576263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sz="1400" b="1"/>
              <a:t>4 x 1</a:t>
            </a:r>
          </a:p>
          <a:p>
            <a:pPr algn="ctr" defTabSz="762000"/>
            <a:r>
              <a:rPr lang="en-US" altLang="ko-KR" sz="1400" b="1"/>
              <a:t>MUX</a:t>
            </a:r>
          </a:p>
        </p:txBody>
      </p:sp>
      <p:sp>
        <p:nvSpPr>
          <p:cNvPr id="34990" name="Rectangle 174"/>
          <p:cNvSpPr>
            <a:spLocks noChangeArrowheads="1"/>
          </p:cNvSpPr>
          <p:nvPr/>
        </p:nvSpPr>
        <p:spPr bwMode="auto">
          <a:xfrm>
            <a:off x="1128713" y="6154738"/>
            <a:ext cx="6635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sz="1400" b="1"/>
              <a:t>Clock</a:t>
            </a:r>
          </a:p>
        </p:txBody>
      </p:sp>
      <p:sp>
        <p:nvSpPr>
          <p:cNvPr id="34991" name="Rectangle 175"/>
          <p:cNvSpPr>
            <a:spLocks noChangeArrowheads="1"/>
          </p:cNvSpPr>
          <p:nvPr/>
        </p:nvSpPr>
        <p:spPr bwMode="auto">
          <a:xfrm>
            <a:off x="1865313" y="6154738"/>
            <a:ext cx="54610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</a:t>
            </a:r>
            <a:r>
              <a:rPr lang="en-US" altLang="ko-KR" sz="1400" b="1" baseline="-25000"/>
              <a:t>0</a:t>
            </a:r>
            <a:r>
              <a:rPr lang="en-US" altLang="ko-KR" sz="1400" b="1"/>
              <a:t>S</a:t>
            </a:r>
            <a:r>
              <a:rPr lang="en-US" altLang="ko-KR" sz="1400" b="1" baseline="-25000"/>
              <a:t>1</a:t>
            </a:r>
          </a:p>
        </p:txBody>
      </p:sp>
      <p:sp>
        <p:nvSpPr>
          <p:cNvPr id="34992" name="Rectangle 176"/>
          <p:cNvSpPr>
            <a:spLocks noChangeArrowheads="1"/>
          </p:cNvSpPr>
          <p:nvPr/>
        </p:nvSpPr>
        <p:spPr bwMode="auto">
          <a:xfrm>
            <a:off x="2303463" y="6162675"/>
            <a:ext cx="5953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sz="1200" b="1"/>
              <a:t>SeriaI</a:t>
            </a:r>
          </a:p>
          <a:p>
            <a:pPr algn="ctr" defTabSz="762000"/>
            <a:r>
              <a:rPr lang="en-US" altLang="ko-KR" sz="1200" b="1"/>
              <a:t>Input</a:t>
            </a:r>
          </a:p>
        </p:txBody>
      </p:sp>
      <p:sp>
        <p:nvSpPr>
          <p:cNvPr id="34993" name="Rectangle 177"/>
          <p:cNvSpPr>
            <a:spLocks noChangeArrowheads="1"/>
          </p:cNvSpPr>
          <p:nvPr/>
        </p:nvSpPr>
        <p:spPr bwMode="auto">
          <a:xfrm>
            <a:off x="2817813" y="6135688"/>
            <a:ext cx="293687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I</a:t>
            </a:r>
            <a:r>
              <a:rPr lang="en-US" altLang="ko-KR" sz="1400" b="1" baseline="-25000"/>
              <a:t>0</a:t>
            </a:r>
          </a:p>
        </p:txBody>
      </p:sp>
      <p:sp>
        <p:nvSpPr>
          <p:cNvPr id="34994" name="Rectangle 178"/>
          <p:cNvSpPr>
            <a:spLocks noChangeArrowheads="1"/>
          </p:cNvSpPr>
          <p:nvPr/>
        </p:nvSpPr>
        <p:spPr bwMode="auto">
          <a:xfrm>
            <a:off x="3946525" y="6156325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I</a:t>
            </a:r>
            <a:r>
              <a:rPr lang="en-US" altLang="ko-KR" sz="1400" b="1" baseline="-25000"/>
              <a:t>1</a:t>
            </a:r>
          </a:p>
        </p:txBody>
      </p:sp>
      <p:sp>
        <p:nvSpPr>
          <p:cNvPr id="34995" name="Rectangle 179"/>
          <p:cNvSpPr>
            <a:spLocks noChangeArrowheads="1"/>
          </p:cNvSpPr>
          <p:nvPr/>
        </p:nvSpPr>
        <p:spPr bwMode="auto">
          <a:xfrm>
            <a:off x="5127625" y="6156325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I</a:t>
            </a:r>
            <a:r>
              <a:rPr lang="en-US" altLang="ko-KR" sz="1400" b="1" baseline="-25000"/>
              <a:t>2</a:t>
            </a:r>
          </a:p>
        </p:txBody>
      </p:sp>
      <p:sp>
        <p:nvSpPr>
          <p:cNvPr id="34996" name="Rectangle 180"/>
          <p:cNvSpPr>
            <a:spLocks noChangeArrowheads="1"/>
          </p:cNvSpPr>
          <p:nvPr/>
        </p:nvSpPr>
        <p:spPr bwMode="auto">
          <a:xfrm>
            <a:off x="6419850" y="6124575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I</a:t>
            </a:r>
            <a:r>
              <a:rPr lang="en-US" altLang="ko-KR" sz="1400" b="1" baseline="-25000"/>
              <a:t>3</a:t>
            </a:r>
          </a:p>
        </p:txBody>
      </p:sp>
      <p:sp>
        <p:nvSpPr>
          <p:cNvPr id="34997" name="Rectangle 181"/>
          <p:cNvSpPr>
            <a:spLocks noChangeArrowheads="1"/>
          </p:cNvSpPr>
          <p:nvPr/>
        </p:nvSpPr>
        <p:spPr bwMode="auto">
          <a:xfrm>
            <a:off x="5795963" y="6091238"/>
            <a:ext cx="665162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/>
              <a:t>Serial</a:t>
            </a:r>
          </a:p>
          <a:p>
            <a:pPr algn="r" defTabSz="762000"/>
            <a:r>
              <a:rPr lang="en-US" altLang="ko-KR" sz="1400" b="1"/>
              <a:t>Input</a:t>
            </a:r>
          </a:p>
        </p:txBody>
      </p:sp>
      <p:sp>
        <p:nvSpPr>
          <p:cNvPr id="35015" name="AutoShape 199"/>
          <p:cNvSpPr>
            <a:spLocks noChangeArrowheads="1"/>
          </p:cNvSpPr>
          <p:nvPr/>
        </p:nvSpPr>
        <p:spPr bwMode="auto">
          <a:xfrm>
            <a:off x="2460625" y="4498975"/>
            <a:ext cx="79375" cy="61913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16" name="AutoShape 200"/>
          <p:cNvSpPr>
            <a:spLocks noChangeArrowheads="1"/>
          </p:cNvSpPr>
          <p:nvPr/>
        </p:nvSpPr>
        <p:spPr bwMode="auto">
          <a:xfrm>
            <a:off x="3640138" y="4502150"/>
            <a:ext cx="77787" cy="635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17" name="AutoShape 201"/>
          <p:cNvSpPr>
            <a:spLocks noChangeArrowheads="1"/>
          </p:cNvSpPr>
          <p:nvPr/>
        </p:nvSpPr>
        <p:spPr bwMode="auto">
          <a:xfrm>
            <a:off x="4818063" y="4502150"/>
            <a:ext cx="79375" cy="635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18" name="AutoShape 202"/>
          <p:cNvSpPr>
            <a:spLocks noChangeArrowheads="1"/>
          </p:cNvSpPr>
          <p:nvPr/>
        </p:nvSpPr>
        <p:spPr bwMode="auto">
          <a:xfrm>
            <a:off x="5981700" y="4502150"/>
            <a:ext cx="79375" cy="635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19" name="Line 203"/>
          <p:cNvSpPr>
            <a:spLocks noChangeShapeType="1"/>
          </p:cNvSpPr>
          <p:nvPr/>
        </p:nvSpPr>
        <p:spPr bwMode="auto">
          <a:xfrm>
            <a:off x="1673225" y="4029075"/>
            <a:ext cx="0" cy="1811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0" name="Line 204"/>
          <p:cNvSpPr>
            <a:spLocks noChangeShapeType="1"/>
          </p:cNvSpPr>
          <p:nvPr/>
        </p:nvSpPr>
        <p:spPr bwMode="auto">
          <a:xfrm>
            <a:off x="2044700" y="5654675"/>
            <a:ext cx="0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1" name="Line 205"/>
          <p:cNvSpPr>
            <a:spLocks noChangeShapeType="1"/>
          </p:cNvSpPr>
          <p:nvPr/>
        </p:nvSpPr>
        <p:spPr bwMode="auto">
          <a:xfrm>
            <a:off x="2587625" y="5654675"/>
            <a:ext cx="0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2" name="Line 206"/>
          <p:cNvSpPr>
            <a:spLocks noChangeShapeType="1"/>
          </p:cNvSpPr>
          <p:nvPr/>
        </p:nvSpPr>
        <p:spPr bwMode="auto">
          <a:xfrm>
            <a:off x="2408238" y="5649913"/>
            <a:ext cx="0" cy="207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3" name="Line 207"/>
          <p:cNvSpPr>
            <a:spLocks noChangeShapeType="1"/>
          </p:cNvSpPr>
          <p:nvPr/>
        </p:nvSpPr>
        <p:spPr bwMode="auto">
          <a:xfrm>
            <a:off x="3449638" y="4578350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4" name="Line 208"/>
          <p:cNvSpPr>
            <a:spLocks noChangeShapeType="1"/>
          </p:cNvSpPr>
          <p:nvPr/>
        </p:nvSpPr>
        <p:spPr bwMode="auto">
          <a:xfrm>
            <a:off x="2271713" y="4578350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5" name="Line 209"/>
          <p:cNvSpPr>
            <a:spLocks noChangeShapeType="1"/>
          </p:cNvSpPr>
          <p:nvPr/>
        </p:nvSpPr>
        <p:spPr bwMode="auto">
          <a:xfrm>
            <a:off x="2909888" y="5654675"/>
            <a:ext cx="0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6" name="Line 210"/>
          <p:cNvSpPr>
            <a:spLocks noChangeShapeType="1"/>
          </p:cNvSpPr>
          <p:nvPr/>
        </p:nvSpPr>
        <p:spPr bwMode="auto">
          <a:xfrm>
            <a:off x="6518275" y="5654675"/>
            <a:ext cx="0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7" name="Line 211"/>
          <p:cNvSpPr>
            <a:spLocks noChangeShapeType="1"/>
          </p:cNvSpPr>
          <p:nvPr/>
        </p:nvSpPr>
        <p:spPr bwMode="auto">
          <a:xfrm flipH="1">
            <a:off x="6326188" y="5662613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8" name="Line 212"/>
          <p:cNvSpPr>
            <a:spLocks noChangeShapeType="1"/>
          </p:cNvSpPr>
          <p:nvPr/>
        </p:nvSpPr>
        <p:spPr bwMode="auto">
          <a:xfrm>
            <a:off x="2751138" y="5659438"/>
            <a:ext cx="0" cy="158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9" name="Line 213"/>
          <p:cNvSpPr>
            <a:spLocks noChangeShapeType="1"/>
          </p:cNvSpPr>
          <p:nvPr/>
        </p:nvSpPr>
        <p:spPr bwMode="auto">
          <a:xfrm flipV="1">
            <a:off x="6005513" y="5649913"/>
            <a:ext cx="0" cy="214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30" name="Line 214"/>
          <p:cNvSpPr>
            <a:spLocks noChangeShapeType="1"/>
          </p:cNvSpPr>
          <p:nvPr/>
        </p:nvSpPr>
        <p:spPr bwMode="auto">
          <a:xfrm>
            <a:off x="3073400" y="4022725"/>
            <a:ext cx="0" cy="177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31" name="Line 215"/>
          <p:cNvSpPr>
            <a:spLocks noChangeShapeType="1"/>
          </p:cNvSpPr>
          <p:nvPr/>
        </p:nvSpPr>
        <p:spPr bwMode="auto">
          <a:xfrm>
            <a:off x="5462588" y="3997325"/>
            <a:ext cx="0" cy="172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32" name="Line 216"/>
          <p:cNvSpPr>
            <a:spLocks noChangeShapeType="1"/>
          </p:cNvSpPr>
          <p:nvPr/>
        </p:nvSpPr>
        <p:spPr bwMode="auto">
          <a:xfrm flipV="1">
            <a:off x="6167438" y="5659438"/>
            <a:ext cx="0" cy="79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33" name="Line 217"/>
          <p:cNvSpPr>
            <a:spLocks noChangeShapeType="1"/>
          </p:cNvSpPr>
          <p:nvPr/>
        </p:nvSpPr>
        <p:spPr bwMode="auto">
          <a:xfrm flipV="1">
            <a:off x="2276475" y="3959225"/>
            <a:ext cx="0" cy="179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317500"/>
            <a:ext cx="8523288" cy="379413"/>
          </a:xfrm>
          <a:noFill/>
          <a:ln/>
        </p:spPr>
        <p:txBody>
          <a:bodyPr/>
          <a:lstStyle/>
          <a:p>
            <a:r>
              <a:rPr lang="en-US" altLang="ko-KR"/>
              <a:t>SEQUENTIUAL  CIRCUITS  -   Counters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7358063" y="0"/>
            <a:ext cx="17859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Sequential Circuits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114550" y="2144713"/>
            <a:ext cx="836613" cy="6397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087563" y="2492375"/>
            <a:ext cx="90011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J          K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073275" y="2105025"/>
            <a:ext cx="3190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Q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3224213" y="2171700"/>
            <a:ext cx="836612" cy="638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209925" y="2505075"/>
            <a:ext cx="9001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J          K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184525" y="2133600"/>
            <a:ext cx="3190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Q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333875" y="2171700"/>
            <a:ext cx="835025" cy="638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303713" y="2519363"/>
            <a:ext cx="90011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J          K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294188" y="2133600"/>
            <a:ext cx="319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Q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5443538" y="2197100"/>
            <a:ext cx="835025" cy="641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5414963" y="2544763"/>
            <a:ext cx="90011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J          K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403850" y="2159000"/>
            <a:ext cx="3190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Q</a:t>
            </a:r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flipV="1">
            <a:off x="3367088" y="1878013"/>
            <a:ext cx="0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5861050" y="28511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 flipH="1">
            <a:off x="1684338" y="3076575"/>
            <a:ext cx="419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2532063" y="2798763"/>
            <a:ext cx="0" cy="29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3641725" y="2824163"/>
            <a:ext cx="0" cy="265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4738688" y="2827338"/>
            <a:ext cx="0" cy="242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2232025" y="2798763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2220913" y="3194050"/>
            <a:ext cx="603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3367088" y="28130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3362325" y="3194050"/>
            <a:ext cx="547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4464050" y="2808288"/>
            <a:ext cx="0" cy="38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4476750" y="3184525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5592763" y="3184525"/>
            <a:ext cx="544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2263775" y="2011363"/>
            <a:ext cx="757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Oval 43"/>
          <p:cNvSpPr>
            <a:spLocks noChangeArrowheads="1"/>
          </p:cNvSpPr>
          <p:nvPr/>
        </p:nvSpPr>
        <p:spPr bwMode="auto">
          <a:xfrm>
            <a:off x="3224213" y="3424238"/>
            <a:ext cx="417512" cy="307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3106738" y="3317875"/>
            <a:ext cx="300037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3427413" y="343693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 flipH="1">
            <a:off x="3263900" y="3517900"/>
            <a:ext cx="168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7" name="Line 47"/>
          <p:cNvSpPr>
            <a:spLocks noChangeShapeType="1"/>
          </p:cNvSpPr>
          <p:nvPr/>
        </p:nvSpPr>
        <p:spPr bwMode="auto">
          <a:xfrm flipH="1">
            <a:off x="1670050" y="3678238"/>
            <a:ext cx="1760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8" name="Oval 48"/>
          <p:cNvSpPr>
            <a:spLocks noChangeArrowheads="1"/>
          </p:cNvSpPr>
          <p:nvPr/>
        </p:nvSpPr>
        <p:spPr bwMode="auto">
          <a:xfrm>
            <a:off x="4373563" y="3343275"/>
            <a:ext cx="417512" cy="307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4256088" y="3238500"/>
            <a:ext cx="300037" cy="53181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4581525" y="33575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1" name="Line 51"/>
          <p:cNvSpPr>
            <a:spLocks noChangeShapeType="1"/>
          </p:cNvSpPr>
          <p:nvPr/>
        </p:nvSpPr>
        <p:spPr bwMode="auto">
          <a:xfrm flipH="1">
            <a:off x="4164013" y="3436938"/>
            <a:ext cx="417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2" name="Line 52"/>
          <p:cNvSpPr>
            <a:spLocks noChangeShapeType="1"/>
          </p:cNvSpPr>
          <p:nvPr/>
        </p:nvSpPr>
        <p:spPr bwMode="auto">
          <a:xfrm flipH="1">
            <a:off x="3656013" y="3584575"/>
            <a:ext cx="912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3" name="Oval 53"/>
          <p:cNvSpPr>
            <a:spLocks noChangeArrowheads="1"/>
          </p:cNvSpPr>
          <p:nvPr/>
        </p:nvSpPr>
        <p:spPr bwMode="auto">
          <a:xfrm>
            <a:off x="5416550" y="3265488"/>
            <a:ext cx="4191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5299075" y="3238500"/>
            <a:ext cx="301625" cy="4540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5616575" y="3276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 flipH="1">
            <a:off x="5270500" y="3357563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7" name="Line 57"/>
          <p:cNvSpPr>
            <a:spLocks noChangeShapeType="1"/>
          </p:cNvSpPr>
          <p:nvPr/>
        </p:nvSpPr>
        <p:spPr bwMode="auto">
          <a:xfrm flipH="1">
            <a:off x="4803775" y="3503613"/>
            <a:ext cx="822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8" name="Line 58"/>
          <p:cNvSpPr>
            <a:spLocks noChangeShapeType="1"/>
          </p:cNvSpPr>
          <p:nvPr/>
        </p:nvSpPr>
        <p:spPr bwMode="auto">
          <a:xfrm flipH="1">
            <a:off x="3009900" y="35179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9" name="Line 59"/>
          <p:cNvSpPr>
            <a:spLocks noChangeShapeType="1"/>
          </p:cNvSpPr>
          <p:nvPr/>
        </p:nvSpPr>
        <p:spPr bwMode="auto">
          <a:xfrm>
            <a:off x="3367088" y="2011363"/>
            <a:ext cx="784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2" name="Line 62"/>
          <p:cNvSpPr>
            <a:spLocks noChangeShapeType="1"/>
          </p:cNvSpPr>
          <p:nvPr/>
        </p:nvSpPr>
        <p:spPr bwMode="auto">
          <a:xfrm>
            <a:off x="4465638" y="2016125"/>
            <a:ext cx="817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3" name="Line 63"/>
          <p:cNvSpPr>
            <a:spLocks noChangeShapeType="1"/>
          </p:cNvSpPr>
          <p:nvPr/>
        </p:nvSpPr>
        <p:spPr bwMode="auto">
          <a:xfrm>
            <a:off x="5273675" y="2011363"/>
            <a:ext cx="0" cy="1349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4" name="Line 64"/>
          <p:cNvSpPr>
            <a:spLocks noChangeShapeType="1"/>
          </p:cNvSpPr>
          <p:nvPr/>
        </p:nvSpPr>
        <p:spPr bwMode="auto">
          <a:xfrm>
            <a:off x="5051425" y="2824163"/>
            <a:ext cx="0" cy="674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5" name="Oval 65"/>
          <p:cNvSpPr>
            <a:spLocks noChangeArrowheads="1"/>
          </p:cNvSpPr>
          <p:nvPr/>
        </p:nvSpPr>
        <p:spPr bwMode="auto">
          <a:xfrm>
            <a:off x="6565900" y="3451225"/>
            <a:ext cx="417513" cy="307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6448425" y="3343275"/>
            <a:ext cx="301625" cy="53498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7" name="Line 67"/>
          <p:cNvSpPr>
            <a:spLocks noChangeShapeType="1"/>
          </p:cNvSpPr>
          <p:nvPr/>
        </p:nvSpPr>
        <p:spPr bwMode="auto">
          <a:xfrm>
            <a:off x="6775450" y="34655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8" name="Line 68"/>
          <p:cNvSpPr>
            <a:spLocks noChangeShapeType="1"/>
          </p:cNvSpPr>
          <p:nvPr/>
        </p:nvSpPr>
        <p:spPr bwMode="auto">
          <a:xfrm flipH="1">
            <a:off x="6408738" y="3544888"/>
            <a:ext cx="366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9" name="Line 69"/>
          <p:cNvSpPr>
            <a:spLocks noChangeShapeType="1"/>
          </p:cNvSpPr>
          <p:nvPr/>
        </p:nvSpPr>
        <p:spPr bwMode="auto">
          <a:xfrm flipH="1">
            <a:off x="6127750" y="3703638"/>
            <a:ext cx="644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10" name="Line 70"/>
          <p:cNvSpPr>
            <a:spLocks noChangeShapeType="1"/>
          </p:cNvSpPr>
          <p:nvPr/>
        </p:nvSpPr>
        <p:spPr bwMode="auto">
          <a:xfrm>
            <a:off x="5562600" y="2016125"/>
            <a:ext cx="855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13" name="Line 73"/>
          <p:cNvSpPr>
            <a:spLocks noChangeShapeType="1"/>
          </p:cNvSpPr>
          <p:nvPr/>
        </p:nvSpPr>
        <p:spPr bwMode="auto">
          <a:xfrm>
            <a:off x="5848350" y="3424238"/>
            <a:ext cx="287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14" name="Line 74"/>
          <p:cNvSpPr>
            <a:spLocks noChangeShapeType="1"/>
          </p:cNvSpPr>
          <p:nvPr/>
        </p:nvSpPr>
        <p:spPr bwMode="auto">
          <a:xfrm>
            <a:off x="6980238" y="3611563"/>
            <a:ext cx="1539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15" name="Line 75"/>
          <p:cNvSpPr>
            <a:spLocks noChangeShapeType="1"/>
          </p:cNvSpPr>
          <p:nvPr/>
        </p:nvSpPr>
        <p:spPr bwMode="auto">
          <a:xfrm>
            <a:off x="7127875" y="3611563"/>
            <a:ext cx="0" cy="385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958850" y="2814638"/>
            <a:ext cx="860425" cy="10493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Clock</a:t>
            </a:r>
          </a:p>
          <a:p>
            <a:pPr defTabSz="762000"/>
            <a:endParaRPr lang="en-US" altLang="ko-KR" sz="1400" b="1"/>
          </a:p>
          <a:p>
            <a:pPr defTabSz="762000"/>
            <a:endParaRPr lang="en-US" altLang="ko-KR" sz="1400" b="1"/>
          </a:p>
          <a:p>
            <a:pPr defTabSz="762000"/>
            <a:r>
              <a:rPr lang="en-US" altLang="ko-KR" sz="1400" b="1"/>
              <a:t>Counter</a:t>
            </a:r>
          </a:p>
          <a:p>
            <a:pPr defTabSz="762000"/>
            <a:r>
              <a:rPr lang="en-US" altLang="ko-KR" sz="1400" b="1"/>
              <a:t>Enable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2049463" y="1585913"/>
            <a:ext cx="37306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A</a:t>
            </a:r>
            <a:r>
              <a:rPr lang="en-US" altLang="ko-KR" sz="1400" b="1" baseline="-25000"/>
              <a:t>0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3182938" y="1600200"/>
            <a:ext cx="37306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A</a:t>
            </a:r>
            <a:r>
              <a:rPr lang="en-US" altLang="ko-KR" sz="1400" b="1" baseline="-25000"/>
              <a:t>1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4240213" y="1573213"/>
            <a:ext cx="37306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A</a:t>
            </a:r>
            <a:r>
              <a:rPr lang="en-US" altLang="ko-KR" sz="1400" b="1" baseline="-25000"/>
              <a:t>2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5373688" y="1611313"/>
            <a:ext cx="37306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A</a:t>
            </a:r>
            <a:r>
              <a:rPr lang="en-US" altLang="ko-KR" sz="1400" b="1" baseline="-25000"/>
              <a:t>3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6511925" y="4040188"/>
            <a:ext cx="760413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/>
              <a:t>Output</a:t>
            </a:r>
          </a:p>
          <a:p>
            <a:pPr algn="r" defTabSz="762000"/>
            <a:r>
              <a:rPr lang="en-US" altLang="ko-KR" sz="1400" b="1"/>
              <a:t>Carry</a:t>
            </a:r>
          </a:p>
        </p:txBody>
      </p:sp>
      <p:sp>
        <p:nvSpPr>
          <p:cNvPr id="35924" name="Line 84"/>
          <p:cNvSpPr>
            <a:spLocks noChangeShapeType="1"/>
          </p:cNvSpPr>
          <p:nvPr/>
        </p:nvSpPr>
        <p:spPr bwMode="auto">
          <a:xfrm>
            <a:off x="3021013" y="2011363"/>
            <a:ext cx="0" cy="1517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25" name="Line 85"/>
          <p:cNvSpPr>
            <a:spLocks noChangeShapeType="1"/>
          </p:cNvSpPr>
          <p:nvPr/>
        </p:nvSpPr>
        <p:spPr bwMode="auto">
          <a:xfrm>
            <a:off x="4148138" y="2006600"/>
            <a:ext cx="0" cy="144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26" name="Line 86"/>
          <p:cNvSpPr>
            <a:spLocks noChangeShapeType="1"/>
          </p:cNvSpPr>
          <p:nvPr/>
        </p:nvSpPr>
        <p:spPr bwMode="auto">
          <a:xfrm>
            <a:off x="2817813" y="278447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27" name="Line 87"/>
          <p:cNvSpPr>
            <a:spLocks noChangeShapeType="1"/>
          </p:cNvSpPr>
          <p:nvPr/>
        </p:nvSpPr>
        <p:spPr bwMode="auto">
          <a:xfrm>
            <a:off x="3903663" y="2822575"/>
            <a:ext cx="0" cy="769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28" name="Line 88"/>
          <p:cNvSpPr>
            <a:spLocks noChangeShapeType="1"/>
          </p:cNvSpPr>
          <p:nvPr/>
        </p:nvSpPr>
        <p:spPr bwMode="auto">
          <a:xfrm>
            <a:off x="6137275" y="2852738"/>
            <a:ext cx="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29" name="Line 89"/>
          <p:cNvSpPr>
            <a:spLocks noChangeShapeType="1"/>
          </p:cNvSpPr>
          <p:nvPr/>
        </p:nvSpPr>
        <p:spPr bwMode="auto">
          <a:xfrm flipV="1">
            <a:off x="6411913" y="2011363"/>
            <a:ext cx="0" cy="153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30" name="Line 90"/>
          <p:cNvSpPr>
            <a:spLocks noChangeShapeType="1"/>
          </p:cNvSpPr>
          <p:nvPr/>
        </p:nvSpPr>
        <p:spPr bwMode="auto">
          <a:xfrm flipV="1">
            <a:off x="5599113" y="2843213"/>
            <a:ext cx="0" cy="338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31" name="Line 91"/>
          <p:cNvSpPr>
            <a:spLocks noChangeShapeType="1"/>
          </p:cNvSpPr>
          <p:nvPr/>
        </p:nvSpPr>
        <p:spPr bwMode="auto">
          <a:xfrm flipV="1">
            <a:off x="2271713" y="1866900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32" name="Line 92"/>
          <p:cNvSpPr>
            <a:spLocks noChangeShapeType="1"/>
          </p:cNvSpPr>
          <p:nvPr/>
        </p:nvSpPr>
        <p:spPr bwMode="auto">
          <a:xfrm flipV="1">
            <a:off x="4473575" y="188753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33" name="Line 93"/>
          <p:cNvSpPr>
            <a:spLocks noChangeShapeType="1"/>
          </p:cNvSpPr>
          <p:nvPr/>
        </p:nvSpPr>
        <p:spPr bwMode="auto">
          <a:xfrm flipV="1">
            <a:off x="5565775" y="1897063"/>
            <a:ext cx="0" cy="300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34" name="AutoShape 94"/>
          <p:cNvSpPr>
            <a:spLocks noChangeArrowheads="1"/>
          </p:cNvSpPr>
          <p:nvPr/>
        </p:nvSpPr>
        <p:spPr bwMode="auto">
          <a:xfrm>
            <a:off x="5830888" y="2752725"/>
            <a:ext cx="76200" cy="7937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35" name="AutoShape 95"/>
          <p:cNvSpPr>
            <a:spLocks noChangeArrowheads="1"/>
          </p:cNvSpPr>
          <p:nvPr/>
        </p:nvSpPr>
        <p:spPr bwMode="auto">
          <a:xfrm>
            <a:off x="4695825" y="2727325"/>
            <a:ext cx="74613" cy="77788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36" name="AutoShape 96"/>
          <p:cNvSpPr>
            <a:spLocks noChangeArrowheads="1"/>
          </p:cNvSpPr>
          <p:nvPr/>
        </p:nvSpPr>
        <p:spPr bwMode="auto">
          <a:xfrm>
            <a:off x="3602038" y="2733675"/>
            <a:ext cx="77787" cy="762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37" name="AutoShape 97"/>
          <p:cNvSpPr>
            <a:spLocks noChangeArrowheads="1"/>
          </p:cNvSpPr>
          <p:nvPr/>
        </p:nvSpPr>
        <p:spPr bwMode="auto">
          <a:xfrm>
            <a:off x="2492375" y="2703513"/>
            <a:ext cx="76200" cy="77787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328613"/>
            <a:ext cx="8523287" cy="379412"/>
          </a:xfrm>
          <a:noFill/>
          <a:ln/>
        </p:spPr>
        <p:txBody>
          <a:bodyPr/>
          <a:lstStyle/>
          <a:p>
            <a:r>
              <a:rPr lang="en-US" altLang="ko-KR"/>
              <a:t>MEMORY  COMPONENTS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96925" y="1258888"/>
            <a:ext cx="415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Logical Organization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865188" y="3046413"/>
            <a:ext cx="5387975" cy="157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Random Access Memory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- Each word has a unique address</a:t>
            </a:r>
          </a:p>
          <a:p>
            <a:pPr defTabSz="762000"/>
            <a:r>
              <a:rPr lang="en-US" altLang="ko-KR" b="1"/>
              <a:t>         - Access to a word requires the same time </a:t>
            </a:r>
          </a:p>
          <a:p>
            <a:pPr defTabSz="762000"/>
            <a:r>
              <a:rPr lang="en-US" altLang="ko-KR" b="1"/>
              <a:t>           independent of the location of the word</a:t>
            </a:r>
          </a:p>
          <a:p>
            <a:pPr defTabSz="762000"/>
            <a:r>
              <a:rPr lang="en-US" altLang="ko-KR" b="1"/>
              <a:t>         - Organization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7150100" y="0"/>
            <a:ext cx="19939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Memory Components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3525838" y="1941513"/>
            <a:ext cx="790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words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025775" y="2127250"/>
            <a:ext cx="1895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/>
              <a:t>(byte, or n bytes)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 rot="-5400000">
            <a:off x="4299744" y="1632744"/>
            <a:ext cx="2168525" cy="8048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rot="-5400000">
            <a:off x="5384007" y="2551906"/>
            <a:ext cx="0" cy="80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rot="-5400000">
            <a:off x="5384007" y="2386806"/>
            <a:ext cx="0" cy="80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rot="-5400000">
            <a:off x="5376863" y="2236787"/>
            <a:ext cx="0" cy="790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rot="-5400000">
            <a:off x="5384007" y="2080418"/>
            <a:ext cx="0" cy="80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rot="-5400000">
            <a:off x="5390357" y="696118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rot="-5400000">
            <a:off x="5390357" y="861218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97" name="Group 33"/>
          <p:cNvGrpSpPr>
            <a:grpSpLocks/>
          </p:cNvGrpSpPr>
          <p:nvPr/>
        </p:nvGrpSpPr>
        <p:grpSpPr bwMode="auto">
          <a:xfrm>
            <a:off x="3884613" y="4441825"/>
            <a:ext cx="3587750" cy="2066925"/>
            <a:chOff x="927" y="2816"/>
            <a:chExt cx="2983" cy="1017"/>
          </a:xfrm>
        </p:grpSpPr>
        <p:sp>
          <p:nvSpPr>
            <p:cNvPr id="36882" name="Rectangle 18"/>
            <p:cNvSpPr>
              <a:spLocks noChangeArrowheads="1"/>
            </p:cNvSpPr>
            <p:nvPr/>
          </p:nvSpPr>
          <p:spPr bwMode="auto">
            <a:xfrm>
              <a:off x="2633" y="3067"/>
              <a:ext cx="1121" cy="4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3175" y="2934"/>
              <a:ext cx="2" cy="1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3182" y="3565"/>
              <a:ext cx="0" cy="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2140" y="3162"/>
              <a:ext cx="4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4"/>
            <p:cNvSpPr>
              <a:spLocks noChangeArrowheads="1"/>
            </p:cNvSpPr>
            <p:nvPr/>
          </p:nvSpPr>
          <p:spPr bwMode="auto">
            <a:xfrm>
              <a:off x="2857" y="3174"/>
              <a:ext cx="771" cy="1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sz="1400" b="1"/>
                <a:t>2</a:t>
              </a:r>
              <a:r>
                <a:rPr lang="en-US" altLang="ko-KR" sz="1400" b="1" baseline="30000"/>
                <a:t>k </a:t>
              </a:r>
              <a:r>
                <a:rPr lang="en-US" altLang="ko-KR" sz="1400" b="1"/>
                <a:t>Words</a:t>
              </a:r>
            </a:p>
          </p:txBody>
        </p:sp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2665" y="3253"/>
              <a:ext cx="1034" cy="1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(n bits/word)</a:t>
              </a:r>
            </a:p>
          </p:txBody>
        </p:sp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2482" y="2816"/>
              <a:ext cx="1359" cy="1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sz="1400" b="1"/>
                <a:t>n data input lines</a:t>
              </a:r>
            </a:p>
          </p:txBody>
        </p:sp>
        <p:sp>
          <p:nvSpPr>
            <p:cNvPr id="36891" name="Rectangle 27"/>
            <p:cNvSpPr>
              <a:spLocks noChangeArrowheads="1"/>
            </p:cNvSpPr>
            <p:nvPr/>
          </p:nvSpPr>
          <p:spPr bwMode="auto">
            <a:xfrm>
              <a:off x="2453" y="3695"/>
              <a:ext cx="1457" cy="1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sz="1400" b="1"/>
                <a:t>n data output lines</a:t>
              </a:r>
            </a:p>
          </p:txBody>
        </p:sp>
        <p:sp>
          <p:nvSpPr>
            <p:cNvPr id="36892" name="Rectangle 28"/>
            <p:cNvSpPr>
              <a:spLocks noChangeArrowheads="1"/>
            </p:cNvSpPr>
            <p:nvPr/>
          </p:nvSpPr>
          <p:spPr bwMode="auto">
            <a:xfrm>
              <a:off x="927" y="3096"/>
              <a:ext cx="1214" cy="5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defTabSz="762000"/>
              <a:r>
                <a:rPr lang="en-US" altLang="ko-KR" sz="1400" b="1"/>
                <a:t>k address lines</a:t>
              </a:r>
            </a:p>
            <a:p>
              <a:pPr algn="r" defTabSz="762000"/>
              <a:endParaRPr lang="en-US" altLang="ko-KR" sz="1400" b="1"/>
            </a:p>
            <a:p>
              <a:pPr algn="r" defTabSz="762000"/>
              <a:r>
                <a:rPr lang="en-US" altLang="ko-KR" sz="1400" b="1"/>
                <a:t>Read</a:t>
              </a:r>
            </a:p>
            <a:p>
              <a:pPr algn="r" defTabSz="762000"/>
              <a:endParaRPr lang="en-US" altLang="ko-KR" sz="1400" b="1"/>
            </a:p>
            <a:p>
              <a:pPr algn="r" defTabSz="762000"/>
              <a:r>
                <a:rPr lang="en-US" altLang="ko-KR" sz="1400" b="1"/>
                <a:t>Write</a:t>
              </a:r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2174" y="3343"/>
              <a:ext cx="4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2165" y="3498"/>
              <a:ext cx="4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4611688" y="865188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4306888" y="2846388"/>
            <a:ext cx="676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N - 1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309563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READ  ONLY  MEMORY(ROM)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74650" y="831850"/>
            <a:ext cx="7254875" cy="1327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Characteristics</a:t>
            </a:r>
          </a:p>
          <a:p>
            <a:pPr defTabSz="762000"/>
            <a:r>
              <a:rPr lang="en-US" altLang="ko-KR" b="1"/>
              <a:t>       - Perform read operation only, write operation is not possible</a:t>
            </a:r>
          </a:p>
          <a:p>
            <a:pPr defTabSz="762000"/>
            <a:r>
              <a:rPr lang="en-US" altLang="ko-KR" b="1"/>
              <a:t>       - Information stored in a ROM is made permanent</a:t>
            </a:r>
          </a:p>
          <a:p>
            <a:pPr defTabSz="762000"/>
            <a:r>
              <a:rPr lang="en-US" altLang="ko-KR" b="1"/>
              <a:t>         during production, and cannot be changed</a:t>
            </a:r>
          </a:p>
          <a:p>
            <a:pPr defTabSz="762000"/>
            <a:r>
              <a:rPr lang="en-US" altLang="ko-KR" b="1"/>
              <a:t>       - Organization 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025525" y="3546475"/>
            <a:ext cx="5553075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Information on the data output line depends only </a:t>
            </a:r>
          </a:p>
          <a:p>
            <a:pPr defTabSz="762000"/>
            <a:r>
              <a:rPr lang="en-US" altLang="ko-KR" b="1"/>
              <a:t>on the information on the address input lines.</a:t>
            </a:r>
          </a:p>
          <a:p>
            <a:pPr defTabSz="762000"/>
            <a:r>
              <a:rPr lang="en-US" altLang="ko-KR" b="1"/>
              <a:t>	--&gt; Combinational Logic Circuit 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325813" y="4371975"/>
            <a:ext cx="2322512" cy="2201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X</a:t>
            </a:r>
            <a:r>
              <a:rPr lang="en-US" altLang="ko-KR" sz="1400" b="1" baseline="-25000"/>
              <a:t>0</a:t>
            </a:r>
            <a:r>
              <a:rPr lang="en-US" altLang="ko-KR" sz="1400" b="1"/>
              <a:t>=A’B’ + B’C</a:t>
            </a:r>
          </a:p>
          <a:p>
            <a:pPr defTabSz="762000"/>
            <a:r>
              <a:rPr lang="en-US" altLang="ko-KR" sz="1400" b="1"/>
              <a:t>X</a:t>
            </a:r>
            <a:r>
              <a:rPr lang="en-US" altLang="ko-KR" sz="1400" b="1" baseline="-25000"/>
              <a:t>1</a:t>
            </a:r>
            <a:r>
              <a:rPr lang="en-US" altLang="ko-KR" sz="1400" b="1"/>
              <a:t>=A’B’C + A’BC’</a:t>
            </a:r>
          </a:p>
          <a:p>
            <a:pPr defTabSz="762000"/>
            <a:r>
              <a:rPr lang="en-US" altLang="ko-KR" sz="1400" b="1"/>
              <a:t>X</a:t>
            </a:r>
            <a:r>
              <a:rPr lang="en-US" altLang="ko-KR" sz="1400" b="1" baseline="-25000"/>
              <a:t>2</a:t>
            </a:r>
            <a:r>
              <a:rPr lang="en-US" altLang="ko-KR" sz="1400" b="1"/>
              <a:t>=BC + AB’C’</a:t>
            </a:r>
          </a:p>
          <a:p>
            <a:pPr defTabSz="762000"/>
            <a:r>
              <a:rPr lang="en-US" altLang="ko-KR" sz="1400" b="1"/>
              <a:t>X</a:t>
            </a:r>
            <a:r>
              <a:rPr lang="en-US" altLang="ko-KR" sz="1400" b="1" baseline="-25000"/>
              <a:t>3</a:t>
            </a:r>
            <a:r>
              <a:rPr lang="en-US" altLang="ko-KR" sz="1400" b="1"/>
              <a:t>=A’BC’ + AB’</a:t>
            </a:r>
          </a:p>
          <a:p>
            <a:pPr defTabSz="762000"/>
            <a:r>
              <a:rPr lang="en-US" altLang="ko-KR" sz="1400" b="1"/>
              <a:t>X</a:t>
            </a:r>
            <a:r>
              <a:rPr lang="en-US" altLang="ko-KR" sz="1400" b="1" baseline="-25000"/>
              <a:t>4</a:t>
            </a:r>
            <a:r>
              <a:rPr lang="en-US" altLang="ko-KR" sz="1400" b="1"/>
              <a:t>=AB</a:t>
            </a:r>
          </a:p>
          <a:p>
            <a:pPr defTabSz="762000"/>
            <a:endParaRPr lang="en-US" altLang="ko-KR" sz="1400" b="1"/>
          </a:p>
          <a:p>
            <a:pPr defTabSz="762000"/>
            <a:r>
              <a:rPr lang="en-US" altLang="ko-KR" sz="1400" b="1"/>
              <a:t>X</a:t>
            </a:r>
            <a:r>
              <a:rPr lang="en-US" altLang="ko-KR" sz="1400" b="1" baseline="-25000"/>
              <a:t>0</a:t>
            </a:r>
            <a:r>
              <a:rPr lang="en-US" altLang="ko-KR" sz="1400" b="1"/>
              <a:t>=A’B’C’ + A’B’C + AB’C</a:t>
            </a:r>
          </a:p>
          <a:p>
            <a:pPr defTabSz="762000"/>
            <a:r>
              <a:rPr lang="en-US" altLang="ko-KR" sz="1400" b="1"/>
              <a:t>X</a:t>
            </a:r>
            <a:r>
              <a:rPr lang="en-US" altLang="ko-KR" sz="1400" b="1" baseline="-25000"/>
              <a:t>1</a:t>
            </a:r>
            <a:r>
              <a:rPr lang="en-US" altLang="ko-KR" sz="1400" b="1"/>
              <a:t>=A’B’C + A’BC’</a:t>
            </a:r>
          </a:p>
          <a:p>
            <a:pPr defTabSz="762000"/>
            <a:r>
              <a:rPr lang="en-US" altLang="ko-KR" sz="1400" b="1"/>
              <a:t>X</a:t>
            </a:r>
            <a:r>
              <a:rPr lang="en-US" altLang="ko-KR" sz="1400" b="1" baseline="-25000"/>
              <a:t>2</a:t>
            </a:r>
            <a:r>
              <a:rPr lang="en-US" altLang="ko-KR" sz="1400" b="1"/>
              <a:t>=A’BC + AB’C’ + ABC</a:t>
            </a:r>
          </a:p>
          <a:p>
            <a:pPr defTabSz="762000"/>
            <a:r>
              <a:rPr lang="en-US" altLang="ko-KR" sz="1400" b="1"/>
              <a:t>X</a:t>
            </a:r>
            <a:r>
              <a:rPr lang="en-US" altLang="ko-KR" sz="1400" b="1" baseline="-25000"/>
              <a:t>3</a:t>
            </a:r>
            <a:r>
              <a:rPr lang="en-US" altLang="ko-KR" sz="1400" b="1"/>
              <a:t>=A’BC’ + AB’C’ + AB’C</a:t>
            </a:r>
          </a:p>
          <a:p>
            <a:pPr defTabSz="762000"/>
            <a:r>
              <a:rPr lang="en-US" altLang="ko-KR" sz="1400" b="1"/>
              <a:t>X</a:t>
            </a:r>
            <a:r>
              <a:rPr lang="en-US" altLang="ko-KR" sz="1400" b="1" baseline="-25000"/>
              <a:t>4</a:t>
            </a:r>
            <a:r>
              <a:rPr lang="en-US" altLang="ko-KR" sz="1400" b="1"/>
              <a:t>=ABC’ + ABC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314700" y="4387850"/>
            <a:ext cx="1611313" cy="1027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314700" y="5549900"/>
            <a:ext cx="2314575" cy="987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Arc 14"/>
          <p:cNvSpPr>
            <a:spLocks/>
          </p:cNvSpPr>
          <p:nvPr/>
        </p:nvSpPr>
        <p:spPr bwMode="auto">
          <a:xfrm>
            <a:off x="2668588" y="5384800"/>
            <a:ext cx="587375" cy="3365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Arc 15"/>
          <p:cNvSpPr>
            <a:spLocks/>
          </p:cNvSpPr>
          <p:nvPr/>
        </p:nvSpPr>
        <p:spPr bwMode="auto">
          <a:xfrm>
            <a:off x="2668588" y="5011738"/>
            <a:ext cx="569912" cy="3825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16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03"/>
                  <a:pt x="9619" y="46"/>
                  <a:pt x="2151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3"/>
                  <a:pt x="9619" y="46"/>
                  <a:pt x="21516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1401763" y="6184900"/>
            <a:ext cx="18764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Canonical minterms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7045325" y="4616450"/>
            <a:ext cx="1577975" cy="1841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/>
              <a:t>1   0   0   0   0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1   1   0   0   0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0   1   0   1   0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0   0   1   0   0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0   0   1   1   0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1   0   0   1   0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0   0   0   0   1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0   0   1   0   1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5516563" y="4106863"/>
            <a:ext cx="3135312" cy="528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i="1"/>
              <a:t>        address</a:t>
            </a:r>
            <a:r>
              <a:rPr lang="en-US" altLang="ko-KR"/>
              <a:t> </a:t>
            </a:r>
            <a:r>
              <a:rPr lang="en-US" altLang="ko-KR" b="1" i="1"/>
              <a:t>       </a:t>
            </a:r>
            <a:r>
              <a:rPr lang="en-US" altLang="ko-KR" sz="1400" b="1" i="1"/>
              <a:t>Output</a:t>
            </a:r>
            <a:r>
              <a:rPr lang="en-US" altLang="ko-KR" sz="1400"/>
              <a:t>       </a:t>
            </a:r>
            <a:r>
              <a:rPr lang="en-US" altLang="ko-KR"/>
              <a:t> </a:t>
            </a:r>
          </a:p>
          <a:p>
            <a:pPr defTabSz="762000"/>
            <a:r>
              <a:rPr lang="en-US" altLang="ko-KR" sz="1400" b="1"/>
              <a:t>                  ABC     X</a:t>
            </a:r>
            <a:r>
              <a:rPr lang="en-US" altLang="ko-KR" sz="1400" b="1" baseline="-25000"/>
              <a:t>0 </a:t>
            </a:r>
            <a:r>
              <a:rPr lang="en-US" altLang="ko-KR" sz="1400" b="1"/>
              <a:t> X</a:t>
            </a:r>
            <a:r>
              <a:rPr lang="en-US" altLang="ko-KR" sz="1400" b="1" baseline="-25000"/>
              <a:t>1</a:t>
            </a:r>
            <a:r>
              <a:rPr lang="en-US" altLang="ko-KR" sz="1400" b="1"/>
              <a:t>   X</a:t>
            </a:r>
            <a:r>
              <a:rPr lang="en-US" altLang="ko-KR" sz="1400" b="1" baseline="-25000"/>
              <a:t>2</a:t>
            </a:r>
            <a:r>
              <a:rPr lang="en-US" altLang="ko-KR" sz="1400" b="1"/>
              <a:t>   X</a:t>
            </a:r>
            <a:r>
              <a:rPr lang="en-US" altLang="ko-KR" sz="1400" b="1" baseline="-25000"/>
              <a:t>3</a:t>
            </a:r>
            <a:r>
              <a:rPr lang="en-US" altLang="ko-KR" sz="1400" b="1"/>
              <a:t>   X</a:t>
            </a:r>
            <a:r>
              <a:rPr lang="en-US" altLang="ko-KR" sz="1400" b="1" baseline="-25000"/>
              <a:t>4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407150" y="4616450"/>
            <a:ext cx="561975" cy="1841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/>
              <a:t>000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001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010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011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100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101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110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111</a:t>
            </a:r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flipV="1">
            <a:off x="5621338" y="5622925"/>
            <a:ext cx="747712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7150100" y="0"/>
            <a:ext cx="19939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Memory Components</a:t>
            </a:r>
          </a:p>
        </p:txBody>
      </p:sp>
      <p:grpSp>
        <p:nvGrpSpPr>
          <p:cNvPr id="37923" name="Group 35"/>
          <p:cNvGrpSpPr>
            <a:grpSpLocks/>
          </p:cNvGrpSpPr>
          <p:nvPr/>
        </p:nvGrpSpPr>
        <p:grpSpPr bwMode="auto">
          <a:xfrm>
            <a:off x="3338513" y="1917700"/>
            <a:ext cx="1941512" cy="1651000"/>
            <a:chOff x="1936" y="1394"/>
            <a:chExt cx="1641" cy="1133"/>
          </a:xfrm>
        </p:grpSpPr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2240" y="1678"/>
              <a:ext cx="1088" cy="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3" name="Line 5"/>
            <p:cNvSpPr>
              <a:spLocks noChangeShapeType="1"/>
            </p:cNvSpPr>
            <p:nvPr/>
          </p:nvSpPr>
          <p:spPr bwMode="auto">
            <a:xfrm>
              <a:off x="2756" y="1527"/>
              <a:ext cx="0" cy="1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321" y="1803"/>
              <a:ext cx="937" cy="3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sz="1400" b="1"/>
                <a:t>m x n ROM</a:t>
              </a:r>
            </a:p>
            <a:p>
              <a:pPr algn="ctr" defTabSz="762000"/>
              <a:r>
                <a:rPr lang="en-US" altLang="ko-KR" sz="1400" b="1"/>
                <a:t>(m=2</a:t>
              </a:r>
              <a:r>
                <a:rPr lang="en-US" altLang="ko-KR" sz="1400" b="1" baseline="30000"/>
                <a:t>k</a:t>
              </a:r>
              <a:r>
                <a:rPr lang="en-US" altLang="ko-KR" sz="1400" b="1"/>
                <a:t>)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1936" y="1394"/>
              <a:ext cx="1641" cy="19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sz="1400" b="1"/>
                <a:t>k address input lines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039" y="2334"/>
              <a:ext cx="1482" cy="19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sz="1400" b="1"/>
                <a:t>n data output lines</a:t>
              </a:r>
            </a:p>
          </p:txBody>
        </p:sp>
        <p:sp>
          <p:nvSpPr>
            <p:cNvPr id="37922" name="Line 34"/>
            <p:cNvSpPr>
              <a:spLocks noChangeShapeType="1"/>
            </p:cNvSpPr>
            <p:nvPr/>
          </p:nvSpPr>
          <p:spPr bwMode="auto">
            <a:xfrm>
              <a:off x="2756" y="2174"/>
              <a:ext cx="0" cy="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6429375" y="4616450"/>
            <a:ext cx="2219325" cy="1825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309563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TYPES OF ROM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36550" y="1060450"/>
            <a:ext cx="8518525" cy="4794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ROM</a:t>
            </a:r>
          </a:p>
          <a:p>
            <a:pPr defTabSz="762000"/>
            <a:r>
              <a:rPr lang="en-US" altLang="ko-KR" b="1"/>
              <a:t>	- Store information (function) during production</a:t>
            </a:r>
          </a:p>
          <a:p>
            <a:pPr defTabSz="762000"/>
            <a:r>
              <a:rPr lang="en-US" altLang="ko-KR" b="1"/>
              <a:t>	- Mask is used in the production process</a:t>
            </a:r>
          </a:p>
          <a:p>
            <a:pPr defTabSz="762000"/>
            <a:r>
              <a:rPr lang="en-US" altLang="ko-KR" b="1"/>
              <a:t>	- Unalterable</a:t>
            </a:r>
          </a:p>
          <a:p>
            <a:pPr defTabSz="762000"/>
            <a:r>
              <a:rPr lang="en-US" altLang="ko-KR" b="1"/>
              <a:t>	- Low cost for large quantity production  --&gt; used in the final products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PROM (Programmable ROM)</a:t>
            </a:r>
          </a:p>
          <a:p>
            <a:pPr defTabSz="762000"/>
            <a:r>
              <a:rPr lang="en-US" altLang="ko-KR" b="1"/>
              <a:t>	- Store info electrically using PROM programmer at the user’s site</a:t>
            </a:r>
          </a:p>
          <a:p>
            <a:pPr defTabSz="762000"/>
            <a:r>
              <a:rPr lang="en-US" altLang="ko-KR" b="1"/>
              <a:t>	- Unalterable</a:t>
            </a:r>
          </a:p>
          <a:p>
            <a:pPr defTabSz="762000"/>
            <a:r>
              <a:rPr lang="en-US" altLang="ko-KR" b="1"/>
              <a:t>	- Higher cost than ROM -&gt; used in the system development phase</a:t>
            </a:r>
          </a:p>
          <a:p>
            <a:pPr defTabSz="762000"/>
            <a:r>
              <a:rPr lang="en-US" altLang="ko-KR" b="1"/>
              <a:t>		-&gt; Can be used in small quantity system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EPROM (Erasable PROM)</a:t>
            </a:r>
          </a:p>
          <a:p>
            <a:pPr defTabSz="762000"/>
            <a:r>
              <a:rPr lang="en-US" altLang="ko-KR" b="1"/>
              <a:t>	- Store info electrically using PROM programmer at the user’s site</a:t>
            </a:r>
          </a:p>
          <a:p>
            <a:pPr defTabSz="762000"/>
            <a:r>
              <a:rPr lang="en-US" altLang="ko-KR" b="1"/>
              <a:t>	- Stored info is erasable (alterable) using UV light (electrically in </a:t>
            </a:r>
          </a:p>
          <a:p>
            <a:pPr defTabSz="762000"/>
            <a:r>
              <a:rPr lang="en-US" altLang="ko-KR" b="1"/>
              <a:t>		some devices) and rewriteable</a:t>
            </a:r>
          </a:p>
          <a:p>
            <a:pPr defTabSz="762000"/>
            <a:r>
              <a:rPr lang="en-US" altLang="ko-KR" b="1"/>
              <a:t>	- Higher cost than PROM but reusable --&gt; used in the system </a:t>
            </a:r>
          </a:p>
          <a:p>
            <a:pPr defTabSz="762000"/>
            <a:r>
              <a:rPr lang="en-US" altLang="ko-KR" b="1"/>
              <a:t>		development phase. Not used in the system production </a:t>
            </a:r>
          </a:p>
          <a:p>
            <a:pPr defTabSz="762000"/>
            <a:r>
              <a:rPr lang="en-US" altLang="ko-KR" b="1"/>
              <a:t>		due to eras ability</a:t>
            </a: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7150100" y="0"/>
            <a:ext cx="19939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Memory Components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309563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INTEGRATED CIRCUITS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36550" y="1060450"/>
            <a:ext cx="7724775" cy="5127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b="1"/>
              <a:t>Classification by the Circuit Density</a:t>
            </a:r>
          </a:p>
          <a:p>
            <a:pPr defTabSz="762000">
              <a:lnSpc>
                <a:spcPct val="80000"/>
              </a:lnSpc>
            </a:pPr>
            <a:endParaRPr lang="en-US" altLang="ko-KR" b="1"/>
          </a:p>
          <a:p>
            <a:pPr defTabSz="762000">
              <a:lnSpc>
                <a:spcPct val="80000"/>
              </a:lnSpc>
            </a:pPr>
            <a:r>
              <a:rPr lang="en-US" altLang="ko-KR" b="1"/>
              <a:t>	SSI  -	   several (less than 10) independent gates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MSI  - 	   10 to 200 gates; Perform elementary digital functions;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		Decoder, adder, register, parity checker, etc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LSI  -	   200 to few thousand gates; Digital subsystem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		Processor, memory, etc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VLSI -	   Thousands of gates; Digital system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		Microprocessor, memory module</a:t>
            </a:r>
          </a:p>
          <a:p>
            <a:pPr defTabSz="762000">
              <a:lnSpc>
                <a:spcPct val="80000"/>
              </a:lnSpc>
            </a:pPr>
            <a:endParaRPr lang="en-US" altLang="ko-KR" b="1"/>
          </a:p>
          <a:p>
            <a:pPr defTabSz="762000">
              <a:lnSpc>
                <a:spcPct val="80000"/>
              </a:lnSpc>
            </a:pPr>
            <a:r>
              <a:rPr lang="en-US" altLang="ko-KR" b="1"/>
              <a:t>Classification by Technology</a:t>
            </a:r>
          </a:p>
          <a:p>
            <a:pPr defTabSz="762000">
              <a:lnSpc>
                <a:spcPct val="80000"/>
              </a:lnSpc>
            </a:pPr>
            <a:endParaRPr lang="en-US" altLang="ko-KR" b="1"/>
          </a:p>
          <a:p>
            <a:pPr defTabSz="762000">
              <a:lnSpc>
                <a:spcPct val="80000"/>
              </a:lnSpc>
            </a:pPr>
            <a:r>
              <a:rPr lang="en-US" altLang="ko-KR" b="1"/>
              <a:t>	TTL  - 	   Transistor-Transistor Logic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	   Bipolar transistors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	   NAND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ECL -	   Emitter-coupled Logic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	   Bipolar transistor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	   NOR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MOS - 	   Metal-Oxide Semiconductor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	   Unipolar transistor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	   High density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CMOS -  Complementary MOS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		   Low power consumption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150100" y="0"/>
            <a:ext cx="19939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Memory Components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280988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COMBINATIONAL  GATES</a:t>
            </a:r>
          </a:p>
        </p:txBody>
      </p:sp>
      <p:sp>
        <p:nvSpPr>
          <p:cNvPr id="7233" name="Rectangle 65"/>
          <p:cNvSpPr>
            <a:spLocks noChangeArrowheads="1"/>
          </p:cNvSpPr>
          <p:nvPr/>
        </p:nvSpPr>
        <p:spPr bwMode="auto">
          <a:xfrm>
            <a:off x="2112963" y="4332288"/>
            <a:ext cx="3068637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A                                    </a:t>
            </a:r>
          </a:p>
          <a:p>
            <a:pPr defTabSz="762000"/>
            <a:r>
              <a:rPr lang="en-US" altLang="ko-KR" sz="1200" b="1"/>
              <a:t>                                   X           X = (A + B)’</a:t>
            </a:r>
          </a:p>
          <a:p>
            <a:pPr defTabSz="762000"/>
            <a:r>
              <a:rPr lang="en-US" altLang="ko-KR" sz="1200" b="1"/>
              <a:t>B</a:t>
            </a:r>
          </a:p>
        </p:txBody>
      </p:sp>
      <p:sp>
        <p:nvSpPr>
          <p:cNvPr id="7270" name="Rectangle 102"/>
          <p:cNvSpPr>
            <a:spLocks noChangeArrowheads="1"/>
          </p:cNvSpPr>
          <p:nvPr/>
        </p:nvSpPr>
        <p:spPr bwMode="auto">
          <a:xfrm>
            <a:off x="1139825" y="766763"/>
            <a:ext cx="5426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Name          Symbol           Function    Truth Table</a:t>
            </a:r>
          </a:p>
        </p:txBody>
      </p:sp>
      <p:sp>
        <p:nvSpPr>
          <p:cNvPr id="7283" name="Rectangle 115"/>
          <p:cNvSpPr>
            <a:spLocks noChangeArrowheads="1"/>
          </p:cNvSpPr>
          <p:nvPr/>
        </p:nvSpPr>
        <p:spPr bwMode="auto">
          <a:xfrm>
            <a:off x="7827963" y="0"/>
            <a:ext cx="11938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Logic Gates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2363788" y="1231900"/>
            <a:ext cx="819150" cy="4238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089150" y="1131888"/>
            <a:ext cx="673100" cy="590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390775" y="1328738"/>
            <a:ext cx="384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390775" y="1543050"/>
            <a:ext cx="384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206750" y="143668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214438" y="1279525"/>
            <a:ext cx="739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AND 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085975" y="1338263"/>
            <a:ext cx="179388" cy="7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2066925" y="1320800"/>
            <a:ext cx="179388" cy="76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2071688" y="1130300"/>
            <a:ext cx="2897187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A                                              X = A • B</a:t>
            </a:r>
          </a:p>
          <a:p>
            <a:pPr defTabSz="762000"/>
            <a:r>
              <a:rPr lang="en-US" altLang="ko-KR" sz="1200" b="1"/>
              <a:t>                                   X                 or</a:t>
            </a:r>
          </a:p>
          <a:p>
            <a:pPr defTabSz="762000"/>
            <a:r>
              <a:rPr lang="en-US" altLang="ko-KR" sz="1200" b="1"/>
              <a:t>B                                              X = AB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5337175" y="1209675"/>
            <a:ext cx="947738" cy="137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 0     0     0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 0     1     0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 1     0     0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 1     1     1 </a:t>
            </a:r>
          </a:p>
          <a:p>
            <a:pPr defTabSz="762000">
              <a:lnSpc>
                <a:spcPct val="70000"/>
              </a:lnSpc>
            </a:pPr>
            <a:endParaRPr lang="en-US" altLang="ko-KR" sz="1200" b="1"/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 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 0     0     0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 0     1     1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 1     0     1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 1     1     1</a:t>
            </a:r>
          </a:p>
        </p:txBody>
      </p:sp>
      <p:sp>
        <p:nvSpPr>
          <p:cNvPr id="7183" name="Arc 15"/>
          <p:cNvSpPr>
            <a:spLocks/>
          </p:cNvSpPr>
          <p:nvPr/>
        </p:nvSpPr>
        <p:spPr bwMode="auto">
          <a:xfrm>
            <a:off x="2805113" y="1970088"/>
            <a:ext cx="508000" cy="2047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Arc 16"/>
          <p:cNvSpPr>
            <a:spLocks/>
          </p:cNvSpPr>
          <p:nvPr/>
        </p:nvSpPr>
        <p:spPr bwMode="auto">
          <a:xfrm>
            <a:off x="2805113" y="2174875"/>
            <a:ext cx="508000" cy="2047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Arc 17"/>
          <p:cNvSpPr>
            <a:spLocks/>
          </p:cNvSpPr>
          <p:nvPr/>
        </p:nvSpPr>
        <p:spPr bwMode="auto">
          <a:xfrm>
            <a:off x="2768600" y="1970088"/>
            <a:ext cx="153988" cy="2047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Arc 18"/>
          <p:cNvSpPr>
            <a:spLocks/>
          </p:cNvSpPr>
          <p:nvPr/>
        </p:nvSpPr>
        <p:spPr bwMode="auto">
          <a:xfrm>
            <a:off x="2768600" y="2159000"/>
            <a:ext cx="153988" cy="2206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H="1">
            <a:off x="2390775" y="2041525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2390775" y="22860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3343275" y="2174875"/>
            <a:ext cx="27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1290638" y="1987550"/>
            <a:ext cx="587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OR </a:t>
            </a: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082800" y="1916113"/>
            <a:ext cx="29241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A                                             </a:t>
            </a:r>
          </a:p>
          <a:p>
            <a:pPr defTabSz="762000"/>
            <a:r>
              <a:rPr lang="en-US" altLang="ko-KR" sz="1200" b="1"/>
              <a:t>                                    X          X = A + B</a:t>
            </a:r>
          </a:p>
          <a:p>
            <a:pPr defTabSz="762000"/>
            <a:r>
              <a:rPr lang="en-US" altLang="ko-KR" sz="1200" b="1"/>
              <a:t>B                                  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5446713" y="1217613"/>
            <a:ext cx="803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flipH="1">
            <a:off x="5940425" y="1076325"/>
            <a:ext cx="0" cy="665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5392738" y="1989138"/>
            <a:ext cx="803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5951538" y="18764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AutoShape 28"/>
          <p:cNvSpPr>
            <a:spLocks noChangeArrowheads="1"/>
          </p:cNvSpPr>
          <p:nvPr/>
        </p:nvSpPr>
        <p:spPr bwMode="auto">
          <a:xfrm rot="5400000">
            <a:off x="2906712" y="2660651"/>
            <a:ext cx="265113" cy="296862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Oval 29"/>
          <p:cNvSpPr>
            <a:spLocks noChangeArrowheads="1"/>
          </p:cNvSpPr>
          <p:nvPr/>
        </p:nvSpPr>
        <p:spPr bwMode="auto">
          <a:xfrm>
            <a:off x="3195638" y="2792413"/>
            <a:ext cx="49212" cy="396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H="1">
            <a:off x="2366963" y="2809875"/>
            <a:ext cx="519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1458913" y="2609850"/>
            <a:ext cx="244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I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2116138" y="2711450"/>
            <a:ext cx="26638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A                                 X          X = A’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5540375" y="2674938"/>
            <a:ext cx="692150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0        1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1        0</a:t>
            </a:r>
          </a:p>
        </p:txBody>
      </p:sp>
      <p:sp>
        <p:nvSpPr>
          <p:cNvPr id="7203" name="AutoShape 35"/>
          <p:cNvSpPr>
            <a:spLocks noChangeArrowheads="1"/>
          </p:cNvSpPr>
          <p:nvPr/>
        </p:nvSpPr>
        <p:spPr bwMode="auto">
          <a:xfrm rot="5400000">
            <a:off x="2898775" y="3127376"/>
            <a:ext cx="282575" cy="31115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 flipH="1">
            <a:off x="2379663" y="3282950"/>
            <a:ext cx="495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3198813" y="3287713"/>
            <a:ext cx="44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1123950" y="3098800"/>
            <a:ext cx="36750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Buffer     </a:t>
            </a:r>
            <a:r>
              <a:rPr lang="en-US" altLang="ko-KR" sz="1200" b="1"/>
              <a:t>A                                 X          X = A</a:t>
            </a:r>
            <a:r>
              <a:rPr lang="en-US" altLang="ko-KR" b="1"/>
              <a:t> </a:t>
            </a:r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5559425" y="2689225"/>
            <a:ext cx="628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5875338" y="2593975"/>
            <a:ext cx="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5502275" y="2962275"/>
            <a:ext cx="692150" cy="527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200" b="1"/>
              <a:t>A       X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0        0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1        1</a:t>
            </a:r>
          </a:p>
        </p:txBody>
      </p:sp>
      <p:sp>
        <p:nvSpPr>
          <p:cNvPr id="7210" name="Line 42"/>
          <p:cNvSpPr>
            <a:spLocks noChangeShapeType="1"/>
          </p:cNvSpPr>
          <p:nvPr/>
        </p:nvSpPr>
        <p:spPr bwMode="auto">
          <a:xfrm>
            <a:off x="5540375" y="3146425"/>
            <a:ext cx="666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>
            <a:off x="5875338" y="3016250"/>
            <a:ext cx="0" cy="357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Oval 44"/>
          <p:cNvSpPr>
            <a:spLocks noChangeArrowheads="1"/>
          </p:cNvSpPr>
          <p:nvPr/>
        </p:nvSpPr>
        <p:spPr bwMode="auto">
          <a:xfrm>
            <a:off x="2409825" y="3706813"/>
            <a:ext cx="809625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Rectangle 45"/>
          <p:cNvSpPr>
            <a:spLocks noChangeArrowheads="1"/>
          </p:cNvSpPr>
          <p:nvPr/>
        </p:nvSpPr>
        <p:spPr bwMode="auto">
          <a:xfrm>
            <a:off x="2151063" y="3629025"/>
            <a:ext cx="642937" cy="565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5" name="Oval 47"/>
          <p:cNvSpPr>
            <a:spLocks noChangeArrowheads="1"/>
          </p:cNvSpPr>
          <p:nvPr/>
        </p:nvSpPr>
        <p:spPr bwMode="auto">
          <a:xfrm>
            <a:off x="3221038" y="3902075"/>
            <a:ext cx="73025" cy="6032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 flipH="1">
            <a:off x="2366963" y="3789363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 flipH="1">
            <a:off x="2366963" y="4070350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3303588" y="3932238"/>
            <a:ext cx="328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9" name="Rectangle 51"/>
          <p:cNvSpPr>
            <a:spLocks noChangeArrowheads="1"/>
          </p:cNvSpPr>
          <p:nvPr/>
        </p:nvSpPr>
        <p:spPr bwMode="auto">
          <a:xfrm>
            <a:off x="1169988" y="3706813"/>
            <a:ext cx="841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NAND</a:t>
            </a:r>
          </a:p>
        </p:txBody>
      </p:sp>
      <p:sp>
        <p:nvSpPr>
          <p:cNvPr id="7220" name="Rectangle 52"/>
          <p:cNvSpPr>
            <a:spLocks noChangeArrowheads="1"/>
          </p:cNvSpPr>
          <p:nvPr/>
        </p:nvSpPr>
        <p:spPr bwMode="auto">
          <a:xfrm>
            <a:off x="2117725" y="3636963"/>
            <a:ext cx="29368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A                                    </a:t>
            </a:r>
          </a:p>
          <a:p>
            <a:pPr defTabSz="762000"/>
            <a:r>
              <a:rPr lang="en-US" altLang="ko-KR" sz="1200" b="1"/>
              <a:t>                                    X           X = (AB)’</a:t>
            </a:r>
          </a:p>
          <a:p>
            <a:pPr defTabSz="762000"/>
            <a:r>
              <a:rPr lang="en-US" altLang="ko-KR" sz="1200" b="1"/>
              <a:t>B</a:t>
            </a:r>
          </a:p>
        </p:txBody>
      </p:sp>
      <p:sp>
        <p:nvSpPr>
          <p:cNvPr id="7221" name="Rectangle 53"/>
          <p:cNvSpPr>
            <a:spLocks noChangeArrowheads="1"/>
          </p:cNvSpPr>
          <p:nvPr/>
        </p:nvSpPr>
        <p:spPr bwMode="auto">
          <a:xfrm>
            <a:off x="5326063" y="3638550"/>
            <a:ext cx="990600" cy="603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0     0      1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0     1      1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1     0      1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1     1      0  </a:t>
            </a:r>
          </a:p>
        </p:txBody>
      </p:sp>
      <p:sp>
        <p:nvSpPr>
          <p:cNvPr id="7222" name="Line 54"/>
          <p:cNvSpPr>
            <a:spLocks noChangeShapeType="1"/>
          </p:cNvSpPr>
          <p:nvPr/>
        </p:nvSpPr>
        <p:spPr bwMode="auto">
          <a:xfrm>
            <a:off x="5362575" y="3659188"/>
            <a:ext cx="790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Line 55"/>
          <p:cNvSpPr>
            <a:spLocks noChangeShapeType="1"/>
          </p:cNvSpPr>
          <p:nvPr/>
        </p:nvSpPr>
        <p:spPr bwMode="auto">
          <a:xfrm>
            <a:off x="5875338" y="3527425"/>
            <a:ext cx="0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Arc 56"/>
          <p:cNvSpPr>
            <a:spLocks/>
          </p:cNvSpPr>
          <p:nvPr/>
        </p:nvSpPr>
        <p:spPr bwMode="auto">
          <a:xfrm>
            <a:off x="2824163" y="4421188"/>
            <a:ext cx="444500" cy="2047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5" name="Arc 57"/>
          <p:cNvSpPr>
            <a:spLocks/>
          </p:cNvSpPr>
          <p:nvPr/>
        </p:nvSpPr>
        <p:spPr bwMode="auto">
          <a:xfrm>
            <a:off x="2824163" y="4624388"/>
            <a:ext cx="44450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6" name="Arc 58"/>
          <p:cNvSpPr>
            <a:spLocks/>
          </p:cNvSpPr>
          <p:nvPr/>
        </p:nvSpPr>
        <p:spPr bwMode="auto">
          <a:xfrm>
            <a:off x="2813050" y="4421188"/>
            <a:ext cx="96838" cy="2143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Arc 59"/>
          <p:cNvSpPr>
            <a:spLocks/>
          </p:cNvSpPr>
          <p:nvPr/>
        </p:nvSpPr>
        <p:spPr bwMode="auto">
          <a:xfrm>
            <a:off x="2813050" y="4614863"/>
            <a:ext cx="96838" cy="1936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8" name="Line 60"/>
          <p:cNvSpPr>
            <a:spLocks noChangeShapeType="1"/>
          </p:cNvSpPr>
          <p:nvPr/>
        </p:nvSpPr>
        <p:spPr bwMode="auto">
          <a:xfrm flipH="1">
            <a:off x="2390775" y="4500563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Line 61"/>
          <p:cNvSpPr>
            <a:spLocks noChangeShapeType="1"/>
          </p:cNvSpPr>
          <p:nvPr/>
        </p:nvSpPr>
        <p:spPr bwMode="auto">
          <a:xfrm flipH="1">
            <a:off x="2405063" y="47371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Line 62"/>
          <p:cNvSpPr>
            <a:spLocks noChangeShapeType="1"/>
          </p:cNvSpPr>
          <p:nvPr/>
        </p:nvSpPr>
        <p:spPr bwMode="auto">
          <a:xfrm>
            <a:off x="3294063" y="4614863"/>
            <a:ext cx="358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Oval 63"/>
          <p:cNvSpPr>
            <a:spLocks noChangeArrowheads="1"/>
          </p:cNvSpPr>
          <p:nvPr/>
        </p:nvSpPr>
        <p:spPr bwMode="auto">
          <a:xfrm>
            <a:off x="3294063" y="4583113"/>
            <a:ext cx="49212" cy="523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2" name="Rectangle 64"/>
          <p:cNvSpPr>
            <a:spLocks noChangeArrowheads="1"/>
          </p:cNvSpPr>
          <p:nvPr/>
        </p:nvSpPr>
        <p:spPr bwMode="auto">
          <a:xfrm>
            <a:off x="1230313" y="4421188"/>
            <a:ext cx="688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NOR</a:t>
            </a:r>
          </a:p>
        </p:txBody>
      </p:sp>
      <p:sp>
        <p:nvSpPr>
          <p:cNvPr id="7234" name="Rectangle 66"/>
          <p:cNvSpPr>
            <a:spLocks noChangeArrowheads="1"/>
          </p:cNvSpPr>
          <p:nvPr/>
        </p:nvSpPr>
        <p:spPr bwMode="auto">
          <a:xfrm>
            <a:off x="5313363" y="4376738"/>
            <a:ext cx="990600" cy="603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0     0      1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0     1      0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1     0      0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1     1      0  </a:t>
            </a:r>
          </a:p>
        </p:txBody>
      </p:sp>
      <p:sp>
        <p:nvSpPr>
          <p:cNvPr id="7235" name="Line 67"/>
          <p:cNvSpPr>
            <a:spLocks noChangeShapeType="1"/>
          </p:cNvSpPr>
          <p:nvPr/>
        </p:nvSpPr>
        <p:spPr bwMode="auto">
          <a:xfrm>
            <a:off x="5394325" y="4378325"/>
            <a:ext cx="790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Line 68"/>
          <p:cNvSpPr>
            <a:spLocks noChangeShapeType="1"/>
          </p:cNvSpPr>
          <p:nvPr/>
        </p:nvSpPr>
        <p:spPr bwMode="auto">
          <a:xfrm>
            <a:off x="5889625" y="4265613"/>
            <a:ext cx="0" cy="614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7" name="Arc 69"/>
          <p:cNvSpPr>
            <a:spLocks/>
          </p:cNvSpPr>
          <p:nvPr/>
        </p:nvSpPr>
        <p:spPr bwMode="auto">
          <a:xfrm>
            <a:off x="2836863" y="5067300"/>
            <a:ext cx="481012" cy="203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8" name="Arc 70"/>
          <p:cNvSpPr>
            <a:spLocks/>
          </p:cNvSpPr>
          <p:nvPr/>
        </p:nvSpPr>
        <p:spPr bwMode="auto">
          <a:xfrm>
            <a:off x="2836863" y="5259388"/>
            <a:ext cx="493712" cy="2254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9" name="Arc 71"/>
          <p:cNvSpPr>
            <a:spLocks/>
          </p:cNvSpPr>
          <p:nvPr/>
        </p:nvSpPr>
        <p:spPr bwMode="auto">
          <a:xfrm>
            <a:off x="2813050" y="5067300"/>
            <a:ext cx="122238" cy="234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Arc 72"/>
          <p:cNvSpPr>
            <a:spLocks/>
          </p:cNvSpPr>
          <p:nvPr/>
        </p:nvSpPr>
        <p:spPr bwMode="auto">
          <a:xfrm>
            <a:off x="2824163" y="5259388"/>
            <a:ext cx="111125" cy="2254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1" name="Arc 73"/>
          <p:cNvSpPr>
            <a:spLocks/>
          </p:cNvSpPr>
          <p:nvPr/>
        </p:nvSpPr>
        <p:spPr bwMode="auto">
          <a:xfrm>
            <a:off x="2687638" y="5076825"/>
            <a:ext cx="125412" cy="2365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2" name="Arc 74"/>
          <p:cNvSpPr>
            <a:spLocks/>
          </p:cNvSpPr>
          <p:nvPr/>
        </p:nvSpPr>
        <p:spPr bwMode="auto">
          <a:xfrm>
            <a:off x="2700338" y="5259388"/>
            <a:ext cx="112712" cy="2254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3" name="Line 75"/>
          <p:cNvSpPr>
            <a:spLocks noChangeShapeType="1"/>
          </p:cNvSpPr>
          <p:nvPr/>
        </p:nvSpPr>
        <p:spPr bwMode="auto">
          <a:xfrm flipH="1">
            <a:off x="2390775" y="5156200"/>
            <a:ext cx="531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4" name="Line 76"/>
          <p:cNvSpPr>
            <a:spLocks noChangeShapeType="1"/>
          </p:cNvSpPr>
          <p:nvPr/>
        </p:nvSpPr>
        <p:spPr bwMode="auto">
          <a:xfrm flipH="1">
            <a:off x="2405063" y="5403850"/>
            <a:ext cx="517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5" name="Line 77"/>
          <p:cNvSpPr>
            <a:spLocks noChangeShapeType="1"/>
          </p:cNvSpPr>
          <p:nvPr/>
        </p:nvSpPr>
        <p:spPr bwMode="auto">
          <a:xfrm>
            <a:off x="3355975" y="5280025"/>
            <a:ext cx="284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6" name="Rectangle 78"/>
          <p:cNvSpPr>
            <a:spLocks noChangeArrowheads="1"/>
          </p:cNvSpPr>
          <p:nvPr/>
        </p:nvSpPr>
        <p:spPr bwMode="auto">
          <a:xfrm>
            <a:off x="1092200" y="5056188"/>
            <a:ext cx="98742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   XOR</a:t>
            </a:r>
          </a:p>
          <a:p>
            <a:pPr defTabSz="762000"/>
            <a:r>
              <a:rPr lang="en-US" altLang="ko-KR" sz="1000" b="1"/>
              <a:t>Exclusive OR</a:t>
            </a:r>
          </a:p>
        </p:txBody>
      </p:sp>
      <p:sp>
        <p:nvSpPr>
          <p:cNvPr id="7247" name="Rectangle 79"/>
          <p:cNvSpPr>
            <a:spLocks noChangeArrowheads="1"/>
          </p:cNvSpPr>
          <p:nvPr/>
        </p:nvSpPr>
        <p:spPr bwMode="auto">
          <a:xfrm>
            <a:off x="2146300" y="5027613"/>
            <a:ext cx="3065463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A                                             X = A </a:t>
            </a:r>
            <a:r>
              <a:rPr lang="en-US" altLang="ko-KR" sz="1200" b="1">
                <a:sym typeface="Symbol" pitchFamily="18" charset="2"/>
              </a:rPr>
              <a:t></a:t>
            </a:r>
            <a:r>
              <a:rPr lang="en-US" altLang="ko-KR" sz="1200" b="1"/>
              <a:t> B</a:t>
            </a:r>
          </a:p>
          <a:p>
            <a:pPr defTabSz="762000"/>
            <a:r>
              <a:rPr lang="en-US" altLang="ko-KR" sz="1200" b="1"/>
              <a:t>                                   X                or</a:t>
            </a:r>
          </a:p>
          <a:p>
            <a:pPr defTabSz="762000"/>
            <a:r>
              <a:rPr lang="en-US" altLang="ko-KR" sz="1200" b="1"/>
              <a:t>B                                          X = A’B + AB’</a:t>
            </a:r>
          </a:p>
        </p:txBody>
      </p:sp>
      <p:sp>
        <p:nvSpPr>
          <p:cNvPr id="7249" name="Rectangle 81"/>
          <p:cNvSpPr>
            <a:spLocks noChangeArrowheads="1"/>
          </p:cNvSpPr>
          <p:nvPr/>
        </p:nvSpPr>
        <p:spPr bwMode="auto">
          <a:xfrm>
            <a:off x="5322888" y="5153025"/>
            <a:ext cx="990600" cy="603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0     0      0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0     1      1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1     0      1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1     1      0  </a:t>
            </a:r>
          </a:p>
        </p:txBody>
      </p:sp>
      <p:sp>
        <p:nvSpPr>
          <p:cNvPr id="7250" name="Line 82"/>
          <p:cNvSpPr>
            <a:spLocks noChangeShapeType="1"/>
          </p:cNvSpPr>
          <p:nvPr/>
        </p:nvSpPr>
        <p:spPr bwMode="auto">
          <a:xfrm>
            <a:off x="5394325" y="5154613"/>
            <a:ext cx="790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1" name="Line 83"/>
          <p:cNvSpPr>
            <a:spLocks noChangeShapeType="1"/>
          </p:cNvSpPr>
          <p:nvPr/>
        </p:nvSpPr>
        <p:spPr bwMode="auto">
          <a:xfrm>
            <a:off x="5889625" y="5013325"/>
            <a:ext cx="0" cy="61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2" name="Arc 84"/>
          <p:cNvSpPr>
            <a:spLocks/>
          </p:cNvSpPr>
          <p:nvPr/>
        </p:nvSpPr>
        <p:spPr bwMode="auto">
          <a:xfrm>
            <a:off x="2849563" y="5937250"/>
            <a:ext cx="481012" cy="2047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3" name="Arc 85"/>
          <p:cNvSpPr>
            <a:spLocks/>
          </p:cNvSpPr>
          <p:nvPr/>
        </p:nvSpPr>
        <p:spPr bwMode="auto">
          <a:xfrm>
            <a:off x="2849563" y="6130925"/>
            <a:ext cx="493712" cy="2254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4" name="Arc 86"/>
          <p:cNvSpPr>
            <a:spLocks/>
          </p:cNvSpPr>
          <p:nvPr/>
        </p:nvSpPr>
        <p:spPr bwMode="auto">
          <a:xfrm>
            <a:off x="2824163" y="5937250"/>
            <a:ext cx="123825" cy="2365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5" name="Arc 87"/>
          <p:cNvSpPr>
            <a:spLocks/>
          </p:cNvSpPr>
          <p:nvPr/>
        </p:nvSpPr>
        <p:spPr bwMode="auto">
          <a:xfrm>
            <a:off x="2836863" y="6130925"/>
            <a:ext cx="111125" cy="2254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6" name="Arc 88"/>
          <p:cNvSpPr>
            <a:spLocks/>
          </p:cNvSpPr>
          <p:nvPr/>
        </p:nvSpPr>
        <p:spPr bwMode="auto">
          <a:xfrm>
            <a:off x="2700338" y="5948363"/>
            <a:ext cx="123825" cy="2365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7" name="Arc 89"/>
          <p:cNvSpPr>
            <a:spLocks/>
          </p:cNvSpPr>
          <p:nvPr/>
        </p:nvSpPr>
        <p:spPr bwMode="auto">
          <a:xfrm>
            <a:off x="2713038" y="6130925"/>
            <a:ext cx="111125" cy="2254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8" name="Line 90"/>
          <p:cNvSpPr>
            <a:spLocks noChangeShapeType="1"/>
          </p:cNvSpPr>
          <p:nvPr/>
        </p:nvSpPr>
        <p:spPr bwMode="auto">
          <a:xfrm flipH="1">
            <a:off x="2405063" y="6029325"/>
            <a:ext cx="53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9" name="Line 91"/>
          <p:cNvSpPr>
            <a:spLocks noChangeShapeType="1"/>
          </p:cNvSpPr>
          <p:nvPr/>
        </p:nvSpPr>
        <p:spPr bwMode="auto">
          <a:xfrm flipH="1">
            <a:off x="2416175" y="6273800"/>
            <a:ext cx="519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0" name="Line 92"/>
          <p:cNvSpPr>
            <a:spLocks noChangeShapeType="1"/>
          </p:cNvSpPr>
          <p:nvPr/>
        </p:nvSpPr>
        <p:spPr bwMode="auto">
          <a:xfrm>
            <a:off x="3368675" y="6151563"/>
            <a:ext cx="284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1" name="Rectangle 93"/>
          <p:cNvSpPr>
            <a:spLocks noChangeArrowheads="1"/>
          </p:cNvSpPr>
          <p:nvPr/>
        </p:nvSpPr>
        <p:spPr bwMode="auto">
          <a:xfrm>
            <a:off x="2146300" y="5864225"/>
            <a:ext cx="3062288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A                                             X = (A </a:t>
            </a:r>
            <a:r>
              <a:rPr lang="en-US" altLang="ko-KR" sz="1200" b="1">
                <a:sym typeface="Symbol" pitchFamily="18" charset="2"/>
              </a:rPr>
              <a:t></a:t>
            </a:r>
            <a:r>
              <a:rPr lang="en-US" altLang="ko-KR" sz="1200" b="1"/>
              <a:t> B)’</a:t>
            </a:r>
          </a:p>
          <a:p>
            <a:pPr defTabSz="762000"/>
            <a:r>
              <a:rPr lang="en-US" altLang="ko-KR" sz="1200" b="1"/>
              <a:t>                                   X                or</a:t>
            </a:r>
          </a:p>
          <a:p>
            <a:pPr defTabSz="762000"/>
            <a:r>
              <a:rPr lang="en-US" altLang="ko-KR" sz="1200" b="1"/>
              <a:t>B                                          X = A’B’+ AB</a:t>
            </a:r>
          </a:p>
        </p:txBody>
      </p:sp>
      <p:sp>
        <p:nvSpPr>
          <p:cNvPr id="7263" name="Rectangle 95"/>
          <p:cNvSpPr>
            <a:spLocks noChangeArrowheads="1"/>
          </p:cNvSpPr>
          <p:nvPr/>
        </p:nvSpPr>
        <p:spPr bwMode="auto">
          <a:xfrm>
            <a:off x="5316538" y="5954713"/>
            <a:ext cx="990600" cy="603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0     0      1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0     1      0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1     0      0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b="1"/>
              <a:t>1     1      1  </a:t>
            </a:r>
          </a:p>
        </p:txBody>
      </p:sp>
      <p:sp>
        <p:nvSpPr>
          <p:cNvPr id="7264" name="Line 96"/>
          <p:cNvSpPr>
            <a:spLocks noChangeShapeType="1"/>
          </p:cNvSpPr>
          <p:nvPr/>
        </p:nvSpPr>
        <p:spPr bwMode="auto">
          <a:xfrm>
            <a:off x="5405438" y="5959475"/>
            <a:ext cx="792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6" name="Rectangle 98"/>
          <p:cNvSpPr>
            <a:spLocks noChangeArrowheads="1"/>
          </p:cNvSpPr>
          <p:nvPr/>
        </p:nvSpPr>
        <p:spPr bwMode="auto">
          <a:xfrm>
            <a:off x="1152525" y="5875338"/>
            <a:ext cx="8413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XNOR</a:t>
            </a:r>
          </a:p>
          <a:p>
            <a:pPr defTabSz="762000" latinLnBrk="1"/>
            <a:endParaRPr lang="en-US" altLang="ko-KR" b="1"/>
          </a:p>
        </p:txBody>
      </p:sp>
      <p:sp>
        <p:nvSpPr>
          <p:cNvPr id="7267" name="Rectangle 99"/>
          <p:cNvSpPr>
            <a:spLocks noChangeArrowheads="1"/>
          </p:cNvSpPr>
          <p:nvPr/>
        </p:nvSpPr>
        <p:spPr bwMode="auto">
          <a:xfrm>
            <a:off x="1042988" y="6113463"/>
            <a:ext cx="1079500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 b="1"/>
              <a:t>Exclusive NOR</a:t>
            </a:r>
          </a:p>
          <a:p>
            <a:pPr defTabSz="762000"/>
            <a:r>
              <a:rPr lang="en-US" altLang="ko-KR" sz="1000" b="1"/>
              <a:t>or Equivalence</a:t>
            </a:r>
          </a:p>
        </p:txBody>
      </p:sp>
      <p:sp>
        <p:nvSpPr>
          <p:cNvPr id="7268" name="Rectangle 100"/>
          <p:cNvSpPr>
            <a:spLocks noChangeArrowheads="1"/>
          </p:cNvSpPr>
          <p:nvPr/>
        </p:nvSpPr>
        <p:spPr bwMode="auto">
          <a:xfrm>
            <a:off x="1093788" y="769938"/>
            <a:ext cx="5424487" cy="574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9" name="Line 101"/>
          <p:cNvSpPr>
            <a:spLocks noChangeShapeType="1"/>
          </p:cNvSpPr>
          <p:nvPr/>
        </p:nvSpPr>
        <p:spPr bwMode="auto">
          <a:xfrm>
            <a:off x="1093788" y="1052513"/>
            <a:ext cx="5424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" name="Line 103"/>
          <p:cNvSpPr>
            <a:spLocks noChangeShapeType="1"/>
          </p:cNvSpPr>
          <p:nvPr/>
        </p:nvSpPr>
        <p:spPr bwMode="auto">
          <a:xfrm>
            <a:off x="2063750" y="769938"/>
            <a:ext cx="0" cy="5746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" name="Line 104"/>
          <p:cNvSpPr>
            <a:spLocks noChangeShapeType="1"/>
          </p:cNvSpPr>
          <p:nvPr/>
        </p:nvSpPr>
        <p:spPr bwMode="auto">
          <a:xfrm>
            <a:off x="3937000" y="769938"/>
            <a:ext cx="0" cy="5746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" name="Line 105"/>
          <p:cNvSpPr>
            <a:spLocks noChangeShapeType="1"/>
          </p:cNvSpPr>
          <p:nvPr/>
        </p:nvSpPr>
        <p:spPr bwMode="auto">
          <a:xfrm>
            <a:off x="5140325" y="769938"/>
            <a:ext cx="0" cy="5746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4" name="Line 106"/>
          <p:cNvSpPr>
            <a:spLocks noChangeShapeType="1"/>
          </p:cNvSpPr>
          <p:nvPr/>
        </p:nvSpPr>
        <p:spPr bwMode="auto">
          <a:xfrm>
            <a:off x="1112838" y="1758950"/>
            <a:ext cx="54054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5" name="Line 107"/>
          <p:cNvSpPr>
            <a:spLocks noChangeShapeType="1"/>
          </p:cNvSpPr>
          <p:nvPr/>
        </p:nvSpPr>
        <p:spPr bwMode="auto">
          <a:xfrm>
            <a:off x="1093788" y="2543175"/>
            <a:ext cx="5424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6" name="Line 108"/>
          <p:cNvSpPr>
            <a:spLocks noChangeShapeType="1"/>
          </p:cNvSpPr>
          <p:nvPr/>
        </p:nvSpPr>
        <p:spPr bwMode="auto">
          <a:xfrm flipH="1">
            <a:off x="1100138" y="2973388"/>
            <a:ext cx="5443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" name="Line 109"/>
          <p:cNvSpPr>
            <a:spLocks noChangeShapeType="1"/>
          </p:cNvSpPr>
          <p:nvPr/>
        </p:nvSpPr>
        <p:spPr bwMode="auto">
          <a:xfrm flipH="1">
            <a:off x="1089025" y="3497263"/>
            <a:ext cx="5454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8" name="Line 110"/>
          <p:cNvSpPr>
            <a:spLocks noChangeShapeType="1"/>
          </p:cNvSpPr>
          <p:nvPr/>
        </p:nvSpPr>
        <p:spPr bwMode="auto">
          <a:xfrm flipH="1">
            <a:off x="3255963" y="2813050"/>
            <a:ext cx="382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0" name="Line 112"/>
          <p:cNvSpPr>
            <a:spLocks noChangeShapeType="1"/>
          </p:cNvSpPr>
          <p:nvPr/>
        </p:nvSpPr>
        <p:spPr bwMode="auto">
          <a:xfrm flipH="1">
            <a:off x="1096963" y="4203700"/>
            <a:ext cx="5446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" name="Line 113"/>
          <p:cNvSpPr>
            <a:spLocks noChangeShapeType="1"/>
          </p:cNvSpPr>
          <p:nvPr/>
        </p:nvSpPr>
        <p:spPr bwMode="auto">
          <a:xfrm flipH="1">
            <a:off x="1089025" y="4932363"/>
            <a:ext cx="5441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2" name="Line 114"/>
          <p:cNvSpPr>
            <a:spLocks noChangeShapeType="1"/>
          </p:cNvSpPr>
          <p:nvPr/>
        </p:nvSpPr>
        <p:spPr bwMode="auto">
          <a:xfrm flipH="1">
            <a:off x="1081088" y="5732463"/>
            <a:ext cx="5462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4" name="Oval 116"/>
          <p:cNvSpPr>
            <a:spLocks noChangeArrowheads="1"/>
          </p:cNvSpPr>
          <p:nvPr/>
        </p:nvSpPr>
        <p:spPr bwMode="auto">
          <a:xfrm>
            <a:off x="3343275" y="6119813"/>
            <a:ext cx="74613" cy="523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6" name="Line 118"/>
          <p:cNvSpPr>
            <a:spLocks noChangeShapeType="1"/>
          </p:cNvSpPr>
          <p:nvPr/>
        </p:nvSpPr>
        <p:spPr bwMode="auto">
          <a:xfrm>
            <a:off x="2782888" y="1231900"/>
            <a:ext cx="0" cy="415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7" name="Line 119"/>
          <p:cNvSpPr>
            <a:spLocks noChangeShapeType="1"/>
          </p:cNvSpPr>
          <p:nvPr/>
        </p:nvSpPr>
        <p:spPr bwMode="auto">
          <a:xfrm>
            <a:off x="2824163" y="3708400"/>
            <a:ext cx="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5365750" y="1047750"/>
            <a:ext cx="887413" cy="2174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A     B    X</a:t>
            </a:r>
          </a:p>
        </p:txBody>
      </p:sp>
      <p:sp>
        <p:nvSpPr>
          <p:cNvPr id="7290" name="Rectangle 122"/>
          <p:cNvSpPr>
            <a:spLocks noChangeArrowheads="1"/>
          </p:cNvSpPr>
          <p:nvPr/>
        </p:nvSpPr>
        <p:spPr bwMode="auto">
          <a:xfrm>
            <a:off x="5356225" y="1809750"/>
            <a:ext cx="887413" cy="2174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A     B    X</a:t>
            </a:r>
          </a:p>
        </p:txBody>
      </p:sp>
      <p:sp>
        <p:nvSpPr>
          <p:cNvPr id="7291" name="Rectangle 123"/>
          <p:cNvSpPr>
            <a:spLocks noChangeArrowheads="1"/>
          </p:cNvSpPr>
          <p:nvPr/>
        </p:nvSpPr>
        <p:spPr bwMode="auto">
          <a:xfrm>
            <a:off x="5518150" y="2514600"/>
            <a:ext cx="735013" cy="2174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A        X</a:t>
            </a:r>
          </a:p>
        </p:txBody>
      </p:sp>
      <p:sp>
        <p:nvSpPr>
          <p:cNvPr id="7292" name="Rectangle 124"/>
          <p:cNvSpPr>
            <a:spLocks noChangeArrowheads="1"/>
          </p:cNvSpPr>
          <p:nvPr/>
        </p:nvSpPr>
        <p:spPr bwMode="auto">
          <a:xfrm>
            <a:off x="5289550" y="3486150"/>
            <a:ext cx="930275" cy="2174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A     B     X</a:t>
            </a:r>
          </a:p>
        </p:txBody>
      </p:sp>
      <p:sp>
        <p:nvSpPr>
          <p:cNvPr id="7293" name="Rectangle 125"/>
          <p:cNvSpPr>
            <a:spLocks noChangeArrowheads="1"/>
          </p:cNvSpPr>
          <p:nvPr/>
        </p:nvSpPr>
        <p:spPr bwMode="auto">
          <a:xfrm>
            <a:off x="5299075" y="4210050"/>
            <a:ext cx="930275" cy="2174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A     B     X</a:t>
            </a:r>
          </a:p>
        </p:txBody>
      </p:sp>
      <p:sp>
        <p:nvSpPr>
          <p:cNvPr id="7294" name="Rectangle 126"/>
          <p:cNvSpPr>
            <a:spLocks noChangeArrowheads="1"/>
          </p:cNvSpPr>
          <p:nvPr/>
        </p:nvSpPr>
        <p:spPr bwMode="auto">
          <a:xfrm>
            <a:off x="5299075" y="4981575"/>
            <a:ext cx="930275" cy="2174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A     B     X</a:t>
            </a:r>
          </a:p>
        </p:txBody>
      </p:sp>
      <p:sp>
        <p:nvSpPr>
          <p:cNvPr id="7295" name="Line 127"/>
          <p:cNvSpPr>
            <a:spLocks noChangeShapeType="1"/>
          </p:cNvSpPr>
          <p:nvPr/>
        </p:nvSpPr>
        <p:spPr bwMode="auto">
          <a:xfrm>
            <a:off x="5908675" y="5870575"/>
            <a:ext cx="0" cy="61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6" name="Rectangle 128"/>
          <p:cNvSpPr>
            <a:spLocks noChangeArrowheads="1"/>
          </p:cNvSpPr>
          <p:nvPr/>
        </p:nvSpPr>
        <p:spPr bwMode="auto">
          <a:xfrm>
            <a:off x="5289550" y="5762625"/>
            <a:ext cx="930275" cy="2174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b="1"/>
              <a:t>A     B     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298450"/>
            <a:ext cx="8523287" cy="379413"/>
          </a:xfrm>
          <a:noFill/>
          <a:ln/>
        </p:spPr>
        <p:txBody>
          <a:bodyPr/>
          <a:lstStyle/>
          <a:p>
            <a:r>
              <a:rPr lang="en-US" altLang="ko-KR"/>
              <a:t>BOOLEAN  ALGEBRA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79413" y="950913"/>
            <a:ext cx="8143875" cy="5289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Boolean Algebra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* Algebra with Binary(Boolean) Variable and Logic Operations</a:t>
            </a:r>
          </a:p>
          <a:p>
            <a:pPr defTabSz="762000"/>
            <a:r>
              <a:rPr lang="en-US" altLang="ko-KR" b="1"/>
              <a:t>        * Boolean Algebra is useful in Analysis and Synthesis of </a:t>
            </a:r>
          </a:p>
          <a:p>
            <a:pPr defTabSz="762000"/>
            <a:r>
              <a:rPr lang="en-US" altLang="ko-KR" b="1"/>
              <a:t>	Digital Logic Circuits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     - Input and Output signals can be </a:t>
            </a:r>
          </a:p>
          <a:p>
            <a:pPr defTabSz="762000"/>
            <a:r>
              <a:rPr lang="en-US" altLang="ko-KR" b="1"/>
              <a:t>                	represented by Boolean Variables, and</a:t>
            </a:r>
          </a:p>
          <a:p>
            <a:pPr defTabSz="762000"/>
            <a:r>
              <a:rPr lang="en-US" altLang="ko-KR" b="1"/>
              <a:t>              - Function of the Digital Logic Circuits can be represented by </a:t>
            </a:r>
          </a:p>
          <a:p>
            <a:pPr defTabSz="762000"/>
            <a:r>
              <a:rPr lang="en-US" altLang="ko-KR" b="1"/>
              <a:t>		Logic Operations, i.e., Boolean Function(s)</a:t>
            </a:r>
          </a:p>
          <a:p>
            <a:pPr defTabSz="762000"/>
            <a:r>
              <a:rPr lang="en-US" altLang="ko-KR" b="1"/>
              <a:t>              - From a Boolean function, a logic diagram</a:t>
            </a:r>
          </a:p>
          <a:p>
            <a:pPr defTabSz="762000"/>
            <a:r>
              <a:rPr lang="en-US" altLang="ko-KR" b="1"/>
              <a:t>                	can be constructed using AND, OR, and I 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Truth Table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* The most elementary specification of the function of a Digital Logic </a:t>
            </a:r>
          </a:p>
          <a:p>
            <a:pPr defTabSz="762000"/>
            <a:r>
              <a:rPr lang="en-US" altLang="ko-KR" b="1"/>
              <a:t>	Circuit is the Truth Table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    - Table that describes the Output Values for all the combinations </a:t>
            </a:r>
          </a:p>
          <a:p>
            <a:pPr defTabSz="762000"/>
            <a:r>
              <a:rPr lang="en-US" altLang="ko-KR" b="1"/>
              <a:t>		of the Input Values, called </a:t>
            </a:r>
            <a:r>
              <a:rPr lang="en-US" altLang="ko-KR" b="1" i="1"/>
              <a:t>MINTERMS</a:t>
            </a:r>
            <a:endParaRPr lang="en-US" altLang="ko-KR" b="1"/>
          </a:p>
          <a:p>
            <a:pPr defTabSz="762000"/>
            <a:r>
              <a:rPr lang="en-US" altLang="ko-KR" b="1"/>
              <a:t>             - n input variables </a:t>
            </a:r>
            <a:r>
              <a:rPr lang="en-US" altLang="ko-KR" b="1">
                <a:cs typeface="Arial" charset="0"/>
              </a:rPr>
              <a:t>→</a:t>
            </a:r>
            <a:r>
              <a:rPr lang="en-US" altLang="ko-KR" b="1"/>
              <a:t> 2</a:t>
            </a:r>
            <a:r>
              <a:rPr lang="en-US" altLang="ko-KR" b="1" baseline="30000"/>
              <a:t>n</a:t>
            </a:r>
            <a:r>
              <a:rPr lang="en-US" altLang="ko-KR" b="1"/>
              <a:t> minterms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415213" y="0"/>
            <a:ext cx="1589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Boolean Algebra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306388"/>
            <a:ext cx="8523287" cy="379412"/>
          </a:xfrm>
          <a:noFill/>
          <a:ln/>
        </p:spPr>
        <p:txBody>
          <a:bodyPr/>
          <a:lstStyle/>
          <a:p>
            <a:r>
              <a:rPr lang="en-US" altLang="ko-KR"/>
              <a:t>LOGIC  CIRCUIT  DESIGN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589338" y="882650"/>
            <a:ext cx="1641475" cy="2317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    y    z       F</a:t>
            </a:r>
          </a:p>
          <a:p>
            <a:pPr defTabSz="762000"/>
            <a:r>
              <a:rPr lang="en-US" altLang="ko-KR" b="1"/>
              <a:t>0    0    0       0</a:t>
            </a:r>
          </a:p>
          <a:p>
            <a:pPr defTabSz="762000"/>
            <a:r>
              <a:rPr lang="en-US" altLang="ko-KR" b="1"/>
              <a:t>0    0    1       1</a:t>
            </a:r>
          </a:p>
          <a:p>
            <a:pPr defTabSz="762000"/>
            <a:r>
              <a:rPr lang="en-US" altLang="ko-KR" b="1"/>
              <a:t>0    1    0       0</a:t>
            </a:r>
          </a:p>
          <a:p>
            <a:pPr defTabSz="762000"/>
            <a:r>
              <a:rPr lang="en-US" altLang="ko-KR" b="1"/>
              <a:t>0    1    1       0</a:t>
            </a:r>
          </a:p>
          <a:p>
            <a:pPr defTabSz="762000"/>
            <a:r>
              <a:rPr lang="en-US" altLang="ko-KR" b="1"/>
              <a:t>1    0    0       1</a:t>
            </a:r>
          </a:p>
          <a:p>
            <a:pPr defTabSz="762000"/>
            <a:r>
              <a:rPr lang="en-US" altLang="ko-KR" b="1"/>
              <a:t>1    0    1       1</a:t>
            </a:r>
          </a:p>
          <a:p>
            <a:pPr defTabSz="762000"/>
            <a:r>
              <a:rPr lang="en-US" altLang="ko-KR" b="1"/>
              <a:t>1    1    0       1</a:t>
            </a:r>
          </a:p>
          <a:p>
            <a:pPr defTabSz="762000"/>
            <a:r>
              <a:rPr lang="en-US" altLang="ko-KR" b="1"/>
              <a:t>1    1    1       1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3565525" y="1184275"/>
            <a:ext cx="173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759325" y="911225"/>
            <a:ext cx="0" cy="2232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298825" y="3522663"/>
            <a:ext cx="1273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F = x + y’z</a:t>
            </a: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7505700" y="0"/>
            <a:ext cx="16383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Boolean Algebra </a:t>
            </a:r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 rot="5400000">
            <a:off x="3746500" y="5403850"/>
            <a:ext cx="363538" cy="388938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4124325" y="5576888"/>
            <a:ext cx="69850" cy="571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4791075" y="5492750"/>
            <a:ext cx="625475" cy="406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22800" y="5437188"/>
            <a:ext cx="446088" cy="498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5095875" y="5492750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4192588" y="5605463"/>
            <a:ext cx="8969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3538538" y="5978525"/>
            <a:ext cx="882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4414838" y="5829300"/>
            <a:ext cx="679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Arc 25"/>
          <p:cNvSpPr>
            <a:spLocks/>
          </p:cNvSpPr>
          <p:nvPr/>
        </p:nvSpPr>
        <p:spPr bwMode="auto">
          <a:xfrm>
            <a:off x="6040438" y="5365750"/>
            <a:ext cx="442912" cy="2174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Arc 26"/>
          <p:cNvSpPr>
            <a:spLocks/>
          </p:cNvSpPr>
          <p:nvPr/>
        </p:nvSpPr>
        <p:spPr bwMode="auto">
          <a:xfrm>
            <a:off x="6027738" y="5175250"/>
            <a:ext cx="458787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Arc 27"/>
          <p:cNvSpPr>
            <a:spLocks/>
          </p:cNvSpPr>
          <p:nvPr/>
        </p:nvSpPr>
        <p:spPr bwMode="auto">
          <a:xfrm>
            <a:off x="6027738" y="5178425"/>
            <a:ext cx="138112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66"/>
              <a:gd name="T1" fmla="*/ 0 h 21600"/>
              <a:gd name="T2" fmla="*/ 21566 w 21566"/>
              <a:gd name="T3" fmla="*/ 20383 h 21600"/>
              <a:gd name="T4" fmla="*/ 0 w 2156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6" h="21600" fill="none" extrusionOk="0">
                <a:moveTo>
                  <a:pt x="-1" y="0"/>
                </a:moveTo>
                <a:cubicBezTo>
                  <a:pt x="11456" y="0"/>
                  <a:pt x="20920" y="8944"/>
                  <a:pt x="21565" y="20383"/>
                </a:cubicBezTo>
              </a:path>
              <a:path w="21566" h="21600" stroke="0" extrusionOk="0">
                <a:moveTo>
                  <a:pt x="-1" y="0"/>
                </a:moveTo>
                <a:cubicBezTo>
                  <a:pt x="11456" y="0"/>
                  <a:pt x="20920" y="8944"/>
                  <a:pt x="21565" y="20383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Arc 28"/>
          <p:cNvSpPr>
            <a:spLocks/>
          </p:cNvSpPr>
          <p:nvPr/>
        </p:nvSpPr>
        <p:spPr bwMode="auto">
          <a:xfrm>
            <a:off x="6056313" y="5365750"/>
            <a:ext cx="123825" cy="2174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562 w 21562"/>
              <a:gd name="T1" fmla="*/ 1281 h 21600"/>
              <a:gd name="T2" fmla="*/ 0 w 21562"/>
              <a:gd name="T3" fmla="*/ 21600 h 21600"/>
              <a:gd name="T4" fmla="*/ 0 w 21562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2" h="21600" fill="none" extrusionOk="0">
                <a:moveTo>
                  <a:pt x="21561" y="1280"/>
                </a:moveTo>
                <a:cubicBezTo>
                  <a:pt x="20884" y="12692"/>
                  <a:pt x="11431" y="21599"/>
                  <a:pt x="0" y="21600"/>
                </a:cubicBezTo>
              </a:path>
              <a:path w="21562" h="21600" stroke="0" extrusionOk="0">
                <a:moveTo>
                  <a:pt x="21561" y="1280"/>
                </a:moveTo>
                <a:cubicBezTo>
                  <a:pt x="20884" y="12692"/>
                  <a:pt x="11431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H="1">
            <a:off x="3482975" y="5253038"/>
            <a:ext cx="2655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 flipH="1">
            <a:off x="3495675" y="5594350"/>
            <a:ext cx="238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>
            <a:off x="5680075" y="5480050"/>
            <a:ext cx="488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 flipH="1">
            <a:off x="5407025" y="5708650"/>
            <a:ext cx="296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6499225" y="5376863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3175000" y="5070475"/>
            <a:ext cx="3079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  <a:p>
            <a:pPr defTabSz="762000" latinLnBrk="1"/>
            <a:endParaRPr lang="en-US" altLang="ko-KR" b="1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200400" y="5411788"/>
            <a:ext cx="307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y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200400" y="5808663"/>
            <a:ext cx="295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z</a:t>
            </a: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6791325" y="5207000"/>
            <a:ext cx="320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F</a:t>
            </a:r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5689600" y="5484813"/>
            <a:ext cx="0" cy="23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>
            <a:off x="4416425" y="5824538"/>
            <a:ext cx="0" cy="16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1068388" y="1265238"/>
            <a:ext cx="1419225" cy="698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398588" y="1347788"/>
            <a:ext cx="7778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Truth</a:t>
            </a:r>
          </a:p>
          <a:p>
            <a:pPr algn="ctr" defTabSz="762000"/>
            <a:r>
              <a:rPr lang="en-US" altLang="ko-KR" b="1"/>
              <a:t>Table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111250" y="3360738"/>
            <a:ext cx="1441450" cy="7413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257300" y="3459163"/>
            <a:ext cx="11461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Boolean</a:t>
            </a:r>
          </a:p>
          <a:p>
            <a:pPr algn="ctr" defTabSz="762000"/>
            <a:r>
              <a:rPr lang="en-US" altLang="ko-KR" b="1"/>
              <a:t>Function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131888" y="5329238"/>
            <a:ext cx="1398587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287463" y="5418138"/>
            <a:ext cx="10953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Logic</a:t>
            </a:r>
          </a:p>
          <a:p>
            <a:pPr algn="ctr" defTabSz="762000"/>
            <a:r>
              <a:rPr lang="en-US" altLang="ko-KR" b="1"/>
              <a:t>Diagram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1809750" y="4103688"/>
            <a:ext cx="0" cy="1204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>
            <a:off x="1647825" y="1968500"/>
            <a:ext cx="0" cy="1387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 flipV="1">
            <a:off x="1978025" y="1968500"/>
            <a:ext cx="0" cy="1406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292100"/>
            <a:ext cx="8064500" cy="377825"/>
          </a:xfrm>
          <a:noFill/>
          <a:ln/>
        </p:spPr>
        <p:txBody>
          <a:bodyPr/>
          <a:lstStyle/>
          <a:p>
            <a:r>
              <a:rPr lang="en-US" altLang="ko-KR"/>
              <a:t>BASIC  IDENTITIES  OF  BOOLEAN  ALGEBRA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06413" y="854075"/>
            <a:ext cx="2994025" cy="20605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b="1"/>
              <a:t>[1]   x + 0 = x 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[3]   x + 1 = 1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[5]   x + x = x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[7]   x + x’ = 1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[9]   x + y = y + x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[11] x + (y + z) = (x + y) + z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[13] x(y + z) = xy +xz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[15] (x + y)’ = x’y’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[17] (x’)’ = x                   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678238" y="854075"/>
            <a:ext cx="2860675" cy="1841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b="1"/>
              <a:t>[2]   x • 0 = 0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[4]   x • 1 = x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[6]   x • x = x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[8]   x • X’ = 0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[10] xy = yx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[12] x(yz) = (xy)z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[14] x + yz = (x + y)(x + z)</a:t>
            </a:r>
          </a:p>
          <a:p>
            <a:pPr defTabSz="762000">
              <a:lnSpc>
                <a:spcPct val="80000"/>
              </a:lnSpc>
            </a:pPr>
            <a:r>
              <a:rPr lang="en-US" altLang="ko-KR" b="1"/>
              <a:t>[16] (xy)’ = x’ + y’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06413" y="855663"/>
            <a:ext cx="6002337" cy="2051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157663" y="2878138"/>
            <a:ext cx="4267200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b="1"/>
              <a:t>          [15] and [16] : De Morgan’s Theorem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17500" y="2809875"/>
            <a:ext cx="8369300" cy="3060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Usefulness of this Table</a:t>
            </a:r>
          </a:p>
          <a:p>
            <a:pPr defTabSz="762000"/>
            <a:r>
              <a:rPr lang="en-US" altLang="ko-KR" b="1"/>
              <a:t>        - Simplification of the Boolean function</a:t>
            </a:r>
          </a:p>
          <a:p>
            <a:pPr defTabSz="762000"/>
            <a:r>
              <a:rPr lang="en-US" altLang="ko-KR" b="1"/>
              <a:t>        - Derivation of equivalent Boolean functions</a:t>
            </a:r>
          </a:p>
          <a:p>
            <a:pPr defTabSz="762000"/>
            <a:r>
              <a:rPr lang="en-US" altLang="ko-KR" b="1"/>
              <a:t>          to obtain logic diagrams utilizing different logic gates</a:t>
            </a:r>
          </a:p>
          <a:p>
            <a:pPr defTabSz="762000"/>
            <a:r>
              <a:rPr lang="en-US" altLang="ko-KR" b="1"/>
              <a:t>          -- Ordinarily ANDs, ORs, and Inverters </a:t>
            </a:r>
          </a:p>
          <a:p>
            <a:pPr defTabSz="762000"/>
            <a:r>
              <a:rPr lang="en-US" altLang="ko-KR" b="1"/>
              <a:t>          -- But a certain different form of Boolean function may be convenient </a:t>
            </a:r>
          </a:p>
          <a:p>
            <a:pPr defTabSz="762000"/>
            <a:r>
              <a:rPr lang="en-US" altLang="ko-KR" b="1"/>
              <a:t>	  to obtain circuits with NANDs or NORs</a:t>
            </a:r>
          </a:p>
          <a:p>
            <a:pPr defTabSz="762000"/>
            <a:r>
              <a:rPr lang="en-US" altLang="ko-KR" b="1"/>
              <a:t>	  → Applications of De Morgans Theorem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   	       x’y’ = (x + y)’          x’+ y’= (xy)’</a:t>
            </a:r>
          </a:p>
          <a:p>
            <a:pPr defTabSz="762000"/>
            <a:r>
              <a:rPr lang="en-US" altLang="ko-KR" b="1"/>
              <a:t>             	 I, AND → NOR             I, OR → NAND</a:t>
            </a: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7505700" y="0"/>
            <a:ext cx="16383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Boolean Algebra </a:t>
            </a:r>
          </a:p>
        </p:txBody>
      </p:sp>
      <p:grpSp>
        <p:nvGrpSpPr>
          <p:cNvPr id="10290" name="Group 50"/>
          <p:cNvGrpSpPr>
            <a:grpSpLocks/>
          </p:cNvGrpSpPr>
          <p:nvPr/>
        </p:nvGrpSpPr>
        <p:grpSpPr bwMode="auto">
          <a:xfrm>
            <a:off x="1597025" y="5883275"/>
            <a:ext cx="5459413" cy="652463"/>
            <a:chOff x="772" y="3790"/>
            <a:chExt cx="4495" cy="291"/>
          </a:xfrm>
        </p:grpSpPr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839" y="3827"/>
              <a:ext cx="706" cy="2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772" y="3790"/>
              <a:ext cx="426" cy="2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219" y="3835"/>
              <a:ext cx="0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 flipH="1">
              <a:off x="848" y="3883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 flipH="1">
              <a:off x="859" y="3991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1558" y="3937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Arc 16"/>
            <p:cNvSpPr>
              <a:spLocks/>
            </p:cNvSpPr>
            <p:nvPr/>
          </p:nvSpPr>
          <p:spPr bwMode="auto">
            <a:xfrm>
              <a:off x="2214" y="3834"/>
              <a:ext cx="444" cy="1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Arc 17"/>
            <p:cNvSpPr>
              <a:spLocks/>
            </p:cNvSpPr>
            <p:nvPr/>
          </p:nvSpPr>
          <p:spPr bwMode="auto">
            <a:xfrm>
              <a:off x="2218" y="3928"/>
              <a:ext cx="437" cy="10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Arc 18"/>
            <p:cNvSpPr>
              <a:spLocks/>
            </p:cNvSpPr>
            <p:nvPr/>
          </p:nvSpPr>
          <p:spPr bwMode="auto">
            <a:xfrm>
              <a:off x="2218" y="3839"/>
              <a:ext cx="112" cy="1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Arc 19"/>
            <p:cNvSpPr>
              <a:spLocks/>
            </p:cNvSpPr>
            <p:nvPr/>
          </p:nvSpPr>
          <p:spPr bwMode="auto">
            <a:xfrm>
              <a:off x="2229" y="3911"/>
              <a:ext cx="101" cy="11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H="1">
              <a:off x="2140" y="3889"/>
              <a:ext cx="1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 flipH="1">
              <a:off x="2124" y="3990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2732" y="3934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AutoShape 24"/>
            <p:cNvSpPr>
              <a:spLocks noChangeArrowheads="1"/>
            </p:cNvSpPr>
            <p:nvPr/>
          </p:nvSpPr>
          <p:spPr bwMode="auto">
            <a:xfrm>
              <a:off x="1775" y="3903"/>
              <a:ext cx="292" cy="56"/>
            </a:xfrm>
            <a:prstGeom prst="rightArrow">
              <a:avLst>
                <a:gd name="adj1" fmla="val 50000"/>
                <a:gd name="adj2" fmla="val 26073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Arc 25"/>
            <p:cNvSpPr>
              <a:spLocks/>
            </p:cNvSpPr>
            <p:nvPr/>
          </p:nvSpPr>
          <p:spPr bwMode="auto">
            <a:xfrm>
              <a:off x="3283" y="3851"/>
              <a:ext cx="448" cy="1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Arc 26"/>
            <p:cNvSpPr>
              <a:spLocks/>
            </p:cNvSpPr>
            <p:nvPr/>
          </p:nvSpPr>
          <p:spPr bwMode="auto">
            <a:xfrm>
              <a:off x="3283" y="3949"/>
              <a:ext cx="437" cy="9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Arc 27"/>
            <p:cNvSpPr>
              <a:spLocks/>
            </p:cNvSpPr>
            <p:nvPr/>
          </p:nvSpPr>
          <p:spPr bwMode="auto">
            <a:xfrm>
              <a:off x="3283" y="3856"/>
              <a:ext cx="112" cy="1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Arc 28"/>
            <p:cNvSpPr>
              <a:spLocks/>
            </p:cNvSpPr>
            <p:nvPr/>
          </p:nvSpPr>
          <p:spPr bwMode="auto">
            <a:xfrm>
              <a:off x="3294" y="3928"/>
              <a:ext cx="101" cy="11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 flipH="1">
              <a:off x="3141" y="3912"/>
              <a:ext cx="1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flipH="1">
              <a:off x="3122" y="4000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3734" y="3951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Oval 34"/>
            <p:cNvSpPr>
              <a:spLocks noChangeArrowheads="1"/>
            </p:cNvSpPr>
            <p:nvPr/>
          </p:nvSpPr>
          <p:spPr bwMode="auto">
            <a:xfrm>
              <a:off x="4482" y="3855"/>
              <a:ext cx="572" cy="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4370" y="3822"/>
              <a:ext cx="392" cy="2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 flipH="1">
              <a:off x="4495" y="3895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 flipH="1">
              <a:off x="4527" y="4007"/>
              <a:ext cx="2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>
              <a:off x="5132" y="3951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AutoShape 41"/>
            <p:cNvSpPr>
              <a:spLocks noChangeArrowheads="1"/>
            </p:cNvSpPr>
            <p:nvPr/>
          </p:nvSpPr>
          <p:spPr bwMode="auto">
            <a:xfrm>
              <a:off x="4107" y="3931"/>
              <a:ext cx="302" cy="45"/>
            </a:xfrm>
            <a:prstGeom prst="rightArrow">
              <a:avLst>
                <a:gd name="adj1" fmla="val 50000"/>
                <a:gd name="adj2" fmla="val 33558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Oval 43"/>
            <p:cNvSpPr>
              <a:spLocks noChangeArrowheads="1"/>
            </p:cNvSpPr>
            <p:nvPr/>
          </p:nvSpPr>
          <p:spPr bwMode="auto">
            <a:xfrm>
              <a:off x="1143" y="3868"/>
              <a:ext cx="66" cy="3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Oval 44"/>
            <p:cNvSpPr>
              <a:spLocks noChangeArrowheads="1"/>
            </p:cNvSpPr>
            <p:nvPr/>
          </p:nvSpPr>
          <p:spPr bwMode="auto">
            <a:xfrm>
              <a:off x="1148" y="3975"/>
              <a:ext cx="65" cy="3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Oval 45"/>
            <p:cNvSpPr>
              <a:spLocks noChangeArrowheads="1"/>
            </p:cNvSpPr>
            <p:nvPr/>
          </p:nvSpPr>
          <p:spPr bwMode="auto">
            <a:xfrm>
              <a:off x="2657" y="3916"/>
              <a:ext cx="65" cy="3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Oval 46"/>
            <p:cNvSpPr>
              <a:spLocks noChangeArrowheads="1"/>
            </p:cNvSpPr>
            <p:nvPr/>
          </p:nvSpPr>
          <p:spPr bwMode="auto">
            <a:xfrm>
              <a:off x="3308" y="3893"/>
              <a:ext cx="66" cy="3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Oval 47"/>
            <p:cNvSpPr>
              <a:spLocks noChangeArrowheads="1"/>
            </p:cNvSpPr>
            <p:nvPr/>
          </p:nvSpPr>
          <p:spPr bwMode="auto">
            <a:xfrm>
              <a:off x="3300" y="3983"/>
              <a:ext cx="65" cy="3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Oval 48"/>
            <p:cNvSpPr>
              <a:spLocks noChangeArrowheads="1"/>
            </p:cNvSpPr>
            <p:nvPr/>
          </p:nvSpPr>
          <p:spPr bwMode="auto">
            <a:xfrm>
              <a:off x="5057" y="3933"/>
              <a:ext cx="65" cy="3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Line 49"/>
            <p:cNvSpPr>
              <a:spLocks noChangeShapeType="1"/>
            </p:cNvSpPr>
            <p:nvPr/>
          </p:nvSpPr>
          <p:spPr bwMode="auto">
            <a:xfrm>
              <a:off x="4783" y="3858"/>
              <a:ext cx="0" cy="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150"/>
            <a:ext cx="8523288" cy="379413"/>
          </a:xfrm>
          <a:noFill/>
          <a:ln/>
        </p:spPr>
        <p:txBody>
          <a:bodyPr/>
          <a:lstStyle/>
          <a:p>
            <a:r>
              <a:rPr lang="en-US" altLang="ko-KR"/>
              <a:t>EQUIVALENT  CIRCUITS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290638" y="1504950"/>
            <a:ext cx="4905375" cy="1327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F = ABC + ABC’ + A’C       .......……	(1)          </a:t>
            </a:r>
          </a:p>
          <a:p>
            <a:pPr defTabSz="762000"/>
            <a:r>
              <a:rPr lang="en-US" altLang="ko-KR" b="1"/>
              <a:t>   = AB(C + C’) + A’C          [13] ..….	(2)   </a:t>
            </a:r>
          </a:p>
          <a:p>
            <a:pPr defTabSz="762000"/>
            <a:r>
              <a:rPr lang="en-US" altLang="ko-KR" b="1"/>
              <a:t>   = AB • 1 + A’C                  [7]  </a:t>
            </a:r>
          </a:p>
          <a:p>
            <a:pPr defTabSz="762000"/>
            <a:r>
              <a:rPr lang="en-US" altLang="ko-KR" b="1"/>
              <a:t>   = AB + A’C                       [4]  ...….	(3)</a:t>
            </a:r>
          </a:p>
          <a:p>
            <a:pPr defTabSz="762000" latinLnBrk="1"/>
            <a:endParaRPr lang="en-US" altLang="ko-KR" b="1"/>
          </a:p>
        </p:txBody>
      </p:sp>
      <p:sp>
        <p:nvSpPr>
          <p:cNvPr id="11393" name="Rectangle 129"/>
          <p:cNvSpPr>
            <a:spLocks noChangeArrowheads="1"/>
          </p:cNvSpPr>
          <p:nvPr/>
        </p:nvSpPr>
        <p:spPr bwMode="auto">
          <a:xfrm>
            <a:off x="1435100" y="2809875"/>
            <a:ext cx="460375" cy="3060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(1)</a:t>
            </a:r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(2)</a:t>
            </a:r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(3)</a:t>
            </a:r>
          </a:p>
        </p:txBody>
      </p:sp>
      <p:sp>
        <p:nvSpPr>
          <p:cNvPr id="11394" name="Rectangle 130"/>
          <p:cNvSpPr>
            <a:spLocks noChangeArrowheads="1"/>
          </p:cNvSpPr>
          <p:nvPr/>
        </p:nvSpPr>
        <p:spPr bwMode="auto">
          <a:xfrm>
            <a:off x="996950" y="1055688"/>
            <a:ext cx="7064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Many different logic diagrams are possible for a given Function</a:t>
            </a:r>
          </a:p>
        </p:txBody>
      </p:sp>
      <p:sp>
        <p:nvSpPr>
          <p:cNvPr id="11395" name="Rectangle 131"/>
          <p:cNvSpPr>
            <a:spLocks noChangeArrowheads="1"/>
          </p:cNvSpPr>
          <p:nvPr/>
        </p:nvSpPr>
        <p:spPr bwMode="auto">
          <a:xfrm>
            <a:off x="898525" y="1041400"/>
            <a:ext cx="7175500" cy="3857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96" name="Rectangle 132"/>
          <p:cNvSpPr>
            <a:spLocks noChangeArrowheads="1"/>
          </p:cNvSpPr>
          <p:nvPr/>
        </p:nvSpPr>
        <p:spPr bwMode="auto">
          <a:xfrm>
            <a:off x="7505700" y="0"/>
            <a:ext cx="16383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Boolean Algebra 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482975" y="2684463"/>
            <a:ext cx="644525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352800" y="2641600"/>
            <a:ext cx="384175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763963" y="2681288"/>
            <a:ext cx="0" cy="303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3649663" y="2759075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2746375" y="2916238"/>
            <a:ext cx="1027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132263" y="2836863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476625" y="3105150"/>
            <a:ext cx="684213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378200" y="3063875"/>
            <a:ext cx="382588" cy="425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3787775" y="3105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3552825" y="3355975"/>
            <a:ext cx="234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3476625" y="3519488"/>
            <a:ext cx="676275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378200" y="3478213"/>
            <a:ext cx="382588" cy="425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784600" y="352266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>
            <a:off x="3538538" y="3587750"/>
            <a:ext cx="260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3675063" y="3754438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4157663" y="3676650"/>
            <a:ext cx="473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Arc 22"/>
          <p:cNvSpPr>
            <a:spLocks/>
          </p:cNvSpPr>
          <p:nvPr/>
        </p:nvSpPr>
        <p:spPr bwMode="auto">
          <a:xfrm>
            <a:off x="5195888" y="3105150"/>
            <a:ext cx="371475" cy="139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Arc 23"/>
          <p:cNvSpPr>
            <a:spLocks/>
          </p:cNvSpPr>
          <p:nvPr/>
        </p:nvSpPr>
        <p:spPr bwMode="auto">
          <a:xfrm>
            <a:off x="5183188" y="3243263"/>
            <a:ext cx="384175" cy="1555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Arc 24"/>
          <p:cNvSpPr>
            <a:spLocks/>
          </p:cNvSpPr>
          <p:nvPr/>
        </p:nvSpPr>
        <p:spPr bwMode="auto">
          <a:xfrm>
            <a:off x="5195888" y="3116263"/>
            <a:ext cx="74612" cy="1365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Arc 25"/>
          <p:cNvSpPr>
            <a:spLocks/>
          </p:cNvSpPr>
          <p:nvPr/>
        </p:nvSpPr>
        <p:spPr bwMode="auto">
          <a:xfrm>
            <a:off x="5195888" y="3222625"/>
            <a:ext cx="76200" cy="1682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5108575" y="3163888"/>
            <a:ext cx="14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4613275" y="3341688"/>
            <a:ext cx="655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5568950" y="3238500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3352800" y="4100513"/>
            <a:ext cx="642938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3252788" y="4059238"/>
            <a:ext cx="384175" cy="425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3660775" y="41005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>
            <a:off x="2733675" y="4179888"/>
            <a:ext cx="941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2746375" y="4337050"/>
            <a:ext cx="928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Arc 35"/>
          <p:cNvSpPr>
            <a:spLocks/>
          </p:cNvSpPr>
          <p:nvPr/>
        </p:nvSpPr>
        <p:spPr bwMode="auto">
          <a:xfrm>
            <a:off x="3636963" y="4535488"/>
            <a:ext cx="371475" cy="1381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Arc 36"/>
          <p:cNvSpPr>
            <a:spLocks/>
          </p:cNvSpPr>
          <p:nvPr/>
        </p:nvSpPr>
        <p:spPr bwMode="auto">
          <a:xfrm>
            <a:off x="3624263" y="4672013"/>
            <a:ext cx="384175" cy="1571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Arc 37"/>
          <p:cNvSpPr>
            <a:spLocks/>
          </p:cNvSpPr>
          <p:nvPr/>
        </p:nvSpPr>
        <p:spPr bwMode="auto">
          <a:xfrm>
            <a:off x="3636963" y="4545013"/>
            <a:ext cx="74612" cy="1381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Arc 38"/>
          <p:cNvSpPr>
            <a:spLocks/>
          </p:cNvSpPr>
          <p:nvPr/>
        </p:nvSpPr>
        <p:spPr bwMode="auto">
          <a:xfrm>
            <a:off x="3632200" y="4675188"/>
            <a:ext cx="82550" cy="1444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 flipH="1">
            <a:off x="2720975" y="4602163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H="1">
            <a:off x="3463925" y="4759325"/>
            <a:ext cx="24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4010025" y="4667250"/>
            <a:ext cx="169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Oval 42"/>
          <p:cNvSpPr>
            <a:spLocks noChangeArrowheads="1"/>
          </p:cNvSpPr>
          <p:nvPr/>
        </p:nvSpPr>
        <p:spPr bwMode="auto">
          <a:xfrm>
            <a:off x="4279900" y="4278313"/>
            <a:ext cx="644525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4181475" y="4238625"/>
            <a:ext cx="384175" cy="4238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4592638" y="42783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 flipH="1">
            <a:off x="4478338" y="4514850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927600" y="44354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Oval 48"/>
          <p:cNvSpPr>
            <a:spLocks noChangeArrowheads="1"/>
          </p:cNvSpPr>
          <p:nvPr/>
        </p:nvSpPr>
        <p:spPr bwMode="auto">
          <a:xfrm>
            <a:off x="3378200" y="4899025"/>
            <a:ext cx="641350" cy="306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3278188" y="4859338"/>
            <a:ext cx="382587" cy="4238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3689350" y="4899025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 flipH="1">
            <a:off x="3476625" y="4978400"/>
            <a:ext cx="222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3575050" y="5137150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Arc 54"/>
          <p:cNvSpPr>
            <a:spLocks/>
          </p:cNvSpPr>
          <p:nvPr/>
        </p:nvSpPr>
        <p:spPr bwMode="auto">
          <a:xfrm>
            <a:off x="5430838" y="4456113"/>
            <a:ext cx="371475" cy="1381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Arc 55"/>
          <p:cNvSpPr>
            <a:spLocks/>
          </p:cNvSpPr>
          <p:nvPr/>
        </p:nvSpPr>
        <p:spPr bwMode="auto">
          <a:xfrm>
            <a:off x="5418138" y="4594225"/>
            <a:ext cx="384175" cy="1555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Arc 56"/>
          <p:cNvSpPr>
            <a:spLocks/>
          </p:cNvSpPr>
          <p:nvPr/>
        </p:nvSpPr>
        <p:spPr bwMode="auto">
          <a:xfrm>
            <a:off x="5430838" y="4467225"/>
            <a:ext cx="73025" cy="1365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Arc 57"/>
          <p:cNvSpPr>
            <a:spLocks/>
          </p:cNvSpPr>
          <p:nvPr/>
        </p:nvSpPr>
        <p:spPr bwMode="auto">
          <a:xfrm>
            <a:off x="5426075" y="4584700"/>
            <a:ext cx="85725" cy="1571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 flipH="1">
            <a:off x="5199063" y="4514850"/>
            <a:ext cx="293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Line 59"/>
          <p:cNvSpPr>
            <a:spLocks noChangeShapeType="1"/>
          </p:cNvSpPr>
          <p:nvPr/>
        </p:nvSpPr>
        <p:spPr bwMode="auto">
          <a:xfrm flipH="1">
            <a:off x="5221288" y="4692650"/>
            <a:ext cx="277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5826125" y="4594225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Oval 61"/>
          <p:cNvSpPr>
            <a:spLocks noChangeArrowheads="1"/>
          </p:cNvSpPr>
          <p:nvPr/>
        </p:nvSpPr>
        <p:spPr bwMode="auto">
          <a:xfrm>
            <a:off x="3451225" y="5668963"/>
            <a:ext cx="644525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3352800" y="5627688"/>
            <a:ext cx="384175" cy="425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>
            <a:off x="3759200" y="566896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 flipH="1">
            <a:off x="2746375" y="5748338"/>
            <a:ext cx="1027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 flipH="1">
            <a:off x="2733675" y="5903913"/>
            <a:ext cx="1039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0" name="Line 66"/>
          <p:cNvSpPr>
            <a:spLocks noChangeShapeType="1"/>
          </p:cNvSpPr>
          <p:nvPr/>
        </p:nvSpPr>
        <p:spPr bwMode="auto">
          <a:xfrm>
            <a:off x="4108450" y="5824538"/>
            <a:ext cx="244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1" name="Oval 67"/>
          <p:cNvSpPr>
            <a:spLocks noChangeArrowheads="1"/>
          </p:cNvSpPr>
          <p:nvPr/>
        </p:nvSpPr>
        <p:spPr bwMode="auto">
          <a:xfrm>
            <a:off x="3451225" y="6091238"/>
            <a:ext cx="644525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3352800" y="6053138"/>
            <a:ext cx="384175" cy="4238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3" name="Line 69"/>
          <p:cNvSpPr>
            <a:spLocks noChangeShapeType="1"/>
          </p:cNvSpPr>
          <p:nvPr/>
        </p:nvSpPr>
        <p:spPr bwMode="auto">
          <a:xfrm>
            <a:off x="3759200" y="6091238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 flipH="1">
            <a:off x="3556000" y="6164263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 flipH="1">
            <a:off x="2746375" y="6329363"/>
            <a:ext cx="1027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>
            <a:off x="4098925" y="6249988"/>
            <a:ext cx="265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7" name="Arc 73"/>
          <p:cNvSpPr>
            <a:spLocks/>
          </p:cNvSpPr>
          <p:nvPr/>
        </p:nvSpPr>
        <p:spPr bwMode="auto">
          <a:xfrm>
            <a:off x="4651375" y="5876925"/>
            <a:ext cx="371475" cy="1365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8" name="Arc 74"/>
          <p:cNvSpPr>
            <a:spLocks/>
          </p:cNvSpPr>
          <p:nvPr/>
        </p:nvSpPr>
        <p:spPr bwMode="auto">
          <a:xfrm>
            <a:off x="4638675" y="6013450"/>
            <a:ext cx="384175" cy="1571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9" name="Arc 75"/>
          <p:cNvSpPr>
            <a:spLocks/>
          </p:cNvSpPr>
          <p:nvPr/>
        </p:nvSpPr>
        <p:spPr bwMode="auto">
          <a:xfrm>
            <a:off x="4651375" y="5886450"/>
            <a:ext cx="74613" cy="1381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0" name="Arc 76"/>
          <p:cNvSpPr>
            <a:spLocks/>
          </p:cNvSpPr>
          <p:nvPr/>
        </p:nvSpPr>
        <p:spPr bwMode="auto">
          <a:xfrm>
            <a:off x="4651375" y="6011863"/>
            <a:ext cx="73025" cy="1492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1" name="Line 77"/>
          <p:cNvSpPr>
            <a:spLocks noChangeShapeType="1"/>
          </p:cNvSpPr>
          <p:nvPr/>
        </p:nvSpPr>
        <p:spPr bwMode="auto">
          <a:xfrm flipH="1">
            <a:off x="4348163" y="5934075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2" name="Line 78"/>
          <p:cNvSpPr>
            <a:spLocks noChangeShapeType="1"/>
          </p:cNvSpPr>
          <p:nvPr/>
        </p:nvSpPr>
        <p:spPr bwMode="auto">
          <a:xfrm flipH="1">
            <a:off x="4351338" y="6111875"/>
            <a:ext cx="354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3" name="Line 79"/>
          <p:cNvSpPr>
            <a:spLocks noChangeShapeType="1"/>
          </p:cNvSpPr>
          <p:nvPr/>
        </p:nvSpPr>
        <p:spPr bwMode="auto">
          <a:xfrm>
            <a:off x="5032375" y="6010275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4" name="Line 80"/>
          <p:cNvSpPr>
            <a:spLocks noChangeShapeType="1"/>
          </p:cNvSpPr>
          <p:nvPr/>
        </p:nvSpPr>
        <p:spPr bwMode="auto">
          <a:xfrm flipH="1">
            <a:off x="2746375" y="2836863"/>
            <a:ext cx="1027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5" name="Line 81"/>
          <p:cNvSpPr>
            <a:spLocks noChangeShapeType="1"/>
          </p:cNvSpPr>
          <p:nvPr/>
        </p:nvSpPr>
        <p:spPr bwMode="auto">
          <a:xfrm flipH="1">
            <a:off x="3219450" y="3262313"/>
            <a:ext cx="579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6" name="Line 82"/>
          <p:cNvSpPr>
            <a:spLocks noChangeShapeType="1"/>
          </p:cNvSpPr>
          <p:nvPr/>
        </p:nvSpPr>
        <p:spPr bwMode="auto">
          <a:xfrm>
            <a:off x="4171950" y="3262313"/>
            <a:ext cx="1111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7" name="Line 83"/>
          <p:cNvSpPr>
            <a:spLocks noChangeShapeType="1"/>
          </p:cNvSpPr>
          <p:nvPr/>
        </p:nvSpPr>
        <p:spPr bwMode="auto">
          <a:xfrm flipH="1">
            <a:off x="4627563" y="3163888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 flipV="1">
            <a:off x="4627563" y="2843213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0" name="Line 86"/>
          <p:cNvSpPr>
            <a:spLocks noChangeShapeType="1"/>
          </p:cNvSpPr>
          <p:nvPr/>
        </p:nvSpPr>
        <p:spPr bwMode="auto">
          <a:xfrm flipH="1">
            <a:off x="2746375" y="2759075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1" name="AutoShape 87"/>
          <p:cNvSpPr>
            <a:spLocks noChangeArrowheads="1"/>
          </p:cNvSpPr>
          <p:nvPr/>
        </p:nvSpPr>
        <p:spPr bwMode="auto">
          <a:xfrm rot="5400000">
            <a:off x="3357563" y="3487738"/>
            <a:ext cx="150812" cy="188912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2" name="Line 88"/>
          <p:cNvSpPr>
            <a:spLocks noChangeShapeType="1"/>
          </p:cNvSpPr>
          <p:nvPr/>
        </p:nvSpPr>
        <p:spPr bwMode="auto">
          <a:xfrm>
            <a:off x="3021013" y="3592513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>
            <a:off x="3519488" y="3571875"/>
            <a:ext cx="36512" cy="41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Line 90"/>
          <p:cNvSpPr>
            <a:spLocks noChangeShapeType="1"/>
          </p:cNvSpPr>
          <p:nvPr/>
        </p:nvSpPr>
        <p:spPr bwMode="auto">
          <a:xfrm>
            <a:off x="3538538" y="3182938"/>
            <a:ext cx="238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5" name="AutoShape 91"/>
          <p:cNvSpPr>
            <a:spLocks noChangeArrowheads="1"/>
          </p:cNvSpPr>
          <p:nvPr/>
        </p:nvSpPr>
        <p:spPr bwMode="auto">
          <a:xfrm rot="5400000">
            <a:off x="3357562" y="3251201"/>
            <a:ext cx="150813" cy="188912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6" name="Line 92"/>
          <p:cNvSpPr>
            <a:spLocks noChangeShapeType="1"/>
          </p:cNvSpPr>
          <p:nvPr/>
        </p:nvSpPr>
        <p:spPr bwMode="auto">
          <a:xfrm>
            <a:off x="3159125" y="3355975"/>
            <a:ext cx="182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7" name="Oval 93"/>
          <p:cNvSpPr>
            <a:spLocks noChangeArrowheads="1"/>
          </p:cNvSpPr>
          <p:nvPr/>
        </p:nvSpPr>
        <p:spPr bwMode="auto">
          <a:xfrm>
            <a:off x="3519488" y="3335338"/>
            <a:ext cx="36512" cy="39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0" name="Line 96"/>
          <p:cNvSpPr>
            <a:spLocks noChangeShapeType="1"/>
          </p:cNvSpPr>
          <p:nvPr/>
        </p:nvSpPr>
        <p:spPr bwMode="auto">
          <a:xfrm flipV="1">
            <a:off x="3216275" y="2836863"/>
            <a:ext cx="0" cy="425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1" name="Line 97"/>
          <p:cNvSpPr>
            <a:spLocks noChangeShapeType="1"/>
          </p:cNvSpPr>
          <p:nvPr/>
        </p:nvSpPr>
        <p:spPr bwMode="auto">
          <a:xfrm flipV="1">
            <a:off x="3154363" y="2908300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2" name="Line 98"/>
          <p:cNvSpPr>
            <a:spLocks noChangeShapeType="1"/>
          </p:cNvSpPr>
          <p:nvPr/>
        </p:nvSpPr>
        <p:spPr bwMode="auto">
          <a:xfrm flipV="1">
            <a:off x="3030538" y="2754313"/>
            <a:ext cx="0" cy="847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3" name="Line 99"/>
          <p:cNvSpPr>
            <a:spLocks noChangeShapeType="1"/>
          </p:cNvSpPr>
          <p:nvPr/>
        </p:nvSpPr>
        <p:spPr bwMode="auto">
          <a:xfrm>
            <a:off x="2894013" y="2927350"/>
            <a:ext cx="0" cy="836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4" name="Line 100"/>
          <p:cNvSpPr>
            <a:spLocks noChangeShapeType="1"/>
          </p:cNvSpPr>
          <p:nvPr/>
        </p:nvSpPr>
        <p:spPr bwMode="auto">
          <a:xfrm>
            <a:off x="2908300" y="3754438"/>
            <a:ext cx="790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5" name="AutoShape 101"/>
          <p:cNvSpPr>
            <a:spLocks noChangeArrowheads="1"/>
          </p:cNvSpPr>
          <p:nvPr/>
        </p:nvSpPr>
        <p:spPr bwMode="auto">
          <a:xfrm rot="5400000">
            <a:off x="3269457" y="4661693"/>
            <a:ext cx="152400" cy="188913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" name="Oval 102"/>
          <p:cNvSpPr>
            <a:spLocks noChangeArrowheads="1"/>
          </p:cNvSpPr>
          <p:nvPr/>
        </p:nvSpPr>
        <p:spPr bwMode="auto">
          <a:xfrm>
            <a:off x="3432175" y="4745038"/>
            <a:ext cx="38100" cy="41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" name="Line 103"/>
          <p:cNvSpPr>
            <a:spLocks noChangeShapeType="1"/>
          </p:cNvSpPr>
          <p:nvPr/>
        </p:nvSpPr>
        <p:spPr bwMode="auto">
          <a:xfrm flipH="1">
            <a:off x="3067050" y="4760913"/>
            <a:ext cx="198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" name="Line 104"/>
          <p:cNvSpPr>
            <a:spLocks noChangeShapeType="1"/>
          </p:cNvSpPr>
          <p:nvPr/>
        </p:nvSpPr>
        <p:spPr bwMode="auto">
          <a:xfrm flipV="1">
            <a:off x="3081338" y="4602163"/>
            <a:ext cx="0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" name="AutoShape 105"/>
          <p:cNvSpPr>
            <a:spLocks noChangeArrowheads="1"/>
          </p:cNvSpPr>
          <p:nvPr/>
        </p:nvSpPr>
        <p:spPr bwMode="auto">
          <a:xfrm rot="5400000">
            <a:off x="3283744" y="4868069"/>
            <a:ext cx="149225" cy="188913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0" name="Oval 106"/>
          <p:cNvSpPr>
            <a:spLocks noChangeArrowheads="1"/>
          </p:cNvSpPr>
          <p:nvPr/>
        </p:nvSpPr>
        <p:spPr bwMode="auto">
          <a:xfrm>
            <a:off x="3444875" y="4953000"/>
            <a:ext cx="38100" cy="396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1" name="Line 107"/>
          <p:cNvSpPr>
            <a:spLocks noChangeShapeType="1"/>
          </p:cNvSpPr>
          <p:nvPr/>
        </p:nvSpPr>
        <p:spPr bwMode="auto">
          <a:xfrm flipH="1">
            <a:off x="2846388" y="4967288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2" name="Line 108"/>
          <p:cNvSpPr>
            <a:spLocks noChangeShapeType="1"/>
          </p:cNvSpPr>
          <p:nvPr/>
        </p:nvSpPr>
        <p:spPr bwMode="auto">
          <a:xfrm flipV="1">
            <a:off x="2857500" y="4179888"/>
            <a:ext cx="0" cy="798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3" name="Line 109"/>
          <p:cNvSpPr>
            <a:spLocks noChangeShapeType="1"/>
          </p:cNvSpPr>
          <p:nvPr/>
        </p:nvSpPr>
        <p:spPr bwMode="auto">
          <a:xfrm>
            <a:off x="2968625" y="4613275"/>
            <a:ext cx="0" cy="53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4" name="Line 110"/>
          <p:cNvSpPr>
            <a:spLocks noChangeShapeType="1"/>
          </p:cNvSpPr>
          <p:nvPr/>
        </p:nvSpPr>
        <p:spPr bwMode="auto">
          <a:xfrm>
            <a:off x="2981325" y="5137150"/>
            <a:ext cx="631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6" name="Line 112"/>
          <p:cNvSpPr>
            <a:spLocks noChangeShapeType="1"/>
          </p:cNvSpPr>
          <p:nvPr/>
        </p:nvSpPr>
        <p:spPr bwMode="auto">
          <a:xfrm>
            <a:off x="4167188" y="4356100"/>
            <a:ext cx="434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8" name="Line 114"/>
          <p:cNvSpPr>
            <a:spLocks noChangeShapeType="1"/>
          </p:cNvSpPr>
          <p:nvPr/>
        </p:nvSpPr>
        <p:spPr bwMode="auto">
          <a:xfrm>
            <a:off x="4181475" y="4514850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9" name="Line 115"/>
          <p:cNvSpPr>
            <a:spLocks noChangeShapeType="1"/>
          </p:cNvSpPr>
          <p:nvPr/>
        </p:nvSpPr>
        <p:spPr bwMode="auto">
          <a:xfrm>
            <a:off x="5207000" y="4432300"/>
            <a:ext cx="0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80" name="Line 116"/>
          <p:cNvSpPr>
            <a:spLocks noChangeShapeType="1"/>
          </p:cNvSpPr>
          <p:nvPr/>
        </p:nvSpPr>
        <p:spPr bwMode="auto">
          <a:xfrm>
            <a:off x="5221288" y="468788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81" name="Line 117"/>
          <p:cNvSpPr>
            <a:spLocks noChangeShapeType="1"/>
          </p:cNvSpPr>
          <p:nvPr/>
        </p:nvSpPr>
        <p:spPr bwMode="auto">
          <a:xfrm>
            <a:off x="4037013" y="5057775"/>
            <a:ext cx="1195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82" name="AutoShape 118"/>
          <p:cNvSpPr>
            <a:spLocks noChangeArrowheads="1"/>
          </p:cNvSpPr>
          <p:nvPr/>
        </p:nvSpPr>
        <p:spPr bwMode="auto">
          <a:xfrm rot="5400000">
            <a:off x="3357563" y="6059488"/>
            <a:ext cx="150812" cy="188912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83" name="Oval 119"/>
          <p:cNvSpPr>
            <a:spLocks noChangeArrowheads="1"/>
          </p:cNvSpPr>
          <p:nvPr/>
        </p:nvSpPr>
        <p:spPr bwMode="auto">
          <a:xfrm>
            <a:off x="3519488" y="6143625"/>
            <a:ext cx="36512" cy="396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84" name="Line 120"/>
          <p:cNvSpPr>
            <a:spLocks noChangeShapeType="1"/>
          </p:cNvSpPr>
          <p:nvPr/>
        </p:nvSpPr>
        <p:spPr bwMode="auto">
          <a:xfrm>
            <a:off x="3105150" y="5748338"/>
            <a:ext cx="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85" name="Line 121"/>
          <p:cNvSpPr>
            <a:spLocks noChangeShapeType="1"/>
          </p:cNvSpPr>
          <p:nvPr/>
        </p:nvSpPr>
        <p:spPr bwMode="auto">
          <a:xfrm>
            <a:off x="3117850" y="6157913"/>
            <a:ext cx="209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87" name="Line 123"/>
          <p:cNvSpPr>
            <a:spLocks noChangeShapeType="1"/>
          </p:cNvSpPr>
          <p:nvPr/>
        </p:nvSpPr>
        <p:spPr bwMode="auto">
          <a:xfrm>
            <a:off x="4357688" y="6111875"/>
            <a:ext cx="0" cy="146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88" name="Rectangle 124"/>
          <p:cNvSpPr>
            <a:spLocks noChangeArrowheads="1"/>
          </p:cNvSpPr>
          <p:nvPr/>
        </p:nvSpPr>
        <p:spPr bwMode="auto">
          <a:xfrm>
            <a:off x="2435225" y="2579688"/>
            <a:ext cx="290513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A</a:t>
            </a:r>
          </a:p>
          <a:p>
            <a:pPr defTabSz="762000"/>
            <a:r>
              <a:rPr lang="en-US" altLang="ko-KR" sz="1200" b="1"/>
              <a:t>B</a:t>
            </a:r>
          </a:p>
          <a:p>
            <a:pPr defTabSz="762000"/>
            <a:r>
              <a:rPr lang="en-US" altLang="ko-KR" sz="1200" b="1"/>
              <a:t>C</a:t>
            </a:r>
          </a:p>
        </p:txBody>
      </p:sp>
      <p:sp>
        <p:nvSpPr>
          <p:cNvPr id="11389" name="Rectangle 125"/>
          <p:cNvSpPr>
            <a:spLocks noChangeArrowheads="1"/>
          </p:cNvSpPr>
          <p:nvPr/>
        </p:nvSpPr>
        <p:spPr bwMode="auto">
          <a:xfrm>
            <a:off x="5688013" y="3141663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F</a:t>
            </a:r>
          </a:p>
        </p:txBody>
      </p:sp>
      <p:sp>
        <p:nvSpPr>
          <p:cNvPr id="11390" name="Rectangle 126"/>
          <p:cNvSpPr>
            <a:spLocks noChangeArrowheads="1"/>
          </p:cNvSpPr>
          <p:nvPr/>
        </p:nvSpPr>
        <p:spPr bwMode="auto">
          <a:xfrm>
            <a:off x="2460625" y="4057650"/>
            <a:ext cx="290513" cy="749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A</a:t>
            </a:r>
          </a:p>
          <a:p>
            <a:pPr defTabSz="762000"/>
            <a:r>
              <a:rPr lang="en-US" altLang="ko-KR" sz="1200" b="1"/>
              <a:t>B</a:t>
            </a:r>
          </a:p>
          <a:p>
            <a:pPr defTabSz="762000"/>
            <a:endParaRPr lang="en-US" altLang="ko-KR" sz="1200" b="1"/>
          </a:p>
          <a:p>
            <a:pPr defTabSz="762000"/>
            <a:r>
              <a:rPr lang="en-US" altLang="ko-KR" sz="1200" b="1"/>
              <a:t>C</a:t>
            </a:r>
          </a:p>
        </p:txBody>
      </p:sp>
      <p:sp>
        <p:nvSpPr>
          <p:cNvPr id="11391" name="Rectangle 127"/>
          <p:cNvSpPr>
            <a:spLocks noChangeArrowheads="1"/>
          </p:cNvSpPr>
          <p:nvPr/>
        </p:nvSpPr>
        <p:spPr bwMode="auto">
          <a:xfrm>
            <a:off x="5951538" y="4491038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F</a:t>
            </a:r>
          </a:p>
        </p:txBody>
      </p:sp>
      <p:sp>
        <p:nvSpPr>
          <p:cNvPr id="11392" name="Rectangle 128"/>
          <p:cNvSpPr>
            <a:spLocks noChangeArrowheads="1"/>
          </p:cNvSpPr>
          <p:nvPr/>
        </p:nvSpPr>
        <p:spPr bwMode="auto">
          <a:xfrm>
            <a:off x="5181600" y="5911850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F</a:t>
            </a:r>
          </a:p>
        </p:txBody>
      </p:sp>
      <p:sp>
        <p:nvSpPr>
          <p:cNvPr id="11397" name="Line 133"/>
          <p:cNvSpPr>
            <a:spLocks noChangeShapeType="1"/>
          </p:cNvSpPr>
          <p:nvPr/>
        </p:nvSpPr>
        <p:spPr bwMode="auto">
          <a:xfrm>
            <a:off x="4005263" y="4249738"/>
            <a:ext cx="169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98" name="Line 134"/>
          <p:cNvSpPr>
            <a:spLocks noChangeShapeType="1"/>
          </p:cNvSpPr>
          <p:nvPr/>
        </p:nvSpPr>
        <p:spPr bwMode="auto">
          <a:xfrm>
            <a:off x="4619625" y="3344863"/>
            <a:ext cx="0" cy="325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99" name="Line 135"/>
          <p:cNvSpPr>
            <a:spLocks noChangeShapeType="1"/>
          </p:cNvSpPr>
          <p:nvPr/>
        </p:nvSpPr>
        <p:spPr bwMode="auto">
          <a:xfrm>
            <a:off x="4173538" y="4505325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00" name="Line 136"/>
          <p:cNvSpPr>
            <a:spLocks noChangeShapeType="1"/>
          </p:cNvSpPr>
          <p:nvPr/>
        </p:nvSpPr>
        <p:spPr bwMode="auto">
          <a:xfrm>
            <a:off x="4173538" y="4243388"/>
            <a:ext cx="0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01" name="Line 137"/>
          <p:cNvSpPr>
            <a:spLocks noChangeShapeType="1"/>
          </p:cNvSpPr>
          <p:nvPr/>
        </p:nvSpPr>
        <p:spPr bwMode="auto">
          <a:xfrm>
            <a:off x="3524250" y="2759075"/>
            <a:ext cx="0" cy="423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02" name="Line 138"/>
          <p:cNvSpPr>
            <a:spLocks noChangeShapeType="1"/>
          </p:cNvSpPr>
          <p:nvPr/>
        </p:nvSpPr>
        <p:spPr bwMode="auto">
          <a:xfrm>
            <a:off x="4359275" y="5818188"/>
            <a:ext cx="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04" name="Rectangle 140"/>
          <p:cNvSpPr>
            <a:spLocks noChangeArrowheads="1"/>
          </p:cNvSpPr>
          <p:nvPr/>
        </p:nvSpPr>
        <p:spPr bwMode="auto">
          <a:xfrm>
            <a:off x="2457450" y="5583238"/>
            <a:ext cx="293688" cy="898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lnSpc>
                <a:spcPct val="110000"/>
              </a:lnSpc>
            </a:pPr>
            <a:r>
              <a:rPr lang="en-US" altLang="ko-KR" sz="1200" b="1"/>
              <a:t>A</a:t>
            </a:r>
          </a:p>
          <a:p>
            <a:pPr defTabSz="762000">
              <a:lnSpc>
                <a:spcPct val="110000"/>
              </a:lnSpc>
            </a:pPr>
            <a:r>
              <a:rPr lang="en-US" altLang="ko-KR" sz="1200" b="1"/>
              <a:t>B</a:t>
            </a:r>
          </a:p>
          <a:p>
            <a:pPr defTabSz="762000">
              <a:lnSpc>
                <a:spcPct val="110000"/>
              </a:lnSpc>
            </a:pPr>
            <a:endParaRPr lang="en-US" altLang="ko-KR" sz="1200" b="1"/>
          </a:p>
          <a:p>
            <a:pPr defTabSz="762000">
              <a:lnSpc>
                <a:spcPct val="110000"/>
              </a:lnSpc>
            </a:pPr>
            <a:r>
              <a:rPr lang="en-US" altLang="ko-KR" sz="1200" b="1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80988"/>
            <a:ext cx="8523288" cy="379412"/>
          </a:xfrm>
          <a:noFill/>
          <a:ln/>
        </p:spPr>
        <p:txBody>
          <a:bodyPr/>
          <a:lstStyle/>
          <a:p>
            <a:r>
              <a:rPr lang="en-US" altLang="ko-KR"/>
              <a:t>COMPLEMENT  OF  FUNCTIONS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66700" y="828675"/>
            <a:ext cx="8753475" cy="553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A Boolean function of a digital logic circuit is represented by only using</a:t>
            </a:r>
          </a:p>
          <a:p>
            <a:pPr defTabSz="762000"/>
            <a:r>
              <a:rPr lang="en-US" altLang="ko-KR" b="1"/>
              <a:t>	logical variables and AND, OR, and Invert operators.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→ Complement of a Boolean function</a:t>
            </a:r>
          </a:p>
          <a:p>
            <a:pPr defTabSz="762000"/>
            <a:r>
              <a:rPr lang="en-US" altLang="ko-KR" b="1"/>
              <a:t>         </a:t>
            </a:r>
          </a:p>
          <a:p>
            <a:pPr defTabSz="762000"/>
            <a:r>
              <a:rPr lang="en-US" altLang="ko-KR" b="1"/>
              <a:t>        - Replace all the variables and subexpressions in the parentheses </a:t>
            </a:r>
          </a:p>
          <a:p>
            <a:pPr defTabSz="762000"/>
            <a:r>
              <a:rPr lang="en-US" altLang="ko-KR" b="1"/>
              <a:t>	appearing in the function expression with their respective complements</a:t>
            </a:r>
          </a:p>
          <a:p>
            <a:pPr defTabSz="762000"/>
            <a:r>
              <a:rPr lang="en-US" altLang="ko-KR" b="1"/>
              <a:t>   </a:t>
            </a:r>
          </a:p>
          <a:p>
            <a:pPr defTabSz="762000"/>
            <a:r>
              <a:rPr lang="en-US" altLang="ko-KR" b="1"/>
              <a:t>                  A,B,...,Z,a,b,...,z   </a:t>
            </a:r>
            <a:r>
              <a:rPr lang="en-US" altLang="ko-KR" b="1">
                <a:sym typeface="Symbol" pitchFamily="18" charset="2"/>
              </a:rPr>
              <a:t></a:t>
            </a:r>
            <a:r>
              <a:rPr lang="en-US" altLang="ko-KR" b="1"/>
              <a:t>    A’,B’,...,Z’,a’,b’,...,z’</a:t>
            </a:r>
          </a:p>
          <a:p>
            <a:pPr defTabSz="762000"/>
            <a:r>
              <a:rPr lang="en-US" altLang="ko-KR" b="1"/>
              <a:t>                                  (p + q)   </a:t>
            </a:r>
            <a:r>
              <a:rPr lang="en-US" altLang="ko-KR" b="1">
                <a:sym typeface="Symbol" pitchFamily="18" charset="2"/>
              </a:rPr>
              <a:t></a:t>
            </a:r>
            <a:r>
              <a:rPr lang="en-US" altLang="ko-KR" b="1"/>
              <a:t> (p + q)’</a:t>
            </a:r>
          </a:p>
          <a:p>
            <a:pPr defTabSz="762000"/>
            <a:r>
              <a:rPr lang="en-US" altLang="ko-KR" b="1"/>
              <a:t>         </a:t>
            </a:r>
          </a:p>
          <a:p>
            <a:pPr defTabSz="762000"/>
            <a:r>
              <a:rPr lang="en-US" altLang="ko-KR" b="1"/>
              <a:t>        - Replace all the operators with their respective</a:t>
            </a:r>
          </a:p>
          <a:p>
            <a:pPr defTabSz="762000"/>
            <a:r>
              <a:rPr lang="en-US" altLang="ko-KR" b="1"/>
              <a:t>          complementary operators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                             AND  </a:t>
            </a:r>
            <a:r>
              <a:rPr lang="en-US" altLang="ko-KR" b="1">
                <a:sym typeface="Symbol" pitchFamily="18" charset="2"/>
              </a:rPr>
              <a:t></a:t>
            </a:r>
            <a:r>
              <a:rPr lang="en-US" altLang="ko-KR" b="1"/>
              <a:t>  OR</a:t>
            </a:r>
          </a:p>
          <a:p>
            <a:pPr defTabSz="762000"/>
            <a:r>
              <a:rPr lang="en-US" altLang="ko-KR" b="1"/>
              <a:t>                                        OR  </a:t>
            </a:r>
            <a:r>
              <a:rPr lang="en-US" altLang="ko-KR" b="1">
                <a:sym typeface="Symbol" pitchFamily="18" charset="2"/>
              </a:rPr>
              <a:t> </a:t>
            </a:r>
            <a:r>
              <a:rPr lang="en-US" altLang="ko-KR" b="1"/>
              <a:t> AND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- Basically, extensive applications of the De Morgan’s theorem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   (x</a:t>
            </a:r>
            <a:r>
              <a:rPr lang="en-US" altLang="ko-KR" b="1" baseline="-25000"/>
              <a:t>1</a:t>
            </a:r>
            <a:r>
              <a:rPr lang="en-US" altLang="ko-KR" b="1"/>
              <a:t> + x</a:t>
            </a:r>
            <a:r>
              <a:rPr lang="en-US" altLang="ko-KR" b="1" baseline="-25000"/>
              <a:t>2</a:t>
            </a:r>
            <a:r>
              <a:rPr lang="en-US" altLang="ko-KR" b="1"/>
              <a:t> + ... + x</a:t>
            </a:r>
            <a:r>
              <a:rPr lang="en-US" altLang="ko-KR" b="1" baseline="-25000"/>
              <a:t>n</a:t>
            </a:r>
            <a:r>
              <a:rPr lang="en-US" altLang="ko-KR" b="1"/>
              <a:t> )’ </a:t>
            </a:r>
            <a:r>
              <a:rPr lang="en-US" altLang="ko-KR" b="1">
                <a:sym typeface="Symbol" pitchFamily="18" charset="2"/>
              </a:rPr>
              <a:t></a:t>
            </a:r>
            <a:r>
              <a:rPr lang="en-US" altLang="ko-KR" b="1"/>
              <a:t> x</a:t>
            </a:r>
            <a:r>
              <a:rPr lang="en-US" altLang="ko-KR" b="1" baseline="-25000"/>
              <a:t>1</a:t>
            </a:r>
            <a:r>
              <a:rPr lang="en-US" altLang="ko-KR" b="1"/>
              <a:t>’x</a:t>
            </a:r>
            <a:r>
              <a:rPr lang="en-US" altLang="ko-KR" b="1" baseline="-25000"/>
              <a:t>2</a:t>
            </a:r>
            <a:r>
              <a:rPr lang="en-US" altLang="ko-KR" b="1"/>
              <a:t>’... x</a:t>
            </a:r>
            <a:r>
              <a:rPr lang="en-US" altLang="ko-KR" b="1" baseline="-25000"/>
              <a:t>n</a:t>
            </a:r>
            <a:r>
              <a:rPr lang="en-US" altLang="ko-KR" b="1"/>
              <a:t>’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               (x</a:t>
            </a:r>
            <a:r>
              <a:rPr lang="en-US" altLang="ko-KR" b="1" baseline="-25000"/>
              <a:t>1</a:t>
            </a:r>
            <a:r>
              <a:rPr lang="en-US" altLang="ko-KR" b="1"/>
              <a:t>x</a:t>
            </a:r>
            <a:r>
              <a:rPr lang="en-US" altLang="ko-KR" b="1" baseline="-25000"/>
              <a:t>2</a:t>
            </a:r>
            <a:r>
              <a:rPr lang="en-US" altLang="ko-KR" b="1"/>
              <a:t> ... x</a:t>
            </a:r>
            <a:r>
              <a:rPr lang="en-US" altLang="ko-KR" b="1" baseline="-25000"/>
              <a:t>n</a:t>
            </a:r>
            <a:r>
              <a:rPr lang="en-US" altLang="ko-KR" b="1"/>
              <a:t>)' </a:t>
            </a:r>
            <a:r>
              <a:rPr lang="en-US" altLang="ko-KR" b="1">
                <a:sym typeface="Symbol" pitchFamily="18" charset="2"/>
              </a:rPr>
              <a:t></a:t>
            </a:r>
            <a:r>
              <a:rPr lang="en-US" altLang="ko-KR" b="1"/>
              <a:t> x</a:t>
            </a:r>
            <a:r>
              <a:rPr lang="en-US" altLang="ko-KR" b="1" baseline="-25000"/>
              <a:t>1</a:t>
            </a:r>
            <a:r>
              <a:rPr lang="en-US" altLang="ko-KR" b="1"/>
              <a:t>' + x</a:t>
            </a:r>
            <a:r>
              <a:rPr lang="en-US" altLang="ko-KR" b="1" baseline="-25000"/>
              <a:t>2</a:t>
            </a:r>
            <a:r>
              <a:rPr lang="en-US" altLang="ko-KR" b="1"/>
              <a:t>' +...+ x</a:t>
            </a:r>
            <a:r>
              <a:rPr lang="en-US" altLang="ko-KR" b="1" baseline="-25000"/>
              <a:t>n</a:t>
            </a:r>
            <a:r>
              <a:rPr lang="en-US" altLang="ko-KR" b="1"/>
              <a:t>'   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505700" y="0"/>
            <a:ext cx="16383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Boolean Algebra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1_기본 디자인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5850</TotalTime>
  <Words>3410</Words>
  <Application>Microsoft Office PowerPoint</Application>
  <PresentationFormat>On-screen Show (4:3)</PresentationFormat>
  <Paragraphs>1278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Times New Roman</vt:lpstr>
      <vt:lpstr>굴림</vt:lpstr>
      <vt:lpstr>Arial</vt:lpstr>
      <vt:lpstr>Symbol</vt:lpstr>
      <vt:lpstr>1_기본 디자인</vt:lpstr>
      <vt:lpstr>DIGITAL  LOGIC  CIRCUITS</vt:lpstr>
      <vt:lpstr>LOGIC  GATES</vt:lpstr>
      <vt:lpstr>BASIC  LOGIC  BLOCK  - GATE -</vt:lpstr>
      <vt:lpstr>COMBINATIONAL  GATES</vt:lpstr>
      <vt:lpstr>BOOLEAN  ALGEBRA</vt:lpstr>
      <vt:lpstr>LOGIC  CIRCUIT  DESIGN</vt:lpstr>
      <vt:lpstr>BASIC  IDENTITIES  OF  BOOLEAN  ALGEBRA</vt:lpstr>
      <vt:lpstr>EQUIVALENT  CIRCUITS</vt:lpstr>
      <vt:lpstr>COMPLEMENT  OF  FUNCTIONS</vt:lpstr>
      <vt:lpstr>SIMPLIFICATION</vt:lpstr>
      <vt:lpstr>KARNAUGH  MAP</vt:lpstr>
      <vt:lpstr>KARNAUGH  MAP</vt:lpstr>
      <vt:lpstr>MAP  SIMPLIFICATION  - 2  ADJACENT  CELLS -</vt:lpstr>
      <vt:lpstr>MAP  SIMPLIFICATION - MORE  THAN  2  CELLS -</vt:lpstr>
      <vt:lpstr>MAP  SIMPLIFICATION</vt:lpstr>
      <vt:lpstr>IMPLEMENTATION  OF  K-MAPS   - Sum-of-Products Form -</vt:lpstr>
      <vt:lpstr>IMPLEMENTATION  OF  K-MAPS   - Product-of-Sums Form -</vt:lpstr>
      <vt:lpstr>IMPLEMENTATION  OF  K-MAPS - Don’t-Care  Conditions - </vt:lpstr>
      <vt:lpstr>COMBINATIONAL  LOGIC  CIRCUITS</vt:lpstr>
      <vt:lpstr>COMBINATIONAL  LOGIC  CIRCUITS</vt:lpstr>
      <vt:lpstr>MULTIPLEXER</vt:lpstr>
      <vt:lpstr>ENCODER/DECODER</vt:lpstr>
      <vt:lpstr>FLIP  FLOPS</vt:lpstr>
      <vt:lpstr>CLOCKED  FLIP  FLOPS</vt:lpstr>
      <vt:lpstr>RS-LATCH  WITH  PRESET  AND  CLEAR  INPUTS</vt:lpstr>
      <vt:lpstr>D-LATCH</vt:lpstr>
      <vt:lpstr>EDGE-TRIGGERED  FLIP  FLOPS</vt:lpstr>
      <vt:lpstr>POSITIVE  EDGE-TRIGGERED  </vt:lpstr>
      <vt:lpstr>CLOCK  PERIOD</vt:lpstr>
      <vt:lpstr>DESIGN  EXAMPLE</vt:lpstr>
      <vt:lpstr>SEQUENTIAL  CIRCUITS  -   Registers</vt:lpstr>
      <vt:lpstr>SEQUENTIUAL  CIRCUITS  -   Counters</vt:lpstr>
      <vt:lpstr>MEMORY  COMPONENTS</vt:lpstr>
      <vt:lpstr>READ  ONLY  MEMORY(ROM)</vt:lpstr>
      <vt:lpstr>TYPES OF ROM</vt:lpstr>
      <vt:lpstr>INTEGRATED CIRCUITS</vt:lpstr>
    </vt:vector>
  </TitlesOfParts>
  <Company>KAIST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 LOGIC  CIRCUITS</dc:title>
  <dc:creator>Archilab</dc:creator>
  <cp:lastModifiedBy>Windows User</cp:lastModifiedBy>
  <cp:revision>51</cp:revision>
  <dcterms:created xsi:type="dcterms:W3CDTF">1998-03-02T05:10:02Z</dcterms:created>
  <dcterms:modified xsi:type="dcterms:W3CDTF">2023-08-03T00:41:13Z</dcterms:modified>
</cp:coreProperties>
</file>