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58" r:id="rId4"/>
    <p:sldId id="259" r:id="rId5"/>
    <p:sldId id="260" r:id="rId6"/>
    <p:sldId id="261" r:id="rId7"/>
    <p:sldId id="288" r:id="rId8"/>
    <p:sldId id="289" r:id="rId9"/>
    <p:sldId id="290" r:id="rId10"/>
    <p:sldId id="262" r:id="rId11"/>
    <p:sldId id="291" r:id="rId12"/>
    <p:sldId id="292" r:id="rId13"/>
    <p:sldId id="263" r:id="rId14"/>
    <p:sldId id="293" r:id="rId15"/>
    <p:sldId id="264" r:id="rId16"/>
    <p:sldId id="296" r:id="rId17"/>
    <p:sldId id="297" r:id="rId18"/>
    <p:sldId id="298" r:id="rId19"/>
    <p:sldId id="299" r:id="rId20"/>
    <p:sldId id="300" r:id="rId21"/>
    <p:sldId id="301" r:id="rId22"/>
    <p:sldId id="302" r:id="rId23"/>
    <p:sldId id="265" r:id="rId24"/>
    <p:sldId id="266" r:id="rId25"/>
    <p:sldId id="267" r:id="rId26"/>
    <p:sldId id="268" r:id="rId27"/>
    <p:sldId id="287" r:id="rId28"/>
    <p:sldId id="269" r:id="rId29"/>
    <p:sldId id="270" r:id="rId30"/>
    <p:sldId id="271" r:id="rId31"/>
    <p:sldId id="294" r:id="rId32"/>
    <p:sldId id="295" r:id="rId33"/>
    <p:sldId id="272" r:id="rId34"/>
    <p:sldId id="273" r:id="rId35"/>
    <p:sldId id="274" r:id="rId36"/>
    <p:sldId id="276" r:id="rId37"/>
    <p:sldId id="277" r:id="rId38"/>
    <p:sldId id="278" r:id="rId39"/>
    <p:sldId id="303" r:id="rId40"/>
    <p:sldId id="304" r:id="rId41"/>
    <p:sldId id="305" r:id="rId42"/>
    <p:sldId id="30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44CE82-09B9-4C09-AC77-274512B5E438}" type="datetimeFigureOut">
              <a:rPr lang="en-US" smtClean="0"/>
              <a:pPr/>
              <a:t>10/31/2023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B6D7C1-759A-4063-8D2D-4CD1817698AC}" type="slidenum">
              <a:rPr lang="en-US" smtClean="0"/>
              <a:pPr/>
              <a:t>‹#›</a:t>
            </a:fld>
            <a:endParaRPr lang="en-US"/>
          </a:p>
        </p:txBody>
      </p:sp>
    </p:spTree>
    <p:extLst>
      <p:ext uri="{BB962C8B-B14F-4D97-AF65-F5344CB8AC3E}">
        <p14:creationId xmlns="" xmlns:p14="http://schemas.microsoft.com/office/powerpoint/2010/main" val="3971829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10/31/2023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cache-hits-in-memory-organizat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1</a:t>
            </a:fld>
            <a:r>
              <a:rPr lang="en-US" dirty="0"/>
              <a:t>				          Lecture 40</a:t>
            </a:r>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Overview</a:t>
            </a:r>
          </a:p>
        </p:txBody>
      </p:sp>
      <p:sp>
        <p:nvSpPr>
          <p:cNvPr id="10" name="Rectangle 2"/>
          <p:cNvSpPr>
            <a:spLocks noChangeArrowheads="1"/>
          </p:cNvSpPr>
          <p:nvPr/>
        </p:nvSpPr>
        <p:spPr bwMode="auto">
          <a:xfrm>
            <a:off x="3185319" y="1762383"/>
            <a:ext cx="2682081" cy="3190617"/>
          </a:xfrm>
          <a:prstGeom prst="rect">
            <a:avLst/>
          </a:prstGeom>
          <a:noFill/>
          <a:ln w="12700">
            <a:noFill/>
            <a:miter lim="800000"/>
            <a:headEnd/>
            <a:tailEnd/>
          </a:ln>
          <a:effectLst/>
        </p:spPr>
        <p:txBody>
          <a:bodyPr wrap="none" lIns="63500" tIns="25400" rIns="63500" bIns="25400">
            <a:spAutoFit/>
          </a:bodyPr>
          <a:lstStyle/>
          <a:p>
            <a:pPr defTabSz="762000">
              <a:lnSpc>
                <a:spcPct val="85000"/>
              </a:lnSpc>
              <a:buFont typeface="Wingdings" pitchFamily="2" charset="2"/>
              <a:buChar char="Ø"/>
            </a:pPr>
            <a:r>
              <a:rPr lang="en-US" altLang="ko-KR" sz="2000" dirty="0">
                <a:latin typeface="Arial" pitchFamily="34" charset="0"/>
                <a:cs typeface="Arial" pitchFamily="34" charset="0"/>
              </a:rPr>
              <a:t> Memory Hierarchy </a:t>
            </a:r>
          </a:p>
          <a:p>
            <a:pPr defTabSz="762000">
              <a:lnSpc>
                <a:spcPct val="85000"/>
              </a:lnSpc>
              <a:buFont typeface="Wingdings" pitchFamily="2" charset="2"/>
              <a:buChar char="Ø"/>
            </a:pPr>
            <a:endParaRPr lang="en-US" altLang="ko-KR" sz="2000" dirty="0">
              <a:latin typeface="Arial" pitchFamily="34" charset="0"/>
              <a:cs typeface="Arial" pitchFamily="34" charset="0"/>
            </a:endParaRPr>
          </a:p>
          <a:p>
            <a:pPr defTabSz="762000">
              <a:lnSpc>
                <a:spcPct val="85000"/>
              </a:lnSpc>
              <a:buFont typeface="Wingdings" pitchFamily="2" charset="2"/>
              <a:buChar char="Ø"/>
            </a:pPr>
            <a:r>
              <a:rPr lang="en-US" altLang="ko-KR" sz="2000" dirty="0">
                <a:latin typeface="Arial" pitchFamily="34" charset="0"/>
                <a:cs typeface="Arial" pitchFamily="34" charset="0"/>
              </a:rPr>
              <a:t> Main Memory</a:t>
            </a:r>
          </a:p>
          <a:p>
            <a:pPr defTabSz="762000">
              <a:lnSpc>
                <a:spcPct val="85000"/>
              </a:lnSpc>
              <a:buFont typeface="Wingdings" pitchFamily="2" charset="2"/>
              <a:buChar char="Ø"/>
            </a:pPr>
            <a:endParaRPr lang="en-US" altLang="ko-KR" sz="2000" dirty="0">
              <a:latin typeface="Arial" pitchFamily="34" charset="0"/>
              <a:cs typeface="Arial" pitchFamily="34" charset="0"/>
            </a:endParaRPr>
          </a:p>
          <a:p>
            <a:pPr defTabSz="762000">
              <a:lnSpc>
                <a:spcPct val="85000"/>
              </a:lnSpc>
              <a:buFont typeface="Wingdings" pitchFamily="2" charset="2"/>
              <a:buChar char="Ø"/>
            </a:pPr>
            <a:r>
              <a:rPr lang="en-US" altLang="ko-KR" sz="2000" dirty="0">
                <a:latin typeface="Arial" pitchFamily="34" charset="0"/>
                <a:cs typeface="Arial" pitchFamily="34" charset="0"/>
              </a:rPr>
              <a:t> Auxiliary Memory</a:t>
            </a:r>
          </a:p>
          <a:p>
            <a:pPr defTabSz="762000">
              <a:lnSpc>
                <a:spcPct val="85000"/>
              </a:lnSpc>
              <a:buFont typeface="Wingdings" pitchFamily="2" charset="2"/>
              <a:buChar char="Ø"/>
            </a:pPr>
            <a:endParaRPr lang="en-US" altLang="ko-KR" sz="2000" dirty="0">
              <a:latin typeface="Arial" pitchFamily="34" charset="0"/>
              <a:cs typeface="Arial" pitchFamily="34" charset="0"/>
            </a:endParaRPr>
          </a:p>
          <a:p>
            <a:pPr defTabSz="762000">
              <a:lnSpc>
                <a:spcPct val="85000"/>
              </a:lnSpc>
              <a:buFont typeface="Wingdings" pitchFamily="2" charset="2"/>
              <a:buChar char="Ø"/>
            </a:pPr>
            <a:r>
              <a:rPr lang="en-US" altLang="ko-KR" sz="2000" dirty="0">
                <a:latin typeface="Arial" pitchFamily="34" charset="0"/>
                <a:cs typeface="Arial" pitchFamily="34" charset="0"/>
              </a:rPr>
              <a:t> Associative Memory</a:t>
            </a:r>
          </a:p>
          <a:p>
            <a:pPr defTabSz="762000">
              <a:lnSpc>
                <a:spcPct val="85000"/>
              </a:lnSpc>
              <a:buFont typeface="Wingdings" pitchFamily="2" charset="2"/>
              <a:buChar char="Ø"/>
            </a:pPr>
            <a:endParaRPr lang="en-US" altLang="ko-KR" sz="2000" dirty="0">
              <a:latin typeface="Arial" pitchFamily="34" charset="0"/>
              <a:cs typeface="Arial" pitchFamily="34" charset="0"/>
            </a:endParaRPr>
          </a:p>
          <a:p>
            <a:pPr defTabSz="762000">
              <a:lnSpc>
                <a:spcPct val="85000"/>
              </a:lnSpc>
              <a:buFont typeface="Wingdings" pitchFamily="2" charset="2"/>
              <a:buChar char="Ø"/>
            </a:pPr>
            <a:r>
              <a:rPr lang="en-US" altLang="ko-KR" sz="2000" dirty="0">
                <a:latin typeface="Arial" pitchFamily="34" charset="0"/>
                <a:cs typeface="Arial" pitchFamily="34" charset="0"/>
              </a:rPr>
              <a:t> Cache Memory</a:t>
            </a:r>
          </a:p>
          <a:p>
            <a:pPr defTabSz="762000">
              <a:lnSpc>
                <a:spcPct val="85000"/>
              </a:lnSpc>
              <a:buFont typeface="Wingdings" pitchFamily="2" charset="2"/>
              <a:buChar char="Ø"/>
            </a:pPr>
            <a:endParaRPr lang="en-US" altLang="ko-KR" sz="2000" dirty="0">
              <a:latin typeface="Arial" pitchFamily="34" charset="0"/>
              <a:cs typeface="Arial" pitchFamily="34" charset="0"/>
            </a:endParaRPr>
          </a:p>
          <a:p>
            <a:pPr defTabSz="762000">
              <a:lnSpc>
                <a:spcPct val="85000"/>
              </a:lnSpc>
              <a:buFont typeface="Wingdings" pitchFamily="2" charset="2"/>
              <a:buChar char="Ø"/>
            </a:pPr>
            <a:r>
              <a:rPr lang="en-US" altLang="ko-KR" sz="2000" dirty="0">
                <a:latin typeface="Arial" pitchFamily="34" charset="0"/>
                <a:cs typeface="Arial" pitchFamily="34" charset="0"/>
              </a:rPr>
              <a:t> Virtual Memory</a:t>
            </a:r>
          </a:p>
          <a:p>
            <a:pPr defTabSz="762000">
              <a:lnSpc>
                <a:spcPct val="85000"/>
              </a:lnSpc>
            </a:pPr>
            <a:endParaRPr lang="en-US" altLang="ko-KR" sz="2000"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10</a:t>
            </a:fld>
            <a:r>
              <a:rPr lang="en-US" dirty="0"/>
              <a:t>				          Lecture 41</a:t>
            </a:r>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Associative Memory</a:t>
            </a:r>
          </a:p>
        </p:txBody>
      </p:sp>
      <p:sp>
        <p:nvSpPr>
          <p:cNvPr id="38" name="Rectangle 3"/>
          <p:cNvSpPr>
            <a:spLocks noChangeArrowheads="1"/>
          </p:cNvSpPr>
          <p:nvPr/>
        </p:nvSpPr>
        <p:spPr bwMode="auto">
          <a:xfrm>
            <a:off x="703262" y="1136650"/>
            <a:ext cx="7170705" cy="610808"/>
          </a:xfrm>
          <a:prstGeom prst="rect">
            <a:avLst/>
          </a:prstGeom>
          <a:noFill/>
          <a:ln w="12700">
            <a:noFill/>
            <a:miter lim="800000"/>
            <a:headEnd/>
            <a:tailEnd/>
          </a:ln>
          <a:effectLst/>
        </p:spPr>
        <p:txBody>
          <a:bodyPr wrap="square" lIns="63500" tIns="25400" rIns="63500" bIns="25400">
            <a:spAutoFit/>
          </a:bodyPr>
          <a:lstStyle/>
          <a:p>
            <a:pPr defTabSz="762000">
              <a:lnSpc>
                <a:spcPct val="101000"/>
              </a:lnSpc>
            </a:pPr>
            <a:r>
              <a:rPr lang="en-US" altLang="ko-KR" sz="1800" b="1" dirty="0"/>
              <a:t>- Accessed by the content of the data rather than by an address</a:t>
            </a:r>
          </a:p>
          <a:p>
            <a:pPr defTabSz="762000">
              <a:lnSpc>
                <a:spcPct val="101000"/>
              </a:lnSpc>
            </a:pPr>
            <a:r>
              <a:rPr lang="en-US" altLang="ko-KR" sz="1800" b="1" dirty="0"/>
              <a:t>- Also called Content Addressable Memory (CAM)</a:t>
            </a:r>
          </a:p>
        </p:txBody>
      </p:sp>
      <p:pic>
        <p:nvPicPr>
          <p:cNvPr id="1026" name="Picture 2" descr="C:\Users\gagan\Desktop\Capture.PNG"/>
          <p:cNvPicPr>
            <a:picLocks noChangeAspect="1" noChangeArrowheads="1"/>
          </p:cNvPicPr>
          <p:nvPr/>
        </p:nvPicPr>
        <p:blipFill>
          <a:blip r:embed="rId2" cstate="print"/>
          <a:srcRect/>
          <a:stretch>
            <a:fillRect/>
          </a:stretch>
        </p:blipFill>
        <p:spPr bwMode="auto">
          <a:xfrm>
            <a:off x="2409825" y="5334000"/>
            <a:ext cx="4324350" cy="1143000"/>
          </a:xfrm>
          <a:prstGeom prst="rect">
            <a:avLst/>
          </a:prstGeom>
          <a:noFill/>
        </p:spPr>
      </p:pic>
      <p:pic>
        <p:nvPicPr>
          <p:cNvPr id="19458" name="Picture 2" descr="Associative Memory"/>
          <p:cNvPicPr>
            <a:picLocks noChangeAspect="1" noChangeArrowheads="1"/>
          </p:cNvPicPr>
          <p:nvPr/>
        </p:nvPicPr>
        <p:blipFill>
          <a:blip r:embed="rId3" cstate="print"/>
          <a:srcRect/>
          <a:stretch>
            <a:fillRect/>
          </a:stretch>
        </p:blipFill>
        <p:spPr bwMode="auto">
          <a:xfrm>
            <a:off x="381000" y="1752600"/>
            <a:ext cx="8305800" cy="3505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89844"/>
            <a:ext cx="8382000" cy="3693319"/>
          </a:xfrm>
          <a:prstGeom prst="rect">
            <a:avLst/>
          </a:prstGeom>
        </p:spPr>
        <p:txBody>
          <a:bodyPr wrap="square">
            <a:spAutoFit/>
          </a:bodyPr>
          <a:lstStyle/>
          <a:p>
            <a:pPr algn="just"/>
            <a:r>
              <a:rPr lang="en-US" dirty="0" smtClean="0"/>
              <a:t>An associative memory can be considered as a memory unit whose stored data can be identified for access by the content of the data itself rather than by an address or memory location.</a:t>
            </a:r>
          </a:p>
          <a:p>
            <a:pPr algn="just"/>
            <a:endParaRPr lang="en-US" dirty="0" smtClean="0"/>
          </a:p>
          <a:p>
            <a:pPr algn="just"/>
            <a:r>
              <a:rPr lang="en-US" dirty="0" smtClean="0"/>
              <a:t>Associative memory is often referred to as </a:t>
            </a:r>
            <a:r>
              <a:rPr lang="en-US" b="1" dirty="0" smtClean="0"/>
              <a:t>Content Addressable Memory (CAM)</a:t>
            </a:r>
            <a:r>
              <a:rPr lang="en-US" dirty="0" smtClean="0"/>
              <a:t>.</a:t>
            </a:r>
          </a:p>
          <a:p>
            <a:pPr algn="just"/>
            <a:endParaRPr lang="en-US" dirty="0" smtClean="0"/>
          </a:p>
          <a:p>
            <a:pPr algn="just"/>
            <a:r>
              <a:rPr lang="en-US" dirty="0" smtClean="0"/>
              <a:t>When a write operation is performed on associative memory, no address or memory location is given to the word. The memory itself is capable of finding an empty unused location to store the word.</a:t>
            </a:r>
          </a:p>
          <a:p>
            <a:pPr algn="just"/>
            <a:endParaRPr lang="en-US" dirty="0" smtClean="0"/>
          </a:p>
          <a:p>
            <a:pPr algn="just"/>
            <a:r>
              <a:rPr lang="en-US" dirty="0" smtClean="0"/>
              <a:t>On the other hand, when the word is to be read from an associative memory, the content of the word, or part of the word, is specified. The words which match the specified content are located by the memory and are marked for reading.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43000"/>
            <a:ext cx="8458200" cy="5355312"/>
          </a:xfrm>
          <a:prstGeom prst="rect">
            <a:avLst/>
          </a:prstGeom>
        </p:spPr>
        <p:txBody>
          <a:bodyPr wrap="square">
            <a:spAutoFit/>
          </a:bodyPr>
          <a:lstStyle/>
          <a:p>
            <a:pPr algn="just"/>
            <a:r>
              <a:rPr lang="en-US" dirty="0" smtClean="0"/>
              <a:t>From the block diagram, we can say that an associative memory consists of a memory array and logic for 'm' words with 'n' bits per word.</a:t>
            </a:r>
          </a:p>
          <a:p>
            <a:pPr algn="just"/>
            <a:endParaRPr lang="en-US" dirty="0" smtClean="0"/>
          </a:p>
          <a:p>
            <a:pPr algn="just"/>
            <a:r>
              <a:rPr lang="en-US" dirty="0" smtClean="0"/>
              <a:t>The functional registers like the argument register </a:t>
            </a:r>
            <a:r>
              <a:rPr lang="en-US" b="1" dirty="0" smtClean="0"/>
              <a:t>A</a:t>
            </a:r>
            <a:r>
              <a:rPr lang="en-US" dirty="0" smtClean="0"/>
              <a:t> and key register </a:t>
            </a:r>
            <a:r>
              <a:rPr lang="en-US" b="1" dirty="0" smtClean="0"/>
              <a:t>K</a:t>
            </a:r>
            <a:r>
              <a:rPr lang="en-US" dirty="0" smtClean="0"/>
              <a:t> each have </a:t>
            </a:r>
            <a:r>
              <a:rPr lang="en-US" b="1" dirty="0" smtClean="0"/>
              <a:t>n</a:t>
            </a:r>
            <a:r>
              <a:rPr lang="en-US" dirty="0" smtClean="0"/>
              <a:t> bits, one for each bit of a word. The match register </a:t>
            </a:r>
            <a:r>
              <a:rPr lang="en-US" b="1" dirty="0" smtClean="0"/>
              <a:t>M</a:t>
            </a:r>
            <a:r>
              <a:rPr lang="en-US" dirty="0" smtClean="0"/>
              <a:t> consists of </a:t>
            </a:r>
            <a:r>
              <a:rPr lang="en-US" b="1" dirty="0" smtClean="0"/>
              <a:t>m</a:t>
            </a:r>
            <a:r>
              <a:rPr lang="en-US" dirty="0" smtClean="0"/>
              <a:t> bits, one for each memory word.</a:t>
            </a:r>
          </a:p>
          <a:p>
            <a:pPr algn="just"/>
            <a:endParaRPr lang="en-US" dirty="0" smtClean="0"/>
          </a:p>
          <a:p>
            <a:pPr algn="just"/>
            <a:r>
              <a:rPr lang="en-US" dirty="0" smtClean="0"/>
              <a:t>The words which are kept in the memory are compared in parallel with the content of the argument register.</a:t>
            </a:r>
          </a:p>
          <a:p>
            <a:pPr algn="just"/>
            <a:endParaRPr lang="en-US" dirty="0" smtClean="0"/>
          </a:p>
          <a:p>
            <a:pPr algn="just"/>
            <a:r>
              <a:rPr lang="en-US" dirty="0" smtClean="0"/>
              <a:t>The key register (K) provides a mask for choosing a particular field or key in the argument word. If the key register contains a binary value of all 1's, then the entire argument is compared with each memory word. Otherwise, only those bits in the argument that have 1's in their corresponding position of the key register are compared. Thus, the key provides a mask for identifying a piece of information which specifies how the reference to memory is made.</a:t>
            </a:r>
          </a:p>
          <a:p>
            <a:pPr algn="just"/>
            <a:endParaRPr lang="en-US" dirty="0" smtClean="0"/>
          </a:p>
          <a:p>
            <a:pPr algn="just"/>
            <a:r>
              <a:rPr lang="en-US" dirty="0" smtClean="0"/>
              <a:t>The following diagram can represent the relation between the memory array and the external registers in an associative memory.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13</a:t>
            </a:fld>
            <a:r>
              <a:rPr lang="en-US" dirty="0"/>
              <a:t>				          Lecture 41</a:t>
            </a:r>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Organization of CAM</a:t>
            </a:r>
          </a:p>
        </p:txBody>
      </p:sp>
      <p:grpSp>
        <p:nvGrpSpPr>
          <p:cNvPr id="2" name="Group 130"/>
          <p:cNvGrpSpPr/>
          <p:nvPr/>
        </p:nvGrpSpPr>
        <p:grpSpPr>
          <a:xfrm>
            <a:off x="1143000" y="1277937"/>
            <a:ext cx="7091977" cy="5126695"/>
            <a:chOff x="184150" y="835025"/>
            <a:chExt cx="7311218" cy="5584237"/>
          </a:xfrm>
        </p:grpSpPr>
        <p:sp>
          <p:nvSpPr>
            <p:cNvPr id="7" name="Rectangle 3"/>
            <p:cNvSpPr>
              <a:spLocks noChangeArrowheads="1"/>
            </p:cNvSpPr>
            <p:nvPr/>
          </p:nvSpPr>
          <p:spPr bwMode="auto">
            <a:xfrm>
              <a:off x="184150" y="3765550"/>
              <a:ext cx="4130999" cy="350820"/>
            </a:xfrm>
            <a:prstGeom prst="rect">
              <a:avLst/>
            </a:prstGeom>
            <a:noFill/>
            <a:ln w="12700">
              <a:noFill/>
              <a:miter lim="800000"/>
              <a:headEnd/>
              <a:tailEnd/>
            </a:ln>
            <a:effectLst/>
          </p:spPr>
          <p:txBody>
            <a:bodyPr wrap="none" lIns="63500" tIns="25400" rIns="63500" bIns="25400">
              <a:spAutoFit/>
            </a:bodyPr>
            <a:lstStyle/>
            <a:p>
              <a:pPr defTabSz="762000">
                <a:lnSpc>
                  <a:spcPct val="101000"/>
                </a:lnSpc>
              </a:pPr>
              <a:r>
                <a:rPr lang="en-US" altLang="ko-KR" sz="1800" b="1"/>
                <a:t>Internal organization of a typical cell C</a:t>
              </a:r>
              <a:r>
                <a:rPr lang="en-US" altLang="ko-KR" sz="1800" b="1" baseline="-25000"/>
                <a:t>ij</a:t>
              </a:r>
              <a:r>
                <a:rPr lang="en-US" altLang="ko-KR" sz="1800" b="1"/>
                <a:t>   </a:t>
              </a:r>
            </a:p>
          </p:txBody>
        </p:sp>
        <p:sp>
          <p:nvSpPr>
            <p:cNvPr id="10" name="Rectangle 7"/>
            <p:cNvSpPr>
              <a:spLocks noChangeArrowheads="1"/>
            </p:cNvSpPr>
            <p:nvPr/>
          </p:nvSpPr>
          <p:spPr bwMode="auto">
            <a:xfrm>
              <a:off x="1949450" y="835025"/>
              <a:ext cx="398463" cy="219075"/>
            </a:xfrm>
            <a:prstGeom prst="rect">
              <a:avLst/>
            </a:prstGeom>
            <a:noFill/>
            <a:ln w="25400">
              <a:solidFill>
                <a:srgbClr val="000000"/>
              </a:solidFill>
              <a:miter lim="800000"/>
              <a:headEnd/>
              <a:tailEnd/>
            </a:ln>
            <a:effectLst/>
          </p:spPr>
          <p:txBody>
            <a:bodyPr wrap="none" anchor="ctr"/>
            <a:lstStyle/>
            <a:p>
              <a:endParaRPr lang="en-US" b="1"/>
            </a:p>
          </p:txBody>
        </p:sp>
        <p:sp>
          <p:nvSpPr>
            <p:cNvPr id="11" name="Rectangle 10"/>
            <p:cNvSpPr>
              <a:spLocks noChangeArrowheads="1"/>
            </p:cNvSpPr>
            <p:nvPr/>
          </p:nvSpPr>
          <p:spPr bwMode="auto">
            <a:xfrm>
              <a:off x="1949450" y="1365250"/>
              <a:ext cx="398463" cy="219075"/>
            </a:xfrm>
            <a:prstGeom prst="rect">
              <a:avLst/>
            </a:prstGeom>
            <a:noFill/>
            <a:ln w="25400">
              <a:solidFill>
                <a:srgbClr val="000000"/>
              </a:solidFill>
              <a:miter lim="800000"/>
              <a:headEnd/>
              <a:tailEnd/>
            </a:ln>
            <a:effectLst/>
          </p:spPr>
          <p:txBody>
            <a:bodyPr wrap="none" anchor="ctr"/>
            <a:lstStyle/>
            <a:p>
              <a:endParaRPr lang="en-US" b="1"/>
            </a:p>
          </p:txBody>
        </p:sp>
        <p:sp>
          <p:nvSpPr>
            <p:cNvPr id="12" name="Rectangle 11"/>
            <p:cNvSpPr>
              <a:spLocks noChangeArrowheads="1"/>
            </p:cNvSpPr>
            <p:nvPr/>
          </p:nvSpPr>
          <p:spPr bwMode="auto">
            <a:xfrm>
              <a:off x="2017713" y="1873249"/>
              <a:ext cx="378437"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C</a:t>
              </a:r>
              <a:r>
                <a:rPr lang="en-US" altLang="ko-KR" sz="1200" b="1" baseline="-25000">
                  <a:solidFill>
                    <a:srgbClr val="000000"/>
                  </a:solidFill>
                </a:rPr>
                <a:t>11</a:t>
              </a:r>
              <a:endParaRPr lang="en-US" altLang="ko-KR" sz="1200" b="1">
                <a:solidFill>
                  <a:srgbClr val="000000"/>
                </a:solidFill>
              </a:endParaRPr>
            </a:p>
          </p:txBody>
        </p:sp>
        <p:sp>
          <p:nvSpPr>
            <p:cNvPr id="13" name="Rectangle 13"/>
            <p:cNvSpPr>
              <a:spLocks noChangeArrowheads="1"/>
            </p:cNvSpPr>
            <p:nvPr/>
          </p:nvSpPr>
          <p:spPr bwMode="auto">
            <a:xfrm>
              <a:off x="1990725" y="1895475"/>
              <a:ext cx="398463" cy="219075"/>
            </a:xfrm>
            <a:prstGeom prst="rect">
              <a:avLst/>
            </a:prstGeom>
            <a:noFill/>
            <a:ln w="25400">
              <a:solidFill>
                <a:srgbClr val="000000"/>
              </a:solidFill>
              <a:miter lim="800000"/>
              <a:headEnd/>
              <a:tailEnd/>
            </a:ln>
            <a:effectLst/>
          </p:spPr>
          <p:txBody>
            <a:bodyPr wrap="none" anchor="ctr"/>
            <a:lstStyle/>
            <a:p>
              <a:endParaRPr lang="en-US" b="1"/>
            </a:p>
          </p:txBody>
        </p:sp>
        <p:sp>
          <p:nvSpPr>
            <p:cNvPr id="14" name="Rectangle 16"/>
            <p:cNvSpPr>
              <a:spLocks noChangeArrowheads="1"/>
            </p:cNvSpPr>
            <p:nvPr/>
          </p:nvSpPr>
          <p:spPr bwMode="auto">
            <a:xfrm>
              <a:off x="1990725" y="2425700"/>
              <a:ext cx="398463" cy="219075"/>
            </a:xfrm>
            <a:prstGeom prst="rect">
              <a:avLst/>
            </a:prstGeom>
            <a:noFill/>
            <a:ln w="25400">
              <a:solidFill>
                <a:srgbClr val="000000"/>
              </a:solidFill>
              <a:miter lim="800000"/>
              <a:headEnd/>
              <a:tailEnd/>
            </a:ln>
            <a:effectLst/>
          </p:spPr>
          <p:txBody>
            <a:bodyPr wrap="none" anchor="ctr"/>
            <a:lstStyle/>
            <a:p>
              <a:endParaRPr lang="en-US" b="1"/>
            </a:p>
          </p:txBody>
        </p:sp>
        <p:sp>
          <p:nvSpPr>
            <p:cNvPr id="15" name="Rectangle 19"/>
            <p:cNvSpPr>
              <a:spLocks noChangeArrowheads="1"/>
            </p:cNvSpPr>
            <p:nvPr/>
          </p:nvSpPr>
          <p:spPr bwMode="auto">
            <a:xfrm>
              <a:off x="1990725" y="2955925"/>
              <a:ext cx="398463" cy="219075"/>
            </a:xfrm>
            <a:prstGeom prst="rect">
              <a:avLst/>
            </a:prstGeom>
            <a:noFill/>
            <a:ln w="25400">
              <a:solidFill>
                <a:srgbClr val="000000"/>
              </a:solidFill>
              <a:miter lim="800000"/>
              <a:headEnd/>
              <a:tailEnd/>
            </a:ln>
            <a:effectLst/>
          </p:spPr>
          <p:txBody>
            <a:bodyPr wrap="none" anchor="ctr"/>
            <a:lstStyle/>
            <a:p>
              <a:endParaRPr lang="en-US" b="1"/>
            </a:p>
          </p:txBody>
        </p:sp>
        <p:sp>
          <p:nvSpPr>
            <p:cNvPr id="16" name="Rectangle 22"/>
            <p:cNvSpPr>
              <a:spLocks noChangeArrowheads="1"/>
            </p:cNvSpPr>
            <p:nvPr/>
          </p:nvSpPr>
          <p:spPr bwMode="auto">
            <a:xfrm>
              <a:off x="3481388" y="835025"/>
              <a:ext cx="396875" cy="219075"/>
            </a:xfrm>
            <a:prstGeom prst="rect">
              <a:avLst/>
            </a:prstGeom>
            <a:noFill/>
            <a:ln w="25400">
              <a:solidFill>
                <a:srgbClr val="000000"/>
              </a:solidFill>
              <a:miter lim="800000"/>
              <a:headEnd/>
              <a:tailEnd/>
            </a:ln>
            <a:effectLst/>
          </p:spPr>
          <p:txBody>
            <a:bodyPr wrap="none" anchor="ctr"/>
            <a:lstStyle/>
            <a:p>
              <a:endParaRPr lang="en-US" b="1"/>
            </a:p>
          </p:txBody>
        </p:sp>
        <p:sp>
          <p:nvSpPr>
            <p:cNvPr id="17" name="Rectangle 25"/>
            <p:cNvSpPr>
              <a:spLocks noChangeArrowheads="1"/>
            </p:cNvSpPr>
            <p:nvPr/>
          </p:nvSpPr>
          <p:spPr bwMode="auto">
            <a:xfrm>
              <a:off x="3490913" y="1365250"/>
              <a:ext cx="396875" cy="219075"/>
            </a:xfrm>
            <a:prstGeom prst="rect">
              <a:avLst/>
            </a:prstGeom>
            <a:noFill/>
            <a:ln w="25400">
              <a:solidFill>
                <a:srgbClr val="000000"/>
              </a:solidFill>
              <a:miter lim="800000"/>
              <a:headEnd/>
              <a:tailEnd/>
            </a:ln>
            <a:effectLst/>
          </p:spPr>
          <p:txBody>
            <a:bodyPr wrap="none" anchor="ctr"/>
            <a:lstStyle/>
            <a:p>
              <a:endParaRPr lang="en-US" b="1"/>
            </a:p>
          </p:txBody>
        </p:sp>
        <p:sp>
          <p:nvSpPr>
            <p:cNvPr id="18" name="Rectangle 28"/>
            <p:cNvSpPr>
              <a:spLocks noChangeArrowheads="1"/>
            </p:cNvSpPr>
            <p:nvPr/>
          </p:nvSpPr>
          <p:spPr bwMode="auto">
            <a:xfrm>
              <a:off x="3517900" y="1900238"/>
              <a:ext cx="398463" cy="217487"/>
            </a:xfrm>
            <a:prstGeom prst="rect">
              <a:avLst/>
            </a:prstGeom>
            <a:noFill/>
            <a:ln w="25400">
              <a:solidFill>
                <a:srgbClr val="000000"/>
              </a:solidFill>
              <a:miter lim="800000"/>
              <a:headEnd/>
              <a:tailEnd/>
            </a:ln>
            <a:effectLst/>
          </p:spPr>
          <p:txBody>
            <a:bodyPr wrap="none" anchor="ctr"/>
            <a:lstStyle/>
            <a:p>
              <a:endParaRPr lang="en-US" b="1"/>
            </a:p>
          </p:txBody>
        </p:sp>
        <p:sp>
          <p:nvSpPr>
            <p:cNvPr id="19" name="Rectangle 31"/>
            <p:cNvSpPr>
              <a:spLocks noChangeArrowheads="1"/>
            </p:cNvSpPr>
            <p:nvPr/>
          </p:nvSpPr>
          <p:spPr bwMode="auto">
            <a:xfrm>
              <a:off x="3517900" y="2430463"/>
              <a:ext cx="398463" cy="217487"/>
            </a:xfrm>
            <a:prstGeom prst="rect">
              <a:avLst/>
            </a:prstGeom>
            <a:noFill/>
            <a:ln w="25400">
              <a:solidFill>
                <a:srgbClr val="000000"/>
              </a:solidFill>
              <a:miter lim="800000"/>
              <a:headEnd/>
              <a:tailEnd/>
            </a:ln>
            <a:effectLst/>
          </p:spPr>
          <p:txBody>
            <a:bodyPr wrap="none" anchor="ctr"/>
            <a:lstStyle/>
            <a:p>
              <a:endParaRPr lang="en-US" b="1"/>
            </a:p>
          </p:txBody>
        </p:sp>
        <p:sp>
          <p:nvSpPr>
            <p:cNvPr id="20" name="Rectangle 34"/>
            <p:cNvSpPr>
              <a:spLocks noChangeArrowheads="1"/>
            </p:cNvSpPr>
            <p:nvPr/>
          </p:nvSpPr>
          <p:spPr bwMode="auto">
            <a:xfrm>
              <a:off x="3517900" y="2960688"/>
              <a:ext cx="398463" cy="217487"/>
            </a:xfrm>
            <a:prstGeom prst="rect">
              <a:avLst/>
            </a:prstGeom>
            <a:noFill/>
            <a:ln w="25400">
              <a:solidFill>
                <a:srgbClr val="000000"/>
              </a:solidFill>
              <a:miter lim="800000"/>
              <a:headEnd/>
              <a:tailEnd/>
            </a:ln>
            <a:effectLst/>
          </p:spPr>
          <p:txBody>
            <a:bodyPr wrap="none" anchor="ctr"/>
            <a:lstStyle/>
            <a:p>
              <a:endParaRPr lang="en-US" b="1"/>
            </a:p>
          </p:txBody>
        </p:sp>
        <p:sp>
          <p:nvSpPr>
            <p:cNvPr id="21" name="Rectangle 37"/>
            <p:cNvSpPr>
              <a:spLocks noChangeArrowheads="1"/>
            </p:cNvSpPr>
            <p:nvPr/>
          </p:nvSpPr>
          <p:spPr bwMode="auto">
            <a:xfrm>
              <a:off x="5045075" y="835025"/>
              <a:ext cx="396875" cy="219075"/>
            </a:xfrm>
            <a:prstGeom prst="rect">
              <a:avLst/>
            </a:prstGeom>
            <a:noFill/>
            <a:ln w="25400">
              <a:solidFill>
                <a:srgbClr val="000000"/>
              </a:solidFill>
              <a:miter lim="800000"/>
              <a:headEnd/>
              <a:tailEnd/>
            </a:ln>
            <a:effectLst/>
          </p:spPr>
          <p:txBody>
            <a:bodyPr wrap="none" anchor="ctr"/>
            <a:lstStyle/>
            <a:p>
              <a:endParaRPr lang="en-US" b="1"/>
            </a:p>
          </p:txBody>
        </p:sp>
        <p:sp>
          <p:nvSpPr>
            <p:cNvPr id="22" name="Rectangle 40"/>
            <p:cNvSpPr>
              <a:spLocks noChangeArrowheads="1"/>
            </p:cNvSpPr>
            <p:nvPr/>
          </p:nvSpPr>
          <p:spPr bwMode="auto">
            <a:xfrm>
              <a:off x="5045075" y="1365250"/>
              <a:ext cx="396875" cy="219075"/>
            </a:xfrm>
            <a:prstGeom prst="rect">
              <a:avLst/>
            </a:prstGeom>
            <a:noFill/>
            <a:ln w="25400">
              <a:solidFill>
                <a:srgbClr val="000000"/>
              </a:solidFill>
              <a:miter lim="800000"/>
              <a:headEnd/>
              <a:tailEnd/>
            </a:ln>
            <a:effectLst/>
          </p:spPr>
          <p:txBody>
            <a:bodyPr wrap="none" anchor="ctr"/>
            <a:lstStyle/>
            <a:p>
              <a:endParaRPr lang="en-US" b="1"/>
            </a:p>
          </p:txBody>
        </p:sp>
        <p:sp>
          <p:nvSpPr>
            <p:cNvPr id="23" name="Rectangle 43"/>
            <p:cNvSpPr>
              <a:spLocks noChangeArrowheads="1"/>
            </p:cNvSpPr>
            <p:nvPr/>
          </p:nvSpPr>
          <p:spPr bwMode="auto">
            <a:xfrm>
              <a:off x="5086350" y="1892300"/>
              <a:ext cx="396875" cy="217488"/>
            </a:xfrm>
            <a:prstGeom prst="rect">
              <a:avLst/>
            </a:prstGeom>
            <a:noFill/>
            <a:ln w="25400">
              <a:solidFill>
                <a:srgbClr val="000000"/>
              </a:solidFill>
              <a:miter lim="800000"/>
              <a:headEnd/>
              <a:tailEnd/>
            </a:ln>
            <a:effectLst/>
          </p:spPr>
          <p:txBody>
            <a:bodyPr wrap="none" anchor="ctr"/>
            <a:lstStyle/>
            <a:p>
              <a:endParaRPr lang="en-US" b="1"/>
            </a:p>
          </p:txBody>
        </p:sp>
        <p:sp>
          <p:nvSpPr>
            <p:cNvPr id="24" name="Rectangle 46"/>
            <p:cNvSpPr>
              <a:spLocks noChangeArrowheads="1"/>
            </p:cNvSpPr>
            <p:nvPr/>
          </p:nvSpPr>
          <p:spPr bwMode="auto">
            <a:xfrm>
              <a:off x="5086350" y="2422525"/>
              <a:ext cx="396875" cy="217488"/>
            </a:xfrm>
            <a:prstGeom prst="rect">
              <a:avLst/>
            </a:prstGeom>
            <a:noFill/>
            <a:ln w="25400">
              <a:solidFill>
                <a:srgbClr val="000000"/>
              </a:solidFill>
              <a:miter lim="800000"/>
              <a:headEnd/>
              <a:tailEnd/>
            </a:ln>
            <a:effectLst/>
          </p:spPr>
          <p:txBody>
            <a:bodyPr wrap="none" anchor="ctr"/>
            <a:lstStyle/>
            <a:p>
              <a:endParaRPr lang="en-US" b="1"/>
            </a:p>
          </p:txBody>
        </p:sp>
        <p:sp>
          <p:nvSpPr>
            <p:cNvPr id="25" name="Rectangle 49"/>
            <p:cNvSpPr>
              <a:spLocks noChangeArrowheads="1"/>
            </p:cNvSpPr>
            <p:nvPr/>
          </p:nvSpPr>
          <p:spPr bwMode="auto">
            <a:xfrm>
              <a:off x="5086350" y="2952750"/>
              <a:ext cx="396875" cy="217488"/>
            </a:xfrm>
            <a:prstGeom prst="rect">
              <a:avLst/>
            </a:prstGeom>
            <a:noFill/>
            <a:ln w="25400">
              <a:solidFill>
                <a:srgbClr val="000000"/>
              </a:solidFill>
              <a:miter lim="800000"/>
              <a:headEnd/>
              <a:tailEnd/>
            </a:ln>
            <a:effectLst/>
          </p:spPr>
          <p:txBody>
            <a:bodyPr wrap="none" anchor="ctr"/>
            <a:lstStyle/>
            <a:p>
              <a:endParaRPr lang="en-US" b="1"/>
            </a:p>
          </p:txBody>
        </p:sp>
        <p:sp>
          <p:nvSpPr>
            <p:cNvPr id="26" name="Rectangle 50"/>
            <p:cNvSpPr>
              <a:spLocks noChangeArrowheads="1"/>
            </p:cNvSpPr>
            <p:nvPr/>
          </p:nvSpPr>
          <p:spPr bwMode="auto">
            <a:xfrm>
              <a:off x="1800225" y="1781175"/>
              <a:ext cx="3790950" cy="1508125"/>
            </a:xfrm>
            <a:prstGeom prst="rect">
              <a:avLst/>
            </a:prstGeom>
            <a:noFill/>
            <a:ln w="25400">
              <a:solidFill>
                <a:srgbClr val="000000"/>
              </a:solidFill>
              <a:miter lim="800000"/>
              <a:headEnd/>
              <a:tailEnd/>
            </a:ln>
            <a:effectLst/>
          </p:spPr>
          <p:txBody>
            <a:bodyPr wrap="none" anchor="ctr"/>
            <a:lstStyle/>
            <a:p>
              <a:endParaRPr lang="en-US" b="1"/>
            </a:p>
          </p:txBody>
        </p:sp>
        <p:sp>
          <p:nvSpPr>
            <p:cNvPr id="27" name="Rectangle 51"/>
            <p:cNvSpPr>
              <a:spLocks noChangeArrowheads="1"/>
            </p:cNvSpPr>
            <p:nvPr/>
          </p:nvSpPr>
          <p:spPr bwMode="auto">
            <a:xfrm>
              <a:off x="1133475" y="1893889"/>
              <a:ext cx="669420"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Word 1</a:t>
              </a:r>
            </a:p>
          </p:txBody>
        </p:sp>
        <p:sp>
          <p:nvSpPr>
            <p:cNvPr id="28" name="Rectangle 52"/>
            <p:cNvSpPr>
              <a:spLocks noChangeArrowheads="1"/>
            </p:cNvSpPr>
            <p:nvPr/>
          </p:nvSpPr>
          <p:spPr bwMode="auto">
            <a:xfrm>
              <a:off x="1152525" y="2405063"/>
              <a:ext cx="628105"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Word i</a:t>
              </a:r>
            </a:p>
          </p:txBody>
        </p:sp>
        <p:sp>
          <p:nvSpPr>
            <p:cNvPr id="29" name="Rectangle 53"/>
            <p:cNvSpPr>
              <a:spLocks noChangeArrowheads="1"/>
            </p:cNvSpPr>
            <p:nvPr/>
          </p:nvSpPr>
          <p:spPr bwMode="auto">
            <a:xfrm>
              <a:off x="1095375" y="2930525"/>
              <a:ext cx="717344"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Word m</a:t>
              </a:r>
            </a:p>
          </p:txBody>
        </p:sp>
        <p:sp>
          <p:nvSpPr>
            <p:cNvPr id="30" name="Rectangle 54"/>
            <p:cNvSpPr>
              <a:spLocks noChangeArrowheads="1"/>
            </p:cNvSpPr>
            <p:nvPr/>
          </p:nvSpPr>
          <p:spPr bwMode="auto">
            <a:xfrm>
              <a:off x="1922463" y="3319463"/>
              <a:ext cx="489158"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Bit 1</a:t>
              </a:r>
            </a:p>
          </p:txBody>
        </p:sp>
        <p:sp>
          <p:nvSpPr>
            <p:cNvPr id="31" name="Rectangle 55"/>
            <p:cNvSpPr>
              <a:spLocks noChangeArrowheads="1"/>
            </p:cNvSpPr>
            <p:nvPr/>
          </p:nvSpPr>
          <p:spPr bwMode="auto">
            <a:xfrm>
              <a:off x="3475038" y="3306763"/>
              <a:ext cx="449497"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Bit j</a:t>
              </a:r>
            </a:p>
          </p:txBody>
        </p:sp>
        <p:sp>
          <p:nvSpPr>
            <p:cNvPr id="32" name="Rectangle 56"/>
            <p:cNvSpPr>
              <a:spLocks noChangeArrowheads="1"/>
            </p:cNvSpPr>
            <p:nvPr/>
          </p:nvSpPr>
          <p:spPr bwMode="auto">
            <a:xfrm>
              <a:off x="5030788" y="3306763"/>
              <a:ext cx="494116"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Bit n</a:t>
              </a:r>
            </a:p>
          </p:txBody>
        </p:sp>
        <p:sp>
          <p:nvSpPr>
            <p:cNvPr id="33" name="Rectangle 57"/>
            <p:cNvSpPr>
              <a:spLocks noChangeArrowheads="1"/>
            </p:cNvSpPr>
            <p:nvPr/>
          </p:nvSpPr>
          <p:spPr bwMode="auto">
            <a:xfrm>
              <a:off x="5984875" y="1863725"/>
              <a:ext cx="380090"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t>
              </a:r>
              <a:r>
                <a:rPr lang="en-US" altLang="ko-KR" sz="1200" b="1" baseline="-25000">
                  <a:solidFill>
                    <a:srgbClr val="000000"/>
                  </a:solidFill>
                </a:rPr>
                <a:t>1</a:t>
              </a:r>
              <a:endParaRPr lang="en-US" altLang="ko-KR" sz="1200" b="1">
                <a:solidFill>
                  <a:srgbClr val="000000"/>
                </a:solidFill>
              </a:endParaRPr>
            </a:p>
          </p:txBody>
        </p:sp>
        <p:sp>
          <p:nvSpPr>
            <p:cNvPr id="34" name="Rectangle 59"/>
            <p:cNvSpPr>
              <a:spLocks noChangeArrowheads="1"/>
            </p:cNvSpPr>
            <p:nvPr/>
          </p:nvSpPr>
          <p:spPr bwMode="auto">
            <a:xfrm>
              <a:off x="5964238" y="1895475"/>
              <a:ext cx="396875" cy="219075"/>
            </a:xfrm>
            <a:prstGeom prst="rect">
              <a:avLst/>
            </a:prstGeom>
            <a:noFill/>
            <a:ln w="25400">
              <a:solidFill>
                <a:srgbClr val="000000"/>
              </a:solidFill>
              <a:miter lim="800000"/>
              <a:headEnd/>
              <a:tailEnd/>
            </a:ln>
            <a:effectLst/>
          </p:spPr>
          <p:txBody>
            <a:bodyPr wrap="none" anchor="ctr"/>
            <a:lstStyle/>
            <a:p>
              <a:endParaRPr lang="en-US" b="1"/>
            </a:p>
          </p:txBody>
        </p:sp>
        <p:sp>
          <p:nvSpPr>
            <p:cNvPr id="35" name="Rectangle 60"/>
            <p:cNvSpPr>
              <a:spLocks noChangeArrowheads="1"/>
            </p:cNvSpPr>
            <p:nvPr/>
          </p:nvSpPr>
          <p:spPr bwMode="auto">
            <a:xfrm>
              <a:off x="5975351" y="2422525"/>
              <a:ext cx="353649"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t>
              </a:r>
              <a:r>
                <a:rPr lang="en-US" altLang="ko-KR" sz="1200" b="1" baseline="-25000">
                  <a:solidFill>
                    <a:srgbClr val="000000"/>
                  </a:solidFill>
                </a:rPr>
                <a:t>i</a:t>
              </a:r>
              <a:endParaRPr lang="en-US" altLang="ko-KR" sz="1200" b="1">
                <a:solidFill>
                  <a:srgbClr val="000000"/>
                </a:solidFill>
              </a:endParaRPr>
            </a:p>
          </p:txBody>
        </p:sp>
        <p:sp>
          <p:nvSpPr>
            <p:cNvPr id="36" name="Rectangle 62"/>
            <p:cNvSpPr>
              <a:spLocks noChangeArrowheads="1"/>
            </p:cNvSpPr>
            <p:nvPr/>
          </p:nvSpPr>
          <p:spPr bwMode="auto">
            <a:xfrm>
              <a:off x="5964238" y="2425700"/>
              <a:ext cx="396875" cy="219075"/>
            </a:xfrm>
            <a:prstGeom prst="rect">
              <a:avLst/>
            </a:prstGeom>
            <a:noFill/>
            <a:ln w="25400">
              <a:solidFill>
                <a:srgbClr val="000000"/>
              </a:solidFill>
              <a:miter lim="800000"/>
              <a:headEnd/>
              <a:tailEnd/>
            </a:ln>
            <a:effectLst/>
          </p:spPr>
          <p:txBody>
            <a:bodyPr wrap="none" anchor="ctr"/>
            <a:lstStyle/>
            <a:p>
              <a:endParaRPr lang="en-US" b="1"/>
            </a:p>
          </p:txBody>
        </p:sp>
        <p:sp>
          <p:nvSpPr>
            <p:cNvPr id="37" name="Rectangle 63"/>
            <p:cNvSpPr>
              <a:spLocks noChangeArrowheads="1"/>
            </p:cNvSpPr>
            <p:nvPr/>
          </p:nvSpPr>
          <p:spPr bwMode="auto">
            <a:xfrm>
              <a:off x="5975351" y="2933700"/>
              <a:ext cx="413141"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t>
              </a:r>
              <a:r>
                <a:rPr lang="en-US" altLang="ko-KR" sz="1200" b="1" baseline="-25000">
                  <a:solidFill>
                    <a:srgbClr val="000000"/>
                  </a:solidFill>
                </a:rPr>
                <a:t>m</a:t>
              </a:r>
              <a:endParaRPr lang="en-US" altLang="ko-KR" sz="1200" b="1">
                <a:solidFill>
                  <a:srgbClr val="000000"/>
                </a:solidFill>
              </a:endParaRPr>
            </a:p>
          </p:txBody>
        </p:sp>
        <p:sp>
          <p:nvSpPr>
            <p:cNvPr id="38" name="Rectangle 65"/>
            <p:cNvSpPr>
              <a:spLocks noChangeArrowheads="1"/>
            </p:cNvSpPr>
            <p:nvPr/>
          </p:nvSpPr>
          <p:spPr bwMode="auto">
            <a:xfrm>
              <a:off x="5964238" y="2955925"/>
              <a:ext cx="396875" cy="219075"/>
            </a:xfrm>
            <a:prstGeom prst="rect">
              <a:avLst/>
            </a:prstGeom>
            <a:noFill/>
            <a:ln w="25400">
              <a:solidFill>
                <a:srgbClr val="000000"/>
              </a:solidFill>
              <a:miter lim="800000"/>
              <a:headEnd/>
              <a:tailEnd/>
            </a:ln>
            <a:effectLst/>
          </p:spPr>
          <p:txBody>
            <a:bodyPr wrap="none" anchor="ctr"/>
            <a:lstStyle/>
            <a:p>
              <a:endParaRPr lang="en-US" b="1"/>
            </a:p>
          </p:txBody>
        </p:sp>
        <p:sp>
          <p:nvSpPr>
            <p:cNvPr id="39" name="Arc 66"/>
            <p:cNvSpPr>
              <a:spLocks/>
            </p:cNvSpPr>
            <p:nvPr/>
          </p:nvSpPr>
          <p:spPr bwMode="auto">
            <a:xfrm>
              <a:off x="2108200" y="1252538"/>
              <a:ext cx="95250" cy="984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40" name="Line 67"/>
            <p:cNvSpPr>
              <a:spLocks noChangeShapeType="1"/>
            </p:cNvSpPr>
            <p:nvPr/>
          </p:nvSpPr>
          <p:spPr bwMode="auto">
            <a:xfrm>
              <a:off x="2154238" y="1058863"/>
              <a:ext cx="0" cy="203200"/>
            </a:xfrm>
            <a:prstGeom prst="line">
              <a:avLst/>
            </a:prstGeom>
            <a:noFill/>
            <a:ln w="25400">
              <a:solidFill>
                <a:srgbClr val="000000"/>
              </a:solidFill>
              <a:round/>
              <a:headEnd/>
              <a:tailEnd/>
            </a:ln>
            <a:effectLst/>
          </p:spPr>
          <p:txBody>
            <a:bodyPr wrap="none" anchor="ctr"/>
            <a:lstStyle/>
            <a:p>
              <a:endParaRPr lang="en-US" b="1"/>
            </a:p>
          </p:txBody>
        </p:sp>
        <p:sp>
          <p:nvSpPr>
            <p:cNvPr id="41" name="Arc 68"/>
            <p:cNvSpPr>
              <a:spLocks/>
            </p:cNvSpPr>
            <p:nvPr/>
          </p:nvSpPr>
          <p:spPr bwMode="auto">
            <a:xfrm>
              <a:off x="3649663" y="1252538"/>
              <a:ext cx="93662" cy="984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42" name="Line 69"/>
            <p:cNvSpPr>
              <a:spLocks noChangeShapeType="1"/>
            </p:cNvSpPr>
            <p:nvPr/>
          </p:nvSpPr>
          <p:spPr bwMode="auto">
            <a:xfrm>
              <a:off x="3695700" y="1050925"/>
              <a:ext cx="0" cy="211138"/>
            </a:xfrm>
            <a:prstGeom prst="line">
              <a:avLst/>
            </a:prstGeom>
            <a:noFill/>
            <a:ln w="25400">
              <a:solidFill>
                <a:srgbClr val="000000"/>
              </a:solidFill>
              <a:round/>
              <a:headEnd/>
              <a:tailEnd/>
            </a:ln>
            <a:effectLst/>
          </p:spPr>
          <p:txBody>
            <a:bodyPr wrap="none" anchor="ctr"/>
            <a:lstStyle/>
            <a:p>
              <a:endParaRPr lang="en-US" b="1"/>
            </a:p>
          </p:txBody>
        </p:sp>
        <p:sp>
          <p:nvSpPr>
            <p:cNvPr id="43" name="Arc 70"/>
            <p:cNvSpPr>
              <a:spLocks/>
            </p:cNvSpPr>
            <p:nvPr/>
          </p:nvSpPr>
          <p:spPr bwMode="auto">
            <a:xfrm>
              <a:off x="5202238" y="1252538"/>
              <a:ext cx="95250" cy="984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44" name="Line 71"/>
            <p:cNvSpPr>
              <a:spLocks noChangeShapeType="1"/>
            </p:cNvSpPr>
            <p:nvPr/>
          </p:nvSpPr>
          <p:spPr bwMode="auto">
            <a:xfrm>
              <a:off x="5249863" y="1054100"/>
              <a:ext cx="0" cy="207963"/>
            </a:xfrm>
            <a:prstGeom prst="line">
              <a:avLst/>
            </a:prstGeom>
            <a:noFill/>
            <a:ln w="25400">
              <a:solidFill>
                <a:srgbClr val="000000"/>
              </a:solidFill>
              <a:round/>
              <a:headEnd/>
              <a:tailEnd/>
            </a:ln>
            <a:effectLst/>
          </p:spPr>
          <p:txBody>
            <a:bodyPr wrap="none" anchor="ctr"/>
            <a:lstStyle/>
            <a:p>
              <a:endParaRPr lang="en-US" b="1"/>
            </a:p>
          </p:txBody>
        </p:sp>
        <p:sp>
          <p:nvSpPr>
            <p:cNvPr id="45" name="Arc 72"/>
            <p:cNvSpPr>
              <a:spLocks/>
            </p:cNvSpPr>
            <p:nvPr/>
          </p:nvSpPr>
          <p:spPr bwMode="auto">
            <a:xfrm>
              <a:off x="2108200" y="1668463"/>
              <a:ext cx="95250" cy="984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46" name="Line 73"/>
            <p:cNvSpPr>
              <a:spLocks noChangeShapeType="1"/>
            </p:cNvSpPr>
            <p:nvPr/>
          </p:nvSpPr>
          <p:spPr bwMode="auto">
            <a:xfrm>
              <a:off x="2154238" y="1581150"/>
              <a:ext cx="0" cy="96838"/>
            </a:xfrm>
            <a:prstGeom prst="line">
              <a:avLst/>
            </a:prstGeom>
            <a:noFill/>
            <a:ln w="25400">
              <a:solidFill>
                <a:srgbClr val="000000"/>
              </a:solidFill>
              <a:round/>
              <a:headEnd/>
              <a:tailEnd/>
            </a:ln>
            <a:effectLst/>
          </p:spPr>
          <p:txBody>
            <a:bodyPr wrap="none" anchor="ctr"/>
            <a:lstStyle/>
            <a:p>
              <a:endParaRPr lang="en-US" b="1"/>
            </a:p>
          </p:txBody>
        </p:sp>
        <p:sp>
          <p:nvSpPr>
            <p:cNvPr id="47" name="Arc 74"/>
            <p:cNvSpPr>
              <a:spLocks/>
            </p:cNvSpPr>
            <p:nvPr/>
          </p:nvSpPr>
          <p:spPr bwMode="auto">
            <a:xfrm>
              <a:off x="3649663" y="1668463"/>
              <a:ext cx="93662" cy="984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48" name="Line 75"/>
            <p:cNvSpPr>
              <a:spLocks noChangeShapeType="1"/>
            </p:cNvSpPr>
            <p:nvPr/>
          </p:nvSpPr>
          <p:spPr bwMode="auto">
            <a:xfrm>
              <a:off x="3695700" y="1592263"/>
              <a:ext cx="0" cy="85725"/>
            </a:xfrm>
            <a:prstGeom prst="line">
              <a:avLst/>
            </a:prstGeom>
            <a:noFill/>
            <a:ln w="25400">
              <a:solidFill>
                <a:srgbClr val="000000"/>
              </a:solidFill>
              <a:round/>
              <a:headEnd/>
              <a:tailEnd/>
            </a:ln>
            <a:effectLst/>
          </p:spPr>
          <p:txBody>
            <a:bodyPr wrap="none" anchor="ctr"/>
            <a:lstStyle/>
            <a:p>
              <a:endParaRPr lang="en-US" b="1"/>
            </a:p>
          </p:txBody>
        </p:sp>
        <p:sp>
          <p:nvSpPr>
            <p:cNvPr id="49" name="Arc 76"/>
            <p:cNvSpPr>
              <a:spLocks/>
            </p:cNvSpPr>
            <p:nvPr/>
          </p:nvSpPr>
          <p:spPr bwMode="auto">
            <a:xfrm>
              <a:off x="5202238" y="1668463"/>
              <a:ext cx="95250" cy="984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50" name="Line 77"/>
            <p:cNvSpPr>
              <a:spLocks noChangeShapeType="1"/>
            </p:cNvSpPr>
            <p:nvPr/>
          </p:nvSpPr>
          <p:spPr bwMode="auto">
            <a:xfrm flipH="1">
              <a:off x="5249863" y="1589088"/>
              <a:ext cx="0" cy="88900"/>
            </a:xfrm>
            <a:prstGeom prst="line">
              <a:avLst/>
            </a:prstGeom>
            <a:noFill/>
            <a:ln w="25400">
              <a:solidFill>
                <a:srgbClr val="000000"/>
              </a:solidFill>
              <a:round/>
              <a:headEnd/>
              <a:tailEnd/>
            </a:ln>
            <a:effectLst/>
          </p:spPr>
          <p:txBody>
            <a:bodyPr wrap="none" anchor="ctr"/>
            <a:lstStyle/>
            <a:p>
              <a:endParaRPr lang="en-US" b="1"/>
            </a:p>
          </p:txBody>
        </p:sp>
        <p:sp>
          <p:nvSpPr>
            <p:cNvPr id="51" name="Arc 78"/>
            <p:cNvSpPr>
              <a:spLocks/>
            </p:cNvSpPr>
            <p:nvPr/>
          </p:nvSpPr>
          <p:spPr bwMode="auto">
            <a:xfrm>
              <a:off x="5842000" y="1955800"/>
              <a:ext cx="117475" cy="7937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b="1"/>
            </a:p>
          </p:txBody>
        </p:sp>
        <p:sp>
          <p:nvSpPr>
            <p:cNvPr id="52" name="Line 79"/>
            <p:cNvSpPr>
              <a:spLocks noChangeShapeType="1"/>
            </p:cNvSpPr>
            <p:nvPr/>
          </p:nvSpPr>
          <p:spPr bwMode="auto">
            <a:xfrm>
              <a:off x="5607050" y="1997075"/>
              <a:ext cx="250825" cy="0"/>
            </a:xfrm>
            <a:prstGeom prst="line">
              <a:avLst/>
            </a:prstGeom>
            <a:noFill/>
            <a:ln w="25400">
              <a:solidFill>
                <a:srgbClr val="000000"/>
              </a:solidFill>
              <a:round/>
              <a:headEnd/>
              <a:tailEnd/>
            </a:ln>
            <a:effectLst/>
          </p:spPr>
          <p:txBody>
            <a:bodyPr wrap="none" anchor="ctr"/>
            <a:lstStyle/>
            <a:p>
              <a:endParaRPr lang="en-US" b="1"/>
            </a:p>
          </p:txBody>
        </p:sp>
        <p:sp>
          <p:nvSpPr>
            <p:cNvPr id="53" name="Arc 80"/>
            <p:cNvSpPr>
              <a:spLocks/>
            </p:cNvSpPr>
            <p:nvPr/>
          </p:nvSpPr>
          <p:spPr bwMode="auto">
            <a:xfrm>
              <a:off x="5842000" y="2486025"/>
              <a:ext cx="117475" cy="7937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b="1"/>
            </a:p>
          </p:txBody>
        </p:sp>
        <p:sp>
          <p:nvSpPr>
            <p:cNvPr id="54" name="Line 81"/>
            <p:cNvSpPr>
              <a:spLocks noChangeShapeType="1"/>
            </p:cNvSpPr>
            <p:nvPr/>
          </p:nvSpPr>
          <p:spPr bwMode="auto">
            <a:xfrm>
              <a:off x="5607050" y="2527300"/>
              <a:ext cx="255588" cy="3175"/>
            </a:xfrm>
            <a:prstGeom prst="line">
              <a:avLst/>
            </a:prstGeom>
            <a:noFill/>
            <a:ln w="25400">
              <a:solidFill>
                <a:srgbClr val="000000"/>
              </a:solidFill>
              <a:round/>
              <a:headEnd/>
              <a:tailEnd/>
            </a:ln>
            <a:effectLst/>
          </p:spPr>
          <p:txBody>
            <a:bodyPr wrap="none" anchor="ctr"/>
            <a:lstStyle/>
            <a:p>
              <a:endParaRPr lang="en-US" b="1"/>
            </a:p>
          </p:txBody>
        </p:sp>
        <p:sp>
          <p:nvSpPr>
            <p:cNvPr id="55" name="Arc 82"/>
            <p:cNvSpPr>
              <a:spLocks/>
            </p:cNvSpPr>
            <p:nvPr/>
          </p:nvSpPr>
          <p:spPr bwMode="auto">
            <a:xfrm>
              <a:off x="5842000" y="3027363"/>
              <a:ext cx="117475" cy="7937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b="1"/>
            </a:p>
          </p:txBody>
        </p:sp>
        <p:sp>
          <p:nvSpPr>
            <p:cNvPr id="56" name="Line 83"/>
            <p:cNvSpPr>
              <a:spLocks noChangeShapeType="1"/>
            </p:cNvSpPr>
            <p:nvPr/>
          </p:nvSpPr>
          <p:spPr bwMode="auto">
            <a:xfrm>
              <a:off x="5588000" y="3068638"/>
              <a:ext cx="257175" cy="0"/>
            </a:xfrm>
            <a:prstGeom prst="line">
              <a:avLst/>
            </a:prstGeom>
            <a:noFill/>
            <a:ln w="25400">
              <a:solidFill>
                <a:srgbClr val="000000"/>
              </a:solidFill>
              <a:round/>
              <a:headEnd/>
              <a:tailEnd/>
            </a:ln>
            <a:effectLst/>
          </p:spPr>
          <p:txBody>
            <a:bodyPr wrap="none" anchor="ctr"/>
            <a:lstStyle/>
            <a:p>
              <a:endParaRPr lang="en-US" b="1"/>
            </a:p>
          </p:txBody>
        </p:sp>
        <p:sp>
          <p:nvSpPr>
            <p:cNvPr id="57" name="Rectangle 85"/>
            <p:cNvSpPr>
              <a:spLocks noChangeArrowheads="1"/>
            </p:cNvSpPr>
            <p:nvPr/>
          </p:nvSpPr>
          <p:spPr bwMode="auto">
            <a:xfrm>
              <a:off x="5924550" y="3951288"/>
              <a:ext cx="310682"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a:t>
              </a:r>
              <a:r>
                <a:rPr lang="en-US" altLang="ko-KR" sz="1200" b="1" baseline="-25000">
                  <a:solidFill>
                    <a:srgbClr val="000000"/>
                  </a:solidFill>
                </a:rPr>
                <a:t>j</a:t>
              </a:r>
              <a:endParaRPr lang="en-US" altLang="ko-KR" sz="1200" b="1">
                <a:solidFill>
                  <a:srgbClr val="000000"/>
                </a:solidFill>
              </a:endParaRPr>
            </a:p>
          </p:txBody>
        </p:sp>
        <p:sp>
          <p:nvSpPr>
            <p:cNvPr id="58" name="Line 87"/>
            <p:cNvSpPr>
              <a:spLocks noChangeShapeType="1"/>
            </p:cNvSpPr>
            <p:nvPr/>
          </p:nvSpPr>
          <p:spPr bwMode="auto">
            <a:xfrm>
              <a:off x="4437063" y="4378325"/>
              <a:ext cx="257175" cy="0"/>
            </a:xfrm>
            <a:prstGeom prst="line">
              <a:avLst/>
            </a:prstGeom>
            <a:noFill/>
            <a:ln w="25400">
              <a:solidFill>
                <a:srgbClr val="000000"/>
              </a:solidFill>
              <a:round/>
              <a:headEnd/>
              <a:tailEnd/>
            </a:ln>
            <a:effectLst/>
          </p:spPr>
          <p:txBody>
            <a:bodyPr wrap="none" anchor="ctr"/>
            <a:lstStyle/>
            <a:p>
              <a:endParaRPr lang="en-US" b="1"/>
            </a:p>
          </p:txBody>
        </p:sp>
        <p:sp>
          <p:nvSpPr>
            <p:cNvPr id="59" name="Line 88"/>
            <p:cNvSpPr>
              <a:spLocks noChangeShapeType="1"/>
            </p:cNvSpPr>
            <p:nvPr/>
          </p:nvSpPr>
          <p:spPr bwMode="auto">
            <a:xfrm>
              <a:off x="4440238" y="4376738"/>
              <a:ext cx="136525" cy="185737"/>
            </a:xfrm>
            <a:prstGeom prst="line">
              <a:avLst/>
            </a:prstGeom>
            <a:noFill/>
            <a:ln w="25400">
              <a:solidFill>
                <a:srgbClr val="000000"/>
              </a:solidFill>
              <a:round/>
              <a:headEnd/>
              <a:tailEnd/>
            </a:ln>
            <a:effectLst/>
          </p:spPr>
          <p:txBody>
            <a:bodyPr wrap="none" anchor="ctr"/>
            <a:lstStyle/>
            <a:p>
              <a:endParaRPr lang="en-US" b="1"/>
            </a:p>
          </p:txBody>
        </p:sp>
        <p:sp>
          <p:nvSpPr>
            <p:cNvPr id="60" name="Line 89"/>
            <p:cNvSpPr>
              <a:spLocks noChangeShapeType="1"/>
            </p:cNvSpPr>
            <p:nvPr/>
          </p:nvSpPr>
          <p:spPr bwMode="auto">
            <a:xfrm flipH="1">
              <a:off x="4564063" y="4370388"/>
              <a:ext cx="144462" cy="192087"/>
            </a:xfrm>
            <a:prstGeom prst="line">
              <a:avLst/>
            </a:prstGeom>
            <a:noFill/>
            <a:ln w="25400">
              <a:solidFill>
                <a:srgbClr val="000000"/>
              </a:solidFill>
              <a:round/>
              <a:headEnd/>
              <a:tailEnd/>
            </a:ln>
            <a:effectLst/>
          </p:spPr>
          <p:txBody>
            <a:bodyPr wrap="none" anchor="ctr"/>
            <a:lstStyle/>
            <a:p>
              <a:endParaRPr lang="en-US" b="1"/>
            </a:p>
          </p:txBody>
        </p:sp>
        <p:grpSp>
          <p:nvGrpSpPr>
            <p:cNvPr id="3" name="Group 153"/>
            <p:cNvGrpSpPr>
              <a:grpSpLocks/>
            </p:cNvGrpSpPr>
            <p:nvPr/>
          </p:nvGrpSpPr>
          <p:grpSpPr bwMode="auto">
            <a:xfrm>
              <a:off x="4240213" y="4887913"/>
              <a:ext cx="414337" cy="327025"/>
              <a:chOff x="1362" y="4500"/>
              <a:chExt cx="280" cy="260"/>
            </a:xfrm>
          </p:grpSpPr>
          <p:sp>
            <p:nvSpPr>
              <p:cNvPr id="62" name="Arc 92"/>
              <p:cNvSpPr>
                <a:spLocks/>
              </p:cNvSpPr>
              <p:nvPr/>
            </p:nvSpPr>
            <p:spPr bwMode="auto">
              <a:xfrm>
                <a:off x="1366" y="4644"/>
                <a:ext cx="131" cy="11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63" name="Arc 93"/>
              <p:cNvSpPr>
                <a:spLocks/>
              </p:cNvSpPr>
              <p:nvPr/>
            </p:nvSpPr>
            <p:spPr bwMode="auto">
              <a:xfrm>
                <a:off x="1496" y="4644"/>
                <a:ext cx="140" cy="11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sp>
            <p:nvSpPr>
              <p:cNvPr id="64" name="Line 94"/>
              <p:cNvSpPr>
                <a:spLocks noChangeShapeType="1"/>
              </p:cNvSpPr>
              <p:nvPr/>
            </p:nvSpPr>
            <p:spPr bwMode="auto">
              <a:xfrm>
                <a:off x="1364" y="4504"/>
                <a:ext cx="0" cy="136"/>
              </a:xfrm>
              <a:prstGeom prst="line">
                <a:avLst/>
              </a:prstGeom>
              <a:noFill/>
              <a:ln w="25400">
                <a:solidFill>
                  <a:srgbClr val="000000"/>
                </a:solidFill>
                <a:round/>
                <a:headEnd/>
                <a:tailEnd/>
              </a:ln>
              <a:effectLst/>
            </p:spPr>
            <p:txBody>
              <a:bodyPr wrap="none" anchor="ctr"/>
              <a:lstStyle/>
              <a:p>
                <a:endParaRPr lang="en-US" b="1"/>
              </a:p>
            </p:txBody>
          </p:sp>
          <p:sp>
            <p:nvSpPr>
              <p:cNvPr id="65" name="Line 95"/>
              <p:cNvSpPr>
                <a:spLocks noChangeShapeType="1"/>
              </p:cNvSpPr>
              <p:nvPr/>
            </p:nvSpPr>
            <p:spPr bwMode="auto">
              <a:xfrm>
                <a:off x="1636" y="4504"/>
                <a:ext cx="0" cy="148"/>
              </a:xfrm>
              <a:prstGeom prst="line">
                <a:avLst/>
              </a:prstGeom>
              <a:noFill/>
              <a:ln w="25400">
                <a:solidFill>
                  <a:srgbClr val="000000"/>
                </a:solidFill>
                <a:round/>
                <a:headEnd/>
                <a:tailEnd/>
              </a:ln>
              <a:effectLst/>
            </p:spPr>
            <p:txBody>
              <a:bodyPr wrap="none" anchor="ctr"/>
              <a:lstStyle/>
              <a:p>
                <a:endParaRPr lang="en-US" b="1"/>
              </a:p>
            </p:txBody>
          </p:sp>
          <p:sp>
            <p:nvSpPr>
              <p:cNvPr id="66" name="Line 96"/>
              <p:cNvSpPr>
                <a:spLocks noChangeShapeType="1"/>
              </p:cNvSpPr>
              <p:nvPr/>
            </p:nvSpPr>
            <p:spPr bwMode="auto">
              <a:xfrm>
                <a:off x="1362" y="4500"/>
                <a:ext cx="280" cy="0"/>
              </a:xfrm>
              <a:prstGeom prst="line">
                <a:avLst/>
              </a:prstGeom>
              <a:noFill/>
              <a:ln w="25400">
                <a:solidFill>
                  <a:srgbClr val="000000"/>
                </a:solidFill>
                <a:round/>
                <a:headEnd/>
                <a:tailEnd/>
              </a:ln>
              <a:effectLst/>
            </p:spPr>
            <p:txBody>
              <a:bodyPr wrap="none" anchor="ctr"/>
              <a:lstStyle/>
              <a:p>
                <a:endParaRPr lang="en-US" b="1"/>
              </a:p>
            </p:txBody>
          </p:sp>
        </p:grpSp>
        <p:sp>
          <p:nvSpPr>
            <p:cNvPr id="67" name="Line 98"/>
            <p:cNvSpPr>
              <a:spLocks noChangeShapeType="1"/>
            </p:cNvSpPr>
            <p:nvPr/>
          </p:nvSpPr>
          <p:spPr bwMode="auto">
            <a:xfrm flipH="1" flipV="1">
              <a:off x="4573588" y="4621213"/>
              <a:ext cx="0" cy="273050"/>
            </a:xfrm>
            <a:prstGeom prst="line">
              <a:avLst/>
            </a:prstGeom>
            <a:noFill/>
            <a:ln w="25400">
              <a:solidFill>
                <a:srgbClr val="000000"/>
              </a:solidFill>
              <a:round/>
              <a:headEnd/>
              <a:tailEnd/>
            </a:ln>
            <a:effectLst/>
          </p:spPr>
          <p:txBody>
            <a:bodyPr wrap="none" anchor="ctr"/>
            <a:lstStyle/>
            <a:p>
              <a:endParaRPr lang="en-US" b="1"/>
            </a:p>
          </p:txBody>
        </p:sp>
        <p:sp>
          <p:nvSpPr>
            <p:cNvPr id="68" name="Line 99"/>
            <p:cNvSpPr>
              <a:spLocks noChangeShapeType="1"/>
            </p:cNvSpPr>
            <p:nvPr/>
          </p:nvSpPr>
          <p:spPr bwMode="auto">
            <a:xfrm flipV="1">
              <a:off x="4302125" y="4703763"/>
              <a:ext cx="0" cy="190500"/>
            </a:xfrm>
            <a:prstGeom prst="line">
              <a:avLst/>
            </a:prstGeom>
            <a:noFill/>
            <a:ln w="25400">
              <a:solidFill>
                <a:srgbClr val="000000"/>
              </a:solidFill>
              <a:round/>
              <a:headEnd/>
              <a:tailEnd/>
            </a:ln>
            <a:effectLst/>
          </p:spPr>
          <p:txBody>
            <a:bodyPr wrap="none" anchor="ctr"/>
            <a:lstStyle/>
            <a:p>
              <a:endParaRPr lang="en-US" b="1"/>
            </a:p>
          </p:txBody>
        </p:sp>
        <p:sp>
          <p:nvSpPr>
            <p:cNvPr id="69" name="Line 106"/>
            <p:cNvSpPr>
              <a:spLocks noChangeShapeType="1"/>
            </p:cNvSpPr>
            <p:nvPr/>
          </p:nvSpPr>
          <p:spPr bwMode="auto">
            <a:xfrm flipV="1">
              <a:off x="5175250" y="4203700"/>
              <a:ext cx="0" cy="690563"/>
            </a:xfrm>
            <a:prstGeom prst="line">
              <a:avLst/>
            </a:prstGeom>
            <a:noFill/>
            <a:ln w="25400">
              <a:solidFill>
                <a:srgbClr val="000000"/>
              </a:solidFill>
              <a:round/>
              <a:headEnd/>
              <a:tailEnd/>
            </a:ln>
            <a:effectLst/>
          </p:spPr>
          <p:txBody>
            <a:bodyPr wrap="none" anchor="ctr"/>
            <a:lstStyle/>
            <a:p>
              <a:endParaRPr lang="en-US" b="1"/>
            </a:p>
          </p:txBody>
        </p:sp>
        <p:sp>
          <p:nvSpPr>
            <p:cNvPr id="70" name="Line 107"/>
            <p:cNvSpPr>
              <a:spLocks noChangeShapeType="1"/>
            </p:cNvSpPr>
            <p:nvPr/>
          </p:nvSpPr>
          <p:spPr bwMode="auto">
            <a:xfrm flipV="1">
              <a:off x="4903788" y="4703763"/>
              <a:ext cx="0" cy="190500"/>
            </a:xfrm>
            <a:prstGeom prst="line">
              <a:avLst/>
            </a:prstGeom>
            <a:noFill/>
            <a:ln w="25400">
              <a:solidFill>
                <a:srgbClr val="000000"/>
              </a:solidFill>
              <a:round/>
              <a:headEnd/>
              <a:tailEnd/>
            </a:ln>
            <a:effectLst/>
          </p:spPr>
          <p:txBody>
            <a:bodyPr wrap="none" anchor="ctr"/>
            <a:lstStyle/>
            <a:p>
              <a:endParaRPr lang="en-US" b="1"/>
            </a:p>
          </p:txBody>
        </p:sp>
        <p:sp>
          <p:nvSpPr>
            <p:cNvPr id="71" name="Rectangle 108"/>
            <p:cNvSpPr>
              <a:spLocks noChangeArrowheads="1"/>
            </p:cNvSpPr>
            <p:nvPr/>
          </p:nvSpPr>
          <p:spPr bwMode="auto">
            <a:xfrm>
              <a:off x="4306888" y="5373688"/>
              <a:ext cx="277631"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R</a:t>
              </a:r>
            </a:p>
          </p:txBody>
        </p:sp>
        <p:sp>
          <p:nvSpPr>
            <p:cNvPr id="72" name="Rectangle 109"/>
            <p:cNvSpPr>
              <a:spLocks noChangeArrowheads="1"/>
            </p:cNvSpPr>
            <p:nvPr/>
          </p:nvSpPr>
          <p:spPr bwMode="auto">
            <a:xfrm>
              <a:off x="4895850" y="5373688"/>
              <a:ext cx="262758"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S</a:t>
              </a:r>
            </a:p>
          </p:txBody>
        </p:sp>
        <p:sp>
          <p:nvSpPr>
            <p:cNvPr id="73" name="Rectangle 110"/>
            <p:cNvSpPr>
              <a:spLocks noChangeArrowheads="1"/>
            </p:cNvSpPr>
            <p:nvPr/>
          </p:nvSpPr>
          <p:spPr bwMode="auto">
            <a:xfrm>
              <a:off x="4106863" y="5407025"/>
              <a:ext cx="1181100" cy="209550"/>
            </a:xfrm>
            <a:prstGeom prst="rect">
              <a:avLst/>
            </a:prstGeom>
            <a:noFill/>
            <a:ln w="25400">
              <a:solidFill>
                <a:srgbClr val="000000"/>
              </a:solidFill>
              <a:miter lim="800000"/>
              <a:headEnd/>
              <a:tailEnd/>
            </a:ln>
            <a:effectLst/>
          </p:spPr>
          <p:txBody>
            <a:bodyPr wrap="none" anchor="ctr"/>
            <a:lstStyle/>
            <a:p>
              <a:endParaRPr lang="en-US" b="1"/>
            </a:p>
          </p:txBody>
        </p:sp>
        <p:sp>
          <p:nvSpPr>
            <p:cNvPr id="74" name="Line 111"/>
            <p:cNvSpPr>
              <a:spLocks noChangeShapeType="1"/>
            </p:cNvSpPr>
            <p:nvPr/>
          </p:nvSpPr>
          <p:spPr bwMode="auto">
            <a:xfrm>
              <a:off x="4443413" y="5216525"/>
              <a:ext cx="0" cy="188913"/>
            </a:xfrm>
            <a:prstGeom prst="line">
              <a:avLst/>
            </a:prstGeom>
            <a:noFill/>
            <a:ln w="25400">
              <a:solidFill>
                <a:srgbClr val="000000"/>
              </a:solidFill>
              <a:round/>
              <a:headEnd/>
              <a:tailEnd/>
            </a:ln>
            <a:effectLst/>
          </p:spPr>
          <p:txBody>
            <a:bodyPr wrap="none" anchor="ctr"/>
            <a:lstStyle/>
            <a:p>
              <a:endParaRPr lang="en-US" b="1"/>
            </a:p>
          </p:txBody>
        </p:sp>
        <p:sp>
          <p:nvSpPr>
            <p:cNvPr id="75" name="Line 112"/>
            <p:cNvSpPr>
              <a:spLocks noChangeShapeType="1"/>
            </p:cNvSpPr>
            <p:nvPr/>
          </p:nvSpPr>
          <p:spPr bwMode="auto">
            <a:xfrm>
              <a:off x="5045075" y="5219700"/>
              <a:ext cx="0" cy="180975"/>
            </a:xfrm>
            <a:prstGeom prst="line">
              <a:avLst/>
            </a:prstGeom>
            <a:noFill/>
            <a:ln w="25400">
              <a:solidFill>
                <a:srgbClr val="000000"/>
              </a:solidFill>
              <a:round/>
              <a:headEnd/>
              <a:tailEnd/>
            </a:ln>
            <a:effectLst/>
          </p:spPr>
          <p:txBody>
            <a:bodyPr wrap="none" anchor="ctr"/>
            <a:lstStyle/>
            <a:p>
              <a:endParaRPr lang="en-US" b="1"/>
            </a:p>
          </p:txBody>
        </p:sp>
        <p:sp>
          <p:nvSpPr>
            <p:cNvPr id="76" name="Line 113"/>
            <p:cNvSpPr>
              <a:spLocks noChangeShapeType="1"/>
            </p:cNvSpPr>
            <p:nvPr/>
          </p:nvSpPr>
          <p:spPr bwMode="auto">
            <a:xfrm>
              <a:off x="3651250" y="4714875"/>
              <a:ext cx="1262063" cy="0"/>
            </a:xfrm>
            <a:prstGeom prst="line">
              <a:avLst/>
            </a:prstGeom>
            <a:noFill/>
            <a:ln w="25400">
              <a:solidFill>
                <a:srgbClr val="000000"/>
              </a:solidFill>
              <a:round/>
              <a:headEnd/>
              <a:tailEnd/>
            </a:ln>
            <a:effectLst/>
          </p:spPr>
          <p:txBody>
            <a:bodyPr wrap="none" anchor="ctr"/>
            <a:lstStyle/>
            <a:p>
              <a:endParaRPr lang="en-US" b="1"/>
            </a:p>
          </p:txBody>
        </p:sp>
        <p:sp>
          <p:nvSpPr>
            <p:cNvPr id="77" name="Line 114"/>
            <p:cNvSpPr>
              <a:spLocks noChangeShapeType="1"/>
            </p:cNvSpPr>
            <p:nvPr/>
          </p:nvSpPr>
          <p:spPr bwMode="auto">
            <a:xfrm flipV="1">
              <a:off x="4573588" y="4191000"/>
              <a:ext cx="0" cy="192088"/>
            </a:xfrm>
            <a:prstGeom prst="line">
              <a:avLst/>
            </a:prstGeom>
            <a:noFill/>
            <a:ln w="25400">
              <a:solidFill>
                <a:srgbClr val="000000"/>
              </a:solidFill>
              <a:round/>
              <a:headEnd/>
              <a:tailEnd/>
            </a:ln>
            <a:effectLst/>
          </p:spPr>
          <p:txBody>
            <a:bodyPr wrap="none" anchor="ctr"/>
            <a:lstStyle/>
            <a:p>
              <a:endParaRPr lang="en-US" b="1"/>
            </a:p>
          </p:txBody>
        </p:sp>
        <p:sp>
          <p:nvSpPr>
            <p:cNvPr id="78" name="Line 115"/>
            <p:cNvSpPr>
              <a:spLocks noChangeShapeType="1"/>
            </p:cNvSpPr>
            <p:nvPr/>
          </p:nvSpPr>
          <p:spPr bwMode="auto">
            <a:xfrm flipH="1">
              <a:off x="3624263" y="4206875"/>
              <a:ext cx="1557337" cy="0"/>
            </a:xfrm>
            <a:prstGeom prst="line">
              <a:avLst/>
            </a:prstGeom>
            <a:noFill/>
            <a:ln w="25400">
              <a:solidFill>
                <a:srgbClr val="000000"/>
              </a:solidFill>
              <a:round/>
              <a:headEnd/>
              <a:tailEnd/>
            </a:ln>
            <a:effectLst/>
          </p:spPr>
          <p:txBody>
            <a:bodyPr wrap="none" anchor="ctr"/>
            <a:lstStyle/>
            <a:p>
              <a:endParaRPr lang="en-US" b="1"/>
            </a:p>
          </p:txBody>
        </p:sp>
        <p:sp>
          <p:nvSpPr>
            <p:cNvPr id="79" name="Line 122"/>
            <p:cNvSpPr>
              <a:spLocks noChangeShapeType="1"/>
            </p:cNvSpPr>
            <p:nvPr/>
          </p:nvSpPr>
          <p:spPr bwMode="auto">
            <a:xfrm flipH="1">
              <a:off x="5049838" y="5618163"/>
              <a:ext cx="0" cy="230187"/>
            </a:xfrm>
            <a:prstGeom prst="line">
              <a:avLst/>
            </a:prstGeom>
            <a:noFill/>
            <a:ln w="25400">
              <a:solidFill>
                <a:srgbClr val="000000"/>
              </a:solidFill>
              <a:round/>
              <a:headEnd/>
              <a:tailEnd/>
            </a:ln>
            <a:effectLst/>
          </p:spPr>
          <p:txBody>
            <a:bodyPr wrap="none" anchor="ctr"/>
            <a:lstStyle/>
            <a:p>
              <a:endParaRPr lang="en-US" b="1"/>
            </a:p>
          </p:txBody>
        </p:sp>
        <p:sp>
          <p:nvSpPr>
            <p:cNvPr id="80" name="Line 123"/>
            <p:cNvSpPr>
              <a:spLocks noChangeShapeType="1"/>
            </p:cNvSpPr>
            <p:nvPr/>
          </p:nvSpPr>
          <p:spPr bwMode="auto">
            <a:xfrm>
              <a:off x="4773613" y="5746750"/>
              <a:ext cx="0" cy="106363"/>
            </a:xfrm>
            <a:prstGeom prst="line">
              <a:avLst/>
            </a:prstGeom>
            <a:noFill/>
            <a:ln w="25400">
              <a:solidFill>
                <a:srgbClr val="000000"/>
              </a:solidFill>
              <a:round/>
              <a:headEnd/>
              <a:tailEnd/>
            </a:ln>
            <a:effectLst/>
          </p:spPr>
          <p:txBody>
            <a:bodyPr wrap="none" anchor="ctr"/>
            <a:lstStyle/>
            <a:p>
              <a:endParaRPr lang="en-US" b="1"/>
            </a:p>
          </p:txBody>
        </p:sp>
        <p:sp>
          <p:nvSpPr>
            <p:cNvPr id="81" name="Line 124"/>
            <p:cNvSpPr>
              <a:spLocks noChangeShapeType="1"/>
            </p:cNvSpPr>
            <p:nvPr/>
          </p:nvSpPr>
          <p:spPr bwMode="auto">
            <a:xfrm>
              <a:off x="3648075" y="5741988"/>
              <a:ext cx="1130300" cy="0"/>
            </a:xfrm>
            <a:prstGeom prst="line">
              <a:avLst/>
            </a:prstGeom>
            <a:noFill/>
            <a:ln w="25400">
              <a:solidFill>
                <a:srgbClr val="000000"/>
              </a:solidFill>
              <a:round/>
              <a:headEnd/>
              <a:tailEnd/>
            </a:ln>
            <a:effectLst/>
          </p:spPr>
          <p:txBody>
            <a:bodyPr wrap="none" anchor="ctr"/>
            <a:lstStyle/>
            <a:p>
              <a:endParaRPr lang="en-US" b="1"/>
            </a:p>
          </p:txBody>
        </p:sp>
        <p:sp>
          <p:nvSpPr>
            <p:cNvPr id="82" name="Arc 125"/>
            <p:cNvSpPr>
              <a:spLocks/>
            </p:cNvSpPr>
            <p:nvPr/>
          </p:nvSpPr>
          <p:spPr bwMode="auto">
            <a:xfrm>
              <a:off x="4859338" y="6319838"/>
              <a:ext cx="90487"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83" name="Line 126"/>
            <p:cNvSpPr>
              <a:spLocks noChangeShapeType="1"/>
            </p:cNvSpPr>
            <p:nvPr/>
          </p:nvSpPr>
          <p:spPr bwMode="auto">
            <a:xfrm>
              <a:off x="4903788" y="6172200"/>
              <a:ext cx="0" cy="157163"/>
            </a:xfrm>
            <a:prstGeom prst="line">
              <a:avLst/>
            </a:prstGeom>
            <a:noFill/>
            <a:ln w="25400">
              <a:solidFill>
                <a:srgbClr val="000000"/>
              </a:solidFill>
              <a:round/>
              <a:headEnd/>
              <a:tailEnd/>
            </a:ln>
            <a:effectLst/>
          </p:spPr>
          <p:txBody>
            <a:bodyPr wrap="none" anchor="ctr"/>
            <a:lstStyle/>
            <a:p>
              <a:endParaRPr lang="en-US" b="1"/>
            </a:p>
          </p:txBody>
        </p:sp>
        <p:sp>
          <p:nvSpPr>
            <p:cNvPr id="84" name="Rectangle 127"/>
            <p:cNvSpPr>
              <a:spLocks noChangeArrowheads="1"/>
            </p:cNvSpPr>
            <p:nvPr/>
          </p:nvSpPr>
          <p:spPr bwMode="auto">
            <a:xfrm>
              <a:off x="4052888" y="6140450"/>
              <a:ext cx="662678"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Output</a:t>
              </a:r>
            </a:p>
          </p:txBody>
        </p:sp>
        <p:sp>
          <p:nvSpPr>
            <p:cNvPr id="85" name="Line 128"/>
            <p:cNvSpPr>
              <a:spLocks noChangeShapeType="1"/>
            </p:cNvSpPr>
            <p:nvPr/>
          </p:nvSpPr>
          <p:spPr bwMode="auto">
            <a:xfrm>
              <a:off x="5068888" y="5745163"/>
              <a:ext cx="908050" cy="0"/>
            </a:xfrm>
            <a:prstGeom prst="line">
              <a:avLst/>
            </a:prstGeom>
            <a:noFill/>
            <a:ln w="25400">
              <a:solidFill>
                <a:srgbClr val="000000"/>
              </a:solidFill>
              <a:round/>
              <a:headEnd/>
              <a:tailEnd/>
            </a:ln>
            <a:effectLst/>
          </p:spPr>
          <p:txBody>
            <a:bodyPr wrap="none" anchor="ctr"/>
            <a:lstStyle/>
            <a:p>
              <a:endParaRPr lang="en-US" b="1"/>
            </a:p>
          </p:txBody>
        </p:sp>
        <p:sp>
          <p:nvSpPr>
            <p:cNvPr id="86" name="Rectangle 129"/>
            <p:cNvSpPr>
              <a:spLocks noChangeArrowheads="1"/>
            </p:cNvSpPr>
            <p:nvPr/>
          </p:nvSpPr>
          <p:spPr bwMode="auto">
            <a:xfrm>
              <a:off x="5989638" y="5453063"/>
              <a:ext cx="607878" cy="459844"/>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Match</a:t>
              </a:r>
            </a:p>
            <a:p>
              <a:pPr defTabSz="762000" eaLnBrk="1">
                <a:lnSpc>
                  <a:spcPct val="90000"/>
                </a:lnSpc>
              </a:pPr>
              <a:endParaRPr lang="en-US" altLang="ko-KR" sz="1200" b="1">
                <a:solidFill>
                  <a:srgbClr val="000000"/>
                </a:solidFill>
              </a:endParaRPr>
            </a:p>
          </p:txBody>
        </p:sp>
        <p:sp>
          <p:nvSpPr>
            <p:cNvPr id="87" name="Rectangle 130"/>
            <p:cNvSpPr>
              <a:spLocks noChangeArrowheads="1"/>
            </p:cNvSpPr>
            <p:nvPr/>
          </p:nvSpPr>
          <p:spPr bwMode="auto">
            <a:xfrm>
              <a:off x="6027738" y="5592763"/>
              <a:ext cx="495769"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logic</a:t>
              </a:r>
            </a:p>
          </p:txBody>
        </p:sp>
        <p:sp>
          <p:nvSpPr>
            <p:cNvPr id="88" name="Rectangle 131"/>
            <p:cNvSpPr>
              <a:spLocks noChangeArrowheads="1"/>
            </p:cNvSpPr>
            <p:nvPr/>
          </p:nvSpPr>
          <p:spPr bwMode="auto">
            <a:xfrm>
              <a:off x="5983288" y="5407025"/>
              <a:ext cx="577850" cy="430213"/>
            </a:xfrm>
            <a:prstGeom prst="rect">
              <a:avLst/>
            </a:prstGeom>
            <a:noFill/>
            <a:ln w="25400">
              <a:solidFill>
                <a:srgbClr val="000000"/>
              </a:solidFill>
              <a:miter lim="800000"/>
              <a:headEnd/>
              <a:tailEnd/>
            </a:ln>
            <a:effectLst/>
          </p:spPr>
          <p:txBody>
            <a:bodyPr wrap="none" anchor="ctr"/>
            <a:lstStyle/>
            <a:p>
              <a:endParaRPr lang="en-US" b="1"/>
            </a:p>
          </p:txBody>
        </p:sp>
        <p:sp>
          <p:nvSpPr>
            <p:cNvPr id="89" name="Arc 132"/>
            <p:cNvSpPr>
              <a:spLocks/>
            </p:cNvSpPr>
            <p:nvPr/>
          </p:nvSpPr>
          <p:spPr bwMode="auto">
            <a:xfrm>
              <a:off x="6799263" y="5584825"/>
              <a:ext cx="111125" cy="762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b="1"/>
            </a:p>
          </p:txBody>
        </p:sp>
        <p:sp>
          <p:nvSpPr>
            <p:cNvPr id="90" name="Line 133"/>
            <p:cNvSpPr>
              <a:spLocks noChangeShapeType="1"/>
            </p:cNvSpPr>
            <p:nvPr/>
          </p:nvSpPr>
          <p:spPr bwMode="auto">
            <a:xfrm>
              <a:off x="6584950" y="5630863"/>
              <a:ext cx="212725" cy="0"/>
            </a:xfrm>
            <a:prstGeom prst="line">
              <a:avLst/>
            </a:prstGeom>
            <a:noFill/>
            <a:ln w="25400">
              <a:solidFill>
                <a:srgbClr val="000000"/>
              </a:solidFill>
              <a:round/>
              <a:headEnd/>
              <a:tailEnd/>
            </a:ln>
            <a:effectLst/>
          </p:spPr>
          <p:txBody>
            <a:bodyPr wrap="none" anchor="ctr"/>
            <a:lstStyle/>
            <a:p>
              <a:endParaRPr lang="en-US" b="1"/>
            </a:p>
          </p:txBody>
        </p:sp>
        <p:sp>
          <p:nvSpPr>
            <p:cNvPr id="91" name="Arc 134"/>
            <p:cNvSpPr>
              <a:spLocks/>
            </p:cNvSpPr>
            <p:nvPr/>
          </p:nvSpPr>
          <p:spPr bwMode="auto">
            <a:xfrm>
              <a:off x="6062663" y="5295900"/>
              <a:ext cx="90487" cy="9683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92" name="Line 135"/>
            <p:cNvSpPr>
              <a:spLocks noChangeShapeType="1"/>
            </p:cNvSpPr>
            <p:nvPr/>
          </p:nvSpPr>
          <p:spPr bwMode="auto">
            <a:xfrm>
              <a:off x="6107113" y="4213225"/>
              <a:ext cx="0" cy="1092200"/>
            </a:xfrm>
            <a:prstGeom prst="line">
              <a:avLst/>
            </a:prstGeom>
            <a:noFill/>
            <a:ln w="25400">
              <a:solidFill>
                <a:srgbClr val="000000"/>
              </a:solidFill>
              <a:round/>
              <a:headEnd/>
              <a:tailEnd/>
            </a:ln>
            <a:effectLst/>
          </p:spPr>
          <p:txBody>
            <a:bodyPr wrap="none" anchor="ctr"/>
            <a:lstStyle/>
            <a:p>
              <a:endParaRPr lang="en-US" b="1"/>
            </a:p>
          </p:txBody>
        </p:sp>
        <p:sp>
          <p:nvSpPr>
            <p:cNvPr id="93" name="Arc 136"/>
            <p:cNvSpPr>
              <a:spLocks/>
            </p:cNvSpPr>
            <p:nvPr/>
          </p:nvSpPr>
          <p:spPr bwMode="auto">
            <a:xfrm>
              <a:off x="6403975" y="5295900"/>
              <a:ext cx="90488" cy="9683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94" name="Line 137"/>
            <p:cNvSpPr>
              <a:spLocks noChangeShapeType="1"/>
            </p:cNvSpPr>
            <p:nvPr/>
          </p:nvSpPr>
          <p:spPr bwMode="auto">
            <a:xfrm>
              <a:off x="6450013" y="4213225"/>
              <a:ext cx="0" cy="1092200"/>
            </a:xfrm>
            <a:prstGeom prst="line">
              <a:avLst/>
            </a:prstGeom>
            <a:noFill/>
            <a:ln w="25400">
              <a:solidFill>
                <a:srgbClr val="000000"/>
              </a:solidFill>
              <a:round/>
              <a:headEnd/>
              <a:tailEnd/>
            </a:ln>
            <a:effectLst/>
          </p:spPr>
          <p:txBody>
            <a:bodyPr wrap="none" anchor="ctr"/>
            <a:lstStyle/>
            <a:p>
              <a:endParaRPr lang="en-US" b="1"/>
            </a:p>
          </p:txBody>
        </p:sp>
        <p:sp>
          <p:nvSpPr>
            <p:cNvPr id="95" name="Rectangle 138"/>
            <p:cNvSpPr>
              <a:spLocks noChangeArrowheads="1"/>
            </p:cNvSpPr>
            <p:nvPr/>
          </p:nvSpPr>
          <p:spPr bwMode="auto">
            <a:xfrm>
              <a:off x="3086100" y="4098925"/>
              <a:ext cx="543693"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Input</a:t>
              </a:r>
            </a:p>
          </p:txBody>
        </p:sp>
        <p:sp>
          <p:nvSpPr>
            <p:cNvPr id="96" name="Rectangle 139"/>
            <p:cNvSpPr>
              <a:spLocks noChangeArrowheads="1"/>
            </p:cNvSpPr>
            <p:nvPr/>
          </p:nvSpPr>
          <p:spPr bwMode="auto">
            <a:xfrm>
              <a:off x="3114675" y="4592638"/>
              <a:ext cx="555592"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Write</a:t>
              </a:r>
            </a:p>
          </p:txBody>
        </p:sp>
        <p:sp>
          <p:nvSpPr>
            <p:cNvPr id="97" name="Rectangle 140"/>
            <p:cNvSpPr>
              <a:spLocks noChangeArrowheads="1"/>
            </p:cNvSpPr>
            <p:nvPr/>
          </p:nvSpPr>
          <p:spPr bwMode="auto">
            <a:xfrm>
              <a:off x="3151188" y="5635625"/>
              <a:ext cx="518244"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Read</a:t>
              </a:r>
            </a:p>
          </p:txBody>
        </p:sp>
        <p:sp>
          <p:nvSpPr>
            <p:cNvPr id="98" name="Rectangle 141"/>
            <p:cNvSpPr>
              <a:spLocks noChangeArrowheads="1"/>
            </p:cNvSpPr>
            <p:nvPr/>
          </p:nvSpPr>
          <p:spPr bwMode="auto">
            <a:xfrm>
              <a:off x="6251575" y="3951288"/>
              <a:ext cx="302420"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K</a:t>
              </a:r>
              <a:r>
                <a:rPr lang="en-US" altLang="ko-KR" sz="1200" b="1" baseline="-25000">
                  <a:solidFill>
                    <a:srgbClr val="000000"/>
                  </a:solidFill>
                </a:rPr>
                <a:t>j</a:t>
              </a:r>
              <a:endParaRPr lang="en-US" altLang="ko-KR" sz="1200" b="1">
                <a:solidFill>
                  <a:srgbClr val="000000"/>
                </a:solidFill>
              </a:endParaRPr>
            </a:p>
          </p:txBody>
        </p:sp>
        <p:sp>
          <p:nvSpPr>
            <p:cNvPr id="99" name="Rectangle 143"/>
            <p:cNvSpPr>
              <a:spLocks noChangeArrowheads="1"/>
            </p:cNvSpPr>
            <p:nvPr/>
          </p:nvSpPr>
          <p:spPr bwMode="auto">
            <a:xfrm>
              <a:off x="7124700" y="5513388"/>
              <a:ext cx="327208"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t>
              </a:r>
            </a:p>
          </p:txBody>
        </p:sp>
        <p:sp>
          <p:nvSpPr>
            <p:cNvPr id="100" name="Rectangle 144"/>
            <p:cNvSpPr>
              <a:spLocks noChangeArrowheads="1"/>
            </p:cNvSpPr>
            <p:nvPr/>
          </p:nvSpPr>
          <p:spPr bwMode="auto">
            <a:xfrm>
              <a:off x="7273925" y="5570538"/>
              <a:ext cx="221443" cy="24864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a:solidFill>
                    <a:srgbClr val="000000"/>
                  </a:solidFill>
                </a:rPr>
                <a:t>i</a:t>
              </a:r>
            </a:p>
          </p:txBody>
        </p:sp>
        <p:sp>
          <p:nvSpPr>
            <p:cNvPr id="101" name="Rectangle 145"/>
            <p:cNvSpPr>
              <a:spLocks noChangeArrowheads="1"/>
            </p:cNvSpPr>
            <p:nvPr/>
          </p:nvSpPr>
          <p:spPr bwMode="auto">
            <a:xfrm>
              <a:off x="6902450" y="5513388"/>
              <a:ext cx="339966"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To</a:t>
              </a:r>
            </a:p>
          </p:txBody>
        </p:sp>
        <p:sp>
          <p:nvSpPr>
            <p:cNvPr id="102" name="Rectangle 146"/>
            <p:cNvSpPr>
              <a:spLocks noChangeArrowheads="1"/>
            </p:cNvSpPr>
            <p:nvPr/>
          </p:nvSpPr>
          <p:spPr bwMode="auto">
            <a:xfrm>
              <a:off x="5372100" y="5516563"/>
              <a:ext cx="261105"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F</a:t>
              </a:r>
            </a:p>
          </p:txBody>
        </p:sp>
        <p:sp>
          <p:nvSpPr>
            <p:cNvPr id="103" name="Rectangle 147"/>
            <p:cNvSpPr>
              <a:spLocks noChangeArrowheads="1"/>
            </p:cNvSpPr>
            <p:nvPr/>
          </p:nvSpPr>
          <p:spPr bwMode="auto">
            <a:xfrm>
              <a:off x="5489574" y="5553075"/>
              <a:ext cx="254495" cy="24864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a:solidFill>
                    <a:srgbClr val="000000"/>
                  </a:solidFill>
                </a:rPr>
                <a:t>ij</a:t>
              </a:r>
            </a:p>
          </p:txBody>
        </p:sp>
        <p:grpSp>
          <p:nvGrpSpPr>
            <p:cNvPr id="61" name="Group 154"/>
            <p:cNvGrpSpPr>
              <a:grpSpLocks/>
            </p:cNvGrpSpPr>
            <p:nvPr/>
          </p:nvGrpSpPr>
          <p:grpSpPr bwMode="auto">
            <a:xfrm>
              <a:off x="4838700" y="4884738"/>
              <a:ext cx="411163" cy="327025"/>
              <a:chOff x="1362" y="4500"/>
              <a:chExt cx="280" cy="260"/>
            </a:xfrm>
          </p:grpSpPr>
          <p:sp>
            <p:nvSpPr>
              <p:cNvPr id="105" name="Arc 155"/>
              <p:cNvSpPr>
                <a:spLocks/>
              </p:cNvSpPr>
              <p:nvPr/>
            </p:nvSpPr>
            <p:spPr bwMode="auto">
              <a:xfrm>
                <a:off x="1366" y="4644"/>
                <a:ext cx="131" cy="11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106" name="Arc 156"/>
              <p:cNvSpPr>
                <a:spLocks/>
              </p:cNvSpPr>
              <p:nvPr/>
            </p:nvSpPr>
            <p:spPr bwMode="auto">
              <a:xfrm>
                <a:off x="1496" y="4644"/>
                <a:ext cx="140" cy="11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sp>
            <p:nvSpPr>
              <p:cNvPr id="107" name="Line 157"/>
              <p:cNvSpPr>
                <a:spLocks noChangeShapeType="1"/>
              </p:cNvSpPr>
              <p:nvPr/>
            </p:nvSpPr>
            <p:spPr bwMode="auto">
              <a:xfrm>
                <a:off x="1364" y="4504"/>
                <a:ext cx="0" cy="136"/>
              </a:xfrm>
              <a:prstGeom prst="line">
                <a:avLst/>
              </a:prstGeom>
              <a:noFill/>
              <a:ln w="25400">
                <a:solidFill>
                  <a:srgbClr val="000000"/>
                </a:solidFill>
                <a:round/>
                <a:headEnd/>
                <a:tailEnd/>
              </a:ln>
              <a:effectLst/>
            </p:spPr>
            <p:txBody>
              <a:bodyPr wrap="none" anchor="ctr"/>
              <a:lstStyle/>
              <a:p>
                <a:endParaRPr lang="en-US" b="1"/>
              </a:p>
            </p:txBody>
          </p:sp>
          <p:sp>
            <p:nvSpPr>
              <p:cNvPr id="108" name="Line 158"/>
              <p:cNvSpPr>
                <a:spLocks noChangeShapeType="1"/>
              </p:cNvSpPr>
              <p:nvPr/>
            </p:nvSpPr>
            <p:spPr bwMode="auto">
              <a:xfrm>
                <a:off x="1636" y="4504"/>
                <a:ext cx="0" cy="148"/>
              </a:xfrm>
              <a:prstGeom prst="line">
                <a:avLst/>
              </a:prstGeom>
              <a:noFill/>
              <a:ln w="25400">
                <a:solidFill>
                  <a:srgbClr val="000000"/>
                </a:solidFill>
                <a:round/>
                <a:headEnd/>
                <a:tailEnd/>
              </a:ln>
              <a:effectLst/>
            </p:spPr>
            <p:txBody>
              <a:bodyPr wrap="none" anchor="ctr"/>
              <a:lstStyle/>
              <a:p>
                <a:endParaRPr lang="en-US" b="1"/>
              </a:p>
            </p:txBody>
          </p:sp>
          <p:sp>
            <p:nvSpPr>
              <p:cNvPr id="109" name="Line 159"/>
              <p:cNvSpPr>
                <a:spLocks noChangeShapeType="1"/>
              </p:cNvSpPr>
              <p:nvPr/>
            </p:nvSpPr>
            <p:spPr bwMode="auto">
              <a:xfrm>
                <a:off x="1362" y="4500"/>
                <a:ext cx="280" cy="0"/>
              </a:xfrm>
              <a:prstGeom prst="line">
                <a:avLst/>
              </a:prstGeom>
              <a:noFill/>
              <a:ln w="25400">
                <a:solidFill>
                  <a:srgbClr val="000000"/>
                </a:solidFill>
                <a:round/>
                <a:headEnd/>
                <a:tailEnd/>
              </a:ln>
              <a:effectLst/>
            </p:spPr>
            <p:txBody>
              <a:bodyPr wrap="none" anchor="ctr"/>
              <a:lstStyle/>
              <a:p>
                <a:endParaRPr lang="en-US" b="1"/>
              </a:p>
            </p:txBody>
          </p:sp>
        </p:grpSp>
        <p:grpSp>
          <p:nvGrpSpPr>
            <p:cNvPr id="104" name="Group 160"/>
            <p:cNvGrpSpPr>
              <a:grpSpLocks/>
            </p:cNvGrpSpPr>
            <p:nvPr/>
          </p:nvGrpSpPr>
          <p:grpSpPr bwMode="auto">
            <a:xfrm>
              <a:off x="4700588" y="5842000"/>
              <a:ext cx="412750" cy="325438"/>
              <a:chOff x="1362" y="4500"/>
              <a:chExt cx="280" cy="260"/>
            </a:xfrm>
          </p:grpSpPr>
          <p:sp>
            <p:nvSpPr>
              <p:cNvPr id="111" name="Arc 161"/>
              <p:cNvSpPr>
                <a:spLocks/>
              </p:cNvSpPr>
              <p:nvPr/>
            </p:nvSpPr>
            <p:spPr bwMode="auto">
              <a:xfrm>
                <a:off x="1366" y="4644"/>
                <a:ext cx="131" cy="11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112" name="Arc 162"/>
              <p:cNvSpPr>
                <a:spLocks/>
              </p:cNvSpPr>
              <p:nvPr/>
            </p:nvSpPr>
            <p:spPr bwMode="auto">
              <a:xfrm>
                <a:off x="1496" y="4644"/>
                <a:ext cx="140" cy="11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sp>
            <p:nvSpPr>
              <p:cNvPr id="113" name="Line 163"/>
              <p:cNvSpPr>
                <a:spLocks noChangeShapeType="1"/>
              </p:cNvSpPr>
              <p:nvPr/>
            </p:nvSpPr>
            <p:spPr bwMode="auto">
              <a:xfrm>
                <a:off x="1364" y="4504"/>
                <a:ext cx="0" cy="136"/>
              </a:xfrm>
              <a:prstGeom prst="line">
                <a:avLst/>
              </a:prstGeom>
              <a:noFill/>
              <a:ln w="25400">
                <a:solidFill>
                  <a:srgbClr val="000000"/>
                </a:solidFill>
                <a:round/>
                <a:headEnd/>
                <a:tailEnd/>
              </a:ln>
              <a:effectLst/>
            </p:spPr>
            <p:txBody>
              <a:bodyPr wrap="none" anchor="ctr"/>
              <a:lstStyle/>
              <a:p>
                <a:endParaRPr lang="en-US" b="1"/>
              </a:p>
            </p:txBody>
          </p:sp>
          <p:sp>
            <p:nvSpPr>
              <p:cNvPr id="114" name="Line 164"/>
              <p:cNvSpPr>
                <a:spLocks noChangeShapeType="1"/>
              </p:cNvSpPr>
              <p:nvPr/>
            </p:nvSpPr>
            <p:spPr bwMode="auto">
              <a:xfrm>
                <a:off x="1636" y="4504"/>
                <a:ext cx="0" cy="148"/>
              </a:xfrm>
              <a:prstGeom prst="line">
                <a:avLst/>
              </a:prstGeom>
              <a:noFill/>
              <a:ln w="25400">
                <a:solidFill>
                  <a:srgbClr val="000000"/>
                </a:solidFill>
                <a:round/>
                <a:headEnd/>
                <a:tailEnd/>
              </a:ln>
              <a:effectLst/>
            </p:spPr>
            <p:txBody>
              <a:bodyPr wrap="none" anchor="ctr"/>
              <a:lstStyle/>
              <a:p>
                <a:endParaRPr lang="en-US" b="1"/>
              </a:p>
            </p:txBody>
          </p:sp>
          <p:sp>
            <p:nvSpPr>
              <p:cNvPr id="115" name="Line 165"/>
              <p:cNvSpPr>
                <a:spLocks noChangeShapeType="1"/>
              </p:cNvSpPr>
              <p:nvPr/>
            </p:nvSpPr>
            <p:spPr bwMode="auto">
              <a:xfrm>
                <a:off x="1362" y="4500"/>
                <a:ext cx="280" cy="0"/>
              </a:xfrm>
              <a:prstGeom prst="line">
                <a:avLst/>
              </a:prstGeom>
              <a:noFill/>
              <a:ln w="25400">
                <a:solidFill>
                  <a:srgbClr val="000000"/>
                </a:solidFill>
                <a:round/>
                <a:headEnd/>
                <a:tailEnd/>
              </a:ln>
              <a:effectLst/>
            </p:spPr>
            <p:txBody>
              <a:bodyPr wrap="none" anchor="ctr"/>
              <a:lstStyle/>
              <a:p>
                <a:endParaRPr lang="en-US" b="1"/>
              </a:p>
            </p:txBody>
          </p:sp>
        </p:grpSp>
        <p:sp>
          <p:nvSpPr>
            <p:cNvPr id="116" name="Oval 166"/>
            <p:cNvSpPr>
              <a:spLocks noChangeArrowheads="1"/>
            </p:cNvSpPr>
            <p:nvPr/>
          </p:nvSpPr>
          <p:spPr bwMode="auto">
            <a:xfrm>
              <a:off x="4537075" y="4554538"/>
              <a:ext cx="68263" cy="58737"/>
            </a:xfrm>
            <a:prstGeom prst="ellipse">
              <a:avLst/>
            </a:prstGeom>
            <a:noFill/>
            <a:ln w="28575">
              <a:solidFill>
                <a:schemeClr val="tx1"/>
              </a:solidFill>
              <a:round/>
              <a:headEnd/>
              <a:tailEnd/>
            </a:ln>
            <a:effectLst/>
          </p:spPr>
          <p:txBody>
            <a:bodyPr wrap="none" anchor="ctr"/>
            <a:lstStyle/>
            <a:p>
              <a:endParaRPr lang="en-US" b="1"/>
            </a:p>
          </p:txBody>
        </p:sp>
        <p:sp>
          <p:nvSpPr>
            <p:cNvPr id="117" name="Oval 167"/>
            <p:cNvSpPr>
              <a:spLocks noChangeArrowheads="1"/>
            </p:cNvSpPr>
            <p:nvPr/>
          </p:nvSpPr>
          <p:spPr bwMode="auto">
            <a:xfrm>
              <a:off x="4532313" y="4178300"/>
              <a:ext cx="69850" cy="58738"/>
            </a:xfrm>
            <a:prstGeom prst="ellipse">
              <a:avLst/>
            </a:prstGeom>
            <a:solidFill>
              <a:schemeClr val="tx1"/>
            </a:solidFill>
            <a:ln w="12700">
              <a:solidFill>
                <a:schemeClr val="tx1"/>
              </a:solidFill>
              <a:round/>
              <a:headEnd/>
              <a:tailEnd/>
            </a:ln>
            <a:effectLst/>
          </p:spPr>
          <p:txBody>
            <a:bodyPr wrap="none" anchor="ctr"/>
            <a:lstStyle/>
            <a:p>
              <a:endParaRPr lang="en-US" b="1"/>
            </a:p>
          </p:txBody>
        </p:sp>
        <p:sp>
          <p:nvSpPr>
            <p:cNvPr id="118" name="Oval 168"/>
            <p:cNvSpPr>
              <a:spLocks noChangeArrowheads="1"/>
            </p:cNvSpPr>
            <p:nvPr/>
          </p:nvSpPr>
          <p:spPr bwMode="auto">
            <a:xfrm>
              <a:off x="5010150" y="5716588"/>
              <a:ext cx="69850" cy="60325"/>
            </a:xfrm>
            <a:prstGeom prst="ellipse">
              <a:avLst/>
            </a:prstGeom>
            <a:solidFill>
              <a:schemeClr val="tx1"/>
            </a:solidFill>
            <a:ln w="12700">
              <a:solidFill>
                <a:schemeClr val="tx1"/>
              </a:solidFill>
              <a:round/>
              <a:headEnd/>
              <a:tailEnd/>
            </a:ln>
            <a:effectLst/>
          </p:spPr>
          <p:txBody>
            <a:bodyPr wrap="none" anchor="ctr"/>
            <a:lstStyle/>
            <a:p>
              <a:endParaRPr lang="en-US" b="1"/>
            </a:p>
          </p:txBody>
        </p:sp>
        <p:sp>
          <p:nvSpPr>
            <p:cNvPr id="119" name="Oval 169"/>
            <p:cNvSpPr>
              <a:spLocks noChangeArrowheads="1"/>
            </p:cNvSpPr>
            <p:nvPr/>
          </p:nvSpPr>
          <p:spPr bwMode="auto">
            <a:xfrm>
              <a:off x="4267200" y="4686300"/>
              <a:ext cx="69850" cy="58738"/>
            </a:xfrm>
            <a:prstGeom prst="ellipse">
              <a:avLst/>
            </a:prstGeom>
            <a:solidFill>
              <a:schemeClr val="tx1"/>
            </a:solidFill>
            <a:ln w="12700">
              <a:solidFill>
                <a:schemeClr val="tx1"/>
              </a:solidFill>
              <a:round/>
              <a:headEnd/>
              <a:tailEnd/>
            </a:ln>
            <a:effectLst/>
          </p:spPr>
          <p:txBody>
            <a:bodyPr wrap="none" anchor="ctr"/>
            <a:lstStyle/>
            <a:p>
              <a:endParaRPr lang="en-US" b="1"/>
            </a:p>
          </p:txBody>
        </p:sp>
        <p:sp>
          <p:nvSpPr>
            <p:cNvPr id="120" name="Rectangle 174"/>
            <p:cNvSpPr>
              <a:spLocks noChangeArrowheads="1"/>
            </p:cNvSpPr>
            <p:nvPr/>
          </p:nvSpPr>
          <p:spPr bwMode="auto">
            <a:xfrm>
              <a:off x="1995487" y="1347788"/>
              <a:ext cx="328861"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K</a:t>
              </a:r>
              <a:r>
                <a:rPr lang="en-US" altLang="ko-KR" sz="1200" b="1" baseline="-25000">
                  <a:solidFill>
                    <a:srgbClr val="000000"/>
                  </a:solidFill>
                </a:rPr>
                <a:t>1</a:t>
              </a:r>
              <a:endParaRPr lang="en-US" altLang="ko-KR" sz="1200" b="1">
                <a:solidFill>
                  <a:srgbClr val="000000"/>
                </a:solidFill>
              </a:endParaRPr>
            </a:p>
          </p:txBody>
        </p:sp>
        <p:sp>
          <p:nvSpPr>
            <p:cNvPr id="121" name="Rectangle 175"/>
            <p:cNvSpPr>
              <a:spLocks noChangeArrowheads="1"/>
            </p:cNvSpPr>
            <p:nvPr/>
          </p:nvSpPr>
          <p:spPr bwMode="auto">
            <a:xfrm>
              <a:off x="3548062" y="1328738"/>
              <a:ext cx="302420"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K</a:t>
              </a:r>
              <a:r>
                <a:rPr lang="en-US" altLang="ko-KR" sz="1200" b="1" baseline="-25000">
                  <a:solidFill>
                    <a:srgbClr val="000000"/>
                  </a:solidFill>
                </a:rPr>
                <a:t>j</a:t>
              </a:r>
              <a:endParaRPr lang="en-US" altLang="ko-KR" sz="1200" b="1">
                <a:solidFill>
                  <a:srgbClr val="000000"/>
                </a:solidFill>
              </a:endParaRPr>
            </a:p>
          </p:txBody>
        </p:sp>
        <p:sp>
          <p:nvSpPr>
            <p:cNvPr id="122" name="Rectangle 176"/>
            <p:cNvSpPr>
              <a:spLocks noChangeArrowheads="1"/>
            </p:cNvSpPr>
            <p:nvPr/>
          </p:nvSpPr>
          <p:spPr bwMode="auto">
            <a:xfrm>
              <a:off x="5100637" y="1347788"/>
              <a:ext cx="330447"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K</a:t>
              </a:r>
              <a:r>
                <a:rPr lang="en-US" altLang="ko-KR" sz="1200" b="1" baseline="-25000">
                  <a:solidFill>
                    <a:srgbClr val="000000"/>
                  </a:solidFill>
                </a:rPr>
                <a:t>n</a:t>
              </a:r>
              <a:endParaRPr lang="en-US" altLang="ko-KR" sz="1200" b="1">
                <a:solidFill>
                  <a:srgbClr val="000000"/>
                </a:solidFill>
              </a:endParaRPr>
            </a:p>
          </p:txBody>
        </p:sp>
        <p:sp>
          <p:nvSpPr>
            <p:cNvPr id="123" name="Rectangle 177"/>
            <p:cNvSpPr>
              <a:spLocks noChangeArrowheads="1"/>
            </p:cNvSpPr>
            <p:nvPr/>
          </p:nvSpPr>
          <p:spPr bwMode="auto">
            <a:xfrm>
              <a:off x="3522663" y="1863725"/>
              <a:ext cx="351996"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C</a:t>
              </a:r>
              <a:r>
                <a:rPr lang="en-US" altLang="ko-KR" sz="1200" b="1" baseline="-25000">
                  <a:solidFill>
                    <a:srgbClr val="000000"/>
                  </a:solidFill>
                </a:rPr>
                <a:t>1j</a:t>
              </a:r>
              <a:endParaRPr lang="en-US" altLang="ko-KR" sz="1200" b="1">
                <a:solidFill>
                  <a:srgbClr val="000000"/>
                </a:solidFill>
              </a:endParaRPr>
            </a:p>
          </p:txBody>
        </p:sp>
        <p:sp>
          <p:nvSpPr>
            <p:cNvPr id="124" name="Rectangle 178"/>
            <p:cNvSpPr>
              <a:spLocks noChangeArrowheads="1"/>
            </p:cNvSpPr>
            <p:nvPr/>
          </p:nvSpPr>
          <p:spPr bwMode="auto">
            <a:xfrm>
              <a:off x="5103813" y="1863725"/>
              <a:ext cx="381742"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C</a:t>
              </a:r>
              <a:r>
                <a:rPr lang="en-US" altLang="ko-KR" sz="1200" b="1" baseline="-25000">
                  <a:solidFill>
                    <a:srgbClr val="000000"/>
                  </a:solidFill>
                </a:rPr>
                <a:t>1n</a:t>
              </a:r>
              <a:endParaRPr lang="en-US" altLang="ko-KR" sz="1200" b="1">
                <a:solidFill>
                  <a:srgbClr val="000000"/>
                </a:solidFill>
              </a:endParaRPr>
            </a:p>
          </p:txBody>
        </p:sp>
        <p:sp>
          <p:nvSpPr>
            <p:cNvPr id="125" name="Rectangle 179"/>
            <p:cNvSpPr>
              <a:spLocks noChangeArrowheads="1"/>
            </p:cNvSpPr>
            <p:nvPr/>
          </p:nvSpPr>
          <p:spPr bwMode="auto">
            <a:xfrm>
              <a:off x="2008188" y="2406650"/>
              <a:ext cx="351996"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dirty="0">
                  <a:solidFill>
                    <a:srgbClr val="000000"/>
                  </a:solidFill>
                </a:rPr>
                <a:t>C</a:t>
              </a:r>
              <a:r>
                <a:rPr lang="en-US" altLang="ko-KR" sz="1200" b="1" baseline="-25000" dirty="0">
                  <a:solidFill>
                    <a:srgbClr val="000000"/>
                  </a:solidFill>
                </a:rPr>
                <a:t>i1</a:t>
              </a:r>
              <a:endParaRPr lang="en-US" altLang="ko-KR" sz="1200" b="1" dirty="0">
                <a:solidFill>
                  <a:srgbClr val="000000"/>
                </a:solidFill>
              </a:endParaRPr>
            </a:p>
          </p:txBody>
        </p:sp>
        <p:sp>
          <p:nvSpPr>
            <p:cNvPr id="126" name="Rectangle 180"/>
            <p:cNvSpPr>
              <a:spLocks noChangeArrowheads="1"/>
            </p:cNvSpPr>
            <p:nvPr/>
          </p:nvSpPr>
          <p:spPr bwMode="auto">
            <a:xfrm>
              <a:off x="3513138" y="2397125"/>
              <a:ext cx="325555"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C</a:t>
              </a:r>
              <a:r>
                <a:rPr lang="en-US" altLang="ko-KR" sz="1200" b="1" baseline="-25000">
                  <a:solidFill>
                    <a:srgbClr val="000000"/>
                  </a:solidFill>
                </a:rPr>
                <a:t>ij</a:t>
              </a:r>
              <a:endParaRPr lang="en-US" altLang="ko-KR" sz="1200" b="1">
                <a:solidFill>
                  <a:srgbClr val="000000"/>
                </a:solidFill>
              </a:endParaRPr>
            </a:p>
          </p:txBody>
        </p:sp>
        <p:sp>
          <p:nvSpPr>
            <p:cNvPr id="127" name="Rectangle 181"/>
            <p:cNvSpPr>
              <a:spLocks noChangeArrowheads="1"/>
            </p:cNvSpPr>
            <p:nvPr/>
          </p:nvSpPr>
          <p:spPr bwMode="auto">
            <a:xfrm>
              <a:off x="5094288" y="2397125"/>
              <a:ext cx="355301"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dirty="0" err="1">
                  <a:solidFill>
                    <a:srgbClr val="000000"/>
                  </a:solidFill>
                </a:rPr>
                <a:t>C</a:t>
              </a:r>
              <a:r>
                <a:rPr lang="en-US" altLang="ko-KR" sz="1200" b="1" baseline="-25000" dirty="0" err="1">
                  <a:solidFill>
                    <a:srgbClr val="000000"/>
                  </a:solidFill>
                </a:rPr>
                <a:t>in</a:t>
              </a:r>
              <a:endParaRPr lang="en-US" altLang="ko-KR" sz="1200" b="1" dirty="0">
                <a:solidFill>
                  <a:srgbClr val="000000"/>
                </a:solidFill>
              </a:endParaRPr>
            </a:p>
          </p:txBody>
        </p:sp>
        <p:sp>
          <p:nvSpPr>
            <p:cNvPr id="128" name="Rectangle 182"/>
            <p:cNvSpPr>
              <a:spLocks noChangeArrowheads="1"/>
            </p:cNvSpPr>
            <p:nvPr/>
          </p:nvSpPr>
          <p:spPr bwMode="auto">
            <a:xfrm>
              <a:off x="2008188" y="2930525"/>
              <a:ext cx="411488"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C</a:t>
              </a:r>
              <a:r>
                <a:rPr lang="en-US" altLang="ko-KR" sz="1200" b="1" baseline="-25000">
                  <a:solidFill>
                    <a:srgbClr val="000000"/>
                  </a:solidFill>
                </a:rPr>
                <a:t>m1</a:t>
              </a:r>
              <a:endParaRPr lang="en-US" altLang="ko-KR" sz="1200" b="1">
                <a:solidFill>
                  <a:srgbClr val="000000"/>
                </a:solidFill>
              </a:endParaRPr>
            </a:p>
          </p:txBody>
        </p:sp>
        <p:sp>
          <p:nvSpPr>
            <p:cNvPr id="129" name="Rectangle 183"/>
            <p:cNvSpPr>
              <a:spLocks noChangeArrowheads="1"/>
            </p:cNvSpPr>
            <p:nvPr/>
          </p:nvSpPr>
          <p:spPr bwMode="auto">
            <a:xfrm>
              <a:off x="3513138" y="2921000"/>
              <a:ext cx="385047"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C</a:t>
              </a:r>
              <a:r>
                <a:rPr lang="en-US" altLang="ko-KR" sz="1200" b="1" baseline="-25000">
                  <a:solidFill>
                    <a:srgbClr val="000000"/>
                  </a:solidFill>
                </a:rPr>
                <a:t>mj</a:t>
              </a:r>
              <a:endParaRPr lang="en-US" altLang="ko-KR" sz="1200" b="1">
                <a:solidFill>
                  <a:srgbClr val="000000"/>
                </a:solidFill>
              </a:endParaRPr>
            </a:p>
          </p:txBody>
        </p:sp>
        <p:sp>
          <p:nvSpPr>
            <p:cNvPr id="130" name="Rectangle 184"/>
            <p:cNvSpPr>
              <a:spLocks noChangeArrowheads="1"/>
            </p:cNvSpPr>
            <p:nvPr/>
          </p:nvSpPr>
          <p:spPr bwMode="auto">
            <a:xfrm>
              <a:off x="5094288" y="2921000"/>
              <a:ext cx="414793" cy="27881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C</a:t>
              </a:r>
              <a:r>
                <a:rPr lang="en-US" altLang="ko-KR" sz="1200" b="1" baseline="-25000">
                  <a:solidFill>
                    <a:srgbClr val="000000"/>
                  </a:solidFill>
                </a:rPr>
                <a:t>mn</a:t>
              </a:r>
              <a:endParaRPr lang="en-US" altLang="ko-KR" sz="1200" b="1">
                <a:solidFill>
                  <a:srgbClr val="000000"/>
                </a:solidFill>
              </a:endParaRPr>
            </a:p>
          </p:txBody>
        </p:sp>
      </p:grpSp>
      <p:sp>
        <p:nvSpPr>
          <p:cNvPr id="132" name="Rectangle 171"/>
          <p:cNvSpPr>
            <a:spLocks noChangeArrowheads="1"/>
          </p:cNvSpPr>
          <p:nvPr/>
        </p:nvSpPr>
        <p:spPr bwMode="auto">
          <a:xfrm>
            <a:off x="2895600" y="1270000"/>
            <a:ext cx="34766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A</a:t>
            </a:r>
            <a:r>
              <a:rPr lang="en-US" altLang="ko-KR" sz="1200" baseline="-25000">
                <a:solidFill>
                  <a:srgbClr val="000000"/>
                </a:solidFill>
              </a:rPr>
              <a:t>1</a:t>
            </a:r>
            <a:endParaRPr lang="en-US" altLang="ko-KR" sz="1200">
              <a:solidFill>
                <a:srgbClr val="000000"/>
              </a:solidFill>
            </a:endParaRPr>
          </a:p>
        </p:txBody>
      </p:sp>
      <p:sp>
        <p:nvSpPr>
          <p:cNvPr id="133" name="Rectangle 172"/>
          <p:cNvSpPr>
            <a:spLocks noChangeArrowheads="1"/>
          </p:cNvSpPr>
          <p:nvPr/>
        </p:nvSpPr>
        <p:spPr bwMode="auto">
          <a:xfrm>
            <a:off x="4448175" y="1250950"/>
            <a:ext cx="319087"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A</a:t>
            </a:r>
            <a:r>
              <a:rPr lang="en-US" altLang="ko-KR" sz="1200" baseline="-25000">
                <a:solidFill>
                  <a:srgbClr val="000000"/>
                </a:solidFill>
              </a:rPr>
              <a:t>j</a:t>
            </a:r>
            <a:endParaRPr lang="en-US" altLang="ko-KR" sz="1200">
              <a:solidFill>
                <a:srgbClr val="000000"/>
              </a:solidFill>
            </a:endParaRPr>
          </a:p>
        </p:txBody>
      </p:sp>
      <p:sp>
        <p:nvSpPr>
          <p:cNvPr id="134" name="Rectangle 173"/>
          <p:cNvSpPr>
            <a:spLocks noChangeArrowheads="1"/>
          </p:cNvSpPr>
          <p:nvPr/>
        </p:nvSpPr>
        <p:spPr bwMode="auto">
          <a:xfrm>
            <a:off x="5972175" y="1270000"/>
            <a:ext cx="35242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dirty="0">
                <a:solidFill>
                  <a:srgbClr val="000000"/>
                </a:solidFill>
              </a:rPr>
              <a:t>A</a:t>
            </a:r>
            <a:r>
              <a:rPr lang="en-US" altLang="ko-KR" sz="1200" baseline="-25000" dirty="0">
                <a:solidFill>
                  <a:srgbClr val="000000"/>
                </a:solidFill>
              </a:rPr>
              <a:t>n</a:t>
            </a:r>
            <a:endParaRPr lang="en-US" altLang="ko-KR" sz="1200" dirty="0">
              <a:solidFill>
                <a:srgbClr val="000000"/>
              </a:solidFill>
            </a:endParaRPr>
          </a:p>
        </p:txBody>
      </p:sp>
      <p:sp>
        <p:nvSpPr>
          <p:cNvPr id="135" name="TextBox 134"/>
          <p:cNvSpPr txBox="1"/>
          <p:nvPr/>
        </p:nvSpPr>
        <p:spPr>
          <a:xfrm>
            <a:off x="457200" y="2209800"/>
            <a:ext cx="1283621" cy="523220"/>
          </a:xfrm>
          <a:prstGeom prst="rect">
            <a:avLst/>
          </a:prstGeom>
          <a:noFill/>
        </p:spPr>
        <p:txBody>
          <a:bodyPr wrap="none" rtlCol="0">
            <a:spAutoFit/>
          </a:bodyPr>
          <a:lstStyle/>
          <a:p>
            <a:r>
              <a:rPr lang="en-US" sz="1400" dirty="0" err="1"/>
              <a:t>i</a:t>
            </a:r>
            <a:r>
              <a:rPr lang="en-US" sz="1400" dirty="0"/>
              <a:t>= word</a:t>
            </a:r>
          </a:p>
          <a:p>
            <a:r>
              <a:rPr lang="en-US" sz="1400" dirty="0"/>
              <a:t>j-= bit in word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66842"/>
            <a:ext cx="8458200" cy="4893647"/>
          </a:xfrm>
          <a:prstGeom prst="rect">
            <a:avLst/>
          </a:prstGeom>
        </p:spPr>
        <p:txBody>
          <a:bodyPr wrap="square">
            <a:spAutoFit/>
          </a:bodyPr>
          <a:lstStyle/>
          <a:p>
            <a:pPr algn="just"/>
            <a:r>
              <a:rPr lang="en-US" sz="2400" dirty="0" smtClean="0"/>
              <a:t>The cells present inside the memory array are marked by the letter C with two subscripts. The first subscript gives the word number and the second specifies the bit position in the word. For instance, the cell </a:t>
            </a:r>
            <a:r>
              <a:rPr lang="en-US" sz="2400" dirty="0" err="1" smtClean="0"/>
              <a:t>C</a:t>
            </a:r>
            <a:r>
              <a:rPr lang="en-US" sz="2400" baseline="-25000" dirty="0" err="1" smtClean="0"/>
              <a:t>ij</a:t>
            </a:r>
            <a:r>
              <a:rPr lang="en-US" sz="2400" dirty="0" smtClean="0"/>
              <a:t> is the cell for bit </a:t>
            </a:r>
            <a:r>
              <a:rPr lang="en-US" sz="2400" b="1" dirty="0" smtClean="0"/>
              <a:t>j</a:t>
            </a:r>
            <a:r>
              <a:rPr lang="en-US" sz="2400" dirty="0" smtClean="0"/>
              <a:t> in word </a:t>
            </a:r>
            <a:r>
              <a:rPr lang="en-US" sz="2400" b="1" dirty="0" err="1" smtClean="0"/>
              <a:t>i</a:t>
            </a:r>
            <a:r>
              <a:rPr lang="en-US" sz="2400" dirty="0" smtClean="0"/>
              <a:t>.</a:t>
            </a:r>
          </a:p>
          <a:p>
            <a:pPr algn="just"/>
            <a:endParaRPr lang="en-US" sz="2400" dirty="0" smtClean="0"/>
          </a:p>
          <a:p>
            <a:pPr algn="just"/>
            <a:r>
              <a:rPr lang="en-US" sz="2400" dirty="0" smtClean="0"/>
              <a:t>A bit </a:t>
            </a:r>
            <a:r>
              <a:rPr lang="en-US" sz="2400" dirty="0" err="1" smtClean="0"/>
              <a:t>A</a:t>
            </a:r>
            <a:r>
              <a:rPr lang="en-US" sz="2400" baseline="-25000" dirty="0" err="1" smtClean="0"/>
              <a:t>j</a:t>
            </a:r>
            <a:r>
              <a:rPr lang="en-US" sz="2400" dirty="0" smtClean="0"/>
              <a:t> in the argument register is compared with all the bits in column </a:t>
            </a:r>
            <a:r>
              <a:rPr lang="en-US" sz="2400" b="1" dirty="0" smtClean="0"/>
              <a:t>j</a:t>
            </a:r>
            <a:r>
              <a:rPr lang="en-US" sz="2400" dirty="0" smtClean="0"/>
              <a:t> of the array provided that </a:t>
            </a:r>
            <a:r>
              <a:rPr lang="en-US" sz="2400" dirty="0" err="1" smtClean="0"/>
              <a:t>K</a:t>
            </a:r>
            <a:r>
              <a:rPr lang="en-US" sz="2400" baseline="-25000" dirty="0" err="1" smtClean="0"/>
              <a:t>j</a:t>
            </a:r>
            <a:r>
              <a:rPr lang="en-US" sz="2400" dirty="0" smtClean="0"/>
              <a:t> = 1. This process is done for all columns </a:t>
            </a:r>
            <a:r>
              <a:rPr lang="en-US" sz="2400" b="1" dirty="0" smtClean="0"/>
              <a:t>j</a:t>
            </a:r>
            <a:r>
              <a:rPr lang="en-US" sz="2400" dirty="0" smtClean="0"/>
              <a:t> = 1, 2, 3......, n.</a:t>
            </a:r>
          </a:p>
          <a:p>
            <a:pPr algn="just"/>
            <a:endParaRPr lang="en-US" sz="2400" dirty="0" smtClean="0"/>
          </a:p>
          <a:p>
            <a:pPr algn="just"/>
            <a:r>
              <a:rPr lang="en-US" sz="2400" dirty="0" smtClean="0"/>
              <a:t>If a match occurs between all the unmasked bits of the argument and the bits in word </a:t>
            </a:r>
            <a:r>
              <a:rPr lang="en-US" sz="2400" b="1" dirty="0" err="1" smtClean="0"/>
              <a:t>i</a:t>
            </a:r>
            <a:r>
              <a:rPr lang="en-US" sz="2400" dirty="0" smtClean="0"/>
              <a:t>, the corresponding bit M</a:t>
            </a:r>
            <a:r>
              <a:rPr lang="en-US" sz="2400" baseline="-25000" dirty="0" smtClean="0"/>
              <a:t>i</a:t>
            </a:r>
            <a:r>
              <a:rPr lang="en-US" sz="2400" dirty="0" smtClean="0"/>
              <a:t> in the match register is set to 1. If one or more unmasked bits of the argument and the word do not match, M</a:t>
            </a:r>
            <a:r>
              <a:rPr lang="en-US" sz="2400" baseline="-25000" dirty="0" smtClean="0"/>
              <a:t>i</a:t>
            </a:r>
            <a:r>
              <a:rPr lang="en-US" sz="2400" dirty="0" smtClean="0"/>
              <a:t> is cleared to 0.</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15</a:t>
            </a:fld>
            <a:r>
              <a:rPr lang="en-US" dirty="0"/>
              <a:t>				          Lecture 41</a:t>
            </a:r>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Match Logic</a:t>
            </a:r>
          </a:p>
        </p:txBody>
      </p:sp>
      <p:grpSp>
        <p:nvGrpSpPr>
          <p:cNvPr id="2" name="Group 394"/>
          <p:cNvGrpSpPr/>
          <p:nvPr/>
        </p:nvGrpSpPr>
        <p:grpSpPr>
          <a:xfrm>
            <a:off x="2133600" y="1720850"/>
            <a:ext cx="5042390" cy="3384550"/>
            <a:chOff x="2405063" y="1379538"/>
            <a:chExt cx="5042390" cy="3384550"/>
          </a:xfrm>
        </p:grpSpPr>
        <p:sp>
          <p:nvSpPr>
            <p:cNvPr id="202" name="Line 14"/>
            <p:cNvSpPr>
              <a:spLocks noChangeShapeType="1"/>
            </p:cNvSpPr>
            <p:nvPr/>
          </p:nvSpPr>
          <p:spPr bwMode="auto">
            <a:xfrm flipV="1">
              <a:off x="2919413" y="2660650"/>
              <a:ext cx="0" cy="149225"/>
            </a:xfrm>
            <a:prstGeom prst="line">
              <a:avLst/>
            </a:prstGeom>
            <a:noFill/>
            <a:ln w="25400">
              <a:solidFill>
                <a:srgbClr val="000000"/>
              </a:solidFill>
              <a:round/>
              <a:headEnd/>
              <a:tailEnd/>
            </a:ln>
            <a:effectLst/>
          </p:spPr>
          <p:txBody>
            <a:bodyPr wrap="none" anchor="ctr"/>
            <a:lstStyle/>
            <a:p>
              <a:endParaRPr lang="en-US" b="1"/>
            </a:p>
          </p:txBody>
        </p:sp>
        <p:sp>
          <p:nvSpPr>
            <p:cNvPr id="203" name="Line 15"/>
            <p:cNvSpPr>
              <a:spLocks noChangeShapeType="1"/>
            </p:cNvSpPr>
            <p:nvPr/>
          </p:nvSpPr>
          <p:spPr bwMode="auto">
            <a:xfrm flipV="1">
              <a:off x="2770188" y="2079625"/>
              <a:ext cx="0" cy="730250"/>
            </a:xfrm>
            <a:prstGeom prst="line">
              <a:avLst/>
            </a:prstGeom>
            <a:noFill/>
            <a:ln w="25400">
              <a:solidFill>
                <a:srgbClr val="000000"/>
              </a:solidFill>
              <a:round/>
              <a:headEnd/>
              <a:tailEnd/>
            </a:ln>
            <a:effectLst/>
          </p:spPr>
          <p:txBody>
            <a:bodyPr wrap="none" anchor="ctr"/>
            <a:lstStyle/>
            <a:p>
              <a:endParaRPr lang="en-US" b="1"/>
            </a:p>
          </p:txBody>
        </p:sp>
        <p:sp>
          <p:nvSpPr>
            <p:cNvPr id="204" name="Line 16"/>
            <p:cNvSpPr>
              <a:spLocks noChangeShapeType="1"/>
            </p:cNvSpPr>
            <p:nvPr/>
          </p:nvSpPr>
          <p:spPr bwMode="auto">
            <a:xfrm flipV="1">
              <a:off x="3336925" y="2205038"/>
              <a:ext cx="0" cy="604837"/>
            </a:xfrm>
            <a:prstGeom prst="line">
              <a:avLst/>
            </a:prstGeom>
            <a:noFill/>
            <a:ln w="25400">
              <a:solidFill>
                <a:srgbClr val="000000"/>
              </a:solidFill>
              <a:round/>
              <a:headEnd/>
              <a:tailEnd/>
            </a:ln>
            <a:effectLst/>
          </p:spPr>
          <p:txBody>
            <a:bodyPr wrap="none" anchor="ctr"/>
            <a:lstStyle/>
            <a:p>
              <a:endParaRPr lang="en-US" b="1"/>
            </a:p>
          </p:txBody>
        </p:sp>
        <p:sp>
          <p:nvSpPr>
            <p:cNvPr id="205" name="Line 17"/>
            <p:cNvSpPr>
              <a:spLocks noChangeShapeType="1"/>
            </p:cNvSpPr>
            <p:nvPr/>
          </p:nvSpPr>
          <p:spPr bwMode="auto">
            <a:xfrm flipV="1">
              <a:off x="3190875" y="2079625"/>
              <a:ext cx="0" cy="730250"/>
            </a:xfrm>
            <a:prstGeom prst="line">
              <a:avLst/>
            </a:prstGeom>
            <a:noFill/>
            <a:ln w="25400">
              <a:solidFill>
                <a:srgbClr val="000000"/>
              </a:solidFill>
              <a:round/>
              <a:headEnd/>
              <a:tailEnd/>
            </a:ln>
            <a:effectLst/>
          </p:spPr>
          <p:txBody>
            <a:bodyPr wrap="none" anchor="ctr"/>
            <a:lstStyle/>
            <a:p>
              <a:endParaRPr lang="en-US" b="1"/>
            </a:p>
          </p:txBody>
        </p:sp>
        <p:sp>
          <p:nvSpPr>
            <p:cNvPr id="206" name="Rectangle 18"/>
            <p:cNvSpPr>
              <a:spLocks noChangeArrowheads="1"/>
            </p:cNvSpPr>
            <p:nvPr/>
          </p:nvSpPr>
          <p:spPr bwMode="auto">
            <a:xfrm>
              <a:off x="2641600" y="1839913"/>
              <a:ext cx="814388" cy="239712"/>
            </a:xfrm>
            <a:prstGeom prst="rect">
              <a:avLst/>
            </a:prstGeom>
            <a:noFill/>
            <a:ln w="25400">
              <a:solidFill>
                <a:srgbClr val="000000"/>
              </a:solidFill>
              <a:miter lim="800000"/>
              <a:headEnd/>
              <a:tailEnd/>
            </a:ln>
            <a:effectLst/>
          </p:spPr>
          <p:txBody>
            <a:bodyPr wrap="none" anchor="ctr"/>
            <a:lstStyle/>
            <a:p>
              <a:endParaRPr lang="en-US" b="1"/>
            </a:p>
          </p:txBody>
        </p:sp>
        <p:sp>
          <p:nvSpPr>
            <p:cNvPr id="207" name="Rectangle 19"/>
            <p:cNvSpPr>
              <a:spLocks noChangeArrowheads="1"/>
            </p:cNvSpPr>
            <p:nvPr/>
          </p:nvSpPr>
          <p:spPr bwMode="auto">
            <a:xfrm>
              <a:off x="2601913" y="1838325"/>
              <a:ext cx="288542"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F'</a:t>
              </a:r>
            </a:p>
          </p:txBody>
        </p:sp>
        <p:sp>
          <p:nvSpPr>
            <p:cNvPr id="208" name="Rectangle 20"/>
            <p:cNvSpPr>
              <a:spLocks noChangeArrowheads="1"/>
            </p:cNvSpPr>
            <p:nvPr/>
          </p:nvSpPr>
          <p:spPr bwMode="auto">
            <a:xfrm>
              <a:off x="2720975" y="1898650"/>
              <a:ext cx="280527" cy="2282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a:solidFill>
                    <a:srgbClr val="000000"/>
                  </a:solidFill>
                </a:rPr>
                <a:t>i1</a:t>
              </a:r>
            </a:p>
          </p:txBody>
        </p:sp>
        <p:sp>
          <p:nvSpPr>
            <p:cNvPr id="209" name="Line 27"/>
            <p:cNvSpPr>
              <a:spLocks noChangeShapeType="1"/>
            </p:cNvSpPr>
            <p:nvPr/>
          </p:nvSpPr>
          <p:spPr bwMode="auto">
            <a:xfrm>
              <a:off x="2924175" y="2670175"/>
              <a:ext cx="592138" cy="0"/>
            </a:xfrm>
            <a:prstGeom prst="line">
              <a:avLst/>
            </a:prstGeom>
            <a:noFill/>
            <a:ln w="25400">
              <a:solidFill>
                <a:srgbClr val="000000"/>
              </a:solidFill>
              <a:round/>
              <a:headEnd/>
              <a:tailEnd/>
            </a:ln>
            <a:effectLst/>
          </p:spPr>
          <p:txBody>
            <a:bodyPr wrap="none" anchor="ctr"/>
            <a:lstStyle/>
            <a:p>
              <a:endParaRPr lang="en-US" b="1"/>
            </a:p>
          </p:txBody>
        </p:sp>
        <p:sp>
          <p:nvSpPr>
            <p:cNvPr id="210" name="Rectangle 28"/>
            <p:cNvSpPr>
              <a:spLocks noChangeArrowheads="1"/>
            </p:cNvSpPr>
            <p:nvPr/>
          </p:nvSpPr>
          <p:spPr bwMode="auto">
            <a:xfrm>
              <a:off x="3014663" y="1838325"/>
              <a:ext cx="25327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F</a:t>
              </a:r>
            </a:p>
          </p:txBody>
        </p:sp>
        <p:sp>
          <p:nvSpPr>
            <p:cNvPr id="211" name="Rectangle 29"/>
            <p:cNvSpPr>
              <a:spLocks noChangeArrowheads="1"/>
            </p:cNvSpPr>
            <p:nvPr/>
          </p:nvSpPr>
          <p:spPr bwMode="auto">
            <a:xfrm>
              <a:off x="3138488" y="1889125"/>
              <a:ext cx="280527" cy="2282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a:solidFill>
                    <a:srgbClr val="000000"/>
                  </a:solidFill>
                </a:rPr>
                <a:t>i1</a:t>
              </a:r>
            </a:p>
          </p:txBody>
        </p:sp>
        <p:sp>
          <p:nvSpPr>
            <p:cNvPr id="212" name="Arc 30"/>
            <p:cNvSpPr>
              <a:spLocks/>
            </p:cNvSpPr>
            <p:nvPr/>
          </p:nvSpPr>
          <p:spPr bwMode="auto">
            <a:xfrm>
              <a:off x="3502025" y="3657600"/>
              <a:ext cx="93663"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213" name="Line 31"/>
            <p:cNvSpPr>
              <a:spLocks noChangeShapeType="1"/>
            </p:cNvSpPr>
            <p:nvPr/>
          </p:nvSpPr>
          <p:spPr bwMode="auto">
            <a:xfrm>
              <a:off x="3548063" y="2557463"/>
              <a:ext cx="0" cy="1111250"/>
            </a:xfrm>
            <a:prstGeom prst="line">
              <a:avLst/>
            </a:prstGeom>
            <a:noFill/>
            <a:ln w="25400">
              <a:solidFill>
                <a:srgbClr val="000000"/>
              </a:solidFill>
              <a:round/>
              <a:headEnd/>
              <a:tailEnd/>
            </a:ln>
            <a:effectLst/>
          </p:spPr>
          <p:txBody>
            <a:bodyPr wrap="none" anchor="ctr"/>
            <a:lstStyle/>
            <a:p>
              <a:endParaRPr lang="en-US" b="1"/>
            </a:p>
          </p:txBody>
        </p:sp>
        <p:sp>
          <p:nvSpPr>
            <p:cNvPr id="214" name="Arc 37"/>
            <p:cNvSpPr>
              <a:spLocks/>
            </p:cNvSpPr>
            <p:nvPr/>
          </p:nvSpPr>
          <p:spPr bwMode="auto">
            <a:xfrm>
              <a:off x="2514600" y="3657600"/>
              <a:ext cx="93663"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215" name="Line 38"/>
            <p:cNvSpPr>
              <a:spLocks noChangeShapeType="1"/>
            </p:cNvSpPr>
            <p:nvPr/>
          </p:nvSpPr>
          <p:spPr bwMode="auto">
            <a:xfrm>
              <a:off x="2560638" y="2557463"/>
              <a:ext cx="0" cy="1111250"/>
            </a:xfrm>
            <a:prstGeom prst="line">
              <a:avLst/>
            </a:prstGeom>
            <a:noFill/>
            <a:ln w="25400">
              <a:solidFill>
                <a:srgbClr val="000000"/>
              </a:solidFill>
              <a:round/>
              <a:headEnd/>
              <a:tailEnd/>
            </a:ln>
            <a:effectLst/>
          </p:spPr>
          <p:txBody>
            <a:bodyPr wrap="none" anchor="ctr"/>
            <a:lstStyle/>
            <a:p>
              <a:endParaRPr lang="en-US" b="1"/>
            </a:p>
          </p:txBody>
        </p:sp>
        <p:sp>
          <p:nvSpPr>
            <p:cNvPr id="216" name="Line 39"/>
            <p:cNvSpPr>
              <a:spLocks noChangeShapeType="1"/>
            </p:cNvSpPr>
            <p:nvPr/>
          </p:nvSpPr>
          <p:spPr bwMode="auto">
            <a:xfrm>
              <a:off x="3548063" y="1643063"/>
              <a:ext cx="0" cy="644525"/>
            </a:xfrm>
            <a:prstGeom prst="line">
              <a:avLst/>
            </a:prstGeom>
            <a:noFill/>
            <a:ln w="25400">
              <a:solidFill>
                <a:srgbClr val="000000"/>
              </a:solidFill>
              <a:round/>
              <a:headEnd/>
              <a:tailEnd/>
            </a:ln>
            <a:effectLst/>
          </p:spPr>
          <p:txBody>
            <a:bodyPr wrap="none" anchor="ctr"/>
            <a:lstStyle/>
            <a:p>
              <a:endParaRPr lang="en-US" b="1"/>
            </a:p>
          </p:txBody>
        </p:sp>
        <p:sp>
          <p:nvSpPr>
            <p:cNvPr id="217" name="Line 40"/>
            <p:cNvSpPr>
              <a:spLocks noChangeShapeType="1"/>
            </p:cNvSpPr>
            <p:nvPr/>
          </p:nvSpPr>
          <p:spPr bwMode="auto">
            <a:xfrm>
              <a:off x="3344863" y="2212975"/>
              <a:ext cx="184150" cy="0"/>
            </a:xfrm>
            <a:prstGeom prst="line">
              <a:avLst/>
            </a:prstGeom>
            <a:noFill/>
            <a:ln w="25400">
              <a:solidFill>
                <a:srgbClr val="000000"/>
              </a:solidFill>
              <a:round/>
              <a:headEnd/>
              <a:tailEnd/>
            </a:ln>
            <a:effectLst/>
          </p:spPr>
          <p:txBody>
            <a:bodyPr wrap="none" anchor="ctr"/>
            <a:lstStyle/>
            <a:p>
              <a:endParaRPr lang="en-US" b="1"/>
            </a:p>
          </p:txBody>
        </p:sp>
        <p:sp>
          <p:nvSpPr>
            <p:cNvPr id="218" name="Line 41"/>
            <p:cNvSpPr>
              <a:spLocks noChangeShapeType="1"/>
            </p:cNvSpPr>
            <p:nvPr/>
          </p:nvSpPr>
          <p:spPr bwMode="auto">
            <a:xfrm flipH="1">
              <a:off x="2560638" y="1643063"/>
              <a:ext cx="0" cy="650875"/>
            </a:xfrm>
            <a:prstGeom prst="line">
              <a:avLst/>
            </a:prstGeom>
            <a:noFill/>
            <a:ln w="25400">
              <a:solidFill>
                <a:srgbClr val="000000"/>
              </a:solidFill>
              <a:round/>
              <a:headEnd/>
              <a:tailEnd/>
            </a:ln>
            <a:effectLst/>
          </p:spPr>
          <p:txBody>
            <a:bodyPr wrap="none" anchor="ctr"/>
            <a:lstStyle/>
            <a:p>
              <a:endParaRPr lang="en-US" b="1"/>
            </a:p>
          </p:txBody>
        </p:sp>
        <p:grpSp>
          <p:nvGrpSpPr>
            <p:cNvPr id="3" name="Group 46"/>
            <p:cNvGrpSpPr>
              <a:grpSpLocks/>
            </p:cNvGrpSpPr>
            <p:nvPr/>
          </p:nvGrpSpPr>
          <p:grpSpPr bwMode="auto">
            <a:xfrm>
              <a:off x="2851150" y="3449638"/>
              <a:ext cx="393700" cy="446087"/>
              <a:chOff x="721" y="3008"/>
              <a:chExt cx="255" cy="312"/>
            </a:xfrm>
          </p:grpSpPr>
          <p:sp>
            <p:nvSpPr>
              <p:cNvPr id="220" name="Arc 42"/>
              <p:cNvSpPr>
                <a:spLocks/>
              </p:cNvSpPr>
              <p:nvPr/>
            </p:nvSpPr>
            <p:spPr bwMode="auto">
              <a:xfrm>
                <a:off x="721" y="3008"/>
                <a:ext cx="128"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221" name="Arc 43"/>
              <p:cNvSpPr>
                <a:spLocks/>
              </p:cNvSpPr>
              <p:nvPr/>
            </p:nvSpPr>
            <p:spPr bwMode="auto">
              <a:xfrm>
                <a:off x="848" y="3008"/>
                <a:ext cx="128"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sp>
            <p:nvSpPr>
              <p:cNvPr id="222" name="Arc 44"/>
              <p:cNvSpPr>
                <a:spLocks/>
              </p:cNvSpPr>
              <p:nvPr/>
            </p:nvSpPr>
            <p:spPr bwMode="auto">
              <a:xfrm>
                <a:off x="721" y="3008"/>
                <a:ext cx="128" cy="31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223" name="Arc 45"/>
              <p:cNvSpPr>
                <a:spLocks/>
              </p:cNvSpPr>
              <p:nvPr/>
            </p:nvSpPr>
            <p:spPr bwMode="auto">
              <a:xfrm>
                <a:off x="848" y="3008"/>
                <a:ext cx="128" cy="31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grpSp>
        <p:sp>
          <p:nvSpPr>
            <p:cNvPr id="224" name="Line 47"/>
            <p:cNvSpPr>
              <a:spLocks noChangeShapeType="1"/>
            </p:cNvSpPr>
            <p:nvPr/>
          </p:nvSpPr>
          <p:spPr bwMode="auto">
            <a:xfrm>
              <a:off x="3054350" y="3200400"/>
              <a:ext cx="0" cy="306388"/>
            </a:xfrm>
            <a:prstGeom prst="line">
              <a:avLst/>
            </a:prstGeom>
            <a:noFill/>
            <a:ln w="25400">
              <a:solidFill>
                <a:srgbClr val="000000"/>
              </a:solidFill>
              <a:round/>
              <a:headEnd/>
              <a:tailEnd/>
            </a:ln>
            <a:effectLst/>
          </p:spPr>
          <p:txBody>
            <a:bodyPr wrap="none" anchor="ctr"/>
            <a:lstStyle/>
            <a:p>
              <a:endParaRPr lang="en-US" b="1"/>
            </a:p>
          </p:txBody>
        </p:sp>
        <p:sp>
          <p:nvSpPr>
            <p:cNvPr id="225" name="Freeform 48"/>
            <p:cNvSpPr>
              <a:spLocks/>
            </p:cNvSpPr>
            <p:nvPr/>
          </p:nvSpPr>
          <p:spPr bwMode="auto">
            <a:xfrm>
              <a:off x="2838450" y="3070225"/>
              <a:ext cx="211138" cy="119063"/>
            </a:xfrm>
            <a:custGeom>
              <a:avLst/>
              <a:gdLst/>
              <a:ahLst/>
              <a:cxnLst>
                <a:cxn ang="0">
                  <a:pos x="0" y="0"/>
                </a:cxn>
                <a:cxn ang="0">
                  <a:pos x="0" y="88"/>
                </a:cxn>
                <a:cxn ang="0">
                  <a:pos x="136" y="88"/>
                </a:cxn>
              </a:cxnLst>
              <a:rect l="0" t="0" r="r" b="b"/>
              <a:pathLst>
                <a:path w="137" h="89">
                  <a:moveTo>
                    <a:pt x="0" y="0"/>
                  </a:moveTo>
                  <a:lnTo>
                    <a:pt x="0" y="88"/>
                  </a:lnTo>
                  <a:lnTo>
                    <a:pt x="136" y="88"/>
                  </a:lnTo>
                </a:path>
              </a:pathLst>
            </a:custGeom>
            <a:noFill/>
            <a:ln w="25400" cap="rnd" cmpd="sng">
              <a:solidFill>
                <a:srgbClr val="000000"/>
              </a:solidFill>
              <a:prstDash val="solid"/>
              <a:round/>
              <a:headEnd type="none" w="med" len="med"/>
              <a:tailEnd type="none" w="med" len="med"/>
            </a:ln>
            <a:effectLst/>
          </p:spPr>
          <p:txBody>
            <a:bodyPr/>
            <a:lstStyle/>
            <a:p>
              <a:endParaRPr lang="en-US" b="1"/>
            </a:p>
          </p:txBody>
        </p:sp>
        <p:sp>
          <p:nvSpPr>
            <p:cNvPr id="226" name="Line 49"/>
            <p:cNvSpPr>
              <a:spLocks noChangeShapeType="1"/>
            </p:cNvSpPr>
            <p:nvPr/>
          </p:nvSpPr>
          <p:spPr bwMode="auto">
            <a:xfrm flipH="1">
              <a:off x="3263900" y="3073400"/>
              <a:ext cx="0" cy="260350"/>
            </a:xfrm>
            <a:prstGeom prst="line">
              <a:avLst/>
            </a:prstGeom>
            <a:noFill/>
            <a:ln w="25400">
              <a:solidFill>
                <a:srgbClr val="000000"/>
              </a:solidFill>
              <a:round/>
              <a:headEnd/>
              <a:tailEnd/>
            </a:ln>
            <a:effectLst/>
          </p:spPr>
          <p:txBody>
            <a:bodyPr wrap="none" anchor="ctr"/>
            <a:lstStyle/>
            <a:p>
              <a:endParaRPr lang="en-US" b="1"/>
            </a:p>
          </p:txBody>
        </p:sp>
        <p:sp>
          <p:nvSpPr>
            <p:cNvPr id="227" name="Line 50"/>
            <p:cNvSpPr>
              <a:spLocks noChangeShapeType="1"/>
            </p:cNvSpPr>
            <p:nvPr/>
          </p:nvSpPr>
          <p:spPr bwMode="auto">
            <a:xfrm flipV="1">
              <a:off x="3176588" y="3325813"/>
              <a:ext cx="101600" cy="4762"/>
            </a:xfrm>
            <a:prstGeom prst="line">
              <a:avLst/>
            </a:prstGeom>
            <a:noFill/>
            <a:ln w="25400">
              <a:solidFill>
                <a:srgbClr val="000000"/>
              </a:solidFill>
              <a:round/>
              <a:headEnd/>
              <a:tailEnd/>
            </a:ln>
            <a:effectLst/>
          </p:spPr>
          <p:txBody>
            <a:bodyPr wrap="none" anchor="ctr"/>
            <a:lstStyle/>
            <a:p>
              <a:endParaRPr lang="en-US" b="1"/>
            </a:p>
          </p:txBody>
        </p:sp>
        <p:sp>
          <p:nvSpPr>
            <p:cNvPr id="228" name="Line 51"/>
            <p:cNvSpPr>
              <a:spLocks noChangeShapeType="1"/>
            </p:cNvSpPr>
            <p:nvPr/>
          </p:nvSpPr>
          <p:spPr bwMode="auto">
            <a:xfrm>
              <a:off x="3190875" y="3335338"/>
              <a:ext cx="0" cy="161925"/>
            </a:xfrm>
            <a:prstGeom prst="line">
              <a:avLst/>
            </a:prstGeom>
            <a:noFill/>
            <a:ln w="25400">
              <a:solidFill>
                <a:srgbClr val="000000"/>
              </a:solidFill>
              <a:round/>
              <a:headEnd/>
              <a:tailEnd/>
            </a:ln>
            <a:effectLst/>
          </p:spPr>
          <p:txBody>
            <a:bodyPr wrap="none" anchor="ctr"/>
            <a:lstStyle/>
            <a:p>
              <a:endParaRPr lang="en-US" b="1"/>
            </a:p>
          </p:txBody>
        </p:sp>
        <p:sp>
          <p:nvSpPr>
            <p:cNvPr id="229" name="Line 52"/>
            <p:cNvSpPr>
              <a:spLocks noChangeShapeType="1"/>
            </p:cNvSpPr>
            <p:nvPr/>
          </p:nvSpPr>
          <p:spPr bwMode="auto">
            <a:xfrm>
              <a:off x="2919413" y="3335338"/>
              <a:ext cx="0" cy="149225"/>
            </a:xfrm>
            <a:prstGeom prst="line">
              <a:avLst/>
            </a:prstGeom>
            <a:noFill/>
            <a:ln w="25400">
              <a:solidFill>
                <a:srgbClr val="000000"/>
              </a:solidFill>
              <a:round/>
              <a:headEnd/>
              <a:tailEnd/>
            </a:ln>
            <a:effectLst/>
          </p:spPr>
          <p:txBody>
            <a:bodyPr wrap="none" anchor="ctr"/>
            <a:lstStyle/>
            <a:p>
              <a:endParaRPr lang="en-US" b="1"/>
            </a:p>
          </p:txBody>
        </p:sp>
        <p:sp>
          <p:nvSpPr>
            <p:cNvPr id="230" name="Line 53"/>
            <p:cNvSpPr>
              <a:spLocks noChangeShapeType="1"/>
            </p:cNvSpPr>
            <p:nvPr/>
          </p:nvSpPr>
          <p:spPr bwMode="auto">
            <a:xfrm flipH="1">
              <a:off x="2541588" y="3330575"/>
              <a:ext cx="382587" cy="0"/>
            </a:xfrm>
            <a:prstGeom prst="line">
              <a:avLst/>
            </a:prstGeom>
            <a:noFill/>
            <a:ln w="25400">
              <a:solidFill>
                <a:srgbClr val="000000"/>
              </a:solidFill>
              <a:round/>
              <a:headEnd/>
              <a:tailEnd/>
            </a:ln>
            <a:effectLst/>
          </p:spPr>
          <p:txBody>
            <a:bodyPr wrap="none" anchor="ctr"/>
            <a:lstStyle/>
            <a:p>
              <a:endParaRPr lang="en-US" b="1"/>
            </a:p>
          </p:txBody>
        </p:sp>
        <p:sp>
          <p:nvSpPr>
            <p:cNvPr id="231" name="Line 54"/>
            <p:cNvSpPr>
              <a:spLocks noChangeShapeType="1"/>
            </p:cNvSpPr>
            <p:nvPr/>
          </p:nvSpPr>
          <p:spPr bwMode="auto">
            <a:xfrm flipH="1">
              <a:off x="3049588" y="3910013"/>
              <a:ext cx="0" cy="708025"/>
            </a:xfrm>
            <a:prstGeom prst="line">
              <a:avLst/>
            </a:prstGeom>
            <a:noFill/>
            <a:ln w="25400">
              <a:solidFill>
                <a:srgbClr val="000000"/>
              </a:solidFill>
              <a:round/>
              <a:headEnd/>
              <a:tailEnd/>
            </a:ln>
            <a:effectLst/>
          </p:spPr>
          <p:txBody>
            <a:bodyPr wrap="none" anchor="ctr"/>
            <a:lstStyle/>
            <a:p>
              <a:endParaRPr lang="en-US" b="1"/>
            </a:p>
          </p:txBody>
        </p:sp>
        <p:sp>
          <p:nvSpPr>
            <p:cNvPr id="232" name="Rectangle 55"/>
            <p:cNvSpPr>
              <a:spLocks noChangeArrowheads="1"/>
            </p:cNvSpPr>
            <p:nvPr/>
          </p:nvSpPr>
          <p:spPr bwMode="auto">
            <a:xfrm>
              <a:off x="2405063" y="1379538"/>
              <a:ext cx="267703"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K</a:t>
              </a:r>
            </a:p>
          </p:txBody>
        </p:sp>
        <p:sp>
          <p:nvSpPr>
            <p:cNvPr id="233" name="Rectangle 56"/>
            <p:cNvSpPr>
              <a:spLocks noChangeArrowheads="1"/>
            </p:cNvSpPr>
            <p:nvPr/>
          </p:nvSpPr>
          <p:spPr bwMode="auto">
            <a:xfrm>
              <a:off x="2520950" y="1443038"/>
              <a:ext cx="248467" cy="2282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a:solidFill>
                    <a:srgbClr val="000000"/>
                  </a:solidFill>
                </a:rPr>
                <a:t>1</a:t>
              </a:r>
            </a:p>
          </p:txBody>
        </p:sp>
        <p:sp>
          <p:nvSpPr>
            <p:cNvPr id="234" name="Rectangle 57"/>
            <p:cNvSpPr>
              <a:spLocks noChangeArrowheads="1"/>
            </p:cNvSpPr>
            <p:nvPr/>
          </p:nvSpPr>
          <p:spPr bwMode="auto">
            <a:xfrm>
              <a:off x="3314700" y="1379538"/>
              <a:ext cx="275718"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a:t>
              </a:r>
            </a:p>
          </p:txBody>
        </p:sp>
        <p:sp>
          <p:nvSpPr>
            <p:cNvPr id="235" name="Rectangle 58"/>
            <p:cNvSpPr>
              <a:spLocks noChangeArrowheads="1"/>
            </p:cNvSpPr>
            <p:nvPr/>
          </p:nvSpPr>
          <p:spPr bwMode="auto">
            <a:xfrm>
              <a:off x="3429000" y="1443038"/>
              <a:ext cx="248467" cy="2282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a:solidFill>
                    <a:srgbClr val="000000"/>
                  </a:solidFill>
                </a:rPr>
                <a:t>1</a:t>
              </a:r>
            </a:p>
          </p:txBody>
        </p:sp>
        <p:sp>
          <p:nvSpPr>
            <p:cNvPr id="236" name="Line 59"/>
            <p:cNvSpPr>
              <a:spLocks noChangeShapeType="1"/>
            </p:cNvSpPr>
            <p:nvPr/>
          </p:nvSpPr>
          <p:spPr bwMode="auto">
            <a:xfrm flipH="1">
              <a:off x="2765425" y="2085975"/>
              <a:ext cx="111125" cy="112713"/>
            </a:xfrm>
            <a:prstGeom prst="line">
              <a:avLst/>
            </a:prstGeom>
            <a:noFill/>
            <a:ln w="25400">
              <a:solidFill>
                <a:srgbClr val="000000"/>
              </a:solidFill>
              <a:round/>
              <a:headEnd/>
              <a:tailEnd/>
            </a:ln>
            <a:effectLst/>
          </p:spPr>
          <p:txBody>
            <a:bodyPr wrap="none" anchor="ctr"/>
            <a:lstStyle/>
            <a:p>
              <a:endParaRPr lang="en-US" b="1"/>
            </a:p>
          </p:txBody>
        </p:sp>
        <p:sp>
          <p:nvSpPr>
            <p:cNvPr id="237" name="Oval 60"/>
            <p:cNvSpPr>
              <a:spLocks noChangeArrowheads="1"/>
            </p:cNvSpPr>
            <p:nvPr/>
          </p:nvSpPr>
          <p:spPr bwMode="auto">
            <a:xfrm>
              <a:off x="2530475" y="3298825"/>
              <a:ext cx="60325" cy="57150"/>
            </a:xfrm>
            <a:prstGeom prst="ellipse">
              <a:avLst/>
            </a:prstGeom>
            <a:solidFill>
              <a:srgbClr val="000000"/>
            </a:solidFill>
            <a:ln w="25400">
              <a:noFill/>
              <a:round/>
              <a:headEnd/>
              <a:tailEnd/>
            </a:ln>
            <a:effectLst/>
          </p:spPr>
          <p:txBody>
            <a:bodyPr wrap="none" anchor="ctr"/>
            <a:lstStyle/>
            <a:p>
              <a:endParaRPr lang="en-US" b="1"/>
            </a:p>
          </p:txBody>
        </p:sp>
        <p:sp>
          <p:nvSpPr>
            <p:cNvPr id="238" name="Line 72"/>
            <p:cNvSpPr>
              <a:spLocks noChangeShapeType="1"/>
            </p:cNvSpPr>
            <p:nvPr/>
          </p:nvSpPr>
          <p:spPr bwMode="auto">
            <a:xfrm flipV="1">
              <a:off x="4387850" y="2660650"/>
              <a:ext cx="0" cy="149225"/>
            </a:xfrm>
            <a:prstGeom prst="line">
              <a:avLst/>
            </a:prstGeom>
            <a:noFill/>
            <a:ln w="25400">
              <a:solidFill>
                <a:srgbClr val="000000"/>
              </a:solidFill>
              <a:round/>
              <a:headEnd/>
              <a:tailEnd/>
            </a:ln>
            <a:effectLst/>
          </p:spPr>
          <p:txBody>
            <a:bodyPr wrap="none" anchor="ctr"/>
            <a:lstStyle/>
            <a:p>
              <a:endParaRPr lang="en-US" b="1"/>
            </a:p>
          </p:txBody>
        </p:sp>
        <p:sp>
          <p:nvSpPr>
            <p:cNvPr id="239" name="Line 73"/>
            <p:cNvSpPr>
              <a:spLocks noChangeShapeType="1"/>
            </p:cNvSpPr>
            <p:nvPr/>
          </p:nvSpPr>
          <p:spPr bwMode="auto">
            <a:xfrm flipV="1">
              <a:off x="4238625" y="2079625"/>
              <a:ext cx="0" cy="730250"/>
            </a:xfrm>
            <a:prstGeom prst="line">
              <a:avLst/>
            </a:prstGeom>
            <a:noFill/>
            <a:ln w="25400">
              <a:solidFill>
                <a:srgbClr val="000000"/>
              </a:solidFill>
              <a:round/>
              <a:headEnd/>
              <a:tailEnd/>
            </a:ln>
            <a:effectLst/>
          </p:spPr>
          <p:txBody>
            <a:bodyPr wrap="none" anchor="ctr"/>
            <a:lstStyle/>
            <a:p>
              <a:endParaRPr lang="en-US" b="1"/>
            </a:p>
          </p:txBody>
        </p:sp>
        <p:sp>
          <p:nvSpPr>
            <p:cNvPr id="240" name="Line 74"/>
            <p:cNvSpPr>
              <a:spLocks noChangeShapeType="1"/>
            </p:cNvSpPr>
            <p:nvPr/>
          </p:nvSpPr>
          <p:spPr bwMode="auto">
            <a:xfrm flipV="1">
              <a:off x="4806950" y="2205038"/>
              <a:ext cx="0" cy="604837"/>
            </a:xfrm>
            <a:prstGeom prst="line">
              <a:avLst/>
            </a:prstGeom>
            <a:noFill/>
            <a:ln w="25400">
              <a:solidFill>
                <a:srgbClr val="000000"/>
              </a:solidFill>
              <a:round/>
              <a:headEnd/>
              <a:tailEnd/>
            </a:ln>
            <a:effectLst/>
          </p:spPr>
          <p:txBody>
            <a:bodyPr wrap="none" anchor="ctr"/>
            <a:lstStyle/>
            <a:p>
              <a:endParaRPr lang="en-US" b="1"/>
            </a:p>
          </p:txBody>
        </p:sp>
        <p:sp>
          <p:nvSpPr>
            <p:cNvPr id="241" name="Line 75"/>
            <p:cNvSpPr>
              <a:spLocks noChangeShapeType="1"/>
            </p:cNvSpPr>
            <p:nvPr/>
          </p:nvSpPr>
          <p:spPr bwMode="auto">
            <a:xfrm flipV="1">
              <a:off x="4659313" y="2079625"/>
              <a:ext cx="0" cy="730250"/>
            </a:xfrm>
            <a:prstGeom prst="line">
              <a:avLst/>
            </a:prstGeom>
            <a:noFill/>
            <a:ln w="25400">
              <a:solidFill>
                <a:srgbClr val="000000"/>
              </a:solidFill>
              <a:round/>
              <a:headEnd/>
              <a:tailEnd/>
            </a:ln>
            <a:effectLst/>
          </p:spPr>
          <p:txBody>
            <a:bodyPr wrap="none" anchor="ctr"/>
            <a:lstStyle/>
            <a:p>
              <a:endParaRPr lang="en-US" b="1"/>
            </a:p>
          </p:txBody>
        </p:sp>
        <p:sp>
          <p:nvSpPr>
            <p:cNvPr id="242" name="Rectangle 76"/>
            <p:cNvSpPr>
              <a:spLocks noChangeArrowheads="1"/>
            </p:cNvSpPr>
            <p:nvPr/>
          </p:nvSpPr>
          <p:spPr bwMode="auto">
            <a:xfrm>
              <a:off x="4110038" y="1839913"/>
              <a:ext cx="814387" cy="239712"/>
            </a:xfrm>
            <a:prstGeom prst="rect">
              <a:avLst/>
            </a:prstGeom>
            <a:noFill/>
            <a:ln w="25400">
              <a:solidFill>
                <a:srgbClr val="000000"/>
              </a:solidFill>
              <a:miter lim="800000"/>
              <a:headEnd/>
              <a:tailEnd/>
            </a:ln>
            <a:effectLst/>
          </p:spPr>
          <p:txBody>
            <a:bodyPr wrap="none" anchor="ctr"/>
            <a:lstStyle/>
            <a:p>
              <a:endParaRPr lang="en-US" b="1"/>
            </a:p>
          </p:txBody>
        </p:sp>
        <p:sp>
          <p:nvSpPr>
            <p:cNvPr id="243" name="Rectangle 77"/>
            <p:cNvSpPr>
              <a:spLocks noChangeArrowheads="1"/>
            </p:cNvSpPr>
            <p:nvPr/>
          </p:nvSpPr>
          <p:spPr bwMode="auto">
            <a:xfrm>
              <a:off x="4064000" y="1838325"/>
              <a:ext cx="288542"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F'</a:t>
              </a:r>
            </a:p>
          </p:txBody>
        </p:sp>
        <p:sp>
          <p:nvSpPr>
            <p:cNvPr id="244" name="Rectangle 78"/>
            <p:cNvSpPr>
              <a:spLocks noChangeArrowheads="1"/>
            </p:cNvSpPr>
            <p:nvPr/>
          </p:nvSpPr>
          <p:spPr bwMode="auto">
            <a:xfrm>
              <a:off x="4187825" y="1898650"/>
              <a:ext cx="280527" cy="2282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a:solidFill>
                    <a:srgbClr val="000000"/>
                  </a:solidFill>
                </a:rPr>
                <a:t>i2</a:t>
              </a:r>
            </a:p>
          </p:txBody>
        </p:sp>
        <p:sp>
          <p:nvSpPr>
            <p:cNvPr id="245" name="Line 85"/>
            <p:cNvSpPr>
              <a:spLocks noChangeShapeType="1"/>
            </p:cNvSpPr>
            <p:nvPr/>
          </p:nvSpPr>
          <p:spPr bwMode="auto">
            <a:xfrm>
              <a:off x="4394200" y="2670175"/>
              <a:ext cx="590550" cy="0"/>
            </a:xfrm>
            <a:prstGeom prst="line">
              <a:avLst/>
            </a:prstGeom>
            <a:noFill/>
            <a:ln w="25400">
              <a:solidFill>
                <a:srgbClr val="000000"/>
              </a:solidFill>
              <a:round/>
              <a:headEnd/>
              <a:tailEnd/>
            </a:ln>
            <a:effectLst/>
          </p:spPr>
          <p:txBody>
            <a:bodyPr wrap="none" anchor="ctr"/>
            <a:lstStyle/>
            <a:p>
              <a:endParaRPr lang="en-US" b="1"/>
            </a:p>
          </p:txBody>
        </p:sp>
        <p:sp>
          <p:nvSpPr>
            <p:cNvPr id="246" name="Rectangle 86"/>
            <p:cNvSpPr>
              <a:spLocks noChangeArrowheads="1"/>
            </p:cNvSpPr>
            <p:nvPr/>
          </p:nvSpPr>
          <p:spPr bwMode="auto">
            <a:xfrm>
              <a:off x="4481513" y="1838325"/>
              <a:ext cx="25327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F</a:t>
              </a:r>
            </a:p>
          </p:txBody>
        </p:sp>
        <p:sp>
          <p:nvSpPr>
            <p:cNvPr id="247" name="Rectangle 87"/>
            <p:cNvSpPr>
              <a:spLocks noChangeArrowheads="1"/>
            </p:cNvSpPr>
            <p:nvPr/>
          </p:nvSpPr>
          <p:spPr bwMode="auto">
            <a:xfrm>
              <a:off x="4608513" y="1898650"/>
              <a:ext cx="280527" cy="2282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a:solidFill>
                    <a:srgbClr val="000000"/>
                  </a:solidFill>
                </a:rPr>
                <a:t>i2</a:t>
              </a:r>
            </a:p>
          </p:txBody>
        </p:sp>
        <p:sp>
          <p:nvSpPr>
            <p:cNvPr id="248" name="Arc 88"/>
            <p:cNvSpPr>
              <a:spLocks/>
            </p:cNvSpPr>
            <p:nvPr/>
          </p:nvSpPr>
          <p:spPr bwMode="auto">
            <a:xfrm>
              <a:off x="4970463" y="3657600"/>
              <a:ext cx="93662"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249" name="Line 89"/>
            <p:cNvSpPr>
              <a:spLocks noChangeShapeType="1"/>
            </p:cNvSpPr>
            <p:nvPr/>
          </p:nvSpPr>
          <p:spPr bwMode="auto">
            <a:xfrm>
              <a:off x="5016500" y="2557463"/>
              <a:ext cx="0" cy="1111250"/>
            </a:xfrm>
            <a:prstGeom prst="line">
              <a:avLst/>
            </a:prstGeom>
            <a:noFill/>
            <a:ln w="25400">
              <a:solidFill>
                <a:srgbClr val="000000"/>
              </a:solidFill>
              <a:round/>
              <a:headEnd/>
              <a:tailEnd/>
            </a:ln>
            <a:effectLst/>
          </p:spPr>
          <p:txBody>
            <a:bodyPr wrap="none" anchor="ctr"/>
            <a:lstStyle/>
            <a:p>
              <a:endParaRPr lang="en-US" b="1"/>
            </a:p>
          </p:txBody>
        </p:sp>
        <p:sp>
          <p:nvSpPr>
            <p:cNvPr id="250" name="Arc 95"/>
            <p:cNvSpPr>
              <a:spLocks/>
            </p:cNvSpPr>
            <p:nvPr/>
          </p:nvSpPr>
          <p:spPr bwMode="auto">
            <a:xfrm>
              <a:off x="3983038" y="3657600"/>
              <a:ext cx="93662"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251" name="Line 96"/>
            <p:cNvSpPr>
              <a:spLocks noChangeShapeType="1"/>
            </p:cNvSpPr>
            <p:nvPr/>
          </p:nvSpPr>
          <p:spPr bwMode="auto">
            <a:xfrm>
              <a:off x="4029075" y="2557463"/>
              <a:ext cx="0" cy="1111250"/>
            </a:xfrm>
            <a:prstGeom prst="line">
              <a:avLst/>
            </a:prstGeom>
            <a:noFill/>
            <a:ln w="25400">
              <a:solidFill>
                <a:srgbClr val="000000"/>
              </a:solidFill>
              <a:round/>
              <a:headEnd/>
              <a:tailEnd/>
            </a:ln>
            <a:effectLst/>
          </p:spPr>
          <p:txBody>
            <a:bodyPr wrap="none" anchor="ctr"/>
            <a:lstStyle/>
            <a:p>
              <a:endParaRPr lang="en-US" b="1"/>
            </a:p>
          </p:txBody>
        </p:sp>
        <p:sp>
          <p:nvSpPr>
            <p:cNvPr id="252" name="Line 97"/>
            <p:cNvSpPr>
              <a:spLocks noChangeShapeType="1"/>
            </p:cNvSpPr>
            <p:nvPr/>
          </p:nvSpPr>
          <p:spPr bwMode="auto">
            <a:xfrm>
              <a:off x="5016500" y="1643063"/>
              <a:ext cx="0" cy="642937"/>
            </a:xfrm>
            <a:prstGeom prst="line">
              <a:avLst/>
            </a:prstGeom>
            <a:noFill/>
            <a:ln w="25400">
              <a:solidFill>
                <a:srgbClr val="000000"/>
              </a:solidFill>
              <a:round/>
              <a:headEnd/>
              <a:tailEnd/>
            </a:ln>
            <a:effectLst/>
          </p:spPr>
          <p:txBody>
            <a:bodyPr wrap="none" anchor="ctr"/>
            <a:lstStyle/>
            <a:p>
              <a:endParaRPr lang="en-US" b="1"/>
            </a:p>
          </p:txBody>
        </p:sp>
        <p:sp>
          <p:nvSpPr>
            <p:cNvPr id="253" name="Line 98"/>
            <p:cNvSpPr>
              <a:spLocks noChangeShapeType="1"/>
            </p:cNvSpPr>
            <p:nvPr/>
          </p:nvSpPr>
          <p:spPr bwMode="auto">
            <a:xfrm>
              <a:off x="4813300" y="2212975"/>
              <a:ext cx="184150" cy="0"/>
            </a:xfrm>
            <a:prstGeom prst="line">
              <a:avLst/>
            </a:prstGeom>
            <a:noFill/>
            <a:ln w="25400">
              <a:solidFill>
                <a:srgbClr val="000000"/>
              </a:solidFill>
              <a:round/>
              <a:headEnd/>
              <a:tailEnd/>
            </a:ln>
            <a:effectLst/>
          </p:spPr>
          <p:txBody>
            <a:bodyPr wrap="none" anchor="ctr"/>
            <a:lstStyle/>
            <a:p>
              <a:endParaRPr lang="en-US" b="1"/>
            </a:p>
          </p:txBody>
        </p:sp>
        <p:sp>
          <p:nvSpPr>
            <p:cNvPr id="254" name="Line 99"/>
            <p:cNvSpPr>
              <a:spLocks noChangeShapeType="1"/>
            </p:cNvSpPr>
            <p:nvPr/>
          </p:nvSpPr>
          <p:spPr bwMode="auto">
            <a:xfrm>
              <a:off x="4029075" y="1643063"/>
              <a:ext cx="0" cy="630237"/>
            </a:xfrm>
            <a:prstGeom prst="line">
              <a:avLst/>
            </a:prstGeom>
            <a:noFill/>
            <a:ln w="25400">
              <a:solidFill>
                <a:srgbClr val="000000"/>
              </a:solidFill>
              <a:round/>
              <a:headEnd/>
              <a:tailEnd/>
            </a:ln>
            <a:effectLst/>
          </p:spPr>
          <p:txBody>
            <a:bodyPr wrap="none" anchor="ctr"/>
            <a:lstStyle/>
            <a:p>
              <a:endParaRPr lang="en-US" b="1"/>
            </a:p>
          </p:txBody>
        </p:sp>
        <p:grpSp>
          <p:nvGrpSpPr>
            <p:cNvPr id="7" name="Group 104"/>
            <p:cNvGrpSpPr>
              <a:grpSpLocks/>
            </p:cNvGrpSpPr>
            <p:nvPr/>
          </p:nvGrpSpPr>
          <p:grpSpPr bwMode="auto">
            <a:xfrm>
              <a:off x="4319588" y="3449638"/>
              <a:ext cx="395287" cy="446087"/>
              <a:chOff x="1673" y="3008"/>
              <a:chExt cx="255" cy="312"/>
            </a:xfrm>
          </p:grpSpPr>
          <p:sp>
            <p:nvSpPr>
              <p:cNvPr id="256" name="Arc 100"/>
              <p:cNvSpPr>
                <a:spLocks/>
              </p:cNvSpPr>
              <p:nvPr/>
            </p:nvSpPr>
            <p:spPr bwMode="auto">
              <a:xfrm>
                <a:off x="1673" y="3008"/>
                <a:ext cx="128"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257" name="Arc 101"/>
              <p:cNvSpPr>
                <a:spLocks/>
              </p:cNvSpPr>
              <p:nvPr/>
            </p:nvSpPr>
            <p:spPr bwMode="auto">
              <a:xfrm>
                <a:off x="1800" y="3008"/>
                <a:ext cx="128"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sp>
            <p:nvSpPr>
              <p:cNvPr id="258" name="Arc 102"/>
              <p:cNvSpPr>
                <a:spLocks/>
              </p:cNvSpPr>
              <p:nvPr/>
            </p:nvSpPr>
            <p:spPr bwMode="auto">
              <a:xfrm>
                <a:off x="1673" y="3008"/>
                <a:ext cx="128" cy="31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259" name="Arc 103"/>
              <p:cNvSpPr>
                <a:spLocks/>
              </p:cNvSpPr>
              <p:nvPr/>
            </p:nvSpPr>
            <p:spPr bwMode="auto">
              <a:xfrm>
                <a:off x="1800" y="3008"/>
                <a:ext cx="128" cy="31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grpSp>
        <p:sp>
          <p:nvSpPr>
            <p:cNvPr id="260" name="Line 105"/>
            <p:cNvSpPr>
              <a:spLocks noChangeShapeType="1"/>
            </p:cNvSpPr>
            <p:nvPr/>
          </p:nvSpPr>
          <p:spPr bwMode="auto">
            <a:xfrm>
              <a:off x="4522788" y="3200400"/>
              <a:ext cx="0" cy="306388"/>
            </a:xfrm>
            <a:prstGeom prst="line">
              <a:avLst/>
            </a:prstGeom>
            <a:noFill/>
            <a:ln w="25400">
              <a:solidFill>
                <a:srgbClr val="000000"/>
              </a:solidFill>
              <a:round/>
              <a:headEnd/>
              <a:tailEnd/>
            </a:ln>
            <a:effectLst/>
          </p:spPr>
          <p:txBody>
            <a:bodyPr wrap="none" anchor="ctr"/>
            <a:lstStyle/>
            <a:p>
              <a:endParaRPr lang="en-US" b="1"/>
            </a:p>
          </p:txBody>
        </p:sp>
        <p:sp>
          <p:nvSpPr>
            <p:cNvPr id="261" name="Freeform 106"/>
            <p:cNvSpPr>
              <a:spLocks/>
            </p:cNvSpPr>
            <p:nvPr/>
          </p:nvSpPr>
          <p:spPr bwMode="auto">
            <a:xfrm>
              <a:off x="4306888" y="3065463"/>
              <a:ext cx="211137" cy="123825"/>
            </a:xfrm>
            <a:custGeom>
              <a:avLst/>
              <a:gdLst/>
              <a:ahLst/>
              <a:cxnLst>
                <a:cxn ang="0">
                  <a:pos x="0" y="0"/>
                </a:cxn>
                <a:cxn ang="0">
                  <a:pos x="0" y="88"/>
                </a:cxn>
                <a:cxn ang="0">
                  <a:pos x="136" y="88"/>
                </a:cxn>
              </a:cxnLst>
              <a:rect l="0" t="0" r="r" b="b"/>
              <a:pathLst>
                <a:path w="137" h="89">
                  <a:moveTo>
                    <a:pt x="0" y="0"/>
                  </a:moveTo>
                  <a:lnTo>
                    <a:pt x="0" y="88"/>
                  </a:lnTo>
                  <a:lnTo>
                    <a:pt x="136" y="88"/>
                  </a:lnTo>
                </a:path>
              </a:pathLst>
            </a:custGeom>
            <a:noFill/>
            <a:ln w="25400" cap="rnd" cmpd="sng">
              <a:solidFill>
                <a:srgbClr val="000000"/>
              </a:solidFill>
              <a:prstDash val="solid"/>
              <a:round/>
              <a:headEnd type="none" w="med" len="med"/>
              <a:tailEnd type="none" w="med" len="med"/>
            </a:ln>
            <a:effectLst/>
          </p:spPr>
          <p:txBody>
            <a:bodyPr/>
            <a:lstStyle/>
            <a:p>
              <a:endParaRPr lang="en-US" b="1"/>
            </a:p>
          </p:txBody>
        </p:sp>
        <p:sp>
          <p:nvSpPr>
            <p:cNvPr id="262" name="Line 107"/>
            <p:cNvSpPr>
              <a:spLocks noChangeShapeType="1"/>
            </p:cNvSpPr>
            <p:nvPr/>
          </p:nvSpPr>
          <p:spPr bwMode="auto">
            <a:xfrm>
              <a:off x="4732338" y="3073400"/>
              <a:ext cx="0" cy="265113"/>
            </a:xfrm>
            <a:prstGeom prst="line">
              <a:avLst/>
            </a:prstGeom>
            <a:noFill/>
            <a:ln w="25400">
              <a:solidFill>
                <a:srgbClr val="000000"/>
              </a:solidFill>
              <a:round/>
              <a:headEnd/>
              <a:tailEnd/>
            </a:ln>
            <a:effectLst/>
          </p:spPr>
          <p:txBody>
            <a:bodyPr wrap="none" anchor="ctr"/>
            <a:lstStyle/>
            <a:p>
              <a:endParaRPr lang="en-US" b="1"/>
            </a:p>
          </p:txBody>
        </p:sp>
        <p:sp>
          <p:nvSpPr>
            <p:cNvPr id="263" name="Line 109"/>
            <p:cNvSpPr>
              <a:spLocks noChangeShapeType="1"/>
            </p:cNvSpPr>
            <p:nvPr/>
          </p:nvSpPr>
          <p:spPr bwMode="auto">
            <a:xfrm>
              <a:off x="4659313" y="3335338"/>
              <a:ext cx="0" cy="161925"/>
            </a:xfrm>
            <a:prstGeom prst="line">
              <a:avLst/>
            </a:prstGeom>
            <a:noFill/>
            <a:ln w="25400">
              <a:solidFill>
                <a:srgbClr val="000000"/>
              </a:solidFill>
              <a:round/>
              <a:headEnd/>
              <a:tailEnd/>
            </a:ln>
            <a:effectLst/>
          </p:spPr>
          <p:txBody>
            <a:bodyPr wrap="none" anchor="ctr"/>
            <a:lstStyle/>
            <a:p>
              <a:endParaRPr lang="en-US" b="1"/>
            </a:p>
          </p:txBody>
        </p:sp>
        <p:sp>
          <p:nvSpPr>
            <p:cNvPr id="264" name="Line 110"/>
            <p:cNvSpPr>
              <a:spLocks noChangeShapeType="1"/>
            </p:cNvSpPr>
            <p:nvPr/>
          </p:nvSpPr>
          <p:spPr bwMode="auto">
            <a:xfrm>
              <a:off x="4387850" y="3335338"/>
              <a:ext cx="0" cy="149225"/>
            </a:xfrm>
            <a:prstGeom prst="line">
              <a:avLst/>
            </a:prstGeom>
            <a:noFill/>
            <a:ln w="25400">
              <a:solidFill>
                <a:srgbClr val="000000"/>
              </a:solidFill>
              <a:round/>
              <a:headEnd/>
              <a:tailEnd/>
            </a:ln>
            <a:effectLst/>
          </p:spPr>
          <p:txBody>
            <a:bodyPr wrap="none" anchor="ctr"/>
            <a:lstStyle/>
            <a:p>
              <a:endParaRPr lang="en-US" b="1"/>
            </a:p>
          </p:txBody>
        </p:sp>
        <p:sp>
          <p:nvSpPr>
            <p:cNvPr id="265" name="Line 111"/>
            <p:cNvSpPr>
              <a:spLocks noChangeShapeType="1"/>
            </p:cNvSpPr>
            <p:nvPr/>
          </p:nvSpPr>
          <p:spPr bwMode="auto">
            <a:xfrm flipH="1">
              <a:off x="4010025" y="3330575"/>
              <a:ext cx="384175" cy="0"/>
            </a:xfrm>
            <a:prstGeom prst="line">
              <a:avLst/>
            </a:prstGeom>
            <a:noFill/>
            <a:ln w="25400">
              <a:solidFill>
                <a:srgbClr val="000000"/>
              </a:solidFill>
              <a:round/>
              <a:headEnd/>
              <a:tailEnd/>
            </a:ln>
            <a:effectLst/>
          </p:spPr>
          <p:txBody>
            <a:bodyPr wrap="none" anchor="ctr"/>
            <a:lstStyle/>
            <a:p>
              <a:endParaRPr lang="en-US" b="1"/>
            </a:p>
          </p:txBody>
        </p:sp>
        <p:sp>
          <p:nvSpPr>
            <p:cNvPr id="266" name="Line 112"/>
            <p:cNvSpPr>
              <a:spLocks noChangeShapeType="1"/>
            </p:cNvSpPr>
            <p:nvPr/>
          </p:nvSpPr>
          <p:spPr bwMode="auto">
            <a:xfrm>
              <a:off x="4514850" y="3910013"/>
              <a:ext cx="0" cy="654050"/>
            </a:xfrm>
            <a:prstGeom prst="line">
              <a:avLst/>
            </a:prstGeom>
            <a:noFill/>
            <a:ln w="25400">
              <a:solidFill>
                <a:srgbClr val="000000"/>
              </a:solidFill>
              <a:round/>
              <a:headEnd/>
              <a:tailEnd/>
            </a:ln>
            <a:effectLst/>
          </p:spPr>
          <p:txBody>
            <a:bodyPr wrap="none" anchor="ctr"/>
            <a:lstStyle/>
            <a:p>
              <a:endParaRPr lang="en-US" b="1"/>
            </a:p>
          </p:txBody>
        </p:sp>
        <p:sp>
          <p:nvSpPr>
            <p:cNvPr id="267" name="Rectangle 113"/>
            <p:cNvSpPr>
              <a:spLocks noChangeArrowheads="1"/>
            </p:cNvSpPr>
            <p:nvPr/>
          </p:nvSpPr>
          <p:spPr bwMode="auto">
            <a:xfrm>
              <a:off x="3870325" y="1379538"/>
              <a:ext cx="267703"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K</a:t>
              </a:r>
            </a:p>
          </p:txBody>
        </p:sp>
        <p:sp>
          <p:nvSpPr>
            <p:cNvPr id="268" name="Rectangle 114"/>
            <p:cNvSpPr>
              <a:spLocks noChangeArrowheads="1"/>
            </p:cNvSpPr>
            <p:nvPr/>
          </p:nvSpPr>
          <p:spPr bwMode="auto">
            <a:xfrm>
              <a:off x="3986213" y="1443038"/>
              <a:ext cx="248467" cy="2282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a:solidFill>
                    <a:srgbClr val="000000"/>
                  </a:solidFill>
                </a:rPr>
                <a:t>2</a:t>
              </a:r>
            </a:p>
          </p:txBody>
        </p:sp>
        <p:sp>
          <p:nvSpPr>
            <p:cNvPr id="269" name="Rectangle 115"/>
            <p:cNvSpPr>
              <a:spLocks noChangeArrowheads="1"/>
            </p:cNvSpPr>
            <p:nvPr/>
          </p:nvSpPr>
          <p:spPr bwMode="auto">
            <a:xfrm>
              <a:off x="4786313" y="1379538"/>
              <a:ext cx="275718"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a:t>
              </a:r>
            </a:p>
          </p:txBody>
        </p:sp>
        <p:sp>
          <p:nvSpPr>
            <p:cNvPr id="270" name="Rectangle 116"/>
            <p:cNvSpPr>
              <a:spLocks noChangeArrowheads="1"/>
            </p:cNvSpPr>
            <p:nvPr/>
          </p:nvSpPr>
          <p:spPr bwMode="auto">
            <a:xfrm>
              <a:off x="4897438" y="1443038"/>
              <a:ext cx="248467" cy="2282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a:solidFill>
                    <a:srgbClr val="000000"/>
                  </a:solidFill>
                </a:rPr>
                <a:t>2</a:t>
              </a:r>
            </a:p>
          </p:txBody>
        </p:sp>
        <p:sp>
          <p:nvSpPr>
            <p:cNvPr id="271" name="Line 117"/>
            <p:cNvSpPr>
              <a:spLocks noChangeShapeType="1"/>
            </p:cNvSpPr>
            <p:nvPr/>
          </p:nvSpPr>
          <p:spPr bwMode="auto">
            <a:xfrm flipH="1">
              <a:off x="4238625" y="2085975"/>
              <a:ext cx="111125" cy="112713"/>
            </a:xfrm>
            <a:prstGeom prst="line">
              <a:avLst/>
            </a:prstGeom>
            <a:noFill/>
            <a:ln w="25400">
              <a:solidFill>
                <a:srgbClr val="000000"/>
              </a:solidFill>
              <a:round/>
              <a:headEnd/>
              <a:tailEnd/>
            </a:ln>
            <a:effectLst/>
          </p:spPr>
          <p:txBody>
            <a:bodyPr wrap="none" anchor="ctr"/>
            <a:lstStyle/>
            <a:p>
              <a:endParaRPr lang="en-US" b="1"/>
            </a:p>
          </p:txBody>
        </p:sp>
        <p:sp>
          <p:nvSpPr>
            <p:cNvPr id="272" name="Oval 118"/>
            <p:cNvSpPr>
              <a:spLocks noChangeArrowheads="1"/>
            </p:cNvSpPr>
            <p:nvPr/>
          </p:nvSpPr>
          <p:spPr bwMode="auto">
            <a:xfrm>
              <a:off x="4981575" y="2189163"/>
              <a:ext cx="63500" cy="57150"/>
            </a:xfrm>
            <a:prstGeom prst="ellipse">
              <a:avLst/>
            </a:prstGeom>
            <a:solidFill>
              <a:srgbClr val="000000"/>
            </a:solidFill>
            <a:ln w="25400">
              <a:noFill/>
              <a:round/>
              <a:headEnd/>
              <a:tailEnd/>
            </a:ln>
            <a:effectLst/>
          </p:spPr>
          <p:txBody>
            <a:bodyPr wrap="none" anchor="ctr"/>
            <a:lstStyle/>
            <a:p>
              <a:endParaRPr lang="en-US" b="1"/>
            </a:p>
          </p:txBody>
        </p:sp>
        <p:sp>
          <p:nvSpPr>
            <p:cNvPr id="273" name="Oval 119"/>
            <p:cNvSpPr>
              <a:spLocks noChangeArrowheads="1"/>
            </p:cNvSpPr>
            <p:nvPr/>
          </p:nvSpPr>
          <p:spPr bwMode="auto">
            <a:xfrm>
              <a:off x="4983163" y="2638425"/>
              <a:ext cx="61912" cy="57150"/>
            </a:xfrm>
            <a:prstGeom prst="ellipse">
              <a:avLst/>
            </a:prstGeom>
            <a:solidFill>
              <a:srgbClr val="000000"/>
            </a:solidFill>
            <a:ln w="25400">
              <a:noFill/>
              <a:round/>
              <a:headEnd/>
              <a:tailEnd/>
            </a:ln>
            <a:effectLst/>
          </p:spPr>
          <p:txBody>
            <a:bodyPr wrap="none" anchor="ctr"/>
            <a:lstStyle/>
            <a:p>
              <a:endParaRPr lang="en-US" b="1"/>
            </a:p>
          </p:txBody>
        </p:sp>
        <p:sp>
          <p:nvSpPr>
            <p:cNvPr id="274" name="Oval 120"/>
            <p:cNvSpPr>
              <a:spLocks noChangeArrowheads="1"/>
            </p:cNvSpPr>
            <p:nvPr/>
          </p:nvSpPr>
          <p:spPr bwMode="auto">
            <a:xfrm>
              <a:off x="4000500" y="3305175"/>
              <a:ext cx="60325" cy="57150"/>
            </a:xfrm>
            <a:prstGeom prst="ellipse">
              <a:avLst/>
            </a:prstGeom>
            <a:solidFill>
              <a:srgbClr val="000000"/>
            </a:solidFill>
            <a:ln w="25400">
              <a:noFill/>
              <a:round/>
              <a:headEnd/>
              <a:tailEnd/>
            </a:ln>
            <a:effectLst/>
          </p:spPr>
          <p:txBody>
            <a:bodyPr wrap="none" anchor="ctr"/>
            <a:lstStyle/>
            <a:p>
              <a:endParaRPr lang="en-US" b="1"/>
            </a:p>
          </p:txBody>
        </p:sp>
        <p:sp>
          <p:nvSpPr>
            <p:cNvPr id="275" name="Line 132"/>
            <p:cNvSpPr>
              <a:spLocks noChangeShapeType="1"/>
            </p:cNvSpPr>
            <p:nvPr/>
          </p:nvSpPr>
          <p:spPr bwMode="auto">
            <a:xfrm flipV="1">
              <a:off x="5856288" y="2660650"/>
              <a:ext cx="0" cy="149225"/>
            </a:xfrm>
            <a:prstGeom prst="line">
              <a:avLst/>
            </a:prstGeom>
            <a:noFill/>
            <a:ln w="25400">
              <a:solidFill>
                <a:srgbClr val="000000"/>
              </a:solidFill>
              <a:round/>
              <a:headEnd/>
              <a:tailEnd/>
            </a:ln>
            <a:effectLst/>
          </p:spPr>
          <p:txBody>
            <a:bodyPr wrap="none" anchor="ctr"/>
            <a:lstStyle/>
            <a:p>
              <a:endParaRPr lang="en-US" b="1"/>
            </a:p>
          </p:txBody>
        </p:sp>
        <p:sp>
          <p:nvSpPr>
            <p:cNvPr id="276" name="Line 133"/>
            <p:cNvSpPr>
              <a:spLocks noChangeShapeType="1"/>
            </p:cNvSpPr>
            <p:nvPr/>
          </p:nvSpPr>
          <p:spPr bwMode="auto">
            <a:xfrm flipV="1">
              <a:off x="5707063" y="2079625"/>
              <a:ext cx="0" cy="730250"/>
            </a:xfrm>
            <a:prstGeom prst="line">
              <a:avLst/>
            </a:prstGeom>
            <a:noFill/>
            <a:ln w="25400">
              <a:solidFill>
                <a:srgbClr val="000000"/>
              </a:solidFill>
              <a:round/>
              <a:headEnd/>
              <a:tailEnd/>
            </a:ln>
            <a:effectLst/>
          </p:spPr>
          <p:txBody>
            <a:bodyPr wrap="none" anchor="ctr"/>
            <a:lstStyle/>
            <a:p>
              <a:endParaRPr lang="en-US" b="1"/>
            </a:p>
          </p:txBody>
        </p:sp>
        <p:sp>
          <p:nvSpPr>
            <p:cNvPr id="277" name="Line 134"/>
            <p:cNvSpPr>
              <a:spLocks noChangeShapeType="1"/>
            </p:cNvSpPr>
            <p:nvPr/>
          </p:nvSpPr>
          <p:spPr bwMode="auto">
            <a:xfrm flipV="1">
              <a:off x="6275388" y="2205038"/>
              <a:ext cx="0" cy="604837"/>
            </a:xfrm>
            <a:prstGeom prst="line">
              <a:avLst/>
            </a:prstGeom>
            <a:noFill/>
            <a:ln w="25400">
              <a:solidFill>
                <a:srgbClr val="000000"/>
              </a:solidFill>
              <a:round/>
              <a:headEnd/>
              <a:tailEnd/>
            </a:ln>
            <a:effectLst/>
          </p:spPr>
          <p:txBody>
            <a:bodyPr wrap="none" anchor="ctr"/>
            <a:lstStyle/>
            <a:p>
              <a:endParaRPr lang="en-US" b="1"/>
            </a:p>
          </p:txBody>
        </p:sp>
        <p:sp>
          <p:nvSpPr>
            <p:cNvPr id="278" name="Line 135"/>
            <p:cNvSpPr>
              <a:spLocks noChangeShapeType="1"/>
            </p:cNvSpPr>
            <p:nvPr/>
          </p:nvSpPr>
          <p:spPr bwMode="auto">
            <a:xfrm flipV="1">
              <a:off x="6127750" y="2079625"/>
              <a:ext cx="0" cy="730250"/>
            </a:xfrm>
            <a:prstGeom prst="line">
              <a:avLst/>
            </a:prstGeom>
            <a:noFill/>
            <a:ln w="25400">
              <a:solidFill>
                <a:srgbClr val="000000"/>
              </a:solidFill>
              <a:round/>
              <a:headEnd/>
              <a:tailEnd/>
            </a:ln>
            <a:effectLst/>
          </p:spPr>
          <p:txBody>
            <a:bodyPr wrap="none" anchor="ctr"/>
            <a:lstStyle/>
            <a:p>
              <a:endParaRPr lang="en-US" b="1"/>
            </a:p>
          </p:txBody>
        </p:sp>
        <p:sp>
          <p:nvSpPr>
            <p:cNvPr id="279" name="Rectangle 136"/>
            <p:cNvSpPr>
              <a:spLocks noChangeArrowheads="1"/>
            </p:cNvSpPr>
            <p:nvPr/>
          </p:nvSpPr>
          <p:spPr bwMode="auto">
            <a:xfrm>
              <a:off x="5578475" y="1839913"/>
              <a:ext cx="814388" cy="239712"/>
            </a:xfrm>
            <a:prstGeom prst="rect">
              <a:avLst/>
            </a:prstGeom>
            <a:noFill/>
            <a:ln w="25400">
              <a:solidFill>
                <a:srgbClr val="000000"/>
              </a:solidFill>
              <a:miter lim="800000"/>
              <a:headEnd/>
              <a:tailEnd/>
            </a:ln>
            <a:effectLst/>
          </p:spPr>
          <p:txBody>
            <a:bodyPr wrap="none" anchor="ctr"/>
            <a:lstStyle/>
            <a:p>
              <a:endParaRPr lang="en-US" b="1"/>
            </a:p>
          </p:txBody>
        </p:sp>
        <p:sp>
          <p:nvSpPr>
            <p:cNvPr id="280" name="Rectangle 137"/>
            <p:cNvSpPr>
              <a:spLocks noChangeArrowheads="1"/>
            </p:cNvSpPr>
            <p:nvPr/>
          </p:nvSpPr>
          <p:spPr bwMode="auto">
            <a:xfrm>
              <a:off x="5529263" y="1847850"/>
              <a:ext cx="288542"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F'</a:t>
              </a:r>
            </a:p>
          </p:txBody>
        </p:sp>
        <p:sp>
          <p:nvSpPr>
            <p:cNvPr id="281" name="Rectangle 138"/>
            <p:cNvSpPr>
              <a:spLocks noChangeArrowheads="1"/>
            </p:cNvSpPr>
            <p:nvPr/>
          </p:nvSpPr>
          <p:spPr bwMode="auto">
            <a:xfrm>
              <a:off x="5656263" y="1889125"/>
              <a:ext cx="283733" cy="2282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a:solidFill>
                    <a:srgbClr val="000000"/>
                  </a:solidFill>
                </a:rPr>
                <a:t>in</a:t>
              </a:r>
            </a:p>
          </p:txBody>
        </p:sp>
        <p:sp>
          <p:nvSpPr>
            <p:cNvPr id="282" name="Line 145"/>
            <p:cNvSpPr>
              <a:spLocks noChangeShapeType="1"/>
            </p:cNvSpPr>
            <p:nvPr/>
          </p:nvSpPr>
          <p:spPr bwMode="auto">
            <a:xfrm>
              <a:off x="5862638" y="2670175"/>
              <a:ext cx="590550" cy="0"/>
            </a:xfrm>
            <a:prstGeom prst="line">
              <a:avLst/>
            </a:prstGeom>
            <a:noFill/>
            <a:ln w="25400">
              <a:solidFill>
                <a:srgbClr val="000000"/>
              </a:solidFill>
              <a:round/>
              <a:headEnd/>
              <a:tailEnd/>
            </a:ln>
            <a:effectLst/>
          </p:spPr>
          <p:txBody>
            <a:bodyPr wrap="none" anchor="ctr"/>
            <a:lstStyle/>
            <a:p>
              <a:endParaRPr lang="en-US" b="1"/>
            </a:p>
          </p:txBody>
        </p:sp>
        <p:sp>
          <p:nvSpPr>
            <p:cNvPr id="283" name="Rectangle 146"/>
            <p:cNvSpPr>
              <a:spLocks noChangeArrowheads="1"/>
            </p:cNvSpPr>
            <p:nvPr/>
          </p:nvSpPr>
          <p:spPr bwMode="auto">
            <a:xfrm>
              <a:off x="5970588" y="1838325"/>
              <a:ext cx="25327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F</a:t>
              </a:r>
            </a:p>
          </p:txBody>
        </p:sp>
        <p:sp>
          <p:nvSpPr>
            <p:cNvPr id="284" name="Rectangle 147"/>
            <p:cNvSpPr>
              <a:spLocks noChangeArrowheads="1"/>
            </p:cNvSpPr>
            <p:nvPr/>
          </p:nvSpPr>
          <p:spPr bwMode="auto">
            <a:xfrm>
              <a:off x="6075363" y="1889125"/>
              <a:ext cx="283733" cy="2282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a:solidFill>
                    <a:srgbClr val="000000"/>
                  </a:solidFill>
                </a:rPr>
                <a:t>in</a:t>
              </a:r>
            </a:p>
          </p:txBody>
        </p:sp>
        <p:sp>
          <p:nvSpPr>
            <p:cNvPr id="285" name="Arc 148"/>
            <p:cNvSpPr>
              <a:spLocks/>
            </p:cNvSpPr>
            <p:nvPr/>
          </p:nvSpPr>
          <p:spPr bwMode="auto">
            <a:xfrm>
              <a:off x="6438900" y="3657600"/>
              <a:ext cx="93663"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286" name="Line 149"/>
            <p:cNvSpPr>
              <a:spLocks noChangeShapeType="1"/>
            </p:cNvSpPr>
            <p:nvPr/>
          </p:nvSpPr>
          <p:spPr bwMode="auto">
            <a:xfrm>
              <a:off x="6484938" y="2557463"/>
              <a:ext cx="0" cy="1111250"/>
            </a:xfrm>
            <a:prstGeom prst="line">
              <a:avLst/>
            </a:prstGeom>
            <a:noFill/>
            <a:ln w="25400">
              <a:solidFill>
                <a:srgbClr val="000000"/>
              </a:solidFill>
              <a:round/>
              <a:headEnd/>
              <a:tailEnd/>
            </a:ln>
            <a:effectLst/>
          </p:spPr>
          <p:txBody>
            <a:bodyPr wrap="none" anchor="ctr"/>
            <a:lstStyle/>
            <a:p>
              <a:endParaRPr lang="en-US" b="1"/>
            </a:p>
          </p:txBody>
        </p:sp>
        <p:sp>
          <p:nvSpPr>
            <p:cNvPr id="287" name="Arc 155"/>
            <p:cNvSpPr>
              <a:spLocks/>
            </p:cNvSpPr>
            <p:nvPr/>
          </p:nvSpPr>
          <p:spPr bwMode="auto">
            <a:xfrm>
              <a:off x="5451475" y="3657600"/>
              <a:ext cx="93663"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288" name="Line 156"/>
            <p:cNvSpPr>
              <a:spLocks noChangeShapeType="1"/>
            </p:cNvSpPr>
            <p:nvPr/>
          </p:nvSpPr>
          <p:spPr bwMode="auto">
            <a:xfrm>
              <a:off x="5497513" y="2557463"/>
              <a:ext cx="0" cy="1111250"/>
            </a:xfrm>
            <a:prstGeom prst="line">
              <a:avLst/>
            </a:prstGeom>
            <a:noFill/>
            <a:ln w="25400">
              <a:solidFill>
                <a:srgbClr val="000000"/>
              </a:solidFill>
              <a:round/>
              <a:headEnd/>
              <a:tailEnd/>
            </a:ln>
            <a:effectLst/>
          </p:spPr>
          <p:txBody>
            <a:bodyPr wrap="none" anchor="ctr"/>
            <a:lstStyle/>
            <a:p>
              <a:endParaRPr lang="en-US" b="1"/>
            </a:p>
          </p:txBody>
        </p:sp>
        <p:sp>
          <p:nvSpPr>
            <p:cNvPr id="289" name="Line 157"/>
            <p:cNvSpPr>
              <a:spLocks noChangeShapeType="1"/>
            </p:cNvSpPr>
            <p:nvPr/>
          </p:nvSpPr>
          <p:spPr bwMode="auto">
            <a:xfrm>
              <a:off x="6484938" y="1643063"/>
              <a:ext cx="0" cy="630237"/>
            </a:xfrm>
            <a:prstGeom prst="line">
              <a:avLst/>
            </a:prstGeom>
            <a:noFill/>
            <a:ln w="25400">
              <a:solidFill>
                <a:srgbClr val="000000"/>
              </a:solidFill>
              <a:round/>
              <a:headEnd/>
              <a:tailEnd/>
            </a:ln>
            <a:effectLst/>
          </p:spPr>
          <p:txBody>
            <a:bodyPr wrap="none" anchor="ctr"/>
            <a:lstStyle/>
            <a:p>
              <a:endParaRPr lang="en-US" b="1"/>
            </a:p>
          </p:txBody>
        </p:sp>
        <p:sp>
          <p:nvSpPr>
            <p:cNvPr id="290" name="Line 158"/>
            <p:cNvSpPr>
              <a:spLocks noChangeShapeType="1"/>
            </p:cNvSpPr>
            <p:nvPr/>
          </p:nvSpPr>
          <p:spPr bwMode="auto">
            <a:xfrm>
              <a:off x="6281738" y="2212975"/>
              <a:ext cx="184150" cy="0"/>
            </a:xfrm>
            <a:prstGeom prst="line">
              <a:avLst/>
            </a:prstGeom>
            <a:noFill/>
            <a:ln w="25400">
              <a:solidFill>
                <a:srgbClr val="000000"/>
              </a:solidFill>
              <a:round/>
              <a:headEnd/>
              <a:tailEnd/>
            </a:ln>
            <a:effectLst/>
          </p:spPr>
          <p:txBody>
            <a:bodyPr wrap="none" anchor="ctr"/>
            <a:lstStyle/>
            <a:p>
              <a:endParaRPr lang="en-US" b="1"/>
            </a:p>
          </p:txBody>
        </p:sp>
        <p:sp>
          <p:nvSpPr>
            <p:cNvPr id="291" name="Line 159"/>
            <p:cNvSpPr>
              <a:spLocks noChangeShapeType="1"/>
            </p:cNvSpPr>
            <p:nvPr/>
          </p:nvSpPr>
          <p:spPr bwMode="auto">
            <a:xfrm>
              <a:off x="5497513" y="1643063"/>
              <a:ext cx="0" cy="642937"/>
            </a:xfrm>
            <a:prstGeom prst="line">
              <a:avLst/>
            </a:prstGeom>
            <a:noFill/>
            <a:ln w="25400">
              <a:solidFill>
                <a:srgbClr val="000000"/>
              </a:solidFill>
              <a:round/>
              <a:headEnd/>
              <a:tailEnd/>
            </a:ln>
            <a:effectLst/>
          </p:spPr>
          <p:txBody>
            <a:bodyPr wrap="none" anchor="ctr"/>
            <a:lstStyle/>
            <a:p>
              <a:endParaRPr lang="en-US" b="1"/>
            </a:p>
          </p:txBody>
        </p:sp>
        <p:grpSp>
          <p:nvGrpSpPr>
            <p:cNvPr id="10" name="Group 164"/>
            <p:cNvGrpSpPr>
              <a:grpSpLocks/>
            </p:cNvGrpSpPr>
            <p:nvPr/>
          </p:nvGrpSpPr>
          <p:grpSpPr bwMode="auto">
            <a:xfrm>
              <a:off x="5789613" y="3449638"/>
              <a:ext cx="393700" cy="446087"/>
              <a:chOff x="2625" y="3008"/>
              <a:chExt cx="255" cy="312"/>
            </a:xfrm>
          </p:grpSpPr>
          <p:sp>
            <p:nvSpPr>
              <p:cNvPr id="293" name="Arc 160"/>
              <p:cNvSpPr>
                <a:spLocks/>
              </p:cNvSpPr>
              <p:nvPr/>
            </p:nvSpPr>
            <p:spPr bwMode="auto">
              <a:xfrm>
                <a:off x="2625" y="3008"/>
                <a:ext cx="128"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294" name="Arc 161"/>
              <p:cNvSpPr>
                <a:spLocks/>
              </p:cNvSpPr>
              <p:nvPr/>
            </p:nvSpPr>
            <p:spPr bwMode="auto">
              <a:xfrm>
                <a:off x="2752" y="3008"/>
                <a:ext cx="128"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sp>
            <p:nvSpPr>
              <p:cNvPr id="295" name="Arc 162"/>
              <p:cNvSpPr>
                <a:spLocks/>
              </p:cNvSpPr>
              <p:nvPr/>
            </p:nvSpPr>
            <p:spPr bwMode="auto">
              <a:xfrm>
                <a:off x="2625" y="3008"/>
                <a:ext cx="128" cy="31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296" name="Arc 163"/>
              <p:cNvSpPr>
                <a:spLocks/>
              </p:cNvSpPr>
              <p:nvPr/>
            </p:nvSpPr>
            <p:spPr bwMode="auto">
              <a:xfrm>
                <a:off x="2752" y="3008"/>
                <a:ext cx="128" cy="31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grpSp>
        <p:sp>
          <p:nvSpPr>
            <p:cNvPr id="297" name="Line 165"/>
            <p:cNvSpPr>
              <a:spLocks noChangeShapeType="1"/>
            </p:cNvSpPr>
            <p:nvPr/>
          </p:nvSpPr>
          <p:spPr bwMode="auto">
            <a:xfrm>
              <a:off x="5991225" y="3200400"/>
              <a:ext cx="0" cy="306388"/>
            </a:xfrm>
            <a:prstGeom prst="line">
              <a:avLst/>
            </a:prstGeom>
            <a:noFill/>
            <a:ln w="25400">
              <a:solidFill>
                <a:srgbClr val="000000"/>
              </a:solidFill>
              <a:round/>
              <a:headEnd/>
              <a:tailEnd/>
            </a:ln>
            <a:effectLst/>
          </p:spPr>
          <p:txBody>
            <a:bodyPr wrap="none" anchor="ctr"/>
            <a:lstStyle/>
            <a:p>
              <a:endParaRPr lang="en-US" b="1"/>
            </a:p>
          </p:txBody>
        </p:sp>
        <p:sp>
          <p:nvSpPr>
            <p:cNvPr id="298" name="Freeform 166"/>
            <p:cNvSpPr>
              <a:spLocks/>
            </p:cNvSpPr>
            <p:nvPr/>
          </p:nvSpPr>
          <p:spPr bwMode="auto">
            <a:xfrm>
              <a:off x="5775325" y="3070225"/>
              <a:ext cx="211138" cy="119063"/>
            </a:xfrm>
            <a:custGeom>
              <a:avLst/>
              <a:gdLst/>
              <a:ahLst/>
              <a:cxnLst>
                <a:cxn ang="0">
                  <a:pos x="0" y="0"/>
                </a:cxn>
                <a:cxn ang="0">
                  <a:pos x="0" y="88"/>
                </a:cxn>
                <a:cxn ang="0">
                  <a:pos x="136" y="88"/>
                </a:cxn>
              </a:cxnLst>
              <a:rect l="0" t="0" r="r" b="b"/>
              <a:pathLst>
                <a:path w="137" h="89">
                  <a:moveTo>
                    <a:pt x="0" y="0"/>
                  </a:moveTo>
                  <a:lnTo>
                    <a:pt x="0" y="88"/>
                  </a:lnTo>
                  <a:lnTo>
                    <a:pt x="136" y="88"/>
                  </a:lnTo>
                </a:path>
              </a:pathLst>
            </a:custGeom>
            <a:noFill/>
            <a:ln w="25400" cap="rnd" cmpd="sng">
              <a:solidFill>
                <a:srgbClr val="000000"/>
              </a:solidFill>
              <a:prstDash val="solid"/>
              <a:round/>
              <a:headEnd type="none" w="med" len="med"/>
              <a:tailEnd type="none" w="med" len="med"/>
            </a:ln>
            <a:effectLst/>
          </p:spPr>
          <p:txBody>
            <a:bodyPr/>
            <a:lstStyle/>
            <a:p>
              <a:endParaRPr lang="en-US" b="1"/>
            </a:p>
          </p:txBody>
        </p:sp>
        <p:sp>
          <p:nvSpPr>
            <p:cNvPr id="299" name="Line 167"/>
            <p:cNvSpPr>
              <a:spLocks noChangeShapeType="1"/>
            </p:cNvSpPr>
            <p:nvPr/>
          </p:nvSpPr>
          <p:spPr bwMode="auto">
            <a:xfrm>
              <a:off x="6200775" y="3073400"/>
              <a:ext cx="0" cy="252413"/>
            </a:xfrm>
            <a:prstGeom prst="line">
              <a:avLst/>
            </a:prstGeom>
            <a:noFill/>
            <a:ln w="25400">
              <a:solidFill>
                <a:srgbClr val="000000"/>
              </a:solidFill>
              <a:round/>
              <a:headEnd/>
              <a:tailEnd/>
            </a:ln>
            <a:effectLst/>
          </p:spPr>
          <p:txBody>
            <a:bodyPr wrap="none" anchor="ctr"/>
            <a:lstStyle/>
            <a:p>
              <a:endParaRPr lang="en-US" b="1"/>
            </a:p>
          </p:txBody>
        </p:sp>
        <p:sp>
          <p:nvSpPr>
            <p:cNvPr id="300" name="Line 169"/>
            <p:cNvSpPr>
              <a:spLocks noChangeShapeType="1"/>
            </p:cNvSpPr>
            <p:nvPr/>
          </p:nvSpPr>
          <p:spPr bwMode="auto">
            <a:xfrm>
              <a:off x="6127750" y="3335338"/>
              <a:ext cx="0" cy="161925"/>
            </a:xfrm>
            <a:prstGeom prst="line">
              <a:avLst/>
            </a:prstGeom>
            <a:noFill/>
            <a:ln w="25400">
              <a:solidFill>
                <a:srgbClr val="000000"/>
              </a:solidFill>
              <a:round/>
              <a:headEnd/>
              <a:tailEnd/>
            </a:ln>
            <a:effectLst/>
          </p:spPr>
          <p:txBody>
            <a:bodyPr wrap="none" anchor="ctr"/>
            <a:lstStyle/>
            <a:p>
              <a:endParaRPr lang="en-US" b="1"/>
            </a:p>
          </p:txBody>
        </p:sp>
        <p:sp>
          <p:nvSpPr>
            <p:cNvPr id="301" name="Line 170"/>
            <p:cNvSpPr>
              <a:spLocks noChangeShapeType="1"/>
            </p:cNvSpPr>
            <p:nvPr/>
          </p:nvSpPr>
          <p:spPr bwMode="auto">
            <a:xfrm>
              <a:off x="5856288" y="3335338"/>
              <a:ext cx="0" cy="149225"/>
            </a:xfrm>
            <a:prstGeom prst="line">
              <a:avLst/>
            </a:prstGeom>
            <a:noFill/>
            <a:ln w="25400">
              <a:solidFill>
                <a:srgbClr val="000000"/>
              </a:solidFill>
              <a:round/>
              <a:headEnd/>
              <a:tailEnd/>
            </a:ln>
            <a:effectLst/>
          </p:spPr>
          <p:txBody>
            <a:bodyPr wrap="none" anchor="ctr"/>
            <a:lstStyle/>
            <a:p>
              <a:endParaRPr lang="en-US" b="1"/>
            </a:p>
          </p:txBody>
        </p:sp>
        <p:sp>
          <p:nvSpPr>
            <p:cNvPr id="302" name="Line 171"/>
            <p:cNvSpPr>
              <a:spLocks noChangeShapeType="1"/>
            </p:cNvSpPr>
            <p:nvPr/>
          </p:nvSpPr>
          <p:spPr bwMode="auto">
            <a:xfrm flipH="1">
              <a:off x="5478463" y="3330575"/>
              <a:ext cx="384175" cy="0"/>
            </a:xfrm>
            <a:prstGeom prst="line">
              <a:avLst/>
            </a:prstGeom>
            <a:noFill/>
            <a:ln w="25400">
              <a:solidFill>
                <a:srgbClr val="000000"/>
              </a:solidFill>
              <a:round/>
              <a:headEnd/>
              <a:tailEnd/>
            </a:ln>
            <a:effectLst/>
          </p:spPr>
          <p:txBody>
            <a:bodyPr wrap="none" anchor="ctr"/>
            <a:lstStyle/>
            <a:p>
              <a:endParaRPr lang="en-US" b="1"/>
            </a:p>
          </p:txBody>
        </p:sp>
        <p:sp>
          <p:nvSpPr>
            <p:cNvPr id="303" name="Line 172"/>
            <p:cNvSpPr>
              <a:spLocks noChangeShapeType="1"/>
            </p:cNvSpPr>
            <p:nvPr/>
          </p:nvSpPr>
          <p:spPr bwMode="auto">
            <a:xfrm flipH="1">
              <a:off x="5991225" y="3897313"/>
              <a:ext cx="0" cy="407987"/>
            </a:xfrm>
            <a:prstGeom prst="line">
              <a:avLst/>
            </a:prstGeom>
            <a:noFill/>
            <a:ln w="25400">
              <a:solidFill>
                <a:srgbClr val="000000"/>
              </a:solidFill>
              <a:round/>
              <a:headEnd/>
              <a:tailEnd/>
            </a:ln>
            <a:effectLst/>
          </p:spPr>
          <p:txBody>
            <a:bodyPr wrap="none" anchor="ctr"/>
            <a:lstStyle/>
            <a:p>
              <a:endParaRPr lang="en-US" b="1"/>
            </a:p>
          </p:txBody>
        </p:sp>
        <p:sp>
          <p:nvSpPr>
            <p:cNvPr id="304" name="Rectangle 173"/>
            <p:cNvSpPr>
              <a:spLocks noChangeArrowheads="1"/>
            </p:cNvSpPr>
            <p:nvPr/>
          </p:nvSpPr>
          <p:spPr bwMode="auto">
            <a:xfrm>
              <a:off x="5341938" y="1379538"/>
              <a:ext cx="267703"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K</a:t>
              </a:r>
            </a:p>
          </p:txBody>
        </p:sp>
        <p:sp>
          <p:nvSpPr>
            <p:cNvPr id="305" name="Rectangle 174"/>
            <p:cNvSpPr>
              <a:spLocks noChangeArrowheads="1"/>
            </p:cNvSpPr>
            <p:nvPr/>
          </p:nvSpPr>
          <p:spPr bwMode="auto">
            <a:xfrm>
              <a:off x="5456238" y="1443038"/>
              <a:ext cx="251673" cy="2282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a:solidFill>
                    <a:srgbClr val="000000"/>
                  </a:solidFill>
                </a:rPr>
                <a:t>n</a:t>
              </a:r>
            </a:p>
          </p:txBody>
        </p:sp>
        <p:sp>
          <p:nvSpPr>
            <p:cNvPr id="306" name="Rectangle 175"/>
            <p:cNvSpPr>
              <a:spLocks noChangeArrowheads="1"/>
            </p:cNvSpPr>
            <p:nvPr/>
          </p:nvSpPr>
          <p:spPr bwMode="auto">
            <a:xfrm>
              <a:off x="6251575" y="1379538"/>
              <a:ext cx="275718"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a:t>
              </a:r>
            </a:p>
          </p:txBody>
        </p:sp>
        <p:sp>
          <p:nvSpPr>
            <p:cNvPr id="307" name="Rectangle 176"/>
            <p:cNvSpPr>
              <a:spLocks noChangeArrowheads="1"/>
            </p:cNvSpPr>
            <p:nvPr/>
          </p:nvSpPr>
          <p:spPr bwMode="auto">
            <a:xfrm>
              <a:off x="6376988" y="1443038"/>
              <a:ext cx="251673" cy="2282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a:solidFill>
                    <a:srgbClr val="000000"/>
                  </a:solidFill>
                </a:rPr>
                <a:t>n</a:t>
              </a:r>
            </a:p>
          </p:txBody>
        </p:sp>
        <p:sp>
          <p:nvSpPr>
            <p:cNvPr id="308" name="Line 177"/>
            <p:cNvSpPr>
              <a:spLocks noChangeShapeType="1"/>
            </p:cNvSpPr>
            <p:nvPr/>
          </p:nvSpPr>
          <p:spPr bwMode="auto">
            <a:xfrm flipH="1">
              <a:off x="5707063" y="2081213"/>
              <a:ext cx="111125" cy="114300"/>
            </a:xfrm>
            <a:prstGeom prst="line">
              <a:avLst/>
            </a:prstGeom>
            <a:noFill/>
            <a:ln w="25400">
              <a:solidFill>
                <a:srgbClr val="000000"/>
              </a:solidFill>
              <a:round/>
              <a:headEnd/>
              <a:tailEnd/>
            </a:ln>
            <a:effectLst/>
          </p:spPr>
          <p:txBody>
            <a:bodyPr wrap="none" anchor="ctr"/>
            <a:lstStyle/>
            <a:p>
              <a:endParaRPr lang="en-US" b="1"/>
            </a:p>
          </p:txBody>
        </p:sp>
        <p:sp>
          <p:nvSpPr>
            <p:cNvPr id="309" name="Oval 178"/>
            <p:cNvSpPr>
              <a:spLocks noChangeArrowheads="1"/>
            </p:cNvSpPr>
            <p:nvPr/>
          </p:nvSpPr>
          <p:spPr bwMode="auto">
            <a:xfrm>
              <a:off x="5464175" y="3295650"/>
              <a:ext cx="61913" cy="57150"/>
            </a:xfrm>
            <a:prstGeom prst="ellipse">
              <a:avLst/>
            </a:prstGeom>
            <a:solidFill>
              <a:srgbClr val="000000"/>
            </a:solidFill>
            <a:ln w="25400">
              <a:noFill/>
              <a:round/>
              <a:headEnd/>
              <a:tailEnd/>
            </a:ln>
            <a:effectLst/>
          </p:spPr>
          <p:txBody>
            <a:bodyPr wrap="none" anchor="ctr"/>
            <a:lstStyle/>
            <a:p>
              <a:endParaRPr lang="en-US" b="1"/>
            </a:p>
          </p:txBody>
        </p:sp>
        <p:sp>
          <p:nvSpPr>
            <p:cNvPr id="310" name="Rectangle 179"/>
            <p:cNvSpPr>
              <a:spLocks noChangeArrowheads="1"/>
            </p:cNvSpPr>
            <p:nvPr/>
          </p:nvSpPr>
          <p:spPr bwMode="auto">
            <a:xfrm>
              <a:off x="5032375" y="1844675"/>
              <a:ext cx="45525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 . . .</a:t>
              </a:r>
            </a:p>
          </p:txBody>
        </p:sp>
        <p:sp>
          <p:nvSpPr>
            <p:cNvPr id="311" name="Oval 180"/>
            <p:cNvSpPr>
              <a:spLocks noChangeArrowheads="1"/>
            </p:cNvSpPr>
            <p:nvPr/>
          </p:nvSpPr>
          <p:spPr bwMode="auto">
            <a:xfrm>
              <a:off x="6451600" y="2646363"/>
              <a:ext cx="61913" cy="58737"/>
            </a:xfrm>
            <a:prstGeom prst="ellipse">
              <a:avLst/>
            </a:prstGeom>
            <a:solidFill>
              <a:srgbClr val="000000"/>
            </a:solidFill>
            <a:ln w="25400">
              <a:noFill/>
              <a:round/>
              <a:headEnd/>
              <a:tailEnd/>
            </a:ln>
            <a:effectLst/>
          </p:spPr>
          <p:txBody>
            <a:bodyPr wrap="none" anchor="ctr"/>
            <a:lstStyle/>
            <a:p>
              <a:endParaRPr lang="en-US" b="1"/>
            </a:p>
          </p:txBody>
        </p:sp>
        <p:sp>
          <p:nvSpPr>
            <p:cNvPr id="312" name="Oval 181"/>
            <p:cNvSpPr>
              <a:spLocks noChangeArrowheads="1"/>
            </p:cNvSpPr>
            <p:nvPr/>
          </p:nvSpPr>
          <p:spPr bwMode="auto">
            <a:xfrm>
              <a:off x="6456363" y="2182813"/>
              <a:ext cx="60325" cy="55562"/>
            </a:xfrm>
            <a:prstGeom prst="ellipse">
              <a:avLst/>
            </a:prstGeom>
            <a:solidFill>
              <a:srgbClr val="000000"/>
            </a:solidFill>
            <a:ln w="25400">
              <a:noFill/>
              <a:round/>
              <a:headEnd/>
              <a:tailEnd/>
            </a:ln>
            <a:effectLst/>
          </p:spPr>
          <p:txBody>
            <a:bodyPr wrap="none" anchor="ctr"/>
            <a:lstStyle/>
            <a:p>
              <a:endParaRPr lang="en-US" b="1"/>
            </a:p>
          </p:txBody>
        </p:sp>
        <p:sp>
          <p:nvSpPr>
            <p:cNvPr id="313" name="Arc 182"/>
            <p:cNvSpPr>
              <a:spLocks/>
            </p:cNvSpPr>
            <p:nvPr/>
          </p:nvSpPr>
          <p:spPr bwMode="auto">
            <a:xfrm>
              <a:off x="6540500" y="4456113"/>
              <a:ext cx="271463" cy="30003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sp>
          <p:nvSpPr>
            <p:cNvPr id="314" name="Arc 183"/>
            <p:cNvSpPr>
              <a:spLocks/>
            </p:cNvSpPr>
            <p:nvPr/>
          </p:nvSpPr>
          <p:spPr bwMode="auto">
            <a:xfrm>
              <a:off x="6538913" y="4151313"/>
              <a:ext cx="277812" cy="307975"/>
            </a:xfrm>
            <a:custGeom>
              <a:avLst/>
              <a:gdLst>
                <a:gd name="G0" fmla="+- 123 0 0"/>
                <a:gd name="G1" fmla="+- 21600 0 0"/>
                <a:gd name="G2" fmla="+- 21600 0 0"/>
                <a:gd name="T0" fmla="*/ 0 w 21723"/>
                <a:gd name="T1" fmla="*/ 0 h 21600"/>
                <a:gd name="T2" fmla="*/ 21723 w 21723"/>
                <a:gd name="T3" fmla="*/ 21600 h 21600"/>
                <a:gd name="T4" fmla="*/ 123 w 21723"/>
                <a:gd name="T5" fmla="*/ 21600 h 21600"/>
              </a:gdLst>
              <a:ahLst/>
              <a:cxnLst>
                <a:cxn ang="0">
                  <a:pos x="T0" y="T1"/>
                </a:cxn>
                <a:cxn ang="0">
                  <a:pos x="T2" y="T3"/>
                </a:cxn>
                <a:cxn ang="0">
                  <a:pos x="T4" y="T5"/>
                </a:cxn>
              </a:cxnLst>
              <a:rect l="0" t="0" r="r" b="b"/>
              <a:pathLst>
                <a:path w="21723" h="21600" fill="none" extrusionOk="0">
                  <a:moveTo>
                    <a:pt x="0" y="0"/>
                  </a:moveTo>
                  <a:cubicBezTo>
                    <a:pt x="41" y="0"/>
                    <a:pt x="82" y="-1"/>
                    <a:pt x="123" y="0"/>
                  </a:cubicBezTo>
                  <a:cubicBezTo>
                    <a:pt x="12052" y="0"/>
                    <a:pt x="21723" y="9670"/>
                    <a:pt x="21723" y="21600"/>
                  </a:cubicBezTo>
                </a:path>
                <a:path w="21723" h="21600" stroke="0" extrusionOk="0">
                  <a:moveTo>
                    <a:pt x="0" y="0"/>
                  </a:moveTo>
                  <a:cubicBezTo>
                    <a:pt x="41" y="0"/>
                    <a:pt x="82" y="-1"/>
                    <a:pt x="123" y="0"/>
                  </a:cubicBezTo>
                  <a:cubicBezTo>
                    <a:pt x="12052" y="0"/>
                    <a:pt x="21723" y="9670"/>
                    <a:pt x="21723" y="21600"/>
                  </a:cubicBezTo>
                  <a:lnTo>
                    <a:pt x="123" y="21600"/>
                  </a:lnTo>
                  <a:close/>
                </a:path>
              </a:pathLst>
            </a:custGeom>
            <a:noFill/>
            <a:ln w="25400" cap="rnd">
              <a:solidFill>
                <a:srgbClr val="000000"/>
              </a:solidFill>
              <a:round/>
              <a:headEnd/>
              <a:tailEnd/>
            </a:ln>
            <a:effectLst/>
          </p:spPr>
          <p:txBody>
            <a:bodyPr wrap="none" anchor="ctr"/>
            <a:lstStyle/>
            <a:p>
              <a:endParaRPr lang="en-US" b="1"/>
            </a:p>
          </p:txBody>
        </p:sp>
        <p:sp>
          <p:nvSpPr>
            <p:cNvPr id="315" name="Line 184"/>
            <p:cNvSpPr>
              <a:spLocks noChangeShapeType="1"/>
            </p:cNvSpPr>
            <p:nvPr/>
          </p:nvSpPr>
          <p:spPr bwMode="auto">
            <a:xfrm>
              <a:off x="6207125" y="4756150"/>
              <a:ext cx="320675" cy="0"/>
            </a:xfrm>
            <a:prstGeom prst="line">
              <a:avLst/>
            </a:prstGeom>
            <a:noFill/>
            <a:ln w="25400">
              <a:solidFill>
                <a:srgbClr val="000000"/>
              </a:solidFill>
              <a:round/>
              <a:headEnd/>
              <a:tailEnd/>
            </a:ln>
            <a:effectLst/>
          </p:spPr>
          <p:txBody>
            <a:bodyPr wrap="none" anchor="ctr"/>
            <a:lstStyle/>
            <a:p>
              <a:endParaRPr lang="en-US" b="1"/>
            </a:p>
          </p:txBody>
        </p:sp>
        <p:sp>
          <p:nvSpPr>
            <p:cNvPr id="316" name="Line 185"/>
            <p:cNvSpPr>
              <a:spLocks noChangeShapeType="1"/>
            </p:cNvSpPr>
            <p:nvPr/>
          </p:nvSpPr>
          <p:spPr bwMode="auto">
            <a:xfrm>
              <a:off x="6207125" y="4156075"/>
              <a:ext cx="325438" cy="0"/>
            </a:xfrm>
            <a:prstGeom prst="line">
              <a:avLst/>
            </a:prstGeom>
            <a:noFill/>
            <a:ln w="25400">
              <a:solidFill>
                <a:srgbClr val="000000"/>
              </a:solidFill>
              <a:round/>
              <a:headEnd/>
              <a:tailEnd/>
            </a:ln>
            <a:effectLst/>
          </p:spPr>
          <p:txBody>
            <a:bodyPr wrap="none" anchor="ctr"/>
            <a:lstStyle/>
            <a:p>
              <a:endParaRPr lang="en-US" b="1"/>
            </a:p>
          </p:txBody>
        </p:sp>
        <p:sp>
          <p:nvSpPr>
            <p:cNvPr id="317" name="Line 186"/>
            <p:cNvSpPr>
              <a:spLocks noChangeShapeType="1"/>
            </p:cNvSpPr>
            <p:nvPr/>
          </p:nvSpPr>
          <p:spPr bwMode="auto">
            <a:xfrm flipV="1">
              <a:off x="6200775" y="4146550"/>
              <a:ext cx="0" cy="617538"/>
            </a:xfrm>
            <a:prstGeom prst="line">
              <a:avLst/>
            </a:prstGeom>
            <a:noFill/>
            <a:ln w="25400">
              <a:solidFill>
                <a:srgbClr val="000000"/>
              </a:solidFill>
              <a:round/>
              <a:headEnd/>
              <a:tailEnd/>
            </a:ln>
            <a:effectLst/>
          </p:spPr>
          <p:txBody>
            <a:bodyPr wrap="none" anchor="ctr"/>
            <a:lstStyle/>
            <a:p>
              <a:endParaRPr lang="en-US" b="1"/>
            </a:p>
          </p:txBody>
        </p:sp>
        <p:sp>
          <p:nvSpPr>
            <p:cNvPr id="318" name="Line 188"/>
            <p:cNvSpPr>
              <a:spLocks noChangeShapeType="1"/>
            </p:cNvSpPr>
            <p:nvPr/>
          </p:nvSpPr>
          <p:spPr bwMode="auto">
            <a:xfrm>
              <a:off x="5978525" y="4302125"/>
              <a:ext cx="223838" cy="0"/>
            </a:xfrm>
            <a:prstGeom prst="line">
              <a:avLst/>
            </a:prstGeom>
            <a:noFill/>
            <a:ln w="25400">
              <a:solidFill>
                <a:srgbClr val="000000"/>
              </a:solidFill>
              <a:round/>
              <a:headEnd/>
              <a:tailEnd/>
            </a:ln>
            <a:effectLst/>
          </p:spPr>
          <p:txBody>
            <a:bodyPr wrap="none" anchor="ctr"/>
            <a:lstStyle/>
            <a:p>
              <a:endParaRPr lang="en-US" b="1"/>
            </a:p>
          </p:txBody>
        </p:sp>
        <p:sp>
          <p:nvSpPr>
            <p:cNvPr id="319" name="Line 189"/>
            <p:cNvSpPr>
              <a:spLocks noChangeShapeType="1"/>
            </p:cNvSpPr>
            <p:nvPr/>
          </p:nvSpPr>
          <p:spPr bwMode="auto">
            <a:xfrm flipH="1">
              <a:off x="3035300" y="4621213"/>
              <a:ext cx="3171825" cy="0"/>
            </a:xfrm>
            <a:prstGeom prst="line">
              <a:avLst/>
            </a:prstGeom>
            <a:noFill/>
            <a:ln w="25400">
              <a:solidFill>
                <a:srgbClr val="000000"/>
              </a:solidFill>
              <a:round/>
              <a:headEnd/>
              <a:tailEnd/>
            </a:ln>
            <a:effectLst/>
          </p:spPr>
          <p:txBody>
            <a:bodyPr wrap="none" anchor="ctr"/>
            <a:lstStyle/>
            <a:p>
              <a:endParaRPr lang="en-US" b="1"/>
            </a:p>
          </p:txBody>
        </p:sp>
        <p:sp>
          <p:nvSpPr>
            <p:cNvPr id="320" name="Line 190"/>
            <p:cNvSpPr>
              <a:spLocks noChangeShapeType="1"/>
            </p:cNvSpPr>
            <p:nvPr/>
          </p:nvSpPr>
          <p:spPr bwMode="auto">
            <a:xfrm flipH="1">
              <a:off x="4503738" y="4564063"/>
              <a:ext cx="1703387" cy="0"/>
            </a:xfrm>
            <a:prstGeom prst="line">
              <a:avLst/>
            </a:prstGeom>
            <a:noFill/>
            <a:ln w="25400">
              <a:solidFill>
                <a:srgbClr val="000000"/>
              </a:solidFill>
              <a:round/>
              <a:headEnd/>
              <a:tailEnd/>
            </a:ln>
            <a:effectLst/>
          </p:spPr>
          <p:txBody>
            <a:bodyPr wrap="none" anchor="ctr"/>
            <a:lstStyle/>
            <a:p>
              <a:endParaRPr lang="en-US" b="1"/>
            </a:p>
          </p:txBody>
        </p:sp>
        <p:pic>
          <p:nvPicPr>
            <p:cNvPr id="321" name="Picture 191"/>
            <p:cNvPicPr>
              <a:picLocks noChangeArrowheads="1"/>
            </p:cNvPicPr>
            <p:nvPr/>
          </p:nvPicPr>
          <p:blipFill>
            <a:blip r:embed="rId2" cstate="print"/>
            <a:srcRect/>
            <a:stretch>
              <a:fillRect/>
            </a:stretch>
          </p:blipFill>
          <p:spPr bwMode="auto">
            <a:xfrm>
              <a:off x="5997575" y="4330700"/>
              <a:ext cx="147638" cy="193675"/>
            </a:xfrm>
            <a:prstGeom prst="rect">
              <a:avLst/>
            </a:prstGeom>
            <a:noFill/>
            <a:ln w="25400">
              <a:noFill/>
              <a:miter lim="800000"/>
              <a:headEnd/>
              <a:tailEnd/>
            </a:ln>
            <a:effectLst/>
          </p:spPr>
        </p:pic>
        <p:sp>
          <p:nvSpPr>
            <p:cNvPr id="322" name="Line 192"/>
            <p:cNvSpPr>
              <a:spLocks noChangeShapeType="1"/>
            </p:cNvSpPr>
            <p:nvPr/>
          </p:nvSpPr>
          <p:spPr bwMode="auto">
            <a:xfrm>
              <a:off x="6818313" y="4470400"/>
              <a:ext cx="258762" cy="0"/>
            </a:xfrm>
            <a:prstGeom prst="line">
              <a:avLst/>
            </a:prstGeom>
            <a:noFill/>
            <a:ln w="25400">
              <a:solidFill>
                <a:srgbClr val="000000"/>
              </a:solidFill>
              <a:round/>
              <a:headEnd/>
              <a:tailEnd/>
            </a:ln>
            <a:effectLst/>
          </p:spPr>
          <p:txBody>
            <a:bodyPr wrap="none" anchor="ctr"/>
            <a:lstStyle/>
            <a:p>
              <a:endParaRPr lang="en-US" b="1"/>
            </a:p>
          </p:txBody>
        </p:sp>
        <p:sp>
          <p:nvSpPr>
            <p:cNvPr id="323" name="Rectangle 193"/>
            <p:cNvSpPr>
              <a:spLocks noChangeArrowheads="1"/>
            </p:cNvSpPr>
            <p:nvPr/>
          </p:nvSpPr>
          <p:spPr bwMode="auto">
            <a:xfrm>
              <a:off x="7083425" y="4397375"/>
              <a:ext cx="317396"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t>
              </a:r>
            </a:p>
          </p:txBody>
        </p:sp>
        <p:sp>
          <p:nvSpPr>
            <p:cNvPr id="324" name="Rectangle 194"/>
            <p:cNvSpPr>
              <a:spLocks noChangeArrowheads="1"/>
            </p:cNvSpPr>
            <p:nvPr/>
          </p:nvSpPr>
          <p:spPr bwMode="auto">
            <a:xfrm>
              <a:off x="7232650" y="4452938"/>
              <a:ext cx="214803" cy="2282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a:solidFill>
                    <a:srgbClr val="000000"/>
                  </a:solidFill>
                </a:rPr>
                <a:t>i</a:t>
              </a:r>
            </a:p>
          </p:txBody>
        </p:sp>
        <p:sp>
          <p:nvSpPr>
            <p:cNvPr id="325" name="Oval 195"/>
            <p:cNvSpPr>
              <a:spLocks noChangeArrowheads="1"/>
            </p:cNvSpPr>
            <p:nvPr/>
          </p:nvSpPr>
          <p:spPr bwMode="auto">
            <a:xfrm>
              <a:off x="3513138" y="2182813"/>
              <a:ext cx="63500" cy="55562"/>
            </a:xfrm>
            <a:prstGeom prst="ellipse">
              <a:avLst/>
            </a:prstGeom>
            <a:solidFill>
              <a:srgbClr val="000000"/>
            </a:solidFill>
            <a:ln w="25400">
              <a:noFill/>
              <a:round/>
              <a:headEnd/>
              <a:tailEnd/>
            </a:ln>
            <a:effectLst/>
          </p:spPr>
          <p:txBody>
            <a:bodyPr wrap="none" anchor="ctr"/>
            <a:lstStyle/>
            <a:p>
              <a:endParaRPr lang="en-US" b="1"/>
            </a:p>
          </p:txBody>
        </p:sp>
        <p:sp>
          <p:nvSpPr>
            <p:cNvPr id="326" name="Oval 196"/>
            <p:cNvSpPr>
              <a:spLocks noChangeArrowheads="1"/>
            </p:cNvSpPr>
            <p:nvPr/>
          </p:nvSpPr>
          <p:spPr bwMode="auto">
            <a:xfrm>
              <a:off x="3514725" y="2638425"/>
              <a:ext cx="60325" cy="57150"/>
            </a:xfrm>
            <a:prstGeom prst="ellipse">
              <a:avLst/>
            </a:prstGeom>
            <a:solidFill>
              <a:srgbClr val="000000"/>
            </a:solidFill>
            <a:ln w="25400">
              <a:noFill/>
              <a:round/>
              <a:headEnd/>
              <a:tailEnd/>
            </a:ln>
            <a:effectLst/>
          </p:spPr>
          <p:txBody>
            <a:bodyPr wrap="none" anchor="ctr"/>
            <a:lstStyle/>
            <a:p>
              <a:endParaRPr lang="en-US" b="1"/>
            </a:p>
          </p:txBody>
        </p:sp>
        <p:grpSp>
          <p:nvGrpSpPr>
            <p:cNvPr id="11" name="Group 198"/>
            <p:cNvGrpSpPr>
              <a:grpSpLocks/>
            </p:cNvGrpSpPr>
            <p:nvPr/>
          </p:nvGrpSpPr>
          <p:grpSpPr bwMode="auto">
            <a:xfrm>
              <a:off x="6084888" y="2805113"/>
              <a:ext cx="242887" cy="268287"/>
              <a:chOff x="1362" y="4500"/>
              <a:chExt cx="280" cy="260"/>
            </a:xfrm>
          </p:grpSpPr>
          <p:sp>
            <p:nvSpPr>
              <p:cNvPr id="328" name="Arc 199"/>
              <p:cNvSpPr>
                <a:spLocks/>
              </p:cNvSpPr>
              <p:nvPr/>
            </p:nvSpPr>
            <p:spPr bwMode="auto">
              <a:xfrm>
                <a:off x="1366" y="4644"/>
                <a:ext cx="131" cy="11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329" name="Arc 200"/>
              <p:cNvSpPr>
                <a:spLocks/>
              </p:cNvSpPr>
              <p:nvPr/>
            </p:nvSpPr>
            <p:spPr bwMode="auto">
              <a:xfrm>
                <a:off x="1496" y="4644"/>
                <a:ext cx="140" cy="11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sp>
            <p:nvSpPr>
              <p:cNvPr id="330" name="Line 201"/>
              <p:cNvSpPr>
                <a:spLocks noChangeShapeType="1"/>
              </p:cNvSpPr>
              <p:nvPr/>
            </p:nvSpPr>
            <p:spPr bwMode="auto">
              <a:xfrm>
                <a:off x="1364" y="4504"/>
                <a:ext cx="0" cy="136"/>
              </a:xfrm>
              <a:prstGeom prst="line">
                <a:avLst/>
              </a:prstGeom>
              <a:noFill/>
              <a:ln w="25400">
                <a:solidFill>
                  <a:srgbClr val="000000"/>
                </a:solidFill>
                <a:round/>
                <a:headEnd/>
                <a:tailEnd/>
              </a:ln>
              <a:effectLst/>
            </p:spPr>
            <p:txBody>
              <a:bodyPr wrap="none" anchor="ctr"/>
              <a:lstStyle/>
              <a:p>
                <a:endParaRPr lang="en-US" b="1"/>
              </a:p>
            </p:txBody>
          </p:sp>
          <p:sp>
            <p:nvSpPr>
              <p:cNvPr id="331" name="Line 202"/>
              <p:cNvSpPr>
                <a:spLocks noChangeShapeType="1"/>
              </p:cNvSpPr>
              <p:nvPr/>
            </p:nvSpPr>
            <p:spPr bwMode="auto">
              <a:xfrm>
                <a:off x="1636" y="4504"/>
                <a:ext cx="0" cy="148"/>
              </a:xfrm>
              <a:prstGeom prst="line">
                <a:avLst/>
              </a:prstGeom>
              <a:noFill/>
              <a:ln w="25400">
                <a:solidFill>
                  <a:srgbClr val="000000"/>
                </a:solidFill>
                <a:round/>
                <a:headEnd/>
                <a:tailEnd/>
              </a:ln>
              <a:effectLst/>
            </p:spPr>
            <p:txBody>
              <a:bodyPr wrap="none" anchor="ctr"/>
              <a:lstStyle/>
              <a:p>
                <a:endParaRPr lang="en-US" b="1"/>
              </a:p>
            </p:txBody>
          </p:sp>
          <p:sp>
            <p:nvSpPr>
              <p:cNvPr id="332" name="Line 203"/>
              <p:cNvSpPr>
                <a:spLocks noChangeShapeType="1"/>
              </p:cNvSpPr>
              <p:nvPr/>
            </p:nvSpPr>
            <p:spPr bwMode="auto">
              <a:xfrm>
                <a:off x="1362" y="4500"/>
                <a:ext cx="280" cy="0"/>
              </a:xfrm>
              <a:prstGeom prst="line">
                <a:avLst/>
              </a:prstGeom>
              <a:noFill/>
              <a:ln w="25400">
                <a:solidFill>
                  <a:srgbClr val="000000"/>
                </a:solidFill>
                <a:round/>
                <a:headEnd/>
                <a:tailEnd/>
              </a:ln>
              <a:effectLst/>
            </p:spPr>
            <p:txBody>
              <a:bodyPr wrap="none" anchor="ctr"/>
              <a:lstStyle/>
              <a:p>
                <a:endParaRPr lang="en-US" b="1"/>
              </a:p>
            </p:txBody>
          </p:sp>
        </p:grpSp>
        <p:grpSp>
          <p:nvGrpSpPr>
            <p:cNvPr id="12" name="Group 205"/>
            <p:cNvGrpSpPr>
              <a:grpSpLocks/>
            </p:cNvGrpSpPr>
            <p:nvPr/>
          </p:nvGrpSpPr>
          <p:grpSpPr bwMode="auto">
            <a:xfrm>
              <a:off x="2417763" y="2289175"/>
              <a:ext cx="276225" cy="279400"/>
              <a:chOff x="439" y="2196"/>
              <a:chExt cx="180" cy="194"/>
            </a:xfrm>
          </p:grpSpPr>
          <p:sp>
            <p:nvSpPr>
              <p:cNvPr id="334" name="Line 32"/>
              <p:cNvSpPr>
                <a:spLocks noChangeShapeType="1"/>
              </p:cNvSpPr>
              <p:nvPr/>
            </p:nvSpPr>
            <p:spPr bwMode="auto">
              <a:xfrm>
                <a:off x="439" y="2196"/>
                <a:ext cx="180" cy="0"/>
              </a:xfrm>
              <a:prstGeom prst="line">
                <a:avLst/>
              </a:prstGeom>
              <a:noFill/>
              <a:ln w="25400">
                <a:solidFill>
                  <a:srgbClr val="000000"/>
                </a:solidFill>
                <a:round/>
                <a:headEnd/>
                <a:tailEnd/>
              </a:ln>
              <a:effectLst/>
            </p:spPr>
            <p:txBody>
              <a:bodyPr wrap="none" anchor="ctr"/>
              <a:lstStyle/>
              <a:p>
                <a:endParaRPr lang="en-US" b="1"/>
              </a:p>
            </p:txBody>
          </p:sp>
          <p:sp>
            <p:nvSpPr>
              <p:cNvPr id="335" name="Line 33"/>
              <p:cNvSpPr>
                <a:spLocks noChangeShapeType="1"/>
              </p:cNvSpPr>
              <p:nvPr/>
            </p:nvSpPr>
            <p:spPr bwMode="auto">
              <a:xfrm>
                <a:off x="448" y="2200"/>
                <a:ext cx="80" cy="144"/>
              </a:xfrm>
              <a:prstGeom prst="line">
                <a:avLst/>
              </a:prstGeom>
              <a:noFill/>
              <a:ln w="25400">
                <a:solidFill>
                  <a:srgbClr val="000000"/>
                </a:solidFill>
                <a:round/>
                <a:headEnd/>
                <a:tailEnd/>
              </a:ln>
              <a:effectLst/>
            </p:spPr>
            <p:txBody>
              <a:bodyPr wrap="none" anchor="ctr"/>
              <a:lstStyle/>
              <a:p>
                <a:endParaRPr lang="en-US" b="1"/>
              </a:p>
            </p:txBody>
          </p:sp>
          <p:sp>
            <p:nvSpPr>
              <p:cNvPr id="336" name="Line 34"/>
              <p:cNvSpPr>
                <a:spLocks noChangeShapeType="1"/>
              </p:cNvSpPr>
              <p:nvPr/>
            </p:nvSpPr>
            <p:spPr bwMode="auto">
              <a:xfrm flipH="1">
                <a:off x="520" y="2197"/>
                <a:ext cx="93" cy="147"/>
              </a:xfrm>
              <a:prstGeom prst="line">
                <a:avLst/>
              </a:prstGeom>
              <a:noFill/>
              <a:ln w="25400">
                <a:solidFill>
                  <a:srgbClr val="000000"/>
                </a:solidFill>
                <a:round/>
                <a:headEnd/>
                <a:tailEnd/>
              </a:ln>
              <a:effectLst/>
            </p:spPr>
            <p:txBody>
              <a:bodyPr wrap="none" anchor="ctr"/>
              <a:lstStyle/>
              <a:p>
                <a:endParaRPr lang="en-US" b="1"/>
              </a:p>
            </p:txBody>
          </p:sp>
          <p:sp>
            <p:nvSpPr>
              <p:cNvPr id="337" name="Oval 204"/>
              <p:cNvSpPr>
                <a:spLocks noChangeArrowheads="1"/>
              </p:cNvSpPr>
              <p:nvPr/>
            </p:nvSpPr>
            <p:spPr bwMode="auto">
              <a:xfrm>
                <a:off x="504" y="2343"/>
                <a:ext cx="47" cy="47"/>
              </a:xfrm>
              <a:prstGeom prst="ellipse">
                <a:avLst/>
              </a:prstGeom>
              <a:noFill/>
              <a:ln w="19050">
                <a:solidFill>
                  <a:schemeClr val="tx1"/>
                </a:solidFill>
                <a:round/>
                <a:headEnd/>
                <a:tailEnd/>
              </a:ln>
              <a:effectLst/>
            </p:spPr>
            <p:txBody>
              <a:bodyPr wrap="none" anchor="ctr"/>
              <a:lstStyle/>
              <a:p>
                <a:endParaRPr lang="en-US" b="1"/>
              </a:p>
            </p:txBody>
          </p:sp>
        </p:grpSp>
        <p:grpSp>
          <p:nvGrpSpPr>
            <p:cNvPr id="13" name="Group 206"/>
            <p:cNvGrpSpPr>
              <a:grpSpLocks/>
            </p:cNvGrpSpPr>
            <p:nvPr/>
          </p:nvGrpSpPr>
          <p:grpSpPr bwMode="auto">
            <a:xfrm>
              <a:off x="3411538" y="2286000"/>
              <a:ext cx="277812" cy="277813"/>
              <a:chOff x="439" y="2196"/>
              <a:chExt cx="180" cy="194"/>
            </a:xfrm>
          </p:grpSpPr>
          <p:sp>
            <p:nvSpPr>
              <p:cNvPr id="339" name="Line 207"/>
              <p:cNvSpPr>
                <a:spLocks noChangeShapeType="1"/>
              </p:cNvSpPr>
              <p:nvPr/>
            </p:nvSpPr>
            <p:spPr bwMode="auto">
              <a:xfrm>
                <a:off x="439" y="2196"/>
                <a:ext cx="180" cy="0"/>
              </a:xfrm>
              <a:prstGeom prst="line">
                <a:avLst/>
              </a:prstGeom>
              <a:noFill/>
              <a:ln w="25400">
                <a:solidFill>
                  <a:srgbClr val="000000"/>
                </a:solidFill>
                <a:round/>
                <a:headEnd/>
                <a:tailEnd/>
              </a:ln>
              <a:effectLst/>
            </p:spPr>
            <p:txBody>
              <a:bodyPr wrap="none" anchor="ctr"/>
              <a:lstStyle/>
              <a:p>
                <a:endParaRPr lang="en-US" b="1"/>
              </a:p>
            </p:txBody>
          </p:sp>
          <p:sp>
            <p:nvSpPr>
              <p:cNvPr id="340" name="Line 208"/>
              <p:cNvSpPr>
                <a:spLocks noChangeShapeType="1"/>
              </p:cNvSpPr>
              <p:nvPr/>
            </p:nvSpPr>
            <p:spPr bwMode="auto">
              <a:xfrm>
                <a:off x="448" y="2200"/>
                <a:ext cx="80" cy="144"/>
              </a:xfrm>
              <a:prstGeom prst="line">
                <a:avLst/>
              </a:prstGeom>
              <a:noFill/>
              <a:ln w="25400">
                <a:solidFill>
                  <a:srgbClr val="000000"/>
                </a:solidFill>
                <a:round/>
                <a:headEnd/>
                <a:tailEnd/>
              </a:ln>
              <a:effectLst/>
            </p:spPr>
            <p:txBody>
              <a:bodyPr wrap="none" anchor="ctr"/>
              <a:lstStyle/>
              <a:p>
                <a:endParaRPr lang="en-US" b="1"/>
              </a:p>
            </p:txBody>
          </p:sp>
          <p:sp>
            <p:nvSpPr>
              <p:cNvPr id="341" name="Line 209"/>
              <p:cNvSpPr>
                <a:spLocks noChangeShapeType="1"/>
              </p:cNvSpPr>
              <p:nvPr/>
            </p:nvSpPr>
            <p:spPr bwMode="auto">
              <a:xfrm flipH="1">
                <a:off x="520" y="2197"/>
                <a:ext cx="93" cy="147"/>
              </a:xfrm>
              <a:prstGeom prst="line">
                <a:avLst/>
              </a:prstGeom>
              <a:noFill/>
              <a:ln w="25400">
                <a:solidFill>
                  <a:srgbClr val="000000"/>
                </a:solidFill>
                <a:round/>
                <a:headEnd/>
                <a:tailEnd/>
              </a:ln>
              <a:effectLst/>
            </p:spPr>
            <p:txBody>
              <a:bodyPr wrap="none" anchor="ctr"/>
              <a:lstStyle/>
              <a:p>
                <a:endParaRPr lang="en-US" b="1"/>
              </a:p>
            </p:txBody>
          </p:sp>
          <p:sp>
            <p:nvSpPr>
              <p:cNvPr id="342" name="Oval 210"/>
              <p:cNvSpPr>
                <a:spLocks noChangeArrowheads="1"/>
              </p:cNvSpPr>
              <p:nvPr/>
            </p:nvSpPr>
            <p:spPr bwMode="auto">
              <a:xfrm>
                <a:off x="504" y="2343"/>
                <a:ext cx="47" cy="47"/>
              </a:xfrm>
              <a:prstGeom prst="ellipse">
                <a:avLst/>
              </a:prstGeom>
              <a:noFill/>
              <a:ln w="19050">
                <a:solidFill>
                  <a:schemeClr val="tx1"/>
                </a:solidFill>
                <a:round/>
                <a:headEnd/>
                <a:tailEnd/>
              </a:ln>
              <a:effectLst/>
            </p:spPr>
            <p:txBody>
              <a:bodyPr wrap="none" anchor="ctr"/>
              <a:lstStyle/>
              <a:p>
                <a:endParaRPr lang="en-US" b="1"/>
              </a:p>
            </p:txBody>
          </p:sp>
        </p:grpSp>
        <p:grpSp>
          <p:nvGrpSpPr>
            <p:cNvPr id="14" name="Group 211"/>
            <p:cNvGrpSpPr>
              <a:grpSpLocks/>
            </p:cNvGrpSpPr>
            <p:nvPr/>
          </p:nvGrpSpPr>
          <p:grpSpPr bwMode="auto">
            <a:xfrm>
              <a:off x="3889375" y="2281238"/>
              <a:ext cx="277813" cy="276225"/>
              <a:chOff x="439" y="2196"/>
              <a:chExt cx="180" cy="194"/>
            </a:xfrm>
          </p:grpSpPr>
          <p:sp>
            <p:nvSpPr>
              <p:cNvPr id="344" name="Line 212"/>
              <p:cNvSpPr>
                <a:spLocks noChangeShapeType="1"/>
              </p:cNvSpPr>
              <p:nvPr/>
            </p:nvSpPr>
            <p:spPr bwMode="auto">
              <a:xfrm>
                <a:off x="439" y="2196"/>
                <a:ext cx="180" cy="0"/>
              </a:xfrm>
              <a:prstGeom prst="line">
                <a:avLst/>
              </a:prstGeom>
              <a:noFill/>
              <a:ln w="25400">
                <a:solidFill>
                  <a:srgbClr val="000000"/>
                </a:solidFill>
                <a:round/>
                <a:headEnd/>
                <a:tailEnd/>
              </a:ln>
              <a:effectLst/>
            </p:spPr>
            <p:txBody>
              <a:bodyPr wrap="none" anchor="ctr"/>
              <a:lstStyle/>
              <a:p>
                <a:endParaRPr lang="en-US" b="1"/>
              </a:p>
            </p:txBody>
          </p:sp>
          <p:sp>
            <p:nvSpPr>
              <p:cNvPr id="345" name="Line 213"/>
              <p:cNvSpPr>
                <a:spLocks noChangeShapeType="1"/>
              </p:cNvSpPr>
              <p:nvPr/>
            </p:nvSpPr>
            <p:spPr bwMode="auto">
              <a:xfrm>
                <a:off x="448" y="2200"/>
                <a:ext cx="80" cy="144"/>
              </a:xfrm>
              <a:prstGeom prst="line">
                <a:avLst/>
              </a:prstGeom>
              <a:noFill/>
              <a:ln w="25400">
                <a:solidFill>
                  <a:srgbClr val="000000"/>
                </a:solidFill>
                <a:round/>
                <a:headEnd/>
                <a:tailEnd/>
              </a:ln>
              <a:effectLst/>
            </p:spPr>
            <p:txBody>
              <a:bodyPr wrap="none" anchor="ctr"/>
              <a:lstStyle/>
              <a:p>
                <a:endParaRPr lang="en-US" b="1"/>
              </a:p>
            </p:txBody>
          </p:sp>
          <p:sp>
            <p:nvSpPr>
              <p:cNvPr id="346" name="Line 214"/>
              <p:cNvSpPr>
                <a:spLocks noChangeShapeType="1"/>
              </p:cNvSpPr>
              <p:nvPr/>
            </p:nvSpPr>
            <p:spPr bwMode="auto">
              <a:xfrm flipH="1">
                <a:off x="520" y="2197"/>
                <a:ext cx="93" cy="147"/>
              </a:xfrm>
              <a:prstGeom prst="line">
                <a:avLst/>
              </a:prstGeom>
              <a:noFill/>
              <a:ln w="25400">
                <a:solidFill>
                  <a:srgbClr val="000000"/>
                </a:solidFill>
                <a:round/>
                <a:headEnd/>
                <a:tailEnd/>
              </a:ln>
              <a:effectLst/>
            </p:spPr>
            <p:txBody>
              <a:bodyPr wrap="none" anchor="ctr"/>
              <a:lstStyle/>
              <a:p>
                <a:endParaRPr lang="en-US" b="1"/>
              </a:p>
            </p:txBody>
          </p:sp>
          <p:sp>
            <p:nvSpPr>
              <p:cNvPr id="347" name="Oval 215"/>
              <p:cNvSpPr>
                <a:spLocks noChangeArrowheads="1"/>
              </p:cNvSpPr>
              <p:nvPr/>
            </p:nvSpPr>
            <p:spPr bwMode="auto">
              <a:xfrm>
                <a:off x="504" y="2343"/>
                <a:ext cx="47" cy="47"/>
              </a:xfrm>
              <a:prstGeom prst="ellipse">
                <a:avLst/>
              </a:prstGeom>
              <a:noFill/>
              <a:ln w="19050">
                <a:solidFill>
                  <a:schemeClr val="tx1"/>
                </a:solidFill>
                <a:round/>
                <a:headEnd/>
                <a:tailEnd/>
              </a:ln>
              <a:effectLst/>
            </p:spPr>
            <p:txBody>
              <a:bodyPr wrap="none" anchor="ctr"/>
              <a:lstStyle/>
              <a:p>
                <a:endParaRPr lang="en-US" b="1"/>
              </a:p>
            </p:txBody>
          </p:sp>
        </p:grpSp>
        <p:grpSp>
          <p:nvGrpSpPr>
            <p:cNvPr id="15" name="Group 216"/>
            <p:cNvGrpSpPr>
              <a:grpSpLocks/>
            </p:cNvGrpSpPr>
            <p:nvPr/>
          </p:nvGrpSpPr>
          <p:grpSpPr bwMode="auto">
            <a:xfrm>
              <a:off x="4879975" y="2286000"/>
              <a:ext cx="276225" cy="277813"/>
              <a:chOff x="439" y="2196"/>
              <a:chExt cx="180" cy="194"/>
            </a:xfrm>
          </p:grpSpPr>
          <p:sp>
            <p:nvSpPr>
              <p:cNvPr id="349" name="Line 217"/>
              <p:cNvSpPr>
                <a:spLocks noChangeShapeType="1"/>
              </p:cNvSpPr>
              <p:nvPr/>
            </p:nvSpPr>
            <p:spPr bwMode="auto">
              <a:xfrm>
                <a:off x="439" y="2196"/>
                <a:ext cx="180" cy="0"/>
              </a:xfrm>
              <a:prstGeom prst="line">
                <a:avLst/>
              </a:prstGeom>
              <a:noFill/>
              <a:ln w="25400">
                <a:solidFill>
                  <a:srgbClr val="000000"/>
                </a:solidFill>
                <a:round/>
                <a:headEnd/>
                <a:tailEnd/>
              </a:ln>
              <a:effectLst/>
            </p:spPr>
            <p:txBody>
              <a:bodyPr wrap="none" anchor="ctr"/>
              <a:lstStyle/>
              <a:p>
                <a:endParaRPr lang="en-US" b="1"/>
              </a:p>
            </p:txBody>
          </p:sp>
          <p:sp>
            <p:nvSpPr>
              <p:cNvPr id="350" name="Line 218"/>
              <p:cNvSpPr>
                <a:spLocks noChangeShapeType="1"/>
              </p:cNvSpPr>
              <p:nvPr/>
            </p:nvSpPr>
            <p:spPr bwMode="auto">
              <a:xfrm>
                <a:off x="448" y="2200"/>
                <a:ext cx="80" cy="144"/>
              </a:xfrm>
              <a:prstGeom prst="line">
                <a:avLst/>
              </a:prstGeom>
              <a:noFill/>
              <a:ln w="25400">
                <a:solidFill>
                  <a:srgbClr val="000000"/>
                </a:solidFill>
                <a:round/>
                <a:headEnd/>
                <a:tailEnd/>
              </a:ln>
              <a:effectLst/>
            </p:spPr>
            <p:txBody>
              <a:bodyPr wrap="none" anchor="ctr"/>
              <a:lstStyle/>
              <a:p>
                <a:endParaRPr lang="en-US" b="1"/>
              </a:p>
            </p:txBody>
          </p:sp>
          <p:sp>
            <p:nvSpPr>
              <p:cNvPr id="351" name="Line 219"/>
              <p:cNvSpPr>
                <a:spLocks noChangeShapeType="1"/>
              </p:cNvSpPr>
              <p:nvPr/>
            </p:nvSpPr>
            <p:spPr bwMode="auto">
              <a:xfrm flipH="1">
                <a:off x="520" y="2197"/>
                <a:ext cx="93" cy="147"/>
              </a:xfrm>
              <a:prstGeom prst="line">
                <a:avLst/>
              </a:prstGeom>
              <a:noFill/>
              <a:ln w="25400">
                <a:solidFill>
                  <a:srgbClr val="000000"/>
                </a:solidFill>
                <a:round/>
                <a:headEnd/>
                <a:tailEnd/>
              </a:ln>
              <a:effectLst/>
            </p:spPr>
            <p:txBody>
              <a:bodyPr wrap="none" anchor="ctr"/>
              <a:lstStyle/>
              <a:p>
                <a:endParaRPr lang="en-US" b="1"/>
              </a:p>
            </p:txBody>
          </p:sp>
          <p:sp>
            <p:nvSpPr>
              <p:cNvPr id="352" name="Oval 220"/>
              <p:cNvSpPr>
                <a:spLocks noChangeArrowheads="1"/>
              </p:cNvSpPr>
              <p:nvPr/>
            </p:nvSpPr>
            <p:spPr bwMode="auto">
              <a:xfrm>
                <a:off x="504" y="2343"/>
                <a:ext cx="47" cy="47"/>
              </a:xfrm>
              <a:prstGeom prst="ellipse">
                <a:avLst/>
              </a:prstGeom>
              <a:noFill/>
              <a:ln w="19050">
                <a:solidFill>
                  <a:schemeClr val="tx1"/>
                </a:solidFill>
                <a:round/>
                <a:headEnd/>
                <a:tailEnd/>
              </a:ln>
              <a:effectLst/>
            </p:spPr>
            <p:txBody>
              <a:bodyPr wrap="none" anchor="ctr"/>
              <a:lstStyle/>
              <a:p>
                <a:endParaRPr lang="en-US" b="1"/>
              </a:p>
            </p:txBody>
          </p:sp>
        </p:grpSp>
        <p:grpSp>
          <p:nvGrpSpPr>
            <p:cNvPr id="16" name="Group 221"/>
            <p:cNvGrpSpPr>
              <a:grpSpLocks/>
            </p:cNvGrpSpPr>
            <p:nvPr/>
          </p:nvGrpSpPr>
          <p:grpSpPr bwMode="auto">
            <a:xfrm>
              <a:off x="5360988" y="2289175"/>
              <a:ext cx="277812" cy="279400"/>
              <a:chOff x="439" y="2196"/>
              <a:chExt cx="180" cy="194"/>
            </a:xfrm>
          </p:grpSpPr>
          <p:sp>
            <p:nvSpPr>
              <p:cNvPr id="354" name="Line 222"/>
              <p:cNvSpPr>
                <a:spLocks noChangeShapeType="1"/>
              </p:cNvSpPr>
              <p:nvPr/>
            </p:nvSpPr>
            <p:spPr bwMode="auto">
              <a:xfrm>
                <a:off x="439" y="2196"/>
                <a:ext cx="180" cy="0"/>
              </a:xfrm>
              <a:prstGeom prst="line">
                <a:avLst/>
              </a:prstGeom>
              <a:noFill/>
              <a:ln w="25400">
                <a:solidFill>
                  <a:srgbClr val="000000"/>
                </a:solidFill>
                <a:round/>
                <a:headEnd/>
                <a:tailEnd/>
              </a:ln>
              <a:effectLst/>
            </p:spPr>
            <p:txBody>
              <a:bodyPr wrap="none" anchor="ctr"/>
              <a:lstStyle/>
              <a:p>
                <a:endParaRPr lang="en-US" b="1"/>
              </a:p>
            </p:txBody>
          </p:sp>
          <p:sp>
            <p:nvSpPr>
              <p:cNvPr id="355" name="Line 223"/>
              <p:cNvSpPr>
                <a:spLocks noChangeShapeType="1"/>
              </p:cNvSpPr>
              <p:nvPr/>
            </p:nvSpPr>
            <p:spPr bwMode="auto">
              <a:xfrm>
                <a:off x="448" y="2200"/>
                <a:ext cx="80" cy="144"/>
              </a:xfrm>
              <a:prstGeom prst="line">
                <a:avLst/>
              </a:prstGeom>
              <a:noFill/>
              <a:ln w="25400">
                <a:solidFill>
                  <a:srgbClr val="000000"/>
                </a:solidFill>
                <a:round/>
                <a:headEnd/>
                <a:tailEnd/>
              </a:ln>
              <a:effectLst/>
            </p:spPr>
            <p:txBody>
              <a:bodyPr wrap="none" anchor="ctr"/>
              <a:lstStyle/>
              <a:p>
                <a:endParaRPr lang="en-US" b="1"/>
              </a:p>
            </p:txBody>
          </p:sp>
          <p:sp>
            <p:nvSpPr>
              <p:cNvPr id="356" name="Line 224"/>
              <p:cNvSpPr>
                <a:spLocks noChangeShapeType="1"/>
              </p:cNvSpPr>
              <p:nvPr/>
            </p:nvSpPr>
            <p:spPr bwMode="auto">
              <a:xfrm flipH="1">
                <a:off x="520" y="2197"/>
                <a:ext cx="93" cy="147"/>
              </a:xfrm>
              <a:prstGeom prst="line">
                <a:avLst/>
              </a:prstGeom>
              <a:noFill/>
              <a:ln w="25400">
                <a:solidFill>
                  <a:srgbClr val="000000"/>
                </a:solidFill>
                <a:round/>
                <a:headEnd/>
                <a:tailEnd/>
              </a:ln>
              <a:effectLst/>
            </p:spPr>
            <p:txBody>
              <a:bodyPr wrap="none" anchor="ctr"/>
              <a:lstStyle/>
              <a:p>
                <a:endParaRPr lang="en-US" b="1"/>
              </a:p>
            </p:txBody>
          </p:sp>
          <p:sp>
            <p:nvSpPr>
              <p:cNvPr id="357" name="Oval 225"/>
              <p:cNvSpPr>
                <a:spLocks noChangeArrowheads="1"/>
              </p:cNvSpPr>
              <p:nvPr/>
            </p:nvSpPr>
            <p:spPr bwMode="auto">
              <a:xfrm>
                <a:off x="504" y="2343"/>
                <a:ext cx="47" cy="47"/>
              </a:xfrm>
              <a:prstGeom prst="ellipse">
                <a:avLst/>
              </a:prstGeom>
              <a:noFill/>
              <a:ln w="19050">
                <a:solidFill>
                  <a:schemeClr val="tx1"/>
                </a:solidFill>
                <a:round/>
                <a:headEnd/>
                <a:tailEnd/>
              </a:ln>
              <a:effectLst/>
            </p:spPr>
            <p:txBody>
              <a:bodyPr wrap="none" anchor="ctr"/>
              <a:lstStyle/>
              <a:p>
                <a:endParaRPr lang="en-US" b="1"/>
              </a:p>
            </p:txBody>
          </p:sp>
        </p:grpSp>
        <p:grpSp>
          <p:nvGrpSpPr>
            <p:cNvPr id="17" name="Group 226"/>
            <p:cNvGrpSpPr>
              <a:grpSpLocks/>
            </p:cNvGrpSpPr>
            <p:nvPr/>
          </p:nvGrpSpPr>
          <p:grpSpPr bwMode="auto">
            <a:xfrm>
              <a:off x="6345238" y="2281238"/>
              <a:ext cx="279400" cy="276225"/>
              <a:chOff x="439" y="2196"/>
              <a:chExt cx="180" cy="194"/>
            </a:xfrm>
          </p:grpSpPr>
          <p:sp>
            <p:nvSpPr>
              <p:cNvPr id="359" name="Line 227"/>
              <p:cNvSpPr>
                <a:spLocks noChangeShapeType="1"/>
              </p:cNvSpPr>
              <p:nvPr/>
            </p:nvSpPr>
            <p:spPr bwMode="auto">
              <a:xfrm>
                <a:off x="439" y="2196"/>
                <a:ext cx="180" cy="0"/>
              </a:xfrm>
              <a:prstGeom prst="line">
                <a:avLst/>
              </a:prstGeom>
              <a:noFill/>
              <a:ln w="25400">
                <a:solidFill>
                  <a:srgbClr val="000000"/>
                </a:solidFill>
                <a:round/>
                <a:headEnd/>
                <a:tailEnd/>
              </a:ln>
              <a:effectLst/>
            </p:spPr>
            <p:txBody>
              <a:bodyPr wrap="none" anchor="ctr"/>
              <a:lstStyle/>
              <a:p>
                <a:endParaRPr lang="en-US" b="1"/>
              </a:p>
            </p:txBody>
          </p:sp>
          <p:sp>
            <p:nvSpPr>
              <p:cNvPr id="360" name="Line 228"/>
              <p:cNvSpPr>
                <a:spLocks noChangeShapeType="1"/>
              </p:cNvSpPr>
              <p:nvPr/>
            </p:nvSpPr>
            <p:spPr bwMode="auto">
              <a:xfrm>
                <a:off x="448" y="2200"/>
                <a:ext cx="80" cy="144"/>
              </a:xfrm>
              <a:prstGeom prst="line">
                <a:avLst/>
              </a:prstGeom>
              <a:noFill/>
              <a:ln w="25400">
                <a:solidFill>
                  <a:srgbClr val="000000"/>
                </a:solidFill>
                <a:round/>
                <a:headEnd/>
                <a:tailEnd/>
              </a:ln>
              <a:effectLst/>
            </p:spPr>
            <p:txBody>
              <a:bodyPr wrap="none" anchor="ctr"/>
              <a:lstStyle/>
              <a:p>
                <a:endParaRPr lang="en-US" b="1"/>
              </a:p>
            </p:txBody>
          </p:sp>
          <p:sp>
            <p:nvSpPr>
              <p:cNvPr id="361" name="Line 229"/>
              <p:cNvSpPr>
                <a:spLocks noChangeShapeType="1"/>
              </p:cNvSpPr>
              <p:nvPr/>
            </p:nvSpPr>
            <p:spPr bwMode="auto">
              <a:xfrm flipH="1">
                <a:off x="520" y="2197"/>
                <a:ext cx="93" cy="147"/>
              </a:xfrm>
              <a:prstGeom prst="line">
                <a:avLst/>
              </a:prstGeom>
              <a:noFill/>
              <a:ln w="25400">
                <a:solidFill>
                  <a:srgbClr val="000000"/>
                </a:solidFill>
                <a:round/>
                <a:headEnd/>
                <a:tailEnd/>
              </a:ln>
              <a:effectLst/>
            </p:spPr>
            <p:txBody>
              <a:bodyPr wrap="none" anchor="ctr"/>
              <a:lstStyle/>
              <a:p>
                <a:endParaRPr lang="en-US" b="1"/>
              </a:p>
            </p:txBody>
          </p:sp>
          <p:sp>
            <p:nvSpPr>
              <p:cNvPr id="362" name="Oval 230"/>
              <p:cNvSpPr>
                <a:spLocks noChangeArrowheads="1"/>
              </p:cNvSpPr>
              <p:nvPr/>
            </p:nvSpPr>
            <p:spPr bwMode="auto">
              <a:xfrm>
                <a:off x="504" y="2343"/>
                <a:ext cx="47" cy="47"/>
              </a:xfrm>
              <a:prstGeom prst="ellipse">
                <a:avLst/>
              </a:prstGeom>
              <a:noFill/>
              <a:ln w="19050">
                <a:solidFill>
                  <a:schemeClr val="tx1"/>
                </a:solidFill>
                <a:round/>
                <a:headEnd/>
                <a:tailEnd/>
              </a:ln>
              <a:effectLst/>
            </p:spPr>
            <p:txBody>
              <a:bodyPr wrap="none" anchor="ctr"/>
              <a:lstStyle/>
              <a:p>
                <a:endParaRPr lang="en-US" b="1"/>
              </a:p>
            </p:txBody>
          </p:sp>
        </p:grpSp>
        <p:grpSp>
          <p:nvGrpSpPr>
            <p:cNvPr id="18" name="Group 231"/>
            <p:cNvGrpSpPr>
              <a:grpSpLocks/>
            </p:cNvGrpSpPr>
            <p:nvPr/>
          </p:nvGrpSpPr>
          <p:grpSpPr bwMode="auto">
            <a:xfrm>
              <a:off x="5664200" y="2795588"/>
              <a:ext cx="242888" cy="269875"/>
              <a:chOff x="1362" y="4500"/>
              <a:chExt cx="280" cy="260"/>
            </a:xfrm>
          </p:grpSpPr>
          <p:sp>
            <p:nvSpPr>
              <p:cNvPr id="364" name="Arc 232"/>
              <p:cNvSpPr>
                <a:spLocks/>
              </p:cNvSpPr>
              <p:nvPr/>
            </p:nvSpPr>
            <p:spPr bwMode="auto">
              <a:xfrm>
                <a:off x="1366" y="4644"/>
                <a:ext cx="131" cy="11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365" name="Arc 233"/>
              <p:cNvSpPr>
                <a:spLocks/>
              </p:cNvSpPr>
              <p:nvPr/>
            </p:nvSpPr>
            <p:spPr bwMode="auto">
              <a:xfrm>
                <a:off x="1496" y="4644"/>
                <a:ext cx="140" cy="11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sp>
            <p:nvSpPr>
              <p:cNvPr id="366" name="Line 234"/>
              <p:cNvSpPr>
                <a:spLocks noChangeShapeType="1"/>
              </p:cNvSpPr>
              <p:nvPr/>
            </p:nvSpPr>
            <p:spPr bwMode="auto">
              <a:xfrm>
                <a:off x="1364" y="4504"/>
                <a:ext cx="0" cy="136"/>
              </a:xfrm>
              <a:prstGeom prst="line">
                <a:avLst/>
              </a:prstGeom>
              <a:noFill/>
              <a:ln w="25400">
                <a:solidFill>
                  <a:srgbClr val="000000"/>
                </a:solidFill>
                <a:round/>
                <a:headEnd/>
                <a:tailEnd/>
              </a:ln>
              <a:effectLst/>
            </p:spPr>
            <p:txBody>
              <a:bodyPr wrap="none" anchor="ctr"/>
              <a:lstStyle/>
              <a:p>
                <a:endParaRPr lang="en-US" b="1"/>
              </a:p>
            </p:txBody>
          </p:sp>
          <p:sp>
            <p:nvSpPr>
              <p:cNvPr id="367" name="Line 235"/>
              <p:cNvSpPr>
                <a:spLocks noChangeShapeType="1"/>
              </p:cNvSpPr>
              <p:nvPr/>
            </p:nvSpPr>
            <p:spPr bwMode="auto">
              <a:xfrm>
                <a:off x="1636" y="4504"/>
                <a:ext cx="0" cy="148"/>
              </a:xfrm>
              <a:prstGeom prst="line">
                <a:avLst/>
              </a:prstGeom>
              <a:noFill/>
              <a:ln w="25400">
                <a:solidFill>
                  <a:srgbClr val="000000"/>
                </a:solidFill>
                <a:round/>
                <a:headEnd/>
                <a:tailEnd/>
              </a:ln>
              <a:effectLst/>
            </p:spPr>
            <p:txBody>
              <a:bodyPr wrap="none" anchor="ctr"/>
              <a:lstStyle/>
              <a:p>
                <a:endParaRPr lang="en-US" b="1"/>
              </a:p>
            </p:txBody>
          </p:sp>
          <p:sp>
            <p:nvSpPr>
              <p:cNvPr id="368" name="Line 236"/>
              <p:cNvSpPr>
                <a:spLocks noChangeShapeType="1"/>
              </p:cNvSpPr>
              <p:nvPr/>
            </p:nvSpPr>
            <p:spPr bwMode="auto">
              <a:xfrm>
                <a:off x="1362" y="4500"/>
                <a:ext cx="280" cy="0"/>
              </a:xfrm>
              <a:prstGeom prst="line">
                <a:avLst/>
              </a:prstGeom>
              <a:noFill/>
              <a:ln w="25400">
                <a:solidFill>
                  <a:srgbClr val="000000"/>
                </a:solidFill>
                <a:round/>
                <a:headEnd/>
                <a:tailEnd/>
              </a:ln>
              <a:effectLst/>
            </p:spPr>
            <p:txBody>
              <a:bodyPr wrap="none" anchor="ctr"/>
              <a:lstStyle/>
              <a:p>
                <a:endParaRPr lang="en-US" b="1"/>
              </a:p>
            </p:txBody>
          </p:sp>
        </p:grpSp>
        <p:grpSp>
          <p:nvGrpSpPr>
            <p:cNvPr id="19" name="Group 237"/>
            <p:cNvGrpSpPr>
              <a:grpSpLocks/>
            </p:cNvGrpSpPr>
            <p:nvPr/>
          </p:nvGrpSpPr>
          <p:grpSpPr bwMode="auto">
            <a:xfrm>
              <a:off x="4614863" y="2805113"/>
              <a:ext cx="241300" cy="268287"/>
              <a:chOff x="1362" y="4500"/>
              <a:chExt cx="280" cy="260"/>
            </a:xfrm>
          </p:grpSpPr>
          <p:sp>
            <p:nvSpPr>
              <p:cNvPr id="370" name="Arc 238"/>
              <p:cNvSpPr>
                <a:spLocks/>
              </p:cNvSpPr>
              <p:nvPr/>
            </p:nvSpPr>
            <p:spPr bwMode="auto">
              <a:xfrm>
                <a:off x="1366" y="4644"/>
                <a:ext cx="131" cy="11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371" name="Arc 239"/>
              <p:cNvSpPr>
                <a:spLocks/>
              </p:cNvSpPr>
              <p:nvPr/>
            </p:nvSpPr>
            <p:spPr bwMode="auto">
              <a:xfrm>
                <a:off x="1496" y="4644"/>
                <a:ext cx="140" cy="11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sp>
            <p:nvSpPr>
              <p:cNvPr id="372" name="Line 240"/>
              <p:cNvSpPr>
                <a:spLocks noChangeShapeType="1"/>
              </p:cNvSpPr>
              <p:nvPr/>
            </p:nvSpPr>
            <p:spPr bwMode="auto">
              <a:xfrm>
                <a:off x="1364" y="4504"/>
                <a:ext cx="0" cy="136"/>
              </a:xfrm>
              <a:prstGeom prst="line">
                <a:avLst/>
              </a:prstGeom>
              <a:noFill/>
              <a:ln w="25400">
                <a:solidFill>
                  <a:srgbClr val="000000"/>
                </a:solidFill>
                <a:round/>
                <a:headEnd/>
                <a:tailEnd/>
              </a:ln>
              <a:effectLst/>
            </p:spPr>
            <p:txBody>
              <a:bodyPr wrap="none" anchor="ctr"/>
              <a:lstStyle/>
              <a:p>
                <a:endParaRPr lang="en-US" b="1"/>
              </a:p>
            </p:txBody>
          </p:sp>
          <p:sp>
            <p:nvSpPr>
              <p:cNvPr id="373" name="Line 241"/>
              <p:cNvSpPr>
                <a:spLocks noChangeShapeType="1"/>
              </p:cNvSpPr>
              <p:nvPr/>
            </p:nvSpPr>
            <p:spPr bwMode="auto">
              <a:xfrm>
                <a:off x="1636" y="4504"/>
                <a:ext cx="0" cy="148"/>
              </a:xfrm>
              <a:prstGeom prst="line">
                <a:avLst/>
              </a:prstGeom>
              <a:noFill/>
              <a:ln w="25400">
                <a:solidFill>
                  <a:srgbClr val="000000"/>
                </a:solidFill>
                <a:round/>
                <a:headEnd/>
                <a:tailEnd/>
              </a:ln>
              <a:effectLst/>
            </p:spPr>
            <p:txBody>
              <a:bodyPr wrap="none" anchor="ctr"/>
              <a:lstStyle/>
              <a:p>
                <a:endParaRPr lang="en-US" b="1"/>
              </a:p>
            </p:txBody>
          </p:sp>
          <p:sp>
            <p:nvSpPr>
              <p:cNvPr id="374" name="Line 242"/>
              <p:cNvSpPr>
                <a:spLocks noChangeShapeType="1"/>
              </p:cNvSpPr>
              <p:nvPr/>
            </p:nvSpPr>
            <p:spPr bwMode="auto">
              <a:xfrm>
                <a:off x="1362" y="4500"/>
                <a:ext cx="280" cy="0"/>
              </a:xfrm>
              <a:prstGeom prst="line">
                <a:avLst/>
              </a:prstGeom>
              <a:noFill/>
              <a:ln w="25400">
                <a:solidFill>
                  <a:srgbClr val="000000"/>
                </a:solidFill>
                <a:round/>
                <a:headEnd/>
                <a:tailEnd/>
              </a:ln>
              <a:effectLst/>
            </p:spPr>
            <p:txBody>
              <a:bodyPr wrap="none" anchor="ctr"/>
              <a:lstStyle/>
              <a:p>
                <a:endParaRPr lang="en-US" b="1"/>
              </a:p>
            </p:txBody>
          </p:sp>
        </p:grpSp>
        <p:grpSp>
          <p:nvGrpSpPr>
            <p:cNvPr id="20" name="Group 243"/>
            <p:cNvGrpSpPr>
              <a:grpSpLocks/>
            </p:cNvGrpSpPr>
            <p:nvPr/>
          </p:nvGrpSpPr>
          <p:grpSpPr bwMode="auto">
            <a:xfrm>
              <a:off x="4192588" y="2795588"/>
              <a:ext cx="242887" cy="269875"/>
              <a:chOff x="1362" y="4500"/>
              <a:chExt cx="280" cy="260"/>
            </a:xfrm>
          </p:grpSpPr>
          <p:sp>
            <p:nvSpPr>
              <p:cNvPr id="376" name="Arc 244"/>
              <p:cNvSpPr>
                <a:spLocks/>
              </p:cNvSpPr>
              <p:nvPr/>
            </p:nvSpPr>
            <p:spPr bwMode="auto">
              <a:xfrm>
                <a:off x="1366" y="4644"/>
                <a:ext cx="131" cy="11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377" name="Arc 245"/>
              <p:cNvSpPr>
                <a:spLocks/>
              </p:cNvSpPr>
              <p:nvPr/>
            </p:nvSpPr>
            <p:spPr bwMode="auto">
              <a:xfrm>
                <a:off x="1496" y="4644"/>
                <a:ext cx="140" cy="11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sp>
            <p:nvSpPr>
              <p:cNvPr id="378" name="Line 246"/>
              <p:cNvSpPr>
                <a:spLocks noChangeShapeType="1"/>
              </p:cNvSpPr>
              <p:nvPr/>
            </p:nvSpPr>
            <p:spPr bwMode="auto">
              <a:xfrm>
                <a:off x="1364" y="4504"/>
                <a:ext cx="0" cy="136"/>
              </a:xfrm>
              <a:prstGeom prst="line">
                <a:avLst/>
              </a:prstGeom>
              <a:noFill/>
              <a:ln w="25400">
                <a:solidFill>
                  <a:srgbClr val="000000"/>
                </a:solidFill>
                <a:round/>
                <a:headEnd/>
                <a:tailEnd/>
              </a:ln>
              <a:effectLst/>
            </p:spPr>
            <p:txBody>
              <a:bodyPr wrap="none" anchor="ctr"/>
              <a:lstStyle/>
              <a:p>
                <a:endParaRPr lang="en-US" b="1"/>
              </a:p>
            </p:txBody>
          </p:sp>
          <p:sp>
            <p:nvSpPr>
              <p:cNvPr id="379" name="Line 247"/>
              <p:cNvSpPr>
                <a:spLocks noChangeShapeType="1"/>
              </p:cNvSpPr>
              <p:nvPr/>
            </p:nvSpPr>
            <p:spPr bwMode="auto">
              <a:xfrm>
                <a:off x="1636" y="4504"/>
                <a:ext cx="0" cy="148"/>
              </a:xfrm>
              <a:prstGeom prst="line">
                <a:avLst/>
              </a:prstGeom>
              <a:noFill/>
              <a:ln w="25400">
                <a:solidFill>
                  <a:srgbClr val="000000"/>
                </a:solidFill>
                <a:round/>
                <a:headEnd/>
                <a:tailEnd/>
              </a:ln>
              <a:effectLst/>
            </p:spPr>
            <p:txBody>
              <a:bodyPr wrap="none" anchor="ctr"/>
              <a:lstStyle/>
              <a:p>
                <a:endParaRPr lang="en-US" b="1"/>
              </a:p>
            </p:txBody>
          </p:sp>
          <p:sp>
            <p:nvSpPr>
              <p:cNvPr id="380" name="Line 248"/>
              <p:cNvSpPr>
                <a:spLocks noChangeShapeType="1"/>
              </p:cNvSpPr>
              <p:nvPr/>
            </p:nvSpPr>
            <p:spPr bwMode="auto">
              <a:xfrm>
                <a:off x="1362" y="4500"/>
                <a:ext cx="280" cy="0"/>
              </a:xfrm>
              <a:prstGeom prst="line">
                <a:avLst/>
              </a:prstGeom>
              <a:noFill/>
              <a:ln w="25400">
                <a:solidFill>
                  <a:srgbClr val="000000"/>
                </a:solidFill>
                <a:round/>
                <a:headEnd/>
                <a:tailEnd/>
              </a:ln>
              <a:effectLst/>
            </p:spPr>
            <p:txBody>
              <a:bodyPr wrap="none" anchor="ctr"/>
              <a:lstStyle/>
              <a:p>
                <a:endParaRPr lang="en-US" b="1"/>
              </a:p>
            </p:txBody>
          </p:sp>
        </p:grpSp>
        <p:grpSp>
          <p:nvGrpSpPr>
            <p:cNvPr id="21" name="Group 249"/>
            <p:cNvGrpSpPr>
              <a:grpSpLocks/>
            </p:cNvGrpSpPr>
            <p:nvPr/>
          </p:nvGrpSpPr>
          <p:grpSpPr bwMode="auto">
            <a:xfrm>
              <a:off x="3143250" y="2805113"/>
              <a:ext cx="241300" cy="268287"/>
              <a:chOff x="1362" y="4500"/>
              <a:chExt cx="280" cy="260"/>
            </a:xfrm>
          </p:grpSpPr>
          <p:sp>
            <p:nvSpPr>
              <p:cNvPr id="382" name="Arc 250"/>
              <p:cNvSpPr>
                <a:spLocks/>
              </p:cNvSpPr>
              <p:nvPr/>
            </p:nvSpPr>
            <p:spPr bwMode="auto">
              <a:xfrm>
                <a:off x="1366" y="4644"/>
                <a:ext cx="131" cy="11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383" name="Arc 251"/>
              <p:cNvSpPr>
                <a:spLocks/>
              </p:cNvSpPr>
              <p:nvPr/>
            </p:nvSpPr>
            <p:spPr bwMode="auto">
              <a:xfrm>
                <a:off x="1496" y="4644"/>
                <a:ext cx="140" cy="11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sp>
            <p:nvSpPr>
              <p:cNvPr id="384" name="Line 252"/>
              <p:cNvSpPr>
                <a:spLocks noChangeShapeType="1"/>
              </p:cNvSpPr>
              <p:nvPr/>
            </p:nvSpPr>
            <p:spPr bwMode="auto">
              <a:xfrm>
                <a:off x="1364" y="4504"/>
                <a:ext cx="0" cy="136"/>
              </a:xfrm>
              <a:prstGeom prst="line">
                <a:avLst/>
              </a:prstGeom>
              <a:noFill/>
              <a:ln w="25400">
                <a:solidFill>
                  <a:srgbClr val="000000"/>
                </a:solidFill>
                <a:round/>
                <a:headEnd/>
                <a:tailEnd/>
              </a:ln>
              <a:effectLst/>
            </p:spPr>
            <p:txBody>
              <a:bodyPr wrap="none" anchor="ctr"/>
              <a:lstStyle/>
              <a:p>
                <a:endParaRPr lang="en-US" b="1"/>
              </a:p>
            </p:txBody>
          </p:sp>
          <p:sp>
            <p:nvSpPr>
              <p:cNvPr id="385" name="Line 253"/>
              <p:cNvSpPr>
                <a:spLocks noChangeShapeType="1"/>
              </p:cNvSpPr>
              <p:nvPr/>
            </p:nvSpPr>
            <p:spPr bwMode="auto">
              <a:xfrm>
                <a:off x="1636" y="4504"/>
                <a:ext cx="0" cy="148"/>
              </a:xfrm>
              <a:prstGeom prst="line">
                <a:avLst/>
              </a:prstGeom>
              <a:noFill/>
              <a:ln w="25400">
                <a:solidFill>
                  <a:srgbClr val="000000"/>
                </a:solidFill>
                <a:round/>
                <a:headEnd/>
                <a:tailEnd/>
              </a:ln>
              <a:effectLst/>
            </p:spPr>
            <p:txBody>
              <a:bodyPr wrap="none" anchor="ctr"/>
              <a:lstStyle/>
              <a:p>
                <a:endParaRPr lang="en-US" b="1"/>
              </a:p>
            </p:txBody>
          </p:sp>
          <p:sp>
            <p:nvSpPr>
              <p:cNvPr id="386" name="Line 254"/>
              <p:cNvSpPr>
                <a:spLocks noChangeShapeType="1"/>
              </p:cNvSpPr>
              <p:nvPr/>
            </p:nvSpPr>
            <p:spPr bwMode="auto">
              <a:xfrm>
                <a:off x="1362" y="4500"/>
                <a:ext cx="280" cy="0"/>
              </a:xfrm>
              <a:prstGeom prst="line">
                <a:avLst/>
              </a:prstGeom>
              <a:noFill/>
              <a:ln w="25400">
                <a:solidFill>
                  <a:srgbClr val="000000"/>
                </a:solidFill>
                <a:round/>
                <a:headEnd/>
                <a:tailEnd/>
              </a:ln>
              <a:effectLst/>
            </p:spPr>
            <p:txBody>
              <a:bodyPr wrap="none" anchor="ctr"/>
              <a:lstStyle/>
              <a:p>
                <a:endParaRPr lang="en-US" b="1"/>
              </a:p>
            </p:txBody>
          </p:sp>
        </p:grpSp>
        <p:grpSp>
          <p:nvGrpSpPr>
            <p:cNvPr id="22" name="Group 255"/>
            <p:cNvGrpSpPr>
              <a:grpSpLocks/>
            </p:cNvGrpSpPr>
            <p:nvPr/>
          </p:nvGrpSpPr>
          <p:grpSpPr bwMode="auto">
            <a:xfrm>
              <a:off x="2720975" y="2795588"/>
              <a:ext cx="242888" cy="269875"/>
              <a:chOff x="1362" y="4500"/>
              <a:chExt cx="280" cy="260"/>
            </a:xfrm>
          </p:grpSpPr>
          <p:sp>
            <p:nvSpPr>
              <p:cNvPr id="388" name="Arc 256"/>
              <p:cNvSpPr>
                <a:spLocks/>
              </p:cNvSpPr>
              <p:nvPr/>
            </p:nvSpPr>
            <p:spPr bwMode="auto">
              <a:xfrm>
                <a:off x="1366" y="4644"/>
                <a:ext cx="131" cy="11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389" name="Arc 257"/>
              <p:cNvSpPr>
                <a:spLocks/>
              </p:cNvSpPr>
              <p:nvPr/>
            </p:nvSpPr>
            <p:spPr bwMode="auto">
              <a:xfrm>
                <a:off x="1496" y="4644"/>
                <a:ext cx="140" cy="11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sp>
            <p:nvSpPr>
              <p:cNvPr id="390" name="Line 258"/>
              <p:cNvSpPr>
                <a:spLocks noChangeShapeType="1"/>
              </p:cNvSpPr>
              <p:nvPr/>
            </p:nvSpPr>
            <p:spPr bwMode="auto">
              <a:xfrm>
                <a:off x="1364" y="4504"/>
                <a:ext cx="0" cy="136"/>
              </a:xfrm>
              <a:prstGeom prst="line">
                <a:avLst/>
              </a:prstGeom>
              <a:noFill/>
              <a:ln w="25400">
                <a:solidFill>
                  <a:srgbClr val="000000"/>
                </a:solidFill>
                <a:round/>
                <a:headEnd/>
                <a:tailEnd/>
              </a:ln>
              <a:effectLst/>
            </p:spPr>
            <p:txBody>
              <a:bodyPr wrap="none" anchor="ctr"/>
              <a:lstStyle/>
              <a:p>
                <a:endParaRPr lang="en-US" b="1"/>
              </a:p>
            </p:txBody>
          </p:sp>
          <p:sp>
            <p:nvSpPr>
              <p:cNvPr id="391" name="Line 259"/>
              <p:cNvSpPr>
                <a:spLocks noChangeShapeType="1"/>
              </p:cNvSpPr>
              <p:nvPr/>
            </p:nvSpPr>
            <p:spPr bwMode="auto">
              <a:xfrm>
                <a:off x="1636" y="4504"/>
                <a:ext cx="0" cy="148"/>
              </a:xfrm>
              <a:prstGeom prst="line">
                <a:avLst/>
              </a:prstGeom>
              <a:noFill/>
              <a:ln w="25400">
                <a:solidFill>
                  <a:srgbClr val="000000"/>
                </a:solidFill>
                <a:round/>
                <a:headEnd/>
                <a:tailEnd/>
              </a:ln>
              <a:effectLst/>
            </p:spPr>
            <p:txBody>
              <a:bodyPr wrap="none" anchor="ctr"/>
              <a:lstStyle/>
              <a:p>
                <a:endParaRPr lang="en-US" b="1"/>
              </a:p>
            </p:txBody>
          </p:sp>
          <p:sp>
            <p:nvSpPr>
              <p:cNvPr id="392" name="Line 260"/>
              <p:cNvSpPr>
                <a:spLocks noChangeShapeType="1"/>
              </p:cNvSpPr>
              <p:nvPr/>
            </p:nvSpPr>
            <p:spPr bwMode="auto">
              <a:xfrm>
                <a:off x="1362" y="4500"/>
                <a:ext cx="280" cy="0"/>
              </a:xfrm>
              <a:prstGeom prst="line">
                <a:avLst/>
              </a:prstGeom>
              <a:noFill/>
              <a:ln w="25400">
                <a:solidFill>
                  <a:srgbClr val="000000"/>
                </a:solidFill>
                <a:round/>
                <a:headEnd/>
                <a:tailEnd/>
              </a:ln>
              <a:effectLst/>
            </p:spPr>
            <p:txBody>
              <a:bodyPr wrap="none" anchor="ctr"/>
              <a:lstStyle/>
              <a:p>
                <a:endParaRPr lang="en-US" b="1"/>
              </a:p>
            </p:txBody>
          </p:sp>
        </p:grpSp>
        <p:sp>
          <p:nvSpPr>
            <p:cNvPr id="393" name="Line 261"/>
            <p:cNvSpPr>
              <a:spLocks noChangeShapeType="1"/>
            </p:cNvSpPr>
            <p:nvPr/>
          </p:nvSpPr>
          <p:spPr bwMode="auto">
            <a:xfrm flipV="1">
              <a:off x="4648200" y="3330575"/>
              <a:ext cx="101600" cy="3175"/>
            </a:xfrm>
            <a:prstGeom prst="line">
              <a:avLst/>
            </a:prstGeom>
            <a:noFill/>
            <a:ln w="25400">
              <a:solidFill>
                <a:srgbClr val="000000"/>
              </a:solidFill>
              <a:round/>
              <a:headEnd/>
              <a:tailEnd/>
            </a:ln>
            <a:effectLst/>
          </p:spPr>
          <p:txBody>
            <a:bodyPr wrap="none" anchor="ctr"/>
            <a:lstStyle/>
            <a:p>
              <a:endParaRPr lang="en-US" b="1"/>
            </a:p>
          </p:txBody>
        </p:sp>
        <p:sp>
          <p:nvSpPr>
            <p:cNvPr id="394" name="Line 262"/>
            <p:cNvSpPr>
              <a:spLocks noChangeShapeType="1"/>
            </p:cNvSpPr>
            <p:nvPr/>
          </p:nvSpPr>
          <p:spPr bwMode="auto">
            <a:xfrm flipV="1">
              <a:off x="6116638" y="3321050"/>
              <a:ext cx="100012" cy="4763"/>
            </a:xfrm>
            <a:prstGeom prst="line">
              <a:avLst/>
            </a:prstGeom>
            <a:noFill/>
            <a:ln w="25400">
              <a:solidFill>
                <a:srgbClr val="000000"/>
              </a:solidFill>
              <a:round/>
              <a:headEnd/>
              <a:tailEnd/>
            </a:ln>
            <a:effectLst/>
          </p:spPr>
          <p:txBody>
            <a:bodyPr wrap="none" anchor="ctr"/>
            <a:lstStyle/>
            <a:p>
              <a:endParaRPr lang="en-US" b="1"/>
            </a:p>
          </p:txBody>
        </p:sp>
      </p:grpSp>
      <p:pic>
        <p:nvPicPr>
          <p:cNvPr id="2050" name="Picture 2" descr="C:\Users\gagan\Desktop\Capture.PNG"/>
          <p:cNvPicPr>
            <a:picLocks noChangeAspect="1" noChangeArrowheads="1"/>
          </p:cNvPicPr>
          <p:nvPr/>
        </p:nvPicPr>
        <p:blipFill>
          <a:blip r:embed="rId3" cstate="print"/>
          <a:srcRect/>
          <a:stretch>
            <a:fillRect/>
          </a:stretch>
        </p:blipFill>
        <p:spPr bwMode="auto">
          <a:xfrm>
            <a:off x="3276600" y="5105400"/>
            <a:ext cx="2114550" cy="666750"/>
          </a:xfrm>
          <a:prstGeom prst="rect">
            <a:avLst/>
          </a:prstGeom>
          <a:noFill/>
        </p:spPr>
      </p:pic>
      <p:pic>
        <p:nvPicPr>
          <p:cNvPr id="2051" name="Picture 3" descr="C:\Users\gagan\Desktop\Capture.PNG"/>
          <p:cNvPicPr>
            <a:picLocks noChangeAspect="1" noChangeArrowheads="1"/>
          </p:cNvPicPr>
          <p:nvPr/>
        </p:nvPicPr>
        <p:blipFill>
          <a:blip r:embed="rId4" cstate="print"/>
          <a:srcRect/>
          <a:stretch>
            <a:fillRect/>
          </a:stretch>
        </p:blipFill>
        <p:spPr bwMode="auto">
          <a:xfrm>
            <a:off x="2819400" y="5705475"/>
            <a:ext cx="3305175" cy="69532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534400" cy="6186309"/>
          </a:xfrm>
          <a:prstGeom prst="rect">
            <a:avLst/>
          </a:prstGeom>
        </p:spPr>
        <p:txBody>
          <a:bodyPr wrap="square">
            <a:spAutoFit/>
          </a:bodyPr>
          <a:lstStyle/>
          <a:p>
            <a:pPr algn="just">
              <a:buFont typeface="Wingdings" pitchFamily="2" charset="2"/>
              <a:buChar char="Ø"/>
            </a:pPr>
            <a:r>
              <a:rPr lang="en-US" sz="2400" dirty="0" smtClean="0">
                <a:latin typeface="Times New Roman" pitchFamily="18" charset="0"/>
                <a:cs typeface="Times New Roman" pitchFamily="18" charset="0"/>
              </a:rPr>
              <a:t>Cache Memory is a special very high-speed memory. The cache is a smaller and faster memory that stores copies of the data from frequently used main memory locations. </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There are various different independent caches in a CPU, which store instructions and data. The most important use of cache memory is that it is used to reduce the average time to access data from the main memory. </a:t>
            </a:r>
          </a:p>
          <a:p>
            <a:pPr algn="just">
              <a:buFont typeface="Wingdings" pitchFamily="2" charset="2"/>
              <a:buChar char="Ø"/>
            </a:pPr>
            <a:endParaRPr lang="en-US" sz="2400" dirty="0" smtClean="0">
              <a:latin typeface="Times New Roman" pitchFamily="18" charset="0"/>
              <a:cs typeface="Times New Roman" pitchFamily="18" charset="0"/>
            </a:endParaRPr>
          </a:p>
          <a:p>
            <a:pPr fontAlgn="base"/>
            <a:r>
              <a:rPr lang="en-US" sz="2000" b="1" dirty="0" smtClean="0">
                <a:solidFill>
                  <a:srgbClr val="FF0000"/>
                </a:solidFill>
              </a:rPr>
              <a:t>Characteristics of Cache Memory</a:t>
            </a:r>
          </a:p>
          <a:p>
            <a:pPr fontAlgn="base">
              <a:buFont typeface="Wingdings" pitchFamily="2" charset="2"/>
              <a:buChar char="v"/>
            </a:pPr>
            <a:r>
              <a:rPr lang="en-US" sz="2000" dirty="0" smtClean="0"/>
              <a:t>Cache memory is an extremely fast memory type that acts as a buffer between RAM and the CPU.</a:t>
            </a:r>
          </a:p>
          <a:p>
            <a:pPr fontAlgn="base">
              <a:buFont typeface="Wingdings" pitchFamily="2" charset="2"/>
              <a:buChar char="v"/>
            </a:pPr>
            <a:r>
              <a:rPr lang="en-US" sz="2000" dirty="0" smtClean="0"/>
              <a:t>Cache Memory holds frequently requested data and instructions so that they are immediately available to the CPU when needed.</a:t>
            </a:r>
          </a:p>
          <a:p>
            <a:pPr fontAlgn="base">
              <a:buFont typeface="Wingdings" pitchFamily="2" charset="2"/>
              <a:buChar char="v"/>
            </a:pPr>
            <a:r>
              <a:rPr lang="en-US" sz="2000" dirty="0" smtClean="0"/>
              <a:t>Cache memory is costlier than main memory or disk memory but more economical than CPU registers.</a:t>
            </a:r>
          </a:p>
          <a:p>
            <a:pPr fontAlgn="base">
              <a:buFont typeface="Wingdings" pitchFamily="2" charset="2"/>
              <a:buChar char="v"/>
            </a:pPr>
            <a:r>
              <a:rPr lang="en-US" sz="2000" dirty="0" smtClean="0"/>
              <a:t>Cache Memory is used to speed up and synchronize with a high-speed CPU.</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Lightbo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Lightbox"/>
          <p:cNvPicPr>
            <a:picLocks noChangeAspect="1" noChangeArrowheads="1"/>
          </p:cNvPicPr>
          <p:nvPr/>
        </p:nvPicPr>
        <p:blipFill>
          <a:blip r:embed="rId2" cstate="print"/>
          <a:srcRect/>
          <a:stretch>
            <a:fillRect/>
          </a:stretch>
        </p:blipFill>
        <p:spPr bwMode="auto">
          <a:xfrm>
            <a:off x="457200" y="609600"/>
            <a:ext cx="8077200" cy="5562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28343"/>
            <a:ext cx="8229600" cy="5262979"/>
          </a:xfrm>
          <a:prstGeom prst="rect">
            <a:avLst/>
          </a:prstGeom>
        </p:spPr>
        <p:txBody>
          <a:bodyPr wrap="square">
            <a:spAutoFit/>
          </a:bodyPr>
          <a:lstStyle/>
          <a:p>
            <a:pPr algn="just" fontAlgn="base"/>
            <a:r>
              <a:rPr lang="en-US" sz="2400" b="1" dirty="0" smtClean="0">
                <a:solidFill>
                  <a:srgbClr val="FF0000"/>
                </a:solidFill>
              </a:rPr>
              <a:t>Levels of Memory</a:t>
            </a:r>
          </a:p>
          <a:p>
            <a:pPr algn="just" fontAlgn="base"/>
            <a:r>
              <a:rPr lang="en-US" sz="2400" b="1" dirty="0" smtClean="0"/>
              <a:t>Level 1 or Register:</a:t>
            </a:r>
            <a:r>
              <a:rPr lang="en-US" sz="2400" dirty="0" smtClean="0"/>
              <a:t> It is a type of memory in which data is stored and accepted that are immediately stored in the CPU. The most commonly used register is Accumulator, Program counter, Address Register, etc.</a:t>
            </a:r>
          </a:p>
          <a:p>
            <a:pPr algn="just" fontAlgn="base"/>
            <a:r>
              <a:rPr lang="en-US" sz="2400" b="1" dirty="0" smtClean="0"/>
              <a:t>Level 2 or Cache memory:</a:t>
            </a:r>
            <a:r>
              <a:rPr lang="en-US" sz="2400" dirty="0" smtClean="0"/>
              <a:t> It is the fastest memory that has faster access time where data is temporarily stored for faster access.</a:t>
            </a:r>
          </a:p>
          <a:p>
            <a:pPr algn="just" fontAlgn="base"/>
            <a:r>
              <a:rPr lang="en-US" sz="2400" b="1" dirty="0" smtClean="0"/>
              <a:t>Level 3 or Main Memory:</a:t>
            </a:r>
            <a:r>
              <a:rPr lang="en-US" sz="2400" dirty="0" smtClean="0"/>
              <a:t> It is the memory on which the computer works currently. It is small in size and once power is off data no longer stays in this memory.</a:t>
            </a:r>
          </a:p>
          <a:p>
            <a:pPr algn="just" fontAlgn="base"/>
            <a:r>
              <a:rPr lang="en-US" sz="2400" b="1" dirty="0" smtClean="0"/>
              <a:t>Level 4 or Secondary Memory:</a:t>
            </a:r>
            <a:r>
              <a:rPr lang="en-US" sz="2400" dirty="0" smtClean="0"/>
              <a:t> It is external memory that is not as fast as the main memory but data stays permanently in this memory.</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686800" cy="6740307"/>
          </a:xfrm>
          <a:prstGeom prst="rect">
            <a:avLst/>
          </a:prstGeom>
        </p:spPr>
        <p:txBody>
          <a:bodyPr wrap="square">
            <a:spAutoFit/>
          </a:bodyPr>
          <a:lstStyle/>
          <a:p>
            <a:pPr algn="just" fontAlgn="base"/>
            <a:r>
              <a:rPr lang="en-US" sz="2400" b="1" dirty="0" smtClean="0">
                <a:latin typeface="Times New Roman" pitchFamily="18" charset="0"/>
                <a:cs typeface="Times New Roman" pitchFamily="18" charset="0"/>
              </a:rPr>
              <a:t>Cache Performance</a:t>
            </a:r>
          </a:p>
          <a:p>
            <a:pPr algn="just" fontAlgn="base">
              <a:buFont typeface="Wingdings" pitchFamily="2" charset="2"/>
              <a:buChar char="q"/>
            </a:pPr>
            <a:r>
              <a:rPr lang="en-US" sz="2400" dirty="0" smtClean="0">
                <a:latin typeface="Times New Roman" pitchFamily="18" charset="0"/>
                <a:cs typeface="Times New Roman" pitchFamily="18" charset="0"/>
              </a:rPr>
              <a:t>When the processor needs to read or write a location in the main memory, it first checks for a corresponding entry in the cache.</a:t>
            </a:r>
          </a:p>
          <a:p>
            <a:pPr algn="just" fontAlgn="base">
              <a:buFont typeface="Wingdings" pitchFamily="2" charset="2"/>
              <a:buChar char="q"/>
            </a:pPr>
            <a:r>
              <a:rPr lang="en-US" sz="2400" dirty="0" smtClean="0">
                <a:latin typeface="Times New Roman" pitchFamily="18" charset="0"/>
                <a:cs typeface="Times New Roman" pitchFamily="18" charset="0"/>
              </a:rPr>
              <a:t>If the processor finds that the memory location is in the cache, a </a:t>
            </a:r>
            <a:r>
              <a:rPr lang="en-US" sz="2400" u="sng" dirty="0" smtClean="0">
                <a:latin typeface="Times New Roman" pitchFamily="18" charset="0"/>
                <a:cs typeface="Times New Roman" pitchFamily="18" charset="0"/>
                <a:hlinkClick r:id="rId2"/>
              </a:rPr>
              <a:t>Cache Hit</a:t>
            </a:r>
            <a:r>
              <a:rPr lang="en-US" sz="2400" dirty="0" smtClean="0">
                <a:latin typeface="Times New Roman" pitchFamily="18" charset="0"/>
                <a:cs typeface="Times New Roman" pitchFamily="18" charset="0"/>
              </a:rPr>
              <a:t> has occurred and data is read from the cache.</a:t>
            </a:r>
          </a:p>
          <a:p>
            <a:pPr algn="just" fontAlgn="base">
              <a:buFont typeface="Wingdings" pitchFamily="2" charset="2"/>
              <a:buChar char="q"/>
            </a:pPr>
            <a:r>
              <a:rPr lang="en-US" sz="2400" dirty="0" smtClean="0">
                <a:latin typeface="Times New Roman" pitchFamily="18" charset="0"/>
                <a:cs typeface="Times New Roman" pitchFamily="18" charset="0"/>
              </a:rPr>
              <a:t>If the processor does not find the memory location in the cache, a </a:t>
            </a:r>
            <a:r>
              <a:rPr lang="en-US" sz="2400" b="1" dirty="0" smtClean="0">
                <a:latin typeface="Times New Roman" pitchFamily="18" charset="0"/>
                <a:cs typeface="Times New Roman" pitchFamily="18" charset="0"/>
              </a:rPr>
              <a:t>cache miss</a:t>
            </a:r>
            <a:r>
              <a:rPr lang="en-US" sz="2400" dirty="0" smtClean="0">
                <a:latin typeface="Times New Roman" pitchFamily="18" charset="0"/>
                <a:cs typeface="Times New Roman" pitchFamily="18" charset="0"/>
              </a:rPr>
              <a:t> has occurred. For a cache miss, the cache allocates a new entry and copies in data from the main memory, then the request is fulfilled from the contents of the cache.</a:t>
            </a:r>
          </a:p>
          <a:p>
            <a:pPr algn="just" fontAlgn="base">
              <a:buFont typeface="Wingdings" pitchFamily="2" charset="2"/>
              <a:buChar char="q"/>
            </a:pPr>
            <a:r>
              <a:rPr lang="en-US" sz="2400" dirty="0" smtClean="0">
                <a:latin typeface="Times New Roman" pitchFamily="18" charset="0"/>
                <a:cs typeface="Times New Roman" pitchFamily="18" charset="0"/>
              </a:rPr>
              <a:t>The performance of cache memory is frequently measured in terms of a quantity called </a:t>
            </a:r>
            <a:r>
              <a:rPr lang="en-US" sz="2400" b="1" dirty="0" smtClean="0">
                <a:latin typeface="Times New Roman" pitchFamily="18" charset="0"/>
                <a:cs typeface="Times New Roman" pitchFamily="18" charset="0"/>
              </a:rPr>
              <a:t>Hit ratio.</a:t>
            </a:r>
          </a:p>
          <a:p>
            <a:pPr algn="just" fontAlgn="base">
              <a:buFont typeface="Wingdings" pitchFamily="2" charset="2"/>
              <a:buChar char="q"/>
            </a:pPr>
            <a:endParaRPr lang="en-US" sz="2400" b="1" dirty="0" smtClean="0">
              <a:latin typeface="Times New Roman" pitchFamily="18" charset="0"/>
              <a:cs typeface="Times New Roman" pitchFamily="18" charset="0"/>
            </a:endParaRPr>
          </a:p>
          <a:p>
            <a:pPr algn="just" fontAlgn="base">
              <a:buFont typeface="Wingdings" pitchFamily="2" charset="2"/>
              <a:buChar char="q"/>
            </a:pPr>
            <a:r>
              <a:rPr lang="en-US" sz="2400" dirty="0" smtClean="0"/>
              <a:t>Hit Ratio(H) = hit / (hit + miss) = no. of hits/total accesses Miss Ratio = miss / (hit + miss) = no. of miss/total accesses = 1 - hit ratio(H)</a:t>
            </a:r>
          </a:p>
          <a:p>
            <a:pPr algn="just" fontAlgn="base">
              <a:buFont typeface="Wingdings" pitchFamily="2" charset="2"/>
              <a:buChar char="q"/>
            </a:pPr>
            <a:r>
              <a:rPr lang="en-US" sz="2400" dirty="0" smtClean="0"/>
              <a:t>We can improve Cache performance using higher cache block size, and higher </a:t>
            </a:r>
            <a:r>
              <a:rPr lang="en-US" sz="2400" dirty="0" err="1" smtClean="0"/>
              <a:t>associativity</a:t>
            </a:r>
            <a:r>
              <a:rPr lang="en-US" sz="2400" dirty="0" smtClean="0"/>
              <a:t>, reduce miss rate, reduce miss penalty, and reduce the time to hit in the cache.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2</a:t>
            </a:fld>
            <a:r>
              <a:rPr lang="en-US" dirty="0"/>
              <a:t>				          Lecture 40</a:t>
            </a:r>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Memory Hierarchy</a:t>
            </a:r>
          </a:p>
        </p:txBody>
      </p:sp>
      <p:grpSp>
        <p:nvGrpSpPr>
          <p:cNvPr id="2" name="Group 81"/>
          <p:cNvGrpSpPr/>
          <p:nvPr/>
        </p:nvGrpSpPr>
        <p:grpSpPr>
          <a:xfrm>
            <a:off x="2001838" y="2057400"/>
            <a:ext cx="5084762" cy="4419600"/>
            <a:chOff x="1287463" y="1917700"/>
            <a:chExt cx="5160962" cy="4573588"/>
          </a:xfrm>
        </p:grpSpPr>
        <p:sp>
          <p:nvSpPr>
            <p:cNvPr id="11" name="Rectangle 3"/>
            <p:cNvSpPr>
              <a:spLocks noChangeArrowheads="1"/>
            </p:cNvSpPr>
            <p:nvPr/>
          </p:nvSpPr>
          <p:spPr bwMode="auto">
            <a:xfrm>
              <a:off x="1403350" y="1917700"/>
              <a:ext cx="781241"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Magnetic</a:t>
              </a:r>
            </a:p>
            <a:p>
              <a:pPr defTabSz="762000" eaLnBrk="1">
                <a:lnSpc>
                  <a:spcPct val="90000"/>
                </a:lnSpc>
              </a:pPr>
              <a:endParaRPr lang="en-US" altLang="ko-KR" sz="1200" b="1">
                <a:solidFill>
                  <a:srgbClr val="000000"/>
                </a:solidFill>
              </a:endParaRPr>
            </a:p>
          </p:txBody>
        </p:sp>
        <p:sp>
          <p:nvSpPr>
            <p:cNvPr id="12" name="Rectangle 4"/>
            <p:cNvSpPr>
              <a:spLocks noChangeArrowheads="1"/>
            </p:cNvSpPr>
            <p:nvPr/>
          </p:nvSpPr>
          <p:spPr bwMode="auto">
            <a:xfrm>
              <a:off x="1550988" y="2081213"/>
              <a:ext cx="53072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tapes</a:t>
              </a:r>
            </a:p>
          </p:txBody>
        </p:sp>
        <p:sp>
          <p:nvSpPr>
            <p:cNvPr id="13" name="Rectangle 5"/>
            <p:cNvSpPr>
              <a:spLocks noChangeArrowheads="1"/>
            </p:cNvSpPr>
            <p:nvPr/>
          </p:nvSpPr>
          <p:spPr bwMode="auto">
            <a:xfrm>
              <a:off x="1404938" y="2417763"/>
              <a:ext cx="781241"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Magnetic</a:t>
              </a:r>
            </a:p>
            <a:p>
              <a:pPr defTabSz="762000" eaLnBrk="1">
                <a:lnSpc>
                  <a:spcPct val="90000"/>
                </a:lnSpc>
              </a:pPr>
              <a:endParaRPr lang="en-US" altLang="ko-KR" sz="1200" b="1">
                <a:solidFill>
                  <a:srgbClr val="000000"/>
                </a:solidFill>
              </a:endParaRPr>
            </a:p>
          </p:txBody>
        </p:sp>
        <p:sp>
          <p:nvSpPr>
            <p:cNvPr id="14" name="Rectangle 6"/>
            <p:cNvSpPr>
              <a:spLocks noChangeArrowheads="1"/>
            </p:cNvSpPr>
            <p:nvPr/>
          </p:nvSpPr>
          <p:spPr bwMode="auto">
            <a:xfrm>
              <a:off x="1577975" y="2571750"/>
              <a:ext cx="498856"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disks</a:t>
              </a:r>
            </a:p>
          </p:txBody>
        </p:sp>
        <p:sp>
          <p:nvSpPr>
            <p:cNvPr id="15" name="Rectangle 7"/>
            <p:cNvSpPr>
              <a:spLocks noChangeArrowheads="1"/>
            </p:cNvSpPr>
            <p:nvPr/>
          </p:nvSpPr>
          <p:spPr bwMode="auto">
            <a:xfrm>
              <a:off x="3624263" y="2071688"/>
              <a:ext cx="394340"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I/O</a:t>
              </a:r>
            </a:p>
            <a:p>
              <a:pPr defTabSz="762000" eaLnBrk="1">
                <a:lnSpc>
                  <a:spcPct val="90000"/>
                </a:lnSpc>
              </a:pPr>
              <a:endParaRPr lang="en-US" altLang="ko-KR" sz="1200" b="1">
                <a:solidFill>
                  <a:srgbClr val="000000"/>
                </a:solidFill>
              </a:endParaRPr>
            </a:p>
          </p:txBody>
        </p:sp>
        <p:sp>
          <p:nvSpPr>
            <p:cNvPr id="16" name="Rectangle 8"/>
            <p:cNvSpPr>
              <a:spLocks noChangeArrowheads="1"/>
            </p:cNvSpPr>
            <p:nvPr/>
          </p:nvSpPr>
          <p:spPr bwMode="auto">
            <a:xfrm>
              <a:off x="3311525" y="2235200"/>
              <a:ext cx="80285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processor</a:t>
              </a:r>
            </a:p>
          </p:txBody>
        </p:sp>
        <p:sp>
          <p:nvSpPr>
            <p:cNvPr id="17" name="Rectangle 9"/>
            <p:cNvSpPr>
              <a:spLocks noChangeArrowheads="1"/>
            </p:cNvSpPr>
            <p:nvPr/>
          </p:nvSpPr>
          <p:spPr bwMode="auto">
            <a:xfrm>
              <a:off x="3492500" y="3022600"/>
              <a:ext cx="447239"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CPU</a:t>
              </a:r>
            </a:p>
          </p:txBody>
        </p:sp>
        <p:sp>
          <p:nvSpPr>
            <p:cNvPr id="18" name="Rectangle 10"/>
            <p:cNvSpPr>
              <a:spLocks noChangeArrowheads="1"/>
            </p:cNvSpPr>
            <p:nvPr/>
          </p:nvSpPr>
          <p:spPr bwMode="auto">
            <a:xfrm>
              <a:off x="5600700" y="2071688"/>
              <a:ext cx="528638"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Main</a:t>
              </a:r>
            </a:p>
            <a:p>
              <a:pPr defTabSz="762000" eaLnBrk="1">
                <a:lnSpc>
                  <a:spcPct val="90000"/>
                </a:lnSpc>
              </a:pPr>
              <a:endParaRPr lang="en-US" altLang="ko-KR" sz="1200" b="1">
                <a:solidFill>
                  <a:srgbClr val="000000"/>
                </a:solidFill>
              </a:endParaRPr>
            </a:p>
          </p:txBody>
        </p:sp>
        <p:sp>
          <p:nvSpPr>
            <p:cNvPr id="19" name="Rectangle 11"/>
            <p:cNvSpPr>
              <a:spLocks noChangeArrowheads="1"/>
            </p:cNvSpPr>
            <p:nvPr/>
          </p:nvSpPr>
          <p:spPr bwMode="auto">
            <a:xfrm>
              <a:off x="5510213" y="2225675"/>
              <a:ext cx="72045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memory</a:t>
              </a:r>
            </a:p>
          </p:txBody>
        </p:sp>
        <p:sp>
          <p:nvSpPr>
            <p:cNvPr id="20" name="Rectangle 12"/>
            <p:cNvSpPr>
              <a:spLocks noChangeArrowheads="1"/>
            </p:cNvSpPr>
            <p:nvPr/>
          </p:nvSpPr>
          <p:spPr bwMode="auto">
            <a:xfrm>
              <a:off x="5578475" y="2986088"/>
              <a:ext cx="564258"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Cache</a:t>
              </a:r>
            </a:p>
            <a:p>
              <a:pPr defTabSz="762000" eaLnBrk="1">
                <a:lnSpc>
                  <a:spcPct val="90000"/>
                </a:lnSpc>
              </a:pPr>
              <a:endParaRPr lang="en-US" altLang="ko-KR" sz="1200" b="1">
                <a:solidFill>
                  <a:srgbClr val="000000"/>
                </a:solidFill>
              </a:endParaRPr>
            </a:p>
          </p:txBody>
        </p:sp>
        <p:sp>
          <p:nvSpPr>
            <p:cNvPr id="21" name="Rectangle 13"/>
            <p:cNvSpPr>
              <a:spLocks noChangeArrowheads="1"/>
            </p:cNvSpPr>
            <p:nvPr/>
          </p:nvSpPr>
          <p:spPr bwMode="auto">
            <a:xfrm>
              <a:off x="5519738" y="3128963"/>
              <a:ext cx="72045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memory</a:t>
              </a:r>
            </a:p>
          </p:txBody>
        </p:sp>
        <p:sp>
          <p:nvSpPr>
            <p:cNvPr id="22" name="Rectangle 15"/>
            <p:cNvSpPr>
              <a:spLocks noChangeArrowheads="1"/>
            </p:cNvSpPr>
            <p:nvPr/>
          </p:nvSpPr>
          <p:spPr bwMode="auto">
            <a:xfrm>
              <a:off x="1287463" y="1920875"/>
              <a:ext cx="1150937" cy="365125"/>
            </a:xfrm>
            <a:prstGeom prst="rect">
              <a:avLst/>
            </a:prstGeom>
            <a:noFill/>
            <a:ln w="25400">
              <a:solidFill>
                <a:srgbClr val="000000"/>
              </a:solidFill>
              <a:miter lim="800000"/>
              <a:headEnd/>
              <a:tailEnd/>
            </a:ln>
            <a:effectLst/>
          </p:spPr>
          <p:txBody>
            <a:bodyPr wrap="none" anchor="ctr"/>
            <a:lstStyle/>
            <a:p>
              <a:endParaRPr lang="en-US" b="1"/>
            </a:p>
          </p:txBody>
        </p:sp>
        <p:sp>
          <p:nvSpPr>
            <p:cNvPr id="23" name="Rectangle 16"/>
            <p:cNvSpPr>
              <a:spLocks noChangeArrowheads="1"/>
            </p:cNvSpPr>
            <p:nvPr/>
          </p:nvSpPr>
          <p:spPr bwMode="auto">
            <a:xfrm>
              <a:off x="1287463" y="2420938"/>
              <a:ext cx="1150937" cy="355600"/>
            </a:xfrm>
            <a:prstGeom prst="rect">
              <a:avLst/>
            </a:prstGeom>
            <a:noFill/>
            <a:ln w="25400">
              <a:solidFill>
                <a:srgbClr val="000000"/>
              </a:solidFill>
              <a:miter lim="800000"/>
              <a:headEnd/>
              <a:tailEnd/>
            </a:ln>
            <a:effectLst/>
          </p:spPr>
          <p:txBody>
            <a:bodyPr wrap="none" anchor="ctr"/>
            <a:lstStyle/>
            <a:p>
              <a:endParaRPr lang="en-US" b="1"/>
            </a:p>
          </p:txBody>
        </p:sp>
        <p:sp>
          <p:nvSpPr>
            <p:cNvPr id="24" name="Rectangle 17"/>
            <p:cNvSpPr>
              <a:spLocks noChangeArrowheads="1"/>
            </p:cNvSpPr>
            <p:nvPr/>
          </p:nvSpPr>
          <p:spPr bwMode="auto">
            <a:xfrm>
              <a:off x="3244850" y="1949450"/>
              <a:ext cx="1150938" cy="635000"/>
            </a:xfrm>
            <a:prstGeom prst="rect">
              <a:avLst/>
            </a:prstGeom>
            <a:noFill/>
            <a:ln w="25400">
              <a:solidFill>
                <a:srgbClr val="000000"/>
              </a:solidFill>
              <a:miter lim="800000"/>
              <a:headEnd/>
              <a:tailEnd/>
            </a:ln>
            <a:effectLst/>
          </p:spPr>
          <p:txBody>
            <a:bodyPr wrap="none" anchor="ctr"/>
            <a:lstStyle/>
            <a:p>
              <a:endParaRPr lang="en-US" b="1"/>
            </a:p>
          </p:txBody>
        </p:sp>
        <p:sp>
          <p:nvSpPr>
            <p:cNvPr id="25" name="Rectangle 18"/>
            <p:cNvSpPr>
              <a:spLocks noChangeArrowheads="1"/>
            </p:cNvSpPr>
            <p:nvPr/>
          </p:nvSpPr>
          <p:spPr bwMode="auto">
            <a:xfrm>
              <a:off x="3244850" y="2765425"/>
              <a:ext cx="1150938" cy="644525"/>
            </a:xfrm>
            <a:prstGeom prst="rect">
              <a:avLst/>
            </a:prstGeom>
            <a:noFill/>
            <a:ln w="25400">
              <a:solidFill>
                <a:srgbClr val="000000"/>
              </a:solidFill>
              <a:miter lim="800000"/>
              <a:headEnd/>
              <a:tailEnd/>
            </a:ln>
            <a:effectLst/>
          </p:spPr>
          <p:txBody>
            <a:bodyPr wrap="none" anchor="ctr"/>
            <a:lstStyle/>
            <a:p>
              <a:endParaRPr lang="en-US" b="1"/>
            </a:p>
          </p:txBody>
        </p:sp>
        <p:sp>
          <p:nvSpPr>
            <p:cNvPr id="26" name="Arc 19"/>
            <p:cNvSpPr>
              <a:spLocks/>
            </p:cNvSpPr>
            <p:nvPr/>
          </p:nvSpPr>
          <p:spPr bwMode="auto">
            <a:xfrm>
              <a:off x="3106738" y="2149475"/>
              <a:ext cx="133350" cy="71438"/>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b="1"/>
            </a:p>
          </p:txBody>
        </p:sp>
        <p:sp>
          <p:nvSpPr>
            <p:cNvPr id="27" name="Arc 20"/>
            <p:cNvSpPr>
              <a:spLocks/>
            </p:cNvSpPr>
            <p:nvPr/>
          </p:nvSpPr>
          <p:spPr bwMode="auto">
            <a:xfrm>
              <a:off x="2460625" y="2149475"/>
              <a:ext cx="131763" cy="71438"/>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US" b="1"/>
            </a:p>
          </p:txBody>
        </p:sp>
        <p:sp>
          <p:nvSpPr>
            <p:cNvPr id="28" name="Line 21"/>
            <p:cNvSpPr>
              <a:spLocks noChangeShapeType="1"/>
            </p:cNvSpPr>
            <p:nvPr/>
          </p:nvSpPr>
          <p:spPr bwMode="auto">
            <a:xfrm>
              <a:off x="2573338" y="2182813"/>
              <a:ext cx="568325" cy="0"/>
            </a:xfrm>
            <a:prstGeom prst="line">
              <a:avLst/>
            </a:prstGeom>
            <a:noFill/>
            <a:ln w="25400">
              <a:solidFill>
                <a:srgbClr val="000000"/>
              </a:solidFill>
              <a:round/>
              <a:headEnd/>
              <a:tailEnd/>
            </a:ln>
            <a:effectLst/>
          </p:spPr>
          <p:txBody>
            <a:bodyPr wrap="none" anchor="ctr"/>
            <a:lstStyle/>
            <a:p>
              <a:endParaRPr lang="en-US" b="1"/>
            </a:p>
          </p:txBody>
        </p:sp>
        <p:sp>
          <p:nvSpPr>
            <p:cNvPr id="29" name="Arc 22"/>
            <p:cNvSpPr>
              <a:spLocks/>
            </p:cNvSpPr>
            <p:nvPr/>
          </p:nvSpPr>
          <p:spPr bwMode="auto">
            <a:xfrm>
              <a:off x="3106738" y="2474913"/>
              <a:ext cx="133350"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b="1"/>
            </a:p>
          </p:txBody>
        </p:sp>
        <p:sp>
          <p:nvSpPr>
            <p:cNvPr id="30" name="Arc 23"/>
            <p:cNvSpPr>
              <a:spLocks/>
            </p:cNvSpPr>
            <p:nvPr/>
          </p:nvSpPr>
          <p:spPr bwMode="auto">
            <a:xfrm>
              <a:off x="2460625" y="2474913"/>
              <a:ext cx="131763" cy="74612"/>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US" b="1"/>
            </a:p>
          </p:txBody>
        </p:sp>
        <p:sp>
          <p:nvSpPr>
            <p:cNvPr id="31" name="Line 24"/>
            <p:cNvSpPr>
              <a:spLocks noChangeShapeType="1"/>
            </p:cNvSpPr>
            <p:nvPr/>
          </p:nvSpPr>
          <p:spPr bwMode="auto">
            <a:xfrm>
              <a:off x="2563813" y="2509838"/>
              <a:ext cx="582612" cy="0"/>
            </a:xfrm>
            <a:prstGeom prst="line">
              <a:avLst/>
            </a:prstGeom>
            <a:noFill/>
            <a:ln w="25400">
              <a:solidFill>
                <a:srgbClr val="000000"/>
              </a:solidFill>
              <a:round/>
              <a:headEnd/>
              <a:tailEnd/>
            </a:ln>
            <a:effectLst/>
          </p:spPr>
          <p:txBody>
            <a:bodyPr wrap="none" anchor="ctr"/>
            <a:lstStyle/>
            <a:p>
              <a:endParaRPr lang="en-US" b="1"/>
            </a:p>
          </p:txBody>
        </p:sp>
        <p:sp>
          <p:nvSpPr>
            <p:cNvPr id="32" name="Rectangle 25"/>
            <p:cNvSpPr>
              <a:spLocks noChangeArrowheads="1"/>
            </p:cNvSpPr>
            <p:nvPr/>
          </p:nvSpPr>
          <p:spPr bwMode="auto">
            <a:xfrm>
              <a:off x="5365750" y="1949450"/>
              <a:ext cx="1082675" cy="635000"/>
            </a:xfrm>
            <a:prstGeom prst="rect">
              <a:avLst/>
            </a:prstGeom>
            <a:noFill/>
            <a:ln w="25400">
              <a:solidFill>
                <a:srgbClr val="000000"/>
              </a:solidFill>
              <a:miter lim="800000"/>
              <a:headEnd/>
              <a:tailEnd/>
            </a:ln>
            <a:effectLst/>
          </p:spPr>
          <p:txBody>
            <a:bodyPr wrap="none" anchor="ctr"/>
            <a:lstStyle/>
            <a:p>
              <a:endParaRPr lang="en-US" b="1"/>
            </a:p>
          </p:txBody>
        </p:sp>
        <p:sp>
          <p:nvSpPr>
            <p:cNvPr id="33" name="Rectangle 26"/>
            <p:cNvSpPr>
              <a:spLocks noChangeArrowheads="1"/>
            </p:cNvSpPr>
            <p:nvPr/>
          </p:nvSpPr>
          <p:spPr bwMode="auto">
            <a:xfrm>
              <a:off x="5532438" y="2986088"/>
              <a:ext cx="765175" cy="366712"/>
            </a:xfrm>
            <a:prstGeom prst="rect">
              <a:avLst/>
            </a:prstGeom>
            <a:noFill/>
            <a:ln w="25400">
              <a:solidFill>
                <a:srgbClr val="000000"/>
              </a:solidFill>
              <a:miter lim="800000"/>
              <a:headEnd/>
              <a:tailEnd/>
            </a:ln>
            <a:effectLst/>
          </p:spPr>
          <p:txBody>
            <a:bodyPr wrap="none" anchor="ctr"/>
            <a:lstStyle/>
            <a:p>
              <a:endParaRPr lang="en-US" b="1"/>
            </a:p>
          </p:txBody>
        </p:sp>
        <p:sp>
          <p:nvSpPr>
            <p:cNvPr id="34" name="Arc 27"/>
            <p:cNvSpPr>
              <a:spLocks/>
            </p:cNvSpPr>
            <p:nvPr/>
          </p:nvSpPr>
          <p:spPr bwMode="auto">
            <a:xfrm>
              <a:off x="5229225" y="2120900"/>
              <a:ext cx="131763"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b="1"/>
            </a:p>
          </p:txBody>
        </p:sp>
        <p:sp>
          <p:nvSpPr>
            <p:cNvPr id="35" name="Arc 28"/>
            <p:cNvSpPr>
              <a:spLocks/>
            </p:cNvSpPr>
            <p:nvPr/>
          </p:nvSpPr>
          <p:spPr bwMode="auto">
            <a:xfrm>
              <a:off x="4416425" y="2120900"/>
              <a:ext cx="131763"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US" b="1"/>
            </a:p>
          </p:txBody>
        </p:sp>
        <p:sp>
          <p:nvSpPr>
            <p:cNvPr id="36" name="Line 29"/>
            <p:cNvSpPr>
              <a:spLocks noChangeShapeType="1"/>
            </p:cNvSpPr>
            <p:nvPr/>
          </p:nvSpPr>
          <p:spPr bwMode="auto">
            <a:xfrm>
              <a:off x="4533900" y="2155825"/>
              <a:ext cx="693738" cy="0"/>
            </a:xfrm>
            <a:prstGeom prst="line">
              <a:avLst/>
            </a:prstGeom>
            <a:noFill/>
            <a:ln w="25400">
              <a:solidFill>
                <a:srgbClr val="000000"/>
              </a:solidFill>
              <a:round/>
              <a:headEnd/>
              <a:tailEnd/>
            </a:ln>
            <a:effectLst/>
          </p:spPr>
          <p:txBody>
            <a:bodyPr wrap="none" anchor="ctr"/>
            <a:lstStyle/>
            <a:p>
              <a:endParaRPr lang="en-US" b="1"/>
            </a:p>
          </p:txBody>
        </p:sp>
        <p:sp>
          <p:nvSpPr>
            <p:cNvPr id="37" name="Arc 30"/>
            <p:cNvSpPr>
              <a:spLocks/>
            </p:cNvSpPr>
            <p:nvPr/>
          </p:nvSpPr>
          <p:spPr bwMode="auto">
            <a:xfrm>
              <a:off x="5224463" y="2400300"/>
              <a:ext cx="131762"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b="1"/>
            </a:p>
          </p:txBody>
        </p:sp>
        <p:sp>
          <p:nvSpPr>
            <p:cNvPr id="38" name="Line 31"/>
            <p:cNvSpPr>
              <a:spLocks noChangeShapeType="1"/>
            </p:cNvSpPr>
            <p:nvPr/>
          </p:nvSpPr>
          <p:spPr bwMode="auto">
            <a:xfrm>
              <a:off x="4967288" y="2435225"/>
              <a:ext cx="266700" cy="0"/>
            </a:xfrm>
            <a:prstGeom prst="line">
              <a:avLst/>
            </a:prstGeom>
            <a:noFill/>
            <a:ln w="25400">
              <a:solidFill>
                <a:srgbClr val="000000"/>
              </a:solidFill>
              <a:round/>
              <a:headEnd/>
              <a:tailEnd/>
            </a:ln>
            <a:effectLst/>
          </p:spPr>
          <p:txBody>
            <a:bodyPr wrap="none" anchor="ctr"/>
            <a:lstStyle/>
            <a:p>
              <a:endParaRPr lang="en-US" b="1"/>
            </a:p>
          </p:txBody>
        </p:sp>
        <p:sp>
          <p:nvSpPr>
            <p:cNvPr id="39" name="Line 32"/>
            <p:cNvSpPr>
              <a:spLocks noChangeShapeType="1"/>
            </p:cNvSpPr>
            <p:nvPr/>
          </p:nvSpPr>
          <p:spPr bwMode="auto">
            <a:xfrm>
              <a:off x="4972050" y="2439988"/>
              <a:ext cx="0" cy="527050"/>
            </a:xfrm>
            <a:prstGeom prst="line">
              <a:avLst/>
            </a:prstGeom>
            <a:noFill/>
            <a:ln w="25400">
              <a:solidFill>
                <a:srgbClr val="000000"/>
              </a:solidFill>
              <a:round/>
              <a:headEnd/>
              <a:tailEnd/>
            </a:ln>
            <a:effectLst/>
          </p:spPr>
          <p:txBody>
            <a:bodyPr wrap="none" anchor="ctr"/>
            <a:lstStyle/>
            <a:p>
              <a:endParaRPr lang="en-US" b="1"/>
            </a:p>
          </p:txBody>
        </p:sp>
        <p:sp>
          <p:nvSpPr>
            <p:cNvPr id="40" name="Arc 33"/>
            <p:cNvSpPr>
              <a:spLocks/>
            </p:cNvSpPr>
            <p:nvPr/>
          </p:nvSpPr>
          <p:spPr bwMode="auto">
            <a:xfrm>
              <a:off x="4416425" y="2943225"/>
              <a:ext cx="131763" cy="74613"/>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US" b="1"/>
            </a:p>
          </p:txBody>
        </p:sp>
        <p:sp>
          <p:nvSpPr>
            <p:cNvPr id="41" name="Line 34"/>
            <p:cNvSpPr>
              <a:spLocks noChangeShapeType="1"/>
            </p:cNvSpPr>
            <p:nvPr/>
          </p:nvSpPr>
          <p:spPr bwMode="auto">
            <a:xfrm flipH="1">
              <a:off x="4516438" y="2973388"/>
              <a:ext cx="473075" cy="0"/>
            </a:xfrm>
            <a:prstGeom prst="line">
              <a:avLst/>
            </a:prstGeom>
            <a:noFill/>
            <a:ln w="25400">
              <a:solidFill>
                <a:srgbClr val="000000"/>
              </a:solidFill>
              <a:round/>
              <a:headEnd/>
              <a:tailEnd/>
            </a:ln>
            <a:effectLst/>
          </p:spPr>
          <p:txBody>
            <a:bodyPr wrap="none" anchor="ctr"/>
            <a:lstStyle/>
            <a:p>
              <a:endParaRPr lang="en-US" b="1"/>
            </a:p>
          </p:txBody>
        </p:sp>
        <p:sp>
          <p:nvSpPr>
            <p:cNvPr id="42" name="Arc 35"/>
            <p:cNvSpPr>
              <a:spLocks/>
            </p:cNvSpPr>
            <p:nvPr/>
          </p:nvSpPr>
          <p:spPr bwMode="auto">
            <a:xfrm>
              <a:off x="5395913" y="3157538"/>
              <a:ext cx="131762"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b="1"/>
            </a:p>
          </p:txBody>
        </p:sp>
        <p:sp>
          <p:nvSpPr>
            <p:cNvPr id="43" name="Arc 36"/>
            <p:cNvSpPr>
              <a:spLocks/>
            </p:cNvSpPr>
            <p:nvPr/>
          </p:nvSpPr>
          <p:spPr bwMode="auto">
            <a:xfrm>
              <a:off x="4416425" y="3157538"/>
              <a:ext cx="131763"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US" b="1"/>
            </a:p>
          </p:txBody>
        </p:sp>
        <p:sp>
          <p:nvSpPr>
            <p:cNvPr id="44" name="Line 37"/>
            <p:cNvSpPr>
              <a:spLocks noChangeShapeType="1"/>
            </p:cNvSpPr>
            <p:nvPr/>
          </p:nvSpPr>
          <p:spPr bwMode="auto">
            <a:xfrm>
              <a:off x="4535488" y="3192463"/>
              <a:ext cx="876300" cy="0"/>
            </a:xfrm>
            <a:prstGeom prst="line">
              <a:avLst/>
            </a:prstGeom>
            <a:noFill/>
            <a:ln w="25400">
              <a:solidFill>
                <a:srgbClr val="000000"/>
              </a:solidFill>
              <a:round/>
              <a:headEnd/>
              <a:tailEnd/>
            </a:ln>
            <a:effectLst/>
          </p:spPr>
          <p:txBody>
            <a:bodyPr wrap="none" anchor="ctr"/>
            <a:lstStyle/>
            <a:p>
              <a:endParaRPr lang="en-US" b="1"/>
            </a:p>
          </p:txBody>
        </p:sp>
        <p:sp>
          <p:nvSpPr>
            <p:cNvPr id="45" name="Arc 38"/>
            <p:cNvSpPr>
              <a:spLocks/>
            </p:cNvSpPr>
            <p:nvPr/>
          </p:nvSpPr>
          <p:spPr bwMode="auto">
            <a:xfrm>
              <a:off x="5862638" y="2882900"/>
              <a:ext cx="106362" cy="9048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46" name="Arc 39"/>
            <p:cNvSpPr>
              <a:spLocks/>
            </p:cNvSpPr>
            <p:nvPr/>
          </p:nvSpPr>
          <p:spPr bwMode="auto">
            <a:xfrm>
              <a:off x="5862638" y="2589213"/>
              <a:ext cx="106362" cy="90487"/>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b="1"/>
            </a:p>
          </p:txBody>
        </p:sp>
        <p:sp>
          <p:nvSpPr>
            <p:cNvPr id="47" name="Line 40"/>
            <p:cNvSpPr>
              <a:spLocks noChangeShapeType="1"/>
            </p:cNvSpPr>
            <p:nvPr/>
          </p:nvSpPr>
          <p:spPr bwMode="auto">
            <a:xfrm>
              <a:off x="5915025" y="2679700"/>
              <a:ext cx="0" cy="211138"/>
            </a:xfrm>
            <a:prstGeom prst="line">
              <a:avLst/>
            </a:prstGeom>
            <a:noFill/>
            <a:ln w="25400">
              <a:solidFill>
                <a:srgbClr val="000000"/>
              </a:solidFill>
              <a:round/>
              <a:headEnd/>
              <a:tailEnd/>
            </a:ln>
            <a:effectLst/>
          </p:spPr>
          <p:txBody>
            <a:bodyPr wrap="none" anchor="ctr"/>
            <a:lstStyle/>
            <a:p>
              <a:endParaRPr lang="en-US" b="1"/>
            </a:p>
          </p:txBody>
        </p:sp>
        <p:sp>
          <p:nvSpPr>
            <p:cNvPr id="48" name="Rectangle 42"/>
            <p:cNvSpPr>
              <a:spLocks noChangeArrowheads="1"/>
            </p:cNvSpPr>
            <p:nvPr/>
          </p:nvSpPr>
          <p:spPr bwMode="auto">
            <a:xfrm>
              <a:off x="3206750" y="4230688"/>
              <a:ext cx="1489075" cy="211137"/>
            </a:xfrm>
            <a:prstGeom prst="rect">
              <a:avLst/>
            </a:prstGeom>
            <a:noFill/>
            <a:ln w="25400">
              <a:solidFill>
                <a:srgbClr val="000000"/>
              </a:solidFill>
              <a:miter lim="800000"/>
              <a:headEnd/>
              <a:tailEnd/>
            </a:ln>
            <a:effectLst/>
          </p:spPr>
          <p:txBody>
            <a:bodyPr wrap="none" anchor="ctr"/>
            <a:lstStyle/>
            <a:p>
              <a:endParaRPr lang="en-US" b="1"/>
            </a:p>
          </p:txBody>
        </p:sp>
        <p:sp>
          <p:nvSpPr>
            <p:cNvPr id="49" name="Rectangle 43"/>
            <p:cNvSpPr>
              <a:spLocks noChangeArrowheads="1"/>
            </p:cNvSpPr>
            <p:nvPr/>
          </p:nvSpPr>
          <p:spPr bwMode="auto">
            <a:xfrm>
              <a:off x="3360738" y="3698875"/>
              <a:ext cx="1166812" cy="211138"/>
            </a:xfrm>
            <a:prstGeom prst="rect">
              <a:avLst/>
            </a:prstGeom>
            <a:noFill/>
            <a:ln w="25400">
              <a:solidFill>
                <a:srgbClr val="000000"/>
              </a:solidFill>
              <a:miter lim="800000"/>
              <a:headEnd/>
              <a:tailEnd/>
            </a:ln>
            <a:effectLst/>
          </p:spPr>
          <p:txBody>
            <a:bodyPr wrap="none" anchor="ctr"/>
            <a:lstStyle/>
            <a:p>
              <a:endParaRPr lang="en-US" b="1"/>
            </a:p>
          </p:txBody>
        </p:sp>
        <p:sp>
          <p:nvSpPr>
            <p:cNvPr id="50" name="Rectangle 44"/>
            <p:cNvSpPr>
              <a:spLocks noChangeArrowheads="1"/>
            </p:cNvSpPr>
            <p:nvPr/>
          </p:nvSpPr>
          <p:spPr bwMode="auto">
            <a:xfrm>
              <a:off x="3548063" y="3686175"/>
              <a:ext cx="69788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Register</a:t>
              </a:r>
            </a:p>
          </p:txBody>
        </p:sp>
        <p:sp>
          <p:nvSpPr>
            <p:cNvPr id="51" name="Rectangle 45"/>
            <p:cNvSpPr>
              <a:spLocks noChangeArrowheads="1"/>
            </p:cNvSpPr>
            <p:nvPr/>
          </p:nvSpPr>
          <p:spPr bwMode="auto">
            <a:xfrm>
              <a:off x="3640138" y="4211638"/>
              <a:ext cx="564258"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Cache</a:t>
              </a:r>
            </a:p>
          </p:txBody>
        </p:sp>
        <p:sp>
          <p:nvSpPr>
            <p:cNvPr id="52" name="Arc 46"/>
            <p:cNvSpPr>
              <a:spLocks/>
            </p:cNvSpPr>
            <p:nvPr/>
          </p:nvSpPr>
          <p:spPr bwMode="auto">
            <a:xfrm>
              <a:off x="3708400" y="4122738"/>
              <a:ext cx="1079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53" name="Arc 47"/>
            <p:cNvSpPr>
              <a:spLocks/>
            </p:cNvSpPr>
            <p:nvPr/>
          </p:nvSpPr>
          <p:spPr bwMode="auto">
            <a:xfrm>
              <a:off x="3708400" y="3914775"/>
              <a:ext cx="1079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b="1"/>
            </a:p>
          </p:txBody>
        </p:sp>
        <p:sp>
          <p:nvSpPr>
            <p:cNvPr id="54" name="Line 48"/>
            <p:cNvSpPr>
              <a:spLocks noChangeShapeType="1"/>
            </p:cNvSpPr>
            <p:nvPr/>
          </p:nvSpPr>
          <p:spPr bwMode="auto">
            <a:xfrm>
              <a:off x="3760788" y="4010025"/>
              <a:ext cx="0" cy="120650"/>
            </a:xfrm>
            <a:prstGeom prst="line">
              <a:avLst/>
            </a:prstGeom>
            <a:noFill/>
            <a:ln w="25400">
              <a:solidFill>
                <a:srgbClr val="000000"/>
              </a:solidFill>
              <a:round/>
              <a:headEnd/>
              <a:tailEnd/>
            </a:ln>
            <a:effectLst/>
          </p:spPr>
          <p:txBody>
            <a:bodyPr wrap="none" anchor="ctr"/>
            <a:lstStyle/>
            <a:p>
              <a:endParaRPr lang="en-US" b="1"/>
            </a:p>
          </p:txBody>
        </p:sp>
        <p:sp>
          <p:nvSpPr>
            <p:cNvPr id="55" name="Arc 49"/>
            <p:cNvSpPr>
              <a:spLocks/>
            </p:cNvSpPr>
            <p:nvPr/>
          </p:nvSpPr>
          <p:spPr bwMode="auto">
            <a:xfrm>
              <a:off x="4102100" y="4122738"/>
              <a:ext cx="1079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56" name="Arc 50"/>
            <p:cNvSpPr>
              <a:spLocks/>
            </p:cNvSpPr>
            <p:nvPr/>
          </p:nvSpPr>
          <p:spPr bwMode="auto">
            <a:xfrm>
              <a:off x="4102100" y="3914775"/>
              <a:ext cx="1079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b="1"/>
            </a:p>
          </p:txBody>
        </p:sp>
        <p:sp>
          <p:nvSpPr>
            <p:cNvPr id="57" name="Line 51"/>
            <p:cNvSpPr>
              <a:spLocks noChangeShapeType="1"/>
            </p:cNvSpPr>
            <p:nvPr/>
          </p:nvSpPr>
          <p:spPr bwMode="auto">
            <a:xfrm>
              <a:off x="4154488" y="4010025"/>
              <a:ext cx="0" cy="120650"/>
            </a:xfrm>
            <a:prstGeom prst="line">
              <a:avLst/>
            </a:prstGeom>
            <a:noFill/>
            <a:ln w="25400">
              <a:solidFill>
                <a:srgbClr val="000000"/>
              </a:solidFill>
              <a:round/>
              <a:headEnd/>
              <a:tailEnd/>
            </a:ln>
            <a:effectLst/>
          </p:spPr>
          <p:txBody>
            <a:bodyPr wrap="none" anchor="ctr"/>
            <a:lstStyle/>
            <a:p>
              <a:endParaRPr lang="en-US" b="1"/>
            </a:p>
          </p:txBody>
        </p:sp>
        <p:sp>
          <p:nvSpPr>
            <p:cNvPr id="58" name="Arc 52"/>
            <p:cNvSpPr>
              <a:spLocks/>
            </p:cNvSpPr>
            <p:nvPr/>
          </p:nvSpPr>
          <p:spPr bwMode="auto">
            <a:xfrm>
              <a:off x="3708400" y="4654550"/>
              <a:ext cx="1079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59" name="Arc 53"/>
            <p:cNvSpPr>
              <a:spLocks/>
            </p:cNvSpPr>
            <p:nvPr/>
          </p:nvSpPr>
          <p:spPr bwMode="auto">
            <a:xfrm>
              <a:off x="3708400" y="4446588"/>
              <a:ext cx="1079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b="1"/>
            </a:p>
          </p:txBody>
        </p:sp>
        <p:sp>
          <p:nvSpPr>
            <p:cNvPr id="60" name="Line 54"/>
            <p:cNvSpPr>
              <a:spLocks noChangeShapeType="1"/>
            </p:cNvSpPr>
            <p:nvPr/>
          </p:nvSpPr>
          <p:spPr bwMode="auto">
            <a:xfrm>
              <a:off x="3760788" y="4541838"/>
              <a:ext cx="0" cy="120650"/>
            </a:xfrm>
            <a:prstGeom prst="line">
              <a:avLst/>
            </a:prstGeom>
            <a:noFill/>
            <a:ln w="25400">
              <a:solidFill>
                <a:srgbClr val="000000"/>
              </a:solidFill>
              <a:round/>
              <a:headEnd/>
              <a:tailEnd/>
            </a:ln>
            <a:effectLst/>
          </p:spPr>
          <p:txBody>
            <a:bodyPr wrap="none" anchor="ctr"/>
            <a:lstStyle/>
            <a:p>
              <a:endParaRPr lang="en-US" b="1"/>
            </a:p>
          </p:txBody>
        </p:sp>
        <p:sp>
          <p:nvSpPr>
            <p:cNvPr id="61" name="Arc 55"/>
            <p:cNvSpPr>
              <a:spLocks/>
            </p:cNvSpPr>
            <p:nvPr/>
          </p:nvSpPr>
          <p:spPr bwMode="auto">
            <a:xfrm>
              <a:off x="4102100" y="4654550"/>
              <a:ext cx="1079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62" name="Arc 56"/>
            <p:cNvSpPr>
              <a:spLocks/>
            </p:cNvSpPr>
            <p:nvPr/>
          </p:nvSpPr>
          <p:spPr bwMode="auto">
            <a:xfrm>
              <a:off x="4102100" y="4446588"/>
              <a:ext cx="1079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b="1"/>
            </a:p>
          </p:txBody>
        </p:sp>
        <p:sp>
          <p:nvSpPr>
            <p:cNvPr id="63" name="Line 57"/>
            <p:cNvSpPr>
              <a:spLocks noChangeShapeType="1"/>
            </p:cNvSpPr>
            <p:nvPr/>
          </p:nvSpPr>
          <p:spPr bwMode="auto">
            <a:xfrm>
              <a:off x="4154488" y="4541838"/>
              <a:ext cx="0" cy="120650"/>
            </a:xfrm>
            <a:prstGeom prst="line">
              <a:avLst/>
            </a:prstGeom>
            <a:noFill/>
            <a:ln w="25400">
              <a:solidFill>
                <a:srgbClr val="000000"/>
              </a:solidFill>
              <a:round/>
              <a:headEnd/>
              <a:tailEnd/>
            </a:ln>
            <a:effectLst/>
          </p:spPr>
          <p:txBody>
            <a:bodyPr wrap="none" anchor="ctr"/>
            <a:lstStyle/>
            <a:p>
              <a:endParaRPr lang="en-US" b="1"/>
            </a:p>
          </p:txBody>
        </p:sp>
        <p:sp>
          <p:nvSpPr>
            <p:cNvPr id="64" name="Rectangle 58"/>
            <p:cNvSpPr>
              <a:spLocks noChangeArrowheads="1"/>
            </p:cNvSpPr>
            <p:nvPr/>
          </p:nvSpPr>
          <p:spPr bwMode="auto">
            <a:xfrm>
              <a:off x="3387725" y="4783138"/>
              <a:ext cx="1097161"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Main Memory</a:t>
              </a:r>
            </a:p>
          </p:txBody>
        </p:sp>
        <p:sp>
          <p:nvSpPr>
            <p:cNvPr id="65" name="Rectangle 59"/>
            <p:cNvSpPr>
              <a:spLocks noChangeArrowheads="1"/>
            </p:cNvSpPr>
            <p:nvPr/>
          </p:nvSpPr>
          <p:spPr bwMode="auto">
            <a:xfrm>
              <a:off x="2967038" y="4764088"/>
              <a:ext cx="1968500" cy="301625"/>
            </a:xfrm>
            <a:prstGeom prst="rect">
              <a:avLst/>
            </a:prstGeom>
            <a:noFill/>
            <a:ln w="25400">
              <a:solidFill>
                <a:srgbClr val="000000"/>
              </a:solidFill>
              <a:miter lim="800000"/>
              <a:headEnd/>
              <a:tailEnd/>
            </a:ln>
            <a:effectLst/>
          </p:spPr>
          <p:txBody>
            <a:bodyPr wrap="none" anchor="ctr"/>
            <a:lstStyle/>
            <a:p>
              <a:endParaRPr lang="en-US" b="1"/>
            </a:p>
          </p:txBody>
        </p:sp>
        <p:sp>
          <p:nvSpPr>
            <p:cNvPr id="66" name="Arc 60"/>
            <p:cNvSpPr>
              <a:spLocks/>
            </p:cNvSpPr>
            <p:nvPr/>
          </p:nvSpPr>
          <p:spPr bwMode="auto">
            <a:xfrm>
              <a:off x="3708400" y="5276850"/>
              <a:ext cx="1079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67" name="Arc 61"/>
            <p:cNvSpPr>
              <a:spLocks/>
            </p:cNvSpPr>
            <p:nvPr/>
          </p:nvSpPr>
          <p:spPr bwMode="auto">
            <a:xfrm>
              <a:off x="3708400" y="5070475"/>
              <a:ext cx="1079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b="1"/>
            </a:p>
          </p:txBody>
        </p:sp>
        <p:sp>
          <p:nvSpPr>
            <p:cNvPr id="68" name="Line 62"/>
            <p:cNvSpPr>
              <a:spLocks noChangeShapeType="1"/>
            </p:cNvSpPr>
            <p:nvPr/>
          </p:nvSpPr>
          <p:spPr bwMode="auto">
            <a:xfrm>
              <a:off x="3760788" y="5165725"/>
              <a:ext cx="0" cy="120650"/>
            </a:xfrm>
            <a:prstGeom prst="line">
              <a:avLst/>
            </a:prstGeom>
            <a:noFill/>
            <a:ln w="25400">
              <a:solidFill>
                <a:srgbClr val="000000"/>
              </a:solidFill>
              <a:round/>
              <a:headEnd/>
              <a:tailEnd/>
            </a:ln>
            <a:effectLst/>
          </p:spPr>
          <p:txBody>
            <a:bodyPr wrap="none" anchor="ctr"/>
            <a:lstStyle/>
            <a:p>
              <a:endParaRPr lang="en-US" b="1"/>
            </a:p>
          </p:txBody>
        </p:sp>
        <p:sp>
          <p:nvSpPr>
            <p:cNvPr id="69" name="Arc 63"/>
            <p:cNvSpPr>
              <a:spLocks/>
            </p:cNvSpPr>
            <p:nvPr/>
          </p:nvSpPr>
          <p:spPr bwMode="auto">
            <a:xfrm>
              <a:off x="4102100" y="5276850"/>
              <a:ext cx="1079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70" name="Arc 64"/>
            <p:cNvSpPr>
              <a:spLocks/>
            </p:cNvSpPr>
            <p:nvPr/>
          </p:nvSpPr>
          <p:spPr bwMode="auto">
            <a:xfrm>
              <a:off x="4102100" y="5070475"/>
              <a:ext cx="1079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b="1"/>
            </a:p>
          </p:txBody>
        </p:sp>
        <p:sp>
          <p:nvSpPr>
            <p:cNvPr id="71" name="Line 65"/>
            <p:cNvSpPr>
              <a:spLocks noChangeShapeType="1"/>
            </p:cNvSpPr>
            <p:nvPr/>
          </p:nvSpPr>
          <p:spPr bwMode="auto">
            <a:xfrm>
              <a:off x="4154488" y="5165725"/>
              <a:ext cx="0" cy="120650"/>
            </a:xfrm>
            <a:prstGeom prst="line">
              <a:avLst/>
            </a:prstGeom>
            <a:noFill/>
            <a:ln w="25400">
              <a:solidFill>
                <a:srgbClr val="000000"/>
              </a:solidFill>
              <a:round/>
              <a:headEnd/>
              <a:tailEnd/>
            </a:ln>
            <a:effectLst/>
          </p:spPr>
          <p:txBody>
            <a:bodyPr wrap="none" anchor="ctr"/>
            <a:lstStyle/>
            <a:p>
              <a:endParaRPr lang="en-US" b="1"/>
            </a:p>
          </p:txBody>
        </p:sp>
        <p:sp>
          <p:nvSpPr>
            <p:cNvPr id="72" name="Rectangle 66"/>
            <p:cNvSpPr>
              <a:spLocks noChangeArrowheads="1"/>
            </p:cNvSpPr>
            <p:nvPr/>
          </p:nvSpPr>
          <p:spPr bwMode="auto">
            <a:xfrm>
              <a:off x="2728913" y="5386388"/>
              <a:ext cx="2444750" cy="381000"/>
            </a:xfrm>
            <a:prstGeom prst="rect">
              <a:avLst/>
            </a:prstGeom>
            <a:noFill/>
            <a:ln w="25400">
              <a:solidFill>
                <a:srgbClr val="000000"/>
              </a:solidFill>
              <a:miter lim="800000"/>
              <a:headEnd/>
              <a:tailEnd/>
            </a:ln>
            <a:effectLst/>
          </p:spPr>
          <p:txBody>
            <a:bodyPr wrap="none" anchor="ctr"/>
            <a:lstStyle/>
            <a:p>
              <a:endParaRPr lang="en-US" b="1"/>
            </a:p>
          </p:txBody>
        </p:sp>
        <p:sp>
          <p:nvSpPr>
            <p:cNvPr id="73" name="Arc 67"/>
            <p:cNvSpPr>
              <a:spLocks/>
            </p:cNvSpPr>
            <p:nvPr/>
          </p:nvSpPr>
          <p:spPr bwMode="auto">
            <a:xfrm>
              <a:off x="3708400" y="5980113"/>
              <a:ext cx="1079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74" name="Arc 68"/>
            <p:cNvSpPr>
              <a:spLocks/>
            </p:cNvSpPr>
            <p:nvPr/>
          </p:nvSpPr>
          <p:spPr bwMode="auto">
            <a:xfrm>
              <a:off x="3708400" y="5773738"/>
              <a:ext cx="1079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b="1"/>
            </a:p>
          </p:txBody>
        </p:sp>
        <p:sp>
          <p:nvSpPr>
            <p:cNvPr id="75" name="Line 69"/>
            <p:cNvSpPr>
              <a:spLocks noChangeShapeType="1"/>
            </p:cNvSpPr>
            <p:nvPr/>
          </p:nvSpPr>
          <p:spPr bwMode="auto">
            <a:xfrm>
              <a:off x="3760788" y="5868988"/>
              <a:ext cx="0" cy="120650"/>
            </a:xfrm>
            <a:prstGeom prst="line">
              <a:avLst/>
            </a:prstGeom>
            <a:noFill/>
            <a:ln w="25400">
              <a:solidFill>
                <a:srgbClr val="000000"/>
              </a:solidFill>
              <a:round/>
              <a:headEnd/>
              <a:tailEnd/>
            </a:ln>
            <a:effectLst/>
          </p:spPr>
          <p:txBody>
            <a:bodyPr wrap="none" anchor="ctr"/>
            <a:lstStyle/>
            <a:p>
              <a:endParaRPr lang="en-US" b="1"/>
            </a:p>
          </p:txBody>
        </p:sp>
        <p:sp>
          <p:nvSpPr>
            <p:cNvPr id="76" name="Arc 70"/>
            <p:cNvSpPr>
              <a:spLocks/>
            </p:cNvSpPr>
            <p:nvPr/>
          </p:nvSpPr>
          <p:spPr bwMode="auto">
            <a:xfrm>
              <a:off x="4102100" y="5980113"/>
              <a:ext cx="1079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77" name="Arc 71"/>
            <p:cNvSpPr>
              <a:spLocks/>
            </p:cNvSpPr>
            <p:nvPr/>
          </p:nvSpPr>
          <p:spPr bwMode="auto">
            <a:xfrm>
              <a:off x="4102100" y="5773738"/>
              <a:ext cx="1079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b="1"/>
            </a:p>
          </p:txBody>
        </p:sp>
        <p:sp>
          <p:nvSpPr>
            <p:cNvPr id="78" name="Line 72"/>
            <p:cNvSpPr>
              <a:spLocks noChangeShapeType="1"/>
            </p:cNvSpPr>
            <p:nvPr/>
          </p:nvSpPr>
          <p:spPr bwMode="auto">
            <a:xfrm>
              <a:off x="4154488" y="5868988"/>
              <a:ext cx="0" cy="120650"/>
            </a:xfrm>
            <a:prstGeom prst="line">
              <a:avLst/>
            </a:prstGeom>
            <a:noFill/>
            <a:ln w="25400">
              <a:solidFill>
                <a:srgbClr val="000000"/>
              </a:solidFill>
              <a:round/>
              <a:headEnd/>
              <a:tailEnd/>
            </a:ln>
            <a:effectLst/>
          </p:spPr>
          <p:txBody>
            <a:bodyPr wrap="none" anchor="ctr"/>
            <a:lstStyle/>
            <a:p>
              <a:endParaRPr lang="en-US" b="1"/>
            </a:p>
          </p:txBody>
        </p:sp>
        <p:sp>
          <p:nvSpPr>
            <p:cNvPr id="79" name="Rectangle 73"/>
            <p:cNvSpPr>
              <a:spLocks noChangeArrowheads="1"/>
            </p:cNvSpPr>
            <p:nvPr/>
          </p:nvSpPr>
          <p:spPr bwMode="auto">
            <a:xfrm>
              <a:off x="3365500" y="5440363"/>
              <a:ext cx="108741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Magnetic Disk</a:t>
              </a:r>
            </a:p>
          </p:txBody>
        </p:sp>
        <p:sp>
          <p:nvSpPr>
            <p:cNvPr id="80" name="Rectangle 74"/>
            <p:cNvSpPr>
              <a:spLocks noChangeArrowheads="1"/>
            </p:cNvSpPr>
            <p:nvPr/>
          </p:nvSpPr>
          <p:spPr bwMode="auto">
            <a:xfrm>
              <a:off x="2489200" y="6089650"/>
              <a:ext cx="2924175" cy="401638"/>
            </a:xfrm>
            <a:prstGeom prst="rect">
              <a:avLst/>
            </a:prstGeom>
            <a:noFill/>
            <a:ln w="25400">
              <a:solidFill>
                <a:srgbClr val="000000"/>
              </a:solidFill>
              <a:miter lim="800000"/>
              <a:headEnd/>
              <a:tailEnd/>
            </a:ln>
            <a:effectLst/>
          </p:spPr>
          <p:txBody>
            <a:bodyPr wrap="none" anchor="ctr"/>
            <a:lstStyle/>
            <a:p>
              <a:endParaRPr lang="en-US" b="1"/>
            </a:p>
          </p:txBody>
        </p:sp>
        <p:sp>
          <p:nvSpPr>
            <p:cNvPr id="81" name="Rectangle 75"/>
            <p:cNvSpPr>
              <a:spLocks noChangeArrowheads="1"/>
            </p:cNvSpPr>
            <p:nvPr/>
          </p:nvSpPr>
          <p:spPr bwMode="auto">
            <a:xfrm>
              <a:off x="3322638" y="6148388"/>
              <a:ext cx="1117423"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Magnetic Tape</a:t>
              </a:r>
            </a:p>
          </p:txBody>
        </p:sp>
      </p:grpSp>
      <p:sp>
        <p:nvSpPr>
          <p:cNvPr id="83" name="Rectangle 77"/>
          <p:cNvSpPr>
            <a:spLocks noChangeArrowheads="1"/>
          </p:cNvSpPr>
          <p:nvPr/>
        </p:nvSpPr>
        <p:spPr bwMode="auto">
          <a:xfrm>
            <a:off x="533400" y="1239838"/>
            <a:ext cx="7924800" cy="588366"/>
          </a:xfrm>
          <a:prstGeom prst="rect">
            <a:avLst/>
          </a:prstGeom>
          <a:noFill/>
          <a:ln w="12700">
            <a:noFill/>
            <a:miter lim="800000"/>
            <a:headEnd/>
            <a:tailEnd/>
          </a:ln>
          <a:effectLst/>
        </p:spPr>
        <p:txBody>
          <a:bodyPr wrap="square" lIns="90488" tIns="44450" rIns="90488" bIns="44450">
            <a:spAutoFit/>
          </a:bodyPr>
          <a:lstStyle/>
          <a:p>
            <a:pPr defTabSz="762000">
              <a:lnSpc>
                <a:spcPct val="90000"/>
              </a:lnSpc>
            </a:pPr>
            <a:r>
              <a:rPr lang="en-US" altLang="ko-KR" sz="1800" b="1" dirty="0"/>
              <a:t>Memory Hierarchy is to obtain the highest possible access speed while minimizing the total cost of the memory system</a:t>
            </a:r>
          </a:p>
        </p:txBody>
      </p:sp>
      <p:sp>
        <p:nvSpPr>
          <p:cNvPr id="84" name="Rectangle 78"/>
          <p:cNvSpPr>
            <a:spLocks noChangeArrowheads="1"/>
          </p:cNvSpPr>
          <p:nvPr/>
        </p:nvSpPr>
        <p:spPr bwMode="auto">
          <a:xfrm>
            <a:off x="558800" y="1204913"/>
            <a:ext cx="7975600" cy="623887"/>
          </a:xfrm>
          <a:prstGeom prst="rect">
            <a:avLst/>
          </a:prstGeom>
          <a:noFill/>
          <a:ln w="25400">
            <a:solidFill>
              <a:schemeClr val="tx1"/>
            </a:solidFill>
            <a:miter lim="800000"/>
            <a:headEnd/>
            <a:tailEnd/>
          </a:ln>
          <a:effectLst/>
        </p:spPr>
        <p:txBody>
          <a:bodyPr wrap="none" anchor="ctr"/>
          <a:lstStyle/>
          <a:p>
            <a:endParaRPr lang="en-US"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534400" cy="6370975"/>
          </a:xfrm>
          <a:prstGeom prst="rect">
            <a:avLst/>
          </a:prstGeom>
        </p:spPr>
        <p:txBody>
          <a:bodyPr wrap="square">
            <a:spAutoFit/>
          </a:bodyPr>
          <a:lstStyle/>
          <a:p>
            <a:pPr algn="just"/>
            <a:r>
              <a:rPr lang="en-US" sz="2800" b="1" dirty="0" smtClean="0">
                <a:solidFill>
                  <a:srgbClr val="FF0000"/>
                </a:solidFill>
              </a:rPr>
              <a:t>Cache Mapping:</a:t>
            </a:r>
          </a:p>
          <a:p>
            <a:pPr algn="just"/>
            <a:r>
              <a:rPr lang="en-US" sz="2800" dirty="0" smtClean="0"/>
              <a:t>There are three different types of mapping used for the purpose of cache memory which are as follows:</a:t>
            </a:r>
          </a:p>
          <a:p>
            <a:pPr algn="just">
              <a:buFont typeface="Wingdings" pitchFamily="2" charset="2"/>
              <a:buChar char="v"/>
            </a:pPr>
            <a:r>
              <a:rPr lang="en-US" sz="2800" dirty="0" smtClean="0"/>
              <a:t>Direct mapping,</a:t>
            </a:r>
          </a:p>
          <a:p>
            <a:pPr algn="just">
              <a:buFont typeface="Wingdings" pitchFamily="2" charset="2"/>
              <a:buChar char="v"/>
            </a:pPr>
            <a:r>
              <a:rPr lang="en-US" sz="2800" dirty="0" smtClean="0"/>
              <a:t>Associative mapping</a:t>
            </a:r>
          </a:p>
          <a:p>
            <a:pPr algn="just">
              <a:buFont typeface="Wingdings" pitchFamily="2" charset="2"/>
              <a:buChar char="v"/>
            </a:pPr>
            <a:r>
              <a:rPr lang="en-US" sz="2800" dirty="0" smtClean="0"/>
              <a:t>Set-Associative mapping</a:t>
            </a:r>
          </a:p>
          <a:p>
            <a:pPr algn="just"/>
            <a:r>
              <a:rPr lang="en-US" sz="2400" b="1" dirty="0" smtClean="0">
                <a:solidFill>
                  <a:srgbClr val="00B050"/>
                </a:solidFill>
              </a:rPr>
              <a:t>Direct Mapping -</a:t>
            </a:r>
          </a:p>
          <a:p>
            <a:pPr algn="just"/>
            <a:endParaRPr lang="en-US" sz="2400" dirty="0" smtClean="0"/>
          </a:p>
          <a:p>
            <a:pPr algn="just"/>
            <a:r>
              <a:rPr lang="en-US" sz="2400" dirty="0" smtClean="0"/>
              <a:t>In direct mapping, the cache consists of normal high-speed random-access memory. Each location in the cache holds the data, at a specific address in the cache. This address is given by the lower significant bits of the main memory address. This enables the block to be selected directly from the lower significant bit of the memory address. The remaining higher significant bits of the address are stored in the cache with the data to complete the identification of the cached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che Memory"/>
          <p:cNvPicPr>
            <a:picLocks noChangeAspect="1" noChangeArrowheads="1"/>
          </p:cNvPicPr>
          <p:nvPr/>
        </p:nvPicPr>
        <p:blipFill>
          <a:blip r:embed="rId2" cstate="print"/>
          <a:srcRect/>
          <a:stretch>
            <a:fillRect/>
          </a:stretch>
        </p:blipFill>
        <p:spPr bwMode="auto">
          <a:xfrm>
            <a:off x="304800" y="457200"/>
            <a:ext cx="8566150" cy="6046694"/>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97346"/>
            <a:ext cx="8534400" cy="6370975"/>
          </a:xfrm>
          <a:prstGeom prst="rect">
            <a:avLst/>
          </a:prstGeom>
        </p:spPr>
        <p:txBody>
          <a:bodyPr wrap="square">
            <a:spAutoFit/>
          </a:bodyPr>
          <a:lstStyle/>
          <a:p>
            <a:pPr algn="just"/>
            <a:r>
              <a:rPr lang="en-US" sz="2400" dirty="0" smtClean="0"/>
              <a:t>The address from processor is divided into two field a tag and an index.</a:t>
            </a:r>
          </a:p>
          <a:p>
            <a:pPr algn="just">
              <a:buFont typeface="Wingdings" pitchFamily="2" charset="2"/>
              <a:buChar char="v"/>
            </a:pPr>
            <a:r>
              <a:rPr lang="en-US" sz="2400" dirty="0" smtClean="0"/>
              <a:t>The tag consists of the higher significant bits of the address and these bits are stored with the data in cache. The index consists of the lower significant b of the address. Whenever the memory is referenced, the following sequence of events occurs</a:t>
            </a:r>
          </a:p>
          <a:p>
            <a:pPr algn="just"/>
            <a:endParaRPr lang="en-US" sz="2400" dirty="0" smtClean="0"/>
          </a:p>
          <a:p>
            <a:pPr algn="just">
              <a:buFont typeface="Wingdings" pitchFamily="2" charset="2"/>
              <a:buChar char="ü"/>
            </a:pPr>
            <a:r>
              <a:rPr lang="en-US" sz="2400" dirty="0" smtClean="0"/>
              <a:t>The index is first used to access a word in the cache.</a:t>
            </a:r>
          </a:p>
          <a:p>
            <a:pPr algn="just">
              <a:buFont typeface="Wingdings" pitchFamily="2" charset="2"/>
              <a:buChar char="ü"/>
            </a:pPr>
            <a:r>
              <a:rPr lang="en-US" sz="2400" dirty="0" smtClean="0"/>
              <a:t>The tag stored in the accessed word is read.</a:t>
            </a:r>
          </a:p>
          <a:p>
            <a:pPr algn="just">
              <a:buFont typeface="Wingdings" pitchFamily="2" charset="2"/>
              <a:buChar char="ü"/>
            </a:pPr>
            <a:r>
              <a:rPr lang="en-US" sz="2400" dirty="0" smtClean="0"/>
              <a:t>This tag is then compared with the tag in the address.</a:t>
            </a:r>
          </a:p>
          <a:p>
            <a:pPr algn="just">
              <a:buFont typeface="Wingdings" pitchFamily="2" charset="2"/>
              <a:buChar char="ü"/>
            </a:pPr>
            <a:r>
              <a:rPr lang="en-US" sz="2400" dirty="0" smtClean="0"/>
              <a:t>If two tags are same this indicates cache hit and required data is read from the cache word.</a:t>
            </a:r>
          </a:p>
          <a:p>
            <a:pPr algn="just">
              <a:buFont typeface="Wingdings" pitchFamily="2" charset="2"/>
              <a:buChar char="ü"/>
            </a:pPr>
            <a:r>
              <a:rPr lang="en-US" sz="2400" dirty="0" smtClean="0"/>
              <a:t>If the two tags are not same, this indicates a cache miss. Then the reference is made to the main memory to find it.</a:t>
            </a:r>
          </a:p>
          <a:p>
            <a:pPr algn="just">
              <a:buFont typeface="Wingdings" pitchFamily="2" charset="2"/>
              <a:buChar char="ü"/>
            </a:pPr>
            <a:r>
              <a:rPr lang="en-US" sz="2400" dirty="0" smtClean="0"/>
              <a:t>For a memory read operation, the word is then transferred into the cache. It is possible to pass the information to the cache and the process simultaneously.</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23</a:t>
            </a:fld>
            <a:r>
              <a:rPr lang="en-US" dirty="0"/>
              <a:t>				          </a:t>
            </a:r>
            <a:r>
              <a:rPr lang="en-US"/>
              <a:t>Lecture 42</a:t>
            </a:r>
            <a:endParaRPr lang="en-US" dirty="0"/>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Cache Memory</a:t>
            </a:r>
          </a:p>
        </p:txBody>
      </p:sp>
      <p:sp>
        <p:nvSpPr>
          <p:cNvPr id="7" name="Rectangle 3"/>
          <p:cNvSpPr>
            <a:spLocks noChangeArrowheads="1"/>
          </p:cNvSpPr>
          <p:nvPr/>
        </p:nvSpPr>
        <p:spPr bwMode="auto">
          <a:xfrm>
            <a:off x="263525" y="1061650"/>
            <a:ext cx="8728075" cy="4078552"/>
          </a:xfrm>
          <a:prstGeom prst="rect">
            <a:avLst/>
          </a:prstGeom>
          <a:noFill/>
          <a:ln w="12700">
            <a:noFill/>
            <a:miter lim="800000"/>
            <a:headEnd/>
            <a:tailEnd/>
          </a:ln>
          <a:effectLst/>
        </p:spPr>
        <p:txBody>
          <a:bodyPr wrap="square" lIns="90488" tIns="44450" rIns="90488" bIns="44450">
            <a:spAutoFit/>
          </a:bodyPr>
          <a:lstStyle/>
          <a:p>
            <a:pPr defTabSz="762000">
              <a:lnSpc>
                <a:spcPct val="90000"/>
              </a:lnSpc>
            </a:pPr>
            <a:r>
              <a:rPr lang="en-US" altLang="ko-KR" sz="1800" dirty="0">
                <a:latin typeface="Arial" pitchFamily="34" charset="0"/>
                <a:cs typeface="Arial" pitchFamily="34" charset="0"/>
              </a:rPr>
              <a:t>Locality of Reference</a:t>
            </a:r>
          </a:p>
          <a:p>
            <a:pPr defTabSz="762000">
              <a:lnSpc>
                <a:spcPct val="90000"/>
              </a:lnSpc>
            </a:pPr>
            <a:r>
              <a:rPr lang="en-US" altLang="ko-KR" sz="1800" dirty="0">
                <a:latin typeface="Arial" pitchFamily="34" charset="0"/>
                <a:cs typeface="Arial" pitchFamily="34" charset="0"/>
              </a:rPr>
              <a:t>       - The references to memory at any given time interval tend to be confined 	within a localized areas</a:t>
            </a:r>
          </a:p>
          <a:p>
            <a:pPr defTabSz="762000">
              <a:lnSpc>
                <a:spcPct val="90000"/>
              </a:lnSpc>
            </a:pPr>
            <a:r>
              <a:rPr lang="en-US" altLang="ko-KR" sz="1800" dirty="0">
                <a:latin typeface="Arial" pitchFamily="34" charset="0"/>
                <a:cs typeface="Arial" pitchFamily="34" charset="0"/>
              </a:rPr>
              <a:t>       - This area contains a set of information and the membership changes 	gradually as time goes by</a:t>
            </a:r>
          </a:p>
          <a:p>
            <a:pPr defTabSz="762000">
              <a:lnSpc>
                <a:spcPct val="90000"/>
              </a:lnSpc>
            </a:pPr>
            <a:r>
              <a:rPr lang="en-US" altLang="ko-KR" sz="1800" dirty="0">
                <a:latin typeface="Arial" pitchFamily="34" charset="0"/>
                <a:cs typeface="Arial" pitchFamily="34" charset="0"/>
              </a:rPr>
              <a:t>       - </a:t>
            </a:r>
            <a:r>
              <a:rPr lang="en-US" altLang="ko-KR" sz="1800" i="1" dirty="0">
                <a:latin typeface="Arial" pitchFamily="34" charset="0"/>
                <a:cs typeface="Arial" pitchFamily="34" charset="0"/>
              </a:rPr>
              <a:t>Temporal Locality</a:t>
            </a:r>
            <a:endParaRPr lang="en-US" altLang="ko-KR" sz="1800" dirty="0">
              <a:latin typeface="Arial" pitchFamily="34" charset="0"/>
              <a:cs typeface="Arial" pitchFamily="34" charset="0"/>
            </a:endParaRPr>
          </a:p>
          <a:p>
            <a:pPr defTabSz="762000">
              <a:lnSpc>
                <a:spcPct val="90000"/>
              </a:lnSpc>
            </a:pPr>
            <a:r>
              <a:rPr lang="en-US" altLang="ko-KR" sz="1800" dirty="0">
                <a:latin typeface="Arial" pitchFamily="34" charset="0"/>
                <a:cs typeface="Arial" pitchFamily="34" charset="0"/>
              </a:rPr>
              <a:t>         	The information which will be used in near future is likely to be in use 	already( e.g. Reuse of information in loops)</a:t>
            </a:r>
          </a:p>
          <a:p>
            <a:pPr defTabSz="762000">
              <a:lnSpc>
                <a:spcPct val="90000"/>
              </a:lnSpc>
            </a:pPr>
            <a:r>
              <a:rPr lang="en-US" altLang="ko-KR" sz="1800" dirty="0">
                <a:latin typeface="Arial" pitchFamily="34" charset="0"/>
                <a:cs typeface="Arial" pitchFamily="34" charset="0"/>
              </a:rPr>
              <a:t>       - </a:t>
            </a:r>
            <a:r>
              <a:rPr lang="en-US" altLang="ko-KR" sz="1800" i="1" dirty="0">
                <a:latin typeface="Arial" pitchFamily="34" charset="0"/>
                <a:cs typeface="Arial" pitchFamily="34" charset="0"/>
              </a:rPr>
              <a:t>Spatial Locality</a:t>
            </a:r>
            <a:endParaRPr lang="en-US" altLang="ko-KR" sz="1800" dirty="0">
              <a:latin typeface="Arial" pitchFamily="34" charset="0"/>
              <a:cs typeface="Arial" pitchFamily="34" charset="0"/>
            </a:endParaRPr>
          </a:p>
          <a:p>
            <a:pPr defTabSz="762000">
              <a:lnSpc>
                <a:spcPct val="90000"/>
              </a:lnSpc>
            </a:pPr>
            <a:r>
              <a:rPr lang="en-US" altLang="ko-KR" sz="1800" dirty="0">
                <a:latin typeface="Arial" pitchFamily="34" charset="0"/>
                <a:cs typeface="Arial" pitchFamily="34" charset="0"/>
              </a:rPr>
              <a:t>         	If a word is accessed, adjacent(near) words are likely accessed soon</a:t>
            </a:r>
          </a:p>
          <a:p>
            <a:pPr defTabSz="762000">
              <a:lnSpc>
                <a:spcPct val="90000"/>
              </a:lnSpc>
            </a:pPr>
            <a:r>
              <a:rPr lang="en-US" altLang="ko-KR" sz="1800" dirty="0">
                <a:latin typeface="Arial" pitchFamily="34" charset="0"/>
                <a:cs typeface="Arial" pitchFamily="34" charset="0"/>
              </a:rPr>
              <a:t>	(e.g. Related data items (arrays) are usually stored together; </a:t>
            </a:r>
          </a:p>
          <a:p>
            <a:pPr defTabSz="762000">
              <a:lnSpc>
                <a:spcPct val="90000"/>
              </a:lnSpc>
            </a:pPr>
            <a:r>
              <a:rPr lang="en-US" altLang="ko-KR" sz="1800" dirty="0">
                <a:latin typeface="Arial" pitchFamily="34" charset="0"/>
                <a:cs typeface="Arial" pitchFamily="34" charset="0"/>
              </a:rPr>
              <a:t>	instructions are executed sequentially)</a:t>
            </a:r>
          </a:p>
          <a:p>
            <a:pPr defTabSz="762000">
              <a:lnSpc>
                <a:spcPct val="90000"/>
              </a:lnSpc>
            </a:pPr>
            <a:r>
              <a:rPr lang="en-US" altLang="ko-KR" sz="1800" dirty="0">
                <a:latin typeface="Arial" pitchFamily="34" charset="0"/>
                <a:cs typeface="Arial" pitchFamily="34" charset="0"/>
              </a:rPr>
              <a:t>Cache</a:t>
            </a:r>
          </a:p>
          <a:p>
            <a:pPr defTabSz="762000">
              <a:lnSpc>
                <a:spcPct val="90000"/>
              </a:lnSpc>
            </a:pPr>
            <a:r>
              <a:rPr lang="en-US" altLang="ko-KR" sz="1800" dirty="0">
                <a:latin typeface="Arial" pitchFamily="34" charset="0"/>
                <a:cs typeface="Arial" pitchFamily="34" charset="0"/>
              </a:rPr>
              <a:t>       - The property of Locality of Reference makes the cache memory systems work</a:t>
            </a:r>
          </a:p>
          <a:p>
            <a:pPr defTabSz="762000">
              <a:lnSpc>
                <a:spcPct val="90000"/>
              </a:lnSpc>
            </a:pPr>
            <a:r>
              <a:rPr lang="en-US" altLang="ko-KR" sz="1800" dirty="0">
                <a:latin typeface="Arial" pitchFamily="34" charset="0"/>
                <a:cs typeface="Arial" pitchFamily="34" charset="0"/>
              </a:rPr>
              <a:t>       - Cache is a fast small capacity memory that should hold those information </a:t>
            </a:r>
          </a:p>
          <a:p>
            <a:pPr defTabSz="762000">
              <a:lnSpc>
                <a:spcPct val="90000"/>
              </a:lnSpc>
            </a:pPr>
            <a:r>
              <a:rPr lang="en-US" altLang="ko-KR" sz="1800" dirty="0">
                <a:latin typeface="Arial" pitchFamily="34" charset="0"/>
                <a:cs typeface="Arial" pitchFamily="34" charset="0"/>
              </a:rPr>
              <a:t>	which are most likely to be accessed  </a:t>
            </a:r>
          </a:p>
        </p:txBody>
      </p:sp>
      <p:sp>
        <p:nvSpPr>
          <p:cNvPr id="10" name="Rectangle 4"/>
          <p:cNvSpPr>
            <a:spLocks noChangeArrowheads="1"/>
          </p:cNvSpPr>
          <p:nvPr/>
        </p:nvSpPr>
        <p:spPr bwMode="auto">
          <a:xfrm>
            <a:off x="2078037" y="5629275"/>
            <a:ext cx="1236686" cy="4775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dirty="0">
                <a:solidFill>
                  <a:srgbClr val="000000"/>
                </a:solidFill>
              </a:rPr>
              <a:t>Main memory</a:t>
            </a:r>
          </a:p>
          <a:p>
            <a:pPr defTabSz="762000" eaLnBrk="1">
              <a:lnSpc>
                <a:spcPct val="90000"/>
              </a:lnSpc>
            </a:pPr>
            <a:endParaRPr lang="en-US" altLang="ko-KR" sz="1400" b="1" dirty="0">
              <a:solidFill>
                <a:srgbClr val="000000"/>
              </a:solidFill>
            </a:endParaRPr>
          </a:p>
        </p:txBody>
      </p:sp>
      <p:sp>
        <p:nvSpPr>
          <p:cNvPr id="11" name="Rectangle 5"/>
          <p:cNvSpPr>
            <a:spLocks noChangeArrowheads="1"/>
          </p:cNvSpPr>
          <p:nvPr/>
        </p:nvSpPr>
        <p:spPr bwMode="auto">
          <a:xfrm>
            <a:off x="3805237" y="5897563"/>
            <a:ext cx="1294394" cy="2836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dirty="0">
                <a:solidFill>
                  <a:srgbClr val="000000"/>
                </a:solidFill>
              </a:rPr>
              <a:t>Cache memory</a:t>
            </a:r>
          </a:p>
        </p:txBody>
      </p:sp>
      <p:sp>
        <p:nvSpPr>
          <p:cNvPr id="12" name="Rectangle 6"/>
          <p:cNvSpPr>
            <a:spLocks noChangeArrowheads="1"/>
          </p:cNvSpPr>
          <p:nvPr/>
        </p:nvSpPr>
        <p:spPr bwMode="auto">
          <a:xfrm>
            <a:off x="5956300" y="5708650"/>
            <a:ext cx="490520" cy="2836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CPU</a:t>
            </a:r>
          </a:p>
        </p:txBody>
      </p:sp>
      <p:sp>
        <p:nvSpPr>
          <p:cNvPr id="13" name="Rectangle 7"/>
          <p:cNvSpPr>
            <a:spLocks noChangeArrowheads="1"/>
          </p:cNvSpPr>
          <p:nvPr/>
        </p:nvSpPr>
        <p:spPr bwMode="auto">
          <a:xfrm>
            <a:off x="2066925" y="5257800"/>
            <a:ext cx="1239837" cy="1073150"/>
          </a:xfrm>
          <a:prstGeom prst="rect">
            <a:avLst/>
          </a:prstGeom>
          <a:noFill/>
          <a:ln w="25400">
            <a:solidFill>
              <a:srgbClr val="000000"/>
            </a:solidFill>
            <a:miter lim="800000"/>
            <a:headEnd/>
            <a:tailEnd/>
          </a:ln>
          <a:effectLst/>
        </p:spPr>
        <p:txBody>
          <a:bodyPr wrap="none" anchor="ctr"/>
          <a:lstStyle/>
          <a:p>
            <a:endParaRPr lang="en-US" sz="2000" b="1"/>
          </a:p>
        </p:txBody>
      </p:sp>
      <p:sp>
        <p:nvSpPr>
          <p:cNvPr id="14" name="Rectangle 8"/>
          <p:cNvSpPr>
            <a:spLocks noChangeArrowheads="1"/>
          </p:cNvSpPr>
          <p:nvPr/>
        </p:nvSpPr>
        <p:spPr bwMode="auto">
          <a:xfrm>
            <a:off x="3810000" y="5775325"/>
            <a:ext cx="1227137" cy="555625"/>
          </a:xfrm>
          <a:prstGeom prst="rect">
            <a:avLst/>
          </a:prstGeom>
          <a:noFill/>
          <a:ln w="25400">
            <a:solidFill>
              <a:srgbClr val="000000"/>
            </a:solidFill>
            <a:miter lim="800000"/>
            <a:headEnd/>
            <a:tailEnd/>
          </a:ln>
          <a:effectLst/>
        </p:spPr>
        <p:txBody>
          <a:bodyPr wrap="none" anchor="ctr"/>
          <a:lstStyle/>
          <a:p>
            <a:endParaRPr lang="en-US" sz="2000" b="1"/>
          </a:p>
        </p:txBody>
      </p:sp>
      <p:sp>
        <p:nvSpPr>
          <p:cNvPr id="15" name="Rectangle 9"/>
          <p:cNvSpPr>
            <a:spLocks noChangeArrowheads="1"/>
          </p:cNvSpPr>
          <p:nvPr/>
        </p:nvSpPr>
        <p:spPr bwMode="auto">
          <a:xfrm>
            <a:off x="5540375" y="5257800"/>
            <a:ext cx="1241425" cy="1073150"/>
          </a:xfrm>
          <a:prstGeom prst="rect">
            <a:avLst/>
          </a:prstGeom>
          <a:noFill/>
          <a:ln w="25400">
            <a:solidFill>
              <a:srgbClr val="000000"/>
            </a:solidFill>
            <a:miter lim="800000"/>
            <a:headEnd/>
            <a:tailEnd/>
          </a:ln>
          <a:effectLst/>
        </p:spPr>
        <p:txBody>
          <a:bodyPr wrap="none" anchor="ctr"/>
          <a:lstStyle/>
          <a:p>
            <a:endParaRPr lang="en-US" sz="2000" b="1"/>
          </a:p>
        </p:txBody>
      </p:sp>
      <p:sp>
        <p:nvSpPr>
          <p:cNvPr id="16" name="Line 15"/>
          <p:cNvSpPr>
            <a:spLocks noChangeShapeType="1"/>
          </p:cNvSpPr>
          <p:nvPr/>
        </p:nvSpPr>
        <p:spPr bwMode="auto">
          <a:xfrm>
            <a:off x="5041900" y="6072188"/>
            <a:ext cx="504825" cy="9525"/>
          </a:xfrm>
          <a:prstGeom prst="line">
            <a:avLst/>
          </a:prstGeom>
          <a:noFill/>
          <a:ln w="25400">
            <a:solidFill>
              <a:srgbClr val="000000"/>
            </a:solidFill>
            <a:round/>
            <a:headEnd type="triangle" w="med" len="med"/>
            <a:tailEnd type="triangle" w="med" len="med"/>
          </a:ln>
          <a:effectLst/>
        </p:spPr>
        <p:txBody>
          <a:bodyPr wrap="none" anchor="ctr"/>
          <a:lstStyle/>
          <a:p>
            <a:endParaRPr lang="en-US" sz="2000" b="1"/>
          </a:p>
        </p:txBody>
      </p:sp>
      <p:sp>
        <p:nvSpPr>
          <p:cNvPr id="17" name="Line 17"/>
          <p:cNvSpPr>
            <a:spLocks noChangeShapeType="1"/>
          </p:cNvSpPr>
          <p:nvPr/>
        </p:nvSpPr>
        <p:spPr bwMode="auto">
          <a:xfrm>
            <a:off x="3324225" y="5535613"/>
            <a:ext cx="2197100" cy="4762"/>
          </a:xfrm>
          <a:prstGeom prst="line">
            <a:avLst/>
          </a:prstGeom>
          <a:noFill/>
          <a:ln w="25400">
            <a:solidFill>
              <a:srgbClr val="000000"/>
            </a:solidFill>
            <a:round/>
            <a:headEnd type="triangle" w="med" len="med"/>
            <a:tailEnd type="triangle" w="med" len="med"/>
          </a:ln>
          <a:effectLst/>
        </p:spPr>
        <p:txBody>
          <a:bodyPr wrap="none" anchor="ctr"/>
          <a:lstStyle/>
          <a:p>
            <a:endParaRPr lang="en-US" sz="20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24</a:t>
            </a:fld>
            <a:r>
              <a:rPr lang="en-US" dirty="0"/>
              <a:t>				          </a:t>
            </a:r>
            <a:r>
              <a:rPr lang="en-US"/>
              <a:t>Lecture 42</a:t>
            </a:r>
            <a:endParaRPr lang="en-US" dirty="0"/>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Performance of Cache</a:t>
            </a:r>
          </a:p>
        </p:txBody>
      </p:sp>
      <p:sp>
        <p:nvSpPr>
          <p:cNvPr id="7" name="Rectangle 3"/>
          <p:cNvSpPr>
            <a:spLocks noChangeArrowheads="1"/>
          </p:cNvSpPr>
          <p:nvPr/>
        </p:nvSpPr>
        <p:spPr bwMode="auto">
          <a:xfrm>
            <a:off x="604838" y="1346200"/>
            <a:ext cx="7929562" cy="1834861"/>
          </a:xfrm>
          <a:prstGeom prst="rect">
            <a:avLst/>
          </a:prstGeom>
          <a:noFill/>
          <a:ln w="12700">
            <a:noFill/>
            <a:miter lim="800000"/>
            <a:headEnd/>
            <a:tailEnd/>
          </a:ln>
          <a:effectLst/>
        </p:spPr>
        <p:txBody>
          <a:bodyPr wrap="square" lIns="90488" tIns="44450" rIns="90488" bIns="44450">
            <a:spAutoFit/>
          </a:bodyPr>
          <a:lstStyle/>
          <a:p>
            <a:pPr defTabSz="762000">
              <a:lnSpc>
                <a:spcPct val="90000"/>
              </a:lnSpc>
            </a:pPr>
            <a:r>
              <a:rPr lang="en-US" altLang="ko-KR" sz="1800" b="1" dirty="0"/>
              <a:t>All the memory accesses are directed first to Cache</a:t>
            </a:r>
          </a:p>
          <a:p>
            <a:pPr defTabSz="762000">
              <a:lnSpc>
                <a:spcPct val="90000"/>
              </a:lnSpc>
            </a:pPr>
            <a:r>
              <a:rPr lang="en-US" altLang="ko-KR" sz="1800" b="1" dirty="0"/>
              <a:t>If the word is in Cache; Access cache to provide it to CPU</a:t>
            </a:r>
          </a:p>
          <a:p>
            <a:pPr defTabSz="762000">
              <a:lnSpc>
                <a:spcPct val="90000"/>
              </a:lnSpc>
            </a:pPr>
            <a:r>
              <a:rPr lang="en-US" altLang="ko-KR" sz="1800" b="1" dirty="0"/>
              <a:t>If the word is not in Cache; Bring a block (or a line) including</a:t>
            </a:r>
          </a:p>
          <a:p>
            <a:pPr defTabSz="762000">
              <a:lnSpc>
                <a:spcPct val="90000"/>
              </a:lnSpc>
            </a:pPr>
            <a:r>
              <a:rPr lang="en-US" altLang="ko-KR" sz="1800" b="1" dirty="0"/>
              <a:t>that word to replace a block now in Cache</a:t>
            </a:r>
          </a:p>
          <a:p>
            <a:pPr defTabSz="762000">
              <a:lnSpc>
                <a:spcPct val="90000"/>
              </a:lnSpc>
            </a:pPr>
            <a:endParaRPr lang="en-US" altLang="ko-KR" sz="1800" b="1" dirty="0"/>
          </a:p>
          <a:p>
            <a:pPr defTabSz="762000">
              <a:lnSpc>
                <a:spcPct val="90000"/>
              </a:lnSpc>
            </a:pPr>
            <a:r>
              <a:rPr lang="en-US" altLang="ko-KR" sz="1800" b="1" dirty="0"/>
              <a:t>   - How can we know if the word that is required  is there ?</a:t>
            </a:r>
          </a:p>
          <a:p>
            <a:pPr defTabSz="762000">
              <a:lnSpc>
                <a:spcPct val="90000"/>
              </a:lnSpc>
            </a:pPr>
            <a:r>
              <a:rPr lang="en-US" altLang="ko-KR" sz="1800" b="1" dirty="0"/>
              <a:t>   - If a new block is to replace one of the old blocks, which one should we choose ?</a:t>
            </a:r>
          </a:p>
        </p:txBody>
      </p:sp>
      <p:sp>
        <p:nvSpPr>
          <p:cNvPr id="10" name="Rectangle 4"/>
          <p:cNvSpPr>
            <a:spLocks noChangeArrowheads="1"/>
          </p:cNvSpPr>
          <p:nvPr/>
        </p:nvSpPr>
        <p:spPr bwMode="auto">
          <a:xfrm>
            <a:off x="314325" y="1035050"/>
            <a:ext cx="2168818" cy="336550"/>
          </a:xfrm>
          <a:prstGeom prst="rect">
            <a:avLst/>
          </a:prstGeom>
          <a:noFill/>
          <a:ln w="12700">
            <a:noFill/>
            <a:miter lim="800000"/>
            <a:headEnd/>
            <a:tailEnd/>
          </a:ln>
          <a:effectLst/>
        </p:spPr>
        <p:txBody>
          <a:bodyPr wrap="square" lIns="90488" tIns="44450" rIns="90488" bIns="44450">
            <a:spAutoFit/>
          </a:bodyPr>
          <a:lstStyle/>
          <a:p>
            <a:pPr defTabSz="762000">
              <a:lnSpc>
                <a:spcPct val="90000"/>
              </a:lnSpc>
            </a:pPr>
            <a:r>
              <a:rPr lang="en-US" altLang="ko-KR" sz="1800" b="1" u="sng" dirty="0"/>
              <a:t>Memory Access</a:t>
            </a:r>
          </a:p>
        </p:txBody>
      </p:sp>
      <p:sp>
        <p:nvSpPr>
          <p:cNvPr id="11" name="Rectangle 5"/>
          <p:cNvSpPr>
            <a:spLocks noChangeArrowheads="1"/>
          </p:cNvSpPr>
          <p:nvPr/>
        </p:nvSpPr>
        <p:spPr bwMode="auto">
          <a:xfrm>
            <a:off x="312738" y="3657600"/>
            <a:ext cx="8145462" cy="2813050"/>
          </a:xfrm>
          <a:prstGeom prst="rect">
            <a:avLst/>
          </a:prstGeom>
          <a:noFill/>
          <a:ln w="12700">
            <a:noFill/>
            <a:miter lim="800000"/>
            <a:headEnd/>
            <a:tailEnd/>
          </a:ln>
          <a:effectLst/>
        </p:spPr>
        <p:txBody>
          <a:bodyPr wrap="square" lIns="90488" tIns="44450" rIns="90488" bIns="44450">
            <a:spAutoFit/>
          </a:bodyPr>
          <a:lstStyle/>
          <a:p>
            <a:pPr defTabSz="762000">
              <a:lnSpc>
                <a:spcPct val="90000"/>
              </a:lnSpc>
            </a:pPr>
            <a:r>
              <a:rPr lang="en-US" altLang="ko-KR" sz="1800" b="1" u="sng" dirty="0"/>
              <a:t>Performance of Cache Memory System</a:t>
            </a:r>
          </a:p>
          <a:p>
            <a:pPr defTabSz="762000">
              <a:lnSpc>
                <a:spcPct val="90000"/>
              </a:lnSpc>
            </a:pPr>
            <a:endParaRPr lang="en-US" altLang="ko-KR" sz="1800" b="1" dirty="0"/>
          </a:p>
          <a:p>
            <a:pPr defTabSz="762000">
              <a:lnSpc>
                <a:spcPct val="90000"/>
              </a:lnSpc>
            </a:pPr>
            <a:r>
              <a:rPr lang="en-US" altLang="ko-KR" sz="1800" b="1" dirty="0"/>
              <a:t>     Hit Ratio - % of memory accesses satisfied by Cache memory system</a:t>
            </a:r>
          </a:p>
          <a:p>
            <a:pPr defTabSz="762000">
              <a:lnSpc>
                <a:spcPct val="90000"/>
              </a:lnSpc>
            </a:pPr>
            <a:r>
              <a:rPr lang="en-US" altLang="ko-KR" sz="1800" b="1" dirty="0"/>
              <a:t>     Te:  Effective memory access time in Cache memory system</a:t>
            </a:r>
          </a:p>
          <a:p>
            <a:pPr defTabSz="762000">
              <a:lnSpc>
                <a:spcPct val="90000"/>
              </a:lnSpc>
            </a:pPr>
            <a:r>
              <a:rPr lang="en-US" altLang="ko-KR" sz="1800" b="1" dirty="0"/>
              <a:t>     </a:t>
            </a:r>
            <a:r>
              <a:rPr lang="en-US" altLang="ko-KR" sz="1800" b="1" dirty="0" err="1"/>
              <a:t>Tc</a:t>
            </a:r>
            <a:r>
              <a:rPr lang="en-US" altLang="ko-KR" sz="1800" b="1" dirty="0"/>
              <a:t>:  Cache access time</a:t>
            </a:r>
          </a:p>
          <a:p>
            <a:pPr defTabSz="762000">
              <a:lnSpc>
                <a:spcPct val="90000"/>
              </a:lnSpc>
            </a:pPr>
            <a:r>
              <a:rPr lang="en-US" altLang="ko-KR" sz="1800" b="1" dirty="0"/>
              <a:t>     Tm: Main memory access time</a:t>
            </a:r>
          </a:p>
          <a:p>
            <a:pPr defTabSz="762000">
              <a:lnSpc>
                <a:spcPct val="90000"/>
              </a:lnSpc>
            </a:pPr>
            <a:endParaRPr lang="en-US" altLang="ko-KR" sz="1800" b="1" dirty="0"/>
          </a:p>
          <a:p>
            <a:pPr defTabSz="762000">
              <a:lnSpc>
                <a:spcPct val="90000"/>
              </a:lnSpc>
            </a:pPr>
            <a:r>
              <a:rPr lang="en-US" altLang="ko-KR" sz="1800" b="1" dirty="0"/>
              <a:t>             Te = </a:t>
            </a:r>
            <a:r>
              <a:rPr lang="en-US" altLang="ko-KR" sz="1800" b="1" dirty="0" err="1"/>
              <a:t>Tc</a:t>
            </a:r>
            <a:r>
              <a:rPr lang="en-US" altLang="ko-KR" sz="1800" b="1" dirty="0"/>
              <a:t> + (1 - h) Tm</a:t>
            </a:r>
          </a:p>
          <a:p>
            <a:pPr defTabSz="762000">
              <a:lnSpc>
                <a:spcPct val="90000"/>
              </a:lnSpc>
            </a:pPr>
            <a:endParaRPr lang="en-US" altLang="ko-KR" sz="1800" b="1" dirty="0"/>
          </a:p>
          <a:p>
            <a:pPr defTabSz="762000">
              <a:lnSpc>
                <a:spcPct val="90000"/>
              </a:lnSpc>
            </a:pPr>
            <a:r>
              <a:rPr lang="en-US" altLang="ko-KR" sz="1800" b="1" dirty="0"/>
              <a:t>             Example: </a:t>
            </a:r>
            <a:r>
              <a:rPr lang="en-US" altLang="ko-KR" sz="1800" b="1" dirty="0" err="1"/>
              <a:t>Tc</a:t>
            </a:r>
            <a:r>
              <a:rPr lang="en-US" altLang="ko-KR" sz="1800" b="1" dirty="0"/>
              <a:t> = 0.4 </a:t>
            </a:r>
            <a:r>
              <a:rPr lang="en-US" altLang="ko-KR" sz="1800" b="1" dirty="0">
                <a:latin typeface="Symbol" pitchFamily="18" charset="2"/>
              </a:rPr>
              <a:t></a:t>
            </a:r>
            <a:r>
              <a:rPr lang="en-US" altLang="ko-KR" sz="1800" b="1" dirty="0"/>
              <a:t>s, Tm = 1.2</a:t>
            </a:r>
            <a:r>
              <a:rPr lang="en-US" altLang="ko-KR" sz="1800" b="1" dirty="0">
                <a:latin typeface="Symbol" pitchFamily="18" charset="2"/>
              </a:rPr>
              <a:t></a:t>
            </a:r>
            <a:r>
              <a:rPr lang="en-US" altLang="ko-KR" sz="1800" b="1" dirty="0"/>
              <a:t>s, h = 0.85%</a:t>
            </a:r>
          </a:p>
          <a:p>
            <a:pPr defTabSz="762000">
              <a:lnSpc>
                <a:spcPct val="90000"/>
              </a:lnSpc>
            </a:pPr>
            <a:r>
              <a:rPr lang="en-US" altLang="ko-KR" sz="1800" b="1" dirty="0"/>
              <a:t>                              Te = 0.4 + (1 - 0.85) * 1.2 = 0.58</a:t>
            </a:r>
            <a:r>
              <a:rPr lang="en-US" altLang="ko-KR" sz="1800" b="1" dirty="0">
                <a:latin typeface="Symbol" pitchFamily="18" charset="2"/>
              </a:rPr>
              <a:t></a:t>
            </a:r>
            <a:r>
              <a:rPr lang="en-US" altLang="ko-KR" sz="1800" b="1" dirty="0"/>
              <a:t>s</a:t>
            </a:r>
          </a:p>
        </p:txBody>
      </p:sp>
      <p:sp>
        <p:nvSpPr>
          <p:cNvPr id="12" name="Rectangle 10"/>
          <p:cNvSpPr>
            <a:spLocks noChangeArrowheads="1"/>
          </p:cNvSpPr>
          <p:nvPr/>
        </p:nvSpPr>
        <p:spPr bwMode="auto">
          <a:xfrm>
            <a:off x="685800" y="2549525"/>
            <a:ext cx="7772400" cy="727075"/>
          </a:xfrm>
          <a:prstGeom prst="rect">
            <a:avLst/>
          </a:prstGeom>
          <a:noFill/>
          <a:ln w="25400">
            <a:solidFill>
              <a:schemeClr val="tx1"/>
            </a:solidFill>
            <a:miter lim="800000"/>
            <a:headEnd/>
            <a:tailEnd/>
          </a:ln>
          <a:effectLst/>
        </p:spPr>
        <p:txBody>
          <a:bodyPr wrap="none" anchor="ct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25</a:t>
            </a:fld>
            <a:r>
              <a:rPr lang="en-US" dirty="0"/>
              <a:t>				          </a:t>
            </a:r>
            <a:r>
              <a:rPr lang="en-US"/>
              <a:t>Lecture 42</a:t>
            </a:r>
            <a:endParaRPr lang="en-US" dirty="0"/>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381000"/>
            <a:ext cx="8001000" cy="584775"/>
          </a:xfrm>
          <a:prstGeom prst="rect">
            <a:avLst/>
          </a:prstGeom>
          <a:noFill/>
        </p:spPr>
        <p:txBody>
          <a:bodyPr wrap="square" rtlCol="0">
            <a:spAutoFit/>
          </a:bodyPr>
          <a:lstStyle/>
          <a:p>
            <a:pPr algn="ctr"/>
            <a:r>
              <a:rPr lang="en-US" sz="3200" dirty="0"/>
              <a:t>Memory and Cache Mapping – </a:t>
            </a:r>
            <a:r>
              <a:rPr lang="en-US" sz="2000" b="1" dirty="0"/>
              <a:t>(Associative Mapping)</a:t>
            </a:r>
            <a:endParaRPr lang="en-US" sz="3200" b="1" dirty="0"/>
          </a:p>
        </p:txBody>
      </p:sp>
      <p:sp>
        <p:nvSpPr>
          <p:cNvPr id="7" name="Rectangle 3"/>
          <p:cNvSpPr>
            <a:spLocks noChangeArrowheads="1"/>
          </p:cNvSpPr>
          <p:nvPr/>
        </p:nvSpPr>
        <p:spPr bwMode="auto">
          <a:xfrm>
            <a:off x="2868613" y="1863725"/>
            <a:ext cx="2433936" cy="882293"/>
          </a:xfrm>
          <a:prstGeom prst="rect">
            <a:avLst/>
          </a:prstGeom>
          <a:noFill/>
          <a:ln w="12700">
            <a:noFill/>
            <a:miter lim="800000"/>
            <a:headEnd/>
            <a:tailEnd/>
          </a:ln>
          <a:effectLst/>
        </p:spPr>
        <p:txBody>
          <a:bodyPr wrap="none" lIns="63500" tIns="25400" rIns="63500" bIns="25400">
            <a:spAutoFit/>
          </a:bodyPr>
          <a:lstStyle/>
          <a:p>
            <a:pPr defTabSz="762000"/>
            <a:r>
              <a:rPr lang="en-US" altLang="ko-KR" sz="1800" b="1"/>
              <a:t>Associative mapping</a:t>
            </a:r>
          </a:p>
          <a:p>
            <a:pPr defTabSz="762000"/>
            <a:r>
              <a:rPr lang="en-US" altLang="ko-KR" sz="1800" b="1"/>
              <a:t>Direct mapping</a:t>
            </a:r>
          </a:p>
          <a:p>
            <a:pPr defTabSz="762000"/>
            <a:r>
              <a:rPr lang="en-US" altLang="ko-KR" sz="1800" b="1"/>
              <a:t>Set-associative mapping</a:t>
            </a:r>
          </a:p>
        </p:txBody>
      </p:sp>
      <p:sp>
        <p:nvSpPr>
          <p:cNvPr id="10" name="Rectangle 4"/>
          <p:cNvSpPr>
            <a:spLocks noChangeArrowheads="1"/>
          </p:cNvSpPr>
          <p:nvPr/>
        </p:nvSpPr>
        <p:spPr bwMode="auto">
          <a:xfrm>
            <a:off x="533400" y="2514600"/>
            <a:ext cx="2100511" cy="324128"/>
          </a:xfrm>
          <a:prstGeom prst="rect">
            <a:avLst/>
          </a:prstGeom>
          <a:noFill/>
          <a:ln w="12700">
            <a:noFill/>
            <a:miter lim="800000"/>
            <a:headEnd/>
            <a:tailEnd/>
          </a:ln>
          <a:effectLst/>
        </p:spPr>
        <p:txBody>
          <a:bodyPr wrap="none" lIns="63500" tIns="25400" rIns="63500" bIns="25400">
            <a:spAutoFit/>
          </a:bodyPr>
          <a:lstStyle/>
          <a:p>
            <a:pPr defTabSz="762000">
              <a:lnSpc>
                <a:spcPct val="102000"/>
              </a:lnSpc>
            </a:pPr>
            <a:r>
              <a:rPr lang="en-US" altLang="ko-KR" sz="1800" b="1" u="sng" dirty="0"/>
              <a:t>Associative Mapping</a:t>
            </a:r>
          </a:p>
        </p:txBody>
      </p:sp>
      <p:sp>
        <p:nvSpPr>
          <p:cNvPr id="11" name="Rectangle 5"/>
          <p:cNvSpPr>
            <a:spLocks noChangeArrowheads="1"/>
          </p:cNvSpPr>
          <p:nvPr/>
        </p:nvSpPr>
        <p:spPr bwMode="auto">
          <a:xfrm>
            <a:off x="457200" y="1057275"/>
            <a:ext cx="8305800" cy="588366"/>
          </a:xfrm>
          <a:prstGeom prst="rect">
            <a:avLst/>
          </a:prstGeom>
          <a:noFill/>
          <a:ln w="12700">
            <a:noFill/>
            <a:miter lim="800000"/>
            <a:headEnd/>
            <a:tailEnd/>
          </a:ln>
          <a:effectLst/>
        </p:spPr>
        <p:txBody>
          <a:bodyPr wrap="square" lIns="90488" tIns="44450" rIns="90488" bIns="44450">
            <a:spAutoFit/>
          </a:bodyPr>
          <a:lstStyle/>
          <a:p>
            <a:pPr defTabSz="762000">
              <a:lnSpc>
                <a:spcPct val="90000"/>
              </a:lnSpc>
            </a:pPr>
            <a:r>
              <a:rPr lang="en-US" altLang="ko-KR" sz="1800" b="1" u="sng" dirty="0"/>
              <a:t>Mapping Function</a:t>
            </a:r>
          </a:p>
          <a:p>
            <a:pPr defTabSz="762000">
              <a:lnSpc>
                <a:spcPct val="90000"/>
              </a:lnSpc>
            </a:pPr>
            <a:r>
              <a:rPr lang="en-US" altLang="ko-KR" sz="1800" b="1" dirty="0"/>
              <a:t>Specification of correspondence between main memory blocks and cache blocks</a:t>
            </a:r>
          </a:p>
        </p:txBody>
      </p:sp>
      <p:sp>
        <p:nvSpPr>
          <p:cNvPr id="12" name="Rectangle 6"/>
          <p:cNvSpPr>
            <a:spLocks noChangeArrowheads="1"/>
          </p:cNvSpPr>
          <p:nvPr/>
        </p:nvSpPr>
        <p:spPr bwMode="auto">
          <a:xfrm>
            <a:off x="1414463" y="2819400"/>
            <a:ext cx="5885971" cy="1585562"/>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800" b="1" dirty="0"/>
              <a:t>- Any block location in Cache can store any block in memory</a:t>
            </a:r>
          </a:p>
          <a:p>
            <a:pPr defTabSz="762000">
              <a:lnSpc>
                <a:spcPct val="90000"/>
              </a:lnSpc>
            </a:pPr>
            <a:r>
              <a:rPr lang="en-US" altLang="ko-KR" sz="1800" b="1" dirty="0"/>
              <a:t>  -&gt; Most flexible</a:t>
            </a:r>
          </a:p>
          <a:p>
            <a:pPr defTabSz="762000">
              <a:lnSpc>
                <a:spcPct val="90000"/>
              </a:lnSpc>
            </a:pPr>
            <a:r>
              <a:rPr lang="en-US" altLang="ko-KR" sz="1800" b="1" dirty="0"/>
              <a:t>- Mapping Table is implemented in an associative memory</a:t>
            </a:r>
          </a:p>
          <a:p>
            <a:pPr defTabSz="762000">
              <a:lnSpc>
                <a:spcPct val="90000"/>
              </a:lnSpc>
            </a:pPr>
            <a:r>
              <a:rPr lang="en-US" altLang="ko-KR" sz="1800" b="1" dirty="0"/>
              <a:t>  -&gt; Fast, very Expensive</a:t>
            </a:r>
          </a:p>
          <a:p>
            <a:pPr defTabSz="762000">
              <a:lnSpc>
                <a:spcPct val="90000"/>
              </a:lnSpc>
            </a:pPr>
            <a:r>
              <a:rPr lang="en-US" altLang="ko-KR" sz="1800" b="1" dirty="0"/>
              <a:t>- Mapping Table</a:t>
            </a:r>
          </a:p>
          <a:p>
            <a:pPr defTabSz="762000">
              <a:lnSpc>
                <a:spcPct val="90000"/>
              </a:lnSpc>
            </a:pPr>
            <a:r>
              <a:rPr lang="en-US" altLang="ko-KR" sz="1800" b="1" dirty="0"/>
              <a:t>  Stores both address and the content of the memory word</a:t>
            </a:r>
          </a:p>
        </p:txBody>
      </p:sp>
      <p:sp>
        <p:nvSpPr>
          <p:cNvPr id="13" name="Rectangle 43"/>
          <p:cNvSpPr>
            <a:spLocks noChangeArrowheads="1"/>
          </p:cNvSpPr>
          <p:nvPr/>
        </p:nvSpPr>
        <p:spPr bwMode="auto">
          <a:xfrm>
            <a:off x="2838450" y="1898650"/>
            <a:ext cx="2933700" cy="828675"/>
          </a:xfrm>
          <a:prstGeom prst="rect">
            <a:avLst/>
          </a:prstGeom>
          <a:noFill/>
          <a:ln w="12700">
            <a:solidFill>
              <a:schemeClr val="tx1"/>
            </a:solidFill>
            <a:miter lim="800000"/>
            <a:headEnd/>
            <a:tailEnd/>
          </a:ln>
          <a:effectLst/>
        </p:spPr>
        <p:txBody>
          <a:bodyPr wrap="none" anchor="ctr"/>
          <a:lstStyle/>
          <a:p>
            <a:endParaRPr lang="en-US" b="1"/>
          </a:p>
        </p:txBody>
      </p:sp>
      <p:sp>
        <p:nvSpPr>
          <p:cNvPr id="14" name="Rectangle 7"/>
          <p:cNvSpPr>
            <a:spLocks noChangeArrowheads="1"/>
          </p:cNvSpPr>
          <p:nvPr/>
        </p:nvSpPr>
        <p:spPr bwMode="auto">
          <a:xfrm>
            <a:off x="3617913" y="4378325"/>
            <a:ext cx="1447513"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latin typeface="Arial" pitchFamily="34" charset="0"/>
                <a:cs typeface="Arial" pitchFamily="34" charset="0"/>
              </a:rPr>
              <a:t> address (15 bits)</a:t>
            </a:r>
          </a:p>
        </p:txBody>
      </p:sp>
      <p:sp>
        <p:nvSpPr>
          <p:cNvPr id="15" name="Rectangle 8"/>
          <p:cNvSpPr>
            <a:spLocks noChangeArrowheads="1"/>
          </p:cNvSpPr>
          <p:nvPr/>
        </p:nvSpPr>
        <p:spPr bwMode="auto">
          <a:xfrm>
            <a:off x="3598863" y="4765675"/>
            <a:ext cx="1514839"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latin typeface="Arial" pitchFamily="34" charset="0"/>
                <a:cs typeface="Arial" pitchFamily="34" charset="0"/>
              </a:rPr>
              <a:t>Argument register</a:t>
            </a:r>
          </a:p>
        </p:txBody>
      </p:sp>
      <p:sp>
        <p:nvSpPr>
          <p:cNvPr id="16" name="Rectangle 9"/>
          <p:cNvSpPr>
            <a:spLocks noChangeArrowheads="1"/>
          </p:cNvSpPr>
          <p:nvPr/>
        </p:nvSpPr>
        <p:spPr bwMode="auto">
          <a:xfrm>
            <a:off x="3897313" y="5091113"/>
            <a:ext cx="79669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latin typeface="Arial" pitchFamily="34" charset="0"/>
                <a:cs typeface="Arial" pitchFamily="34" charset="0"/>
              </a:rPr>
              <a:t>Address</a:t>
            </a:r>
          </a:p>
        </p:txBody>
      </p:sp>
      <p:sp>
        <p:nvSpPr>
          <p:cNvPr id="17" name="Rectangle 10"/>
          <p:cNvSpPr>
            <a:spLocks noChangeArrowheads="1"/>
          </p:cNvSpPr>
          <p:nvPr/>
        </p:nvSpPr>
        <p:spPr bwMode="auto">
          <a:xfrm>
            <a:off x="5572125" y="5091113"/>
            <a:ext cx="51456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latin typeface="Arial" pitchFamily="34" charset="0"/>
                <a:cs typeface="Arial" pitchFamily="34" charset="0"/>
              </a:rPr>
              <a:t>Data</a:t>
            </a:r>
          </a:p>
        </p:txBody>
      </p:sp>
      <p:sp>
        <p:nvSpPr>
          <p:cNvPr id="18" name="Rectangle 11"/>
          <p:cNvSpPr>
            <a:spLocks noChangeArrowheads="1"/>
          </p:cNvSpPr>
          <p:nvPr/>
        </p:nvSpPr>
        <p:spPr bwMode="auto">
          <a:xfrm>
            <a:off x="3614738" y="4787900"/>
            <a:ext cx="1443037" cy="207963"/>
          </a:xfrm>
          <a:prstGeom prst="rect">
            <a:avLst/>
          </a:prstGeom>
          <a:noFill/>
          <a:ln w="25400">
            <a:solidFill>
              <a:srgbClr val="000000"/>
            </a:solidFill>
            <a:miter lim="800000"/>
            <a:headEnd/>
            <a:tailEnd/>
          </a:ln>
          <a:effectLst/>
        </p:spPr>
        <p:txBody>
          <a:bodyPr wrap="none" anchor="ctr"/>
          <a:lstStyle/>
          <a:p>
            <a:endParaRPr lang="en-US" b="1">
              <a:latin typeface="Arial" pitchFamily="34" charset="0"/>
              <a:cs typeface="Arial" pitchFamily="34" charset="0"/>
            </a:endParaRPr>
          </a:p>
        </p:txBody>
      </p:sp>
      <p:sp>
        <p:nvSpPr>
          <p:cNvPr id="19" name="Arc 12"/>
          <p:cNvSpPr>
            <a:spLocks/>
          </p:cNvSpPr>
          <p:nvPr/>
        </p:nvSpPr>
        <p:spPr bwMode="auto">
          <a:xfrm>
            <a:off x="4313238" y="4675188"/>
            <a:ext cx="98425"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latin typeface="Arial" pitchFamily="34" charset="0"/>
              <a:cs typeface="Arial" pitchFamily="34" charset="0"/>
            </a:endParaRPr>
          </a:p>
        </p:txBody>
      </p:sp>
      <p:sp>
        <p:nvSpPr>
          <p:cNvPr id="20" name="Line 13"/>
          <p:cNvSpPr>
            <a:spLocks noChangeShapeType="1"/>
          </p:cNvSpPr>
          <p:nvPr/>
        </p:nvSpPr>
        <p:spPr bwMode="auto">
          <a:xfrm>
            <a:off x="4360863" y="4605338"/>
            <a:ext cx="0" cy="146050"/>
          </a:xfrm>
          <a:prstGeom prst="line">
            <a:avLst/>
          </a:prstGeom>
          <a:noFill/>
          <a:ln w="25400">
            <a:solidFill>
              <a:srgbClr val="000000"/>
            </a:solidFill>
            <a:round/>
            <a:headEnd/>
            <a:tailEnd/>
          </a:ln>
          <a:effectLst/>
        </p:spPr>
        <p:txBody>
          <a:bodyPr wrap="none" anchor="ctr"/>
          <a:lstStyle/>
          <a:p>
            <a:endParaRPr lang="en-US" b="1">
              <a:latin typeface="Arial" pitchFamily="34" charset="0"/>
              <a:cs typeface="Arial" pitchFamily="34" charset="0"/>
            </a:endParaRPr>
          </a:p>
        </p:txBody>
      </p:sp>
      <p:sp>
        <p:nvSpPr>
          <p:cNvPr id="21" name="Rectangle 14"/>
          <p:cNvSpPr>
            <a:spLocks noChangeArrowheads="1"/>
          </p:cNvSpPr>
          <p:nvPr/>
        </p:nvSpPr>
        <p:spPr bwMode="auto">
          <a:xfrm>
            <a:off x="3897313" y="5322888"/>
            <a:ext cx="78066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latin typeface="Arial" pitchFamily="34" charset="0"/>
                <a:cs typeface="Arial" pitchFamily="34" charset="0"/>
              </a:rPr>
              <a:t>0 1 0 0 0</a:t>
            </a:r>
          </a:p>
        </p:txBody>
      </p:sp>
      <p:sp>
        <p:nvSpPr>
          <p:cNvPr id="22" name="Rectangle 15"/>
          <p:cNvSpPr>
            <a:spLocks noChangeArrowheads="1"/>
          </p:cNvSpPr>
          <p:nvPr/>
        </p:nvSpPr>
        <p:spPr bwMode="auto">
          <a:xfrm>
            <a:off x="3614738" y="5353050"/>
            <a:ext cx="1452562" cy="168275"/>
          </a:xfrm>
          <a:prstGeom prst="rect">
            <a:avLst/>
          </a:prstGeom>
          <a:noFill/>
          <a:ln w="25400">
            <a:solidFill>
              <a:srgbClr val="000000"/>
            </a:solidFill>
            <a:miter lim="800000"/>
            <a:headEnd/>
            <a:tailEnd/>
          </a:ln>
          <a:effectLst/>
        </p:spPr>
        <p:txBody>
          <a:bodyPr wrap="none" anchor="ctr"/>
          <a:lstStyle/>
          <a:p>
            <a:endParaRPr lang="en-US" b="1">
              <a:latin typeface="Arial" pitchFamily="34" charset="0"/>
              <a:cs typeface="Arial" pitchFamily="34" charset="0"/>
            </a:endParaRPr>
          </a:p>
        </p:txBody>
      </p:sp>
      <p:sp>
        <p:nvSpPr>
          <p:cNvPr id="23" name="Rectangle 16"/>
          <p:cNvSpPr>
            <a:spLocks noChangeArrowheads="1"/>
          </p:cNvSpPr>
          <p:nvPr/>
        </p:nvSpPr>
        <p:spPr bwMode="auto">
          <a:xfrm>
            <a:off x="3897313" y="5513388"/>
            <a:ext cx="78066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latin typeface="Arial" pitchFamily="34" charset="0"/>
                <a:cs typeface="Arial" pitchFamily="34" charset="0"/>
              </a:rPr>
              <a:t>0 2 7 7 7</a:t>
            </a:r>
          </a:p>
        </p:txBody>
      </p:sp>
      <p:sp>
        <p:nvSpPr>
          <p:cNvPr id="24" name="Rectangle 17"/>
          <p:cNvSpPr>
            <a:spLocks noChangeArrowheads="1"/>
          </p:cNvSpPr>
          <p:nvPr/>
        </p:nvSpPr>
        <p:spPr bwMode="auto">
          <a:xfrm>
            <a:off x="3614738" y="5524500"/>
            <a:ext cx="1443037" cy="188913"/>
          </a:xfrm>
          <a:prstGeom prst="rect">
            <a:avLst/>
          </a:prstGeom>
          <a:noFill/>
          <a:ln w="25400">
            <a:solidFill>
              <a:srgbClr val="000000"/>
            </a:solidFill>
            <a:miter lim="800000"/>
            <a:headEnd/>
            <a:tailEnd/>
          </a:ln>
          <a:effectLst/>
        </p:spPr>
        <p:txBody>
          <a:bodyPr wrap="none" anchor="ctr"/>
          <a:lstStyle/>
          <a:p>
            <a:endParaRPr lang="en-US" b="1">
              <a:latin typeface="Arial" pitchFamily="34" charset="0"/>
              <a:cs typeface="Arial" pitchFamily="34" charset="0"/>
            </a:endParaRPr>
          </a:p>
        </p:txBody>
      </p:sp>
      <p:sp>
        <p:nvSpPr>
          <p:cNvPr id="25" name="Rectangle 18"/>
          <p:cNvSpPr>
            <a:spLocks noChangeArrowheads="1"/>
          </p:cNvSpPr>
          <p:nvPr/>
        </p:nvSpPr>
        <p:spPr bwMode="auto">
          <a:xfrm>
            <a:off x="3897313" y="5694363"/>
            <a:ext cx="78066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latin typeface="Arial" pitchFamily="34" charset="0"/>
                <a:cs typeface="Arial" pitchFamily="34" charset="0"/>
              </a:rPr>
              <a:t>2 2 2 3 5</a:t>
            </a:r>
          </a:p>
        </p:txBody>
      </p:sp>
      <p:sp>
        <p:nvSpPr>
          <p:cNvPr id="26" name="Rectangle 19"/>
          <p:cNvSpPr>
            <a:spLocks noChangeArrowheads="1"/>
          </p:cNvSpPr>
          <p:nvPr/>
        </p:nvSpPr>
        <p:spPr bwMode="auto">
          <a:xfrm>
            <a:off x="3614738" y="5718175"/>
            <a:ext cx="1447800" cy="187325"/>
          </a:xfrm>
          <a:prstGeom prst="rect">
            <a:avLst/>
          </a:prstGeom>
          <a:noFill/>
          <a:ln w="25400">
            <a:solidFill>
              <a:srgbClr val="000000"/>
            </a:solidFill>
            <a:miter lim="800000"/>
            <a:headEnd/>
            <a:tailEnd/>
          </a:ln>
          <a:effectLst/>
        </p:spPr>
        <p:txBody>
          <a:bodyPr wrap="none" anchor="ctr"/>
          <a:lstStyle/>
          <a:p>
            <a:endParaRPr lang="en-US" b="1">
              <a:latin typeface="Arial" pitchFamily="34" charset="0"/>
              <a:cs typeface="Arial" pitchFamily="34" charset="0"/>
            </a:endParaRPr>
          </a:p>
        </p:txBody>
      </p:sp>
      <p:sp>
        <p:nvSpPr>
          <p:cNvPr id="27" name="Rectangle 20"/>
          <p:cNvSpPr>
            <a:spLocks noChangeArrowheads="1"/>
          </p:cNvSpPr>
          <p:nvPr/>
        </p:nvSpPr>
        <p:spPr bwMode="auto">
          <a:xfrm>
            <a:off x="3614738" y="5902325"/>
            <a:ext cx="1443037" cy="604838"/>
          </a:xfrm>
          <a:prstGeom prst="rect">
            <a:avLst/>
          </a:prstGeom>
          <a:noFill/>
          <a:ln w="25400">
            <a:solidFill>
              <a:srgbClr val="000000"/>
            </a:solidFill>
            <a:miter lim="800000"/>
            <a:headEnd/>
            <a:tailEnd/>
          </a:ln>
          <a:effectLst/>
        </p:spPr>
        <p:txBody>
          <a:bodyPr wrap="none" anchor="ctr"/>
          <a:lstStyle/>
          <a:p>
            <a:endParaRPr lang="en-US" b="1">
              <a:latin typeface="Arial" pitchFamily="34" charset="0"/>
              <a:cs typeface="Arial" pitchFamily="34" charset="0"/>
            </a:endParaRPr>
          </a:p>
        </p:txBody>
      </p:sp>
      <p:sp>
        <p:nvSpPr>
          <p:cNvPr id="28" name="Rectangle 21"/>
          <p:cNvSpPr>
            <a:spLocks noChangeArrowheads="1"/>
          </p:cNvSpPr>
          <p:nvPr/>
        </p:nvSpPr>
        <p:spPr bwMode="auto">
          <a:xfrm>
            <a:off x="5494338" y="5322888"/>
            <a:ext cx="65242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latin typeface="Arial" pitchFamily="34" charset="0"/>
                <a:cs typeface="Arial" pitchFamily="34" charset="0"/>
              </a:rPr>
              <a:t>3 4 5 0</a:t>
            </a:r>
          </a:p>
        </p:txBody>
      </p:sp>
      <p:sp>
        <p:nvSpPr>
          <p:cNvPr id="29" name="Rectangle 22"/>
          <p:cNvSpPr>
            <a:spLocks noChangeArrowheads="1"/>
          </p:cNvSpPr>
          <p:nvPr/>
        </p:nvSpPr>
        <p:spPr bwMode="auto">
          <a:xfrm>
            <a:off x="5065713" y="5353050"/>
            <a:ext cx="1450975" cy="168275"/>
          </a:xfrm>
          <a:prstGeom prst="rect">
            <a:avLst/>
          </a:prstGeom>
          <a:noFill/>
          <a:ln w="25400">
            <a:solidFill>
              <a:srgbClr val="000000"/>
            </a:solidFill>
            <a:miter lim="800000"/>
            <a:headEnd/>
            <a:tailEnd/>
          </a:ln>
          <a:effectLst/>
        </p:spPr>
        <p:txBody>
          <a:bodyPr wrap="none" anchor="ctr"/>
          <a:lstStyle/>
          <a:p>
            <a:endParaRPr lang="en-US" b="1">
              <a:latin typeface="Arial" pitchFamily="34" charset="0"/>
              <a:cs typeface="Arial" pitchFamily="34" charset="0"/>
            </a:endParaRPr>
          </a:p>
        </p:txBody>
      </p:sp>
      <p:sp>
        <p:nvSpPr>
          <p:cNvPr id="30" name="Rectangle 23"/>
          <p:cNvSpPr>
            <a:spLocks noChangeArrowheads="1"/>
          </p:cNvSpPr>
          <p:nvPr/>
        </p:nvSpPr>
        <p:spPr bwMode="auto">
          <a:xfrm>
            <a:off x="5060950" y="5519738"/>
            <a:ext cx="1455738" cy="193675"/>
          </a:xfrm>
          <a:prstGeom prst="rect">
            <a:avLst/>
          </a:prstGeom>
          <a:noFill/>
          <a:ln w="25400">
            <a:solidFill>
              <a:srgbClr val="000000"/>
            </a:solidFill>
            <a:miter lim="800000"/>
            <a:headEnd/>
            <a:tailEnd/>
          </a:ln>
          <a:effectLst/>
        </p:spPr>
        <p:txBody>
          <a:bodyPr wrap="none" anchor="ctr"/>
          <a:lstStyle/>
          <a:p>
            <a:endParaRPr lang="en-US" b="1">
              <a:latin typeface="Arial" pitchFamily="34" charset="0"/>
              <a:cs typeface="Arial" pitchFamily="34" charset="0"/>
            </a:endParaRPr>
          </a:p>
        </p:txBody>
      </p:sp>
      <p:sp>
        <p:nvSpPr>
          <p:cNvPr id="31" name="Rectangle 24"/>
          <p:cNvSpPr>
            <a:spLocks noChangeArrowheads="1"/>
          </p:cNvSpPr>
          <p:nvPr/>
        </p:nvSpPr>
        <p:spPr bwMode="auto">
          <a:xfrm>
            <a:off x="5060950" y="5718175"/>
            <a:ext cx="1455738" cy="187325"/>
          </a:xfrm>
          <a:prstGeom prst="rect">
            <a:avLst/>
          </a:prstGeom>
          <a:noFill/>
          <a:ln w="25400">
            <a:solidFill>
              <a:srgbClr val="000000"/>
            </a:solidFill>
            <a:miter lim="800000"/>
            <a:headEnd/>
            <a:tailEnd/>
          </a:ln>
          <a:effectLst/>
        </p:spPr>
        <p:txBody>
          <a:bodyPr wrap="none" anchor="ctr"/>
          <a:lstStyle/>
          <a:p>
            <a:endParaRPr lang="en-US" b="1">
              <a:latin typeface="Arial" pitchFamily="34" charset="0"/>
              <a:cs typeface="Arial" pitchFamily="34" charset="0"/>
            </a:endParaRPr>
          </a:p>
        </p:txBody>
      </p:sp>
      <p:sp>
        <p:nvSpPr>
          <p:cNvPr id="32" name="Rectangle 25"/>
          <p:cNvSpPr>
            <a:spLocks noChangeArrowheads="1"/>
          </p:cNvSpPr>
          <p:nvPr/>
        </p:nvSpPr>
        <p:spPr bwMode="auto">
          <a:xfrm>
            <a:off x="5065713" y="5907088"/>
            <a:ext cx="1450975" cy="595312"/>
          </a:xfrm>
          <a:prstGeom prst="rect">
            <a:avLst/>
          </a:prstGeom>
          <a:noFill/>
          <a:ln w="25400">
            <a:solidFill>
              <a:srgbClr val="000000"/>
            </a:solidFill>
            <a:miter lim="800000"/>
            <a:headEnd/>
            <a:tailEnd/>
          </a:ln>
          <a:effectLst/>
        </p:spPr>
        <p:txBody>
          <a:bodyPr wrap="none" anchor="ctr"/>
          <a:lstStyle/>
          <a:p>
            <a:endParaRPr lang="en-US" b="1">
              <a:latin typeface="Arial" pitchFamily="34" charset="0"/>
              <a:cs typeface="Arial" pitchFamily="34" charset="0"/>
            </a:endParaRPr>
          </a:p>
        </p:txBody>
      </p:sp>
      <p:sp>
        <p:nvSpPr>
          <p:cNvPr id="33" name="Rectangle 26"/>
          <p:cNvSpPr>
            <a:spLocks noChangeArrowheads="1"/>
          </p:cNvSpPr>
          <p:nvPr/>
        </p:nvSpPr>
        <p:spPr bwMode="auto">
          <a:xfrm>
            <a:off x="5494338" y="5513388"/>
            <a:ext cx="65242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latin typeface="Arial" pitchFamily="34" charset="0"/>
                <a:cs typeface="Arial" pitchFamily="34" charset="0"/>
              </a:rPr>
              <a:t>6 7 1 0</a:t>
            </a:r>
          </a:p>
        </p:txBody>
      </p:sp>
      <p:sp>
        <p:nvSpPr>
          <p:cNvPr id="34" name="Rectangle 27"/>
          <p:cNvSpPr>
            <a:spLocks noChangeArrowheads="1"/>
          </p:cNvSpPr>
          <p:nvPr/>
        </p:nvSpPr>
        <p:spPr bwMode="auto">
          <a:xfrm>
            <a:off x="5494338" y="5694363"/>
            <a:ext cx="65242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latin typeface="Arial" pitchFamily="34" charset="0"/>
                <a:cs typeface="Arial" pitchFamily="34" charset="0"/>
              </a:rPr>
              <a:t>1 2 3 4</a:t>
            </a:r>
          </a:p>
        </p:txBody>
      </p:sp>
      <p:sp>
        <p:nvSpPr>
          <p:cNvPr id="35" name="Line 28"/>
          <p:cNvSpPr>
            <a:spLocks noChangeShapeType="1"/>
          </p:cNvSpPr>
          <p:nvPr/>
        </p:nvSpPr>
        <p:spPr bwMode="auto">
          <a:xfrm>
            <a:off x="3606800" y="5095875"/>
            <a:ext cx="0" cy="168275"/>
          </a:xfrm>
          <a:prstGeom prst="line">
            <a:avLst/>
          </a:prstGeom>
          <a:noFill/>
          <a:ln w="25400">
            <a:solidFill>
              <a:srgbClr val="000000"/>
            </a:solidFill>
            <a:round/>
            <a:headEnd/>
            <a:tailEnd/>
          </a:ln>
          <a:effectLst/>
        </p:spPr>
        <p:txBody>
          <a:bodyPr wrap="none" anchor="ctr"/>
          <a:lstStyle/>
          <a:p>
            <a:endParaRPr lang="en-US" b="1">
              <a:latin typeface="Arial" pitchFamily="34" charset="0"/>
              <a:cs typeface="Arial" pitchFamily="34" charset="0"/>
            </a:endParaRPr>
          </a:p>
        </p:txBody>
      </p:sp>
      <p:sp>
        <p:nvSpPr>
          <p:cNvPr id="36" name="Line 29"/>
          <p:cNvSpPr>
            <a:spLocks noChangeShapeType="1"/>
          </p:cNvSpPr>
          <p:nvPr/>
        </p:nvSpPr>
        <p:spPr bwMode="auto">
          <a:xfrm>
            <a:off x="5078413" y="5095875"/>
            <a:ext cx="0" cy="168275"/>
          </a:xfrm>
          <a:prstGeom prst="line">
            <a:avLst/>
          </a:prstGeom>
          <a:noFill/>
          <a:ln w="25400">
            <a:solidFill>
              <a:srgbClr val="000000"/>
            </a:solidFill>
            <a:round/>
            <a:headEnd/>
            <a:tailEnd/>
          </a:ln>
          <a:effectLst/>
        </p:spPr>
        <p:txBody>
          <a:bodyPr wrap="none" anchor="ctr"/>
          <a:lstStyle/>
          <a:p>
            <a:endParaRPr lang="en-US" b="1">
              <a:latin typeface="Arial" pitchFamily="34" charset="0"/>
              <a:cs typeface="Arial" pitchFamily="34" charset="0"/>
            </a:endParaRPr>
          </a:p>
        </p:txBody>
      </p:sp>
      <p:sp>
        <p:nvSpPr>
          <p:cNvPr id="37" name="Line 30"/>
          <p:cNvSpPr>
            <a:spLocks noChangeShapeType="1"/>
          </p:cNvSpPr>
          <p:nvPr/>
        </p:nvSpPr>
        <p:spPr bwMode="auto">
          <a:xfrm>
            <a:off x="6535738" y="5095875"/>
            <a:ext cx="0" cy="168275"/>
          </a:xfrm>
          <a:prstGeom prst="line">
            <a:avLst/>
          </a:prstGeom>
          <a:noFill/>
          <a:ln w="25400">
            <a:solidFill>
              <a:srgbClr val="000000"/>
            </a:solidFill>
            <a:round/>
            <a:headEnd/>
            <a:tailEnd/>
          </a:ln>
          <a:effectLst/>
        </p:spPr>
        <p:txBody>
          <a:bodyPr wrap="none" anchor="ctr"/>
          <a:lstStyle/>
          <a:p>
            <a:endParaRPr lang="en-US" b="1">
              <a:latin typeface="Arial" pitchFamily="34" charset="0"/>
              <a:cs typeface="Arial" pitchFamily="34" charset="0"/>
            </a:endParaRPr>
          </a:p>
        </p:txBody>
      </p:sp>
      <p:sp>
        <p:nvSpPr>
          <p:cNvPr id="38" name="Arc 31"/>
          <p:cNvSpPr>
            <a:spLocks/>
          </p:cNvSpPr>
          <p:nvPr/>
        </p:nvSpPr>
        <p:spPr bwMode="auto">
          <a:xfrm>
            <a:off x="3611563" y="5168900"/>
            <a:ext cx="122237" cy="84138"/>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US" b="1">
              <a:latin typeface="Arial" pitchFamily="34" charset="0"/>
              <a:cs typeface="Arial" pitchFamily="34" charset="0"/>
            </a:endParaRPr>
          </a:p>
        </p:txBody>
      </p:sp>
      <p:sp>
        <p:nvSpPr>
          <p:cNvPr id="39" name="Line 32"/>
          <p:cNvSpPr>
            <a:spLocks noChangeShapeType="1"/>
          </p:cNvSpPr>
          <p:nvPr/>
        </p:nvSpPr>
        <p:spPr bwMode="auto">
          <a:xfrm>
            <a:off x="3716338" y="5213350"/>
            <a:ext cx="168275" cy="0"/>
          </a:xfrm>
          <a:prstGeom prst="line">
            <a:avLst/>
          </a:prstGeom>
          <a:noFill/>
          <a:ln w="25400">
            <a:solidFill>
              <a:srgbClr val="000000"/>
            </a:solidFill>
            <a:round/>
            <a:headEnd/>
            <a:tailEnd/>
          </a:ln>
          <a:effectLst/>
        </p:spPr>
        <p:txBody>
          <a:bodyPr wrap="none" anchor="ctr"/>
          <a:lstStyle/>
          <a:p>
            <a:endParaRPr lang="en-US" b="1">
              <a:latin typeface="Arial" pitchFamily="34" charset="0"/>
              <a:cs typeface="Arial" pitchFamily="34" charset="0"/>
            </a:endParaRPr>
          </a:p>
        </p:txBody>
      </p:sp>
      <p:sp>
        <p:nvSpPr>
          <p:cNvPr id="40" name="Arc 33"/>
          <p:cNvSpPr>
            <a:spLocks/>
          </p:cNvSpPr>
          <p:nvPr/>
        </p:nvSpPr>
        <p:spPr bwMode="auto">
          <a:xfrm>
            <a:off x="5078413" y="5168900"/>
            <a:ext cx="122237" cy="84138"/>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US" b="1">
              <a:latin typeface="Arial" pitchFamily="34" charset="0"/>
              <a:cs typeface="Arial" pitchFamily="34" charset="0"/>
            </a:endParaRPr>
          </a:p>
        </p:txBody>
      </p:sp>
      <p:sp>
        <p:nvSpPr>
          <p:cNvPr id="41" name="Line 34"/>
          <p:cNvSpPr>
            <a:spLocks noChangeShapeType="1"/>
          </p:cNvSpPr>
          <p:nvPr/>
        </p:nvSpPr>
        <p:spPr bwMode="auto">
          <a:xfrm>
            <a:off x="5187950" y="5213350"/>
            <a:ext cx="373063" cy="0"/>
          </a:xfrm>
          <a:prstGeom prst="line">
            <a:avLst/>
          </a:prstGeom>
          <a:noFill/>
          <a:ln w="25400">
            <a:solidFill>
              <a:srgbClr val="000000"/>
            </a:solidFill>
            <a:round/>
            <a:headEnd/>
            <a:tailEnd/>
          </a:ln>
          <a:effectLst/>
        </p:spPr>
        <p:txBody>
          <a:bodyPr wrap="none" anchor="ctr"/>
          <a:lstStyle/>
          <a:p>
            <a:endParaRPr lang="en-US" b="1">
              <a:latin typeface="Arial" pitchFamily="34" charset="0"/>
              <a:cs typeface="Arial" pitchFamily="34" charset="0"/>
            </a:endParaRPr>
          </a:p>
        </p:txBody>
      </p:sp>
      <p:sp>
        <p:nvSpPr>
          <p:cNvPr id="42" name="Arc 35"/>
          <p:cNvSpPr>
            <a:spLocks/>
          </p:cNvSpPr>
          <p:nvPr/>
        </p:nvSpPr>
        <p:spPr bwMode="auto">
          <a:xfrm>
            <a:off x="6415088" y="5172075"/>
            <a:ext cx="122237" cy="857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b="1">
              <a:latin typeface="Arial" pitchFamily="34" charset="0"/>
              <a:cs typeface="Arial" pitchFamily="34" charset="0"/>
            </a:endParaRPr>
          </a:p>
        </p:txBody>
      </p:sp>
      <p:sp>
        <p:nvSpPr>
          <p:cNvPr id="43" name="Line 36"/>
          <p:cNvSpPr>
            <a:spLocks noChangeShapeType="1"/>
          </p:cNvSpPr>
          <p:nvPr/>
        </p:nvSpPr>
        <p:spPr bwMode="auto">
          <a:xfrm>
            <a:off x="6026150" y="5213350"/>
            <a:ext cx="385763" cy="0"/>
          </a:xfrm>
          <a:prstGeom prst="line">
            <a:avLst/>
          </a:prstGeom>
          <a:noFill/>
          <a:ln w="25400">
            <a:solidFill>
              <a:srgbClr val="000000"/>
            </a:solidFill>
            <a:round/>
            <a:headEnd/>
            <a:tailEnd/>
          </a:ln>
          <a:effectLst/>
        </p:spPr>
        <p:txBody>
          <a:bodyPr wrap="none" anchor="ctr"/>
          <a:lstStyle/>
          <a:p>
            <a:endParaRPr lang="en-US" b="1">
              <a:latin typeface="Arial" pitchFamily="34" charset="0"/>
              <a:cs typeface="Arial" pitchFamily="34" charset="0"/>
            </a:endParaRPr>
          </a:p>
        </p:txBody>
      </p:sp>
      <p:sp>
        <p:nvSpPr>
          <p:cNvPr id="44" name="Arc 37"/>
          <p:cNvSpPr>
            <a:spLocks/>
          </p:cNvSpPr>
          <p:nvPr/>
        </p:nvSpPr>
        <p:spPr bwMode="auto">
          <a:xfrm>
            <a:off x="4956175" y="5168900"/>
            <a:ext cx="122238" cy="84138"/>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b="1">
              <a:latin typeface="Arial" pitchFamily="34" charset="0"/>
              <a:cs typeface="Arial" pitchFamily="34" charset="0"/>
            </a:endParaRPr>
          </a:p>
        </p:txBody>
      </p:sp>
      <p:sp>
        <p:nvSpPr>
          <p:cNvPr id="45" name="Line 38"/>
          <p:cNvSpPr>
            <a:spLocks noChangeShapeType="1"/>
          </p:cNvSpPr>
          <p:nvPr/>
        </p:nvSpPr>
        <p:spPr bwMode="auto">
          <a:xfrm>
            <a:off x="4646613" y="5213350"/>
            <a:ext cx="338137" cy="0"/>
          </a:xfrm>
          <a:prstGeom prst="line">
            <a:avLst/>
          </a:prstGeom>
          <a:noFill/>
          <a:ln w="25400">
            <a:solidFill>
              <a:srgbClr val="000000"/>
            </a:solidFill>
            <a:round/>
            <a:headEnd/>
            <a:tailEnd/>
          </a:ln>
          <a:effectLst/>
        </p:spPr>
        <p:txBody>
          <a:bodyPr wrap="none" anchor="ctr"/>
          <a:lstStyle/>
          <a:p>
            <a:endParaRPr lang="en-US" b="1">
              <a:latin typeface="Arial" pitchFamily="34" charset="0"/>
              <a:cs typeface="Arial" pitchFamily="34" charset="0"/>
            </a:endParaRPr>
          </a:p>
        </p:txBody>
      </p:sp>
      <p:sp>
        <p:nvSpPr>
          <p:cNvPr id="46" name="Rectangle 40"/>
          <p:cNvSpPr>
            <a:spLocks noChangeArrowheads="1"/>
          </p:cNvSpPr>
          <p:nvPr/>
        </p:nvSpPr>
        <p:spPr bwMode="auto">
          <a:xfrm>
            <a:off x="2767013" y="5424488"/>
            <a:ext cx="708528" cy="339067"/>
          </a:xfrm>
          <a:prstGeom prst="rect">
            <a:avLst/>
          </a:prstGeom>
          <a:noFill/>
          <a:ln w="12700">
            <a:noFill/>
            <a:miter lim="800000"/>
            <a:headEnd/>
            <a:tailEnd/>
          </a:ln>
          <a:effectLst/>
        </p:spPr>
        <p:txBody>
          <a:bodyPr wrap="none" lIns="90488" tIns="44450" rIns="90488" bIns="44450">
            <a:spAutoFit/>
          </a:bodyPr>
          <a:lstStyle/>
          <a:p>
            <a:pPr algn="ctr" defTabSz="762000">
              <a:lnSpc>
                <a:spcPct val="90000"/>
              </a:lnSpc>
            </a:pPr>
            <a:r>
              <a:rPr lang="en-US" altLang="ko-KR" sz="1800" b="1">
                <a:latin typeface="Arial" pitchFamily="34" charset="0"/>
                <a:cs typeface="Arial" pitchFamily="34" charset="0"/>
              </a:rPr>
              <a:t>CAM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26</a:t>
            </a:fld>
            <a:r>
              <a:rPr lang="en-US" dirty="0"/>
              <a:t>				          </a:t>
            </a:r>
            <a:r>
              <a:rPr lang="en-US"/>
              <a:t>Lecture 42</a:t>
            </a:r>
            <a:endParaRPr lang="en-US" dirty="0"/>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Cache Mapping – direct mapping</a:t>
            </a:r>
          </a:p>
        </p:txBody>
      </p:sp>
      <p:sp>
        <p:nvSpPr>
          <p:cNvPr id="7" name="Rectangle 78"/>
          <p:cNvSpPr>
            <a:spLocks noChangeArrowheads="1"/>
          </p:cNvSpPr>
          <p:nvPr/>
        </p:nvSpPr>
        <p:spPr bwMode="auto">
          <a:xfrm>
            <a:off x="381000" y="1081235"/>
            <a:ext cx="8458200" cy="976165"/>
          </a:xfrm>
          <a:prstGeom prst="rect">
            <a:avLst/>
          </a:prstGeom>
          <a:noFill/>
          <a:ln w="12700">
            <a:noFill/>
            <a:miter lim="800000"/>
            <a:headEnd/>
            <a:tailEnd/>
          </a:ln>
          <a:effectLst/>
        </p:spPr>
        <p:txBody>
          <a:bodyPr wrap="square" lIns="90488" tIns="44450" rIns="90488" bIns="44450">
            <a:spAutoFit/>
          </a:bodyPr>
          <a:lstStyle/>
          <a:p>
            <a:pPr defTabSz="762000">
              <a:lnSpc>
                <a:spcPct val="90000"/>
              </a:lnSpc>
            </a:pPr>
            <a:r>
              <a:rPr lang="en-US" altLang="ko-KR" sz="1600" b="1" dirty="0"/>
              <a:t>- Each memory block has only one place to load in Cache</a:t>
            </a:r>
          </a:p>
          <a:p>
            <a:pPr defTabSz="762000">
              <a:lnSpc>
                <a:spcPct val="90000"/>
              </a:lnSpc>
            </a:pPr>
            <a:r>
              <a:rPr lang="en-US" altLang="ko-KR" sz="1600" b="1" dirty="0"/>
              <a:t>- Mapping Table is made of RAM instead of CAM</a:t>
            </a:r>
          </a:p>
          <a:p>
            <a:pPr defTabSz="762000">
              <a:lnSpc>
                <a:spcPct val="90000"/>
              </a:lnSpc>
            </a:pPr>
            <a:r>
              <a:rPr lang="en-US" altLang="ko-KR" sz="1600" b="1" dirty="0"/>
              <a:t>- n-bit memory address consists of 2 parts; k bits of Index field and n-k bits of Tag field</a:t>
            </a:r>
          </a:p>
          <a:p>
            <a:pPr defTabSz="762000">
              <a:lnSpc>
                <a:spcPct val="90000"/>
              </a:lnSpc>
            </a:pPr>
            <a:r>
              <a:rPr lang="en-US" altLang="ko-KR" sz="1600" b="1" dirty="0"/>
              <a:t>- n-bit addresses are used to access main memory and k-bit Index is used to access the Cache</a:t>
            </a:r>
          </a:p>
        </p:txBody>
      </p:sp>
      <p:grpSp>
        <p:nvGrpSpPr>
          <p:cNvPr id="2" name="Group 81"/>
          <p:cNvGrpSpPr/>
          <p:nvPr/>
        </p:nvGrpSpPr>
        <p:grpSpPr>
          <a:xfrm>
            <a:off x="338138" y="2247900"/>
            <a:ext cx="8520112" cy="4076700"/>
            <a:chOff x="338138" y="2455863"/>
            <a:chExt cx="8520112" cy="4076700"/>
          </a:xfrm>
        </p:grpSpPr>
        <p:sp>
          <p:nvSpPr>
            <p:cNvPr id="10" name="Rectangle 3"/>
            <p:cNvSpPr>
              <a:spLocks noChangeArrowheads="1"/>
            </p:cNvSpPr>
            <p:nvPr/>
          </p:nvSpPr>
          <p:spPr bwMode="auto">
            <a:xfrm>
              <a:off x="352425" y="2455863"/>
              <a:ext cx="2255169" cy="297517"/>
            </a:xfrm>
            <a:prstGeom prst="rect">
              <a:avLst/>
            </a:prstGeom>
            <a:noFill/>
            <a:ln w="12700">
              <a:noFill/>
              <a:miter lim="800000"/>
              <a:headEnd/>
              <a:tailEnd/>
            </a:ln>
            <a:effectLst/>
          </p:spPr>
          <p:txBody>
            <a:bodyPr wrap="none" lIns="63500" tIns="25400" rIns="63500" bIns="25400">
              <a:spAutoFit/>
            </a:bodyPr>
            <a:lstStyle/>
            <a:p>
              <a:pPr defTabSz="762000"/>
              <a:r>
                <a:rPr lang="en-US" altLang="ko-KR" sz="1600" b="1" dirty="0"/>
                <a:t>Addressing Relationships</a:t>
              </a:r>
            </a:p>
          </p:txBody>
        </p:sp>
        <p:sp>
          <p:nvSpPr>
            <p:cNvPr id="11" name="Rectangle 4"/>
            <p:cNvSpPr>
              <a:spLocks noChangeArrowheads="1"/>
            </p:cNvSpPr>
            <p:nvPr/>
          </p:nvSpPr>
          <p:spPr bwMode="auto">
            <a:xfrm>
              <a:off x="338138" y="4100513"/>
              <a:ext cx="3133871" cy="297517"/>
            </a:xfrm>
            <a:prstGeom prst="rect">
              <a:avLst/>
            </a:prstGeom>
            <a:noFill/>
            <a:ln w="12700">
              <a:noFill/>
              <a:miter lim="800000"/>
              <a:headEnd/>
              <a:tailEnd/>
            </a:ln>
            <a:effectLst/>
          </p:spPr>
          <p:txBody>
            <a:bodyPr wrap="none" lIns="63500" tIns="25400" rIns="63500" bIns="25400">
              <a:spAutoFit/>
            </a:bodyPr>
            <a:lstStyle/>
            <a:p>
              <a:pPr defTabSz="762000"/>
              <a:r>
                <a:rPr lang="en-US" altLang="ko-KR" sz="1600" b="1" dirty="0"/>
                <a:t>Direct Mapping Cache Organization</a:t>
              </a:r>
            </a:p>
          </p:txBody>
        </p:sp>
        <p:sp>
          <p:nvSpPr>
            <p:cNvPr id="12" name="Rectangle 5"/>
            <p:cNvSpPr>
              <a:spLocks noChangeArrowheads="1"/>
            </p:cNvSpPr>
            <p:nvPr/>
          </p:nvSpPr>
          <p:spPr bwMode="auto">
            <a:xfrm>
              <a:off x="1625600" y="4437063"/>
              <a:ext cx="730073"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Memory</a:t>
              </a:r>
            </a:p>
            <a:p>
              <a:pPr defTabSz="762000" eaLnBrk="1">
                <a:lnSpc>
                  <a:spcPct val="90000"/>
                </a:lnSpc>
              </a:pPr>
              <a:endParaRPr lang="en-US" altLang="ko-KR" sz="1200" b="1">
                <a:solidFill>
                  <a:srgbClr val="000000"/>
                </a:solidFill>
              </a:endParaRPr>
            </a:p>
          </p:txBody>
        </p:sp>
        <p:sp>
          <p:nvSpPr>
            <p:cNvPr id="13" name="Rectangle 6"/>
            <p:cNvSpPr>
              <a:spLocks noChangeArrowheads="1"/>
            </p:cNvSpPr>
            <p:nvPr/>
          </p:nvSpPr>
          <p:spPr bwMode="auto">
            <a:xfrm>
              <a:off x="1620838" y="4560888"/>
              <a:ext cx="67634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address</a:t>
              </a:r>
            </a:p>
          </p:txBody>
        </p:sp>
        <p:sp>
          <p:nvSpPr>
            <p:cNvPr id="14" name="Rectangle 7"/>
            <p:cNvSpPr>
              <a:spLocks noChangeArrowheads="1"/>
            </p:cNvSpPr>
            <p:nvPr/>
          </p:nvSpPr>
          <p:spPr bwMode="auto">
            <a:xfrm>
              <a:off x="2355850" y="4540250"/>
              <a:ext cx="1049391"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Memory data</a:t>
              </a:r>
            </a:p>
          </p:txBody>
        </p:sp>
        <p:sp>
          <p:nvSpPr>
            <p:cNvPr id="15" name="Rectangle 8"/>
            <p:cNvSpPr>
              <a:spLocks noChangeArrowheads="1"/>
            </p:cNvSpPr>
            <p:nvPr/>
          </p:nvSpPr>
          <p:spPr bwMode="auto">
            <a:xfrm>
              <a:off x="1760538" y="4714875"/>
              <a:ext cx="57548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00000</a:t>
              </a:r>
            </a:p>
          </p:txBody>
        </p:sp>
        <p:sp>
          <p:nvSpPr>
            <p:cNvPr id="16" name="Rectangle 9"/>
            <p:cNvSpPr>
              <a:spLocks noChangeArrowheads="1"/>
            </p:cNvSpPr>
            <p:nvPr/>
          </p:nvSpPr>
          <p:spPr bwMode="auto">
            <a:xfrm>
              <a:off x="2584450" y="4714875"/>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1 2 2 0</a:t>
              </a:r>
            </a:p>
          </p:txBody>
        </p:sp>
        <p:sp>
          <p:nvSpPr>
            <p:cNvPr id="17" name="Line 10"/>
            <p:cNvSpPr>
              <a:spLocks noChangeShapeType="1"/>
            </p:cNvSpPr>
            <p:nvPr/>
          </p:nvSpPr>
          <p:spPr bwMode="auto">
            <a:xfrm>
              <a:off x="2389188" y="4760913"/>
              <a:ext cx="0" cy="1771650"/>
            </a:xfrm>
            <a:prstGeom prst="line">
              <a:avLst/>
            </a:prstGeom>
            <a:noFill/>
            <a:ln w="25400">
              <a:solidFill>
                <a:srgbClr val="000000"/>
              </a:solidFill>
              <a:round/>
              <a:headEnd/>
              <a:tailEnd/>
            </a:ln>
            <a:effectLst/>
          </p:spPr>
          <p:txBody>
            <a:bodyPr wrap="none" anchor="ctr"/>
            <a:lstStyle/>
            <a:p>
              <a:endParaRPr lang="en-US" sz="1200" b="1"/>
            </a:p>
          </p:txBody>
        </p:sp>
        <p:sp>
          <p:nvSpPr>
            <p:cNvPr id="18" name="Line 11"/>
            <p:cNvSpPr>
              <a:spLocks noChangeShapeType="1"/>
            </p:cNvSpPr>
            <p:nvPr/>
          </p:nvSpPr>
          <p:spPr bwMode="auto">
            <a:xfrm>
              <a:off x="3381375" y="4760913"/>
              <a:ext cx="0" cy="1771650"/>
            </a:xfrm>
            <a:prstGeom prst="line">
              <a:avLst/>
            </a:prstGeom>
            <a:noFill/>
            <a:ln w="25400">
              <a:solidFill>
                <a:srgbClr val="000000"/>
              </a:solidFill>
              <a:round/>
              <a:headEnd/>
              <a:tailEnd/>
            </a:ln>
            <a:effectLst/>
          </p:spPr>
          <p:txBody>
            <a:bodyPr wrap="none" anchor="ctr"/>
            <a:lstStyle/>
            <a:p>
              <a:endParaRPr lang="en-US" sz="1200" b="1"/>
            </a:p>
          </p:txBody>
        </p:sp>
        <p:sp>
          <p:nvSpPr>
            <p:cNvPr id="19" name="Line 12"/>
            <p:cNvSpPr>
              <a:spLocks noChangeShapeType="1"/>
            </p:cNvSpPr>
            <p:nvPr/>
          </p:nvSpPr>
          <p:spPr bwMode="auto">
            <a:xfrm>
              <a:off x="2397125" y="4754563"/>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20" name="Line 13"/>
            <p:cNvSpPr>
              <a:spLocks noChangeShapeType="1"/>
            </p:cNvSpPr>
            <p:nvPr/>
          </p:nvSpPr>
          <p:spPr bwMode="auto">
            <a:xfrm>
              <a:off x="2397125" y="4906963"/>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21" name="Line 14"/>
            <p:cNvSpPr>
              <a:spLocks noChangeShapeType="1"/>
            </p:cNvSpPr>
            <p:nvPr/>
          </p:nvSpPr>
          <p:spPr bwMode="auto">
            <a:xfrm>
              <a:off x="2397125" y="5154613"/>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22" name="Line 15"/>
            <p:cNvSpPr>
              <a:spLocks noChangeShapeType="1"/>
            </p:cNvSpPr>
            <p:nvPr/>
          </p:nvSpPr>
          <p:spPr bwMode="auto">
            <a:xfrm>
              <a:off x="2397125" y="5305425"/>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23" name="Line 16"/>
            <p:cNvSpPr>
              <a:spLocks noChangeShapeType="1"/>
            </p:cNvSpPr>
            <p:nvPr/>
          </p:nvSpPr>
          <p:spPr bwMode="auto">
            <a:xfrm>
              <a:off x="2397125" y="5456238"/>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24" name="Line 17"/>
            <p:cNvSpPr>
              <a:spLocks noChangeShapeType="1"/>
            </p:cNvSpPr>
            <p:nvPr/>
          </p:nvSpPr>
          <p:spPr bwMode="auto">
            <a:xfrm>
              <a:off x="2397125" y="5705475"/>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25" name="Line 18"/>
            <p:cNvSpPr>
              <a:spLocks noChangeShapeType="1"/>
            </p:cNvSpPr>
            <p:nvPr/>
          </p:nvSpPr>
          <p:spPr bwMode="auto">
            <a:xfrm>
              <a:off x="2397125" y="5856288"/>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26" name="Line 19"/>
            <p:cNvSpPr>
              <a:spLocks noChangeShapeType="1"/>
            </p:cNvSpPr>
            <p:nvPr/>
          </p:nvSpPr>
          <p:spPr bwMode="auto">
            <a:xfrm>
              <a:off x="2397125" y="6016625"/>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27" name="Line 20"/>
            <p:cNvSpPr>
              <a:spLocks noChangeShapeType="1"/>
            </p:cNvSpPr>
            <p:nvPr/>
          </p:nvSpPr>
          <p:spPr bwMode="auto">
            <a:xfrm>
              <a:off x="2397125" y="6265863"/>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28" name="Line 21"/>
            <p:cNvSpPr>
              <a:spLocks noChangeShapeType="1"/>
            </p:cNvSpPr>
            <p:nvPr/>
          </p:nvSpPr>
          <p:spPr bwMode="auto">
            <a:xfrm>
              <a:off x="2397125" y="6415088"/>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29" name="Rectangle 22"/>
            <p:cNvSpPr>
              <a:spLocks noChangeArrowheads="1"/>
            </p:cNvSpPr>
            <p:nvPr/>
          </p:nvSpPr>
          <p:spPr bwMode="auto">
            <a:xfrm>
              <a:off x="1760538" y="5113338"/>
              <a:ext cx="57548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00777</a:t>
              </a:r>
            </a:p>
          </p:txBody>
        </p:sp>
        <p:sp>
          <p:nvSpPr>
            <p:cNvPr id="30" name="Rectangle 23"/>
            <p:cNvSpPr>
              <a:spLocks noChangeArrowheads="1"/>
            </p:cNvSpPr>
            <p:nvPr/>
          </p:nvSpPr>
          <p:spPr bwMode="auto">
            <a:xfrm>
              <a:off x="1760538" y="5284788"/>
              <a:ext cx="57548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01000</a:t>
              </a:r>
            </a:p>
          </p:txBody>
        </p:sp>
        <p:sp>
          <p:nvSpPr>
            <p:cNvPr id="31" name="Rectangle 24"/>
            <p:cNvSpPr>
              <a:spLocks noChangeArrowheads="1"/>
            </p:cNvSpPr>
            <p:nvPr/>
          </p:nvSpPr>
          <p:spPr bwMode="auto">
            <a:xfrm>
              <a:off x="1760538" y="5664200"/>
              <a:ext cx="57548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01777</a:t>
              </a:r>
            </a:p>
          </p:txBody>
        </p:sp>
        <p:sp>
          <p:nvSpPr>
            <p:cNvPr id="32" name="Rectangle 25"/>
            <p:cNvSpPr>
              <a:spLocks noChangeArrowheads="1"/>
            </p:cNvSpPr>
            <p:nvPr/>
          </p:nvSpPr>
          <p:spPr bwMode="auto">
            <a:xfrm>
              <a:off x="1760538" y="5834063"/>
              <a:ext cx="57548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02000</a:t>
              </a:r>
            </a:p>
          </p:txBody>
        </p:sp>
        <p:sp>
          <p:nvSpPr>
            <p:cNvPr id="33" name="Rectangle 26"/>
            <p:cNvSpPr>
              <a:spLocks noChangeArrowheads="1"/>
            </p:cNvSpPr>
            <p:nvPr/>
          </p:nvSpPr>
          <p:spPr bwMode="auto">
            <a:xfrm>
              <a:off x="1760538" y="6213475"/>
              <a:ext cx="57548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02777</a:t>
              </a:r>
            </a:p>
          </p:txBody>
        </p:sp>
        <p:sp>
          <p:nvSpPr>
            <p:cNvPr id="34" name="Rectangle 27"/>
            <p:cNvSpPr>
              <a:spLocks noChangeArrowheads="1"/>
            </p:cNvSpPr>
            <p:nvPr/>
          </p:nvSpPr>
          <p:spPr bwMode="auto">
            <a:xfrm>
              <a:off x="2584450" y="5114925"/>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2 3 4 0</a:t>
              </a:r>
            </a:p>
          </p:txBody>
        </p:sp>
        <p:sp>
          <p:nvSpPr>
            <p:cNvPr id="35" name="Rectangle 28"/>
            <p:cNvSpPr>
              <a:spLocks noChangeArrowheads="1"/>
            </p:cNvSpPr>
            <p:nvPr/>
          </p:nvSpPr>
          <p:spPr bwMode="auto">
            <a:xfrm>
              <a:off x="2584450" y="5284788"/>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3 4 5 0</a:t>
              </a:r>
            </a:p>
          </p:txBody>
        </p:sp>
        <p:sp>
          <p:nvSpPr>
            <p:cNvPr id="36" name="Rectangle 29"/>
            <p:cNvSpPr>
              <a:spLocks noChangeArrowheads="1"/>
            </p:cNvSpPr>
            <p:nvPr/>
          </p:nvSpPr>
          <p:spPr bwMode="auto">
            <a:xfrm>
              <a:off x="2584450" y="5673725"/>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4 5 6 0</a:t>
              </a:r>
            </a:p>
          </p:txBody>
        </p:sp>
        <p:sp>
          <p:nvSpPr>
            <p:cNvPr id="37" name="Rectangle 30"/>
            <p:cNvSpPr>
              <a:spLocks noChangeArrowheads="1"/>
            </p:cNvSpPr>
            <p:nvPr/>
          </p:nvSpPr>
          <p:spPr bwMode="auto">
            <a:xfrm>
              <a:off x="2584450" y="5834063"/>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5 6 7 0</a:t>
              </a:r>
            </a:p>
          </p:txBody>
        </p:sp>
        <p:sp>
          <p:nvSpPr>
            <p:cNvPr id="38" name="Rectangle 31"/>
            <p:cNvSpPr>
              <a:spLocks noChangeArrowheads="1"/>
            </p:cNvSpPr>
            <p:nvPr/>
          </p:nvSpPr>
          <p:spPr bwMode="auto">
            <a:xfrm>
              <a:off x="2584450" y="6232525"/>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6 7 1 0</a:t>
              </a:r>
            </a:p>
          </p:txBody>
        </p:sp>
        <p:sp>
          <p:nvSpPr>
            <p:cNvPr id="39" name="Rectangle 33"/>
            <p:cNvSpPr>
              <a:spLocks noChangeArrowheads="1"/>
            </p:cNvSpPr>
            <p:nvPr/>
          </p:nvSpPr>
          <p:spPr bwMode="auto">
            <a:xfrm>
              <a:off x="4259263" y="4806950"/>
              <a:ext cx="536173"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Index</a:t>
              </a:r>
            </a:p>
            <a:p>
              <a:pPr defTabSz="762000" eaLnBrk="1">
                <a:lnSpc>
                  <a:spcPct val="90000"/>
                </a:lnSpc>
              </a:pPr>
              <a:endParaRPr lang="en-US" altLang="ko-KR" sz="1200" b="1">
                <a:solidFill>
                  <a:srgbClr val="000000"/>
                </a:solidFill>
              </a:endParaRPr>
            </a:p>
          </p:txBody>
        </p:sp>
        <p:sp>
          <p:nvSpPr>
            <p:cNvPr id="40" name="Rectangle 34"/>
            <p:cNvSpPr>
              <a:spLocks noChangeArrowheads="1"/>
            </p:cNvSpPr>
            <p:nvPr/>
          </p:nvSpPr>
          <p:spPr bwMode="auto">
            <a:xfrm>
              <a:off x="4179888" y="4926013"/>
              <a:ext cx="67634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address</a:t>
              </a:r>
            </a:p>
          </p:txBody>
        </p:sp>
        <p:sp>
          <p:nvSpPr>
            <p:cNvPr id="41" name="Rectangle 35"/>
            <p:cNvSpPr>
              <a:spLocks noChangeArrowheads="1"/>
            </p:cNvSpPr>
            <p:nvPr/>
          </p:nvSpPr>
          <p:spPr bwMode="auto">
            <a:xfrm>
              <a:off x="5030788" y="4906963"/>
              <a:ext cx="397097"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Tag</a:t>
              </a:r>
            </a:p>
          </p:txBody>
        </p:sp>
        <p:sp>
          <p:nvSpPr>
            <p:cNvPr id="42" name="Rectangle 36"/>
            <p:cNvSpPr>
              <a:spLocks noChangeArrowheads="1"/>
            </p:cNvSpPr>
            <p:nvPr/>
          </p:nvSpPr>
          <p:spPr bwMode="auto">
            <a:xfrm>
              <a:off x="5646738" y="4906963"/>
              <a:ext cx="481223"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Data</a:t>
              </a:r>
            </a:p>
          </p:txBody>
        </p:sp>
        <p:sp>
          <p:nvSpPr>
            <p:cNvPr id="43" name="Line 37"/>
            <p:cNvSpPr>
              <a:spLocks noChangeShapeType="1"/>
            </p:cNvSpPr>
            <p:nvPr/>
          </p:nvSpPr>
          <p:spPr bwMode="auto">
            <a:xfrm>
              <a:off x="4851400" y="5127625"/>
              <a:ext cx="1481138" cy="0"/>
            </a:xfrm>
            <a:prstGeom prst="line">
              <a:avLst/>
            </a:prstGeom>
            <a:noFill/>
            <a:ln w="25400">
              <a:solidFill>
                <a:srgbClr val="000000"/>
              </a:solidFill>
              <a:round/>
              <a:headEnd/>
              <a:tailEnd/>
            </a:ln>
            <a:effectLst/>
          </p:spPr>
          <p:txBody>
            <a:bodyPr wrap="none" anchor="ctr"/>
            <a:lstStyle/>
            <a:p>
              <a:endParaRPr lang="en-US" sz="1200" b="1"/>
            </a:p>
          </p:txBody>
        </p:sp>
        <p:sp>
          <p:nvSpPr>
            <p:cNvPr id="44" name="Rectangle 38"/>
            <p:cNvSpPr>
              <a:spLocks noChangeArrowheads="1"/>
            </p:cNvSpPr>
            <p:nvPr/>
          </p:nvSpPr>
          <p:spPr bwMode="auto">
            <a:xfrm>
              <a:off x="4414838" y="5126038"/>
              <a:ext cx="41838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000</a:t>
              </a:r>
            </a:p>
          </p:txBody>
        </p:sp>
        <p:sp>
          <p:nvSpPr>
            <p:cNvPr id="45" name="Line 39"/>
            <p:cNvSpPr>
              <a:spLocks noChangeShapeType="1"/>
            </p:cNvSpPr>
            <p:nvPr/>
          </p:nvSpPr>
          <p:spPr bwMode="auto">
            <a:xfrm>
              <a:off x="4845050" y="5119688"/>
              <a:ext cx="0" cy="1196975"/>
            </a:xfrm>
            <a:prstGeom prst="line">
              <a:avLst/>
            </a:prstGeom>
            <a:noFill/>
            <a:ln w="25400">
              <a:solidFill>
                <a:srgbClr val="000000"/>
              </a:solidFill>
              <a:round/>
              <a:headEnd/>
              <a:tailEnd/>
            </a:ln>
            <a:effectLst/>
          </p:spPr>
          <p:txBody>
            <a:bodyPr wrap="none" anchor="ctr"/>
            <a:lstStyle/>
            <a:p>
              <a:endParaRPr lang="en-US" sz="1200" b="1"/>
            </a:p>
          </p:txBody>
        </p:sp>
        <p:sp>
          <p:nvSpPr>
            <p:cNvPr id="46" name="Line 40"/>
            <p:cNvSpPr>
              <a:spLocks noChangeShapeType="1"/>
            </p:cNvSpPr>
            <p:nvPr/>
          </p:nvSpPr>
          <p:spPr bwMode="auto">
            <a:xfrm>
              <a:off x="6335713" y="5116513"/>
              <a:ext cx="0" cy="1182687"/>
            </a:xfrm>
            <a:prstGeom prst="line">
              <a:avLst/>
            </a:prstGeom>
            <a:noFill/>
            <a:ln w="25400">
              <a:solidFill>
                <a:srgbClr val="000000"/>
              </a:solidFill>
              <a:round/>
              <a:headEnd/>
              <a:tailEnd/>
            </a:ln>
            <a:effectLst/>
          </p:spPr>
          <p:txBody>
            <a:bodyPr wrap="none" anchor="ctr"/>
            <a:lstStyle/>
            <a:p>
              <a:endParaRPr lang="en-US" sz="1200" b="1"/>
            </a:p>
          </p:txBody>
        </p:sp>
        <p:sp>
          <p:nvSpPr>
            <p:cNvPr id="47" name="Line 41"/>
            <p:cNvSpPr>
              <a:spLocks noChangeShapeType="1"/>
            </p:cNvSpPr>
            <p:nvPr/>
          </p:nvSpPr>
          <p:spPr bwMode="auto">
            <a:xfrm flipH="1">
              <a:off x="5461000" y="5132388"/>
              <a:ext cx="0" cy="1176337"/>
            </a:xfrm>
            <a:prstGeom prst="line">
              <a:avLst/>
            </a:prstGeom>
            <a:noFill/>
            <a:ln w="25400">
              <a:solidFill>
                <a:srgbClr val="000000"/>
              </a:solidFill>
              <a:round/>
              <a:headEnd/>
              <a:tailEnd/>
            </a:ln>
            <a:effectLst/>
          </p:spPr>
          <p:txBody>
            <a:bodyPr wrap="none" anchor="ctr"/>
            <a:lstStyle/>
            <a:p>
              <a:endParaRPr lang="en-US" sz="1200" b="1"/>
            </a:p>
          </p:txBody>
        </p:sp>
        <p:sp>
          <p:nvSpPr>
            <p:cNvPr id="48" name="Rectangle 42"/>
            <p:cNvSpPr>
              <a:spLocks noChangeArrowheads="1"/>
            </p:cNvSpPr>
            <p:nvPr/>
          </p:nvSpPr>
          <p:spPr bwMode="auto">
            <a:xfrm>
              <a:off x="4959350" y="5097463"/>
              <a:ext cx="37510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0 0</a:t>
              </a:r>
            </a:p>
          </p:txBody>
        </p:sp>
        <p:sp>
          <p:nvSpPr>
            <p:cNvPr id="49" name="Rectangle 43"/>
            <p:cNvSpPr>
              <a:spLocks noChangeArrowheads="1"/>
            </p:cNvSpPr>
            <p:nvPr/>
          </p:nvSpPr>
          <p:spPr bwMode="auto">
            <a:xfrm>
              <a:off x="5575300" y="5097463"/>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1 2 2 0</a:t>
              </a:r>
            </a:p>
          </p:txBody>
        </p:sp>
        <p:sp>
          <p:nvSpPr>
            <p:cNvPr id="50" name="Line 44"/>
            <p:cNvSpPr>
              <a:spLocks noChangeShapeType="1"/>
            </p:cNvSpPr>
            <p:nvPr/>
          </p:nvSpPr>
          <p:spPr bwMode="auto">
            <a:xfrm>
              <a:off x="4851400" y="5289550"/>
              <a:ext cx="1481138" cy="0"/>
            </a:xfrm>
            <a:prstGeom prst="line">
              <a:avLst/>
            </a:prstGeom>
            <a:noFill/>
            <a:ln w="25400">
              <a:solidFill>
                <a:srgbClr val="000000"/>
              </a:solidFill>
              <a:round/>
              <a:headEnd/>
              <a:tailEnd/>
            </a:ln>
            <a:effectLst/>
          </p:spPr>
          <p:txBody>
            <a:bodyPr wrap="none" anchor="ctr"/>
            <a:lstStyle/>
            <a:p>
              <a:endParaRPr lang="en-US" sz="1200" b="1"/>
            </a:p>
          </p:txBody>
        </p:sp>
        <p:sp>
          <p:nvSpPr>
            <p:cNvPr id="51" name="Line 45"/>
            <p:cNvSpPr>
              <a:spLocks noChangeShapeType="1"/>
            </p:cNvSpPr>
            <p:nvPr/>
          </p:nvSpPr>
          <p:spPr bwMode="auto">
            <a:xfrm>
              <a:off x="4851400" y="6305550"/>
              <a:ext cx="1501775" cy="0"/>
            </a:xfrm>
            <a:prstGeom prst="line">
              <a:avLst/>
            </a:prstGeom>
            <a:noFill/>
            <a:ln w="25400">
              <a:solidFill>
                <a:srgbClr val="000000"/>
              </a:solidFill>
              <a:round/>
              <a:headEnd/>
              <a:tailEnd/>
            </a:ln>
            <a:effectLst/>
          </p:spPr>
          <p:txBody>
            <a:bodyPr wrap="none" anchor="ctr"/>
            <a:lstStyle/>
            <a:p>
              <a:endParaRPr lang="en-US" sz="1200" b="1"/>
            </a:p>
          </p:txBody>
        </p:sp>
        <p:sp>
          <p:nvSpPr>
            <p:cNvPr id="52" name="Line 46"/>
            <p:cNvSpPr>
              <a:spLocks noChangeShapeType="1"/>
            </p:cNvSpPr>
            <p:nvPr/>
          </p:nvSpPr>
          <p:spPr bwMode="auto">
            <a:xfrm>
              <a:off x="4851400" y="6145213"/>
              <a:ext cx="1481138" cy="0"/>
            </a:xfrm>
            <a:prstGeom prst="line">
              <a:avLst/>
            </a:prstGeom>
            <a:noFill/>
            <a:ln w="25400">
              <a:solidFill>
                <a:srgbClr val="000000"/>
              </a:solidFill>
              <a:round/>
              <a:headEnd/>
              <a:tailEnd/>
            </a:ln>
            <a:effectLst/>
          </p:spPr>
          <p:txBody>
            <a:bodyPr wrap="none" anchor="ctr"/>
            <a:lstStyle/>
            <a:p>
              <a:endParaRPr lang="en-US" sz="1200" b="1"/>
            </a:p>
          </p:txBody>
        </p:sp>
        <p:sp>
          <p:nvSpPr>
            <p:cNvPr id="53" name="Rectangle 47"/>
            <p:cNvSpPr>
              <a:spLocks noChangeArrowheads="1"/>
            </p:cNvSpPr>
            <p:nvPr/>
          </p:nvSpPr>
          <p:spPr bwMode="auto">
            <a:xfrm>
              <a:off x="4968875" y="6122988"/>
              <a:ext cx="37510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0 2</a:t>
              </a:r>
            </a:p>
          </p:txBody>
        </p:sp>
        <p:sp>
          <p:nvSpPr>
            <p:cNvPr id="54" name="Rectangle 48"/>
            <p:cNvSpPr>
              <a:spLocks noChangeArrowheads="1"/>
            </p:cNvSpPr>
            <p:nvPr/>
          </p:nvSpPr>
          <p:spPr bwMode="auto">
            <a:xfrm>
              <a:off x="5575300" y="6122988"/>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6 7 1 0</a:t>
              </a:r>
            </a:p>
          </p:txBody>
        </p:sp>
        <p:sp>
          <p:nvSpPr>
            <p:cNvPr id="55" name="Rectangle 49"/>
            <p:cNvSpPr>
              <a:spLocks noChangeArrowheads="1"/>
            </p:cNvSpPr>
            <p:nvPr/>
          </p:nvSpPr>
          <p:spPr bwMode="auto">
            <a:xfrm>
              <a:off x="4400550" y="6151563"/>
              <a:ext cx="41838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777</a:t>
              </a:r>
            </a:p>
          </p:txBody>
        </p:sp>
        <p:sp>
          <p:nvSpPr>
            <p:cNvPr id="56" name="Rectangle 50"/>
            <p:cNvSpPr>
              <a:spLocks noChangeArrowheads="1"/>
            </p:cNvSpPr>
            <p:nvPr/>
          </p:nvSpPr>
          <p:spPr bwMode="auto">
            <a:xfrm>
              <a:off x="4773613" y="4664075"/>
              <a:ext cx="1043556"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Cache memory</a:t>
              </a:r>
            </a:p>
          </p:txBody>
        </p:sp>
        <p:sp>
          <p:nvSpPr>
            <p:cNvPr id="57" name="Rectangle 52"/>
            <p:cNvSpPr>
              <a:spLocks noChangeArrowheads="1"/>
            </p:cNvSpPr>
            <p:nvPr/>
          </p:nvSpPr>
          <p:spPr bwMode="auto">
            <a:xfrm>
              <a:off x="3527425" y="2514600"/>
              <a:ext cx="1382111"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dirty="0">
                  <a:solidFill>
                    <a:srgbClr val="000000"/>
                  </a:solidFill>
                </a:rPr>
                <a:t>Tag(6)        Index(9)</a:t>
              </a:r>
            </a:p>
          </p:txBody>
        </p:sp>
        <p:sp>
          <p:nvSpPr>
            <p:cNvPr id="58" name="Rectangle 54"/>
            <p:cNvSpPr>
              <a:spLocks noChangeArrowheads="1"/>
            </p:cNvSpPr>
            <p:nvPr/>
          </p:nvSpPr>
          <p:spPr bwMode="auto">
            <a:xfrm>
              <a:off x="3511550" y="2551113"/>
              <a:ext cx="1481138" cy="184150"/>
            </a:xfrm>
            <a:prstGeom prst="rect">
              <a:avLst/>
            </a:prstGeom>
            <a:noFill/>
            <a:ln w="25400">
              <a:solidFill>
                <a:srgbClr val="000000"/>
              </a:solidFill>
              <a:miter lim="800000"/>
              <a:headEnd/>
              <a:tailEnd/>
            </a:ln>
            <a:effectLst/>
          </p:spPr>
          <p:txBody>
            <a:bodyPr wrap="none" anchor="ctr"/>
            <a:lstStyle/>
            <a:p>
              <a:endParaRPr lang="en-US" sz="1200" b="1"/>
            </a:p>
          </p:txBody>
        </p:sp>
        <p:sp>
          <p:nvSpPr>
            <p:cNvPr id="59" name="Line 55"/>
            <p:cNvSpPr>
              <a:spLocks noChangeShapeType="1"/>
            </p:cNvSpPr>
            <p:nvPr/>
          </p:nvSpPr>
          <p:spPr bwMode="auto">
            <a:xfrm>
              <a:off x="4121150" y="2551113"/>
              <a:ext cx="0" cy="184150"/>
            </a:xfrm>
            <a:prstGeom prst="line">
              <a:avLst/>
            </a:prstGeom>
            <a:noFill/>
            <a:ln w="25400">
              <a:solidFill>
                <a:srgbClr val="000000"/>
              </a:solidFill>
              <a:round/>
              <a:headEnd/>
              <a:tailEnd/>
            </a:ln>
            <a:effectLst/>
          </p:spPr>
          <p:txBody>
            <a:bodyPr wrap="none" anchor="ctr"/>
            <a:lstStyle/>
            <a:p>
              <a:endParaRPr lang="en-US" sz="1200" b="1"/>
            </a:p>
          </p:txBody>
        </p:sp>
        <p:sp>
          <p:nvSpPr>
            <p:cNvPr id="60" name="Rectangle 56"/>
            <p:cNvSpPr>
              <a:spLocks noChangeArrowheads="1"/>
            </p:cNvSpPr>
            <p:nvPr/>
          </p:nvSpPr>
          <p:spPr bwMode="auto">
            <a:xfrm>
              <a:off x="5273675" y="3138488"/>
              <a:ext cx="722956"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32K x 12</a:t>
              </a:r>
            </a:p>
          </p:txBody>
        </p:sp>
        <p:sp>
          <p:nvSpPr>
            <p:cNvPr id="61" name="Rectangle 57"/>
            <p:cNvSpPr>
              <a:spLocks noChangeArrowheads="1"/>
            </p:cNvSpPr>
            <p:nvPr/>
          </p:nvSpPr>
          <p:spPr bwMode="auto">
            <a:xfrm>
              <a:off x="5019675" y="3403600"/>
              <a:ext cx="990657"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Main memory</a:t>
              </a:r>
            </a:p>
          </p:txBody>
        </p:sp>
        <p:sp>
          <p:nvSpPr>
            <p:cNvPr id="62" name="Rectangle 58"/>
            <p:cNvSpPr>
              <a:spLocks noChangeArrowheads="1"/>
            </p:cNvSpPr>
            <p:nvPr/>
          </p:nvSpPr>
          <p:spPr bwMode="auto">
            <a:xfrm>
              <a:off x="5067300" y="3608388"/>
              <a:ext cx="1269451"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Address = 15 bits</a:t>
              </a:r>
            </a:p>
            <a:p>
              <a:pPr defTabSz="762000" eaLnBrk="1">
                <a:lnSpc>
                  <a:spcPct val="90000"/>
                </a:lnSpc>
              </a:pPr>
              <a:endParaRPr lang="en-US" altLang="ko-KR" sz="1200" b="1">
                <a:solidFill>
                  <a:srgbClr val="000000"/>
                </a:solidFill>
              </a:endParaRPr>
            </a:p>
          </p:txBody>
        </p:sp>
        <p:sp>
          <p:nvSpPr>
            <p:cNvPr id="63" name="Rectangle 59"/>
            <p:cNvSpPr>
              <a:spLocks noChangeArrowheads="1"/>
            </p:cNvSpPr>
            <p:nvPr/>
          </p:nvSpPr>
          <p:spPr bwMode="auto">
            <a:xfrm>
              <a:off x="5067300" y="3741738"/>
              <a:ext cx="1056701"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Data = 12 bits</a:t>
              </a:r>
            </a:p>
          </p:txBody>
        </p:sp>
        <p:sp>
          <p:nvSpPr>
            <p:cNvPr id="64" name="Rectangle 60"/>
            <p:cNvSpPr>
              <a:spLocks noChangeArrowheads="1"/>
            </p:cNvSpPr>
            <p:nvPr/>
          </p:nvSpPr>
          <p:spPr bwMode="auto">
            <a:xfrm>
              <a:off x="4960938" y="3081338"/>
              <a:ext cx="1479550" cy="995362"/>
            </a:xfrm>
            <a:prstGeom prst="rect">
              <a:avLst/>
            </a:prstGeom>
            <a:noFill/>
            <a:ln w="25400">
              <a:solidFill>
                <a:srgbClr val="000000"/>
              </a:solidFill>
              <a:miter lim="800000"/>
              <a:headEnd/>
              <a:tailEnd/>
            </a:ln>
            <a:effectLst/>
          </p:spPr>
          <p:txBody>
            <a:bodyPr wrap="none" anchor="ctr"/>
            <a:lstStyle/>
            <a:p>
              <a:endParaRPr lang="en-US" sz="1200" b="1"/>
            </a:p>
          </p:txBody>
        </p:sp>
        <p:sp>
          <p:nvSpPr>
            <p:cNvPr id="65" name="Rectangle 61"/>
            <p:cNvSpPr>
              <a:spLocks noChangeArrowheads="1"/>
            </p:cNvSpPr>
            <p:nvPr/>
          </p:nvSpPr>
          <p:spPr bwMode="auto">
            <a:xfrm>
              <a:off x="7808913" y="3289300"/>
              <a:ext cx="713338"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512 x 12</a:t>
              </a:r>
            </a:p>
          </p:txBody>
        </p:sp>
        <p:sp>
          <p:nvSpPr>
            <p:cNvPr id="66" name="Rectangle 62"/>
            <p:cNvSpPr>
              <a:spLocks noChangeArrowheads="1"/>
            </p:cNvSpPr>
            <p:nvPr/>
          </p:nvSpPr>
          <p:spPr bwMode="auto">
            <a:xfrm>
              <a:off x="7413625" y="3444875"/>
              <a:ext cx="1043556"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Cache memory</a:t>
              </a:r>
            </a:p>
          </p:txBody>
        </p:sp>
        <p:sp>
          <p:nvSpPr>
            <p:cNvPr id="67" name="Rectangle 63"/>
            <p:cNvSpPr>
              <a:spLocks noChangeArrowheads="1"/>
            </p:cNvSpPr>
            <p:nvPr/>
          </p:nvSpPr>
          <p:spPr bwMode="auto">
            <a:xfrm>
              <a:off x="7542213" y="3665538"/>
              <a:ext cx="1190904"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Address = 9 bits</a:t>
              </a:r>
            </a:p>
            <a:p>
              <a:pPr defTabSz="762000" eaLnBrk="1">
                <a:lnSpc>
                  <a:spcPct val="90000"/>
                </a:lnSpc>
              </a:pPr>
              <a:endParaRPr lang="en-US" altLang="ko-KR" sz="1200" b="1">
                <a:solidFill>
                  <a:srgbClr val="000000"/>
                </a:solidFill>
              </a:endParaRPr>
            </a:p>
          </p:txBody>
        </p:sp>
        <p:sp>
          <p:nvSpPr>
            <p:cNvPr id="68" name="Rectangle 64"/>
            <p:cNvSpPr>
              <a:spLocks noChangeArrowheads="1"/>
            </p:cNvSpPr>
            <p:nvPr/>
          </p:nvSpPr>
          <p:spPr bwMode="auto">
            <a:xfrm>
              <a:off x="7542213" y="3798888"/>
              <a:ext cx="1056701"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Data = 12 bits</a:t>
              </a:r>
            </a:p>
          </p:txBody>
        </p:sp>
        <p:sp>
          <p:nvSpPr>
            <p:cNvPr id="69" name="Rectangle 65"/>
            <p:cNvSpPr>
              <a:spLocks noChangeArrowheads="1"/>
            </p:cNvSpPr>
            <p:nvPr/>
          </p:nvSpPr>
          <p:spPr bwMode="auto">
            <a:xfrm>
              <a:off x="7469188" y="3240088"/>
              <a:ext cx="1389062" cy="777875"/>
            </a:xfrm>
            <a:prstGeom prst="rect">
              <a:avLst/>
            </a:prstGeom>
            <a:noFill/>
            <a:ln w="25400">
              <a:solidFill>
                <a:srgbClr val="000000"/>
              </a:solidFill>
              <a:miter lim="800000"/>
              <a:headEnd/>
              <a:tailEnd/>
            </a:ln>
            <a:effectLst/>
          </p:spPr>
          <p:txBody>
            <a:bodyPr wrap="none" anchor="ctr"/>
            <a:lstStyle/>
            <a:p>
              <a:endParaRPr lang="en-US" sz="1200" b="1"/>
            </a:p>
          </p:txBody>
        </p:sp>
        <p:sp>
          <p:nvSpPr>
            <p:cNvPr id="70" name="Rectangle 66"/>
            <p:cNvSpPr>
              <a:spLocks noChangeArrowheads="1"/>
            </p:cNvSpPr>
            <p:nvPr/>
          </p:nvSpPr>
          <p:spPr bwMode="auto">
            <a:xfrm>
              <a:off x="4300538" y="3081338"/>
              <a:ext cx="681278"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00   000</a:t>
              </a:r>
            </a:p>
          </p:txBody>
        </p:sp>
        <p:sp>
          <p:nvSpPr>
            <p:cNvPr id="71" name="Rectangle 67"/>
            <p:cNvSpPr>
              <a:spLocks noChangeArrowheads="1"/>
            </p:cNvSpPr>
            <p:nvPr/>
          </p:nvSpPr>
          <p:spPr bwMode="auto">
            <a:xfrm>
              <a:off x="4313238" y="3940175"/>
              <a:ext cx="681278"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77   777</a:t>
              </a:r>
            </a:p>
          </p:txBody>
        </p:sp>
        <p:sp>
          <p:nvSpPr>
            <p:cNvPr id="72" name="Arc 68"/>
            <p:cNvSpPr>
              <a:spLocks/>
            </p:cNvSpPr>
            <p:nvPr/>
          </p:nvSpPr>
          <p:spPr bwMode="auto">
            <a:xfrm>
              <a:off x="4705350" y="2978150"/>
              <a:ext cx="90488" cy="88900"/>
            </a:xfrm>
            <a:custGeom>
              <a:avLst/>
              <a:gdLst>
                <a:gd name="G0" fmla="+- 8773 0 0"/>
                <a:gd name="G1" fmla="+- 21600 0 0"/>
                <a:gd name="G2" fmla="+- 21600 0 0"/>
                <a:gd name="T0" fmla="*/ 0 w 17282"/>
                <a:gd name="T1" fmla="*/ 1862 h 21600"/>
                <a:gd name="T2" fmla="*/ 17282 w 17282"/>
                <a:gd name="T3" fmla="*/ 1746 h 21600"/>
                <a:gd name="T4" fmla="*/ 8773 w 17282"/>
                <a:gd name="T5" fmla="*/ 21600 h 21600"/>
              </a:gdLst>
              <a:ahLst/>
              <a:cxnLst>
                <a:cxn ang="0">
                  <a:pos x="T0" y="T1"/>
                </a:cxn>
                <a:cxn ang="0">
                  <a:pos x="T2" y="T3"/>
                </a:cxn>
                <a:cxn ang="0">
                  <a:pos x="T4" y="T5"/>
                </a:cxn>
              </a:cxnLst>
              <a:rect l="0" t="0" r="r" b="b"/>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25400" cap="rnd">
              <a:noFill/>
              <a:round/>
              <a:headEnd/>
              <a:tailEnd/>
            </a:ln>
            <a:effectLst/>
          </p:spPr>
          <p:txBody>
            <a:bodyPr wrap="none" anchor="ctr"/>
            <a:lstStyle/>
            <a:p>
              <a:endParaRPr lang="en-US" sz="1200" b="1"/>
            </a:p>
          </p:txBody>
        </p:sp>
        <p:sp>
          <p:nvSpPr>
            <p:cNvPr id="73" name="Line 70"/>
            <p:cNvSpPr>
              <a:spLocks noChangeShapeType="1"/>
            </p:cNvSpPr>
            <p:nvPr/>
          </p:nvSpPr>
          <p:spPr bwMode="auto">
            <a:xfrm>
              <a:off x="4756150" y="2868613"/>
              <a:ext cx="2544763" cy="0"/>
            </a:xfrm>
            <a:prstGeom prst="line">
              <a:avLst/>
            </a:prstGeom>
            <a:noFill/>
            <a:ln w="25400">
              <a:solidFill>
                <a:srgbClr val="000000"/>
              </a:solidFill>
              <a:round/>
              <a:headEnd/>
              <a:tailEnd/>
            </a:ln>
            <a:effectLst/>
          </p:spPr>
          <p:txBody>
            <a:bodyPr wrap="none" anchor="ctr"/>
            <a:lstStyle/>
            <a:p>
              <a:endParaRPr lang="en-US" sz="1200" b="1"/>
            </a:p>
          </p:txBody>
        </p:sp>
        <p:sp>
          <p:nvSpPr>
            <p:cNvPr id="74" name="Arc 71"/>
            <p:cNvSpPr>
              <a:spLocks/>
            </p:cNvSpPr>
            <p:nvPr/>
          </p:nvSpPr>
          <p:spPr bwMode="auto">
            <a:xfrm>
              <a:off x="4364038" y="2978150"/>
              <a:ext cx="88900" cy="88900"/>
            </a:xfrm>
            <a:custGeom>
              <a:avLst/>
              <a:gdLst>
                <a:gd name="G0" fmla="+- 8773 0 0"/>
                <a:gd name="G1" fmla="+- 21600 0 0"/>
                <a:gd name="G2" fmla="+- 21600 0 0"/>
                <a:gd name="T0" fmla="*/ 0 w 17282"/>
                <a:gd name="T1" fmla="*/ 1862 h 21600"/>
                <a:gd name="T2" fmla="*/ 17282 w 17282"/>
                <a:gd name="T3" fmla="*/ 1746 h 21600"/>
                <a:gd name="T4" fmla="*/ 8773 w 17282"/>
                <a:gd name="T5" fmla="*/ 21600 h 21600"/>
              </a:gdLst>
              <a:ahLst/>
              <a:cxnLst>
                <a:cxn ang="0">
                  <a:pos x="T0" y="T1"/>
                </a:cxn>
                <a:cxn ang="0">
                  <a:pos x="T2" y="T3"/>
                </a:cxn>
                <a:cxn ang="0">
                  <a:pos x="T4" y="T5"/>
                </a:cxn>
              </a:cxnLst>
              <a:rect l="0" t="0" r="r" b="b"/>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25400" cap="rnd">
              <a:noFill/>
              <a:round/>
              <a:headEnd/>
              <a:tailEnd/>
            </a:ln>
            <a:effectLst/>
          </p:spPr>
          <p:txBody>
            <a:bodyPr wrap="none" anchor="ctr"/>
            <a:lstStyle/>
            <a:p>
              <a:endParaRPr lang="en-US" sz="1200" b="1"/>
            </a:p>
          </p:txBody>
        </p:sp>
        <p:sp>
          <p:nvSpPr>
            <p:cNvPr id="75" name="Line 72"/>
            <p:cNvSpPr>
              <a:spLocks noChangeShapeType="1"/>
            </p:cNvSpPr>
            <p:nvPr/>
          </p:nvSpPr>
          <p:spPr bwMode="auto">
            <a:xfrm>
              <a:off x="4410075" y="2873375"/>
              <a:ext cx="0" cy="109538"/>
            </a:xfrm>
            <a:prstGeom prst="line">
              <a:avLst/>
            </a:prstGeom>
            <a:noFill/>
            <a:ln w="25400">
              <a:solidFill>
                <a:srgbClr val="000000"/>
              </a:solidFill>
              <a:round/>
              <a:headEnd/>
              <a:tailEnd/>
            </a:ln>
            <a:effectLst/>
          </p:spPr>
          <p:txBody>
            <a:bodyPr wrap="none" anchor="ctr"/>
            <a:lstStyle/>
            <a:p>
              <a:endParaRPr lang="en-US" sz="1200" b="1"/>
            </a:p>
          </p:txBody>
        </p:sp>
        <p:sp>
          <p:nvSpPr>
            <p:cNvPr id="76" name="Freeform 73"/>
            <p:cNvSpPr>
              <a:spLocks/>
            </p:cNvSpPr>
            <p:nvPr/>
          </p:nvSpPr>
          <p:spPr bwMode="auto">
            <a:xfrm>
              <a:off x="3835400" y="2747963"/>
              <a:ext cx="555625" cy="125412"/>
            </a:xfrm>
            <a:custGeom>
              <a:avLst/>
              <a:gdLst/>
              <a:ahLst/>
              <a:cxnLst>
                <a:cxn ang="0">
                  <a:pos x="331" y="96"/>
                </a:cxn>
                <a:cxn ang="0">
                  <a:pos x="0" y="96"/>
                </a:cxn>
                <a:cxn ang="0">
                  <a:pos x="0" y="0"/>
                </a:cxn>
              </a:cxnLst>
              <a:rect l="0" t="0" r="r" b="b"/>
              <a:pathLst>
                <a:path w="332" h="97">
                  <a:moveTo>
                    <a:pt x="331" y="96"/>
                  </a:moveTo>
                  <a:lnTo>
                    <a:pt x="0" y="96"/>
                  </a:lnTo>
                  <a:lnTo>
                    <a:pt x="0" y="0"/>
                  </a:lnTo>
                </a:path>
              </a:pathLst>
            </a:custGeom>
            <a:noFill/>
            <a:ln w="25400" cap="rnd" cmpd="sng">
              <a:solidFill>
                <a:srgbClr val="000000"/>
              </a:solidFill>
              <a:prstDash val="solid"/>
              <a:round/>
              <a:headEnd type="none" w="med" len="med"/>
              <a:tailEnd type="none" w="med" len="med"/>
            </a:ln>
            <a:effectLst/>
          </p:spPr>
          <p:txBody>
            <a:bodyPr/>
            <a:lstStyle/>
            <a:p>
              <a:endParaRPr lang="en-US" sz="1200" b="1"/>
            </a:p>
          </p:txBody>
        </p:sp>
        <p:sp>
          <p:nvSpPr>
            <p:cNvPr id="77" name="Rectangle 74"/>
            <p:cNvSpPr>
              <a:spLocks noChangeArrowheads="1"/>
            </p:cNvSpPr>
            <p:nvPr/>
          </p:nvSpPr>
          <p:spPr bwMode="auto">
            <a:xfrm>
              <a:off x="7113588" y="3209925"/>
              <a:ext cx="41838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000</a:t>
              </a:r>
            </a:p>
          </p:txBody>
        </p:sp>
        <p:sp>
          <p:nvSpPr>
            <p:cNvPr id="78" name="Rectangle 75"/>
            <p:cNvSpPr>
              <a:spLocks noChangeArrowheads="1"/>
            </p:cNvSpPr>
            <p:nvPr/>
          </p:nvSpPr>
          <p:spPr bwMode="auto">
            <a:xfrm>
              <a:off x="7110413" y="3881438"/>
              <a:ext cx="41838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777</a:t>
              </a:r>
            </a:p>
          </p:txBody>
        </p:sp>
        <p:sp>
          <p:nvSpPr>
            <p:cNvPr id="79" name="Arc 76"/>
            <p:cNvSpPr>
              <a:spLocks/>
            </p:cNvSpPr>
            <p:nvPr/>
          </p:nvSpPr>
          <p:spPr bwMode="auto">
            <a:xfrm>
              <a:off x="7245350" y="3138488"/>
              <a:ext cx="88900" cy="88900"/>
            </a:xfrm>
            <a:custGeom>
              <a:avLst/>
              <a:gdLst>
                <a:gd name="G0" fmla="+- 8773 0 0"/>
                <a:gd name="G1" fmla="+- 21600 0 0"/>
                <a:gd name="G2" fmla="+- 21600 0 0"/>
                <a:gd name="T0" fmla="*/ 0 w 17282"/>
                <a:gd name="T1" fmla="*/ 1862 h 21600"/>
                <a:gd name="T2" fmla="*/ 17282 w 17282"/>
                <a:gd name="T3" fmla="*/ 1746 h 21600"/>
                <a:gd name="T4" fmla="*/ 8773 w 17282"/>
                <a:gd name="T5" fmla="*/ 21600 h 21600"/>
              </a:gdLst>
              <a:ahLst/>
              <a:cxnLst>
                <a:cxn ang="0">
                  <a:pos x="T0" y="T1"/>
                </a:cxn>
                <a:cxn ang="0">
                  <a:pos x="T2" y="T3"/>
                </a:cxn>
                <a:cxn ang="0">
                  <a:pos x="T4" y="T5"/>
                </a:cxn>
              </a:cxnLst>
              <a:rect l="0" t="0" r="r" b="b"/>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25400" cap="rnd">
              <a:noFill/>
              <a:round/>
              <a:headEnd/>
              <a:tailEnd/>
            </a:ln>
            <a:effectLst/>
          </p:spPr>
          <p:txBody>
            <a:bodyPr wrap="none" anchor="ctr"/>
            <a:lstStyle/>
            <a:p>
              <a:endParaRPr lang="en-US" sz="1200" b="1"/>
            </a:p>
          </p:txBody>
        </p:sp>
        <p:sp>
          <p:nvSpPr>
            <p:cNvPr id="80" name="Line 77"/>
            <p:cNvSpPr>
              <a:spLocks noChangeShapeType="1"/>
            </p:cNvSpPr>
            <p:nvPr/>
          </p:nvSpPr>
          <p:spPr bwMode="auto">
            <a:xfrm>
              <a:off x="7283450" y="2873375"/>
              <a:ext cx="0" cy="268288"/>
            </a:xfrm>
            <a:prstGeom prst="line">
              <a:avLst/>
            </a:prstGeom>
            <a:noFill/>
            <a:ln w="25400">
              <a:solidFill>
                <a:srgbClr val="000000"/>
              </a:solidFill>
              <a:round/>
              <a:headEnd/>
              <a:tailEnd/>
            </a:ln>
            <a:effectLst/>
          </p:spPr>
          <p:txBody>
            <a:bodyPr wrap="none" anchor="ctr"/>
            <a:lstStyle/>
            <a:p>
              <a:endParaRPr lang="en-US" sz="1200" b="1"/>
            </a:p>
          </p:txBody>
        </p:sp>
        <p:sp>
          <p:nvSpPr>
            <p:cNvPr id="81" name="Line 81"/>
            <p:cNvSpPr>
              <a:spLocks noChangeShapeType="1"/>
            </p:cNvSpPr>
            <p:nvPr/>
          </p:nvSpPr>
          <p:spPr bwMode="auto">
            <a:xfrm>
              <a:off x="4740275" y="2720975"/>
              <a:ext cx="0" cy="268288"/>
            </a:xfrm>
            <a:prstGeom prst="line">
              <a:avLst/>
            </a:prstGeom>
            <a:noFill/>
            <a:ln w="25400">
              <a:solidFill>
                <a:srgbClr val="000000"/>
              </a:solidFill>
              <a:round/>
              <a:headEnd/>
              <a:tailEnd/>
            </a:ln>
            <a:effectLst/>
          </p:spPr>
          <p:txBody>
            <a:bodyPr wrap="none" anchor="ctr"/>
            <a:lstStyle/>
            <a:p>
              <a:endParaRPr lang="en-US" sz="1200" b="1"/>
            </a:p>
          </p:txBody>
        </p:sp>
      </p:grpSp>
      <p:sp>
        <p:nvSpPr>
          <p:cNvPr id="82" name="TextBox 81"/>
          <p:cNvSpPr txBox="1"/>
          <p:nvPr/>
        </p:nvSpPr>
        <p:spPr>
          <a:xfrm>
            <a:off x="3429000" y="2057400"/>
            <a:ext cx="580415" cy="369332"/>
          </a:xfrm>
          <a:prstGeom prst="rect">
            <a:avLst/>
          </a:prstGeom>
          <a:noFill/>
        </p:spPr>
        <p:txBody>
          <a:bodyPr wrap="none" rtlCol="0">
            <a:spAutoFit/>
          </a:bodyPr>
          <a:lstStyle/>
          <a:p>
            <a:r>
              <a:rPr lang="en-US" dirty="0"/>
              <a:t>n -k</a:t>
            </a:r>
          </a:p>
        </p:txBody>
      </p:sp>
      <p:sp>
        <p:nvSpPr>
          <p:cNvPr id="83" name="TextBox 82"/>
          <p:cNvSpPr txBox="1"/>
          <p:nvPr/>
        </p:nvSpPr>
        <p:spPr>
          <a:xfrm>
            <a:off x="4648200" y="2057400"/>
            <a:ext cx="308098" cy="369332"/>
          </a:xfrm>
          <a:prstGeom prst="rect">
            <a:avLst/>
          </a:prstGeom>
          <a:noFill/>
        </p:spPr>
        <p:txBody>
          <a:bodyPr wrap="none" rtlCol="0">
            <a:spAutoFit/>
          </a:bodyPr>
          <a:lstStyle/>
          <a:p>
            <a:r>
              <a:rPr lang="en-US" dirty="0"/>
              <a:t>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1"/>
          <p:cNvGrpSpPr/>
          <p:nvPr/>
        </p:nvGrpSpPr>
        <p:grpSpPr>
          <a:xfrm>
            <a:off x="338138" y="381000"/>
            <a:ext cx="8520112" cy="5943600"/>
            <a:chOff x="338138" y="2455863"/>
            <a:chExt cx="8520112" cy="4076700"/>
          </a:xfrm>
        </p:grpSpPr>
        <p:sp>
          <p:nvSpPr>
            <p:cNvPr id="3" name="Rectangle 3"/>
            <p:cNvSpPr>
              <a:spLocks noChangeArrowheads="1"/>
            </p:cNvSpPr>
            <p:nvPr/>
          </p:nvSpPr>
          <p:spPr bwMode="auto">
            <a:xfrm>
              <a:off x="352425" y="2455863"/>
              <a:ext cx="2255169" cy="297517"/>
            </a:xfrm>
            <a:prstGeom prst="rect">
              <a:avLst/>
            </a:prstGeom>
            <a:noFill/>
            <a:ln w="12700">
              <a:noFill/>
              <a:miter lim="800000"/>
              <a:headEnd/>
              <a:tailEnd/>
            </a:ln>
            <a:effectLst/>
          </p:spPr>
          <p:txBody>
            <a:bodyPr wrap="none" lIns="63500" tIns="25400" rIns="63500" bIns="25400">
              <a:spAutoFit/>
            </a:bodyPr>
            <a:lstStyle/>
            <a:p>
              <a:pPr defTabSz="762000"/>
              <a:r>
                <a:rPr lang="en-US" altLang="ko-KR" sz="1600" b="1" dirty="0"/>
                <a:t>Addressing Relationships</a:t>
              </a:r>
            </a:p>
          </p:txBody>
        </p:sp>
        <p:sp>
          <p:nvSpPr>
            <p:cNvPr id="4" name="Rectangle 4"/>
            <p:cNvSpPr>
              <a:spLocks noChangeArrowheads="1"/>
            </p:cNvSpPr>
            <p:nvPr/>
          </p:nvSpPr>
          <p:spPr bwMode="auto">
            <a:xfrm>
              <a:off x="338138" y="4100513"/>
              <a:ext cx="3133871" cy="297517"/>
            </a:xfrm>
            <a:prstGeom prst="rect">
              <a:avLst/>
            </a:prstGeom>
            <a:noFill/>
            <a:ln w="12700">
              <a:noFill/>
              <a:miter lim="800000"/>
              <a:headEnd/>
              <a:tailEnd/>
            </a:ln>
            <a:effectLst/>
          </p:spPr>
          <p:txBody>
            <a:bodyPr wrap="none" lIns="63500" tIns="25400" rIns="63500" bIns="25400">
              <a:spAutoFit/>
            </a:bodyPr>
            <a:lstStyle/>
            <a:p>
              <a:pPr defTabSz="762000"/>
              <a:r>
                <a:rPr lang="en-US" altLang="ko-KR" sz="1600" b="1" dirty="0"/>
                <a:t>Direct Mapping Cache Organization</a:t>
              </a:r>
            </a:p>
          </p:txBody>
        </p:sp>
        <p:sp>
          <p:nvSpPr>
            <p:cNvPr id="5" name="Rectangle 5"/>
            <p:cNvSpPr>
              <a:spLocks noChangeArrowheads="1"/>
            </p:cNvSpPr>
            <p:nvPr/>
          </p:nvSpPr>
          <p:spPr bwMode="auto">
            <a:xfrm>
              <a:off x="1625600" y="4437063"/>
              <a:ext cx="730073"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Memory</a:t>
              </a:r>
            </a:p>
            <a:p>
              <a:pPr defTabSz="762000" eaLnBrk="1">
                <a:lnSpc>
                  <a:spcPct val="90000"/>
                </a:lnSpc>
              </a:pPr>
              <a:endParaRPr lang="en-US" altLang="ko-KR" sz="1200" b="1">
                <a:solidFill>
                  <a:srgbClr val="000000"/>
                </a:solidFill>
              </a:endParaRPr>
            </a:p>
          </p:txBody>
        </p:sp>
        <p:sp>
          <p:nvSpPr>
            <p:cNvPr id="6" name="Rectangle 6"/>
            <p:cNvSpPr>
              <a:spLocks noChangeArrowheads="1"/>
            </p:cNvSpPr>
            <p:nvPr/>
          </p:nvSpPr>
          <p:spPr bwMode="auto">
            <a:xfrm>
              <a:off x="1620838" y="4560888"/>
              <a:ext cx="67634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address</a:t>
              </a:r>
            </a:p>
          </p:txBody>
        </p:sp>
        <p:sp>
          <p:nvSpPr>
            <p:cNvPr id="7" name="Rectangle 7"/>
            <p:cNvSpPr>
              <a:spLocks noChangeArrowheads="1"/>
            </p:cNvSpPr>
            <p:nvPr/>
          </p:nvSpPr>
          <p:spPr bwMode="auto">
            <a:xfrm>
              <a:off x="2355850" y="4540250"/>
              <a:ext cx="1049391"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Memory data</a:t>
              </a:r>
            </a:p>
          </p:txBody>
        </p:sp>
        <p:sp>
          <p:nvSpPr>
            <p:cNvPr id="8" name="Rectangle 8"/>
            <p:cNvSpPr>
              <a:spLocks noChangeArrowheads="1"/>
            </p:cNvSpPr>
            <p:nvPr/>
          </p:nvSpPr>
          <p:spPr bwMode="auto">
            <a:xfrm>
              <a:off x="1760538" y="4714875"/>
              <a:ext cx="57548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00000</a:t>
              </a:r>
            </a:p>
          </p:txBody>
        </p:sp>
        <p:sp>
          <p:nvSpPr>
            <p:cNvPr id="9" name="Rectangle 9"/>
            <p:cNvSpPr>
              <a:spLocks noChangeArrowheads="1"/>
            </p:cNvSpPr>
            <p:nvPr/>
          </p:nvSpPr>
          <p:spPr bwMode="auto">
            <a:xfrm>
              <a:off x="2584450" y="4714875"/>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1 2 2 0</a:t>
              </a:r>
            </a:p>
          </p:txBody>
        </p:sp>
        <p:sp>
          <p:nvSpPr>
            <p:cNvPr id="10" name="Line 10"/>
            <p:cNvSpPr>
              <a:spLocks noChangeShapeType="1"/>
            </p:cNvSpPr>
            <p:nvPr/>
          </p:nvSpPr>
          <p:spPr bwMode="auto">
            <a:xfrm>
              <a:off x="2389188" y="4760913"/>
              <a:ext cx="0" cy="1771650"/>
            </a:xfrm>
            <a:prstGeom prst="line">
              <a:avLst/>
            </a:prstGeom>
            <a:noFill/>
            <a:ln w="25400">
              <a:solidFill>
                <a:srgbClr val="000000"/>
              </a:solidFill>
              <a:round/>
              <a:headEnd/>
              <a:tailEnd/>
            </a:ln>
            <a:effectLst/>
          </p:spPr>
          <p:txBody>
            <a:bodyPr wrap="none" anchor="ctr"/>
            <a:lstStyle/>
            <a:p>
              <a:endParaRPr lang="en-US" sz="1200" b="1"/>
            </a:p>
          </p:txBody>
        </p:sp>
        <p:sp>
          <p:nvSpPr>
            <p:cNvPr id="11" name="Line 11"/>
            <p:cNvSpPr>
              <a:spLocks noChangeShapeType="1"/>
            </p:cNvSpPr>
            <p:nvPr/>
          </p:nvSpPr>
          <p:spPr bwMode="auto">
            <a:xfrm>
              <a:off x="3381375" y="4760913"/>
              <a:ext cx="0" cy="1771650"/>
            </a:xfrm>
            <a:prstGeom prst="line">
              <a:avLst/>
            </a:prstGeom>
            <a:noFill/>
            <a:ln w="25400">
              <a:solidFill>
                <a:srgbClr val="000000"/>
              </a:solidFill>
              <a:round/>
              <a:headEnd/>
              <a:tailEnd/>
            </a:ln>
            <a:effectLst/>
          </p:spPr>
          <p:txBody>
            <a:bodyPr wrap="none" anchor="ctr"/>
            <a:lstStyle/>
            <a:p>
              <a:endParaRPr lang="en-US" sz="1200" b="1"/>
            </a:p>
          </p:txBody>
        </p:sp>
        <p:sp>
          <p:nvSpPr>
            <p:cNvPr id="12" name="Line 12"/>
            <p:cNvSpPr>
              <a:spLocks noChangeShapeType="1"/>
            </p:cNvSpPr>
            <p:nvPr/>
          </p:nvSpPr>
          <p:spPr bwMode="auto">
            <a:xfrm>
              <a:off x="2397125" y="4754563"/>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13" name="Line 13"/>
            <p:cNvSpPr>
              <a:spLocks noChangeShapeType="1"/>
            </p:cNvSpPr>
            <p:nvPr/>
          </p:nvSpPr>
          <p:spPr bwMode="auto">
            <a:xfrm>
              <a:off x="2397125" y="4906963"/>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14" name="Line 14"/>
            <p:cNvSpPr>
              <a:spLocks noChangeShapeType="1"/>
            </p:cNvSpPr>
            <p:nvPr/>
          </p:nvSpPr>
          <p:spPr bwMode="auto">
            <a:xfrm>
              <a:off x="2397125" y="5154613"/>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15" name="Line 15"/>
            <p:cNvSpPr>
              <a:spLocks noChangeShapeType="1"/>
            </p:cNvSpPr>
            <p:nvPr/>
          </p:nvSpPr>
          <p:spPr bwMode="auto">
            <a:xfrm>
              <a:off x="2397125" y="5305425"/>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16" name="Line 16"/>
            <p:cNvSpPr>
              <a:spLocks noChangeShapeType="1"/>
            </p:cNvSpPr>
            <p:nvPr/>
          </p:nvSpPr>
          <p:spPr bwMode="auto">
            <a:xfrm>
              <a:off x="2397125" y="5456238"/>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17" name="Line 17"/>
            <p:cNvSpPr>
              <a:spLocks noChangeShapeType="1"/>
            </p:cNvSpPr>
            <p:nvPr/>
          </p:nvSpPr>
          <p:spPr bwMode="auto">
            <a:xfrm>
              <a:off x="2397125" y="5705475"/>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18" name="Line 18"/>
            <p:cNvSpPr>
              <a:spLocks noChangeShapeType="1"/>
            </p:cNvSpPr>
            <p:nvPr/>
          </p:nvSpPr>
          <p:spPr bwMode="auto">
            <a:xfrm>
              <a:off x="2397125" y="5856288"/>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19" name="Line 19"/>
            <p:cNvSpPr>
              <a:spLocks noChangeShapeType="1"/>
            </p:cNvSpPr>
            <p:nvPr/>
          </p:nvSpPr>
          <p:spPr bwMode="auto">
            <a:xfrm>
              <a:off x="2397125" y="6016625"/>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20" name="Line 20"/>
            <p:cNvSpPr>
              <a:spLocks noChangeShapeType="1"/>
            </p:cNvSpPr>
            <p:nvPr/>
          </p:nvSpPr>
          <p:spPr bwMode="auto">
            <a:xfrm>
              <a:off x="2397125" y="6265863"/>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21" name="Line 21"/>
            <p:cNvSpPr>
              <a:spLocks noChangeShapeType="1"/>
            </p:cNvSpPr>
            <p:nvPr/>
          </p:nvSpPr>
          <p:spPr bwMode="auto">
            <a:xfrm>
              <a:off x="2397125" y="6415088"/>
              <a:ext cx="992188" cy="0"/>
            </a:xfrm>
            <a:prstGeom prst="line">
              <a:avLst/>
            </a:prstGeom>
            <a:noFill/>
            <a:ln w="25400">
              <a:solidFill>
                <a:srgbClr val="000000"/>
              </a:solidFill>
              <a:round/>
              <a:headEnd/>
              <a:tailEnd/>
            </a:ln>
            <a:effectLst/>
          </p:spPr>
          <p:txBody>
            <a:bodyPr wrap="none" anchor="ctr"/>
            <a:lstStyle/>
            <a:p>
              <a:endParaRPr lang="en-US" sz="1200" b="1"/>
            </a:p>
          </p:txBody>
        </p:sp>
        <p:sp>
          <p:nvSpPr>
            <p:cNvPr id="22" name="Rectangle 22"/>
            <p:cNvSpPr>
              <a:spLocks noChangeArrowheads="1"/>
            </p:cNvSpPr>
            <p:nvPr/>
          </p:nvSpPr>
          <p:spPr bwMode="auto">
            <a:xfrm>
              <a:off x="1760538" y="5113338"/>
              <a:ext cx="57548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00777</a:t>
              </a:r>
            </a:p>
          </p:txBody>
        </p:sp>
        <p:sp>
          <p:nvSpPr>
            <p:cNvPr id="23" name="Rectangle 23"/>
            <p:cNvSpPr>
              <a:spLocks noChangeArrowheads="1"/>
            </p:cNvSpPr>
            <p:nvPr/>
          </p:nvSpPr>
          <p:spPr bwMode="auto">
            <a:xfrm>
              <a:off x="1760538" y="5284788"/>
              <a:ext cx="57548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01000</a:t>
              </a:r>
            </a:p>
          </p:txBody>
        </p:sp>
        <p:sp>
          <p:nvSpPr>
            <p:cNvPr id="24" name="Rectangle 24"/>
            <p:cNvSpPr>
              <a:spLocks noChangeArrowheads="1"/>
            </p:cNvSpPr>
            <p:nvPr/>
          </p:nvSpPr>
          <p:spPr bwMode="auto">
            <a:xfrm>
              <a:off x="1760538" y="5664200"/>
              <a:ext cx="57548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01777</a:t>
              </a:r>
            </a:p>
          </p:txBody>
        </p:sp>
        <p:sp>
          <p:nvSpPr>
            <p:cNvPr id="25" name="Rectangle 25"/>
            <p:cNvSpPr>
              <a:spLocks noChangeArrowheads="1"/>
            </p:cNvSpPr>
            <p:nvPr/>
          </p:nvSpPr>
          <p:spPr bwMode="auto">
            <a:xfrm>
              <a:off x="1760538" y="5834063"/>
              <a:ext cx="57548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02000</a:t>
              </a:r>
            </a:p>
          </p:txBody>
        </p:sp>
        <p:sp>
          <p:nvSpPr>
            <p:cNvPr id="26" name="Rectangle 26"/>
            <p:cNvSpPr>
              <a:spLocks noChangeArrowheads="1"/>
            </p:cNvSpPr>
            <p:nvPr/>
          </p:nvSpPr>
          <p:spPr bwMode="auto">
            <a:xfrm>
              <a:off x="1760538" y="6213475"/>
              <a:ext cx="57548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02777</a:t>
              </a:r>
            </a:p>
          </p:txBody>
        </p:sp>
        <p:sp>
          <p:nvSpPr>
            <p:cNvPr id="27" name="Rectangle 27"/>
            <p:cNvSpPr>
              <a:spLocks noChangeArrowheads="1"/>
            </p:cNvSpPr>
            <p:nvPr/>
          </p:nvSpPr>
          <p:spPr bwMode="auto">
            <a:xfrm>
              <a:off x="2584450" y="5114925"/>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2 3 4 0</a:t>
              </a:r>
            </a:p>
          </p:txBody>
        </p:sp>
        <p:sp>
          <p:nvSpPr>
            <p:cNvPr id="28" name="Rectangle 28"/>
            <p:cNvSpPr>
              <a:spLocks noChangeArrowheads="1"/>
            </p:cNvSpPr>
            <p:nvPr/>
          </p:nvSpPr>
          <p:spPr bwMode="auto">
            <a:xfrm>
              <a:off x="2584450" y="5284788"/>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3 4 5 0</a:t>
              </a:r>
            </a:p>
          </p:txBody>
        </p:sp>
        <p:sp>
          <p:nvSpPr>
            <p:cNvPr id="29" name="Rectangle 29"/>
            <p:cNvSpPr>
              <a:spLocks noChangeArrowheads="1"/>
            </p:cNvSpPr>
            <p:nvPr/>
          </p:nvSpPr>
          <p:spPr bwMode="auto">
            <a:xfrm>
              <a:off x="2584450" y="5673725"/>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4 5 6 0</a:t>
              </a:r>
            </a:p>
          </p:txBody>
        </p:sp>
        <p:sp>
          <p:nvSpPr>
            <p:cNvPr id="30" name="Rectangle 30"/>
            <p:cNvSpPr>
              <a:spLocks noChangeArrowheads="1"/>
            </p:cNvSpPr>
            <p:nvPr/>
          </p:nvSpPr>
          <p:spPr bwMode="auto">
            <a:xfrm>
              <a:off x="2584450" y="5834063"/>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5 6 7 0</a:t>
              </a:r>
            </a:p>
          </p:txBody>
        </p:sp>
        <p:sp>
          <p:nvSpPr>
            <p:cNvPr id="31" name="Rectangle 31"/>
            <p:cNvSpPr>
              <a:spLocks noChangeArrowheads="1"/>
            </p:cNvSpPr>
            <p:nvPr/>
          </p:nvSpPr>
          <p:spPr bwMode="auto">
            <a:xfrm>
              <a:off x="2584450" y="6232525"/>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6 7 1 0</a:t>
              </a:r>
            </a:p>
          </p:txBody>
        </p:sp>
        <p:sp>
          <p:nvSpPr>
            <p:cNvPr id="32" name="Rectangle 33"/>
            <p:cNvSpPr>
              <a:spLocks noChangeArrowheads="1"/>
            </p:cNvSpPr>
            <p:nvPr/>
          </p:nvSpPr>
          <p:spPr bwMode="auto">
            <a:xfrm>
              <a:off x="4259263" y="4806950"/>
              <a:ext cx="536173"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Index</a:t>
              </a:r>
            </a:p>
            <a:p>
              <a:pPr defTabSz="762000" eaLnBrk="1">
                <a:lnSpc>
                  <a:spcPct val="90000"/>
                </a:lnSpc>
              </a:pPr>
              <a:endParaRPr lang="en-US" altLang="ko-KR" sz="1200" b="1">
                <a:solidFill>
                  <a:srgbClr val="000000"/>
                </a:solidFill>
              </a:endParaRPr>
            </a:p>
          </p:txBody>
        </p:sp>
        <p:sp>
          <p:nvSpPr>
            <p:cNvPr id="33" name="Rectangle 34"/>
            <p:cNvSpPr>
              <a:spLocks noChangeArrowheads="1"/>
            </p:cNvSpPr>
            <p:nvPr/>
          </p:nvSpPr>
          <p:spPr bwMode="auto">
            <a:xfrm>
              <a:off x="4179888" y="4926013"/>
              <a:ext cx="67634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address</a:t>
              </a:r>
            </a:p>
          </p:txBody>
        </p:sp>
        <p:sp>
          <p:nvSpPr>
            <p:cNvPr id="34" name="Rectangle 35"/>
            <p:cNvSpPr>
              <a:spLocks noChangeArrowheads="1"/>
            </p:cNvSpPr>
            <p:nvPr/>
          </p:nvSpPr>
          <p:spPr bwMode="auto">
            <a:xfrm>
              <a:off x="5030788" y="4906963"/>
              <a:ext cx="397097"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Tag</a:t>
              </a:r>
            </a:p>
          </p:txBody>
        </p:sp>
        <p:sp>
          <p:nvSpPr>
            <p:cNvPr id="35" name="Rectangle 36"/>
            <p:cNvSpPr>
              <a:spLocks noChangeArrowheads="1"/>
            </p:cNvSpPr>
            <p:nvPr/>
          </p:nvSpPr>
          <p:spPr bwMode="auto">
            <a:xfrm>
              <a:off x="5646738" y="4906963"/>
              <a:ext cx="481223"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Data</a:t>
              </a:r>
            </a:p>
          </p:txBody>
        </p:sp>
        <p:sp>
          <p:nvSpPr>
            <p:cNvPr id="36" name="Line 37"/>
            <p:cNvSpPr>
              <a:spLocks noChangeShapeType="1"/>
            </p:cNvSpPr>
            <p:nvPr/>
          </p:nvSpPr>
          <p:spPr bwMode="auto">
            <a:xfrm>
              <a:off x="4851400" y="5127625"/>
              <a:ext cx="1481138" cy="0"/>
            </a:xfrm>
            <a:prstGeom prst="line">
              <a:avLst/>
            </a:prstGeom>
            <a:noFill/>
            <a:ln w="25400">
              <a:solidFill>
                <a:srgbClr val="000000"/>
              </a:solidFill>
              <a:round/>
              <a:headEnd/>
              <a:tailEnd/>
            </a:ln>
            <a:effectLst/>
          </p:spPr>
          <p:txBody>
            <a:bodyPr wrap="none" anchor="ctr"/>
            <a:lstStyle/>
            <a:p>
              <a:endParaRPr lang="en-US" sz="1200" b="1"/>
            </a:p>
          </p:txBody>
        </p:sp>
        <p:sp>
          <p:nvSpPr>
            <p:cNvPr id="37" name="Rectangle 38"/>
            <p:cNvSpPr>
              <a:spLocks noChangeArrowheads="1"/>
            </p:cNvSpPr>
            <p:nvPr/>
          </p:nvSpPr>
          <p:spPr bwMode="auto">
            <a:xfrm>
              <a:off x="4414838" y="5126038"/>
              <a:ext cx="41838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000</a:t>
              </a:r>
            </a:p>
          </p:txBody>
        </p:sp>
        <p:sp>
          <p:nvSpPr>
            <p:cNvPr id="38" name="Line 39"/>
            <p:cNvSpPr>
              <a:spLocks noChangeShapeType="1"/>
            </p:cNvSpPr>
            <p:nvPr/>
          </p:nvSpPr>
          <p:spPr bwMode="auto">
            <a:xfrm>
              <a:off x="4845050" y="5119688"/>
              <a:ext cx="0" cy="1196975"/>
            </a:xfrm>
            <a:prstGeom prst="line">
              <a:avLst/>
            </a:prstGeom>
            <a:noFill/>
            <a:ln w="25400">
              <a:solidFill>
                <a:srgbClr val="000000"/>
              </a:solidFill>
              <a:round/>
              <a:headEnd/>
              <a:tailEnd/>
            </a:ln>
            <a:effectLst/>
          </p:spPr>
          <p:txBody>
            <a:bodyPr wrap="none" anchor="ctr"/>
            <a:lstStyle/>
            <a:p>
              <a:endParaRPr lang="en-US" sz="1200" b="1"/>
            </a:p>
          </p:txBody>
        </p:sp>
        <p:sp>
          <p:nvSpPr>
            <p:cNvPr id="39" name="Line 40"/>
            <p:cNvSpPr>
              <a:spLocks noChangeShapeType="1"/>
            </p:cNvSpPr>
            <p:nvPr/>
          </p:nvSpPr>
          <p:spPr bwMode="auto">
            <a:xfrm>
              <a:off x="6335713" y="5116513"/>
              <a:ext cx="0" cy="1182687"/>
            </a:xfrm>
            <a:prstGeom prst="line">
              <a:avLst/>
            </a:prstGeom>
            <a:noFill/>
            <a:ln w="25400">
              <a:solidFill>
                <a:srgbClr val="000000"/>
              </a:solidFill>
              <a:round/>
              <a:headEnd/>
              <a:tailEnd/>
            </a:ln>
            <a:effectLst/>
          </p:spPr>
          <p:txBody>
            <a:bodyPr wrap="none" anchor="ctr"/>
            <a:lstStyle/>
            <a:p>
              <a:endParaRPr lang="en-US" sz="1200" b="1"/>
            </a:p>
          </p:txBody>
        </p:sp>
        <p:sp>
          <p:nvSpPr>
            <p:cNvPr id="40" name="Line 41"/>
            <p:cNvSpPr>
              <a:spLocks noChangeShapeType="1"/>
            </p:cNvSpPr>
            <p:nvPr/>
          </p:nvSpPr>
          <p:spPr bwMode="auto">
            <a:xfrm flipH="1">
              <a:off x="5461000" y="5132388"/>
              <a:ext cx="0" cy="1176337"/>
            </a:xfrm>
            <a:prstGeom prst="line">
              <a:avLst/>
            </a:prstGeom>
            <a:noFill/>
            <a:ln w="25400">
              <a:solidFill>
                <a:srgbClr val="000000"/>
              </a:solidFill>
              <a:round/>
              <a:headEnd/>
              <a:tailEnd/>
            </a:ln>
            <a:effectLst/>
          </p:spPr>
          <p:txBody>
            <a:bodyPr wrap="none" anchor="ctr"/>
            <a:lstStyle/>
            <a:p>
              <a:endParaRPr lang="en-US" sz="1200" b="1"/>
            </a:p>
          </p:txBody>
        </p:sp>
        <p:sp>
          <p:nvSpPr>
            <p:cNvPr id="41" name="Rectangle 42"/>
            <p:cNvSpPr>
              <a:spLocks noChangeArrowheads="1"/>
            </p:cNvSpPr>
            <p:nvPr/>
          </p:nvSpPr>
          <p:spPr bwMode="auto">
            <a:xfrm>
              <a:off x="4959350" y="5097463"/>
              <a:ext cx="37510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0 0</a:t>
              </a:r>
            </a:p>
          </p:txBody>
        </p:sp>
        <p:sp>
          <p:nvSpPr>
            <p:cNvPr id="42" name="Rectangle 43"/>
            <p:cNvSpPr>
              <a:spLocks noChangeArrowheads="1"/>
            </p:cNvSpPr>
            <p:nvPr/>
          </p:nvSpPr>
          <p:spPr bwMode="auto">
            <a:xfrm>
              <a:off x="5575300" y="5097463"/>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1 2 2 0</a:t>
              </a:r>
            </a:p>
          </p:txBody>
        </p:sp>
        <p:sp>
          <p:nvSpPr>
            <p:cNvPr id="43" name="Line 44"/>
            <p:cNvSpPr>
              <a:spLocks noChangeShapeType="1"/>
            </p:cNvSpPr>
            <p:nvPr/>
          </p:nvSpPr>
          <p:spPr bwMode="auto">
            <a:xfrm>
              <a:off x="4851400" y="5289550"/>
              <a:ext cx="1481138" cy="0"/>
            </a:xfrm>
            <a:prstGeom prst="line">
              <a:avLst/>
            </a:prstGeom>
            <a:noFill/>
            <a:ln w="25400">
              <a:solidFill>
                <a:srgbClr val="000000"/>
              </a:solidFill>
              <a:round/>
              <a:headEnd/>
              <a:tailEnd/>
            </a:ln>
            <a:effectLst/>
          </p:spPr>
          <p:txBody>
            <a:bodyPr wrap="none" anchor="ctr"/>
            <a:lstStyle/>
            <a:p>
              <a:endParaRPr lang="en-US" sz="1200" b="1"/>
            </a:p>
          </p:txBody>
        </p:sp>
        <p:sp>
          <p:nvSpPr>
            <p:cNvPr id="44" name="Line 45"/>
            <p:cNvSpPr>
              <a:spLocks noChangeShapeType="1"/>
            </p:cNvSpPr>
            <p:nvPr/>
          </p:nvSpPr>
          <p:spPr bwMode="auto">
            <a:xfrm>
              <a:off x="4851400" y="6305550"/>
              <a:ext cx="1501775" cy="0"/>
            </a:xfrm>
            <a:prstGeom prst="line">
              <a:avLst/>
            </a:prstGeom>
            <a:noFill/>
            <a:ln w="25400">
              <a:solidFill>
                <a:srgbClr val="000000"/>
              </a:solidFill>
              <a:round/>
              <a:headEnd/>
              <a:tailEnd/>
            </a:ln>
            <a:effectLst/>
          </p:spPr>
          <p:txBody>
            <a:bodyPr wrap="none" anchor="ctr"/>
            <a:lstStyle/>
            <a:p>
              <a:endParaRPr lang="en-US" sz="1200" b="1"/>
            </a:p>
          </p:txBody>
        </p:sp>
        <p:sp>
          <p:nvSpPr>
            <p:cNvPr id="45" name="Line 46"/>
            <p:cNvSpPr>
              <a:spLocks noChangeShapeType="1"/>
            </p:cNvSpPr>
            <p:nvPr/>
          </p:nvSpPr>
          <p:spPr bwMode="auto">
            <a:xfrm>
              <a:off x="4851400" y="6145213"/>
              <a:ext cx="1481138" cy="0"/>
            </a:xfrm>
            <a:prstGeom prst="line">
              <a:avLst/>
            </a:prstGeom>
            <a:noFill/>
            <a:ln w="25400">
              <a:solidFill>
                <a:srgbClr val="000000"/>
              </a:solidFill>
              <a:round/>
              <a:headEnd/>
              <a:tailEnd/>
            </a:ln>
            <a:effectLst/>
          </p:spPr>
          <p:txBody>
            <a:bodyPr wrap="none" anchor="ctr"/>
            <a:lstStyle/>
            <a:p>
              <a:endParaRPr lang="en-US" sz="1200" b="1"/>
            </a:p>
          </p:txBody>
        </p:sp>
        <p:sp>
          <p:nvSpPr>
            <p:cNvPr id="46" name="Rectangle 47"/>
            <p:cNvSpPr>
              <a:spLocks noChangeArrowheads="1"/>
            </p:cNvSpPr>
            <p:nvPr/>
          </p:nvSpPr>
          <p:spPr bwMode="auto">
            <a:xfrm>
              <a:off x="4968875" y="6122988"/>
              <a:ext cx="37510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0 2</a:t>
              </a:r>
            </a:p>
          </p:txBody>
        </p:sp>
        <p:sp>
          <p:nvSpPr>
            <p:cNvPr id="47" name="Rectangle 48"/>
            <p:cNvSpPr>
              <a:spLocks noChangeArrowheads="1"/>
            </p:cNvSpPr>
            <p:nvPr/>
          </p:nvSpPr>
          <p:spPr bwMode="auto">
            <a:xfrm>
              <a:off x="5575300" y="6122988"/>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6 7 1 0</a:t>
              </a:r>
            </a:p>
          </p:txBody>
        </p:sp>
        <p:sp>
          <p:nvSpPr>
            <p:cNvPr id="48" name="Rectangle 49"/>
            <p:cNvSpPr>
              <a:spLocks noChangeArrowheads="1"/>
            </p:cNvSpPr>
            <p:nvPr/>
          </p:nvSpPr>
          <p:spPr bwMode="auto">
            <a:xfrm>
              <a:off x="4400550" y="6151563"/>
              <a:ext cx="41838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777</a:t>
              </a:r>
            </a:p>
          </p:txBody>
        </p:sp>
        <p:sp>
          <p:nvSpPr>
            <p:cNvPr id="49" name="Rectangle 50"/>
            <p:cNvSpPr>
              <a:spLocks noChangeArrowheads="1"/>
            </p:cNvSpPr>
            <p:nvPr/>
          </p:nvSpPr>
          <p:spPr bwMode="auto">
            <a:xfrm>
              <a:off x="4773613" y="4664075"/>
              <a:ext cx="1043556"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Cache memory</a:t>
              </a:r>
            </a:p>
          </p:txBody>
        </p:sp>
        <p:sp>
          <p:nvSpPr>
            <p:cNvPr id="50" name="Rectangle 52"/>
            <p:cNvSpPr>
              <a:spLocks noChangeArrowheads="1"/>
            </p:cNvSpPr>
            <p:nvPr/>
          </p:nvSpPr>
          <p:spPr bwMode="auto">
            <a:xfrm>
              <a:off x="3527425" y="2514600"/>
              <a:ext cx="1382111"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dirty="0">
                  <a:solidFill>
                    <a:srgbClr val="000000"/>
                  </a:solidFill>
                </a:rPr>
                <a:t>Tag(6)        Index(9)</a:t>
              </a:r>
            </a:p>
          </p:txBody>
        </p:sp>
        <p:sp>
          <p:nvSpPr>
            <p:cNvPr id="51" name="Rectangle 54"/>
            <p:cNvSpPr>
              <a:spLocks noChangeArrowheads="1"/>
            </p:cNvSpPr>
            <p:nvPr/>
          </p:nvSpPr>
          <p:spPr bwMode="auto">
            <a:xfrm>
              <a:off x="3511550" y="2551113"/>
              <a:ext cx="1481138" cy="184150"/>
            </a:xfrm>
            <a:prstGeom prst="rect">
              <a:avLst/>
            </a:prstGeom>
            <a:noFill/>
            <a:ln w="25400">
              <a:solidFill>
                <a:srgbClr val="000000"/>
              </a:solidFill>
              <a:miter lim="800000"/>
              <a:headEnd/>
              <a:tailEnd/>
            </a:ln>
            <a:effectLst/>
          </p:spPr>
          <p:txBody>
            <a:bodyPr wrap="none" anchor="ctr"/>
            <a:lstStyle/>
            <a:p>
              <a:endParaRPr lang="en-US" sz="1200" b="1"/>
            </a:p>
          </p:txBody>
        </p:sp>
        <p:sp>
          <p:nvSpPr>
            <p:cNvPr id="52" name="Line 55"/>
            <p:cNvSpPr>
              <a:spLocks noChangeShapeType="1"/>
            </p:cNvSpPr>
            <p:nvPr/>
          </p:nvSpPr>
          <p:spPr bwMode="auto">
            <a:xfrm>
              <a:off x="4121150" y="2551113"/>
              <a:ext cx="0" cy="184150"/>
            </a:xfrm>
            <a:prstGeom prst="line">
              <a:avLst/>
            </a:prstGeom>
            <a:noFill/>
            <a:ln w="25400">
              <a:solidFill>
                <a:srgbClr val="000000"/>
              </a:solidFill>
              <a:round/>
              <a:headEnd/>
              <a:tailEnd/>
            </a:ln>
            <a:effectLst/>
          </p:spPr>
          <p:txBody>
            <a:bodyPr wrap="none" anchor="ctr"/>
            <a:lstStyle/>
            <a:p>
              <a:endParaRPr lang="en-US" sz="1200" b="1"/>
            </a:p>
          </p:txBody>
        </p:sp>
        <p:sp>
          <p:nvSpPr>
            <p:cNvPr id="53" name="Rectangle 56"/>
            <p:cNvSpPr>
              <a:spLocks noChangeArrowheads="1"/>
            </p:cNvSpPr>
            <p:nvPr/>
          </p:nvSpPr>
          <p:spPr bwMode="auto">
            <a:xfrm>
              <a:off x="5273675" y="3138488"/>
              <a:ext cx="722956"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32K x 12</a:t>
              </a:r>
            </a:p>
          </p:txBody>
        </p:sp>
        <p:sp>
          <p:nvSpPr>
            <p:cNvPr id="54" name="Rectangle 57"/>
            <p:cNvSpPr>
              <a:spLocks noChangeArrowheads="1"/>
            </p:cNvSpPr>
            <p:nvPr/>
          </p:nvSpPr>
          <p:spPr bwMode="auto">
            <a:xfrm>
              <a:off x="5019675" y="3403600"/>
              <a:ext cx="990657"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Main memory</a:t>
              </a:r>
            </a:p>
          </p:txBody>
        </p:sp>
        <p:sp>
          <p:nvSpPr>
            <p:cNvPr id="55" name="Rectangle 58"/>
            <p:cNvSpPr>
              <a:spLocks noChangeArrowheads="1"/>
            </p:cNvSpPr>
            <p:nvPr/>
          </p:nvSpPr>
          <p:spPr bwMode="auto">
            <a:xfrm>
              <a:off x="5067300" y="3608388"/>
              <a:ext cx="1269451"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Address = 15 bits</a:t>
              </a:r>
            </a:p>
            <a:p>
              <a:pPr defTabSz="762000" eaLnBrk="1">
                <a:lnSpc>
                  <a:spcPct val="90000"/>
                </a:lnSpc>
              </a:pPr>
              <a:endParaRPr lang="en-US" altLang="ko-KR" sz="1200" b="1">
                <a:solidFill>
                  <a:srgbClr val="000000"/>
                </a:solidFill>
              </a:endParaRPr>
            </a:p>
          </p:txBody>
        </p:sp>
        <p:sp>
          <p:nvSpPr>
            <p:cNvPr id="56" name="Rectangle 59"/>
            <p:cNvSpPr>
              <a:spLocks noChangeArrowheads="1"/>
            </p:cNvSpPr>
            <p:nvPr/>
          </p:nvSpPr>
          <p:spPr bwMode="auto">
            <a:xfrm>
              <a:off x="5067300" y="3741738"/>
              <a:ext cx="1056701"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Data = 12 bits</a:t>
              </a:r>
            </a:p>
          </p:txBody>
        </p:sp>
        <p:sp>
          <p:nvSpPr>
            <p:cNvPr id="57" name="Rectangle 60"/>
            <p:cNvSpPr>
              <a:spLocks noChangeArrowheads="1"/>
            </p:cNvSpPr>
            <p:nvPr/>
          </p:nvSpPr>
          <p:spPr bwMode="auto">
            <a:xfrm>
              <a:off x="4960938" y="3081338"/>
              <a:ext cx="1479550" cy="995362"/>
            </a:xfrm>
            <a:prstGeom prst="rect">
              <a:avLst/>
            </a:prstGeom>
            <a:noFill/>
            <a:ln w="25400">
              <a:solidFill>
                <a:srgbClr val="000000"/>
              </a:solidFill>
              <a:miter lim="800000"/>
              <a:headEnd/>
              <a:tailEnd/>
            </a:ln>
            <a:effectLst/>
          </p:spPr>
          <p:txBody>
            <a:bodyPr wrap="none" anchor="ctr"/>
            <a:lstStyle/>
            <a:p>
              <a:endParaRPr lang="en-US" sz="1200" b="1"/>
            </a:p>
          </p:txBody>
        </p:sp>
        <p:sp>
          <p:nvSpPr>
            <p:cNvPr id="58" name="Rectangle 61"/>
            <p:cNvSpPr>
              <a:spLocks noChangeArrowheads="1"/>
            </p:cNvSpPr>
            <p:nvPr/>
          </p:nvSpPr>
          <p:spPr bwMode="auto">
            <a:xfrm>
              <a:off x="7808913" y="3289300"/>
              <a:ext cx="713338"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512 x 12</a:t>
              </a:r>
            </a:p>
          </p:txBody>
        </p:sp>
        <p:sp>
          <p:nvSpPr>
            <p:cNvPr id="59" name="Rectangle 62"/>
            <p:cNvSpPr>
              <a:spLocks noChangeArrowheads="1"/>
            </p:cNvSpPr>
            <p:nvPr/>
          </p:nvSpPr>
          <p:spPr bwMode="auto">
            <a:xfrm>
              <a:off x="7413625" y="3444875"/>
              <a:ext cx="1043556"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Cache memory</a:t>
              </a:r>
            </a:p>
          </p:txBody>
        </p:sp>
        <p:sp>
          <p:nvSpPr>
            <p:cNvPr id="60" name="Rectangle 63"/>
            <p:cNvSpPr>
              <a:spLocks noChangeArrowheads="1"/>
            </p:cNvSpPr>
            <p:nvPr/>
          </p:nvSpPr>
          <p:spPr bwMode="auto">
            <a:xfrm>
              <a:off x="7542213" y="3665538"/>
              <a:ext cx="1190904"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Address = 9 bits</a:t>
              </a:r>
            </a:p>
            <a:p>
              <a:pPr defTabSz="762000" eaLnBrk="1">
                <a:lnSpc>
                  <a:spcPct val="90000"/>
                </a:lnSpc>
              </a:pPr>
              <a:endParaRPr lang="en-US" altLang="ko-KR" sz="1200" b="1">
                <a:solidFill>
                  <a:srgbClr val="000000"/>
                </a:solidFill>
              </a:endParaRPr>
            </a:p>
          </p:txBody>
        </p:sp>
        <p:sp>
          <p:nvSpPr>
            <p:cNvPr id="61" name="Rectangle 64"/>
            <p:cNvSpPr>
              <a:spLocks noChangeArrowheads="1"/>
            </p:cNvSpPr>
            <p:nvPr/>
          </p:nvSpPr>
          <p:spPr bwMode="auto">
            <a:xfrm>
              <a:off x="7542213" y="3798888"/>
              <a:ext cx="1056701"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Data = 12 bits</a:t>
              </a:r>
            </a:p>
          </p:txBody>
        </p:sp>
        <p:sp>
          <p:nvSpPr>
            <p:cNvPr id="62" name="Rectangle 65"/>
            <p:cNvSpPr>
              <a:spLocks noChangeArrowheads="1"/>
            </p:cNvSpPr>
            <p:nvPr/>
          </p:nvSpPr>
          <p:spPr bwMode="auto">
            <a:xfrm>
              <a:off x="7469188" y="3240088"/>
              <a:ext cx="1389062" cy="777875"/>
            </a:xfrm>
            <a:prstGeom prst="rect">
              <a:avLst/>
            </a:prstGeom>
            <a:noFill/>
            <a:ln w="25400">
              <a:solidFill>
                <a:srgbClr val="000000"/>
              </a:solidFill>
              <a:miter lim="800000"/>
              <a:headEnd/>
              <a:tailEnd/>
            </a:ln>
            <a:effectLst/>
          </p:spPr>
          <p:txBody>
            <a:bodyPr wrap="none" anchor="ctr"/>
            <a:lstStyle/>
            <a:p>
              <a:endParaRPr lang="en-US" sz="1200" b="1"/>
            </a:p>
          </p:txBody>
        </p:sp>
        <p:sp>
          <p:nvSpPr>
            <p:cNvPr id="63" name="Rectangle 66"/>
            <p:cNvSpPr>
              <a:spLocks noChangeArrowheads="1"/>
            </p:cNvSpPr>
            <p:nvPr/>
          </p:nvSpPr>
          <p:spPr bwMode="auto">
            <a:xfrm>
              <a:off x="4300538" y="3081338"/>
              <a:ext cx="681278"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00   000</a:t>
              </a:r>
            </a:p>
          </p:txBody>
        </p:sp>
        <p:sp>
          <p:nvSpPr>
            <p:cNvPr id="64" name="Rectangle 67"/>
            <p:cNvSpPr>
              <a:spLocks noChangeArrowheads="1"/>
            </p:cNvSpPr>
            <p:nvPr/>
          </p:nvSpPr>
          <p:spPr bwMode="auto">
            <a:xfrm>
              <a:off x="4313238" y="3940175"/>
              <a:ext cx="681278"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77   777</a:t>
              </a:r>
            </a:p>
          </p:txBody>
        </p:sp>
        <p:sp>
          <p:nvSpPr>
            <p:cNvPr id="65" name="Arc 68"/>
            <p:cNvSpPr>
              <a:spLocks/>
            </p:cNvSpPr>
            <p:nvPr/>
          </p:nvSpPr>
          <p:spPr bwMode="auto">
            <a:xfrm>
              <a:off x="4705350" y="2978150"/>
              <a:ext cx="90488" cy="88900"/>
            </a:xfrm>
            <a:custGeom>
              <a:avLst/>
              <a:gdLst>
                <a:gd name="G0" fmla="+- 8773 0 0"/>
                <a:gd name="G1" fmla="+- 21600 0 0"/>
                <a:gd name="G2" fmla="+- 21600 0 0"/>
                <a:gd name="T0" fmla="*/ 0 w 17282"/>
                <a:gd name="T1" fmla="*/ 1862 h 21600"/>
                <a:gd name="T2" fmla="*/ 17282 w 17282"/>
                <a:gd name="T3" fmla="*/ 1746 h 21600"/>
                <a:gd name="T4" fmla="*/ 8773 w 17282"/>
                <a:gd name="T5" fmla="*/ 21600 h 21600"/>
              </a:gdLst>
              <a:ahLst/>
              <a:cxnLst>
                <a:cxn ang="0">
                  <a:pos x="T0" y="T1"/>
                </a:cxn>
                <a:cxn ang="0">
                  <a:pos x="T2" y="T3"/>
                </a:cxn>
                <a:cxn ang="0">
                  <a:pos x="T4" y="T5"/>
                </a:cxn>
              </a:cxnLst>
              <a:rect l="0" t="0" r="r" b="b"/>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25400" cap="rnd">
              <a:noFill/>
              <a:round/>
              <a:headEnd/>
              <a:tailEnd/>
            </a:ln>
            <a:effectLst/>
          </p:spPr>
          <p:txBody>
            <a:bodyPr wrap="none" anchor="ctr"/>
            <a:lstStyle/>
            <a:p>
              <a:endParaRPr lang="en-US" sz="1200" b="1"/>
            </a:p>
          </p:txBody>
        </p:sp>
        <p:sp>
          <p:nvSpPr>
            <p:cNvPr id="66" name="Line 70"/>
            <p:cNvSpPr>
              <a:spLocks noChangeShapeType="1"/>
            </p:cNvSpPr>
            <p:nvPr/>
          </p:nvSpPr>
          <p:spPr bwMode="auto">
            <a:xfrm>
              <a:off x="4756150" y="2868613"/>
              <a:ext cx="2544763" cy="0"/>
            </a:xfrm>
            <a:prstGeom prst="line">
              <a:avLst/>
            </a:prstGeom>
            <a:noFill/>
            <a:ln w="25400">
              <a:solidFill>
                <a:srgbClr val="000000"/>
              </a:solidFill>
              <a:round/>
              <a:headEnd/>
              <a:tailEnd/>
            </a:ln>
            <a:effectLst/>
          </p:spPr>
          <p:txBody>
            <a:bodyPr wrap="none" anchor="ctr"/>
            <a:lstStyle/>
            <a:p>
              <a:endParaRPr lang="en-US" sz="1200" b="1"/>
            </a:p>
          </p:txBody>
        </p:sp>
        <p:sp>
          <p:nvSpPr>
            <p:cNvPr id="67" name="Arc 71"/>
            <p:cNvSpPr>
              <a:spLocks/>
            </p:cNvSpPr>
            <p:nvPr/>
          </p:nvSpPr>
          <p:spPr bwMode="auto">
            <a:xfrm>
              <a:off x="4364038" y="2978150"/>
              <a:ext cx="88900" cy="88900"/>
            </a:xfrm>
            <a:custGeom>
              <a:avLst/>
              <a:gdLst>
                <a:gd name="G0" fmla="+- 8773 0 0"/>
                <a:gd name="G1" fmla="+- 21600 0 0"/>
                <a:gd name="G2" fmla="+- 21600 0 0"/>
                <a:gd name="T0" fmla="*/ 0 w 17282"/>
                <a:gd name="T1" fmla="*/ 1862 h 21600"/>
                <a:gd name="T2" fmla="*/ 17282 w 17282"/>
                <a:gd name="T3" fmla="*/ 1746 h 21600"/>
                <a:gd name="T4" fmla="*/ 8773 w 17282"/>
                <a:gd name="T5" fmla="*/ 21600 h 21600"/>
              </a:gdLst>
              <a:ahLst/>
              <a:cxnLst>
                <a:cxn ang="0">
                  <a:pos x="T0" y="T1"/>
                </a:cxn>
                <a:cxn ang="0">
                  <a:pos x="T2" y="T3"/>
                </a:cxn>
                <a:cxn ang="0">
                  <a:pos x="T4" y="T5"/>
                </a:cxn>
              </a:cxnLst>
              <a:rect l="0" t="0" r="r" b="b"/>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25400" cap="rnd">
              <a:noFill/>
              <a:round/>
              <a:headEnd/>
              <a:tailEnd/>
            </a:ln>
            <a:effectLst/>
          </p:spPr>
          <p:txBody>
            <a:bodyPr wrap="none" anchor="ctr"/>
            <a:lstStyle/>
            <a:p>
              <a:endParaRPr lang="en-US" sz="1200" b="1"/>
            </a:p>
          </p:txBody>
        </p:sp>
        <p:sp>
          <p:nvSpPr>
            <p:cNvPr id="68" name="Line 72"/>
            <p:cNvSpPr>
              <a:spLocks noChangeShapeType="1"/>
            </p:cNvSpPr>
            <p:nvPr/>
          </p:nvSpPr>
          <p:spPr bwMode="auto">
            <a:xfrm>
              <a:off x="4410075" y="2873375"/>
              <a:ext cx="0" cy="109538"/>
            </a:xfrm>
            <a:prstGeom prst="line">
              <a:avLst/>
            </a:prstGeom>
            <a:noFill/>
            <a:ln w="25400">
              <a:solidFill>
                <a:srgbClr val="000000"/>
              </a:solidFill>
              <a:round/>
              <a:headEnd/>
              <a:tailEnd/>
            </a:ln>
            <a:effectLst/>
          </p:spPr>
          <p:txBody>
            <a:bodyPr wrap="none" anchor="ctr"/>
            <a:lstStyle/>
            <a:p>
              <a:endParaRPr lang="en-US" sz="1200" b="1"/>
            </a:p>
          </p:txBody>
        </p:sp>
        <p:sp>
          <p:nvSpPr>
            <p:cNvPr id="69" name="Freeform 73"/>
            <p:cNvSpPr>
              <a:spLocks/>
            </p:cNvSpPr>
            <p:nvPr/>
          </p:nvSpPr>
          <p:spPr bwMode="auto">
            <a:xfrm>
              <a:off x="3835400" y="2747963"/>
              <a:ext cx="555625" cy="125412"/>
            </a:xfrm>
            <a:custGeom>
              <a:avLst/>
              <a:gdLst/>
              <a:ahLst/>
              <a:cxnLst>
                <a:cxn ang="0">
                  <a:pos x="331" y="96"/>
                </a:cxn>
                <a:cxn ang="0">
                  <a:pos x="0" y="96"/>
                </a:cxn>
                <a:cxn ang="0">
                  <a:pos x="0" y="0"/>
                </a:cxn>
              </a:cxnLst>
              <a:rect l="0" t="0" r="r" b="b"/>
              <a:pathLst>
                <a:path w="332" h="97">
                  <a:moveTo>
                    <a:pt x="331" y="96"/>
                  </a:moveTo>
                  <a:lnTo>
                    <a:pt x="0" y="96"/>
                  </a:lnTo>
                  <a:lnTo>
                    <a:pt x="0" y="0"/>
                  </a:lnTo>
                </a:path>
              </a:pathLst>
            </a:custGeom>
            <a:noFill/>
            <a:ln w="25400" cap="rnd" cmpd="sng">
              <a:solidFill>
                <a:srgbClr val="000000"/>
              </a:solidFill>
              <a:prstDash val="solid"/>
              <a:round/>
              <a:headEnd type="none" w="med" len="med"/>
              <a:tailEnd type="none" w="med" len="med"/>
            </a:ln>
            <a:effectLst/>
          </p:spPr>
          <p:txBody>
            <a:bodyPr/>
            <a:lstStyle/>
            <a:p>
              <a:endParaRPr lang="en-US" sz="1200" b="1"/>
            </a:p>
          </p:txBody>
        </p:sp>
        <p:sp>
          <p:nvSpPr>
            <p:cNvPr id="70" name="Rectangle 74"/>
            <p:cNvSpPr>
              <a:spLocks noChangeArrowheads="1"/>
            </p:cNvSpPr>
            <p:nvPr/>
          </p:nvSpPr>
          <p:spPr bwMode="auto">
            <a:xfrm>
              <a:off x="7113588" y="3209925"/>
              <a:ext cx="41838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000</a:t>
              </a:r>
            </a:p>
          </p:txBody>
        </p:sp>
        <p:sp>
          <p:nvSpPr>
            <p:cNvPr id="71" name="Rectangle 75"/>
            <p:cNvSpPr>
              <a:spLocks noChangeArrowheads="1"/>
            </p:cNvSpPr>
            <p:nvPr/>
          </p:nvSpPr>
          <p:spPr bwMode="auto">
            <a:xfrm>
              <a:off x="7110413" y="3881438"/>
              <a:ext cx="41838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777</a:t>
              </a:r>
            </a:p>
          </p:txBody>
        </p:sp>
        <p:sp>
          <p:nvSpPr>
            <p:cNvPr id="72" name="Arc 76"/>
            <p:cNvSpPr>
              <a:spLocks/>
            </p:cNvSpPr>
            <p:nvPr/>
          </p:nvSpPr>
          <p:spPr bwMode="auto">
            <a:xfrm>
              <a:off x="7245350" y="3138488"/>
              <a:ext cx="88900" cy="88900"/>
            </a:xfrm>
            <a:custGeom>
              <a:avLst/>
              <a:gdLst>
                <a:gd name="G0" fmla="+- 8773 0 0"/>
                <a:gd name="G1" fmla="+- 21600 0 0"/>
                <a:gd name="G2" fmla="+- 21600 0 0"/>
                <a:gd name="T0" fmla="*/ 0 w 17282"/>
                <a:gd name="T1" fmla="*/ 1862 h 21600"/>
                <a:gd name="T2" fmla="*/ 17282 w 17282"/>
                <a:gd name="T3" fmla="*/ 1746 h 21600"/>
                <a:gd name="T4" fmla="*/ 8773 w 17282"/>
                <a:gd name="T5" fmla="*/ 21600 h 21600"/>
              </a:gdLst>
              <a:ahLst/>
              <a:cxnLst>
                <a:cxn ang="0">
                  <a:pos x="T0" y="T1"/>
                </a:cxn>
                <a:cxn ang="0">
                  <a:pos x="T2" y="T3"/>
                </a:cxn>
                <a:cxn ang="0">
                  <a:pos x="T4" y="T5"/>
                </a:cxn>
              </a:cxnLst>
              <a:rect l="0" t="0" r="r" b="b"/>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w="25400" cap="rnd">
              <a:noFill/>
              <a:round/>
              <a:headEnd/>
              <a:tailEnd/>
            </a:ln>
            <a:effectLst/>
          </p:spPr>
          <p:txBody>
            <a:bodyPr wrap="none" anchor="ctr"/>
            <a:lstStyle/>
            <a:p>
              <a:endParaRPr lang="en-US" sz="1200" b="1"/>
            </a:p>
          </p:txBody>
        </p:sp>
        <p:sp>
          <p:nvSpPr>
            <p:cNvPr id="73" name="Line 77"/>
            <p:cNvSpPr>
              <a:spLocks noChangeShapeType="1"/>
            </p:cNvSpPr>
            <p:nvPr/>
          </p:nvSpPr>
          <p:spPr bwMode="auto">
            <a:xfrm>
              <a:off x="7283450" y="2873375"/>
              <a:ext cx="0" cy="268288"/>
            </a:xfrm>
            <a:prstGeom prst="line">
              <a:avLst/>
            </a:prstGeom>
            <a:noFill/>
            <a:ln w="25400">
              <a:solidFill>
                <a:srgbClr val="000000"/>
              </a:solidFill>
              <a:round/>
              <a:headEnd/>
              <a:tailEnd/>
            </a:ln>
            <a:effectLst/>
          </p:spPr>
          <p:txBody>
            <a:bodyPr wrap="none" anchor="ctr"/>
            <a:lstStyle/>
            <a:p>
              <a:endParaRPr lang="en-US" sz="1200" b="1"/>
            </a:p>
          </p:txBody>
        </p:sp>
        <p:sp>
          <p:nvSpPr>
            <p:cNvPr id="74" name="Line 81"/>
            <p:cNvSpPr>
              <a:spLocks noChangeShapeType="1"/>
            </p:cNvSpPr>
            <p:nvPr/>
          </p:nvSpPr>
          <p:spPr bwMode="auto">
            <a:xfrm>
              <a:off x="4740275" y="2720975"/>
              <a:ext cx="0" cy="268288"/>
            </a:xfrm>
            <a:prstGeom prst="line">
              <a:avLst/>
            </a:prstGeom>
            <a:noFill/>
            <a:ln w="25400">
              <a:solidFill>
                <a:srgbClr val="000000"/>
              </a:solidFill>
              <a:round/>
              <a:headEnd/>
              <a:tailEnd/>
            </a:ln>
            <a:effectLst/>
          </p:spPr>
          <p:txBody>
            <a:bodyPr wrap="none" anchor="ctr"/>
            <a:lstStyle/>
            <a:p>
              <a:endParaRPr lang="en-US" sz="1200" b="1"/>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28</a:t>
            </a:fld>
            <a:r>
              <a:rPr lang="en-US" dirty="0"/>
              <a:t>				          </a:t>
            </a:r>
            <a:r>
              <a:rPr lang="en-US"/>
              <a:t>Lecture 42</a:t>
            </a:r>
            <a:endParaRPr lang="en-US" dirty="0"/>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Cache Mapping – direct mapping</a:t>
            </a:r>
          </a:p>
        </p:txBody>
      </p:sp>
      <p:sp>
        <p:nvSpPr>
          <p:cNvPr id="82" name="Rectangle 4"/>
          <p:cNvSpPr>
            <a:spLocks noChangeArrowheads="1"/>
          </p:cNvSpPr>
          <p:nvPr/>
        </p:nvSpPr>
        <p:spPr bwMode="auto">
          <a:xfrm>
            <a:off x="366713" y="1073150"/>
            <a:ext cx="8396287" cy="2084160"/>
          </a:xfrm>
          <a:prstGeom prst="rect">
            <a:avLst/>
          </a:prstGeom>
          <a:noFill/>
          <a:ln w="12700">
            <a:noFill/>
            <a:miter lim="800000"/>
            <a:headEnd/>
            <a:tailEnd/>
          </a:ln>
          <a:effectLst/>
        </p:spPr>
        <p:txBody>
          <a:bodyPr wrap="square" lIns="90488" tIns="44450" rIns="90488" bIns="44450">
            <a:spAutoFit/>
          </a:bodyPr>
          <a:lstStyle/>
          <a:p>
            <a:pPr defTabSz="762000">
              <a:lnSpc>
                <a:spcPct val="90000"/>
              </a:lnSpc>
            </a:pPr>
            <a:r>
              <a:rPr lang="en-US" altLang="ko-KR" sz="1600" b="1" dirty="0"/>
              <a:t>Operation</a:t>
            </a:r>
          </a:p>
          <a:p>
            <a:pPr defTabSz="762000">
              <a:lnSpc>
                <a:spcPct val="90000"/>
              </a:lnSpc>
            </a:pPr>
            <a:endParaRPr lang="en-US" altLang="ko-KR" sz="1600" b="1" dirty="0"/>
          </a:p>
          <a:p>
            <a:pPr defTabSz="762000">
              <a:lnSpc>
                <a:spcPct val="90000"/>
              </a:lnSpc>
            </a:pPr>
            <a:r>
              <a:rPr lang="en-US" altLang="ko-KR" sz="1600" b="1" dirty="0"/>
              <a:t>    - CPU generates a memory request with (TAG;INDEX)</a:t>
            </a:r>
          </a:p>
          <a:p>
            <a:pPr defTabSz="762000">
              <a:lnSpc>
                <a:spcPct val="90000"/>
              </a:lnSpc>
            </a:pPr>
            <a:r>
              <a:rPr lang="en-US" altLang="ko-KR" sz="1600" b="1" dirty="0"/>
              <a:t>    - Access Cache using INDEX ; (tag; data) </a:t>
            </a:r>
          </a:p>
          <a:p>
            <a:pPr defTabSz="762000">
              <a:lnSpc>
                <a:spcPct val="90000"/>
              </a:lnSpc>
            </a:pPr>
            <a:r>
              <a:rPr lang="en-US" altLang="ko-KR" sz="1600" b="1" dirty="0"/>
              <a:t>      	Compare TAG and tag</a:t>
            </a:r>
          </a:p>
          <a:p>
            <a:pPr defTabSz="762000">
              <a:lnSpc>
                <a:spcPct val="90000"/>
              </a:lnSpc>
            </a:pPr>
            <a:r>
              <a:rPr lang="en-US" altLang="ko-KR" sz="1600" b="1" dirty="0"/>
              <a:t>    - If matches -&gt; Hit</a:t>
            </a:r>
          </a:p>
          <a:p>
            <a:pPr defTabSz="762000">
              <a:lnSpc>
                <a:spcPct val="90000"/>
              </a:lnSpc>
            </a:pPr>
            <a:r>
              <a:rPr lang="en-US" altLang="ko-KR" sz="1600" b="1" dirty="0"/>
              <a:t>    	Provide Cache(data) to CPU</a:t>
            </a:r>
          </a:p>
          <a:p>
            <a:pPr defTabSz="762000">
              <a:lnSpc>
                <a:spcPct val="90000"/>
              </a:lnSpc>
            </a:pPr>
            <a:r>
              <a:rPr lang="en-US" altLang="ko-KR" sz="1600" b="1" dirty="0"/>
              <a:t>    - If not match -&gt; Miss</a:t>
            </a:r>
          </a:p>
          <a:p>
            <a:pPr defTabSz="762000">
              <a:lnSpc>
                <a:spcPct val="90000"/>
              </a:lnSpc>
            </a:pPr>
            <a:r>
              <a:rPr lang="en-US" altLang="ko-KR" sz="1600" b="1" dirty="0"/>
              <a:t>       Search main memory and replace the block from cache memory</a:t>
            </a:r>
          </a:p>
        </p:txBody>
      </p:sp>
      <p:grpSp>
        <p:nvGrpSpPr>
          <p:cNvPr id="2" name="Group 124"/>
          <p:cNvGrpSpPr/>
          <p:nvPr/>
        </p:nvGrpSpPr>
        <p:grpSpPr>
          <a:xfrm>
            <a:off x="1131888" y="3824288"/>
            <a:ext cx="5726112" cy="2592768"/>
            <a:chOff x="315913" y="3824288"/>
            <a:chExt cx="5726112" cy="2592768"/>
          </a:xfrm>
        </p:grpSpPr>
        <p:sp>
          <p:nvSpPr>
            <p:cNvPr id="83" name="Rectangle 3"/>
            <p:cNvSpPr>
              <a:spLocks noChangeArrowheads="1"/>
            </p:cNvSpPr>
            <p:nvPr/>
          </p:nvSpPr>
          <p:spPr bwMode="auto">
            <a:xfrm>
              <a:off x="315913" y="3824288"/>
              <a:ext cx="4114524" cy="322076"/>
            </a:xfrm>
            <a:prstGeom prst="rect">
              <a:avLst/>
            </a:prstGeom>
            <a:noFill/>
            <a:ln w="12700">
              <a:noFill/>
              <a:miter lim="800000"/>
              <a:headEnd/>
              <a:tailEnd/>
            </a:ln>
            <a:effectLst/>
          </p:spPr>
          <p:txBody>
            <a:bodyPr wrap="none" lIns="63500" tIns="25400" rIns="63500" bIns="25400">
              <a:spAutoFit/>
            </a:bodyPr>
            <a:lstStyle/>
            <a:p>
              <a:pPr defTabSz="762000">
                <a:lnSpc>
                  <a:spcPct val="101000"/>
                </a:lnSpc>
              </a:pPr>
              <a:r>
                <a:rPr lang="en-US" altLang="ko-KR" sz="1800" b="1" dirty="0"/>
                <a:t>Direct Mapping with block size of 8 words</a:t>
              </a:r>
            </a:p>
          </p:txBody>
        </p:sp>
        <p:sp>
          <p:nvSpPr>
            <p:cNvPr id="84" name="Line 8"/>
            <p:cNvSpPr>
              <a:spLocks noChangeShapeType="1"/>
            </p:cNvSpPr>
            <p:nvPr/>
          </p:nvSpPr>
          <p:spPr bwMode="auto">
            <a:xfrm>
              <a:off x="1966913" y="4437063"/>
              <a:ext cx="1947862" cy="0"/>
            </a:xfrm>
            <a:prstGeom prst="line">
              <a:avLst/>
            </a:prstGeom>
            <a:noFill/>
            <a:ln w="25400">
              <a:solidFill>
                <a:srgbClr val="000000"/>
              </a:solidFill>
              <a:round/>
              <a:headEnd/>
              <a:tailEnd/>
            </a:ln>
            <a:effectLst/>
          </p:spPr>
          <p:txBody>
            <a:bodyPr wrap="none" anchor="ctr"/>
            <a:lstStyle/>
            <a:p>
              <a:endParaRPr lang="en-US" b="1"/>
            </a:p>
          </p:txBody>
        </p:sp>
        <p:sp>
          <p:nvSpPr>
            <p:cNvPr id="85" name="Rectangle 9"/>
            <p:cNvSpPr>
              <a:spLocks noChangeArrowheads="1"/>
            </p:cNvSpPr>
            <p:nvPr/>
          </p:nvSpPr>
          <p:spPr bwMode="auto">
            <a:xfrm>
              <a:off x="1954213" y="4438650"/>
              <a:ext cx="433387"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000</a:t>
              </a:r>
            </a:p>
          </p:txBody>
        </p:sp>
        <p:sp>
          <p:nvSpPr>
            <p:cNvPr id="86" name="Line 10"/>
            <p:cNvSpPr>
              <a:spLocks noChangeShapeType="1"/>
            </p:cNvSpPr>
            <p:nvPr/>
          </p:nvSpPr>
          <p:spPr bwMode="auto">
            <a:xfrm>
              <a:off x="2382838" y="4441825"/>
              <a:ext cx="0" cy="798513"/>
            </a:xfrm>
            <a:prstGeom prst="line">
              <a:avLst/>
            </a:prstGeom>
            <a:noFill/>
            <a:ln w="25400">
              <a:solidFill>
                <a:srgbClr val="000000"/>
              </a:solidFill>
              <a:round/>
              <a:headEnd/>
              <a:tailEnd/>
            </a:ln>
            <a:effectLst/>
          </p:spPr>
          <p:txBody>
            <a:bodyPr wrap="none" anchor="ctr"/>
            <a:lstStyle/>
            <a:p>
              <a:endParaRPr lang="en-US" b="1"/>
            </a:p>
          </p:txBody>
        </p:sp>
        <p:sp>
          <p:nvSpPr>
            <p:cNvPr id="87" name="Line 12"/>
            <p:cNvSpPr>
              <a:spLocks noChangeShapeType="1"/>
            </p:cNvSpPr>
            <p:nvPr/>
          </p:nvSpPr>
          <p:spPr bwMode="auto">
            <a:xfrm>
              <a:off x="3016250" y="4441825"/>
              <a:ext cx="0" cy="798513"/>
            </a:xfrm>
            <a:prstGeom prst="line">
              <a:avLst/>
            </a:prstGeom>
            <a:noFill/>
            <a:ln w="25400">
              <a:solidFill>
                <a:srgbClr val="000000"/>
              </a:solidFill>
              <a:round/>
              <a:headEnd/>
              <a:tailEnd/>
            </a:ln>
            <a:effectLst/>
          </p:spPr>
          <p:txBody>
            <a:bodyPr wrap="none" anchor="ctr"/>
            <a:lstStyle/>
            <a:p>
              <a:endParaRPr lang="en-US" b="1"/>
            </a:p>
          </p:txBody>
        </p:sp>
        <p:sp>
          <p:nvSpPr>
            <p:cNvPr id="88" name="Rectangle 13"/>
            <p:cNvSpPr>
              <a:spLocks noChangeArrowheads="1"/>
            </p:cNvSpPr>
            <p:nvPr/>
          </p:nvSpPr>
          <p:spPr bwMode="auto">
            <a:xfrm>
              <a:off x="2508250" y="4438650"/>
              <a:ext cx="37510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0 1</a:t>
              </a:r>
            </a:p>
          </p:txBody>
        </p:sp>
        <p:sp>
          <p:nvSpPr>
            <p:cNvPr id="89" name="Rectangle 14"/>
            <p:cNvSpPr>
              <a:spLocks noChangeArrowheads="1"/>
            </p:cNvSpPr>
            <p:nvPr/>
          </p:nvSpPr>
          <p:spPr bwMode="auto">
            <a:xfrm>
              <a:off x="3146425" y="4438650"/>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3 4 5 0</a:t>
              </a:r>
            </a:p>
          </p:txBody>
        </p:sp>
        <p:sp>
          <p:nvSpPr>
            <p:cNvPr id="90" name="Rectangle 15"/>
            <p:cNvSpPr>
              <a:spLocks noChangeArrowheads="1"/>
            </p:cNvSpPr>
            <p:nvPr/>
          </p:nvSpPr>
          <p:spPr bwMode="auto">
            <a:xfrm>
              <a:off x="1954213" y="4648200"/>
              <a:ext cx="433387"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007</a:t>
              </a:r>
            </a:p>
          </p:txBody>
        </p:sp>
        <p:sp>
          <p:nvSpPr>
            <p:cNvPr id="91" name="Rectangle 16"/>
            <p:cNvSpPr>
              <a:spLocks noChangeArrowheads="1"/>
            </p:cNvSpPr>
            <p:nvPr/>
          </p:nvSpPr>
          <p:spPr bwMode="auto">
            <a:xfrm>
              <a:off x="2508250" y="4638675"/>
              <a:ext cx="37510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0 1</a:t>
              </a:r>
            </a:p>
          </p:txBody>
        </p:sp>
        <p:sp>
          <p:nvSpPr>
            <p:cNvPr id="92" name="Rectangle 17"/>
            <p:cNvSpPr>
              <a:spLocks noChangeArrowheads="1"/>
            </p:cNvSpPr>
            <p:nvPr/>
          </p:nvSpPr>
          <p:spPr bwMode="auto">
            <a:xfrm>
              <a:off x="3146425" y="4648200"/>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6 5 7 8</a:t>
              </a:r>
            </a:p>
          </p:txBody>
        </p:sp>
        <p:sp>
          <p:nvSpPr>
            <p:cNvPr id="93" name="Line 18"/>
            <p:cNvSpPr>
              <a:spLocks noChangeShapeType="1"/>
            </p:cNvSpPr>
            <p:nvPr/>
          </p:nvSpPr>
          <p:spPr bwMode="auto">
            <a:xfrm>
              <a:off x="1966913" y="4848225"/>
              <a:ext cx="1947862" cy="0"/>
            </a:xfrm>
            <a:prstGeom prst="line">
              <a:avLst/>
            </a:prstGeom>
            <a:noFill/>
            <a:ln w="25400">
              <a:solidFill>
                <a:srgbClr val="000000"/>
              </a:solidFill>
              <a:round/>
              <a:headEnd/>
              <a:tailEnd/>
            </a:ln>
            <a:effectLst/>
          </p:spPr>
          <p:txBody>
            <a:bodyPr wrap="none" anchor="ctr"/>
            <a:lstStyle/>
            <a:p>
              <a:endParaRPr lang="en-US" b="1"/>
            </a:p>
          </p:txBody>
        </p:sp>
        <p:sp>
          <p:nvSpPr>
            <p:cNvPr id="94" name="Line 19"/>
            <p:cNvSpPr>
              <a:spLocks noChangeShapeType="1"/>
            </p:cNvSpPr>
            <p:nvPr/>
          </p:nvSpPr>
          <p:spPr bwMode="auto">
            <a:xfrm>
              <a:off x="1966913" y="5245100"/>
              <a:ext cx="1947862" cy="0"/>
            </a:xfrm>
            <a:prstGeom prst="line">
              <a:avLst/>
            </a:prstGeom>
            <a:noFill/>
            <a:ln w="25400">
              <a:solidFill>
                <a:srgbClr val="000000"/>
              </a:solidFill>
              <a:round/>
              <a:headEnd/>
              <a:tailEnd/>
            </a:ln>
            <a:effectLst/>
          </p:spPr>
          <p:txBody>
            <a:bodyPr wrap="none" anchor="ctr"/>
            <a:lstStyle/>
            <a:p>
              <a:endParaRPr lang="en-US" b="1"/>
            </a:p>
          </p:txBody>
        </p:sp>
        <p:sp>
          <p:nvSpPr>
            <p:cNvPr id="95" name="Rectangle 20"/>
            <p:cNvSpPr>
              <a:spLocks noChangeArrowheads="1"/>
            </p:cNvSpPr>
            <p:nvPr/>
          </p:nvSpPr>
          <p:spPr bwMode="auto">
            <a:xfrm>
              <a:off x="1954213" y="4848225"/>
              <a:ext cx="433387"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010</a:t>
              </a:r>
            </a:p>
          </p:txBody>
        </p:sp>
        <p:sp>
          <p:nvSpPr>
            <p:cNvPr id="96" name="Rectangle 21"/>
            <p:cNvSpPr>
              <a:spLocks noChangeArrowheads="1"/>
            </p:cNvSpPr>
            <p:nvPr/>
          </p:nvSpPr>
          <p:spPr bwMode="auto">
            <a:xfrm>
              <a:off x="1954213" y="5048250"/>
              <a:ext cx="433387"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017</a:t>
              </a:r>
            </a:p>
          </p:txBody>
        </p:sp>
        <p:sp>
          <p:nvSpPr>
            <p:cNvPr id="97" name="Line 22"/>
            <p:cNvSpPr>
              <a:spLocks noChangeShapeType="1"/>
            </p:cNvSpPr>
            <p:nvPr/>
          </p:nvSpPr>
          <p:spPr bwMode="auto">
            <a:xfrm>
              <a:off x="1966913" y="5949950"/>
              <a:ext cx="1947862" cy="0"/>
            </a:xfrm>
            <a:prstGeom prst="line">
              <a:avLst/>
            </a:prstGeom>
            <a:noFill/>
            <a:ln w="25400">
              <a:solidFill>
                <a:srgbClr val="000000"/>
              </a:solidFill>
              <a:round/>
              <a:headEnd/>
              <a:tailEnd/>
            </a:ln>
            <a:effectLst/>
          </p:spPr>
          <p:txBody>
            <a:bodyPr wrap="none" anchor="ctr"/>
            <a:lstStyle/>
            <a:p>
              <a:endParaRPr lang="en-US" b="1"/>
            </a:p>
          </p:txBody>
        </p:sp>
        <p:sp>
          <p:nvSpPr>
            <p:cNvPr id="98" name="Rectangle 23"/>
            <p:cNvSpPr>
              <a:spLocks noChangeArrowheads="1"/>
            </p:cNvSpPr>
            <p:nvPr/>
          </p:nvSpPr>
          <p:spPr bwMode="auto">
            <a:xfrm>
              <a:off x="1954213" y="5957888"/>
              <a:ext cx="433387"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770</a:t>
              </a:r>
            </a:p>
          </p:txBody>
        </p:sp>
        <p:sp>
          <p:nvSpPr>
            <p:cNvPr id="99" name="Rectangle 24"/>
            <p:cNvSpPr>
              <a:spLocks noChangeArrowheads="1"/>
            </p:cNvSpPr>
            <p:nvPr/>
          </p:nvSpPr>
          <p:spPr bwMode="auto">
            <a:xfrm>
              <a:off x="2508250" y="5951538"/>
              <a:ext cx="37510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0 2</a:t>
              </a:r>
            </a:p>
          </p:txBody>
        </p:sp>
        <p:sp>
          <p:nvSpPr>
            <p:cNvPr id="100" name="Rectangle 25"/>
            <p:cNvSpPr>
              <a:spLocks noChangeArrowheads="1"/>
            </p:cNvSpPr>
            <p:nvPr/>
          </p:nvSpPr>
          <p:spPr bwMode="auto">
            <a:xfrm>
              <a:off x="1954213" y="6161088"/>
              <a:ext cx="433387"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777</a:t>
              </a:r>
            </a:p>
          </p:txBody>
        </p:sp>
        <p:sp>
          <p:nvSpPr>
            <p:cNvPr id="101" name="Rectangle 26"/>
            <p:cNvSpPr>
              <a:spLocks noChangeArrowheads="1"/>
            </p:cNvSpPr>
            <p:nvPr/>
          </p:nvSpPr>
          <p:spPr bwMode="auto">
            <a:xfrm>
              <a:off x="2508250" y="6161088"/>
              <a:ext cx="37510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0 2</a:t>
              </a:r>
            </a:p>
          </p:txBody>
        </p:sp>
        <p:sp>
          <p:nvSpPr>
            <p:cNvPr id="102" name="Rectangle 27"/>
            <p:cNvSpPr>
              <a:spLocks noChangeArrowheads="1"/>
            </p:cNvSpPr>
            <p:nvPr/>
          </p:nvSpPr>
          <p:spPr bwMode="auto">
            <a:xfrm>
              <a:off x="3146425" y="6161088"/>
              <a:ext cx="60273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6 7 1 0</a:t>
              </a:r>
            </a:p>
          </p:txBody>
        </p:sp>
        <p:sp>
          <p:nvSpPr>
            <p:cNvPr id="103" name="Line 28"/>
            <p:cNvSpPr>
              <a:spLocks noChangeShapeType="1"/>
            </p:cNvSpPr>
            <p:nvPr/>
          </p:nvSpPr>
          <p:spPr bwMode="auto">
            <a:xfrm flipV="1">
              <a:off x="1966913" y="6357938"/>
              <a:ext cx="1971675" cy="3175"/>
            </a:xfrm>
            <a:prstGeom prst="line">
              <a:avLst/>
            </a:prstGeom>
            <a:noFill/>
            <a:ln w="25400">
              <a:solidFill>
                <a:srgbClr val="000000"/>
              </a:solidFill>
              <a:round/>
              <a:headEnd/>
              <a:tailEnd/>
            </a:ln>
            <a:effectLst/>
          </p:spPr>
          <p:txBody>
            <a:bodyPr wrap="none" anchor="ctr"/>
            <a:lstStyle/>
            <a:p>
              <a:endParaRPr lang="en-US" b="1"/>
            </a:p>
          </p:txBody>
        </p:sp>
        <p:sp>
          <p:nvSpPr>
            <p:cNvPr id="104" name="Line 29"/>
            <p:cNvSpPr>
              <a:spLocks noChangeShapeType="1"/>
            </p:cNvSpPr>
            <p:nvPr/>
          </p:nvSpPr>
          <p:spPr bwMode="auto">
            <a:xfrm>
              <a:off x="3016250" y="5954713"/>
              <a:ext cx="0" cy="403225"/>
            </a:xfrm>
            <a:prstGeom prst="line">
              <a:avLst/>
            </a:prstGeom>
            <a:noFill/>
            <a:ln w="25400">
              <a:solidFill>
                <a:srgbClr val="000000"/>
              </a:solidFill>
              <a:round/>
              <a:headEnd/>
              <a:tailEnd/>
            </a:ln>
            <a:effectLst/>
          </p:spPr>
          <p:txBody>
            <a:bodyPr wrap="none" anchor="ctr"/>
            <a:lstStyle/>
            <a:p>
              <a:endParaRPr lang="en-US" b="1"/>
            </a:p>
          </p:txBody>
        </p:sp>
        <p:sp>
          <p:nvSpPr>
            <p:cNvPr id="105" name="Line 30"/>
            <p:cNvSpPr>
              <a:spLocks noChangeShapeType="1"/>
            </p:cNvSpPr>
            <p:nvPr/>
          </p:nvSpPr>
          <p:spPr bwMode="auto">
            <a:xfrm>
              <a:off x="3924300" y="5946775"/>
              <a:ext cx="0" cy="419100"/>
            </a:xfrm>
            <a:prstGeom prst="line">
              <a:avLst/>
            </a:prstGeom>
            <a:noFill/>
            <a:ln w="25400">
              <a:solidFill>
                <a:srgbClr val="000000"/>
              </a:solidFill>
              <a:round/>
              <a:headEnd/>
              <a:tailEnd/>
            </a:ln>
            <a:effectLst/>
          </p:spPr>
          <p:txBody>
            <a:bodyPr wrap="none" anchor="ctr"/>
            <a:lstStyle/>
            <a:p>
              <a:endParaRPr lang="en-US" b="1"/>
            </a:p>
          </p:txBody>
        </p:sp>
        <p:sp>
          <p:nvSpPr>
            <p:cNvPr id="106" name="Line 31"/>
            <p:cNvSpPr>
              <a:spLocks noChangeShapeType="1"/>
            </p:cNvSpPr>
            <p:nvPr/>
          </p:nvSpPr>
          <p:spPr bwMode="auto">
            <a:xfrm flipH="1">
              <a:off x="2382838" y="5954713"/>
              <a:ext cx="0" cy="406400"/>
            </a:xfrm>
            <a:prstGeom prst="line">
              <a:avLst/>
            </a:prstGeom>
            <a:noFill/>
            <a:ln w="25400">
              <a:solidFill>
                <a:srgbClr val="000000"/>
              </a:solidFill>
              <a:round/>
              <a:headEnd/>
              <a:tailEnd/>
            </a:ln>
            <a:effectLst/>
          </p:spPr>
          <p:txBody>
            <a:bodyPr wrap="none" anchor="ctr"/>
            <a:lstStyle/>
            <a:p>
              <a:endParaRPr lang="en-US" b="1"/>
            </a:p>
          </p:txBody>
        </p:sp>
        <p:sp>
          <p:nvSpPr>
            <p:cNvPr id="107" name="Rectangle 32"/>
            <p:cNvSpPr>
              <a:spLocks noChangeArrowheads="1"/>
            </p:cNvSpPr>
            <p:nvPr/>
          </p:nvSpPr>
          <p:spPr bwMode="auto">
            <a:xfrm>
              <a:off x="1179513" y="4524375"/>
              <a:ext cx="642806"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Block 0</a:t>
              </a:r>
            </a:p>
          </p:txBody>
        </p:sp>
        <p:sp>
          <p:nvSpPr>
            <p:cNvPr id="108" name="Rectangle 33"/>
            <p:cNvSpPr>
              <a:spLocks noChangeArrowheads="1"/>
            </p:cNvSpPr>
            <p:nvPr/>
          </p:nvSpPr>
          <p:spPr bwMode="auto">
            <a:xfrm>
              <a:off x="1179513" y="4964113"/>
              <a:ext cx="642806"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Block 1</a:t>
              </a:r>
            </a:p>
          </p:txBody>
        </p:sp>
        <p:sp>
          <p:nvSpPr>
            <p:cNvPr id="109" name="Rectangle 34"/>
            <p:cNvSpPr>
              <a:spLocks noChangeArrowheads="1"/>
            </p:cNvSpPr>
            <p:nvPr/>
          </p:nvSpPr>
          <p:spPr bwMode="auto">
            <a:xfrm>
              <a:off x="1179513" y="6018213"/>
              <a:ext cx="721352"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Block 63</a:t>
              </a:r>
            </a:p>
          </p:txBody>
        </p:sp>
        <p:sp>
          <p:nvSpPr>
            <p:cNvPr id="110" name="Line 35"/>
            <p:cNvSpPr>
              <a:spLocks noChangeShapeType="1"/>
            </p:cNvSpPr>
            <p:nvPr/>
          </p:nvSpPr>
          <p:spPr bwMode="auto">
            <a:xfrm>
              <a:off x="2382838" y="5254625"/>
              <a:ext cx="0" cy="679450"/>
            </a:xfrm>
            <a:prstGeom prst="line">
              <a:avLst/>
            </a:prstGeom>
            <a:noFill/>
            <a:ln w="25400">
              <a:pattFill prst="wdUpDiag">
                <a:fgClr>
                  <a:srgbClr val="000000"/>
                </a:fgClr>
                <a:bgClr>
                  <a:srgbClr val="FFFFFF"/>
                </a:bgClr>
              </a:pattFill>
              <a:round/>
              <a:headEnd/>
              <a:tailEnd/>
            </a:ln>
            <a:effectLst/>
          </p:spPr>
          <p:txBody>
            <a:bodyPr wrap="none" anchor="ctr"/>
            <a:lstStyle/>
            <a:p>
              <a:endParaRPr lang="en-US" b="1"/>
            </a:p>
          </p:txBody>
        </p:sp>
        <p:sp>
          <p:nvSpPr>
            <p:cNvPr id="111" name="Line 36"/>
            <p:cNvSpPr>
              <a:spLocks noChangeShapeType="1"/>
            </p:cNvSpPr>
            <p:nvPr/>
          </p:nvSpPr>
          <p:spPr bwMode="auto">
            <a:xfrm>
              <a:off x="3016250" y="5254625"/>
              <a:ext cx="0" cy="679450"/>
            </a:xfrm>
            <a:prstGeom prst="line">
              <a:avLst/>
            </a:prstGeom>
            <a:noFill/>
            <a:ln w="25400">
              <a:pattFill prst="wdUpDiag">
                <a:fgClr>
                  <a:srgbClr val="000000"/>
                </a:fgClr>
                <a:bgClr>
                  <a:srgbClr val="FFFFFF"/>
                </a:bgClr>
              </a:pattFill>
              <a:round/>
              <a:headEnd/>
              <a:tailEnd/>
            </a:ln>
            <a:effectLst/>
          </p:spPr>
          <p:txBody>
            <a:bodyPr wrap="none" anchor="ctr"/>
            <a:lstStyle/>
            <a:p>
              <a:endParaRPr lang="en-US" b="1"/>
            </a:p>
          </p:txBody>
        </p:sp>
        <p:sp>
          <p:nvSpPr>
            <p:cNvPr id="112" name="Line 37"/>
            <p:cNvSpPr>
              <a:spLocks noChangeShapeType="1"/>
            </p:cNvSpPr>
            <p:nvPr/>
          </p:nvSpPr>
          <p:spPr bwMode="auto">
            <a:xfrm>
              <a:off x="3924300" y="5254625"/>
              <a:ext cx="0" cy="679450"/>
            </a:xfrm>
            <a:prstGeom prst="line">
              <a:avLst/>
            </a:prstGeom>
            <a:noFill/>
            <a:ln w="25400">
              <a:pattFill prst="wdUpDiag">
                <a:fgClr>
                  <a:srgbClr val="000000"/>
                </a:fgClr>
                <a:bgClr>
                  <a:srgbClr val="FFFFFF"/>
                </a:bgClr>
              </a:pattFill>
              <a:round/>
              <a:headEnd/>
              <a:tailEnd/>
            </a:ln>
            <a:effectLst/>
          </p:spPr>
          <p:txBody>
            <a:bodyPr wrap="none" anchor="ctr"/>
            <a:lstStyle/>
            <a:p>
              <a:endParaRPr lang="en-US" b="1"/>
            </a:p>
          </p:txBody>
        </p:sp>
        <p:sp>
          <p:nvSpPr>
            <p:cNvPr id="113" name="Rectangle 38"/>
            <p:cNvSpPr>
              <a:spLocks noChangeArrowheads="1"/>
            </p:cNvSpPr>
            <p:nvPr/>
          </p:nvSpPr>
          <p:spPr bwMode="auto">
            <a:xfrm>
              <a:off x="4249738" y="4416425"/>
              <a:ext cx="173092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dirty="0">
                  <a:solidFill>
                    <a:srgbClr val="000000"/>
                  </a:solidFill>
                </a:rPr>
                <a:t>Tag             Block     Word</a:t>
              </a:r>
            </a:p>
          </p:txBody>
        </p:sp>
        <p:sp>
          <p:nvSpPr>
            <p:cNvPr id="114" name="Line 39"/>
            <p:cNvSpPr>
              <a:spLocks noChangeShapeType="1"/>
            </p:cNvSpPr>
            <p:nvPr/>
          </p:nvSpPr>
          <p:spPr bwMode="auto">
            <a:xfrm>
              <a:off x="4233863" y="4424363"/>
              <a:ext cx="1808162" cy="0"/>
            </a:xfrm>
            <a:prstGeom prst="line">
              <a:avLst/>
            </a:prstGeom>
            <a:noFill/>
            <a:ln w="25400">
              <a:solidFill>
                <a:srgbClr val="000000"/>
              </a:solidFill>
              <a:round/>
              <a:headEnd/>
              <a:tailEnd/>
            </a:ln>
            <a:effectLst/>
          </p:spPr>
          <p:txBody>
            <a:bodyPr wrap="none" anchor="ctr"/>
            <a:lstStyle/>
            <a:p>
              <a:endParaRPr lang="en-US" b="1"/>
            </a:p>
          </p:txBody>
        </p:sp>
        <p:sp>
          <p:nvSpPr>
            <p:cNvPr id="115" name="Line 40"/>
            <p:cNvSpPr>
              <a:spLocks noChangeShapeType="1"/>
            </p:cNvSpPr>
            <p:nvPr/>
          </p:nvSpPr>
          <p:spPr bwMode="auto">
            <a:xfrm flipV="1">
              <a:off x="4233863" y="4648200"/>
              <a:ext cx="1803400" cy="4763"/>
            </a:xfrm>
            <a:prstGeom prst="line">
              <a:avLst/>
            </a:prstGeom>
            <a:noFill/>
            <a:ln w="25400">
              <a:solidFill>
                <a:srgbClr val="000000"/>
              </a:solidFill>
              <a:round/>
              <a:headEnd/>
              <a:tailEnd/>
            </a:ln>
            <a:effectLst/>
          </p:spPr>
          <p:txBody>
            <a:bodyPr wrap="none" anchor="ctr"/>
            <a:lstStyle/>
            <a:p>
              <a:endParaRPr lang="en-US" b="1"/>
            </a:p>
          </p:txBody>
        </p:sp>
        <p:sp>
          <p:nvSpPr>
            <p:cNvPr id="116" name="Line 41"/>
            <p:cNvSpPr>
              <a:spLocks noChangeShapeType="1"/>
            </p:cNvSpPr>
            <p:nvPr/>
          </p:nvSpPr>
          <p:spPr bwMode="auto">
            <a:xfrm>
              <a:off x="4227513" y="4430713"/>
              <a:ext cx="0" cy="225425"/>
            </a:xfrm>
            <a:prstGeom prst="line">
              <a:avLst/>
            </a:prstGeom>
            <a:noFill/>
            <a:ln w="25400">
              <a:solidFill>
                <a:srgbClr val="000000"/>
              </a:solidFill>
              <a:round/>
              <a:headEnd/>
              <a:tailEnd/>
            </a:ln>
            <a:effectLst/>
          </p:spPr>
          <p:txBody>
            <a:bodyPr wrap="none" anchor="ctr"/>
            <a:lstStyle/>
            <a:p>
              <a:endParaRPr lang="en-US" b="1"/>
            </a:p>
          </p:txBody>
        </p:sp>
        <p:sp>
          <p:nvSpPr>
            <p:cNvPr id="117" name="Line 42"/>
            <p:cNvSpPr>
              <a:spLocks noChangeShapeType="1"/>
            </p:cNvSpPr>
            <p:nvPr/>
          </p:nvSpPr>
          <p:spPr bwMode="auto">
            <a:xfrm>
              <a:off x="4835525" y="4430713"/>
              <a:ext cx="0" cy="225425"/>
            </a:xfrm>
            <a:prstGeom prst="line">
              <a:avLst/>
            </a:prstGeom>
            <a:noFill/>
            <a:ln w="25400">
              <a:solidFill>
                <a:srgbClr val="000000"/>
              </a:solidFill>
              <a:round/>
              <a:headEnd/>
              <a:tailEnd/>
            </a:ln>
            <a:effectLst/>
          </p:spPr>
          <p:txBody>
            <a:bodyPr wrap="none" anchor="ctr"/>
            <a:lstStyle/>
            <a:p>
              <a:endParaRPr lang="en-US" b="1"/>
            </a:p>
          </p:txBody>
        </p:sp>
        <p:sp>
          <p:nvSpPr>
            <p:cNvPr id="118" name="Line 43"/>
            <p:cNvSpPr>
              <a:spLocks noChangeShapeType="1"/>
            </p:cNvSpPr>
            <p:nvPr/>
          </p:nvSpPr>
          <p:spPr bwMode="auto">
            <a:xfrm>
              <a:off x="5429250" y="4430713"/>
              <a:ext cx="0" cy="225425"/>
            </a:xfrm>
            <a:prstGeom prst="line">
              <a:avLst/>
            </a:prstGeom>
            <a:noFill/>
            <a:ln w="25400">
              <a:solidFill>
                <a:srgbClr val="000000"/>
              </a:solidFill>
              <a:round/>
              <a:headEnd/>
              <a:tailEnd/>
            </a:ln>
            <a:effectLst/>
          </p:spPr>
          <p:txBody>
            <a:bodyPr wrap="none" anchor="ctr"/>
            <a:lstStyle/>
            <a:p>
              <a:endParaRPr lang="en-US" b="1"/>
            </a:p>
          </p:txBody>
        </p:sp>
        <p:sp>
          <p:nvSpPr>
            <p:cNvPr id="119" name="Line 44"/>
            <p:cNvSpPr>
              <a:spLocks noChangeShapeType="1"/>
            </p:cNvSpPr>
            <p:nvPr/>
          </p:nvSpPr>
          <p:spPr bwMode="auto">
            <a:xfrm>
              <a:off x="6037263" y="4422775"/>
              <a:ext cx="0" cy="233363"/>
            </a:xfrm>
            <a:prstGeom prst="line">
              <a:avLst/>
            </a:prstGeom>
            <a:noFill/>
            <a:ln w="25400">
              <a:solidFill>
                <a:srgbClr val="000000"/>
              </a:solidFill>
              <a:round/>
              <a:headEnd/>
              <a:tailEnd/>
            </a:ln>
            <a:effectLst/>
          </p:spPr>
          <p:txBody>
            <a:bodyPr wrap="none" anchor="ctr"/>
            <a:lstStyle/>
            <a:p>
              <a:endParaRPr lang="en-US" b="1"/>
            </a:p>
          </p:txBody>
        </p:sp>
        <p:sp>
          <p:nvSpPr>
            <p:cNvPr id="120" name="Rectangle 48"/>
            <p:cNvSpPr>
              <a:spLocks noChangeArrowheads="1"/>
            </p:cNvSpPr>
            <p:nvPr/>
          </p:nvSpPr>
          <p:spPr bwMode="auto">
            <a:xfrm>
              <a:off x="5173663" y="4805363"/>
              <a:ext cx="58349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INDEX</a:t>
              </a:r>
            </a:p>
          </p:txBody>
        </p:sp>
        <p:grpSp>
          <p:nvGrpSpPr>
            <p:cNvPr id="3" name="Group 51"/>
            <p:cNvGrpSpPr>
              <a:grpSpLocks/>
            </p:cNvGrpSpPr>
            <p:nvPr/>
          </p:nvGrpSpPr>
          <p:grpSpPr bwMode="auto">
            <a:xfrm>
              <a:off x="4848225" y="4689475"/>
              <a:ext cx="1174750" cy="114300"/>
              <a:chOff x="2985" y="4228"/>
              <a:chExt cx="711" cy="84"/>
            </a:xfrm>
          </p:grpSpPr>
          <p:sp>
            <p:nvSpPr>
              <p:cNvPr id="122" name="Arc 49"/>
              <p:cNvSpPr>
                <a:spLocks/>
              </p:cNvSpPr>
              <p:nvPr/>
            </p:nvSpPr>
            <p:spPr bwMode="auto">
              <a:xfrm>
                <a:off x="2985" y="4228"/>
                <a:ext cx="356" cy="8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123" name="Arc 50"/>
              <p:cNvSpPr>
                <a:spLocks/>
              </p:cNvSpPr>
              <p:nvPr/>
            </p:nvSpPr>
            <p:spPr bwMode="auto">
              <a:xfrm>
                <a:off x="3340" y="4228"/>
                <a:ext cx="356"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grpSp>
        <p:sp>
          <p:nvSpPr>
            <p:cNvPr id="124" name="Line 54"/>
            <p:cNvSpPr>
              <a:spLocks noChangeShapeType="1"/>
            </p:cNvSpPr>
            <p:nvPr/>
          </p:nvSpPr>
          <p:spPr bwMode="auto">
            <a:xfrm>
              <a:off x="3921125" y="4441825"/>
              <a:ext cx="0" cy="827088"/>
            </a:xfrm>
            <a:prstGeom prst="line">
              <a:avLst/>
            </a:prstGeom>
            <a:noFill/>
            <a:ln w="25400">
              <a:solidFill>
                <a:srgbClr val="000000"/>
              </a:solidFill>
              <a:round/>
              <a:headEnd/>
              <a:tailEnd/>
            </a:ln>
            <a:effectLst/>
          </p:spPr>
          <p:txBody>
            <a:bodyPr wrap="none" anchor="ctr"/>
            <a:lstStyle/>
            <a:p>
              <a:endParaRPr lang="en-US" b="1"/>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29</a:t>
            </a:fld>
            <a:r>
              <a:rPr lang="en-US" dirty="0"/>
              <a:t>				          </a:t>
            </a:r>
            <a:r>
              <a:rPr lang="en-US"/>
              <a:t>Lecture 42</a:t>
            </a:r>
            <a:endParaRPr lang="en-US" dirty="0"/>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Cache Mapping – Set Associative Mapping</a:t>
            </a:r>
          </a:p>
        </p:txBody>
      </p:sp>
      <p:sp>
        <p:nvSpPr>
          <p:cNvPr id="51" name="Rectangle 3"/>
          <p:cNvSpPr>
            <a:spLocks noChangeArrowheads="1"/>
          </p:cNvSpPr>
          <p:nvPr/>
        </p:nvSpPr>
        <p:spPr bwMode="auto">
          <a:xfrm>
            <a:off x="209550" y="1684337"/>
            <a:ext cx="4981300" cy="328295"/>
          </a:xfrm>
          <a:prstGeom prst="rect">
            <a:avLst/>
          </a:prstGeom>
          <a:noFill/>
          <a:ln w="12700">
            <a:noFill/>
            <a:miter lim="800000"/>
            <a:headEnd/>
            <a:tailEnd/>
          </a:ln>
          <a:effectLst/>
        </p:spPr>
        <p:txBody>
          <a:bodyPr wrap="none" lIns="63500" tIns="25400" rIns="63500" bIns="25400">
            <a:spAutoFit/>
          </a:bodyPr>
          <a:lstStyle/>
          <a:p>
            <a:pPr defTabSz="762000"/>
            <a:r>
              <a:rPr lang="en-US" altLang="ko-KR" sz="1800" b="1" dirty="0"/>
              <a:t>Set Associative Mapping Cache with set size of two</a:t>
            </a:r>
          </a:p>
        </p:txBody>
      </p:sp>
      <p:sp>
        <p:nvSpPr>
          <p:cNvPr id="52" name="Rectangle 4"/>
          <p:cNvSpPr>
            <a:spLocks noChangeArrowheads="1"/>
          </p:cNvSpPr>
          <p:nvPr/>
        </p:nvSpPr>
        <p:spPr bwMode="auto">
          <a:xfrm>
            <a:off x="944562" y="1116012"/>
            <a:ext cx="6171883" cy="339067"/>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800" b="1" dirty="0"/>
              <a:t>- Each memory block has a set of locations in the Cache to load</a:t>
            </a:r>
          </a:p>
        </p:txBody>
      </p:sp>
      <p:grpSp>
        <p:nvGrpSpPr>
          <p:cNvPr id="2" name="Group 34"/>
          <p:cNvGrpSpPr>
            <a:grpSpLocks/>
          </p:cNvGrpSpPr>
          <p:nvPr/>
        </p:nvGrpSpPr>
        <p:grpSpPr bwMode="auto">
          <a:xfrm>
            <a:off x="2066924" y="2846388"/>
            <a:ext cx="5095876" cy="2944812"/>
            <a:chOff x="1209" y="1062"/>
            <a:chExt cx="2188" cy="886"/>
          </a:xfrm>
        </p:grpSpPr>
        <p:sp>
          <p:nvSpPr>
            <p:cNvPr id="54" name="Rectangle 5"/>
            <p:cNvSpPr>
              <a:spLocks noChangeArrowheads="1"/>
            </p:cNvSpPr>
            <p:nvPr/>
          </p:nvSpPr>
          <p:spPr bwMode="auto">
            <a:xfrm>
              <a:off x="1209" y="1062"/>
              <a:ext cx="338"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Index</a:t>
              </a:r>
            </a:p>
          </p:txBody>
        </p:sp>
        <p:sp>
          <p:nvSpPr>
            <p:cNvPr id="55" name="Rectangle 6"/>
            <p:cNvSpPr>
              <a:spLocks noChangeArrowheads="1"/>
            </p:cNvSpPr>
            <p:nvPr/>
          </p:nvSpPr>
          <p:spPr bwMode="auto">
            <a:xfrm>
              <a:off x="1567" y="1070"/>
              <a:ext cx="250"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Tag</a:t>
              </a:r>
            </a:p>
          </p:txBody>
        </p:sp>
        <p:sp>
          <p:nvSpPr>
            <p:cNvPr id="56" name="Rectangle 7"/>
            <p:cNvSpPr>
              <a:spLocks noChangeArrowheads="1"/>
            </p:cNvSpPr>
            <p:nvPr/>
          </p:nvSpPr>
          <p:spPr bwMode="auto">
            <a:xfrm>
              <a:off x="2021" y="1070"/>
              <a:ext cx="303"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Data</a:t>
              </a:r>
            </a:p>
          </p:txBody>
        </p:sp>
        <p:sp>
          <p:nvSpPr>
            <p:cNvPr id="57" name="Line 8"/>
            <p:cNvSpPr>
              <a:spLocks noChangeShapeType="1"/>
            </p:cNvSpPr>
            <p:nvPr/>
          </p:nvSpPr>
          <p:spPr bwMode="auto">
            <a:xfrm>
              <a:off x="1532" y="1232"/>
              <a:ext cx="1862" cy="0"/>
            </a:xfrm>
            <a:prstGeom prst="line">
              <a:avLst/>
            </a:prstGeom>
            <a:noFill/>
            <a:ln w="25400">
              <a:solidFill>
                <a:srgbClr val="000000"/>
              </a:solidFill>
              <a:round/>
              <a:headEnd/>
              <a:tailEnd/>
            </a:ln>
            <a:effectLst/>
          </p:spPr>
          <p:txBody>
            <a:bodyPr wrap="none" anchor="ctr"/>
            <a:lstStyle/>
            <a:p>
              <a:endParaRPr lang="en-US" b="1"/>
            </a:p>
          </p:txBody>
        </p:sp>
        <p:sp>
          <p:nvSpPr>
            <p:cNvPr id="58" name="Rectangle 9"/>
            <p:cNvSpPr>
              <a:spLocks noChangeArrowheads="1"/>
            </p:cNvSpPr>
            <p:nvPr/>
          </p:nvSpPr>
          <p:spPr bwMode="auto">
            <a:xfrm>
              <a:off x="1275" y="1216"/>
              <a:ext cx="273" cy="16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000</a:t>
              </a:r>
            </a:p>
          </p:txBody>
        </p:sp>
        <p:sp>
          <p:nvSpPr>
            <p:cNvPr id="59" name="Line 10"/>
            <p:cNvSpPr>
              <a:spLocks noChangeShapeType="1"/>
            </p:cNvSpPr>
            <p:nvPr/>
          </p:nvSpPr>
          <p:spPr bwMode="auto">
            <a:xfrm flipH="1">
              <a:off x="1528" y="1236"/>
              <a:ext cx="0" cy="686"/>
            </a:xfrm>
            <a:prstGeom prst="line">
              <a:avLst/>
            </a:prstGeom>
            <a:noFill/>
            <a:ln w="25400">
              <a:solidFill>
                <a:srgbClr val="000000"/>
              </a:solidFill>
              <a:round/>
              <a:headEnd/>
              <a:tailEnd/>
            </a:ln>
            <a:effectLst/>
          </p:spPr>
          <p:txBody>
            <a:bodyPr wrap="none" anchor="ctr"/>
            <a:lstStyle/>
            <a:p>
              <a:endParaRPr lang="en-US" b="1"/>
            </a:p>
          </p:txBody>
        </p:sp>
        <p:sp>
          <p:nvSpPr>
            <p:cNvPr id="60" name="Line 11"/>
            <p:cNvSpPr>
              <a:spLocks noChangeShapeType="1"/>
            </p:cNvSpPr>
            <p:nvPr/>
          </p:nvSpPr>
          <p:spPr bwMode="auto">
            <a:xfrm>
              <a:off x="2442" y="1236"/>
              <a:ext cx="0" cy="687"/>
            </a:xfrm>
            <a:prstGeom prst="line">
              <a:avLst/>
            </a:prstGeom>
            <a:noFill/>
            <a:ln w="25400">
              <a:solidFill>
                <a:srgbClr val="000000"/>
              </a:solidFill>
              <a:round/>
              <a:headEnd/>
              <a:tailEnd/>
            </a:ln>
            <a:effectLst/>
          </p:spPr>
          <p:txBody>
            <a:bodyPr wrap="none" anchor="ctr"/>
            <a:lstStyle/>
            <a:p>
              <a:endParaRPr lang="en-US" b="1"/>
            </a:p>
          </p:txBody>
        </p:sp>
        <p:sp>
          <p:nvSpPr>
            <p:cNvPr id="61" name="Line 12"/>
            <p:cNvSpPr>
              <a:spLocks noChangeShapeType="1"/>
            </p:cNvSpPr>
            <p:nvPr/>
          </p:nvSpPr>
          <p:spPr bwMode="auto">
            <a:xfrm>
              <a:off x="1901" y="1236"/>
              <a:ext cx="0" cy="678"/>
            </a:xfrm>
            <a:prstGeom prst="line">
              <a:avLst/>
            </a:prstGeom>
            <a:noFill/>
            <a:ln w="25400">
              <a:solidFill>
                <a:srgbClr val="000000"/>
              </a:solidFill>
              <a:round/>
              <a:headEnd/>
              <a:tailEnd/>
            </a:ln>
            <a:effectLst/>
          </p:spPr>
          <p:txBody>
            <a:bodyPr wrap="none" anchor="ctr"/>
            <a:lstStyle/>
            <a:p>
              <a:endParaRPr lang="en-US" b="1"/>
            </a:p>
          </p:txBody>
        </p:sp>
        <p:sp>
          <p:nvSpPr>
            <p:cNvPr id="62" name="Rectangle 13"/>
            <p:cNvSpPr>
              <a:spLocks noChangeArrowheads="1"/>
            </p:cNvSpPr>
            <p:nvPr/>
          </p:nvSpPr>
          <p:spPr bwMode="auto">
            <a:xfrm>
              <a:off x="1603" y="1222"/>
              <a:ext cx="236"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0 1</a:t>
              </a:r>
            </a:p>
          </p:txBody>
        </p:sp>
        <p:sp>
          <p:nvSpPr>
            <p:cNvPr id="63" name="Rectangle 14"/>
            <p:cNvSpPr>
              <a:spLocks noChangeArrowheads="1"/>
            </p:cNvSpPr>
            <p:nvPr/>
          </p:nvSpPr>
          <p:spPr bwMode="auto">
            <a:xfrm>
              <a:off x="1977" y="1222"/>
              <a:ext cx="380"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3 4 5 0</a:t>
              </a:r>
            </a:p>
          </p:txBody>
        </p:sp>
        <p:sp>
          <p:nvSpPr>
            <p:cNvPr id="64" name="Line 15"/>
            <p:cNvSpPr>
              <a:spLocks noChangeShapeType="1"/>
            </p:cNvSpPr>
            <p:nvPr/>
          </p:nvSpPr>
          <p:spPr bwMode="auto">
            <a:xfrm>
              <a:off x="2478" y="1237"/>
              <a:ext cx="0" cy="679"/>
            </a:xfrm>
            <a:prstGeom prst="line">
              <a:avLst/>
            </a:prstGeom>
            <a:noFill/>
            <a:ln w="25400">
              <a:solidFill>
                <a:srgbClr val="000000"/>
              </a:solidFill>
              <a:round/>
              <a:headEnd/>
              <a:tailEnd/>
            </a:ln>
            <a:effectLst/>
          </p:spPr>
          <p:txBody>
            <a:bodyPr wrap="none" anchor="ctr"/>
            <a:lstStyle/>
            <a:p>
              <a:endParaRPr lang="en-US" b="1"/>
            </a:p>
          </p:txBody>
        </p:sp>
        <p:sp>
          <p:nvSpPr>
            <p:cNvPr id="65" name="Line 16"/>
            <p:cNvSpPr>
              <a:spLocks noChangeShapeType="1"/>
            </p:cNvSpPr>
            <p:nvPr/>
          </p:nvSpPr>
          <p:spPr bwMode="auto">
            <a:xfrm flipH="1">
              <a:off x="3392" y="1236"/>
              <a:ext cx="0" cy="686"/>
            </a:xfrm>
            <a:prstGeom prst="line">
              <a:avLst/>
            </a:prstGeom>
            <a:noFill/>
            <a:ln w="25400">
              <a:solidFill>
                <a:srgbClr val="000000"/>
              </a:solidFill>
              <a:round/>
              <a:headEnd/>
              <a:tailEnd/>
            </a:ln>
            <a:effectLst/>
          </p:spPr>
          <p:txBody>
            <a:bodyPr wrap="none" anchor="ctr"/>
            <a:lstStyle/>
            <a:p>
              <a:endParaRPr lang="en-US" b="1"/>
            </a:p>
          </p:txBody>
        </p:sp>
        <p:sp>
          <p:nvSpPr>
            <p:cNvPr id="66" name="Line 17"/>
            <p:cNvSpPr>
              <a:spLocks noChangeShapeType="1"/>
            </p:cNvSpPr>
            <p:nvPr/>
          </p:nvSpPr>
          <p:spPr bwMode="auto">
            <a:xfrm>
              <a:off x="2851" y="1236"/>
              <a:ext cx="0" cy="689"/>
            </a:xfrm>
            <a:prstGeom prst="line">
              <a:avLst/>
            </a:prstGeom>
            <a:noFill/>
            <a:ln w="25400">
              <a:solidFill>
                <a:srgbClr val="000000"/>
              </a:solidFill>
              <a:round/>
              <a:headEnd/>
              <a:tailEnd/>
            </a:ln>
            <a:effectLst/>
          </p:spPr>
          <p:txBody>
            <a:bodyPr wrap="none" anchor="ctr"/>
            <a:lstStyle/>
            <a:p>
              <a:endParaRPr lang="en-US" b="1"/>
            </a:p>
          </p:txBody>
        </p:sp>
        <p:sp>
          <p:nvSpPr>
            <p:cNvPr id="67" name="Rectangle 18"/>
            <p:cNvSpPr>
              <a:spLocks noChangeArrowheads="1"/>
            </p:cNvSpPr>
            <p:nvPr/>
          </p:nvSpPr>
          <p:spPr bwMode="auto">
            <a:xfrm>
              <a:off x="2554" y="1222"/>
              <a:ext cx="236"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0 2</a:t>
              </a:r>
            </a:p>
          </p:txBody>
        </p:sp>
        <p:sp>
          <p:nvSpPr>
            <p:cNvPr id="68" name="Rectangle 19"/>
            <p:cNvSpPr>
              <a:spLocks noChangeArrowheads="1"/>
            </p:cNvSpPr>
            <p:nvPr/>
          </p:nvSpPr>
          <p:spPr bwMode="auto">
            <a:xfrm>
              <a:off x="2926" y="1222"/>
              <a:ext cx="380"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5 6 7 0</a:t>
              </a:r>
            </a:p>
          </p:txBody>
        </p:sp>
        <p:sp>
          <p:nvSpPr>
            <p:cNvPr id="69" name="Rectangle 20"/>
            <p:cNvSpPr>
              <a:spLocks noChangeArrowheads="1"/>
            </p:cNvSpPr>
            <p:nvPr/>
          </p:nvSpPr>
          <p:spPr bwMode="auto">
            <a:xfrm>
              <a:off x="2517" y="1070"/>
              <a:ext cx="250"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Tag</a:t>
              </a:r>
            </a:p>
          </p:txBody>
        </p:sp>
        <p:sp>
          <p:nvSpPr>
            <p:cNvPr id="70" name="Rectangle 21"/>
            <p:cNvSpPr>
              <a:spLocks noChangeArrowheads="1"/>
            </p:cNvSpPr>
            <p:nvPr/>
          </p:nvSpPr>
          <p:spPr bwMode="auto">
            <a:xfrm>
              <a:off x="2971" y="1070"/>
              <a:ext cx="303"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Data</a:t>
              </a:r>
            </a:p>
          </p:txBody>
        </p:sp>
        <p:sp>
          <p:nvSpPr>
            <p:cNvPr id="71" name="Line 22"/>
            <p:cNvSpPr>
              <a:spLocks noChangeShapeType="1"/>
            </p:cNvSpPr>
            <p:nvPr/>
          </p:nvSpPr>
          <p:spPr bwMode="auto">
            <a:xfrm>
              <a:off x="1532" y="1354"/>
              <a:ext cx="1857" cy="0"/>
            </a:xfrm>
            <a:prstGeom prst="line">
              <a:avLst/>
            </a:prstGeom>
            <a:noFill/>
            <a:ln w="25400">
              <a:solidFill>
                <a:srgbClr val="000000"/>
              </a:solidFill>
              <a:round/>
              <a:headEnd/>
              <a:tailEnd/>
            </a:ln>
            <a:effectLst/>
          </p:spPr>
          <p:txBody>
            <a:bodyPr wrap="none" anchor="ctr"/>
            <a:lstStyle/>
            <a:p>
              <a:endParaRPr lang="en-US" b="1"/>
            </a:p>
          </p:txBody>
        </p:sp>
        <p:sp>
          <p:nvSpPr>
            <p:cNvPr id="72" name="Line 23"/>
            <p:cNvSpPr>
              <a:spLocks noChangeShapeType="1"/>
            </p:cNvSpPr>
            <p:nvPr/>
          </p:nvSpPr>
          <p:spPr bwMode="auto">
            <a:xfrm>
              <a:off x="1532" y="1798"/>
              <a:ext cx="1857" cy="0"/>
            </a:xfrm>
            <a:prstGeom prst="line">
              <a:avLst/>
            </a:prstGeom>
            <a:noFill/>
            <a:ln w="25400">
              <a:solidFill>
                <a:srgbClr val="000000"/>
              </a:solidFill>
              <a:round/>
              <a:headEnd/>
              <a:tailEnd/>
            </a:ln>
            <a:effectLst/>
          </p:spPr>
          <p:txBody>
            <a:bodyPr wrap="none" anchor="ctr"/>
            <a:lstStyle/>
            <a:p>
              <a:endParaRPr lang="en-US" b="1"/>
            </a:p>
          </p:txBody>
        </p:sp>
        <p:sp>
          <p:nvSpPr>
            <p:cNvPr id="73" name="Rectangle 24"/>
            <p:cNvSpPr>
              <a:spLocks noChangeArrowheads="1"/>
            </p:cNvSpPr>
            <p:nvPr/>
          </p:nvSpPr>
          <p:spPr bwMode="auto">
            <a:xfrm>
              <a:off x="1275" y="1781"/>
              <a:ext cx="273" cy="16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777</a:t>
              </a:r>
            </a:p>
          </p:txBody>
        </p:sp>
        <p:sp>
          <p:nvSpPr>
            <p:cNvPr id="74" name="Rectangle 25"/>
            <p:cNvSpPr>
              <a:spLocks noChangeArrowheads="1"/>
            </p:cNvSpPr>
            <p:nvPr/>
          </p:nvSpPr>
          <p:spPr bwMode="auto">
            <a:xfrm>
              <a:off x="1603" y="1787"/>
              <a:ext cx="236"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0 2</a:t>
              </a:r>
            </a:p>
          </p:txBody>
        </p:sp>
        <p:sp>
          <p:nvSpPr>
            <p:cNvPr id="75" name="Rectangle 26"/>
            <p:cNvSpPr>
              <a:spLocks noChangeArrowheads="1"/>
            </p:cNvSpPr>
            <p:nvPr/>
          </p:nvSpPr>
          <p:spPr bwMode="auto">
            <a:xfrm>
              <a:off x="1977" y="1787"/>
              <a:ext cx="380"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6 7 1 0</a:t>
              </a:r>
            </a:p>
          </p:txBody>
        </p:sp>
        <p:sp>
          <p:nvSpPr>
            <p:cNvPr id="76" name="Rectangle 27"/>
            <p:cNvSpPr>
              <a:spLocks noChangeArrowheads="1"/>
            </p:cNvSpPr>
            <p:nvPr/>
          </p:nvSpPr>
          <p:spPr bwMode="auto">
            <a:xfrm>
              <a:off x="2554" y="1787"/>
              <a:ext cx="236"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0 0</a:t>
              </a:r>
            </a:p>
          </p:txBody>
        </p:sp>
        <p:sp>
          <p:nvSpPr>
            <p:cNvPr id="77" name="Rectangle 28"/>
            <p:cNvSpPr>
              <a:spLocks noChangeArrowheads="1"/>
            </p:cNvSpPr>
            <p:nvPr/>
          </p:nvSpPr>
          <p:spPr bwMode="auto">
            <a:xfrm>
              <a:off x="2926" y="1787"/>
              <a:ext cx="380"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2 3 4 0</a:t>
              </a:r>
            </a:p>
          </p:txBody>
        </p:sp>
        <p:sp>
          <p:nvSpPr>
            <p:cNvPr id="78" name="Line 29"/>
            <p:cNvSpPr>
              <a:spLocks noChangeShapeType="1"/>
            </p:cNvSpPr>
            <p:nvPr/>
          </p:nvSpPr>
          <p:spPr bwMode="auto">
            <a:xfrm flipV="1">
              <a:off x="1532" y="1916"/>
              <a:ext cx="1865" cy="3"/>
            </a:xfrm>
            <a:prstGeom prst="line">
              <a:avLst/>
            </a:prstGeom>
            <a:noFill/>
            <a:ln w="25400">
              <a:solidFill>
                <a:srgbClr val="000000"/>
              </a:solidFill>
              <a:round/>
              <a:headEnd/>
              <a:tailEnd/>
            </a:ln>
            <a:effectLst/>
          </p:spPr>
          <p:txBody>
            <a:bodyPr wrap="none" anchor="ctr"/>
            <a:lstStyle/>
            <a:p>
              <a:endParaRPr lang="en-US" b="1"/>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3</a:t>
            </a:fld>
            <a:r>
              <a:rPr lang="en-US" dirty="0"/>
              <a:t>				          Lecture 40</a:t>
            </a:r>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Main Memory </a:t>
            </a:r>
          </a:p>
        </p:txBody>
      </p:sp>
      <p:grpSp>
        <p:nvGrpSpPr>
          <p:cNvPr id="2" name="Group 152"/>
          <p:cNvGrpSpPr/>
          <p:nvPr/>
        </p:nvGrpSpPr>
        <p:grpSpPr>
          <a:xfrm>
            <a:off x="939800" y="1095375"/>
            <a:ext cx="6985000" cy="5457825"/>
            <a:chOff x="482600" y="1095375"/>
            <a:chExt cx="6985000" cy="5457825"/>
          </a:xfrm>
        </p:grpSpPr>
        <p:sp>
          <p:nvSpPr>
            <p:cNvPr id="82" name="Rectangle 3"/>
            <p:cNvSpPr>
              <a:spLocks noChangeArrowheads="1"/>
            </p:cNvSpPr>
            <p:nvPr/>
          </p:nvSpPr>
          <p:spPr bwMode="auto">
            <a:xfrm>
              <a:off x="482600" y="1095375"/>
              <a:ext cx="2413000" cy="330200"/>
            </a:xfrm>
            <a:prstGeom prst="rect">
              <a:avLst/>
            </a:prstGeom>
            <a:noFill/>
            <a:ln w="12700">
              <a:noFill/>
              <a:miter lim="800000"/>
              <a:headEnd/>
              <a:tailEnd/>
            </a:ln>
            <a:effectLst/>
          </p:spPr>
          <p:txBody>
            <a:bodyPr wrap="none" lIns="63500" tIns="25400" rIns="63500" bIns="25400">
              <a:spAutoFit/>
            </a:bodyPr>
            <a:lstStyle/>
            <a:p>
              <a:pPr defTabSz="762000">
                <a:lnSpc>
                  <a:spcPct val="102000"/>
                </a:lnSpc>
              </a:pPr>
              <a:r>
                <a:rPr lang="en-US" altLang="ko-KR" sz="1800"/>
                <a:t>RAM and ROM Chips</a:t>
              </a:r>
            </a:p>
          </p:txBody>
        </p:sp>
        <p:sp>
          <p:nvSpPr>
            <p:cNvPr id="85" name="Rectangle 4"/>
            <p:cNvSpPr>
              <a:spLocks noChangeArrowheads="1"/>
            </p:cNvSpPr>
            <p:nvPr/>
          </p:nvSpPr>
          <p:spPr bwMode="auto">
            <a:xfrm>
              <a:off x="774700" y="1427163"/>
              <a:ext cx="2032000" cy="328612"/>
            </a:xfrm>
            <a:prstGeom prst="rect">
              <a:avLst/>
            </a:prstGeom>
            <a:noFill/>
            <a:ln w="12700">
              <a:noFill/>
              <a:miter lim="800000"/>
              <a:headEnd/>
              <a:tailEnd/>
            </a:ln>
            <a:effectLst/>
          </p:spPr>
          <p:txBody>
            <a:bodyPr wrap="none" lIns="63500" tIns="25400" rIns="63500" bIns="25400">
              <a:spAutoFit/>
            </a:bodyPr>
            <a:lstStyle/>
            <a:p>
              <a:pPr defTabSz="762000">
                <a:lnSpc>
                  <a:spcPct val="101000"/>
                </a:lnSpc>
              </a:pPr>
              <a:r>
                <a:rPr lang="en-US" altLang="ko-KR" sz="1800"/>
                <a:t>Typical RAM chip</a:t>
              </a:r>
            </a:p>
          </p:txBody>
        </p:sp>
        <p:sp>
          <p:nvSpPr>
            <p:cNvPr id="86" name="Rectangle 5"/>
            <p:cNvSpPr>
              <a:spLocks noChangeArrowheads="1"/>
            </p:cNvSpPr>
            <p:nvPr/>
          </p:nvSpPr>
          <p:spPr bwMode="auto">
            <a:xfrm>
              <a:off x="774700" y="4891088"/>
              <a:ext cx="2044700" cy="328612"/>
            </a:xfrm>
            <a:prstGeom prst="rect">
              <a:avLst/>
            </a:prstGeom>
            <a:noFill/>
            <a:ln w="12700">
              <a:noFill/>
              <a:miter lim="800000"/>
              <a:headEnd/>
              <a:tailEnd/>
            </a:ln>
            <a:effectLst/>
          </p:spPr>
          <p:txBody>
            <a:bodyPr wrap="none" lIns="63500" tIns="25400" rIns="63500" bIns="25400">
              <a:spAutoFit/>
            </a:bodyPr>
            <a:lstStyle/>
            <a:p>
              <a:pPr defTabSz="762000">
                <a:lnSpc>
                  <a:spcPct val="101000"/>
                </a:lnSpc>
              </a:pPr>
              <a:r>
                <a:rPr lang="en-US" altLang="ko-KR" sz="1800"/>
                <a:t>Typical ROM chip</a:t>
              </a:r>
            </a:p>
          </p:txBody>
        </p:sp>
        <p:sp>
          <p:nvSpPr>
            <p:cNvPr id="87" name="Line 6"/>
            <p:cNvSpPr>
              <a:spLocks noChangeShapeType="1"/>
            </p:cNvSpPr>
            <p:nvPr/>
          </p:nvSpPr>
          <p:spPr bwMode="auto">
            <a:xfrm>
              <a:off x="3530600" y="2065338"/>
              <a:ext cx="365125" cy="0"/>
            </a:xfrm>
            <a:prstGeom prst="line">
              <a:avLst/>
            </a:prstGeom>
            <a:noFill/>
            <a:ln w="25400">
              <a:solidFill>
                <a:srgbClr val="000000"/>
              </a:solidFill>
              <a:round/>
              <a:headEnd/>
              <a:tailEnd/>
            </a:ln>
            <a:effectLst/>
          </p:spPr>
          <p:txBody>
            <a:bodyPr wrap="none" anchor="ctr"/>
            <a:lstStyle/>
            <a:p>
              <a:endParaRPr lang="en-US"/>
            </a:p>
          </p:txBody>
        </p:sp>
        <p:sp>
          <p:nvSpPr>
            <p:cNvPr id="88" name="Rectangle 7"/>
            <p:cNvSpPr>
              <a:spLocks noChangeArrowheads="1"/>
            </p:cNvSpPr>
            <p:nvPr/>
          </p:nvSpPr>
          <p:spPr bwMode="auto">
            <a:xfrm>
              <a:off x="2370137" y="1943100"/>
              <a:ext cx="112077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Chip select 1</a:t>
              </a:r>
            </a:p>
          </p:txBody>
        </p:sp>
        <p:sp>
          <p:nvSpPr>
            <p:cNvPr id="89" name="Line 8"/>
            <p:cNvSpPr>
              <a:spLocks noChangeShapeType="1"/>
            </p:cNvSpPr>
            <p:nvPr/>
          </p:nvSpPr>
          <p:spPr bwMode="auto">
            <a:xfrm>
              <a:off x="3530600" y="2263775"/>
              <a:ext cx="365125" cy="0"/>
            </a:xfrm>
            <a:prstGeom prst="line">
              <a:avLst/>
            </a:prstGeom>
            <a:noFill/>
            <a:ln w="25400">
              <a:solidFill>
                <a:srgbClr val="000000"/>
              </a:solidFill>
              <a:round/>
              <a:headEnd/>
              <a:tailEnd/>
            </a:ln>
            <a:effectLst/>
          </p:spPr>
          <p:txBody>
            <a:bodyPr wrap="none" anchor="ctr"/>
            <a:lstStyle/>
            <a:p>
              <a:endParaRPr lang="en-US"/>
            </a:p>
          </p:txBody>
        </p:sp>
        <p:sp>
          <p:nvSpPr>
            <p:cNvPr id="90" name="Rectangle 9"/>
            <p:cNvSpPr>
              <a:spLocks noChangeArrowheads="1"/>
            </p:cNvSpPr>
            <p:nvPr/>
          </p:nvSpPr>
          <p:spPr bwMode="auto">
            <a:xfrm>
              <a:off x="2370137" y="2138363"/>
              <a:ext cx="112077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Chip select 2</a:t>
              </a:r>
            </a:p>
          </p:txBody>
        </p:sp>
        <p:sp>
          <p:nvSpPr>
            <p:cNvPr id="91" name="Line 10"/>
            <p:cNvSpPr>
              <a:spLocks noChangeShapeType="1"/>
            </p:cNvSpPr>
            <p:nvPr/>
          </p:nvSpPr>
          <p:spPr bwMode="auto">
            <a:xfrm>
              <a:off x="3530600" y="2459038"/>
              <a:ext cx="365125" cy="0"/>
            </a:xfrm>
            <a:prstGeom prst="line">
              <a:avLst/>
            </a:prstGeom>
            <a:noFill/>
            <a:ln w="25400">
              <a:solidFill>
                <a:srgbClr val="000000"/>
              </a:solidFill>
              <a:round/>
              <a:headEnd/>
              <a:tailEnd/>
            </a:ln>
            <a:effectLst/>
          </p:spPr>
          <p:txBody>
            <a:bodyPr wrap="none" anchor="ctr"/>
            <a:lstStyle/>
            <a:p>
              <a:endParaRPr lang="en-US"/>
            </a:p>
          </p:txBody>
        </p:sp>
        <p:sp>
          <p:nvSpPr>
            <p:cNvPr id="92" name="Line 11"/>
            <p:cNvSpPr>
              <a:spLocks noChangeShapeType="1"/>
            </p:cNvSpPr>
            <p:nvPr/>
          </p:nvSpPr>
          <p:spPr bwMode="auto">
            <a:xfrm>
              <a:off x="3530600" y="2655888"/>
              <a:ext cx="365125" cy="0"/>
            </a:xfrm>
            <a:prstGeom prst="line">
              <a:avLst/>
            </a:prstGeom>
            <a:noFill/>
            <a:ln w="25400">
              <a:solidFill>
                <a:srgbClr val="000000"/>
              </a:solidFill>
              <a:round/>
              <a:headEnd/>
              <a:tailEnd/>
            </a:ln>
            <a:effectLst/>
          </p:spPr>
          <p:txBody>
            <a:bodyPr wrap="none" anchor="ctr"/>
            <a:lstStyle/>
            <a:p>
              <a:endParaRPr lang="en-US"/>
            </a:p>
          </p:txBody>
        </p:sp>
        <p:sp>
          <p:nvSpPr>
            <p:cNvPr id="93" name="Line 12"/>
            <p:cNvSpPr>
              <a:spLocks noChangeShapeType="1"/>
            </p:cNvSpPr>
            <p:nvPr/>
          </p:nvSpPr>
          <p:spPr bwMode="auto">
            <a:xfrm>
              <a:off x="3530600" y="2851150"/>
              <a:ext cx="365125" cy="0"/>
            </a:xfrm>
            <a:prstGeom prst="line">
              <a:avLst/>
            </a:prstGeom>
            <a:noFill/>
            <a:ln w="25400">
              <a:solidFill>
                <a:srgbClr val="000000"/>
              </a:solidFill>
              <a:round/>
              <a:headEnd/>
              <a:tailEnd/>
            </a:ln>
            <a:effectLst/>
          </p:spPr>
          <p:txBody>
            <a:bodyPr wrap="none" anchor="ctr"/>
            <a:lstStyle/>
            <a:p>
              <a:endParaRPr lang="en-US"/>
            </a:p>
          </p:txBody>
        </p:sp>
        <p:sp>
          <p:nvSpPr>
            <p:cNvPr id="94" name="Rectangle 13"/>
            <p:cNvSpPr>
              <a:spLocks noChangeArrowheads="1"/>
            </p:cNvSpPr>
            <p:nvPr/>
          </p:nvSpPr>
          <p:spPr bwMode="auto">
            <a:xfrm>
              <a:off x="2908300" y="2335213"/>
              <a:ext cx="5524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Read</a:t>
              </a:r>
            </a:p>
          </p:txBody>
        </p:sp>
        <p:sp>
          <p:nvSpPr>
            <p:cNvPr id="95" name="Rectangle 14"/>
            <p:cNvSpPr>
              <a:spLocks noChangeArrowheads="1"/>
            </p:cNvSpPr>
            <p:nvPr/>
          </p:nvSpPr>
          <p:spPr bwMode="auto">
            <a:xfrm>
              <a:off x="2908300" y="2530475"/>
              <a:ext cx="56197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Write</a:t>
              </a:r>
            </a:p>
          </p:txBody>
        </p:sp>
        <p:sp>
          <p:nvSpPr>
            <p:cNvPr id="96" name="Rectangle 15"/>
            <p:cNvSpPr>
              <a:spLocks noChangeArrowheads="1"/>
            </p:cNvSpPr>
            <p:nvPr/>
          </p:nvSpPr>
          <p:spPr bwMode="auto">
            <a:xfrm>
              <a:off x="2370137" y="2725738"/>
              <a:ext cx="11287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7-bit address</a:t>
              </a:r>
            </a:p>
          </p:txBody>
        </p:sp>
        <p:sp>
          <p:nvSpPr>
            <p:cNvPr id="97" name="Rectangle 16"/>
            <p:cNvSpPr>
              <a:spLocks noChangeArrowheads="1"/>
            </p:cNvSpPr>
            <p:nvPr/>
          </p:nvSpPr>
          <p:spPr bwMode="auto">
            <a:xfrm>
              <a:off x="3890962" y="1943100"/>
              <a:ext cx="4762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CS1</a:t>
              </a:r>
            </a:p>
          </p:txBody>
        </p:sp>
        <p:sp>
          <p:nvSpPr>
            <p:cNvPr id="98" name="Rectangle 17"/>
            <p:cNvSpPr>
              <a:spLocks noChangeArrowheads="1"/>
            </p:cNvSpPr>
            <p:nvPr/>
          </p:nvSpPr>
          <p:spPr bwMode="auto">
            <a:xfrm>
              <a:off x="3890962" y="2138363"/>
              <a:ext cx="4762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CS2</a:t>
              </a:r>
            </a:p>
          </p:txBody>
        </p:sp>
        <p:sp>
          <p:nvSpPr>
            <p:cNvPr id="99" name="Rectangle 18"/>
            <p:cNvSpPr>
              <a:spLocks noChangeArrowheads="1"/>
            </p:cNvSpPr>
            <p:nvPr/>
          </p:nvSpPr>
          <p:spPr bwMode="auto">
            <a:xfrm>
              <a:off x="3890962" y="2335213"/>
              <a:ext cx="4000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RD</a:t>
              </a:r>
            </a:p>
          </p:txBody>
        </p:sp>
        <p:sp>
          <p:nvSpPr>
            <p:cNvPr id="100" name="Rectangle 19"/>
            <p:cNvSpPr>
              <a:spLocks noChangeArrowheads="1"/>
            </p:cNvSpPr>
            <p:nvPr/>
          </p:nvSpPr>
          <p:spPr bwMode="auto">
            <a:xfrm>
              <a:off x="3890962" y="2530475"/>
              <a:ext cx="43497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WR</a:t>
              </a:r>
            </a:p>
          </p:txBody>
        </p:sp>
        <p:sp>
          <p:nvSpPr>
            <p:cNvPr id="101" name="Rectangle 20"/>
            <p:cNvSpPr>
              <a:spLocks noChangeArrowheads="1"/>
            </p:cNvSpPr>
            <p:nvPr/>
          </p:nvSpPr>
          <p:spPr bwMode="auto">
            <a:xfrm>
              <a:off x="3906837" y="2725738"/>
              <a:ext cx="5270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AD 7</a:t>
              </a:r>
            </a:p>
          </p:txBody>
        </p:sp>
        <p:sp>
          <p:nvSpPr>
            <p:cNvPr id="102" name="Rectangle 21"/>
            <p:cNvSpPr>
              <a:spLocks noChangeArrowheads="1"/>
            </p:cNvSpPr>
            <p:nvPr/>
          </p:nvSpPr>
          <p:spPr bwMode="auto">
            <a:xfrm>
              <a:off x="4527550" y="2265363"/>
              <a:ext cx="687387"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128 x 8</a:t>
              </a:r>
            </a:p>
            <a:p>
              <a:pPr defTabSz="762000" eaLnBrk="1">
                <a:lnSpc>
                  <a:spcPct val="90000"/>
                </a:lnSpc>
              </a:pPr>
              <a:endParaRPr lang="en-US" altLang="ko-KR" sz="1200">
                <a:solidFill>
                  <a:srgbClr val="000000"/>
                </a:solidFill>
              </a:endParaRPr>
            </a:p>
          </p:txBody>
        </p:sp>
        <p:sp>
          <p:nvSpPr>
            <p:cNvPr id="103" name="Rectangle 22"/>
            <p:cNvSpPr>
              <a:spLocks noChangeArrowheads="1"/>
            </p:cNvSpPr>
            <p:nvPr/>
          </p:nvSpPr>
          <p:spPr bwMode="auto">
            <a:xfrm>
              <a:off x="4619625" y="2425700"/>
              <a:ext cx="5270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RAM</a:t>
              </a:r>
            </a:p>
          </p:txBody>
        </p:sp>
        <p:sp>
          <p:nvSpPr>
            <p:cNvPr id="104" name="Rectangle 23"/>
            <p:cNvSpPr>
              <a:spLocks noChangeArrowheads="1"/>
            </p:cNvSpPr>
            <p:nvPr/>
          </p:nvSpPr>
          <p:spPr bwMode="auto">
            <a:xfrm>
              <a:off x="3881437" y="1876425"/>
              <a:ext cx="1536700" cy="1146175"/>
            </a:xfrm>
            <a:prstGeom prst="rect">
              <a:avLst/>
            </a:prstGeom>
            <a:noFill/>
            <a:ln w="25400">
              <a:solidFill>
                <a:srgbClr val="000000"/>
              </a:solidFill>
              <a:miter lim="800000"/>
              <a:headEnd/>
              <a:tailEnd/>
            </a:ln>
            <a:effectLst/>
          </p:spPr>
          <p:txBody>
            <a:bodyPr wrap="none" anchor="ctr"/>
            <a:lstStyle/>
            <a:p>
              <a:endParaRPr lang="en-US"/>
            </a:p>
          </p:txBody>
        </p:sp>
        <p:sp>
          <p:nvSpPr>
            <p:cNvPr id="105" name="Arc 24"/>
            <p:cNvSpPr>
              <a:spLocks/>
            </p:cNvSpPr>
            <p:nvPr/>
          </p:nvSpPr>
          <p:spPr bwMode="auto">
            <a:xfrm>
              <a:off x="5999162" y="2403475"/>
              <a:ext cx="128588" cy="889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a:p>
          </p:txBody>
        </p:sp>
        <p:sp>
          <p:nvSpPr>
            <p:cNvPr id="106" name="Arc 25"/>
            <p:cNvSpPr>
              <a:spLocks/>
            </p:cNvSpPr>
            <p:nvPr/>
          </p:nvSpPr>
          <p:spPr bwMode="auto">
            <a:xfrm>
              <a:off x="5438775" y="2403475"/>
              <a:ext cx="127000" cy="88900"/>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US"/>
            </a:p>
          </p:txBody>
        </p:sp>
        <p:sp>
          <p:nvSpPr>
            <p:cNvPr id="107" name="Line 26"/>
            <p:cNvSpPr>
              <a:spLocks noChangeShapeType="1"/>
            </p:cNvSpPr>
            <p:nvPr/>
          </p:nvSpPr>
          <p:spPr bwMode="auto">
            <a:xfrm>
              <a:off x="5553075" y="2451100"/>
              <a:ext cx="446087" cy="0"/>
            </a:xfrm>
            <a:prstGeom prst="line">
              <a:avLst/>
            </a:prstGeom>
            <a:noFill/>
            <a:ln w="25400">
              <a:solidFill>
                <a:srgbClr val="000000"/>
              </a:solidFill>
              <a:round/>
              <a:headEnd/>
              <a:tailEnd/>
            </a:ln>
            <a:effectLst/>
          </p:spPr>
          <p:txBody>
            <a:bodyPr wrap="none" anchor="ctr"/>
            <a:lstStyle/>
            <a:p>
              <a:endParaRPr lang="en-US"/>
            </a:p>
          </p:txBody>
        </p:sp>
        <p:sp>
          <p:nvSpPr>
            <p:cNvPr id="108" name="Rectangle 27"/>
            <p:cNvSpPr>
              <a:spLocks noChangeArrowheads="1"/>
            </p:cNvSpPr>
            <p:nvPr/>
          </p:nvSpPr>
          <p:spPr bwMode="auto">
            <a:xfrm>
              <a:off x="6116637" y="2335213"/>
              <a:ext cx="117316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8-bit data bus</a:t>
              </a:r>
            </a:p>
          </p:txBody>
        </p:sp>
        <p:sp>
          <p:nvSpPr>
            <p:cNvPr id="109" name="Line 28"/>
            <p:cNvSpPr>
              <a:spLocks noChangeShapeType="1"/>
            </p:cNvSpPr>
            <p:nvPr/>
          </p:nvSpPr>
          <p:spPr bwMode="auto">
            <a:xfrm>
              <a:off x="3989387" y="2159000"/>
              <a:ext cx="282575" cy="0"/>
            </a:xfrm>
            <a:prstGeom prst="line">
              <a:avLst/>
            </a:prstGeom>
            <a:noFill/>
            <a:ln w="25400">
              <a:solidFill>
                <a:srgbClr val="000000"/>
              </a:solidFill>
              <a:round/>
              <a:headEnd/>
              <a:tailEnd/>
            </a:ln>
            <a:effectLst/>
          </p:spPr>
          <p:txBody>
            <a:bodyPr wrap="none" anchor="ctr"/>
            <a:lstStyle/>
            <a:p>
              <a:endParaRPr lang="en-US"/>
            </a:p>
          </p:txBody>
        </p:sp>
        <p:sp>
          <p:nvSpPr>
            <p:cNvPr id="110" name="Rectangle 29"/>
            <p:cNvSpPr>
              <a:spLocks noChangeArrowheads="1"/>
            </p:cNvSpPr>
            <p:nvPr/>
          </p:nvSpPr>
          <p:spPr bwMode="auto">
            <a:xfrm>
              <a:off x="2479675" y="3454400"/>
              <a:ext cx="1716087"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CS1  CS2     RD    WR</a:t>
              </a:r>
            </a:p>
            <a:p>
              <a:pPr defTabSz="762000" eaLnBrk="1">
                <a:lnSpc>
                  <a:spcPct val="90000"/>
                </a:lnSpc>
              </a:pPr>
              <a:endParaRPr lang="en-US" altLang="ko-KR" sz="1200">
                <a:solidFill>
                  <a:srgbClr val="000000"/>
                </a:solidFill>
              </a:endParaRPr>
            </a:p>
          </p:txBody>
        </p:sp>
        <p:sp>
          <p:nvSpPr>
            <p:cNvPr id="111" name="Rectangle 30"/>
            <p:cNvSpPr>
              <a:spLocks noChangeArrowheads="1"/>
            </p:cNvSpPr>
            <p:nvPr/>
          </p:nvSpPr>
          <p:spPr bwMode="auto">
            <a:xfrm>
              <a:off x="2451100" y="3673475"/>
              <a:ext cx="1674812"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   0        0        x        x</a:t>
              </a:r>
            </a:p>
            <a:p>
              <a:pPr defTabSz="762000" eaLnBrk="1">
                <a:lnSpc>
                  <a:spcPct val="90000"/>
                </a:lnSpc>
              </a:pPr>
              <a:endParaRPr lang="en-US" altLang="ko-KR" sz="1200">
                <a:solidFill>
                  <a:srgbClr val="000000"/>
                </a:solidFill>
              </a:endParaRPr>
            </a:p>
          </p:txBody>
        </p:sp>
        <p:sp>
          <p:nvSpPr>
            <p:cNvPr id="112" name="Rectangle 31"/>
            <p:cNvSpPr>
              <a:spLocks noChangeArrowheads="1"/>
            </p:cNvSpPr>
            <p:nvPr/>
          </p:nvSpPr>
          <p:spPr bwMode="auto">
            <a:xfrm>
              <a:off x="2451100" y="3833813"/>
              <a:ext cx="1674812"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   0        1        x        x</a:t>
              </a:r>
            </a:p>
            <a:p>
              <a:pPr defTabSz="762000" eaLnBrk="1">
                <a:lnSpc>
                  <a:spcPct val="90000"/>
                </a:lnSpc>
              </a:pPr>
              <a:endParaRPr lang="en-US" altLang="ko-KR" sz="1200">
                <a:solidFill>
                  <a:srgbClr val="000000"/>
                </a:solidFill>
              </a:endParaRPr>
            </a:p>
          </p:txBody>
        </p:sp>
        <p:sp>
          <p:nvSpPr>
            <p:cNvPr id="113" name="Rectangle 32"/>
            <p:cNvSpPr>
              <a:spLocks noChangeArrowheads="1"/>
            </p:cNvSpPr>
            <p:nvPr/>
          </p:nvSpPr>
          <p:spPr bwMode="auto">
            <a:xfrm>
              <a:off x="2451100" y="3997325"/>
              <a:ext cx="1674812"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   1        0        0        0</a:t>
              </a:r>
            </a:p>
            <a:p>
              <a:pPr defTabSz="762000" eaLnBrk="1">
                <a:lnSpc>
                  <a:spcPct val="90000"/>
                </a:lnSpc>
              </a:pPr>
              <a:endParaRPr lang="en-US" altLang="ko-KR" sz="1200">
                <a:solidFill>
                  <a:srgbClr val="000000"/>
                </a:solidFill>
              </a:endParaRPr>
            </a:p>
          </p:txBody>
        </p:sp>
        <p:sp>
          <p:nvSpPr>
            <p:cNvPr id="114" name="Rectangle 33"/>
            <p:cNvSpPr>
              <a:spLocks noChangeArrowheads="1"/>
            </p:cNvSpPr>
            <p:nvPr/>
          </p:nvSpPr>
          <p:spPr bwMode="auto">
            <a:xfrm>
              <a:off x="2451100" y="4157663"/>
              <a:ext cx="1674812"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   1        0        0        1</a:t>
              </a:r>
            </a:p>
            <a:p>
              <a:pPr defTabSz="762000" eaLnBrk="1">
                <a:lnSpc>
                  <a:spcPct val="90000"/>
                </a:lnSpc>
              </a:pPr>
              <a:endParaRPr lang="en-US" altLang="ko-KR" sz="1200">
                <a:solidFill>
                  <a:srgbClr val="000000"/>
                </a:solidFill>
              </a:endParaRPr>
            </a:p>
          </p:txBody>
        </p:sp>
        <p:sp>
          <p:nvSpPr>
            <p:cNvPr id="115" name="Rectangle 34"/>
            <p:cNvSpPr>
              <a:spLocks noChangeArrowheads="1"/>
            </p:cNvSpPr>
            <p:nvPr/>
          </p:nvSpPr>
          <p:spPr bwMode="auto">
            <a:xfrm>
              <a:off x="2451100" y="4319588"/>
              <a:ext cx="1674812"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   1        0        1        x</a:t>
              </a:r>
            </a:p>
            <a:p>
              <a:pPr defTabSz="762000" eaLnBrk="1">
                <a:lnSpc>
                  <a:spcPct val="90000"/>
                </a:lnSpc>
              </a:pPr>
              <a:endParaRPr lang="en-US" altLang="ko-KR" sz="1200">
                <a:solidFill>
                  <a:srgbClr val="000000"/>
                </a:solidFill>
              </a:endParaRPr>
            </a:p>
          </p:txBody>
        </p:sp>
        <p:sp>
          <p:nvSpPr>
            <p:cNvPr id="116" name="Rectangle 35"/>
            <p:cNvSpPr>
              <a:spLocks noChangeArrowheads="1"/>
            </p:cNvSpPr>
            <p:nvPr/>
          </p:nvSpPr>
          <p:spPr bwMode="auto">
            <a:xfrm>
              <a:off x="2451100" y="4479925"/>
              <a:ext cx="16748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   1        1        x        x</a:t>
              </a:r>
            </a:p>
          </p:txBody>
        </p:sp>
        <p:sp>
          <p:nvSpPr>
            <p:cNvPr id="117" name="Rectangle 36"/>
            <p:cNvSpPr>
              <a:spLocks noChangeArrowheads="1"/>
            </p:cNvSpPr>
            <p:nvPr/>
          </p:nvSpPr>
          <p:spPr bwMode="auto">
            <a:xfrm>
              <a:off x="4232275" y="3443288"/>
              <a:ext cx="1409700"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Memory function</a:t>
              </a:r>
            </a:p>
            <a:p>
              <a:pPr defTabSz="762000" eaLnBrk="1">
                <a:lnSpc>
                  <a:spcPct val="90000"/>
                </a:lnSpc>
              </a:pPr>
              <a:endParaRPr lang="en-US" altLang="ko-KR" sz="1200">
                <a:solidFill>
                  <a:srgbClr val="000000"/>
                </a:solidFill>
              </a:endParaRPr>
            </a:p>
          </p:txBody>
        </p:sp>
        <p:sp>
          <p:nvSpPr>
            <p:cNvPr id="118" name="Rectangle 37"/>
            <p:cNvSpPr>
              <a:spLocks noChangeArrowheads="1"/>
            </p:cNvSpPr>
            <p:nvPr/>
          </p:nvSpPr>
          <p:spPr bwMode="auto">
            <a:xfrm>
              <a:off x="4203700" y="3660775"/>
              <a:ext cx="855662"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     Inhibit</a:t>
              </a:r>
            </a:p>
            <a:p>
              <a:pPr defTabSz="762000" eaLnBrk="1">
                <a:lnSpc>
                  <a:spcPct val="90000"/>
                </a:lnSpc>
              </a:pPr>
              <a:endParaRPr lang="en-US" altLang="ko-KR" sz="1200">
                <a:solidFill>
                  <a:srgbClr val="000000"/>
                </a:solidFill>
              </a:endParaRPr>
            </a:p>
          </p:txBody>
        </p:sp>
        <p:sp>
          <p:nvSpPr>
            <p:cNvPr id="119" name="Rectangle 38"/>
            <p:cNvSpPr>
              <a:spLocks noChangeArrowheads="1"/>
            </p:cNvSpPr>
            <p:nvPr/>
          </p:nvSpPr>
          <p:spPr bwMode="auto">
            <a:xfrm>
              <a:off x="4203700" y="3824288"/>
              <a:ext cx="855662"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     Inhibit</a:t>
              </a:r>
            </a:p>
            <a:p>
              <a:pPr defTabSz="762000" eaLnBrk="1">
                <a:lnSpc>
                  <a:spcPct val="90000"/>
                </a:lnSpc>
              </a:pPr>
              <a:endParaRPr lang="en-US" altLang="ko-KR" sz="1200">
                <a:solidFill>
                  <a:srgbClr val="000000"/>
                </a:solidFill>
              </a:endParaRPr>
            </a:p>
          </p:txBody>
        </p:sp>
        <p:sp>
          <p:nvSpPr>
            <p:cNvPr id="120" name="Rectangle 39"/>
            <p:cNvSpPr>
              <a:spLocks noChangeArrowheads="1"/>
            </p:cNvSpPr>
            <p:nvPr/>
          </p:nvSpPr>
          <p:spPr bwMode="auto">
            <a:xfrm>
              <a:off x="4203700" y="3984625"/>
              <a:ext cx="855662"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     Inhibit</a:t>
              </a:r>
            </a:p>
            <a:p>
              <a:pPr defTabSz="762000" eaLnBrk="1">
                <a:lnSpc>
                  <a:spcPct val="90000"/>
                </a:lnSpc>
              </a:pPr>
              <a:endParaRPr lang="en-US" altLang="ko-KR" sz="1200">
                <a:solidFill>
                  <a:srgbClr val="000000"/>
                </a:solidFill>
              </a:endParaRPr>
            </a:p>
          </p:txBody>
        </p:sp>
        <p:sp>
          <p:nvSpPr>
            <p:cNvPr id="121" name="Rectangle 40"/>
            <p:cNvSpPr>
              <a:spLocks noChangeArrowheads="1"/>
            </p:cNvSpPr>
            <p:nvPr/>
          </p:nvSpPr>
          <p:spPr bwMode="auto">
            <a:xfrm>
              <a:off x="4203700" y="4146550"/>
              <a:ext cx="776287"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     Write</a:t>
              </a:r>
            </a:p>
            <a:p>
              <a:pPr defTabSz="762000" eaLnBrk="1">
                <a:lnSpc>
                  <a:spcPct val="90000"/>
                </a:lnSpc>
              </a:pPr>
              <a:endParaRPr lang="en-US" altLang="ko-KR" sz="1200">
                <a:solidFill>
                  <a:srgbClr val="000000"/>
                </a:solidFill>
              </a:endParaRPr>
            </a:p>
          </p:txBody>
        </p:sp>
        <p:sp>
          <p:nvSpPr>
            <p:cNvPr id="122" name="Rectangle 41"/>
            <p:cNvSpPr>
              <a:spLocks noChangeArrowheads="1"/>
            </p:cNvSpPr>
            <p:nvPr/>
          </p:nvSpPr>
          <p:spPr bwMode="auto">
            <a:xfrm>
              <a:off x="4203700" y="4308475"/>
              <a:ext cx="766762"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     Read</a:t>
              </a:r>
            </a:p>
            <a:p>
              <a:pPr defTabSz="762000" eaLnBrk="1">
                <a:lnSpc>
                  <a:spcPct val="90000"/>
                </a:lnSpc>
              </a:pPr>
              <a:endParaRPr lang="en-US" altLang="ko-KR" sz="1200">
                <a:solidFill>
                  <a:srgbClr val="000000"/>
                </a:solidFill>
              </a:endParaRPr>
            </a:p>
          </p:txBody>
        </p:sp>
        <p:sp>
          <p:nvSpPr>
            <p:cNvPr id="123" name="Rectangle 42"/>
            <p:cNvSpPr>
              <a:spLocks noChangeArrowheads="1"/>
            </p:cNvSpPr>
            <p:nvPr/>
          </p:nvSpPr>
          <p:spPr bwMode="auto">
            <a:xfrm>
              <a:off x="4203700" y="4467225"/>
              <a:ext cx="855662"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     Inhibit</a:t>
              </a:r>
            </a:p>
            <a:p>
              <a:pPr defTabSz="762000" eaLnBrk="1">
                <a:lnSpc>
                  <a:spcPct val="90000"/>
                </a:lnSpc>
              </a:pPr>
              <a:endParaRPr lang="en-US" altLang="ko-KR" sz="1200">
                <a:solidFill>
                  <a:srgbClr val="000000"/>
                </a:solidFill>
              </a:endParaRPr>
            </a:p>
          </p:txBody>
        </p:sp>
        <p:sp>
          <p:nvSpPr>
            <p:cNvPr id="124" name="Rectangle 43"/>
            <p:cNvSpPr>
              <a:spLocks noChangeArrowheads="1"/>
            </p:cNvSpPr>
            <p:nvPr/>
          </p:nvSpPr>
          <p:spPr bwMode="auto">
            <a:xfrm>
              <a:off x="4203700" y="4629150"/>
              <a:ext cx="26670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  </a:t>
              </a:r>
            </a:p>
          </p:txBody>
        </p:sp>
        <p:sp>
          <p:nvSpPr>
            <p:cNvPr id="125" name="Rectangle 44"/>
            <p:cNvSpPr>
              <a:spLocks noChangeArrowheads="1"/>
            </p:cNvSpPr>
            <p:nvPr/>
          </p:nvSpPr>
          <p:spPr bwMode="auto">
            <a:xfrm>
              <a:off x="5688012" y="3443288"/>
              <a:ext cx="1409700"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State of data bus</a:t>
              </a:r>
            </a:p>
            <a:p>
              <a:pPr defTabSz="762000" eaLnBrk="1">
                <a:lnSpc>
                  <a:spcPct val="90000"/>
                </a:lnSpc>
              </a:pPr>
              <a:endParaRPr lang="en-US" altLang="ko-KR" sz="1200">
                <a:solidFill>
                  <a:srgbClr val="000000"/>
                </a:solidFill>
              </a:endParaRPr>
            </a:p>
          </p:txBody>
        </p:sp>
        <p:sp>
          <p:nvSpPr>
            <p:cNvPr id="126" name="Rectangle 45"/>
            <p:cNvSpPr>
              <a:spLocks noChangeArrowheads="1"/>
            </p:cNvSpPr>
            <p:nvPr/>
          </p:nvSpPr>
          <p:spPr bwMode="auto">
            <a:xfrm>
              <a:off x="5659437" y="3660775"/>
              <a:ext cx="1366838"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High-impedence</a:t>
              </a:r>
            </a:p>
            <a:p>
              <a:pPr defTabSz="762000" eaLnBrk="1">
                <a:lnSpc>
                  <a:spcPct val="90000"/>
                </a:lnSpc>
              </a:pPr>
              <a:endParaRPr lang="en-US" altLang="ko-KR" sz="1200">
                <a:solidFill>
                  <a:srgbClr val="000000"/>
                </a:solidFill>
              </a:endParaRPr>
            </a:p>
          </p:txBody>
        </p:sp>
        <p:sp>
          <p:nvSpPr>
            <p:cNvPr id="127" name="Rectangle 46"/>
            <p:cNvSpPr>
              <a:spLocks noChangeArrowheads="1"/>
            </p:cNvSpPr>
            <p:nvPr/>
          </p:nvSpPr>
          <p:spPr bwMode="auto">
            <a:xfrm>
              <a:off x="5659437" y="3825875"/>
              <a:ext cx="1366838"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High-impedence</a:t>
              </a:r>
            </a:p>
            <a:p>
              <a:pPr defTabSz="762000" eaLnBrk="1">
                <a:lnSpc>
                  <a:spcPct val="90000"/>
                </a:lnSpc>
              </a:pPr>
              <a:endParaRPr lang="en-US" altLang="ko-KR" sz="1200">
                <a:solidFill>
                  <a:srgbClr val="000000"/>
                </a:solidFill>
              </a:endParaRPr>
            </a:p>
          </p:txBody>
        </p:sp>
        <p:sp>
          <p:nvSpPr>
            <p:cNvPr id="128" name="Rectangle 47"/>
            <p:cNvSpPr>
              <a:spLocks noChangeArrowheads="1"/>
            </p:cNvSpPr>
            <p:nvPr/>
          </p:nvSpPr>
          <p:spPr bwMode="auto">
            <a:xfrm>
              <a:off x="5659437" y="3986213"/>
              <a:ext cx="1366838"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High-impedence</a:t>
              </a:r>
            </a:p>
            <a:p>
              <a:pPr defTabSz="762000" eaLnBrk="1">
                <a:lnSpc>
                  <a:spcPct val="90000"/>
                </a:lnSpc>
              </a:pPr>
              <a:endParaRPr lang="en-US" altLang="ko-KR" sz="1200">
                <a:solidFill>
                  <a:srgbClr val="000000"/>
                </a:solidFill>
              </a:endParaRPr>
            </a:p>
          </p:txBody>
        </p:sp>
        <p:sp>
          <p:nvSpPr>
            <p:cNvPr id="129" name="Rectangle 48"/>
            <p:cNvSpPr>
              <a:spLocks noChangeArrowheads="1"/>
            </p:cNvSpPr>
            <p:nvPr/>
          </p:nvSpPr>
          <p:spPr bwMode="auto">
            <a:xfrm>
              <a:off x="5659437" y="4146550"/>
              <a:ext cx="1487488"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Input data to RAM</a:t>
              </a:r>
            </a:p>
            <a:p>
              <a:pPr defTabSz="762000" eaLnBrk="1">
                <a:lnSpc>
                  <a:spcPct val="90000"/>
                </a:lnSpc>
              </a:pPr>
              <a:endParaRPr lang="en-US" altLang="ko-KR" sz="1200">
                <a:solidFill>
                  <a:srgbClr val="000000"/>
                </a:solidFill>
              </a:endParaRPr>
            </a:p>
          </p:txBody>
        </p:sp>
        <p:sp>
          <p:nvSpPr>
            <p:cNvPr id="130" name="Rectangle 49"/>
            <p:cNvSpPr>
              <a:spLocks noChangeArrowheads="1"/>
            </p:cNvSpPr>
            <p:nvPr/>
          </p:nvSpPr>
          <p:spPr bwMode="auto">
            <a:xfrm>
              <a:off x="5659437" y="4306888"/>
              <a:ext cx="1808163"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Output data from RAM</a:t>
              </a:r>
            </a:p>
            <a:p>
              <a:pPr defTabSz="762000" eaLnBrk="1">
                <a:lnSpc>
                  <a:spcPct val="90000"/>
                </a:lnSpc>
              </a:pPr>
              <a:endParaRPr lang="en-US" altLang="ko-KR" sz="1200">
                <a:solidFill>
                  <a:srgbClr val="000000"/>
                </a:solidFill>
              </a:endParaRPr>
            </a:p>
          </p:txBody>
        </p:sp>
        <p:sp>
          <p:nvSpPr>
            <p:cNvPr id="131" name="Rectangle 50"/>
            <p:cNvSpPr>
              <a:spLocks noChangeArrowheads="1"/>
            </p:cNvSpPr>
            <p:nvPr/>
          </p:nvSpPr>
          <p:spPr bwMode="auto">
            <a:xfrm>
              <a:off x="5659437" y="4468813"/>
              <a:ext cx="1366838"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High-impedence</a:t>
              </a:r>
            </a:p>
            <a:p>
              <a:pPr defTabSz="762000" eaLnBrk="1">
                <a:lnSpc>
                  <a:spcPct val="90000"/>
                </a:lnSpc>
              </a:pPr>
              <a:endParaRPr lang="en-US" altLang="ko-KR" sz="1200">
                <a:solidFill>
                  <a:srgbClr val="000000"/>
                </a:solidFill>
              </a:endParaRPr>
            </a:p>
          </p:txBody>
        </p:sp>
        <p:sp>
          <p:nvSpPr>
            <p:cNvPr id="132" name="Line 51"/>
            <p:cNvSpPr>
              <a:spLocks noChangeShapeType="1"/>
            </p:cNvSpPr>
            <p:nvPr/>
          </p:nvSpPr>
          <p:spPr bwMode="auto">
            <a:xfrm>
              <a:off x="2465387" y="3676650"/>
              <a:ext cx="4948238" cy="0"/>
            </a:xfrm>
            <a:prstGeom prst="line">
              <a:avLst/>
            </a:prstGeom>
            <a:noFill/>
            <a:ln w="25400">
              <a:solidFill>
                <a:srgbClr val="000000"/>
              </a:solidFill>
              <a:round/>
              <a:headEnd/>
              <a:tailEnd/>
            </a:ln>
            <a:effectLst/>
          </p:spPr>
          <p:txBody>
            <a:bodyPr wrap="none" anchor="ctr"/>
            <a:lstStyle/>
            <a:p>
              <a:endParaRPr lang="en-US"/>
            </a:p>
          </p:txBody>
        </p:sp>
        <p:sp>
          <p:nvSpPr>
            <p:cNvPr id="133" name="Line 52"/>
            <p:cNvSpPr>
              <a:spLocks noChangeShapeType="1"/>
            </p:cNvSpPr>
            <p:nvPr/>
          </p:nvSpPr>
          <p:spPr bwMode="auto">
            <a:xfrm>
              <a:off x="2465387" y="4686300"/>
              <a:ext cx="4948238" cy="0"/>
            </a:xfrm>
            <a:prstGeom prst="line">
              <a:avLst/>
            </a:prstGeom>
            <a:noFill/>
            <a:ln w="25400">
              <a:solidFill>
                <a:srgbClr val="000000"/>
              </a:solidFill>
              <a:round/>
              <a:headEnd/>
              <a:tailEnd/>
            </a:ln>
            <a:effectLst/>
          </p:spPr>
          <p:txBody>
            <a:bodyPr wrap="none" anchor="ctr"/>
            <a:lstStyle/>
            <a:p>
              <a:endParaRPr lang="en-US"/>
            </a:p>
          </p:txBody>
        </p:sp>
        <p:sp>
          <p:nvSpPr>
            <p:cNvPr id="134" name="Line 53"/>
            <p:cNvSpPr>
              <a:spLocks noChangeShapeType="1"/>
            </p:cNvSpPr>
            <p:nvPr/>
          </p:nvSpPr>
          <p:spPr bwMode="auto">
            <a:xfrm>
              <a:off x="4211637" y="3513138"/>
              <a:ext cx="0" cy="1173162"/>
            </a:xfrm>
            <a:prstGeom prst="line">
              <a:avLst/>
            </a:prstGeom>
            <a:noFill/>
            <a:ln w="25400">
              <a:solidFill>
                <a:srgbClr val="000000"/>
              </a:solidFill>
              <a:round/>
              <a:headEnd/>
              <a:tailEnd/>
            </a:ln>
            <a:effectLst/>
          </p:spPr>
          <p:txBody>
            <a:bodyPr wrap="none" anchor="ctr"/>
            <a:lstStyle/>
            <a:p>
              <a:endParaRPr lang="en-US"/>
            </a:p>
          </p:txBody>
        </p:sp>
        <p:sp>
          <p:nvSpPr>
            <p:cNvPr id="135" name="Line 54"/>
            <p:cNvSpPr>
              <a:spLocks noChangeShapeType="1"/>
            </p:cNvSpPr>
            <p:nvPr/>
          </p:nvSpPr>
          <p:spPr bwMode="auto">
            <a:xfrm>
              <a:off x="5586412" y="3513138"/>
              <a:ext cx="0" cy="1173162"/>
            </a:xfrm>
            <a:prstGeom prst="line">
              <a:avLst/>
            </a:prstGeom>
            <a:noFill/>
            <a:ln w="25400">
              <a:solidFill>
                <a:srgbClr val="000000"/>
              </a:solidFill>
              <a:round/>
              <a:headEnd/>
              <a:tailEnd/>
            </a:ln>
            <a:effectLst/>
          </p:spPr>
          <p:txBody>
            <a:bodyPr wrap="none" anchor="ctr"/>
            <a:lstStyle/>
            <a:p>
              <a:endParaRPr lang="en-US"/>
            </a:p>
          </p:txBody>
        </p:sp>
        <p:sp>
          <p:nvSpPr>
            <p:cNvPr id="136" name="Line 55"/>
            <p:cNvSpPr>
              <a:spLocks noChangeShapeType="1"/>
            </p:cNvSpPr>
            <p:nvPr/>
          </p:nvSpPr>
          <p:spPr bwMode="auto">
            <a:xfrm>
              <a:off x="2978150" y="3495675"/>
              <a:ext cx="282575" cy="0"/>
            </a:xfrm>
            <a:prstGeom prst="line">
              <a:avLst/>
            </a:prstGeom>
            <a:noFill/>
            <a:ln w="25400">
              <a:solidFill>
                <a:srgbClr val="000000"/>
              </a:solidFill>
              <a:round/>
              <a:headEnd/>
              <a:tailEnd/>
            </a:ln>
            <a:effectLst/>
          </p:spPr>
          <p:txBody>
            <a:bodyPr wrap="none" anchor="ctr"/>
            <a:lstStyle/>
            <a:p>
              <a:endParaRPr lang="en-US"/>
            </a:p>
          </p:txBody>
        </p:sp>
        <p:sp>
          <p:nvSpPr>
            <p:cNvPr id="137" name="Line 57"/>
            <p:cNvSpPr>
              <a:spLocks noChangeShapeType="1"/>
            </p:cNvSpPr>
            <p:nvPr/>
          </p:nvSpPr>
          <p:spPr bwMode="auto">
            <a:xfrm>
              <a:off x="2746375" y="5548313"/>
              <a:ext cx="331787" cy="0"/>
            </a:xfrm>
            <a:prstGeom prst="line">
              <a:avLst/>
            </a:prstGeom>
            <a:noFill/>
            <a:ln w="25400">
              <a:solidFill>
                <a:srgbClr val="000000"/>
              </a:solidFill>
              <a:round/>
              <a:headEnd/>
              <a:tailEnd/>
            </a:ln>
            <a:effectLst/>
          </p:spPr>
          <p:txBody>
            <a:bodyPr wrap="none" anchor="ctr"/>
            <a:lstStyle/>
            <a:p>
              <a:endParaRPr lang="en-US"/>
            </a:p>
          </p:txBody>
        </p:sp>
        <p:sp>
          <p:nvSpPr>
            <p:cNvPr id="138" name="Rectangle 58"/>
            <p:cNvSpPr>
              <a:spLocks noChangeArrowheads="1"/>
            </p:cNvSpPr>
            <p:nvPr/>
          </p:nvSpPr>
          <p:spPr bwMode="auto">
            <a:xfrm>
              <a:off x="1685925" y="5419725"/>
              <a:ext cx="112077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Chip select 1</a:t>
              </a:r>
            </a:p>
          </p:txBody>
        </p:sp>
        <p:sp>
          <p:nvSpPr>
            <p:cNvPr id="139" name="Line 59"/>
            <p:cNvSpPr>
              <a:spLocks noChangeShapeType="1"/>
            </p:cNvSpPr>
            <p:nvPr/>
          </p:nvSpPr>
          <p:spPr bwMode="auto">
            <a:xfrm>
              <a:off x="2746375" y="5751513"/>
              <a:ext cx="331787" cy="0"/>
            </a:xfrm>
            <a:prstGeom prst="line">
              <a:avLst/>
            </a:prstGeom>
            <a:noFill/>
            <a:ln w="25400">
              <a:solidFill>
                <a:srgbClr val="000000"/>
              </a:solidFill>
              <a:round/>
              <a:headEnd/>
              <a:tailEnd/>
            </a:ln>
            <a:effectLst/>
          </p:spPr>
          <p:txBody>
            <a:bodyPr wrap="none" anchor="ctr"/>
            <a:lstStyle/>
            <a:p>
              <a:endParaRPr lang="en-US"/>
            </a:p>
          </p:txBody>
        </p:sp>
        <p:sp>
          <p:nvSpPr>
            <p:cNvPr id="140" name="Rectangle 60"/>
            <p:cNvSpPr>
              <a:spLocks noChangeArrowheads="1"/>
            </p:cNvSpPr>
            <p:nvPr/>
          </p:nvSpPr>
          <p:spPr bwMode="auto">
            <a:xfrm>
              <a:off x="1685925" y="5624513"/>
              <a:ext cx="112077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Chip select 2</a:t>
              </a:r>
            </a:p>
          </p:txBody>
        </p:sp>
        <p:sp>
          <p:nvSpPr>
            <p:cNvPr id="141" name="Line 61"/>
            <p:cNvSpPr>
              <a:spLocks noChangeShapeType="1"/>
            </p:cNvSpPr>
            <p:nvPr/>
          </p:nvSpPr>
          <p:spPr bwMode="auto">
            <a:xfrm>
              <a:off x="2746375" y="6359525"/>
              <a:ext cx="331787" cy="0"/>
            </a:xfrm>
            <a:prstGeom prst="line">
              <a:avLst/>
            </a:prstGeom>
            <a:noFill/>
            <a:ln w="25400">
              <a:solidFill>
                <a:srgbClr val="000000"/>
              </a:solidFill>
              <a:round/>
              <a:headEnd/>
              <a:tailEnd/>
            </a:ln>
            <a:effectLst/>
          </p:spPr>
          <p:txBody>
            <a:bodyPr wrap="none" anchor="ctr"/>
            <a:lstStyle/>
            <a:p>
              <a:endParaRPr lang="en-US"/>
            </a:p>
          </p:txBody>
        </p:sp>
        <p:sp>
          <p:nvSpPr>
            <p:cNvPr id="142" name="Rectangle 62"/>
            <p:cNvSpPr>
              <a:spLocks noChangeArrowheads="1"/>
            </p:cNvSpPr>
            <p:nvPr/>
          </p:nvSpPr>
          <p:spPr bwMode="auto">
            <a:xfrm>
              <a:off x="1685925" y="6230938"/>
              <a:ext cx="11287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9-bit address</a:t>
              </a:r>
            </a:p>
          </p:txBody>
        </p:sp>
        <p:sp>
          <p:nvSpPr>
            <p:cNvPr id="143" name="Rectangle 63"/>
            <p:cNvSpPr>
              <a:spLocks noChangeArrowheads="1"/>
            </p:cNvSpPr>
            <p:nvPr/>
          </p:nvSpPr>
          <p:spPr bwMode="auto">
            <a:xfrm>
              <a:off x="3076575" y="5408613"/>
              <a:ext cx="4762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CS1</a:t>
              </a:r>
            </a:p>
          </p:txBody>
        </p:sp>
        <p:sp>
          <p:nvSpPr>
            <p:cNvPr id="144" name="Rectangle 64"/>
            <p:cNvSpPr>
              <a:spLocks noChangeArrowheads="1"/>
            </p:cNvSpPr>
            <p:nvPr/>
          </p:nvSpPr>
          <p:spPr bwMode="auto">
            <a:xfrm>
              <a:off x="3076575" y="5611813"/>
              <a:ext cx="4762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CS2</a:t>
              </a:r>
            </a:p>
          </p:txBody>
        </p:sp>
        <p:sp>
          <p:nvSpPr>
            <p:cNvPr id="145" name="Rectangle 65"/>
            <p:cNvSpPr>
              <a:spLocks noChangeArrowheads="1"/>
            </p:cNvSpPr>
            <p:nvPr/>
          </p:nvSpPr>
          <p:spPr bwMode="auto">
            <a:xfrm>
              <a:off x="3089275" y="6243638"/>
              <a:ext cx="5270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AD 9</a:t>
              </a:r>
            </a:p>
          </p:txBody>
        </p:sp>
        <p:sp>
          <p:nvSpPr>
            <p:cNvPr id="146" name="Rectangle 66"/>
            <p:cNvSpPr>
              <a:spLocks noChangeArrowheads="1"/>
            </p:cNvSpPr>
            <p:nvPr/>
          </p:nvSpPr>
          <p:spPr bwMode="auto">
            <a:xfrm>
              <a:off x="3667125" y="5765800"/>
              <a:ext cx="687387"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512 x 8</a:t>
              </a:r>
            </a:p>
            <a:p>
              <a:pPr defTabSz="762000" eaLnBrk="1">
                <a:lnSpc>
                  <a:spcPct val="90000"/>
                </a:lnSpc>
              </a:pPr>
              <a:endParaRPr lang="en-US" altLang="ko-KR" sz="1200">
                <a:solidFill>
                  <a:srgbClr val="000000"/>
                </a:solidFill>
              </a:endParaRPr>
            </a:p>
          </p:txBody>
        </p:sp>
        <p:sp>
          <p:nvSpPr>
            <p:cNvPr id="147" name="Rectangle 67"/>
            <p:cNvSpPr>
              <a:spLocks noChangeArrowheads="1"/>
            </p:cNvSpPr>
            <p:nvPr/>
          </p:nvSpPr>
          <p:spPr bwMode="auto">
            <a:xfrm>
              <a:off x="3754437" y="5934075"/>
              <a:ext cx="53657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ROM</a:t>
              </a:r>
            </a:p>
          </p:txBody>
        </p:sp>
        <p:sp>
          <p:nvSpPr>
            <p:cNvPr id="148" name="Rectangle 68"/>
            <p:cNvSpPr>
              <a:spLocks noChangeArrowheads="1"/>
            </p:cNvSpPr>
            <p:nvPr/>
          </p:nvSpPr>
          <p:spPr bwMode="auto">
            <a:xfrm>
              <a:off x="3057525" y="5353050"/>
              <a:ext cx="1412875" cy="1200150"/>
            </a:xfrm>
            <a:prstGeom prst="rect">
              <a:avLst/>
            </a:prstGeom>
            <a:noFill/>
            <a:ln w="25400">
              <a:solidFill>
                <a:srgbClr val="000000"/>
              </a:solidFill>
              <a:miter lim="800000"/>
              <a:headEnd/>
              <a:tailEnd/>
            </a:ln>
            <a:effectLst/>
          </p:spPr>
          <p:txBody>
            <a:bodyPr wrap="none" anchor="ctr"/>
            <a:lstStyle/>
            <a:p>
              <a:endParaRPr lang="en-US"/>
            </a:p>
          </p:txBody>
        </p:sp>
        <p:sp>
          <p:nvSpPr>
            <p:cNvPr id="149" name="Arc 69"/>
            <p:cNvSpPr>
              <a:spLocks/>
            </p:cNvSpPr>
            <p:nvPr/>
          </p:nvSpPr>
          <p:spPr bwMode="auto">
            <a:xfrm>
              <a:off x="5000625" y="5897563"/>
              <a:ext cx="117475" cy="9048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a:p>
          </p:txBody>
        </p:sp>
        <p:sp>
          <p:nvSpPr>
            <p:cNvPr id="150" name="Line 70"/>
            <p:cNvSpPr>
              <a:spLocks noChangeShapeType="1"/>
            </p:cNvSpPr>
            <p:nvPr/>
          </p:nvSpPr>
          <p:spPr bwMode="auto">
            <a:xfrm>
              <a:off x="4486275" y="5945188"/>
              <a:ext cx="522287" cy="0"/>
            </a:xfrm>
            <a:prstGeom prst="line">
              <a:avLst/>
            </a:prstGeom>
            <a:noFill/>
            <a:ln w="25400">
              <a:solidFill>
                <a:srgbClr val="000000"/>
              </a:solidFill>
              <a:round/>
              <a:headEnd/>
              <a:tailEnd/>
            </a:ln>
            <a:effectLst/>
          </p:spPr>
          <p:txBody>
            <a:bodyPr wrap="none" anchor="ctr"/>
            <a:lstStyle/>
            <a:p>
              <a:endParaRPr lang="en-US"/>
            </a:p>
          </p:txBody>
        </p:sp>
        <p:sp>
          <p:nvSpPr>
            <p:cNvPr id="151" name="Rectangle 71"/>
            <p:cNvSpPr>
              <a:spLocks noChangeArrowheads="1"/>
            </p:cNvSpPr>
            <p:nvPr/>
          </p:nvSpPr>
          <p:spPr bwMode="auto">
            <a:xfrm>
              <a:off x="5108575" y="5813425"/>
              <a:ext cx="117316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8-bit data bus</a:t>
              </a:r>
            </a:p>
          </p:txBody>
        </p:sp>
        <p:sp>
          <p:nvSpPr>
            <p:cNvPr id="152" name="Line 72"/>
            <p:cNvSpPr>
              <a:spLocks noChangeShapeType="1"/>
            </p:cNvSpPr>
            <p:nvPr/>
          </p:nvSpPr>
          <p:spPr bwMode="auto">
            <a:xfrm>
              <a:off x="3165475" y="5643563"/>
              <a:ext cx="295275" cy="0"/>
            </a:xfrm>
            <a:prstGeom prst="line">
              <a:avLst/>
            </a:prstGeom>
            <a:noFill/>
            <a:ln w="25400">
              <a:solidFill>
                <a:srgbClr val="000000"/>
              </a:solidFill>
              <a:round/>
              <a:headEnd/>
              <a:tailEnd/>
            </a:ln>
            <a:effectLst/>
          </p:spPr>
          <p:txBody>
            <a:bodyPr wrap="none" anchor="ctr"/>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30</a:t>
            </a:fld>
            <a:r>
              <a:rPr lang="en-US" dirty="0"/>
              <a:t>				          </a:t>
            </a:r>
            <a:r>
              <a:rPr lang="en-US"/>
              <a:t>Lecture 42</a:t>
            </a:r>
            <a:endParaRPr lang="en-US" dirty="0"/>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Cache Write</a:t>
            </a:r>
          </a:p>
        </p:txBody>
      </p:sp>
      <p:sp>
        <p:nvSpPr>
          <p:cNvPr id="36" name="Rectangle 3"/>
          <p:cNvSpPr>
            <a:spLocks noChangeArrowheads="1"/>
          </p:cNvSpPr>
          <p:nvPr/>
        </p:nvSpPr>
        <p:spPr bwMode="auto">
          <a:xfrm>
            <a:off x="466725" y="1214252"/>
            <a:ext cx="8067675" cy="5186548"/>
          </a:xfrm>
          <a:prstGeom prst="rect">
            <a:avLst/>
          </a:prstGeom>
          <a:noFill/>
          <a:ln w="12700">
            <a:noFill/>
            <a:miter lim="800000"/>
            <a:headEnd/>
            <a:tailEnd/>
          </a:ln>
          <a:effectLst/>
        </p:spPr>
        <p:txBody>
          <a:bodyPr wrap="square" lIns="90488" tIns="44450" rIns="90488" bIns="44450">
            <a:spAutoFit/>
          </a:bodyPr>
          <a:lstStyle/>
          <a:p>
            <a:pPr defTabSz="762000">
              <a:lnSpc>
                <a:spcPct val="80000"/>
              </a:lnSpc>
            </a:pPr>
            <a:r>
              <a:rPr lang="en-US" altLang="ko-KR" sz="1800" b="1" u="sng" dirty="0"/>
              <a:t>Write Through</a:t>
            </a:r>
            <a:endParaRPr lang="en-US" altLang="ko-KR" sz="1800" b="1" dirty="0"/>
          </a:p>
          <a:p>
            <a:pPr defTabSz="762000">
              <a:lnSpc>
                <a:spcPct val="80000"/>
              </a:lnSpc>
            </a:pPr>
            <a:endParaRPr lang="en-US" altLang="ko-KR" sz="1800" b="1" dirty="0"/>
          </a:p>
          <a:p>
            <a:pPr defTabSz="762000">
              <a:lnSpc>
                <a:spcPct val="80000"/>
              </a:lnSpc>
            </a:pPr>
            <a:r>
              <a:rPr lang="en-US" altLang="ko-KR" sz="1800" b="1" dirty="0"/>
              <a:t>         When writing into memory</a:t>
            </a:r>
          </a:p>
          <a:p>
            <a:pPr defTabSz="762000">
              <a:lnSpc>
                <a:spcPct val="80000"/>
              </a:lnSpc>
            </a:pPr>
            <a:endParaRPr lang="en-US" altLang="ko-KR" sz="1800" b="1" dirty="0"/>
          </a:p>
          <a:p>
            <a:pPr defTabSz="762000">
              <a:lnSpc>
                <a:spcPct val="80000"/>
              </a:lnSpc>
            </a:pPr>
            <a:r>
              <a:rPr lang="en-US" altLang="ko-KR" sz="1800" b="1" dirty="0"/>
              <a:t>                If Hit, both Cache and memory is written in parallel</a:t>
            </a:r>
          </a:p>
          <a:p>
            <a:pPr defTabSz="762000">
              <a:lnSpc>
                <a:spcPct val="80000"/>
              </a:lnSpc>
            </a:pPr>
            <a:r>
              <a:rPr lang="en-US" altLang="ko-KR" sz="1800" b="1" dirty="0"/>
              <a:t>                If Miss, Memory is written</a:t>
            </a:r>
          </a:p>
          <a:p>
            <a:pPr defTabSz="762000">
              <a:lnSpc>
                <a:spcPct val="80000"/>
              </a:lnSpc>
            </a:pPr>
            <a:r>
              <a:rPr lang="en-US" altLang="ko-KR" sz="1800" b="1" dirty="0"/>
              <a:t>                    For a read miss, missing block may be overloaded onto a cache block</a:t>
            </a:r>
          </a:p>
          <a:p>
            <a:pPr defTabSz="762000">
              <a:lnSpc>
                <a:spcPct val="80000"/>
              </a:lnSpc>
            </a:pPr>
            <a:endParaRPr lang="en-US" altLang="ko-KR" sz="1800" b="1" dirty="0"/>
          </a:p>
          <a:p>
            <a:pPr defTabSz="762000">
              <a:lnSpc>
                <a:spcPct val="80000"/>
              </a:lnSpc>
            </a:pPr>
            <a:r>
              <a:rPr lang="en-US" altLang="ko-KR" sz="1800" b="1" dirty="0"/>
              <a:t>         Memory is always updated</a:t>
            </a:r>
          </a:p>
          <a:p>
            <a:pPr defTabSz="762000">
              <a:lnSpc>
                <a:spcPct val="80000"/>
              </a:lnSpc>
            </a:pPr>
            <a:r>
              <a:rPr lang="en-US" altLang="ko-KR" sz="1800" b="1" dirty="0"/>
              <a:t>         -&gt; Important when CPU and DMA I/O are both executing</a:t>
            </a:r>
          </a:p>
          <a:p>
            <a:pPr defTabSz="762000">
              <a:lnSpc>
                <a:spcPct val="80000"/>
              </a:lnSpc>
            </a:pPr>
            <a:endParaRPr lang="en-US" altLang="ko-KR" sz="1800" b="1" dirty="0"/>
          </a:p>
          <a:p>
            <a:pPr defTabSz="762000">
              <a:lnSpc>
                <a:spcPct val="80000"/>
              </a:lnSpc>
            </a:pPr>
            <a:r>
              <a:rPr lang="en-US" altLang="ko-KR" sz="1800" b="1" dirty="0"/>
              <a:t>         Slow, due to the memory access time</a:t>
            </a:r>
          </a:p>
          <a:p>
            <a:pPr defTabSz="762000">
              <a:lnSpc>
                <a:spcPct val="80000"/>
              </a:lnSpc>
            </a:pPr>
            <a:endParaRPr lang="en-US" altLang="ko-KR" sz="1800" b="1" dirty="0"/>
          </a:p>
          <a:p>
            <a:pPr defTabSz="762000">
              <a:lnSpc>
                <a:spcPct val="80000"/>
              </a:lnSpc>
            </a:pPr>
            <a:r>
              <a:rPr lang="en-US" altLang="ko-KR" sz="1800" b="1" u="sng" dirty="0"/>
              <a:t>Write-Back (Copy-Back)</a:t>
            </a:r>
            <a:endParaRPr lang="en-US" altLang="ko-KR" sz="1800" b="1" dirty="0"/>
          </a:p>
          <a:p>
            <a:pPr defTabSz="762000">
              <a:lnSpc>
                <a:spcPct val="80000"/>
              </a:lnSpc>
            </a:pPr>
            <a:endParaRPr lang="en-US" altLang="ko-KR" sz="1800" b="1" dirty="0"/>
          </a:p>
          <a:p>
            <a:pPr defTabSz="762000">
              <a:lnSpc>
                <a:spcPct val="80000"/>
              </a:lnSpc>
            </a:pPr>
            <a:r>
              <a:rPr lang="en-US" altLang="ko-KR" sz="1800" b="1" dirty="0"/>
              <a:t>         When writing into memory</a:t>
            </a:r>
          </a:p>
          <a:p>
            <a:pPr defTabSz="762000">
              <a:lnSpc>
                <a:spcPct val="80000"/>
              </a:lnSpc>
            </a:pPr>
            <a:endParaRPr lang="en-US" altLang="ko-KR" sz="1800" b="1" dirty="0"/>
          </a:p>
          <a:p>
            <a:pPr defTabSz="762000">
              <a:lnSpc>
                <a:spcPct val="80000"/>
              </a:lnSpc>
            </a:pPr>
            <a:r>
              <a:rPr lang="en-US" altLang="ko-KR" sz="1800" b="1" dirty="0"/>
              <a:t>                If Hit, only Cache is written</a:t>
            </a:r>
          </a:p>
          <a:p>
            <a:pPr defTabSz="762000">
              <a:lnSpc>
                <a:spcPct val="80000"/>
              </a:lnSpc>
            </a:pPr>
            <a:r>
              <a:rPr lang="en-US" altLang="ko-KR" sz="1800" b="1" dirty="0"/>
              <a:t>                If Miss, missing block is brought to Cache and write into Cache</a:t>
            </a:r>
          </a:p>
          <a:p>
            <a:pPr defTabSz="762000">
              <a:lnSpc>
                <a:spcPct val="80000"/>
              </a:lnSpc>
            </a:pPr>
            <a:r>
              <a:rPr lang="en-US" altLang="ko-KR" sz="1800" b="1" dirty="0"/>
              <a:t>                      For a read miss, candidate block must be written back to the memory   </a:t>
            </a:r>
          </a:p>
          <a:p>
            <a:pPr defTabSz="762000">
              <a:lnSpc>
                <a:spcPct val="80000"/>
              </a:lnSpc>
            </a:pPr>
            <a:endParaRPr lang="en-US" altLang="ko-KR" sz="1800" b="1" dirty="0"/>
          </a:p>
          <a:p>
            <a:pPr defTabSz="762000">
              <a:lnSpc>
                <a:spcPct val="80000"/>
              </a:lnSpc>
            </a:pPr>
            <a:r>
              <a:rPr lang="en-US" altLang="ko-KR" sz="1800" b="1" dirty="0"/>
              <a:t>         Memory is not up-to-date, i.e., the same item in</a:t>
            </a:r>
          </a:p>
          <a:p>
            <a:pPr defTabSz="762000">
              <a:lnSpc>
                <a:spcPct val="80000"/>
              </a:lnSpc>
            </a:pPr>
            <a:r>
              <a:rPr lang="en-US" altLang="ko-KR" sz="1800" b="1" dirty="0"/>
              <a:t>                Cache and memory may have different value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87025"/>
            <a:ext cx="8686800" cy="6370975"/>
          </a:xfrm>
          <a:prstGeom prst="rect">
            <a:avLst/>
          </a:prstGeom>
        </p:spPr>
        <p:txBody>
          <a:bodyPr wrap="square">
            <a:spAutoFit/>
          </a:bodyPr>
          <a:lstStyle/>
          <a:p>
            <a:pPr algn="just">
              <a:buFont typeface="Wingdings" pitchFamily="2" charset="2"/>
              <a:buChar char="v"/>
            </a:pPr>
            <a:r>
              <a:rPr lang="en-US" sz="2400" dirty="0" smtClean="0">
                <a:latin typeface="Times New Roman" pitchFamily="18" charset="0"/>
                <a:cs typeface="Times New Roman" pitchFamily="18" charset="0"/>
              </a:rPr>
              <a:t>Virtual memory is the partition of logical memory from physical memory. This partition supports large virtual memory for programmers when only limited physical memory is available.</a:t>
            </a:r>
          </a:p>
          <a:p>
            <a:pPr algn="just">
              <a:buFont typeface="Wingdings" pitchFamily="2" charset="2"/>
              <a:buChar char="v"/>
            </a:pP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Virtual memory can give programmers the deception that they have a very high memory although the computer has a small main memory. It creates the function of programming easier because the programmer no longer requires to worry about the multiple physical memory available.</a:t>
            </a:r>
          </a:p>
          <a:p>
            <a:pPr algn="just">
              <a:buFont typeface="Wingdings" pitchFamily="2" charset="2"/>
              <a:buChar char="v"/>
            </a:pP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t>Virtual memory works similarly, but at one level up in the memory hierarchy. A memory management unit (MMU) transfers data between physical memory and some gradual storage device, generally a disk. This storage area can be defined as a swap disk or swap file, based on its execution. Retrieving data from physical memory is much faster than accessing data from the swap disk.</a:t>
            </a:r>
            <a:endParaRPr lang="en-US"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686800" cy="6001643"/>
          </a:xfrm>
          <a:prstGeom prst="rect">
            <a:avLst/>
          </a:prstGeom>
        </p:spPr>
        <p:txBody>
          <a:bodyPr wrap="square">
            <a:spAutoFit/>
          </a:bodyPr>
          <a:lstStyle/>
          <a:p>
            <a:pPr>
              <a:buFont typeface="Wingdings" pitchFamily="2" charset="2"/>
              <a:buChar char="v"/>
            </a:pPr>
            <a:r>
              <a:rPr lang="en-US" sz="2400" dirty="0" smtClean="0">
                <a:latin typeface="Times New Roman" pitchFamily="18" charset="0"/>
                <a:cs typeface="Times New Roman" pitchFamily="18" charset="0"/>
              </a:rPr>
              <a:t>Paging is a technique of memory management where small fixed-length pages are allocated instead of a single large variable-length contiguous block in the case of the dynamic allocation technique. </a:t>
            </a: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In a paged system, each process is divided into several fixed-size ‘chunks’ called pages, typically 4k bytes in length. The memory space is also divided into blocks of the equal size known as frames.</a:t>
            </a:r>
          </a:p>
          <a:p>
            <a:pPr>
              <a:buFont typeface="Wingdings" pitchFamily="2" charset="2"/>
              <a:buChar char="v"/>
            </a:pPr>
            <a:endParaRPr lang="en-US" sz="2400" dirty="0" smtClean="0">
              <a:latin typeface="Times New Roman" pitchFamily="18" charset="0"/>
              <a:cs typeface="Times New Roman" pitchFamily="18" charset="0"/>
            </a:endParaRPr>
          </a:p>
          <a:p>
            <a:r>
              <a:rPr lang="en-US" sz="2400" b="1" dirty="0" smtClean="0">
                <a:solidFill>
                  <a:srgbClr val="FF0000"/>
                </a:solidFill>
              </a:rPr>
              <a:t>Advantages of Paging</a:t>
            </a:r>
          </a:p>
          <a:p>
            <a:r>
              <a:rPr lang="en-US" sz="2400" dirty="0" smtClean="0"/>
              <a:t>There are the following advantages of Paging are −</a:t>
            </a:r>
          </a:p>
          <a:p>
            <a:pPr>
              <a:buFont typeface="Wingdings" pitchFamily="2" charset="2"/>
              <a:buChar char="ü"/>
            </a:pPr>
            <a:r>
              <a:rPr lang="en-US" sz="2400" dirty="0" smtClean="0"/>
              <a:t>In Paging, there is no requirement for external fragmentation.</a:t>
            </a:r>
          </a:p>
          <a:p>
            <a:pPr>
              <a:buFont typeface="Wingdings" pitchFamily="2" charset="2"/>
              <a:buChar char="ü"/>
            </a:pPr>
            <a:r>
              <a:rPr lang="en-US" sz="2400" dirty="0" smtClean="0"/>
              <a:t>In Paging, the swapping among equal-size pages and page frames is clear.</a:t>
            </a:r>
          </a:p>
          <a:p>
            <a:pPr>
              <a:buFont typeface="Wingdings" pitchFamily="2" charset="2"/>
              <a:buChar char="ü"/>
            </a:pPr>
            <a:r>
              <a:rPr lang="en-US" sz="2400" dirty="0" smtClean="0"/>
              <a:t>Paging is a simple approach that it can use for memory management.</a:t>
            </a:r>
          </a:p>
          <a:p>
            <a:pPr>
              <a:buFont typeface="Wingdings" pitchFamily="2" charset="2"/>
              <a:buChar char="v"/>
            </a:pPr>
            <a:endParaRPr lang="en-US" sz="24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33</a:t>
            </a:fld>
            <a:r>
              <a:rPr lang="en-US" dirty="0"/>
              <a:t>				          Lecture 43</a:t>
            </a:r>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Virtual Memory</a:t>
            </a:r>
          </a:p>
        </p:txBody>
      </p:sp>
      <p:sp>
        <p:nvSpPr>
          <p:cNvPr id="11" name="Rectangle 3"/>
          <p:cNvSpPr>
            <a:spLocks noChangeArrowheads="1"/>
          </p:cNvSpPr>
          <p:nvPr/>
        </p:nvSpPr>
        <p:spPr bwMode="auto">
          <a:xfrm>
            <a:off x="439738" y="1105706"/>
            <a:ext cx="8170862" cy="494494"/>
          </a:xfrm>
          <a:prstGeom prst="rect">
            <a:avLst/>
          </a:prstGeom>
          <a:noFill/>
          <a:ln w="12700">
            <a:noFill/>
            <a:miter lim="800000"/>
            <a:headEnd/>
            <a:tailEnd/>
          </a:ln>
          <a:effectLst/>
        </p:spPr>
        <p:txBody>
          <a:bodyPr wrap="square" lIns="63500" tIns="25400" rIns="63500" bIns="25400">
            <a:spAutoFit/>
          </a:bodyPr>
          <a:lstStyle/>
          <a:p>
            <a:pPr defTabSz="762000">
              <a:lnSpc>
                <a:spcPct val="90000"/>
              </a:lnSpc>
            </a:pPr>
            <a:r>
              <a:rPr lang="en-US" altLang="ko-KR" sz="1600" b="1" dirty="0"/>
              <a:t>Give the programmer the illusion that the system has a very large memory, even though the computer actually has a relatively small main memory</a:t>
            </a:r>
          </a:p>
        </p:txBody>
      </p:sp>
      <p:sp>
        <p:nvSpPr>
          <p:cNvPr id="12" name="Rectangle 4"/>
          <p:cNvSpPr>
            <a:spLocks noChangeArrowheads="1"/>
          </p:cNvSpPr>
          <p:nvPr/>
        </p:nvSpPr>
        <p:spPr bwMode="auto">
          <a:xfrm>
            <a:off x="808038" y="1692383"/>
            <a:ext cx="5155001" cy="324128"/>
          </a:xfrm>
          <a:prstGeom prst="rect">
            <a:avLst/>
          </a:prstGeom>
          <a:noFill/>
          <a:ln w="12700">
            <a:noFill/>
            <a:miter lim="800000"/>
            <a:headEnd/>
            <a:tailEnd/>
          </a:ln>
          <a:effectLst/>
        </p:spPr>
        <p:txBody>
          <a:bodyPr wrap="none" lIns="63500" tIns="25400" rIns="63500" bIns="25400">
            <a:spAutoFit/>
          </a:bodyPr>
          <a:lstStyle/>
          <a:p>
            <a:pPr defTabSz="762000">
              <a:lnSpc>
                <a:spcPct val="102000"/>
              </a:lnSpc>
            </a:pPr>
            <a:r>
              <a:rPr lang="en-US" altLang="ko-KR" sz="1800" b="1"/>
              <a:t>Address Space(Logical)  and Memory Space(Physical)</a:t>
            </a:r>
          </a:p>
        </p:txBody>
      </p:sp>
      <p:sp>
        <p:nvSpPr>
          <p:cNvPr id="13" name="Rectangle 13"/>
          <p:cNvSpPr>
            <a:spLocks noChangeArrowheads="1"/>
          </p:cNvSpPr>
          <p:nvPr/>
        </p:nvSpPr>
        <p:spPr bwMode="auto">
          <a:xfrm>
            <a:off x="352425" y="3519596"/>
            <a:ext cx="6473503" cy="610808"/>
          </a:xfrm>
          <a:prstGeom prst="rect">
            <a:avLst/>
          </a:prstGeom>
          <a:noFill/>
          <a:ln w="12700">
            <a:noFill/>
            <a:miter lim="800000"/>
            <a:headEnd/>
            <a:tailEnd/>
          </a:ln>
          <a:effectLst/>
        </p:spPr>
        <p:txBody>
          <a:bodyPr wrap="none" lIns="63500" tIns="25400" rIns="63500" bIns="25400">
            <a:spAutoFit/>
          </a:bodyPr>
          <a:lstStyle/>
          <a:p>
            <a:pPr defTabSz="762000">
              <a:lnSpc>
                <a:spcPct val="101000"/>
              </a:lnSpc>
            </a:pPr>
            <a:r>
              <a:rPr lang="en-US" altLang="ko-KR" sz="1800" b="1"/>
              <a:t>Address Mapping       </a:t>
            </a:r>
          </a:p>
          <a:p>
            <a:pPr defTabSz="762000">
              <a:lnSpc>
                <a:spcPct val="101000"/>
              </a:lnSpc>
            </a:pPr>
            <a:r>
              <a:rPr lang="en-US" altLang="ko-KR" sz="1800" b="1"/>
              <a:t>      Memory </a:t>
            </a:r>
            <a:r>
              <a:rPr lang="en-US" altLang="ko-KR" sz="1800" b="1" i="1"/>
              <a:t>Mapping Table</a:t>
            </a:r>
            <a:r>
              <a:rPr lang="en-US" altLang="ko-KR" sz="1800" b="1"/>
              <a:t> for </a:t>
            </a:r>
            <a:r>
              <a:rPr lang="en-US" altLang="ko-KR" sz="1800" b="1" i="1"/>
              <a:t>Virtual Address</a:t>
            </a:r>
            <a:r>
              <a:rPr lang="en-US" altLang="ko-KR" sz="1800" b="1"/>
              <a:t> -&gt; </a:t>
            </a:r>
            <a:r>
              <a:rPr lang="en-US" altLang="ko-KR" sz="1800" b="1" i="1"/>
              <a:t>Physical Address</a:t>
            </a:r>
            <a:endParaRPr lang="en-US" altLang="ko-KR" sz="1800" b="1"/>
          </a:p>
        </p:txBody>
      </p:sp>
      <p:grpSp>
        <p:nvGrpSpPr>
          <p:cNvPr id="2" name="Group 58"/>
          <p:cNvGrpSpPr>
            <a:grpSpLocks/>
          </p:cNvGrpSpPr>
          <p:nvPr/>
        </p:nvGrpSpPr>
        <p:grpSpPr bwMode="auto">
          <a:xfrm>
            <a:off x="1314450" y="2040047"/>
            <a:ext cx="5286781" cy="1358484"/>
            <a:chOff x="366" y="1541"/>
            <a:chExt cx="4585" cy="635"/>
          </a:xfrm>
        </p:grpSpPr>
        <p:sp>
          <p:nvSpPr>
            <p:cNvPr id="15" name="Rectangle 5"/>
            <p:cNvSpPr>
              <a:spLocks noChangeArrowheads="1"/>
            </p:cNvSpPr>
            <p:nvPr/>
          </p:nvSpPr>
          <p:spPr bwMode="auto">
            <a:xfrm>
              <a:off x="1097" y="1750"/>
              <a:ext cx="1158" cy="227"/>
            </a:xfrm>
            <a:prstGeom prst="rect">
              <a:avLst/>
            </a:prstGeom>
            <a:noFill/>
            <a:ln w="25400">
              <a:noFill/>
              <a:miter lim="800000"/>
              <a:headEnd/>
              <a:tailEnd/>
            </a:ln>
            <a:effectLst/>
          </p:spPr>
          <p:txBody>
            <a:bodyPr wrap="none" lIns="63500" tIns="25400" rIns="63500" bIns="25400">
              <a:spAutoFit/>
            </a:bodyPr>
            <a:lstStyle/>
            <a:p>
              <a:pPr defTabSz="762000">
                <a:lnSpc>
                  <a:spcPct val="101000"/>
                </a:lnSpc>
              </a:pPr>
              <a:r>
                <a:rPr lang="en-US" altLang="ko-KR" sz="1400" b="1"/>
                <a:t>virtual address</a:t>
              </a:r>
            </a:p>
            <a:p>
              <a:pPr defTabSz="762000">
                <a:lnSpc>
                  <a:spcPct val="101000"/>
                </a:lnSpc>
              </a:pPr>
              <a:r>
                <a:rPr lang="en-US" altLang="ko-KR" sz="1400" b="1"/>
                <a:t>(logical address)</a:t>
              </a:r>
            </a:p>
          </p:txBody>
        </p:sp>
        <p:sp>
          <p:nvSpPr>
            <p:cNvPr id="16" name="Rectangle 6"/>
            <p:cNvSpPr>
              <a:spLocks noChangeArrowheads="1"/>
            </p:cNvSpPr>
            <p:nvPr/>
          </p:nvSpPr>
          <p:spPr bwMode="auto">
            <a:xfrm>
              <a:off x="3489" y="1812"/>
              <a:ext cx="1164" cy="125"/>
            </a:xfrm>
            <a:prstGeom prst="rect">
              <a:avLst/>
            </a:prstGeom>
            <a:noFill/>
            <a:ln w="25400">
              <a:noFill/>
              <a:miter lim="800000"/>
              <a:headEnd/>
              <a:tailEnd/>
            </a:ln>
            <a:effectLst/>
          </p:spPr>
          <p:txBody>
            <a:bodyPr wrap="none" lIns="63500" tIns="25400" rIns="63500" bIns="25400">
              <a:spAutoFit/>
            </a:bodyPr>
            <a:lstStyle/>
            <a:p>
              <a:pPr defTabSz="762000"/>
              <a:r>
                <a:rPr lang="en-US" altLang="ko-KR" sz="1400" b="1"/>
                <a:t>physical address</a:t>
              </a:r>
            </a:p>
          </p:txBody>
        </p:sp>
        <p:sp>
          <p:nvSpPr>
            <p:cNvPr id="17" name="Oval 7"/>
            <p:cNvSpPr>
              <a:spLocks noChangeArrowheads="1"/>
            </p:cNvSpPr>
            <p:nvPr/>
          </p:nvSpPr>
          <p:spPr bwMode="auto">
            <a:xfrm>
              <a:off x="997" y="1662"/>
              <a:ext cx="1551" cy="382"/>
            </a:xfrm>
            <a:prstGeom prst="ellipse">
              <a:avLst/>
            </a:prstGeom>
            <a:noFill/>
            <a:ln w="25400">
              <a:solidFill>
                <a:schemeClr val="tx1"/>
              </a:solidFill>
              <a:round/>
              <a:headEnd/>
              <a:tailEnd/>
            </a:ln>
            <a:effectLst/>
          </p:spPr>
          <p:txBody>
            <a:bodyPr wrap="none" anchor="ctr"/>
            <a:lstStyle/>
            <a:p>
              <a:endParaRPr lang="en-US" b="1"/>
            </a:p>
          </p:txBody>
        </p:sp>
        <p:sp>
          <p:nvSpPr>
            <p:cNvPr id="18" name="Oval 8"/>
            <p:cNvSpPr>
              <a:spLocks noChangeArrowheads="1"/>
            </p:cNvSpPr>
            <p:nvPr/>
          </p:nvSpPr>
          <p:spPr bwMode="auto">
            <a:xfrm>
              <a:off x="3401" y="1662"/>
              <a:ext cx="1550" cy="382"/>
            </a:xfrm>
            <a:prstGeom prst="ellipse">
              <a:avLst/>
            </a:prstGeom>
            <a:noFill/>
            <a:ln w="25400">
              <a:solidFill>
                <a:schemeClr val="tx1"/>
              </a:solidFill>
              <a:round/>
              <a:headEnd/>
              <a:tailEnd/>
            </a:ln>
            <a:effectLst/>
          </p:spPr>
          <p:txBody>
            <a:bodyPr wrap="none" anchor="ctr"/>
            <a:lstStyle/>
            <a:p>
              <a:endParaRPr lang="en-US" b="1"/>
            </a:p>
          </p:txBody>
        </p:sp>
        <p:sp>
          <p:nvSpPr>
            <p:cNvPr id="19" name="Line 9"/>
            <p:cNvSpPr>
              <a:spLocks noChangeShapeType="1"/>
            </p:cNvSpPr>
            <p:nvPr/>
          </p:nvSpPr>
          <p:spPr bwMode="auto">
            <a:xfrm>
              <a:off x="2636" y="1855"/>
              <a:ext cx="687" cy="0"/>
            </a:xfrm>
            <a:prstGeom prst="line">
              <a:avLst/>
            </a:prstGeom>
            <a:noFill/>
            <a:ln w="25400">
              <a:solidFill>
                <a:schemeClr val="tx1"/>
              </a:solidFill>
              <a:round/>
              <a:headEnd/>
              <a:tailEnd type="triangle" w="med" len="med"/>
            </a:ln>
            <a:effectLst/>
          </p:spPr>
          <p:txBody>
            <a:bodyPr wrap="none" anchor="ctr"/>
            <a:lstStyle/>
            <a:p>
              <a:endParaRPr lang="en-US" b="1"/>
            </a:p>
          </p:txBody>
        </p:sp>
        <p:sp>
          <p:nvSpPr>
            <p:cNvPr id="20" name="Rectangle 10"/>
            <p:cNvSpPr>
              <a:spLocks noChangeArrowheads="1"/>
            </p:cNvSpPr>
            <p:nvPr/>
          </p:nvSpPr>
          <p:spPr bwMode="auto">
            <a:xfrm>
              <a:off x="1152" y="1541"/>
              <a:ext cx="1012" cy="125"/>
            </a:xfrm>
            <a:prstGeom prst="rect">
              <a:avLst/>
            </a:prstGeom>
            <a:noFill/>
            <a:ln w="25400">
              <a:noFill/>
              <a:miter lim="800000"/>
              <a:headEnd/>
              <a:tailEnd/>
            </a:ln>
            <a:effectLst/>
          </p:spPr>
          <p:txBody>
            <a:bodyPr wrap="none" lIns="63500" tIns="25400" rIns="63500" bIns="25400">
              <a:spAutoFit/>
            </a:bodyPr>
            <a:lstStyle/>
            <a:p>
              <a:pPr defTabSz="762000"/>
              <a:r>
                <a:rPr lang="en-US" altLang="ko-KR" sz="1400" b="1"/>
                <a:t>address space</a:t>
              </a:r>
            </a:p>
          </p:txBody>
        </p:sp>
        <p:sp>
          <p:nvSpPr>
            <p:cNvPr id="21" name="Rectangle 11"/>
            <p:cNvSpPr>
              <a:spLocks noChangeArrowheads="1"/>
            </p:cNvSpPr>
            <p:nvPr/>
          </p:nvSpPr>
          <p:spPr bwMode="auto">
            <a:xfrm>
              <a:off x="3579" y="1552"/>
              <a:ext cx="1056" cy="125"/>
            </a:xfrm>
            <a:prstGeom prst="rect">
              <a:avLst/>
            </a:prstGeom>
            <a:noFill/>
            <a:ln w="25400">
              <a:noFill/>
              <a:miter lim="800000"/>
              <a:headEnd/>
              <a:tailEnd/>
            </a:ln>
            <a:effectLst/>
          </p:spPr>
          <p:txBody>
            <a:bodyPr wrap="none" lIns="63500" tIns="25400" rIns="63500" bIns="25400">
              <a:spAutoFit/>
            </a:bodyPr>
            <a:lstStyle/>
            <a:p>
              <a:pPr defTabSz="762000"/>
              <a:r>
                <a:rPr lang="en-US" altLang="ko-KR" sz="1400" b="1"/>
                <a:t>memory space</a:t>
              </a:r>
            </a:p>
          </p:txBody>
        </p:sp>
        <p:sp>
          <p:nvSpPr>
            <p:cNvPr id="22" name="Rectangle 12"/>
            <p:cNvSpPr>
              <a:spLocks noChangeArrowheads="1"/>
            </p:cNvSpPr>
            <p:nvPr/>
          </p:nvSpPr>
          <p:spPr bwMode="auto">
            <a:xfrm>
              <a:off x="366" y="2051"/>
              <a:ext cx="4317" cy="125"/>
            </a:xfrm>
            <a:prstGeom prst="rect">
              <a:avLst/>
            </a:prstGeom>
            <a:noFill/>
            <a:ln w="25400">
              <a:noFill/>
              <a:miter lim="800000"/>
              <a:headEnd/>
              <a:tailEnd/>
            </a:ln>
            <a:effectLst/>
          </p:spPr>
          <p:txBody>
            <a:bodyPr wrap="none" lIns="63500" tIns="25400" rIns="63500" bIns="25400">
              <a:spAutoFit/>
            </a:bodyPr>
            <a:lstStyle/>
            <a:p>
              <a:pPr defTabSz="762000"/>
              <a:r>
                <a:rPr lang="en-US" altLang="ko-KR" sz="1400" b="1"/>
                <a:t> address generated by programs        actual main memory address</a:t>
              </a:r>
            </a:p>
          </p:txBody>
        </p:sp>
        <p:sp>
          <p:nvSpPr>
            <p:cNvPr id="23" name="Rectangle 14"/>
            <p:cNvSpPr>
              <a:spLocks noChangeArrowheads="1"/>
            </p:cNvSpPr>
            <p:nvPr/>
          </p:nvSpPr>
          <p:spPr bwMode="auto">
            <a:xfrm>
              <a:off x="2625" y="1724"/>
              <a:ext cx="687" cy="125"/>
            </a:xfrm>
            <a:prstGeom prst="rect">
              <a:avLst/>
            </a:prstGeom>
            <a:noFill/>
            <a:ln w="25400">
              <a:noFill/>
              <a:miter lim="800000"/>
              <a:headEnd/>
              <a:tailEnd/>
            </a:ln>
            <a:effectLst/>
          </p:spPr>
          <p:txBody>
            <a:bodyPr wrap="none" lIns="63500" tIns="25400" rIns="63500" bIns="25400">
              <a:spAutoFit/>
            </a:bodyPr>
            <a:lstStyle/>
            <a:p>
              <a:pPr defTabSz="762000"/>
              <a:r>
                <a:rPr lang="en-US" altLang="ko-KR" sz="1400" b="1"/>
                <a:t>Mapping</a:t>
              </a:r>
            </a:p>
          </p:txBody>
        </p:sp>
      </p:grpSp>
      <p:sp>
        <p:nvSpPr>
          <p:cNvPr id="24" name="Rectangle 15"/>
          <p:cNvSpPr>
            <a:spLocks noChangeArrowheads="1"/>
          </p:cNvSpPr>
          <p:nvPr/>
        </p:nvSpPr>
        <p:spPr bwMode="auto">
          <a:xfrm>
            <a:off x="396875" y="1066800"/>
            <a:ext cx="8304213" cy="542925"/>
          </a:xfrm>
          <a:prstGeom prst="rect">
            <a:avLst/>
          </a:prstGeom>
          <a:noFill/>
          <a:ln w="25400">
            <a:solidFill>
              <a:schemeClr val="tx1"/>
            </a:solidFill>
            <a:miter lim="800000"/>
            <a:headEnd/>
            <a:tailEnd/>
          </a:ln>
          <a:effectLst/>
        </p:spPr>
        <p:txBody>
          <a:bodyPr wrap="none" anchor="ctr"/>
          <a:lstStyle/>
          <a:p>
            <a:endParaRPr lang="en-US" b="1"/>
          </a:p>
        </p:txBody>
      </p:sp>
      <p:sp>
        <p:nvSpPr>
          <p:cNvPr id="25" name="Rectangle 16"/>
          <p:cNvSpPr>
            <a:spLocks noChangeArrowheads="1"/>
          </p:cNvSpPr>
          <p:nvPr/>
        </p:nvSpPr>
        <p:spPr bwMode="auto">
          <a:xfrm>
            <a:off x="2692400" y="4246671"/>
            <a:ext cx="1308051" cy="2836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i="1">
                <a:solidFill>
                  <a:srgbClr val="000000"/>
                </a:solidFill>
              </a:rPr>
              <a:t>Virtual address</a:t>
            </a:r>
          </a:p>
        </p:txBody>
      </p:sp>
      <p:sp>
        <p:nvSpPr>
          <p:cNvPr id="26" name="Rectangle 17"/>
          <p:cNvSpPr>
            <a:spLocks noChangeArrowheads="1"/>
          </p:cNvSpPr>
          <p:nvPr/>
        </p:nvSpPr>
        <p:spPr bwMode="auto">
          <a:xfrm>
            <a:off x="3124200" y="4851508"/>
            <a:ext cx="617158"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Virtual</a:t>
            </a:r>
          </a:p>
          <a:p>
            <a:pPr defTabSz="762000" eaLnBrk="1">
              <a:lnSpc>
                <a:spcPct val="90000"/>
              </a:lnSpc>
            </a:pPr>
            <a:endParaRPr lang="en-US" altLang="ko-KR" sz="1200" b="1">
              <a:solidFill>
                <a:srgbClr val="000000"/>
              </a:solidFill>
            </a:endParaRPr>
          </a:p>
        </p:txBody>
      </p:sp>
      <p:sp>
        <p:nvSpPr>
          <p:cNvPr id="27" name="Rectangle 18"/>
          <p:cNvSpPr>
            <a:spLocks noChangeArrowheads="1"/>
          </p:cNvSpPr>
          <p:nvPr/>
        </p:nvSpPr>
        <p:spPr bwMode="auto">
          <a:xfrm>
            <a:off x="3055938" y="5015021"/>
            <a:ext cx="676340"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address</a:t>
            </a:r>
          </a:p>
          <a:p>
            <a:pPr defTabSz="762000" eaLnBrk="1">
              <a:lnSpc>
                <a:spcPct val="90000"/>
              </a:lnSpc>
            </a:pPr>
            <a:endParaRPr lang="en-US" altLang="ko-KR" sz="1200" b="1">
              <a:solidFill>
                <a:srgbClr val="000000"/>
              </a:solidFill>
            </a:endParaRPr>
          </a:p>
        </p:txBody>
      </p:sp>
      <p:sp>
        <p:nvSpPr>
          <p:cNvPr id="28" name="Rectangle 19"/>
          <p:cNvSpPr>
            <a:spLocks noChangeArrowheads="1"/>
          </p:cNvSpPr>
          <p:nvPr/>
        </p:nvSpPr>
        <p:spPr bwMode="auto">
          <a:xfrm>
            <a:off x="3086100" y="5176946"/>
            <a:ext cx="666337"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register</a:t>
            </a:r>
          </a:p>
          <a:p>
            <a:pPr defTabSz="762000" eaLnBrk="1">
              <a:lnSpc>
                <a:spcPct val="90000"/>
              </a:lnSpc>
            </a:pPr>
            <a:endParaRPr lang="en-US" altLang="ko-KR" sz="1200" b="1">
              <a:solidFill>
                <a:srgbClr val="000000"/>
              </a:solidFill>
            </a:endParaRPr>
          </a:p>
        </p:txBody>
      </p:sp>
      <p:sp>
        <p:nvSpPr>
          <p:cNvPr id="29" name="Rectangle 21"/>
          <p:cNvSpPr>
            <a:spLocks noChangeArrowheads="1"/>
          </p:cNvSpPr>
          <p:nvPr/>
        </p:nvSpPr>
        <p:spPr bwMode="auto">
          <a:xfrm>
            <a:off x="4276725" y="4872146"/>
            <a:ext cx="730073"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Memory</a:t>
            </a:r>
          </a:p>
          <a:p>
            <a:pPr defTabSz="762000" eaLnBrk="1">
              <a:lnSpc>
                <a:spcPct val="90000"/>
              </a:lnSpc>
            </a:pPr>
            <a:endParaRPr lang="en-US" altLang="ko-KR" sz="1200" b="1">
              <a:solidFill>
                <a:srgbClr val="000000"/>
              </a:solidFill>
            </a:endParaRPr>
          </a:p>
        </p:txBody>
      </p:sp>
      <p:sp>
        <p:nvSpPr>
          <p:cNvPr id="30" name="Rectangle 22"/>
          <p:cNvSpPr>
            <a:spLocks noChangeArrowheads="1"/>
          </p:cNvSpPr>
          <p:nvPr/>
        </p:nvSpPr>
        <p:spPr bwMode="auto">
          <a:xfrm>
            <a:off x="4249738" y="5035658"/>
            <a:ext cx="745398"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mapping</a:t>
            </a:r>
          </a:p>
          <a:p>
            <a:pPr defTabSz="762000" eaLnBrk="1">
              <a:lnSpc>
                <a:spcPct val="90000"/>
              </a:lnSpc>
            </a:pPr>
            <a:endParaRPr lang="en-US" altLang="ko-KR" sz="1200" b="1">
              <a:solidFill>
                <a:srgbClr val="000000"/>
              </a:solidFill>
            </a:endParaRPr>
          </a:p>
        </p:txBody>
      </p:sp>
      <p:sp>
        <p:nvSpPr>
          <p:cNvPr id="31" name="Rectangle 23"/>
          <p:cNvSpPr>
            <a:spLocks noChangeArrowheads="1"/>
          </p:cNvSpPr>
          <p:nvPr/>
        </p:nvSpPr>
        <p:spPr bwMode="auto">
          <a:xfrm>
            <a:off x="4395788" y="5197583"/>
            <a:ext cx="508282"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table</a:t>
            </a:r>
          </a:p>
        </p:txBody>
      </p:sp>
      <p:sp>
        <p:nvSpPr>
          <p:cNvPr id="32" name="Rectangle 24"/>
          <p:cNvSpPr>
            <a:spLocks noChangeArrowheads="1"/>
          </p:cNvSpPr>
          <p:nvPr/>
        </p:nvSpPr>
        <p:spPr bwMode="auto">
          <a:xfrm>
            <a:off x="4095750" y="6131033"/>
            <a:ext cx="1090877"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Memory table</a:t>
            </a:r>
          </a:p>
          <a:p>
            <a:pPr defTabSz="762000" eaLnBrk="1">
              <a:lnSpc>
                <a:spcPct val="90000"/>
              </a:lnSpc>
            </a:pPr>
            <a:endParaRPr lang="en-US" altLang="ko-KR" sz="1200" b="1">
              <a:solidFill>
                <a:srgbClr val="000000"/>
              </a:solidFill>
            </a:endParaRPr>
          </a:p>
        </p:txBody>
      </p:sp>
      <p:sp>
        <p:nvSpPr>
          <p:cNvPr id="33" name="Rectangle 25"/>
          <p:cNvSpPr>
            <a:spLocks noChangeArrowheads="1"/>
          </p:cNvSpPr>
          <p:nvPr/>
        </p:nvSpPr>
        <p:spPr bwMode="auto">
          <a:xfrm>
            <a:off x="4064000" y="6291371"/>
            <a:ext cx="1093249"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buffer register</a:t>
            </a:r>
          </a:p>
        </p:txBody>
      </p:sp>
      <p:sp>
        <p:nvSpPr>
          <p:cNvPr id="34" name="Rectangle 26"/>
          <p:cNvSpPr>
            <a:spLocks noChangeArrowheads="1"/>
          </p:cNvSpPr>
          <p:nvPr/>
        </p:nvSpPr>
        <p:spPr bwMode="auto">
          <a:xfrm>
            <a:off x="5797550" y="4802296"/>
            <a:ext cx="1087543"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Main memory</a:t>
            </a:r>
          </a:p>
          <a:p>
            <a:pPr defTabSz="762000" eaLnBrk="1">
              <a:lnSpc>
                <a:spcPct val="90000"/>
              </a:lnSpc>
            </a:pPr>
            <a:endParaRPr lang="en-US" altLang="ko-KR" sz="1200" b="1">
              <a:solidFill>
                <a:srgbClr val="000000"/>
              </a:solidFill>
            </a:endParaRPr>
          </a:p>
        </p:txBody>
      </p:sp>
      <p:sp>
        <p:nvSpPr>
          <p:cNvPr id="35" name="Rectangle 27"/>
          <p:cNvSpPr>
            <a:spLocks noChangeArrowheads="1"/>
          </p:cNvSpPr>
          <p:nvPr/>
        </p:nvSpPr>
        <p:spPr bwMode="auto">
          <a:xfrm>
            <a:off x="6007100" y="4964221"/>
            <a:ext cx="676340"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address</a:t>
            </a:r>
          </a:p>
          <a:p>
            <a:pPr defTabSz="762000" eaLnBrk="1">
              <a:lnSpc>
                <a:spcPct val="90000"/>
              </a:lnSpc>
            </a:pPr>
            <a:endParaRPr lang="en-US" altLang="ko-KR" sz="1200" b="1">
              <a:solidFill>
                <a:srgbClr val="000000"/>
              </a:solidFill>
            </a:endParaRPr>
          </a:p>
        </p:txBody>
      </p:sp>
      <p:sp>
        <p:nvSpPr>
          <p:cNvPr id="36" name="Rectangle 28"/>
          <p:cNvSpPr>
            <a:spLocks noChangeArrowheads="1"/>
          </p:cNvSpPr>
          <p:nvPr/>
        </p:nvSpPr>
        <p:spPr bwMode="auto">
          <a:xfrm>
            <a:off x="6034088" y="5129321"/>
            <a:ext cx="666337"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register</a:t>
            </a:r>
          </a:p>
          <a:p>
            <a:pPr defTabSz="762000" eaLnBrk="1">
              <a:lnSpc>
                <a:spcPct val="90000"/>
              </a:lnSpc>
            </a:pPr>
            <a:endParaRPr lang="en-US" altLang="ko-KR" sz="1200" b="1">
              <a:solidFill>
                <a:srgbClr val="000000"/>
              </a:solidFill>
            </a:endParaRPr>
          </a:p>
        </p:txBody>
      </p:sp>
      <p:sp>
        <p:nvSpPr>
          <p:cNvPr id="37" name="Rectangle 30"/>
          <p:cNvSpPr>
            <a:spLocks noChangeArrowheads="1"/>
          </p:cNvSpPr>
          <p:nvPr/>
        </p:nvSpPr>
        <p:spPr bwMode="auto">
          <a:xfrm>
            <a:off x="7408863" y="4941996"/>
            <a:ext cx="528637"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Main</a:t>
            </a:r>
          </a:p>
          <a:p>
            <a:pPr defTabSz="762000" eaLnBrk="1">
              <a:lnSpc>
                <a:spcPct val="90000"/>
              </a:lnSpc>
            </a:pPr>
            <a:endParaRPr lang="en-US" altLang="ko-KR" sz="1200" b="1">
              <a:solidFill>
                <a:srgbClr val="000000"/>
              </a:solidFill>
            </a:endParaRPr>
          </a:p>
        </p:txBody>
      </p:sp>
      <p:sp>
        <p:nvSpPr>
          <p:cNvPr id="38" name="Rectangle 31"/>
          <p:cNvSpPr>
            <a:spLocks noChangeArrowheads="1"/>
          </p:cNvSpPr>
          <p:nvPr/>
        </p:nvSpPr>
        <p:spPr bwMode="auto">
          <a:xfrm>
            <a:off x="7289800" y="5105508"/>
            <a:ext cx="72045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memory</a:t>
            </a:r>
          </a:p>
        </p:txBody>
      </p:sp>
      <p:sp>
        <p:nvSpPr>
          <p:cNvPr id="39" name="Rectangle 32"/>
          <p:cNvSpPr>
            <a:spLocks noChangeArrowheads="1"/>
          </p:cNvSpPr>
          <p:nvPr/>
        </p:nvSpPr>
        <p:spPr bwMode="auto">
          <a:xfrm>
            <a:off x="7146925" y="6131033"/>
            <a:ext cx="1087543"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Main memory</a:t>
            </a:r>
          </a:p>
          <a:p>
            <a:pPr defTabSz="762000" eaLnBrk="1">
              <a:lnSpc>
                <a:spcPct val="90000"/>
              </a:lnSpc>
            </a:pPr>
            <a:endParaRPr lang="en-US" altLang="ko-KR" sz="1200" b="1">
              <a:solidFill>
                <a:srgbClr val="000000"/>
              </a:solidFill>
            </a:endParaRPr>
          </a:p>
        </p:txBody>
      </p:sp>
      <p:sp>
        <p:nvSpPr>
          <p:cNvPr id="40" name="Rectangle 33"/>
          <p:cNvSpPr>
            <a:spLocks noChangeArrowheads="1"/>
          </p:cNvSpPr>
          <p:nvPr/>
        </p:nvSpPr>
        <p:spPr bwMode="auto">
          <a:xfrm>
            <a:off x="7146925" y="6296133"/>
            <a:ext cx="1093249"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buffer register</a:t>
            </a:r>
          </a:p>
        </p:txBody>
      </p:sp>
      <p:sp>
        <p:nvSpPr>
          <p:cNvPr id="41" name="Rectangle 34"/>
          <p:cNvSpPr>
            <a:spLocks noChangeArrowheads="1"/>
          </p:cNvSpPr>
          <p:nvPr/>
        </p:nvSpPr>
        <p:spPr bwMode="auto">
          <a:xfrm>
            <a:off x="2982913" y="4803883"/>
            <a:ext cx="863600" cy="712788"/>
          </a:xfrm>
          <a:prstGeom prst="rect">
            <a:avLst/>
          </a:prstGeom>
          <a:noFill/>
          <a:ln w="25400">
            <a:solidFill>
              <a:srgbClr val="000000"/>
            </a:solidFill>
            <a:miter lim="800000"/>
            <a:headEnd/>
            <a:tailEnd/>
          </a:ln>
          <a:effectLst/>
        </p:spPr>
        <p:txBody>
          <a:bodyPr wrap="none" anchor="ctr"/>
          <a:lstStyle/>
          <a:p>
            <a:endParaRPr lang="en-US" b="1"/>
          </a:p>
        </p:txBody>
      </p:sp>
      <p:sp>
        <p:nvSpPr>
          <p:cNvPr id="42" name="Arc 35"/>
          <p:cNvSpPr>
            <a:spLocks/>
          </p:cNvSpPr>
          <p:nvPr/>
        </p:nvSpPr>
        <p:spPr bwMode="auto">
          <a:xfrm>
            <a:off x="3371850" y="4678471"/>
            <a:ext cx="100013"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43" name="Line 36"/>
          <p:cNvSpPr>
            <a:spLocks noChangeShapeType="1"/>
          </p:cNvSpPr>
          <p:nvPr/>
        </p:nvSpPr>
        <p:spPr bwMode="auto">
          <a:xfrm>
            <a:off x="3421063" y="4478446"/>
            <a:ext cx="0" cy="211137"/>
          </a:xfrm>
          <a:prstGeom prst="line">
            <a:avLst/>
          </a:prstGeom>
          <a:noFill/>
          <a:ln w="25400">
            <a:solidFill>
              <a:srgbClr val="000000"/>
            </a:solidFill>
            <a:round/>
            <a:headEnd/>
            <a:tailEnd/>
          </a:ln>
          <a:effectLst/>
        </p:spPr>
        <p:txBody>
          <a:bodyPr wrap="none" anchor="ctr"/>
          <a:lstStyle/>
          <a:p>
            <a:endParaRPr lang="en-US" b="1"/>
          </a:p>
        </p:txBody>
      </p:sp>
      <p:sp>
        <p:nvSpPr>
          <p:cNvPr id="44" name="Arc 37"/>
          <p:cNvSpPr>
            <a:spLocks/>
          </p:cNvSpPr>
          <p:nvPr/>
        </p:nvSpPr>
        <p:spPr bwMode="auto">
          <a:xfrm>
            <a:off x="4110038" y="5083283"/>
            <a:ext cx="123825" cy="873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b="1"/>
          </a:p>
        </p:txBody>
      </p:sp>
      <p:sp>
        <p:nvSpPr>
          <p:cNvPr id="45" name="Line 38"/>
          <p:cNvSpPr>
            <a:spLocks noChangeShapeType="1"/>
          </p:cNvSpPr>
          <p:nvPr/>
        </p:nvSpPr>
        <p:spPr bwMode="auto">
          <a:xfrm>
            <a:off x="3863975" y="5132496"/>
            <a:ext cx="258763" cy="0"/>
          </a:xfrm>
          <a:prstGeom prst="line">
            <a:avLst/>
          </a:prstGeom>
          <a:noFill/>
          <a:ln w="25400">
            <a:solidFill>
              <a:srgbClr val="000000"/>
            </a:solidFill>
            <a:round/>
            <a:headEnd/>
            <a:tailEnd/>
          </a:ln>
          <a:effectLst/>
        </p:spPr>
        <p:txBody>
          <a:bodyPr wrap="none" anchor="ctr"/>
          <a:lstStyle/>
          <a:p>
            <a:endParaRPr lang="en-US" b="1"/>
          </a:p>
        </p:txBody>
      </p:sp>
      <p:sp>
        <p:nvSpPr>
          <p:cNvPr id="46" name="Rectangle 39"/>
          <p:cNvSpPr>
            <a:spLocks noChangeArrowheads="1"/>
          </p:cNvSpPr>
          <p:nvPr/>
        </p:nvSpPr>
        <p:spPr bwMode="auto">
          <a:xfrm>
            <a:off x="4238625" y="4478446"/>
            <a:ext cx="865188" cy="1363662"/>
          </a:xfrm>
          <a:prstGeom prst="rect">
            <a:avLst/>
          </a:prstGeom>
          <a:noFill/>
          <a:ln w="25400">
            <a:solidFill>
              <a:srgbClr val="000000"/>
            </a:solidFill>
            <a:miter lim="800000"/>
            <a:headEnd/>
            <a:tailEnd/>
          </a:ln>
          <a:effectLst/>
        </p:spPr>
        <p:txBody>
          <a:bodyPr wrap="none" anchor="ctr"/>
          <a:lstStyle/>
          <a:p>
            <a:endParaRPr lang="en-US" b="1"/>
          </a:p>
        </p:txBody>
      </p:sp>
      <p:sp>
        <p:nvSpPr>
          <p:cNvPr id="47" name="Rectangle 40"/>
          <p:cNvSpPr>
            <a:spLocks noChangeArrowheads="1"/>
          </p:cNvSpPr>
          <p:nvPr/>
        </p:nvSpPr>
        <p:spPr bwMode="auto">
          <a:xfrm>
            <a:off x="4095750" y="6135796"/>
            <a:ext cx="1152525" cy="371475"/>
          </a:xfrm>
          <a:prstGeom prst="rect">
            <a:avLst/>
          </a:prstGeom>
          <a:noFill/>
          <a:ln w="25400">
            <a:solidFill>
              <a:srgbClr val="000000"/>
            </a:solidFill>
            <a:miter lim="800000"/>
            <a:headEnd/>
            <a:tailEnd/>
          </a:ln>
          <a:effectLst/>
        </p:spPr>
        <p:txBody>
          <a:bodyPr wrap="none" anchor="ctr"/>
          <a:lstStyle/>
          <a:p>
            <a:endParaRPr lang="en-US" b="1"/>
          </a:p>
        </p:txBody>
      </p:sp>
      <p:sp>
        <p:nvSpPr>
          <p:cNvPr id="48" name="Arc 41"/>
          <p:cNvSpPr>
            <a:spLocks/>
          </p:cNvSpPr>
          <p:nvPr/>
        </p:nvSpPr>
        <p:spPr bwMode="auto">
          <a:xfrm>
            <a:off x="4629150" y="6007208"/>
            <a:ext cx="100013"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49" name="Line 42"/>
          <p:cNvSpPr>
            <a:spLocks noChangeShapeType="1"/>
          </p:cNvSpPr>
          <p:nvPr/>
        </p:nvSpPr>
        <p:spPr bwMode="auto">
          <a:xfrm flipH="1">
            <a:off x="4678363" y="5845283"/>
            <a:ext cx="0" cy="171450"/>
          </a:xfrm>
          <a:prstGeom prst="line">
            <a:avLst/>
          </a:prstGeom>
          <a:noFill/>
          <a:ln w="25400">
            <a:solidFill>
              <a:srgbClr val="000000"/>
            </a:solidFill>
            <a:round/>
            <a:headEnd/>
            <a:tailEnd/>
          </a:ln>
          <a:effectLst/>
        </p:spPr>
        <p:txBody>
          <a:bodyPr wrap="none" anchor="ctr"/>
          <a:lstStyle/>
          <a:p>
            <a:endParaRPr lang="en-US" b="1"/>
          </a:p>
        </p:txBody>
      </p:sp>
      <p:sp>
        <p:nvSpPr>
          <p:cNvPr id="50" name="Arc 43"/>
          <p:cNvSpPr>
            <a:spLocks/>
          </p:cNvSpPr>
          <p:nvPr/>
        </p:nvSpPr>
        <p:spPr bwMode="auto">
          <a:xfrm>
            <a:off x="5367338" y="6272321"/>
            <a:ext cx="123825" cy="889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b="1"/>
          </a:p>
        </p:txBody>
      </p:sp>
      <p:sp>
        <p:nvSpPr>
          <p:cNvPr id="51" name="Line 44"/>
          <p:cNvSpPr>
            <a:spLocks noChangeShapeType="1"/>
          </p:cNvSpPr>
          <p:nvPr/>
        </p:nvSpPr>
        <p:spPr bwMode="auto">
          <a:xfrm>
            <a:off x="5254625" y="6318358"/>
            <a:ext cx="120650" cy="4763"/>
          </a:xfrm>
          <a:prstGeom prst="line">
            <a:avLst/>
          </a:prstGeom>
          <a:noFill/>
          <a:ln w="25400">
            <a:solidFill>
              <a:srgbClr val="000000"/>
            </a:solidFill>
            <a:round/>
            <a:headEnd/>
            <a:tailEnd/>
          </a:ln>
          <a:effectLst/>
        </p:spPr>
        <p:txBody>
          <a:bodyPr wrap="none" anchor="ctr"/>
          <a:lstStyle/>
          <a:p>
            <a:endParaRPr lang="en-US" b="1"/>
          </a:p>
        </p:txBody>
      </p:sp>
      <p:sp>
        <p:nvSpPr>
          <p:cNvPr id="52" name="Rectangle 46"/>
          <p:cNvSpPr>
            <a:spLocks noChangeArrowheads="1"/>
          </p:cNvSpPr>
          <p:nvPr/>
        </p:nvSpPr>
        <p:spPr bwMode="auto">
          <a:xfrm>
            <a:off x="5797550" y="4803883"/>
            <a:ext cx="1117600" cy="712788"/>
          </a:xfrm>
          <a:prstGeom prst="rect">
            <a:avLst/>
          </a:prstGeom>
          <a:noFill/>
          <a:ln w="25400">
            <a:solidFill>
              <a:srgbClr val="000000"/>
            </a:solidFill>
            <a:miter lim="800000"/>
            <a:headEnd/>
            <a:tailEnd/>
          </a:ln>
          <a:effectLst/>
        </p:spPr>
        <p:txBody>
          <a:bodyPr wrap="none" anchor="ctr"/>
          <a:lstStyle/>
          <a:p>
            <a:endParaRPr lang="en-US" b="1"/>
          </a:p>
        </p:txBody>
      </p:sp>
      <p:sp>
        <p:nvSpPr>
          <p:cNvPr id="53" name="Line 47"/>
          <p:cNvSpPr>
            <a:spLocks noChangeShapeType="1"/>
          </p:cNvSpPr>
          <p:nvPr/>
        </p:nvSpPr>
        <p:spPr bwMode="auto">
          <a:xfrm>
            <a:off x="5497513" y="4592746"/>
            <a:ext cx="833437" cy="0"/>
          </a:xfrm>
          <a:prstGeom prst="line">
            <a:avLst/>
          </a:prstGeom>
          <a:noFill/>
          <a:ln w="25400">
            <a:solidFill>
              <a:srgbClr val="000000"/>
            </a:solidFill>
            <a:round/>
            <a:headEnd/>
            <a:tailEnd/>
          </a:ln>
          <a:effectLst/>
        </p:spPr>
        <p:txBody>
          <a:bodyPr wrap="none" anchor="ctr"/>
          <a:lstStyle/>
          <a:p>
            <a:endParaRPr lang="en-US" b="1"/>
          </a:p>
        </p:txBody>
      </p:sp>
      <p:sp>
        <p:nvSpPr>
          <p:cNvPr id="54" name="Arc 48"/>
          <p:cNvSpPr>
            <a:spLocks/>
          </p:cNvSpPr>
          <p:nvPr/>
        </p:nvSpPr>
        <p:spPr bwMode="auto">
          <a:xfrm>
            <a:off x="6265863" y="4678471"/>
            <a:ext cx="101600"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55" name="Line 49"/>
          <p:cNvSpPr>
            <a:spLocks noChangeShapeType="1"/>
          </p:cNvSpPr>
          <p:nvPr/>
        </p:nvSpPr>
        <p:spPr bwMode="auto">
          <a:xfrm>
            <a:off x="6316663" y="4607033"/>
            <a:ext cx="0" cy="82550"/>
          </a:xfrm>
          <a:prstGeom prst="line">
            <a:avLst/>
          </a:prstGeom>
          <a:noFill/>
          <a:ln w="25400">
            <a:solidFill>
              <a:srgbClr val="000000"/>
            </a:solidFill>
            <a:round/>
            <a:headEnd/>
            <a:tailEnd/>
          </a:ln>
          <a:effectLst/>
        </p:spPr>
        <p:txBody>
          <a:bodyPr wrap="none" anchor="ctr"/>
          <a:lstStyle/>
          <a:p>
            <a:endParaRPr lang="en-US" b="1"/>
          </a:p>
        </p:txBody>
      </p:sp>
      <p:sp>
        <p:nvSpPr>
          <p:cNvPr id="56" name="Arc 50"/>
          <p:cNvSpPr>
            <a:spLocks/>
          </p:cNvSpPr>
          <p:nvPr/>
        </p:nvSpPr>
        <p:spPr bwMode="auto">
          <a:xfrm>
            <a:off x="7158038" y="5086458"/>
            <a:ext cx="123825" cy="889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b="1"/>
          </a:p>
        </p:txBody>
      </p:sp>
      <p:sp>
        <p:nvSpPr>
          <p:cNvPr id="57" name="Line 51"/>
          <p:cNvSpPr>
            <a:spLocks noChangeShapeType="1"/>
          </p:cNvSpPr>
          <p:nvPr/>
        </p:nvSpPr>
        <p:spPr bwMode="auto">
          <a:xfrm>
            <a:off x="6911975" y="5137258"/>
            <a:ext cx="249238" cy="0"/>
          </a:xfrm>
          <a:prstGeom prst="line">
            <a:avLst/>
          </a:prstGeom>
          <a:noFill/>
          <a:ln w="25400">
            <a:solidFill>
              <a:srgbClr val="000000"/>
            </a:solidFill>
            <a:round/>
            <a:headEnd/>
            <a:tailEnd/>
          </a:ln>
          <a:effectLst/>
        </p:spPr>
        <p:txBody>
          <a:bodyPr wrap="none" anchor="ctr"/>
          <a:lstStyle/>
          <a:p>
            <a:endParaRPr lang="en-US" b="1"/>
          </a:p>
        </p:txBody>
      </p:sp>
      <p:sp>
        <p:nvSpPr>
          <p:cNvPr id="58" name="Rectangle 52"/>
          <p:cNvSpPr>
            <a:spLocks noChangeArrowheads="1"/>
          </p:cNvSpPr>
          <p:nvPr/>
        </p:nvSpPr>
        <p:spPr bwMode="auto">
          <a:xfrm>
            <a:off x="7291388" y="4607033"/>
            <a:ext cx="787400" cy="1106488"/>
          </a:xfrm>
          <a:prstGeom prst="rect">
            <a:avLst/>
          </a:prstGeom>
          <a:noFill/>
          <a:ln w="25400">
            <a:solidFill>
              <a:srgbClr val="000000"/>
            </a:solidFill>
            <a:miter lim="800000"/>
            <a:headEnd/>
            <a:tailEnd/>
          </a:ln>
          <a:effectLst/>
        </p:spPr>
        <p:txBody>
          <a:bodyPr wrap="none" anchor="ctr"/>
          <a:lstStyle/>
          <a:p>
            <a:endParaRPr lang="en-US" b="1"/>
          </a:p>
        </p:txBody>
      </p:sp>
      <p:sp>
        <p:nvSpPr>
          <p:cNvPr id="59" name="Rectangle 53"/>
          <p:cNvSpPr>
            <a:spLocks noChangeArrowheads="1"/>
          </p:cNvSpPr>
          <p:nvPr/>
        </p:nvSpPr>
        <p:spPr bwMode="auto">
          <a:xfrm>
            <a:off x="7134225" y="6135796"/>
            <a:ext cx="1166813" cy="371475"/>
          </a:xfrm>
          <a:prstGeom prst="rect">
            <a:avLst/>
          </a:prstGeom>
          <a:noFill/>
          <a:ln w="25400">
            <a:solidFill>
              <a:srgbClr val="000000"/>
            </a:solidFill>
            <a:miter lim="800000"/>
            <a:headEnd/>
            <a:tailEnd/>
          </a:ln>
          <a:effectLst/>
        </p:spPr>
        <p:txBody>
          <a:bodyPr wrap="none" anchor="ctr"/>
          <a:lstStyle/>
          <a:p>
            <a:endParaRPr lang="en-US" b="1"/>
          </a:p>
        </p:txBody>
      </p:sp>
      <p:sp>
        <p:nvSpPr>
          <p:cNvPr id="60" name="Arc 54"/>
          <p:cNvSpPr>
            <a:spLocks/>
          </p:cNvSpPr>
          <p:nvPr/>
        </p:nvSpPr>
        <p:spPr bwMode="auto">
          <a:xfrm>
            <a:off x="7681913" y="6007208"/>
            <a:ext cx="100012"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61" name="Line 55"/>
          <p:cNvSpPr>
            <a:spLocks noChangeShapeType="1"/>
          </p:cNvSpPr>
          <p:nvPr/>
        </p:nvSpPr>
        <p:spPr bwMode="auto">
          <a:xfrm>
            <a:off x="7731125" y="5719871"/>
            <a:ext cx="0" cy="296862"/>
          </a:xfrm>
          <a:prstGeom prst="line">
            <a:avLst/>
          </a:prstGeom>
          <a:noFill/>
          <a:ln w="25400">
            <a:solidFill>
              <a:srgbClr val="000000"/>
            </a:solidFill>
            <a:round/>
            <a:headEnd/>
            <a:tailEnd/>
          </a:ln>
          <a:effectLst/>
        </p:spPr>
        <p:txBody>
          <a:bodyPr wrap="none" anchor="ctr"/>
          <a:lstStyle/>
          <a:p>
            <a:endParaRPr lang="en-US" b="1"/>
          </a:p>
        </p:txBody>
      </p:sp>
      <p:sp>
        <p:nvSpPr>
          <p:cNvPr id="62" name="Rectangle 56"/>
          <p:cNvSpPr>
            <a:spLocks noChangeArrowheads="1"/>
          </p:cNvSpPr>
          <p:nvPr/>
        </p:nvSpPr>
        <p:spPr bwMode="auto">
          <a:xfrm>
            <a:off x="5495925" y="5762733"/>
            <a:ext cx="822919" cy="477567"/>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400" b="1" i="1"/>
              <a:t>Physical </a:t>
            </a:r>
          </a:p>
          <a:p>
            <a:pPr defTabSz="762000">
              <a:lnSpc>
                <a:spcPct val="90000"/>
              </a:lnSpc>
            </a:pPr>
            <a:r>
              <a:rPr lang="en-US" altLang="ko-KR" sz="1400" b="1" i="1"/>
              <a:t>Address</a:t>
            </a:r>
          </a:p>
        </p:txBody>
      </p:sp>
      <p:sp>
        <p:nvSpPr>
          <p:cNvPr id="63" name="Line 60"/>
          <p:cNvSpPr>
            <a:spLocks noChangeShapeType="1"/>
          </p:cNvSpPr>
          <p:nvPr/>
        </p:nvSpPr>
        <p:spPr bwMode="auto">
          <a:xfrm flipH="1">
            <a:off x="5487988" y="4587983"/>
            <a:ext cx="0" cy="1743075"/>
          </a:xfrm>
          <a:prstGeom prst="line">
            <a:avLst/>
          </a:prstGeom>
          <a:noFill/>
          <a:ln w="25400">
            <a:solidFill>
              <a:srgbClr val="000000"/>
            </a:solidFill>
            <a:round/>
            <a:headEnd/>
            <a:tailEnd/>
          </a:ln>
          <a:effectLst/>
        </p:spPr>
        <p:txBody>
          <a:bodyPr wrap="none" anchor="ctr"/>
          <a:lstStyle/>
          <a:p>
            <a:endParaRPr lang="en-US"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34</a:t>
            </a:fld>
            <a:r>
              <a:rPr lang="en-US" dirty="0"/>
              <a:t>				          Lecture 43</a:t>
            </a:r>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Address Mapping</a:t>
            </a:r>
          </a:p>
        </p:txBody>
      </p:sp>
      <p:grpSp>
        <p:nvGrpSpPr>
          <p:cNvPr id="2" name="Group 127"/>
          <p:cNvGrpSpPr/>
          <p:nvPr/>
        </p:nvGrpSpPr>
        <p:grpSpPr>
          <a:xfrm>
            <a:off x="317500" y="1255712"/>
            <a:ext cx="8145463" cy="5373688"/>
            <a:chOff x="317500" y="1136650"/>
            <a:chExt cx="8145463" cy="5373688"/>
          </a:xfrm>
        </p:grpSpPr>
        <p:sp>
          <p:nvSpPr>
            <p:cNvPr id="7" name="Rectangle 3"/>
            <p:cNvSpPr>
              <a:spLocks noChangeArrowheads="1"/>
            </p:cNvSpPr>
            <p:nvPr/>
          </p:nvSpPr>
          <p:spPr bwMode="auto">
            <a:xfrm>
              <a:off x="317500" y="3095625"/>
              <a:ext cx="5667321" cy="328295"/>
            </a:xfrm>
            <a:prstGeom prst="rect">
              <a:avLst/>
            </a:prstGeom>
            <a:noFill/>
            <a:ln w="12700">
              <a:noFill/>
              <a:miter lim="800000"/>
              <a:headEnd/>
              <a:tailEnd/>
            </a:ln>
            <a:effectLst/>
          </p:spPr>
          <p:txBody>
            <a:bodyPr wrap="none" lIns="63500" tIns="25400" rIns="63500" bIns="25400">
              <a:spAutoFit/>
            </a:bodyPr>
            <a:lstStyle/>
            <a:p>
              <a:pPr defTabSz="762000"/>
              <a:r>
                <a:rPr lang="en-US" altLang="ko-KR" sz="1800" b="1"/>
                <a:t>Organization of memory Mapping Table in a paged system</a:t>
              </a:r>
            </a:p>
          </p:txBody>
        </p:sp>
        <p:sp>
          <p:nvSpPr>
            <p:cNvPr id="10" name="Rectangle 4"/>
            <p:cNvSpPr>
              <a:spLocks noChangeArrowheads="1"/>
            </p:cNvSpPr>
            <p:nvPr/>
          </p:nvSpPr>
          <p:spPr bwMode="auto">
            <a:xfrm>
              <a:off x="560388" y="1136650"/>
              <a:ext cx="7821612" cy="996950"/>
            </a:xfrm>
            <a:prstGeom prst="rect">
              <a:avLst/>
            </a:prstGeom>
            <a:noFill/>
            <a:ln w="12700">
              <a:noFill/>
              <a:miter lim="800000"/>
              <a:headEnd/>
              <a:tailEnd/>
            </a:ln>
            <a:effectLst/>
          </p:spPr>
          <p:txBody>
            <a:bodyPr wrap="square" lIns="90488" tIns="44450" rIns="90488" bIns="44450">
              <a:spAutoFit/>
            </a:bodyPr>
            <a:lstStyle/>
            <a:p>
              <a:pPr defTabSz="762000">
                <a:lnSpc>
                  <a:spcPct val="90000"/>
                </a:lnSpc>
              </a:pPr>
              <a:r>
                <a:rPr lang="en-US" altLang="ko-KR" sz="1800" b="1" dirty="0"/>
                <a:t>Address Space and Memory Space are each divided into fixed size group of words called </a:t>
              </a:r>
              <a:r>
                <a:rPr lang="en-US" altLang="ko-KR" sz="1800" b="1" i="1" dirty="0"/>
                <a:t>blocks</a:t>
              </a:r>
              <a:r>
                <a:rPr lang="en-US" altLang="ko-KR" sz="1800" b="1" dirty="0"/>
                <a:t>  or </a:t>
              </a:r>
              <a:r>
                <a:rPr lang="en-US" altLang="ko-KR" sz="1800" b="1" i="1" dirty="0"/>
                <a:t>pages</a:t>
              </a:r>
            </a:p>
            <a:p>
              <a:pPr defTabSz="762000">
                <a:lnSpc>
                  <a:spcPct val="90000"/>
                </a:lnSpc>
              </a:pPr>
              <a:endParaRPr lang="en-US" altLang="ko-KR" sz="1200" b="1" i="1" dirty="0"/>
            </a:p>
            <a:p>
              <a:pPr defTabSz="762000">
                <a:lnSpc>
                  <a:spcPct val="90000"/>
                </a:lnSpc>
              </a:pPr>
              <a:r>
                <a:rPr lang="en-US" altLang="ko-KR" sz="1800" b="1" dirty="0"/>
                <a:t>1K words group</a:t>
              </a:r>
            </a:p>
          </p:txBody>
        </p:sp>
        <p:grpSp>
          <p:nvGrpSpPr>
            <p:cNvPr id="3" name="Group 127"/>
            <p:cNvGrpSpPr>
              <a:grpSpLocks/>
            </p:cNvGrpSpPr>
            <p:nvPr/>
          </p:nvGrpSpPr>
          <p:grpSpPr bwMode="auto">
            <a:xfrm>
              <a:off x="4745038" y="1595438"/>
              <a:ext cx="784225" cy="1589088"/>
              <a:chOff x="2989" y="975"/>
              <a:chExt cx="494" cy="1001"/>
            </a:xfrm>
          </p:grpSpPr>
          <p:sp>
            <p:nvSpPr>
              <p:cNvPr id="12" name="Rectangle 5"/>
              <p:cNvSpPr>
                <a:spLocks noChangeArrowheads="1"/>
              </p:cNvSpPr>
              <p:nvPr/>
            </p:nvSpPr>
            <p:spPr bwMode="auto">
              <a:xfrm>
                <a:off x="3028" y="975"/>
                <a:ext cx="378"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Page 0</a:t>
                </a:r>
              </a:p>
            </p:txBody>
          </p:sp>
          <p:sp>
            <p:nvSpPr>
              <p:cNvPr id="13" name="Rectangle 6"/>
              <p:cNvSpPr>
                <a:spLocks noChangeArrowheads="1"/>
              </p:cNvSpPr>
              <p:nvPr/>
            </p:nvSpPr>
            <p:spPr bwMode="auto">
              <a:xfrm>
                <a:off x="2989" y="978"/>
                <a:ext cx="494" cy="123"/>
              </a:xfrm>
              <a:prstGeom prst="rect">
                <a:avLst/>
              </a:prstGeom>
              <a:noFill/>
              <a:ln w="25400">
                <a:solidFill>
                  <a:srgbClr val="000000"/>
                </a:solidFill>
                <a:miter lim="800000"/>
                <a:headEnd/>
                <a:tailEnd/>
              </a:ln>
              <a:effectLst/>
            </p:spPr>
            <p:txBody>
              <a:bodyPr wrap="none" anchor="ctr"/>
              <a:lstStyle/>
              <a:p>
                <a:endParaRPr lang="en-US" b="1"/>
              </a:p>
            </p:txBody>
          </p:sp>
          <p:sp>
            <p:nvSpPr>
              <p:cNvPr id="14" name="Rectangle 7"/>
              <p:cNvSpPr>
                <a:spLocks noChangeArrowheads="1"/>
              </p:cNvSpPr>
              <p:nvPr/>
            </p:nvSpPr>
            <p:spPr bwMode="auto">
              <a:xfrm>
                <a:off x="3028" y="1095"/>
                <a:ext cx="378"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Page 1</a:t>
                </a:r>
              </a:p>
            </p:txBody>
          </p:sp>
          <p:sp>
            <p:nvSpPr>
              <p:cNvPr id="15" name="Rectangle 8"/>
              <p:cNvSpPr>
                <a:spLocks noChangeArrowheads="1"/>
              </p:cNvSpPr>
              <p:nvPr/>
            </p:nvSpPr>
            <p:spPr bwMode="auto">
              <a:xfrm>
                <a:off x="2989" y="1097"/>
                <a:ext cx="494" cy="122"/>
              </a:xfrm>
              <a:prstGeom prst="rect">
                <a:avLst/>
              </a:prstGeom>
              <a:noFill/>
              <a:ln w="25400">
                <a:solidFill>
                  <a:srgbClr val="000000"/>
                </a:solidFill>
                <a:miter lim="800000"/>
                <a:headEnd/>
                <a:tailEnd/>
              </a:ln>
              <a:effectLst/>
            </p:spPr>
            <p:txBody>
              <a:bodyPr wrap="none" anchor="ctr"/>
              <a:lstStyle/>
              <a:p>
                <a:endParaRPr lang="en-US" b="1"/>
              </a:p>
            </p:txBody>
          </p:sp>
          <p:sp>
            <p:nvSpPr>
              <p:cNvPr id="16" name="Rectangle 9"/>
              <p:cNvSpPr>
                <a:spLocks noChangeArrowheads="1"/>
              </p:cNvSpPr>
              <p:nvPr/>
            </p:nvSpPr>
            <p:spPr bwMode="auto">
              <a:xfrm>
                <a:off x="3028" y="1216"/>
                <a:ext cx="378"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Page 2</a:t>
                </a:r>
              </a:p>
            </p:txBody>
          </p:sp>
          <p:sp>
            <p:nvSpPr>
              <p:cNvPr id="17" name="Rectangle 10"/>
              <p:cNvSpPr>
                <a:spLocks noChangeArrowheads="1"/>
              </p:cNvSpPr>
              <p:nvPr/>
            </p:nvSpPr>
            <p:spPr bwMode="auto">
              <a:xfrm>
                <a:off x="2989" y="1217"/>
                <a:ext cx="494" cy="121"/>
              </a:xfrm>
              <a:prstGeom prst="rect">
                <a:avLst/>
              </a:prstGeom>
              <a:noFill/>
              <a:ln w="25400">
                <a:solidFill>
                  <a:srgbClr val="000000"/>
                </a:solidFill>
                <a:miter lim="800000"/>
                <a:headEnd/>
                <a:tailEnd/>
              </a:ln>
              <a:effectLst/>
            </p:spPr>
            <p:txBody>
              <a:bodyPr wrap="none" anchor="ctr"/>
              <a:lstStyle/>
              <a:p>
                <a:endParaRPr lang="en-US" b="1"/>
              </a:p>
            </p:txBody>
          </p:sp>
          <p:sp>
            <p:nvSpPr>
              <p:cNvPr id="18" name="Rectangle 11"/>
              <p:cNvSpPr>
                <a:spLocks noChangeArrowheads="1"/>
              </p:cNvSpPr>
              <p:nvPr/>
            </p:nvSpPr>
            <p:spPr bwMode="auto">
              <a:xfrm>
                <a:off x="3028" y="1336"/>
                <a:ext cx="378"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Page 3</a:t>
                </a:r>
              </a:p>
            </p:txBody>
          </p:sp>
          <p:sp>
            <p:nvSpPr>
              <p:cNvPr id="19" name="Rectangle 12"/>
              <p:cNvSpPr>
                <a:spLocks noChangeArrowheads="1"/>
              </p:cNvSpPr>
              <p:nvPr/>
            </p:nvSpPr>
            <p:spPr bwMode="auto">
              <a:xfrm>
                <a:off x="2989" y="1337"/>
                <a:ext cx="494" cy="128"/>
              </a:xfrm>
              <a:prstGeom prst="rect">
                <a:avLst/>
              </a:prstGeom>
              <a:noFill/>
              <a:ln w="25400">
                <a:solidFill>
                  <a:srgbClr val="000000"/>
                </a:solidFill>
                <a:miter lim="800000"/>
                <a:headEnd/>
                <a:tailEnd/>
              </a:ln>
              <a:effectLst/>
            </p:spPr>
            <p:txBody>
              <a:bodyPr wrap="none" anchor="ctr"/>
              <a:lstStyle/>
              <a:p>
                <a:endParaRPr lang="en-US" b="1"/>
              </a:p>
            </p:txBody>
          </p:sp>
          <p:sp>
            <p:nvSpPr>
              <p:cNvPr id="20" name="Rectangle 13"/>
              <p:cNvSpPr>
                <a:spLocks noChangeArrowheads="1"/>
              </p:cNvSpPr>
              <p:nvPr/>
            </p:nvSpPr>
            <p:spPr bwMode="auto">
              <a:xfrm>
                <a:off x="3028" y="1456"/>
                <a:ext cx="378"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Page 4</a:t>
                </a:r>
              </a:p>
            </p:txBody>
          </p:sp>
          <p:sp>
            <p:nvSpPr>
              <p:cNvPr id="21" name="Rectangle 14"/>
              <p:cNvSpPr>
                <a:spLocks noChangeArrowheads="1"/>
              </p:cNvSpPr>
              <p:nvPr/>
            </p:nvSpPr>
            <p:spPr bwMode="auto">
              <a:xfrm>
                <a:off x="2989" y="1462"/>
                <a:ext cx="494" cy="117"/>
              </a:xfrm>
              <a:prstGeom prst="rect">
                <a:avLst/>
              </a:prstGeom>
              <a:noFill/>
              <a:ln w="25400">
                <a:solidFill>
                  <a:srgbClr val="000000"/>
                </a:solidFill>
                <a:miter lim="800000"/>
                <a:headEnd/>
                <a:tailEnd/>
              </a:ln>
              <a:effectLst/>
            </p:spPr>
            <p:txBody>
              <a:bodyPr wrap="none" anchor="ctr"/>
              <a:lstStyle/>
              <a:p>
                <a:endParaRPr lang="en-US" b="1"/>
              </a:p>
            </p:txBody>
          </p:sp>
          <p:sp>
            <p:nvSpPr>
              <p:cNvPr id="22" name="Rectangle 15"/>
              <p:cNvSpPr>
                <a:spLocks noChangeArrowheads="1"/>
              </p:cNvSpPr>
              <p:nvPr/>
            </p:nvSpPr>
            <p:spPr bwMode="auto">
              <a:xfrm>
                <a:off x="3028" y="1576"/>
                <a:ext cx="378"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Page 5</a:t>
                </a:r>
              </a:p>
            </p:txBody>
          </p:sp>
          <p:sp>
            <p:nvSpPr>
              <p:cNvPr id="23" name="Rectangle 16"/>
              <p:cNvSpPr>
                <a:spLocks noChangeArrowheads="1"/>
              </p:cNvSpPr>
              <p:nvPr/>
            </p:nvSpPr>
            <p:spPr bwMode="auto">
              <a:xfrm>
                <a:off x="2989" y="1577"/>
                <a:ext cx="494" cy="122"/>
              </a:xfrm>
              <a:prstGeom prst="rect">
                <a:avLst/>
              </a:prstGeom>
              <a:noFill/>
              <a:ln w="25400">
                <a:solidFill>
                  <a:srgbClr val="000000"/>
                </a:solidFill>
                <a:miter lim="800000"/>
                <a:headEnd/>
                <a:tailEnd/>
              </a:ln>
              <a:effectLst/>
            </p:spPr>
            <p:txBody>
              <a:bodyPr wrap="none" anchor="ctr"/>
              <a:lstStyle/>
              <a:p>
                <a:endParaRPr lang="en-US" b="1"/>
              </a:p>
            </p:txBody>
          </p:sp>
          <p:sp>
            <p:nvSpPr>
              <p:cNvPr id="24" name="Rectangle 17"/>
              <p:cNvSpPr>
                <a:spLocks noChangeArrowheads="1"/>
              </p:cNvSpPr>
              <p:nvPr/>
            </p:nvSpPr>
            <p:spPr bwMode="auto">
              <a:xfrm>
                <a:off x="3028" y="1696"/>
                <a:ext cx="378"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Page 6</a:t>
                </a:r>
              </a:p>
            </p:txBody>
          </p:sp>
          <p:sp>
            <p:nvSpPr>
              <p:cNvPr id="25" name="Rectangle 18"/>
              <p:cNvSpPr>
                <a:spLocks noChangeArrowheads="1"/>
              </p:cNvSpPr>
              <p:nvPr/>
            </p:nvSpPr>
            <p:spPr bwMode="auto">
              <a:xfrm>
                <a:off x="2989" y="1698"/>
                <a:ext cx="494" cy="121"/>
              </a:xfrm>
              <a:prstGeom prst="rect">
                <a:avLst/>
              </a:prstGeom>
              <a:noFill/>
              <a:ln w="25400">
                <a:solidFill>
                  <a:srgbClr val="000000"/>
                </a:solidFill>
                <a:miter lim="800000"/>
                <a:headEnd/>
                <a:tailEnd/>
              </a:ln>
              <a:effectLst/>
            </p:spPr>
            <p:txBody>
              <a:bodyPr wrap="none" anchor="ctr"/>
              <a:lstStyle/>
              <a:p>
                <a:endParaRPr lang="en-US" b="1"/>
              </a:p>
            </p:txBody>
          </p:sp>
          <p:sp>
            <p:nvSpPr>
              <p:cNvPr id="26" name="Rectangle 19"/>
              <p:cNvSpPr>
                <a:spLocks noChangeArrowheads="1"/>
              </p:cNvSpPr>
              <p:nvPr/>
            </p:nvSpPr>
            <p:spPr bwMode="auto">
              <a:xfrm>
                <a:off x="3028" y="1815"/>
                <a:ext cx="378"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Page 7</a:t>
                </a:r>
              </a:p>
            </p:txBody>
          </p:sp>
          <p:sp>
            <p:nvSpPr>
              <p:cNvPr id="27" name="Rectangle 20"/>
              <p:cNvSpPr>
                <a:spLocks noChangeArrowheads="1"/>
              </p:cNvSpPr>
              <p:nvPr/>
            </p:nvSpPr>
            <p:spPr bwMode="auto">
              <a:xfrm>
                <a:off x="2989" y="1818"/>
                <a:ext cx="494" cy="106"/>
              </a:xfrm>
              <a:prstGeom prst="rect">
                <a:avLst/>
              </a:prstGeom>
              <a:noFill/>
              <a:ln w="25400">
                <a:solidFill>
                  <a:srgbClr val="000000"/>
                </a:solidFill>
                <a:miter lim="800000"/>
                <a:headEnd/>
                <a:tailEnd/>
              </a:ln>
              <a:effectLst/>
            </p:spPr>
            <p:txBody>
              <a:bodyPr wrap="none" anchor="ctr"/>
              <a:lstStyle/>
              <a:p>
                <a:endParaRPr lang="en-US" b="1"/>
              </a:p>
            </p:txBody>
          </p:sp>
        </p:grpSp>
        <p:grpSp>
          <p:nvGrpSpPr>
            <p:cNvPr id="11" name="Group 128"/>
            <p:cNvGrpSpPr>
              <a:grpSpLocks/>
            </p:cNvGrpSpPr>
            <p:nvPr/>
          </p:nvGrpSpPr>
          <p:grpSpPr bwMode="auto">
            <a:xfrm>
              <a:off x="7078663" y="2063751"/>
              <a:ext cx="773112" cy="825501"/>
              <a:chOff x="4189" y="1456"/>
              <a:chExt cx="487" cy="520"/>
            </a:xfrm>
          </p:grpSpPr>
          <p:sp>
            <p:nvSpPr>
              <p:cNvPr id="29" name="Rectangle 21"/>
              <p:cNvSpPr>
                <a:spLocks noChangeArrowheads="1"/>
              </p:cNvSpPr>
              <p:nvPr/>
            </p:nvSpPr>
            <p:spPr bwMode="auto">
              <a:xfrm>
                <a:off x="4221" y="1815"/>
                <a:ext cx="405"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Block 3</a:t>
                </a:r>
              </a:p>
            </p:txBody>
          </p:sp>
          <p:sp>
            <p:nvSpPr>
              <p:cNvPr id="30" name="Rectangle 22"/>
              <p:cNvSpPr>
                <a:spLocks noChangeArrowheads="1"/>
              </p:cNvSpPr>
              <p:nvPr/>
            </p:nvSpPr>
            <p:spPr bwMode="auto">
              <a:xfrm>
                <a:off x="4189" y="1818"/>
                <a:ext cx="487" cy="106"/>
              </a:xfrm>
              <a:prstGeom prst="rect">
                <a:avLst/>
              </a:prstGeom>
              <a:noFill/>
              <a:ln w="25400">
                <a:solidFill>
                  <a:srgbClr val="000000"/>
                </a:solidFill>
                <a:miter lim="800000"/>
                <a:headEnd/>
                <a:tailEnd/>
              </a:ln>
              <a:effectLst/>
            </p:spPr>
            <p:txBody>
              <a:bodyPr wrap="none" anchor="ctr"/>
              <a:lstStyle/>
              <a:p>
                <a:endParaRPr lang="en-US" b="1"/>
              </a:p>
            </p:txBody>
          </p:sp>
          <p:sp>
            <p:nvSpPr>
              <p:cNvPr id="31" name="Rectangle 23"/>
              <p:cNvSpPr>
                <a:spLocks noChangeArrowheads="1"/>
              </p:cNvSpPr>
              <p:nvPr/>
            </p:nvSpPr>
            <p:spPr bwMode="auto">
              <a:xfrm>
                <a:off x="4221" y="1696"/>
                <a:ext cx="405"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Block 2</a:t>
                </a:r>
              </a:p>
            </p:txBody>
          </p:sp>
          <p:sp>
            <p:nvSpPr>
              <p:cNvPr id="32" name="Rectangle 24"/>
              <p:cNvSpPr>
                <a:spLocks noChangeArrowheads="1"/>
              </p:cNvSpPr>
              <p:nvPr/>
            </p:nvSpPr>
            <p:spPr bwMode="auto">
              <a:xfrm>
                <a:off x="4189" y="1698"/>
                <a:ext cx="487" cy="121"/>
              </a:xfrm>
              <a:prstGeom prst="rect">
                <a:avLst/>
              </a:prstGeom>
              <a:noFill/>
              <a:ln w="25400">
                <a:solidFill>
                  <a:srgbClr val="000000"/>
                </a:solidFill>
                <a:miter lim="800000"/>
                <a:headEnd/>
                <a:tailEnd/>
              </a:ln>
              <a:effectLst/>
            </p:spPr>
            <p:txBody>
              <a:bodyPr wrap="none" anchor="ctr"/>
              <a:lstStyle/>
              <a:p>
                <a:endParaRPr lang="en-US" b="1"/>
              </a:p>
            </p:txBody>
          </p:sp>
          <p:sp>
            <p:nvSpPr>
              <p:cNvPr id="33" name="Rectangle 25"/>
              <p:cNvSpPr>
                <a:spLocks noChangeArrowheads="1"/>
              </p:cNvSpPr>
              <p:nvPr/>
            </p:nvSpPr>
            <p:spPr bwMode="auto">
              <a:xfrm>
                <a:off x="4221" y="1576"/>
                <a:ext cx="405"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Block 1</a:t>
                </a:r>
              </a:p>
            </p:txBody>
          </p:sp>
          <p:sp>
            <p:nvSpPr>
              <p:cNvPr id="34" name="Rectangle 26"/>
              <p:cNvSpPr>
                <a:spLocks noChangeArrowheads="1"/>
              </p:cNvSpPr>
              <p:nvPr/>
            </p:nvSpPr>
            <p:spPr bwMode="auto">
              <a:xfrm>
                <a:off x="4189" y="1577"/>
                <a:ext cx="487" cy="122"/>
              </a:xfrm>
              <a:prstGeom prst="rect">
                <a:avLst/>
              </a:prstGeom>
              <a:noFill/>
              <a:ln w="25400">
                <a:solidFill>
                  <a:srgbClr val="000000"/>
                </a:solidFill>
                <a:miter lim="800000"/>
                <a:headEnd/>
                <a:tailEnd/>
              </a:ln>
              <a:effectLst/>
            </p:spPr>
            <p:txBody>
              <a:bodyPr wrap="none" anchor="ctr"/>
              <a:lstStyle/>
              <a:p>
                <a:endParaRPr lang="en-US" b="1"/>
              </a:p>
            </p:txBody>
          </p:sp>
          <p:sp>
            <p:nvSpPr>
              <p:cNvPr id="35" name="Rectangle 27"/>
              <p:cNvSpPr>
                <a:spLocks noChangeArrowheads="1"/>
              </p:cNvSpPr>
              <p:nvPr/>
            </p:nvSpPr>
            <p:spPr bwMode="auto">
              <a:xfrm>
                <a:off x="4221" y="1456"/>
                <a:ext cx="405" cy="161"/>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Block 0</a:t>
                </a:r>
              </a:p>
            </p:txBody>
          </p:sp>
          <p:sp>
            <p:nvSpPr>
              <p:cNvPr id="36" name="Rectangle 28"/>
              <p:cNvSpPr>
                <a:spLocks noChangeArrowheads="1"/>
              </p:cNvSpPr>
              <p:nvPr/>
            </p:nvSpPr>
            <p:spPr bwMode="auto">
              <a:xfrm>
                <a:off x="4189" y="1457"/>
                <a:ext cx="484" cy="122"/>
              </a:xfrm>
              <a:prstGeom prst="rect">
                <a:avLst/>
              </a:prstGeom>
              <a:noFill/>
              <a:ln w="25400">
                <a:solidFill>
                  <a:srgbClr val="000000"/>
                </a:solidFill>
                <a:miter lim="800000"/>
                <a:headEnd/>
                <a:tailEnd/>
              </a:ln>
              <a:effectLst/>
            </p:spPr>
            <p:txBody>
              <a:bodyPr wrap="none" anchor="ctr"/>
              <a:lstStyle/>
              <a:p>
                <a:endParaRPr lang="en-US" b="1"/>
              </a:p>
            </p:txBody>
          </p:sp>
        </p:grpSp>
        <p:sp>
          <p:nvSpPr>
            <p:cNvPr id="37" name="Rectangle 29"/>
            <p:cNvSpPr>
              <a:spLocks noChangeArrowheads="1"/>
            </p:cNvSpPr>
            <p:nvPr/>
          </p:nvSpPr>
          <p:spPr bwMode="auto">
            <a:xfrm>
              <a:off x="3367088" y="2081213"/>
              <a:ext cx="1089915"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Address space</a:t>
              </a:r>
            </a:p>
            <a:p>
              <a:pPr defTabSz="762000">
                <a:lnSpc>
                  <a:spcPct val="90000"/>
                </a:lnSpc>
              </a:pPr>
              <a:r>
                <a:rPr lang="en-US" altLang="ko-KR" sz="1200" b="1">
                  <a:solidFill>
                    <a:srgbClr val="000000"/>
                  </a:solidFill>
                </a:rPr>
                <a:t>N = 8K = 2</a:t>
              </a:r>
              <a:r>
                <a:rPr lang="en-US" altLang="ko-KR" sz="1200" b="1" baseline="30000">
                  <a:solidFill>
                    <a:srgbClr val="000000"/>
                  </a:solidFill>
                </a:rPr>
                <a:t>13</a:t>
              </a:r>
              <a:endParaRPr lang="en-US" altLang="ko-KR" sz="1200" b="1">
                <a:solidFill>
                  <a:srgbClr val="000000"/>
                </a:solidFill>
              </a:endParaRPr>
            </a:p>
          </p:txBody>
        </p:sp>
        <p:sp>
          <p:nvSpPr>
            <p:cNvPr id="38" name="Rectangle 31"/>
            <p:cNvSpPr>
              <a:spLocks noChangeArrowheads="1"/>
            </p:cNvSpPr>
            <p:nvPr/>
          </p:nvSpPr>
          <p:spPr bwMode="auto">
            <a:xfrm>
              <a:off x="5805488" y="2122488"/>
              <a:ext cx="1126015"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Memory space</a:t>
              </a:r>
            </a:p>
            <a:p>
              <a:pPr defTabSz="762000">
                <a:lnSpc>
                  <a:spcPct val="90000"/>
                </a:lnSpc>
              </a:pPr>
              <a:r>
                <a:rPr lang="en-US" altLang="ko-KR" sz="1200" b="1">
                  <a:solidFill>
                    <a:srgbClr val="000000"/>
                  </a:solidFill>
                </a:rPr>
                <a:t>M = 4K = 2</a:t>
              </a:r>
              <a:r>
                <a:rPr lang="en-US" altLang="ko-KR" sz="1200" b="1" baseline="30000">
                  <a:solidFill>
                    <a:srgbClr val="000000"/>
                  </a:solidFill>
                </a:rPr>
                <a:t>12</a:t>
              </a:r>
              <a:endParaRPr lang="en-US" altLang="ko-KR" sz="1200" b="1">
                <a:solidFill>
                  <a:srgbClr val="000000"/>
                </a:solidFill>
              </a:endParaRPr>
            </a:p>
          </p:txBody>
        </p:sp>
        <p:sp>
          <p:nvSpPr>
            <p:cNvPr id="39" name="Rectangle 35"/>
            <p:cNvSpPr>
              <a:spLocks noChangeArrowheads="1"/>
            </p:cNvSpPr>
            <p:nvPr/>
          </p:nvSpPr>
          <p:spPr bwMode="auto">
            <a:xfrm>
              <a:off x="2894013" y="4371975"/>
              <a:ext cx="1047750" cy="196850"/>
            </a:xfrm>
            <a:prstGeom prst="rect">
              <a:avLst/>
            </a:prstGeom>
            <a:noFill/>
            <a:ln w="25400">
              <a:solidFill>
                <a:srgbClr val="000000"/>
              </a:solidFill>
              <a:miter lim="800000"/>
              <a:headEnd/>
              <a:tailEnd/>
            </a:ln>
            <a:effectLst/>
          </p:spPr>
          <p:txBody>
            <a:bodyPr wrap="none" anchor="ctr"/>
            <a:lstStyle/>
            <a:p>
              <a:endParaRPr lang="en-US" b="1"/>
            </a:p>
          </p:txBody>
        </p:sp>
        <p:sp>
          <p:nvSpPr>
            <p:cNvPr id="40" name="Line 36"/>
            <p:cNvSpPr>
              <a:spLocks noChangeShapeType="1"/>
            </p:cNvSpPr>
            <p:nvPr/>
          </p:nvSpPr>
          <p:spPr bwMode="auto">
            <a:xfrm>
              <a:off x="3695700" y="4371975"/>
              <a:ext cx="0" cy="188913"/>
            </a:xfrm>
            <a:prstGeom prst="line">
              <a:avLst/>
            </a:prstGeom>
            <a:noFill/>
            <a:ln w="25400">
              <a:solidFill>
                <a:srgbClr val="000000"/>
              </a:solidFill>
              <a:round/>
              <a:headEnd/>
              <a:tailEnd/>
            </a:ln>
            <a:effectLst/>
          </p:spPr>
          <p:txBody>
            <a:bodyPr wrap="none" anchor="ctr"/>
            <a:lstStyle/>
            <a:p>
              <a:endParaRPr lang="en-US" b="1"/>
            </a:p>
          </p:txBody>
        </p:sp>
        <p:sp>
          <p:nvSpPr>
            <p:cNvPr id="41" name="Rectangle 37"/>
            <p:cNvSpPr>
              <a:spLocks noChangeArrowheads="1"/>
            </p:cNvSpPr>
            <p:nvPr/>
          </p:nvSpPr>
          <p:spPr bwMode="auto">
            <a:xfrm>
              <a:off x="3684588" y="43688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42" name="Rectangle 38"/>
            <p:cNvSpPr>
              <a:spLocks noChangeArrowheads="1"/>
            </p:cNvSpPr>
            <p:nvPr/>
          </p:nvSpPr>
          <p:spPr bwMode="auto">
            <a:xfrm>
              <a:off x="2301875" y="4340225"/>
              <a:ext cx="4333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000</a:t>
              </a:r>
            </a:p>
          </p:txBody>
        </p:sp>
        <p:sp>
          <p:nvSpPr>
            <p:cNvPr id="43" name="Rectangle 39"/>
            <p:cNvSpPr>
              <a:spLocks noChangeArrowheads="1"/>
            </p:cNvSpPr>
            <p:nvPr/>
          </p:nvSpPr>
          <p:spPr bwMode="auto">
            <a:xfrm>
              <a:off x="2894013" y="4564063"/>
              <a:ext cx="1047750" cy="192087"/>
            </a:xfrm>
            <a:prstGeom prst="rect">
              <a:avLst/>
            </a:prstGeom>
            <a:noFill/>
            <a:ln w="25400">
              <a:solidFill>
                <a:srgbClr val="000000"/>
              </a:solidFill>
              <a:miter lim="800000"/>
              <a:headEnd/>
              <a:tailEnd/>
            </a:ln>
            <a:effectLst/>
          </p:spPr>
          <p:txBody>
            <a:bodyPr wrap="none" anchor="ctr"/>
            <a:lstStyle/>
            <a:p>
              <a:endParaRPr lang="en-US" b="1"/>
            </a:p>
          </p:txBody>
        </p:sp>
        <p:sp>
          <p:nvSpPr>
            <p:cNvPr id="44" name="Line 40"/>
            <p:cNvSpPr>
              <a:spLocks noChangeShapeType="1"/>
            </p:cNvSpPr>
            <p:nvPr/>
          </p:nvSpPr>
          <p:spPr bwMode="auto">
            <a:xfrm>
              <a:off x="3695700" y="4564063"/>
              <a:ext cx="0" cy="188912"/>
            </a:xfrm>
            <a:prstGeom prst="line">
              <a:avLst/>
            </a:prstGeom>
            <a:noFill/>
            <a:ln w="25400">
              <a:solidFill>
                <a:srgbClr val="000000"/>
              </a:solidFill>
              <a:round/>
              <a:headEnd/>
              <a:tailEnd/>
            </a:ln>
            <a:effectLst/>
          </p:spPr>
          <p:txBody>
            <a:bodyPr wrap="none" anchor="ctr"/>
            <a:lstStyle/>
            <a:p>
              <a:endParaRPr lang="en-US" b="1"/>
            </a:p>
          </p:txBody>
        </p:sp>
        <p:sp>
          <p:nvSpPr>
            <p:cNvPr id="45" name="Rectangle 41"/>
            <p:cNvSpPr>
              <a:spLocks noChangeArrowheads="1"/>
            </p:cNvSpPr>
            <p:nvPr/>
          </p:nvSpPr>
          <p:spPr bwMode="auto">
            <a:xfrm>
              <a:off x="3684588" y="45608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46" name="Rectangle 42"/>
            <p:cNvSpPr>
              <a:spLocks noChangeArrowheads="1"/>
            </p:cNvSpPr>
            <p:nvPr/>
          </p:nvSpPr>
          <p:spPr bwMode="auto">
            <a:xfrm>
              <a:off x="2301875" y="4541838"/>
              <a:ext cx="4333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001</a:t>
              </a:r>
            </a:p>
          </p:txBody>
        </p:sp>
        <p:sp>
          <p:nvSpPr>
            <p:cNvPr id="47" name="Rectangle 43"/>
            <p:cNvSpPr>
              <a:spLocks noChangeArrowheads="1"/>
            </p:cNvSpPr>
            <p:nvPr/>
          </p:nvSpPr>
          <p:spPr bwMode="auto">
            <a:xfrm>
              <a:off x="2894013" y="4756150"/>
              <a:ext cx="1047750" cy="196850"/>
            </a:xfrm>
            <a:prstGeom prst="rect">
              <a:avLst/>
            </a:prstGeom>
            <a:noFill/>
            <a:ln w="25400">
              <a:solidFill>
                <a:srgbClr val="000000"/>
              </a:solidFill>
              <a:miter lim="800000"/>
              <a:headEnd/>
              <a:tailEnd/>
            </a:ln>
            <a:effectLst/>
          </p:spPr>
          <p:txBody>
            <a:bodyPr wrap="none" anchor="ctr"/>
            <a:lstStyle/>
            <a:p>
              <a:endParaRPr lang="en-US" b="1"/>
            </a:p>
          </p:txBody>
        </p:sp>
        <p:sp>
          <p:nvSpPr>
            <p:cNvPr id="48" name="Line 44"/>
            <p:cNvSpPr>
              <a:spLocks noChangeShapeType="1"/>
            </p:cNvSpPr>
            <p:nvPr/>
          </p:nvSpPr>
          <p:spPr bwMode="auto">
            <a:xfrm>
              <a:off x="3695700" y="4756150"/>
              <a:ext cx="0" cy="192088"/>
            </a:xfrm>
            <a:prstGeom prst="line">
              <a:avLst/>
            </a:prstGeom>
            <a:noFill/>
            <a:ln w="25400">
              <a:solidFill>
                <a:srgbClr val="000000"/>
              </a:solidFill>
              <a:round/>
              <a:headEnd/>
              <a:tailEnd/>
            </a:ln>
            <a:effectLst/>
          </p:spPr>
          <p:txBody>
            <a:bodyPr wrap="none" anchor="ctr"/>
            <a:lstStyle/>
            <a:p>
              <a:endParaRPr lang="en-US" b="1"/>
            </a:p>
          </p:txBody>
        </p:sp>
        <p:sp>
          <p:nvSpPr>
            <p:cNvPr id="49" name="Rectangle 45"/>
            <p:cNvSpPr>
              <a:spLocks noChangeArrowheads="1"/>
            </p:cNvSpPr>
            <p:nvPr/>
          </p:nvSpPr>
          <p:spPr bwMode="auto">
            <a:xfrm>
              <a:off x="3684588" y="47529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50" name="Rectangle 46"/>
            <p:cNvSpPr>
              <a:spLocks noChangeArrowheads="1"/>
            </p:cNvSpPr>
            <p:nvPr/>
          </p:nvSpPr>
          <p:spPr bwMode="auto">
            <a:xfrm>
              <a:off x="2301875" y="4743450"/>
              <a:ext cx="4333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010</a:t>
              </a:r>
            </a:p>
          </p:txBody>
        </p:sp>
        <p:sp>
          <p:nvSpPr>
            <p:cNvPr id="51" name="Rectangle 47"/>
            <p:cNvSpPr>
              <a:spLocks noChangeArrowheads="1"/>
            </p:cNvSpPr>
            <p:nvPr/>
          </p:nvSpPr>
          <p:spPr bwMode="auto">
            <a:xfrm>
              <a:off x="2894013" y="4951413"/>
              <a:ext cx="1047750" cy="193675"/>
            </a:xfrm>
            <a:prstGeom prst="rect">
              <a:avLst/>
            </a:prstGeom>
            <a:noFill/>
            <a:ln w="25400">
              <a:solidFill>
                <a:srgbClr val="000000"/>
              </a:solidFill>
              <a:miter lim="800000"/>
              <a:headEnd/>
              <a:tailEnd/>
            </a:ln>
            <a:effectLst/>
          </p:spPr>
          <p:txBody>
            <a:bodyPr wrap="none" anchor="ctr"/>
            <a:lstStyle/>
            <a:p>
              <a:endParaRPr lang="en-US" b="1"/>
            </a:p>
          </p:txBody>
        </p:sp>
        <p:sp>
          <p:nvSpPr>
            <p:cNvPr id="52" name="Line 48"/>
            <p:cNvSpPr>
              <a:spLocks noChangeShapeType="1"/>
            </p:cNvSpPr>
            <p:nvPr/>
          </p:nvSpPr>
          <p:spPr bwMode="auto">
            <a:xfrm>
              <a:off x="3695700" y="4951413"/>
              <a:ext cx="0" cy="180975"/>
            </a:xfrm>
            <a:prstGeom prst="line">
              <a:avLst/>
            </a:prstGeom>
            <a:noFill/>
            <a:ln w="25400">
              <a:solidFill>
                <a:srgbClr val="000000"/>
              </a:solidFill>
              <a:round/>
              <a:headEnd/>
              <a:tailEnd/>
            </a:ln>
            <a:effectLst/>
          </p:spPr>
          <p:txBody>
            <a:bodyPr wrap="none" anchor="ctr"/>
            <a:lstStyle/>
            <a:p>
              <a:endParaRPr lang="en-US" b="1"/>
            </a:p>
          </p:txBody>
        </p:sp>
        <p:sp>
          <p:nvSpPr>
            <p:cNvPr id="53" name="Rectangle 49"/>
            <p:cNvSpPr>
              <a:spLocks noChangeArrowheads="1"/>
            </p:cNvSpPr>
            <p:nvPr/>
          </p:nvSpPr>
          <p:spPr bwMode="auto">
            <a:xfrm>
              <a:off x="3684588" y="49450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54" name="Rectangle 50"/>
            <p:cNvSpPr>
              <a:spLocks noChangeArrowheads="1"/>
            </p:cNvSpPr>
            <p:nvPr/>
          </p:nvSpPr>
          <p:spPr bwMode="auto">
            <a:xfrm>
              <a:off x="2301875" y="4945063"/>
              <a:ext cx="4333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011</a:t>
              </a:r>
            </a:p>
          </p:txBody>
        </p:sp>
        <p:sp>
          <p:nvSpPr>
            <p:cNvPr id="55" name="Rectangle 51"/>
            <p:cNvSpPr>
              <a:spLocks noChangeArrowheads="1"/>
            </p:cNvSpPr>
            <p:nvPr/>
          </p:nvSpPr>
          <p:spPr bwMode="auto">
            <a:xfrm>
              <a:off x="2894013" y="5143500"/>
              <a:ext cx="1047750" cy="188913"/>
            </a:xfrm>
            <a:prstGeom prst="rect">
              <a:avLst/>
            </a:prstGeom>
            <a:noFill/>
            <a:ln w="25400">
              <a:solidFill>
                <a:srgbClr val="000000"/>
              </a:solidFill>
              <a:miter lim="800000"/>
              <a:headEnd/>
              <a:tailEnd/>
            </a:ln>
            <a:effectLst/>
          </p:spPr>
          <p:txBody>
            <a:bodyPr wrap="none" anchor="ctr"/>
            <a:lstStyle/>
            <a:p>
              <a:endParaRPr lang="en-US" b="1"/>
            </a:p>
          </p:txBody>
        </p:sp>
        <p:sp>
          <p:nvSpPr>
            <p:cNvPr id="56" name="Line 52"/>
            <p:cNvSpPr>
              <a:spLocks noChangeShapeType="1"/>
            </p:cNvSpPr>
            <p:nvPr/>
          </p:nvSpPr>
          <p:spPr bwMode="auto">
            <a:xfrm>
              <a:off x="3695700" y="5143500"/>
              <a:ext cx="0" cy="185738"/>
            </a:xfrm>
            <a:prstGeom prst="line">
              <a:avLst/>
            </a:prstGeom>
            <a:noFill/>
            <a:ln w="25400">
              <a:solidFill>
                <a:srgbClr val="000000"/>
              </a:solidFill>
              <a:round/>
              <a:headEnd/>
              <a:tailEnd/>
            </a:ln>
            <a:effectLst/>
          </p:spPr>
          <p:txBody>
            <a:bodyPr wrap="none" anchor="ctr"/>
            <a:lstStyle/>
            <a:p>
              <a:endParaRPr lang="en-US" b="1"/>
            </a:p>
          </p:txBody>
        </p:sp>
        <p:sp>
          <p:nvSpPr>
            <p:cNvPr id="57" name="Rectangle 53"/>
            <p:cNvSpPr>
              <a:spLocks noChangeArrowheads="1"/>
            </p:cNvSpPr>
            <p:nvPr/>
          </p:nvSpPr>
          <p:spPr bwMode="auto">
            <a:xfrm>
              <a:off x="3684588" y="513715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58" name="Rectangle 54"/>
            <p:cNvSpPr>
              <a:spLocks noChangeArrowheads="1"/>
            </p:cNvSpPr>
            <p:nvPr/>
          </p:nvSpPr>
          <p:spPr bwMode="auto">
            <a:xfrm>
              <a:off x="2301875" y="5118100"/>
              <a:ext cx="4333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100</a:t>
              </a:r>
            </a:p>
          </p:txBody>
        </p:sp>
        <p:sp>
          <p:nvSpPr>
            <p:cNvPr id="59" name="Rectangle 55"/>
            <p:cNvSpPr>
              <a:spLocks noChangeArrowheads="1"/>
            </p:cNvSpPr>
            <p:nvPr/>
          </p:nvSpPr>
          <p:spPr bwMode="auto">
            <a:xfrm>
              <a:off x="2894013" y="5335588"/>
              <a:ext cx="1047750" cy="193675"/>
            </a:xfrm>
            <a:prstGeom prst="rect">
              <a:avLst/>
            </a:prstGeom>
            <a:noFill/>
            <a:ln w="25400">
              <a:solidFill>
                <a:srgbClr val="000000"/>
              </a:solidFill>
              <a:miter lim="800000"/>
              <a:headEnd/>
              <a:tailEnd/>
            </a:ln>
            <a:effectLst/>
          </p:spPr>
          <p:txBody>
            <a:bodyPr wrap="none" anchor="ctr"/>
            <a:lstStyle/>
            <a:p>
              <a:endParaRPr lang="en-US" b="1"/>
            </a:p>
          </p:txBody>
        </p:sp>
        <p:sp>
          <p:nvSpPr>
            <p:cNvPr id="60" name="Line 56"/>
            <p:cNvSpPr>
              <a:spLocks noChangeShapeType="1"/>
            </p:cNvSpPr>
            <p:nvPr/>
          </p:nvSpPr>
          <p:spPr bwMode="auto">
            <a:xfrm>
              <a:off x="3695700" y="5335588"/>
              <a:ext cx="0" cy="203200"/>
            </a:xfrm>
            <a:prstGeom prst="line">
              <a:avLst/>
            </a:prstGeom>
            <a:noFill/>
            <a:ln w="25400">
              <a:solidFill>
                <a:srgbClr val="000000"/>
              </a:solidFill>
              <a:round/>
              <a:headEnd/>
              <a:tailEnd/>
            </a:ln>
            <a:effectLst/>
          </p:spPr>
          <p:txBody>
            <a:bodyPr wrap="none" anchor="ctr"/>
            <a:lstStyle/>
            <a:p>
              <a:endParaRPr lang="en-US" b="1"/>
            </a:p>
          </p:txBody>
        </p:sp>
        <p:sp>
          <p:nvSpPr>
            <p:cNvPr id="61" name="Rectangle 57"/>
            <p:cNvSpPr>
              <a:spLocks noChangeArrowheads="1"/>
            </p:cNvSpPr>
            <p:nvPr/>
          </p:nvSpPr>
          <p:spPr bwMode="auto">
            <a:xfrm>
              <a:off x="3684588" y="533082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62" name="Rectangle 58"/>
            <p:cNvSpPr>
              <a:spLocks noChangeArrowheads="1"/>
            </p:cNvSpPr>
            <p:nvPr/>
          </p:nvSpPr>
          <p:spPr bwMode="auto">
            <a:xfrm>
              <a:off x="2301875" y="5311775"/>
              <a:ext cx="4333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101</a:t>
              </a:r>
            </a:p>
          </p:txBody>
        </p:sp>
        <p:sp>
          <p:nvSpPr>
            <p:cNvPr id="63" name="Rectangle 59"/>
            <p:cNvSpPr>
              <a:spLocks noChangeArrowheads="1"/>
            </p:cNvSpPr>
            <p:nvPr/>
          </p:nvSpPr>
          <p:spPr bwMode="auto">
            <a:xfrm>
              <a:off x="2894013" y="5527675"/>
              <a:ext cx="1047750" cy="195263"/>
            </a:xfrm>
            <a:prstGeom prst="rect">
              <a:avLst/>
            </a:prstGeom>
            <a:noFill/>
            <a:ln w="25400">
              <a:solidFill>
                <a:srgbClr val="000000"/>
              </a:solidFill>
              <a:miter lim="800000"/>
              <a:headEnd/>
              <a:tailEnd/>
            </a:ln>
            <a:effectLst/>
          </p:spPr>
          <p:txBody>
            <a:bodyPr wrap="none" anchor="ctr"/>
            <a:lstStyle/>
            <a:p>
              <a:endParaRPr lang="en-US" b="1"/>
            </a:p>
          </p:txBody>
        </p:sp>
        <p:sp>
          <p:nvSpPr>
            <p:cNvPr id="64" name="Line 60"/>
            <p:cNvSpPr>
              <a:spLocks noChangeShapeType="1"/>
            </p:cNvSpPr>
            <p:nvPr/>
          </p:nvSpPr>
          <p:spPr bwMode="auto">
            <a:xfrm>
              <a:off x="3695700" y="5527675"/>
              <a:ext cx="0" cy="192088"/>
            </a:xfrm>
            <a:prstGeom prst="line">
              <a:avLst/>
            </a:prstGeom>
            <a:noFill/>
            <a:ln w="25400">
              <a:solidFill>
                <a:srgbClr val="000000"/>
              </a:solidFill>
              <a:round/>
              <a:headEnd/>
              <a:tailEnd/>
            </a:ln>
            <a:effectLst/>
          </p:spPr>
          <p:txBody>
            <a:bodyPr wrap="none" anchor="ctr"/>
            <a:lstStyle/>
            <a:p>
              <a:endParaRPr lang="en-US" b="1"/>
            </a:p>
          </p:txBody>
        </p:sp>
        <p:sp>
          <p:nvSpPr>
            <p:cNvPr id="65" name="Rectangle 61"/>
            <p:cNvSpPr>
              <a:spLocks noChangeArrowheads="1"/>
            </p:cNvSpPr>
            <p:nvPr/>
          </p:nvSpPr>
          <p:spPr bwMode="auto">
            <a:xfrm>
              <a:off x="3684588" y="55229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66" name="Rectangle 62"/>
            <p:cNvSpPr>
              <a:spLocks noChangeArrowheads="1"/>
            </p:cNvSpPr>
            <p:nvPr/>
          </p:nvSpPr>
          <p:spPr bwMode="auto">
            <a:xfrm>
              <a:off x="2301875" y="5513388"/>
              <a:ext cx="4333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110</a:t>
              </a:r>
            </a:p>
          </p:txBody>
        </p:sp>
        <p:sp>
          <p:nvSpPr>
            <p:cNvPr id="67" name="Rectangle 63"/>
            <p:cNvSpPr>
              <a:spLocks noChangeArrowheads="1"/>
            </p:cNvSpPr>
            <p:nvPr/>
          </p:nvSpPr>
          <p:spPr bwMode="auto">
            <a:xfrm>
              <a:off x="2894013" y="5719763"/>
              <a:ext cx="1047750" cy="169862"/>
            </a:xfrm>
            <a:prstGeom prst="rect">
              <a:avLst/>
            </a:prstGeom>
            <a:noFill/>
            <a:ln w="25400">
              <a:solidFill>
                <a:srgbClr val="000000"/>
              </a:solidFill>
              <a:miter lim="800000"/>
              <a:headEnd/>
              <a:tailEnd/>
            </a:ln>
            <a:effectLst/>
          </p:spPr>
          <p:txBody>
            <a:bodyPr wrap="none" anchor="ctr"/>
            <a:lstStyle/>
            <a:p>
              <a:endParaRPr lang="en-US" b="1"/>
            </a:p>
          </p:txBody>
        </p:sp>
        <p:sp>
          <p:nvSpPr>
            <p:cNvPr id="68" name="Line 64"/>
            <p:cNvSpPr>
              <a:spLocks noChangeShapeType="1"/>
            </p:cNvSpPr>
            <p:nvPr/>
          </p:nvSpPr>
          <p:spPr bwMode="auto">
            <a:xfrm>
              <a:off x="3695700" y="5719763"/>
              <a:ext cx="0" cy="169862"/>
            </a:xfrm>
            <a:prstGeom prst="line">
              <a:avLst/>
            </a:prstGeom>
            <a:noFill/>
            <a:ln w="25400">
              <a:solidFill>
                <a:srgbClr val="000000"/>
              </a:solidFill>
              <a:round/>
              <a:headEnd/>
              <a:tailEnd/>
            </a:ln>
            <a:effectLst/>
          </p:spPr>
          <p:txBody>
            <a:bodyPr wrap="none" anchor="ctr"/>
            <a:lstStyle/>
            <a:p>
              <a:endParaRPr lang="en-US" b="1"/>
            </a:p>
          </p:txBody>
        </p:sp>
        <p:sp>
          <p:nvSpPr>
            <p:cNvPr id="69" name="Rectangle 65"/>
            <p:cNvSpPr>
              <a:spLocks noChangeArrowheads="1"/>
            </p:cNvSpPr>
            <p:nvPr/>
          </p:nvSpPr>
          <p:spPr bwMode="auto">
            <a:xfrm>
              <a:off x="3684588" y="57150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70" name="Rectangle 66"/>
            <p:cNvSpPr>
              <a:spLocks noChangeArrowheads="1"/>
            </p:cNvSpPr>
            <p:nvPr/>
          </p:nvSpPr>
          <p:spPr bwMode="auto">
            <a:xfrm>
              <a:off x="2301875" y="5695950"/>
              <a:ext cx="4333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111</a:t>
              </a:r>
            </a:p>
          </p:txBody>
        </p:sp>
        <p:sp>
          <p:nvSpPr>
            <p:cNvPr id="71" name="Rectangle 67"/>
            <p:cNvSpPr>
              <a:spLocks noChangeArrowheads="1"/>
            </p:cNvSpPr>
            <p:nvPr/>
          </p:nvSpPr>
          <p:spPr bwMode="auto">
            <a:xfrm>
              <a:off x="2894013" y="6227763"/>
              <a:ext cx="1047750" cy="188912"/>
            </a:xfrm>
            <a:prstGeom prst="rect">
              <a:avLst/>
            </a:prstGeom>
            <a:noFill/>
            <a:ln w="25400">
              <a:solidFill>
                <a:srgbClr val="000000"/>
              </a:solidFill>
              <a:miter lim="800000"/>
              <a:headEnd/>
              <a:tailEnd/>
            </a:ln>
            <a:effectLst/>
          </p:spPr>
          <p:txBody>
            <a:bodyPr wrap="none" anchor="ctr"/>
            <a:lstStyle/>
            <a:p>
              <a:endParaRPr lang="en-US" b="1"/>
            </a:p>
          </p:txBody>
        </p:sp>
        <p:sp>
          <p:nvSpPr>
            <p:cNvPr id="72" name="Line 68"/>
            <p:cNvSpPr>
              <a:spLocks noChangeShapeType="1"/>
            </p:cNvSpPr>
            <p:nvPr/>
          </p:nvSpPr>
          <p:spPr bwMode="auto">
            <a:xfrm>
              <a:off x="3695700" y="6227763"/>
              <a:ext cx="0" cy="180975"/>
            </a:xfrm>
            <a:prstGeom prst="line">
              <a:avLst/>
            </a:prstGeom>
            <a:noFill/>
            <a:ln w="25400">
              <a:solidFill>
                <a:srgbClr val="000000"/>
              </a:solidFill>
              <a:round/>
              <a:headEnd/>
              <a:tailEnd/>
            </a:ln>
            <a:effectLst/>
          </p:spPr>
          <p:txBody>
            <a:bodyPr wrap="none" anchor="ctr"/>
            <a:lstStyle/>
            <a:p>
              <a:endParaRPr lang="en-US" b="1"/>
            </a:p>
          </p:txBody>
        </p:sp>
        <p:sp>
          <p:nvSpPr>
            <p:cNvPr id="73" name="Rectangle 69"/>
            <p:cNvSpPr>
              <a:spLocks noChangeArrowheads="1"/>
            </p:cNvSpPr>
            <p:nvPr/>
          </p:nvSpPr>
          <p:spPr bwMode="auto">
            <a:xfrm>
              <a:off x="3684588" y="62261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74" name="Rectangle 70"/>
            <p:cNvSpPr>
              <a:spLocks noChangeArrowheads="1"/>
            </p:cNvSpPr>
            <p:nvPr/>
          </p:nvSpPr>
          <p:spPr bwMode="auto">
            <a:xfrm>
              <a:off x="4975225" y="4951413"/>
              <a:ext cx="1733550" cy="187325"/>
            </a:xfrm>
            <a:prstGeom prst="rect">
              <a:avLst/>
            </a:prstGeom>
            <a:noFill/>
            <a:ln w="25400">
              <a:solidFill>
                <a:srgbClr val="000000"/>
              </a:solidFill>
              <a:miter lim="800000"/>
              <a:headEnd/>
              <a:tailEnd/>
            </a:ln>
            <a:effectLst/>
          </p:spPr>
          <p:txBody>
            <a:bodyPr wrap="none" anchor="ctr"/>
            <a:lstStyle/>
            <a:p>
              <a:endParaRPr lang="en-US" b="1"/>
            </a:p>
          </p:txBody>
        </p:sp>
        <p:sp>
          <p:nvSpPr>
            <p:cNvPr id="75" name="Line 71"/>
            <p:cNvSpPr>
              <a:spLocks noChangeShapeType="1"/>
            </p:cNvSpPr>
            <p:nvPr/>
          </p:nvSpPr>
          <p:spPr bwMode="auto">
            <a:xfrm>
              <a:off x="5316538" y="4951413"/>
              <a:ext cx="0" cy="215900"/>
            </a:xfrm>
            <a:prstGeom prst="line">
              <a:avLst/>
            </a:prstGeom>
            <a:noFill/>
            <a:ln w="25400">
              <a:solidFill>
                <a:srgbClr val="000000"/>
              </a:solidFill>
              <a:round/>
              <a:headEnd/>
              <a:tailEnd/>
            </a:ln>
            <a:effectLst/>
          </p:spPr>
          <p:txBody>
            <a:bodyPr wrap="none" anchor="ctr"/>
            <a:lstStyle/>
            <a:p>
              <a:endParaRPr lang="en-US" b="1"/>
            </a:p>
          </p:txBody>
        </p:sp>
        <p:sp>
          <p:nvSpPr>
            <p:cNvPr id="76" name="Rectangle 72"/>
            <p:cNvSpPr>
              <a:spLocks noChangeArrowheads="1"/>
            </p:cNvSpPr>
            <p:nvPr/>
          </p:nvSpPr>
          <p:spPr bwMode="auto">
            <a:xfrm>
              <a:off x="7499350" y="4554538"/>
              <a:ext cx="954088" cy="196850"/>
            </a:xfrm>
            <a:prstGeom prst="rect">
              <a:avLst/>
            </a:prstGeom>
            <a:noFill/>
            <a:ln w="25400">
              <a:solidFill>
                <a:srgbClr val="000000"/>
              </a:solidFill>
              <a:miter lim="800000"/>
              <a:headEnd/>
              <a:tailEnd/>
            </a:ln>
            <a:effectLst/>
          </p:spPr>
          <p:txBody>
            <a:bodyPr wrap="none" anchor="ctr"/>
            <a:lstStyle/>
            <a:p>
              <a:endParaRPr lang="en-US" b="1"/>
            </a:p>
          </p:txBody>
        </p:sp>
        <p:sp>
          <p:nvSpPr>
            <p:cNvPr id="77" name="Rectangle 73"/>
            <p:cNvSpPr>
              <a:spLocks noChangeArrowheads="1"/>
            </p:cNvSpPr>
            <p:nvPr/>
          </p:nvSpPr>
          <p:spPr bwMode="auto">
            <a:xfrm>
              <a:off x="7561263" y="4532313"/>
              <a:ext cx="642806"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Block 0</a:t>
              </a:r>
            </a:p>
          </p:txBody>
        </p:sp>
        <p:sp>
          <p:nvSpPr>
            <p:cNvPr id="78" name="Rectangle 74"/>
            <p:cNvSpPr>
              <a:spLocks noChangeArrowheads="1"/>
            </p:cNvSpPr>
            <p:nvPr/>
          </p:nvSpPr>
          <p:spPr bwMode="auto">
            <a:xfrm>
              <a:off x="7499350" y="4756150"/>
              <a:ext cx="954088" cy="196850"/>
            </a:xfrm>
            <a:prstGeom prst="rect">
              <a:avLst/>
            </a:prstGeom>
            <a:noFill/>
            <a:ln w="25400">
              <a:solidFill>
                <a:srgbClr val="000000"/>
              </a:solidFill>
              <a:miter lim="800000"/>
              <a:headEnd/>
              <a:tailEnd/>
            </a:ln>
            <a:effectLst/>
          </p:spPr>
          <p:txBody>
            <a:bodyPr wrap="none" anchor="ctr"/>
            <a:lstStyle/>
            <a:p>
              <a:endParaRPr lang="en-US" b="1"/>
            </a:p>
          </p:txBody>
        </p:sp>
        <p:sp>
          <p:nvSpPr>
            <p:cNvPr id="79" name="Rectangle 75"/>
            <p:cNvSpPr>
              <a:spLocks noChangeArrowheads="1"/>
            </p:cNvSpPr>
            <p:nvPr/>
          </p:nvSpPr>
          <p:spPr bwMode="auto">
            <a:xfrm>
              <a:off x="7561263" y="4733925"/>
              <a:ext cx="642806"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Block 1</a:t>
              </a:r>
            </a:p>
          </p:txBody>
        </p:sp>
        <p:sp>
          <p:nvSpPr>
            <p:cNvPr id="80" name="Rectangle 76"/>
            <p:cNvSpPr>
              <a:spLocks noChangeArrowheads="1"/>
            </p:cNvSpPr>
            <p:nvPr/>
          </p:nvSpPr>
          <p:spPr bwMode="auto">
            <a:xfrm>
              <a:off x="7499350" y="4951413"/>
              <a:ext cx="954088" cy="188912"/>
            </a:xfrm>
            <a:prstGeom prst="rect">
              <a:avLst/>
            </a:prstGeom>
            <a:noFill/>
            <a:ln w="25400">
              <a:solidFill>
                <a:srgbClr val="000000"/>
              </a:solidFill>
              <a:miter lim="800000"/>
              <a:headEnd/>
              <a:tailEnd/>
            </a:ln>
            <a:effectLst/>
          </p:spPr>
          <p:txBody>
            <a:bodyPr wrap="none" anchor="ctr"/>
            <a:lstStyle/>
            <a:p>
              <a:endParaRPr lang="en-US" b="1"/>
            </a:p>
          </p:txBody>
        </p:sp>
        <p:sp>
          <p:nvSpPr>
            <p:cNvPr id="81" name="Rectangle 77"/>
            <p:cNvSpPr>
              <a:spLocks noChangeArrowheads="1"/>
            </p:cNvSpPr>
            <p:nvPr/>
          </p:nvSpPr>
          <p:spPr bwMode="auto">
            <a:xfrm>
              <a:off x="7561263" y="4935538"/>
              <a:ext cx="642806"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Block 2</a:t>
              </a:r>
            </a:p>
          </p:txBody>
        </p:sp>
        <p:sp>
          <p:nvSpPr>
            <p:cNvPr id="82" name="Rectangle 78"/>
            <p:cNvSpPr>
              <a:spLocks noChangeArrowheads="1"/>
            </p:cNvSpPr>
            <p:nvPr/>
          </p:nvSpPr>
          <p:spPr bwMode="auto">
            <a:xfrm>
              <a:off x="7499350" y="5143500"/>
              <a:ext cx="954088" cy="168275"/>
            </a:xfrm>
            <a:prstGeom prst="rect">
              <a:avLst/>
            </a:prstGeom>
            <a:noFill/>
            <a:ln w="25400">
              <a:solidFill>
                <a:srgbClr val="000000"/>
              </a:solidFill>
              <a:miter lim="800000"/>
              <a:headEnd/>
              <a:tailEnd/>
            </a:ln>
            <a:effectLst/>
          </p:spPr>
          <p:txBody>
            <a:bodyPr wrap="none" anchor="ctr"/>
            <a:lstStyle/>
            <a:p>
              <a:endParaRPr lang="en-US" b="1"/>
            </a:p>
          </p:txBody>
        </p:sp>
        <p:sp>
          <p:nvSpPr>
            <p:cNvPr id="83" name="Rectangle 79"/>
            <p:cNvSpPr>
              <a:spLocks noChangeArrowheads="1"/>
            </p:cNvSpPr>
            <p:nvPr/>
          </p:nvSpPr>
          <p:spPr bwMode="auto">
            <a:xfrm>
              <a:off x="7561263" y="5137150"/>
              <a:ext cx="642806"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Block 3</a:t>
              </a:r>
            </a:p>
          </p:txBody>
        </p:sp>
        <p:sp>
          <p:nvSpPr>
            <p:cNvPr id="84" name="Rectangle 80"/>
            <p:cNvSpPr>
              <a:spLocks noChangeArrowheads="1"/>
            </p:cNvSpPr>
            <p:nvPr/>
          </p:nvSpPr>
          <p:spPr bwMode="auto">
            <a:xfrm>
              <a:off x="7499350" y="5651500"/>
              <a:ext cx="963613" cy="198438"/>
            </a:xfrm>
            <a:prstGeom prst="rect">
              <a:avLst/>
            </a:prstGeom>
            <a:noFill/>
            <a:ln w="25400">
              <a:solidFill>
                <a:srgbClr val="000000"/>
              </a:solidFill>
              <a:miter lim="800000"/>
              <a:headEnd/>
              <a:tailEnd/>
            </a:ln>
            <a:effectLst/>
          </p:spPr>
          <p:txBody>
            <a:bodyPr wrap="none" anchor="ctr"/>
            <a:lstStyle/>
            <a:p>
              <a:endParaRPr lang="en-US" b="1"/>
            </a:p>
          </p:txBody>
        </p:sp>
        <p:sp>
          <p:nvSpPr>
            <p:cNvPr id="85" name="Rectangle 81"/>
            <p:cNvSpPr>
              <a:spLocks noChangeArrowheads="1"/>
            </p:cNvSpPr>
            <p:nvPr/>
          </p:nvSpPr>
          <p:spPr bwMode="auto">
            <a:xfrm>
              <a:off x="7658100" y="5649913"/>
              <a:ext cx="49052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MBR</a:t>
              </a:r>
            </a:p>
          </p:txBody>
        </p:sp>
        <p:sp>
          <p:nvSpPr>
            <p:cNvPr id="86" name="Rectangle 82"/>
            <p:cNvSpPr>
              <a:spLocks noChangeArrowheads="1"/>
            </p:cNvSpPr>
            <p:nvPr/>
          </p:nvSpPr>
          <p:spPr bwMode="auto">
            <a:xfrm>
              <a:off x="4940300" y="4945063"/>
              <a:ext cx="37510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0 1</a:t>
              </a:r>
            </a:p>
          </p:txBody>
        </p:sp>
        <p:sp>
          <p:nvSpPr>
            <p:cNvPr id="87" name="Rectangle 83"/>
            <p:cNvSpPr>
              <a:spLocks noChangeArrowheads="1"/>
            </p:cNvSpPr>
            <p:nvPr/>
          </p:nvSpPr>
          <p:spPr bwMode="auto">
            <a:xfrm>
              <a:off x="5364163" y="4945063"/>
              <a:ext cx="1285609"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0 1 0 1 0 1 0 0 1 1</a:t>
              </a:r>
            </a:p>
          </p:txBody>
        </p:sp>
        <p:sp>
          <p:nvSpPr>
            <p:cNvPr id="88" name="Rectangle 84"/>
            <p:cNvSpPr>
              <a:spLocks noChangeArrowheads="1"/>
            </p:cNvSpPr>
            <p:nvPr/>
          </p:nvSpPr>
          <p:spPr bwMode="auto">
            <a:xfrm>
              <a:off x="2894013" y="3725863"/>
              <a:ext cx="3128962" cy="171450"/>
            </a:xfrm>
            <a:prstGeom prst="rect">
              <a:avLst/>
            </a:prstGeom>
            <a:noFill/>
            <a:ln w="25400">
              <a:solidFill>
                <a:srgbClr val="000000"/>
              </a:solidFill>
              <a:miter lim="800000"/>
              <a:headEnd/>
              <a:tailEnd/>
            </a:ln>
            <a:effectLst/>
          </p:spPr>
          <p:txBody>
            <a:bodyPr wrap="none" anchor="ctr"/>
            <a:lstStyle/>
            <a:p>
              <a:endParaRPr lang="en-US" b="1"/>
            </a:p>
          </p:txBody>
        </p:sp>
        <p:sp>
          <p:nvSpPr>
            <p:cNvPr id="89" name="Rectangle 85"/>
            <p:cNvSpPr>
              <a:spLocks noChangeArrowheads="1"/>
            </p:cNvSpPr>
            <p:nvPr/>
          </p:nvSpPr>
          <p:spPr bwMode="auto">
            <a:xfrm>
              <a:off x="2971800" y="3695700"/>
              <a:ext cx="55945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1  0  1</a:t>
              </a:r>
            </a:p>
          </p:txBody>
        </p:sp>
        <p:sp>
          <p:nvSpPr>
            <p:cNvPr id="90" name="Line 86"/>
            <p:cNvSpPr>
              <a:spLocks noChangeShapeType="1"/>
            </p:cNvSpPr>
            <p:nvPr/>
          </p:nvSpPr>
          <p:spPr bwMode="auto">
            <a:xfrm flipV="1">
              <a:off x="3695700" y="3738563"/>
              <a:ext cx="0" cy="171450"/>
            </a:xfrm>
            <a:prstGeom prst="line">
              <a:avLst/>
            </a:prstGeom>
            <a:noFill/>
            <a:ln w="25400">
              <a:solidFill>
                <a:srgbClr val="000000"/>
              </a:solidFill>
              <a:round/>
              <a:headEnd/>
              <a:tailEnd/>
            </a:ln>
            <a:effectLst/>
          </p:spPr>
          <p:txBody>
            <a:bodyPr wrap="none" anchor="ctr"/>
            <a:lstStyle/>
            <a:p>
              <a:endParaRPr lang="en-US" b="1"/>
            </a:p>
          </p:txBody>
        </p:sp>
        <p:sp>
          <p:nvSpPr>
            <p:cNvPr id="91" name="Rectangle 87"/>
            <p:cNvSpPr>
              <a:spLocks noChangeArrowheads="1"/>
            </p:cNvSpPr>
            <p:nvPr/>
          </p:nvSpPr>
          <p:spPr bwMode="auto">
            <a:xfrm>
              <a:off x="3781425" y="3695700"/>
              <a:ext cx="160300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0  1  0  1  0  1  0  0  1  1</a:t>
              </a:r>
            </a:p>
          </p:txBody>
        </p:sp>
        <p:sp>
          <p:nvSpPr>
            <p:cNvPr id="92" name="Rectangle 88"/>
            <p:cNvSpPr>
              <a:spLocks noChangeArrowheads="1"/>
            </p:cNvSpPr>
            <p:nvPr/>
          </p:nvSpPr>
          <p:spPr bwMode="auto">
            <a:xfrm>
              <a:off x="1620838" y="4041775"/>
              <a:ext cx="522132"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Table</a:t>
              </a:r>
            </a:p>
            <a:p>
              <a:pPr defTabSz="762000" eaLnBrk="1">
                <a:lnSpc>
                  <a:spcPct val="90000"/>
                </a:lnSpc>
              </a:pPr>
              <a:endParaRPr lang="en-US" altLang="ko-KR" sz="1200" b="1">
                <a:solidFill>
                  <a:srgbClr val="000000"/>
                </a:solidFill>
              </a:endParaRPr>
            </a:p>
          </p:txBody>
        </p:sp>
        <p:sp>
          <p:nvSpPr>
            <p:cNvPr id="93" name="Rectangle 89"/>
            <p:cNvSpPr>
              <a:spLocks noChangeArrowheads="1"/>
            </p:cNvSpPr>
            <p:nvPr/>
          </p:nvSpPr>
          <p:spPr bwMode="auto">
            <a:xfrm>
              <a:off x="1620838" y="4200525"/>
              <a:ext cx="67634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address</a:t>
              </a:r>
            </a:p>
          </p:txBody>
        </p:sp>
        <p:sp>
          <p:nvSpPr>
            <p:cNvPr id="94" name="Arc 90"/>
            <p:cNvSpPr>
              <a:spLocks/>
            </p:cNvSpPr>
            <p:nvPr/>
          </p:nvSpPr>
          <p:spPr bwMode="auto">
            <a:xfrm>
              <a:off x="2476500" y="4249738"/>
              <a:ext cx="122238"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95" name="Freeform 91"/>
            <p:cNvSpPr>
              <a:spLocks/>
            </p:cNvSpPr>
            <p:nvPr/>
          </p:nvSpPr>
          <p:spPr bwMode="auto">
            <a:xfrm>
              <a:off x="2528888" y="4100513"/>
              <a:ext cx="811212" cy="171450"/>
            </a:xfrm>
            <a:custGeom>
              <a:avLst/>
              <a:gdLst/>
              <a:ahLst/>
              <a:cxnLst>
                <a:cxn ang="0">
                  <a:pos x="0" y="120"/>
                </a:cxn>
                <a:cxn ang="0">
                  <a:pos x="0" y="0"/>
                </a:cxn>
                <a:cxn ang="0">
                  <a:pos x="408" y="0"/>
                </a:cxn>
              </a:cxnLst>
              <a:rect l="0" t="0" r="r" b="b"/>
              <a:pathLst>
                <a:path w="409" h="121">
                  <a:moveTo>
                    <a:pt x="0" y="120"/>
                  </a:moveTo>
                  <a:lnTo>
                    <a:pt x="0" y="0"/>
                  </a:lnTo>
                  <a:lnTo>
                    <a:pt x="408" y="0"/>
                  </a:lnTo>
                </a:path>
              </a:pathLst>
            </a:custGeom>
            <a:noFill/>
            <a:ln w="25400" cap="rnd" cmpd="sng">
              <a:solidFill>
                <a:srgbClr val="000000"/>
              </a:solidFill>
              <a:prstDash val="solid"/>
              <a:round/>
              <a:headEnd type="none" w="med" len="med"/>
              <a:tailEnd type="none" w="med" len="med"/>
            </a:ln>
            <a:effectLst/>
          </p:spPr>
          <p:txBody>
            <a:bodyPr/>
            <a:lstStyle/>
            <a:p>
              <a:endParaRPr lang="en-US" b="1"/>
            </a:p>
          </p:txBody>
        </p:sp>
        <p:sp>
          <p:nvSpPr>
            <p:cNvPr id="96" name="Arc 93"/>
            <p:cNvSpPr>
              <a:spLocks/>
            </p:cNvSpPr>
            <p:nvPr/>
          </p:nvSpPr>
          <p:spPr bwMode="auto">
            <a:xfrm>
              <a:off x="3827463" y="4249738"/>
              <a:ext cx="120650"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97" name="Freeform 94"/>
            <p:cNvSpPr>
              <a:spLocks/>
            </p:cNvSpPr>
            <p:nvPr/>
          </p:nvSpPr>
          <p:spPr bwMode="auto">
            <a:xfrm>
              <a:off x="3879850" y="4100513"/>
              <a:ext cx="350838" cy="171450"/>
            </a:xfrm>
            <a:custGeom>
              <a:avLst/>
              <a:gdLst/>
              <a:ahLst/>
              <a:cxnLst>
                <a:cxn ang="0">
                  <a:pos x="0" y="120"/>
                </a:cxn>
                <a:cxn ang="0">
                  <a:pos x="0" y="0"/>
                </a:cxn>
                <a:cxn ang="0">
                  <a:pos x="176" y="0"/>
                </a:cxn>
              </a:cxnLst>
              <a:rect l="0" t="0" r="r" b="b"/>
              <a:pathLst>
                <a:path w="177" h="121">
                  <a:moveTo>
                    <a:pt x="0" y="120"/>
                  </a:moveTo>
                  <a:lnTo>
                    <a:pt x="0" y="0"/>
                  </a:lnTo>
                  <a:lnTo>
                    <a:pt x="176" y="0"/>
                  </a:lnTo>
                </a:path>
              </a:pathLst>
            </a:custGeom>
            <a:noFill/>
            <a:ln w="25400" cap="rnd" cmpd="sng">
              <a:solidFill>
                <a:srgbClr val="000000"/>
              </a:solidFill>
              <a:prstDash val="solid"/>
              <a:round/>
              <a:headEnd type="none" w="med" len="med"/>
              <a:tailEnd type="none" w="med" len="med"/>
            </a:ln>
            <a:effectLst/>
          </p:spPr>
          <p:txBody>
            <a:bodyPr/>
            <a:lstStyle/>
            <a:p>
              <a:endParaRPr lang="en-US" b="1"/>
            </a:p>
          </p:txBody>
        </p:sp>
        <p:sp>
          <p:nvSpPr>
            <p:cNvPr id="98" name="Rectangle 95"/>
            <p:cNvSpPr>
              <a:spLocks noChangeArrowheads="1"/>
            </p:cNvSpPr>
            <p:nvPr/>
          </p:nvSpPr>
          <p:spPr bwMode="auto">
            <a:xfrm>
              <a:off x="4225925" y="3984625"/>
              <a:ext cx="756490"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Presence</a:t>
              </a:r>
            </a:p>
            <a:p>
              <a:pPr defTabSz="762000" eaLnBrk="1">
                <a:lnSpc>
                  <a:spcPct val="90000"/>
                </a:lnSpc>
              </a:pPr>
              <a:endParaRPr lang="en-US" altLang="ko-KR" sz="1200" b="1">
                <a:solidFill>
                  <a:srgbClr val="000000"/>
                </a:solidFill>
              </a:endParaRPr>
            </a:p>
          </p:txBody>
        </p:sp>
        <p:sp>
          <p:nvSpPr>
            <p:cNvPr id="99" name="Rectangle 96"/>
            <p:cNvSpPr>
              <a:spLocks noChangeArrowheads="1"/>
            </p:cNvSpPr>
            <p:nvPr/>
          </p:nvSpPr>
          <p:spPr bwMode="auto">
            <a:xfrm>
              <a:off x="4225925" y="4143375"/>
              <a:ext cx="36830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bit</a:t>
              </a:r>
            </a:p>
          </p:txBody>
        </p:sp>
        <p:sp>
          <p:nvSpPr>
            <p:cNvPr id="100" name="Freeform 97"/>
            <p:cNvSpPr>
              <a:spLocks/>
            </p:cNvSpPr>
            <p:nvPr/>
          </p:nvSpPr>
          <p:spPr bwMode="auto">
            <a:xfrm>
              <a:off x="5308600" y="3908425"/>
              <a:ext cx="733425" cy="511175"/>
            </a:xfrm>
            <a:custGeom>
              <a:avLst/>
              <a:gdLst/>
              <a:ahLst/>
              <a:cxnLst>
                <a:cxn ang="0">
                  <a:pos x="0" y="0"/>
                </a:cxn>
                <a:cxn ang="0">
                  <a:pos x="0" y="360"/>
                </a:cxn>
                <a:cxn ang="0">
                  <a:pos x="368" y="360"/>
                </a:cxn>
              </a:cxnLst>
              <a:rect l="0" t="0" r="r" b="b"/>
              <a:pathLst>
                <a:path w="369" h="361">
                  <a:moveTo>
                    <a:pt x="0" y="0"/>
                  </a:moveTo>
                  <a:lnTo>
                    <a:pt x="0" y="360"/>
                  </a:lnTo>
                  <a:lnTo>
                    <a:pt x="368" y="360"/>
                  </a:lnTo>
                </a:path>
              </a:pathLst>
            </a:custGeom>
            <a:noFill/>
            <a:ln w="25400" cap="rnd" cmpd="sng">
              <a:solidFill>
                <a:srgbClr val="000000"/>
              </a:solidFill>
              <a:prstDash val="solid"/>
              <a:round/>
              <a:headEnd type="none" w="med" len="med"/>
              <a:tailEnd type="none" w="med" len="med"/>
            </a:ln>
            <a:effectLst/>
          </p:spPr>
          <p:txBody>
            <a:bodyPr/>
            <a:lstStyle/>
            <a:p>
              <a:endParaRPr lang="en-US" b="1"/>
            </a:p>
          </p:txBody>
        </p:sp>
        <p:sp>
          <p:nvSpPr>
            <p:cNvPr id="101" name="Arc 98"/>
            <p:cNvSpPr>
              <a:spLocks/>
            </p:cNvSpPr>
            <p:nvPr/>
          </p:nvSpPr>
          <p:spPr bwMode="auto">
            <a:xfrm>
              <a:off x="5986463" y="4826000"/>
              <a:ext cx="122237"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102" name="Line 99"/>
            <p:cNvSpPr>
              <a:spLocks noChangeShapeType="1"/>
            </p:cNvSpPr>
            <p:nvPr/>
          </p:nvSpPr>
          <p:spPr bwMode="auto">
            <a:xfrm>
              <a:off x="6046788" y="4429125"/>
              <a:ext cx="0" cy="406400"/>
            </a:xfrm>
            <a:prstGeom prst="line">
              <a:avLst/>
            </a:prstGeom>
            <a:noFill/>
            <a:ln w="25400">
              <a:solidFill>
                <a:srgbClr val="000000"/>
              </a:solidFill>
              <a:round/>
              <a:headEnd/>
              <a:tailEnd/>
            </a:ln>
            <a:effectLst/>
          </p:spPr>
          <p:txBody>
            <a:bodyPr wrap="none" anchor="ctr"/>
            <a:lstStyle/>
            <a:p>
              <a:endParaRPr lang="en-US" b="1"/>
            </a:p>
          </p:txBody>
        </p:sp>
        <p:sp>
          <p:nvSpPr>
            <p:cNvPr id="103" name="Rectangle 100"/>
            <p:cNvSpPr>
              <a:spLocks noChangeArrowheads="1"/>
            </p:cNvSpPr>
            <p:nvPr/>
          </p:nvSpPr>
          <p:spPr bwMode="auto">
            <a:xfrm>
              <a:off x="2835275" y="3503613"/>
              <a:ext cx="729496"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Page no.</a:t>
              </a:r>
            </a:p>
          </p:txBody>
        </p:sp>
        <p:sp>
          <p:nvSpPr>
            <p:cNvPr id="104" name="Rectangle 101"/>
            <p:cNvSpPr>
              <a:spLocks noChangeArrowheads="1"/>
            </p:cNvSpPr>
            <p:nvPr/>
          </p:nvSpPr>
          <p:spPr bwMode="auto">
            <a:xfrm>
              <a:off x="4297363" y="3503613"/>
              <a:ext cx="98905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Line number</a:t>
              </a:r>
            </a:p>
          </p:txBody>
        </p:sp>
        <p:sp>
          <p:nvSpPr>
            <p:cNvPr id="105" name="Rectangle 102"/>
            <p:cNvSpPr>
              <a:spLocks noChangeArrowheads="1"/>
            </p:cNvSpPr>
            <p:nvPr/>
          </p:nvSpPr>
          <p:spPr bwMode="auto">
            <a:xfrm>
              <a:off x="6069013" y="3676650"/>
              <a:ext cx="114602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Virtual address</a:t>
              </a:r>
            </a:p>
          </p:txBody>
        </p:sp>
        <p:sp>
          <p:nvSpPr>
            <p:cNvPr id="106" name="Rectangle 103"/>
            <p:cNvSpPr>
              <a:spLocks noChangeArrowheads="1"/>
            </p:cNvSpPr>
            <p:nvPr/>
          </p:nvSpPr>
          <p:spPr bwMode="auto">
            <a:xfrm>
              <a:off x="5130800" y="5208588"/>
              <a:ext cx="1087543" cy="4221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Main memory</a:t>
              </a:r>
            </a:p>
            <a:p>
              <a:pPr defTabSz="762000" eaLnBrk="1">
                <a:lnSpc>
                  <a:spcPct val="90000"/>
                </a:lnSpc>
              </a:pPr>
              <a:endParaRPr lang="en-US" altLang="ko-KR" sz="1200" b="1">
                <a:solidFill>
                  <a:srgbClr val="000000"/>
                </a:solidFill>
              </a:endParaRPr>
            </a:p>
          </p:txBody>
        </p:sp>
        <p:sp>
          <p:nvSpPr>
            <p:cNvPr id="107" name="Rectangle 104"/>
            <p:cNvSpPr>
              <a:spLocks noChangeArrowheads="1"/>
            </p:cNvSpPr>
            <p:nvPr/>
          </p:nvSpPr>
          <p:spPr bwMode="auto">
            <a:xfrm>
              <a:off x="5130800" y="5365750"/>
              <a:ext cx="1195200"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address register</a:t>
              </a:r>
            </a:p>
          </p:txBody>
        </p:sp>
        <p:sp>
          <p:nvSpPr>
            <p:cNvPr id="108" name="Arc 105"/>
            <p:cNvSpPr>
              <a:spLocks/>
            </p:cNvSpPr>
            <p:nvPr/>
          </p:nvSpPr>
          <p:spPr bwMode="auto">
            <a:xfrm>
              <a:off x="3287713" y="6105525"/>
              <a:ext cx="120650"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109" name="Arc 107"/>
            <p:cNvSpPr>
              <a:spLocks/>
            </p:cNvSpPr>
            <p:nvPr/>
          </p:nvSpPr>
          <p:spPr bwMode="auto">
            <a:xfrm>
              <a:off x="5081588" y="4826000"/>
              <a:ext cx="120650"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110" name="Line 108"/>
            <p:cNvSpPr>
              <a:spLocks noChangeShapeType="1"/>
            </p:cNvSpPr>
            <p:nvPr/>
          </p:nvSpPr>
          <p:spPr bwMode="auto">
            <a:xfrm>
              <a:off x="5140325" y="4689475"/>
              <a:ext cx="0" cy="146050"/>
            </a:xfrm>
            <a:prstGeom prst="line">
              <a:avLst/>
            </a:prstGeom>
            <a:noFill/>
            <a:ln w="25400">
              <a:solidFill>
                <a:srgbClr val="000000"/>
              </a:solidFill>
              <a:round/>
              <a:headEnd/>
              <a:tailEnd/>
            </a:ln>
            <a:effectLst/>
          </p:spPr>
          <p:txBody>
            <a:bodyPr wrap="none" anchor="ctr"/>
            <a:lstStyle/>
            <a:p>
              <a:endParaRPr lang="en-US" b="1"/>
            </a:p>
          </p:txBody>
        </p:sp>
        <p:sp>
          <p:nvSpPr>
            <p:cNvPr id="111" name="Freeform 109"/>
            <p:cNvSpPr>
              <a:spLocks/>
            </p:cNvSpPr>
            <p:nvPr/>
          </p:nvSpPr>
          <p:spPr bwMode="auto">
            <a:xfrm>
              <a:off x="4498975" y="4678363"/>
              <a:ext cx="636588" cy="1814512"/>
            </a:xfrm>
            <a:custGeom>
              <a:avLst/>
              <a:gdLst/>
              <a:ahLst/>
              <a:cxnLst>
                <a:cxn ang="0">
                  <a:pos x="320" y="0"/>
                </a:cxn>
                <a:cxn ang="0">
                  <a:pos x="0" y="0"/>
                </a:cxn>
                <a:cxn ang="0">
                  <a:pos x="0" y="1408"/>
                </a:cxn>
              </a:cxnLst>
              <a:rect l="0" t="0" r="r" b="b"/>
              <a:pathLst>
                <a:path w="321" h="1409">
                  <a:moveTo>
                    <a:pt x="320" y="0"/>
                  </a:moveTo>
                  <a:lnTo>
                    <a:pt x="0" y="0"/>
                  </a:lnTo>
                  <a:lnTo>
                    <a:pt x="0" y="1408"/>
                  </a:lnTo>
                </a:path>
              </a:pathLst>
            </a:custGeom>
            <a:noFill/>
            <a:ln w="25400" cap="rnd" cmpd="sng">
              <a:solidFill>
                <a:srgbClr val="000000"/>
              </a:solidFill>
              <a:prstDash val="solid"/>
              <a:round/>
              <a:headEnd type="none" w="med" len="med"/>
              <a:tailEnd type="none" w="med" len="med"/>
            </a:ln>
            <a:effectLst/>
          </p:spPr>
          <p:txBody>
            <a:bodyPr/>
            <a:lstStyle/>
            <a:p>
              <a:endParaRPr lang="en-US" b="1"/>
            </a:p>
          </p:txBody>
        </p:sp>
        <p:sp>
          <p:nvSpPr>
            <p:cNvPr id="112" name="Line 110"/>
            <p:cNvSpPr>
              <a:spLocks noChangeShapeType="1"/>
            </p:cNvSpPr>
            <p:nvPr/>
          </p:nvSpPr>
          <p:spPr bwMode="auto">
            <a:xfrm>
              <a:off x="3344863" y="6503988"/>
              <a:ext cx="1150937" cy="0"/>
            </a:xfrm>
            <a:prstGeom prst="line">
              <a:avLst/>
            </a:prstGeom>
            <a:noFill/>
            <a:ln w="25400">
              <a:solidFill>
                <a:srgbClr val="000000"/>
              </a:solidFill>
              <a:round/>
              <a:headEnd/>
              <a:tailEnd/>
            </a:ln>
            <a:effectLst/>
          </p:spPr>
          <p:txBody>
            <a:bodyPr wrap="none" anchor="ctr"/>
            <a:lstStyle/>
            <a:p>
              <a:endParaRPr lang="en-US" b="1"/>
            </a:p>
          </p:txBody>
        </p:sp>
        <p:sp>
          <p:nvSpPr>
            <p:cNvPr id="113" name="Rectangle 112"/>
            <p:cNvSpPr>
              <a:spLocks noChangeArrowheads="1"/>
            </p:cNvSpPr>
            <p:nvPr/>
          </p:nvSpPr>
          <p:spPr bwMode="auto">
            <a:xfrm>
              <a:off x="454025" y="5508625"/>
              <a:ext cx="1433855"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Memory page table</a:t>
              </a:r>
            </a:p>
          </p:txBody>
        </p:sp>
        <p:sp>
          <p:nvSpPr>
            <p:cNvPr id="114" name="Arc 113"/>
            <p:cNvSpPr>
              <a:spLocks/>
            </p:cNvSpPr>
            <p:nvPr/>
          </p:nvSpPr>
          <p:spPr bwMode="auto">
            <a:xfrm>
              <a:off x="7978775" y="5529263"/>
              <a:ext cx="120650" cy="10636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b="1"/>
            </a:p>
          </p:txBody>
        </p:sp>
        <p:sp>
          <p:nvSpPr>
            <p:cNvPr id="115" name="Line 114"/>
            <p:cNvSpPr>
              <a:spLocks noChangeShapeType="1"/>
            </p:cNvSpPr>
            <p:nvPr/>
          </p:nvSpPr>
          <p:spPr bwMode="auto">
            <a:xfrm>
              <a:off x="8031163" y="5326063"/>
              <a:ext cx="0" cy="212725"/>
            </a:xfrm>
            <a:prstGeom prst="line">
              <a:avLst/>
            </a:prstGeom>
            <a:noFill/>
            <a:ln w="25400">
              <a:solidFill>
                <a:srgbClr val="000000"/>
              </a:solidFill>
              <a:round/>
              <a:headEnd/>
              <a:tailEnd/>
            </a:ln>
            <a:effectLst/>
          </p:spPr>
          <p:txBody>
            <a:bodyPr wrap="none" anchor="ctr"/>
            <a:lstStyle/>
            <a:p>
              <a:endParaRPr lang="en-US" b="1"/>
            </a:p>
          </p:txBody>
        </p:sp>
        <p:sp>
          <p:nvSpPr>
            <p:cNvPr id="116" name="Freeform 115"/>
            <p:cNvSpPr>
              <a:spLocks/>
            </p:cNvSpPr>
            <p:nvPr/>
          </p:nvSpPr>
          <p:spPr bwMode="auto">
            <a:xfrm>
              <a:off x="6715125" y="4870450"/>
              <a:ext cx="406400" cy="185738"/>
            </a:xfrm>
            <a:custGeom>
              <a:avLst/>
              <a:gdLst/>
              <a:ahLst/>
              <a:cxnLst>
                <a:cxn ang="0">
                  <a:pos x="0" y="136"/>
                </a:cxn>
                <a:cxn ang="0">
                  <a:pos x="232" y="136"/>
                </a:cxn>
                <a:cxn ang="0">
                  <a:pos x="232" y="0"/>
                </a:cxn>
              </a:cxnLst>
              <a:rect l="0" t="0" r="r" b="b"/>
              <a:pathLst>
                <a:path w="233" h="137">
                  <a:moveTo>
                    <a:pt x="0" y="136"/>
                  </a:moveTo>
                  <a:lnTo>
                    <a:pt x="232" y="136"/>
                  </a:lnTo>
                  <a:lnTo>
                    <a:pt x="232" y="0"/>
                  </a:lnTo>
                </a:path>
              </a:pathLst>
            </a:custGeom>
            <a:noFill/>
            <a:ln w="25400" cap="rnd" cmpd="sng">
              <a:solidFill>
                <a:srgbClr val="000000"/>
              </a:solidFill>
              <a:prstDash val="solid"/>
              <a:round/>
              <a:headEnd type="none" w="med" len="med"/>
              <a:tailEnd type="none" w="med" len="med"/>
            </a:ln>
            <a:effectLst/>
          </p:spPr>
          <p:txBody>
            <a:bodyPr/>
            <a:lstStyle/>
            <a:p>
              <a:endParaRPr lang="en-US" b="1"/>
            </a:p>
          </p:txBody>
        </p:sp>
        <p:sp>
          <p:nvSpPr>
            <p:cNvPr id="117" name="Arc 116"/>
            <p:cNvSpPr>
              <a:spLocks/>
            </p:cNvSpPr>
            <p:nvPr/>
          </p:nvSpPr>
          <p:spPr bwMode="auto">
            <a:xfrm>
              <a:off x="7332663" y="4821238"/>
              <a:ext cx="149225" cy="889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b="1"/>
            </a:p>
          </p:txBody>
        </p:sp>
        <p:sp>
          <p:nvSpPr>
            <p:cNvPr id="118" name="Line 117"/>
            <p:cNvSpPr>
              <a:spLocks noChangeShapeType="1"/>
            </p:cNvSpPr>
            <p:nvPr/>
          </p:nvSpPr>
          <p:spPr bwMode="auto">
            <a:xfrm>
              <a:off x="7127875" y="4867275"/>
              <a:ext cx="206375" cy="0"/>
            </a:xfrm>
            <a:prstGeom prst="line">
              <a:avLst/>
            </a:prstGeom>
            <a:noFill/>
            <a:ln w="25400">
              <a:solidFill>
                <a:srgbClr val="000000"/>
              </a:solidFill>
              <a:round/>
              <a:headEnd/>
              <a:tailEnd/>
            </a:ln>
            <a:effectLst/>
          </p:spPr>
          <p:txBody>
            <a:bodyPr wrap="none" anchor="ctr"/>
            <a:lstStyle/>
            <a:p>
              <a:endParaRPr lang="en-US" b="1"/>
            </a:p>
          </p:txBody>
        </p:sp>
        <p:sp>
          <p:nvSpPr>
            <p:cNvPr id="119" name="Rectangle 118"/>
            <p:cNvSpPr>
              <a:spLocks noChangeArrowheads="1"/>
            </p:cNvSpPr>
            <p:nvPr/>
          </p:nvSpPr>
          <p:spPr bwMode="auto">
            <a:xfrm>
              <a:off x="7289800" y="4313238"/>
              <a:ext cx="1087543"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Main memory</a:t>
              </a:r>
            </a:p>
          </p:txBody>
        </p:sp>
        <p:sp>
          <p:nvSpPr>
            <p:cNvPr id="120" name="Rectangle 119"/>
            <p:cNvSpPr>
              <a:spLocks noChangeArrowheads="1"/>
            </p:cNvSpPr>
            <p:nvPr/>
          </p:nvSpPr>
          <p:spPr bwMode="auto">
            <a:xfrm>
              <a:off x="3051175" y="4562475"/>
              <a:ext cx="3492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11</a:t>
              </a:r>
            </a:p>
          </p:txBody>
        </p:sp>
        <p:sp>
          <p:nvSpPr>
            <p:cNvPr id="121" name="Rectangle 120"/>
            <p:cNvSpPr>
              <a:spLocks noChangeArrowheads="1"/>
            </p:cNvSpPr>
            <p:nvPr/>
          </p:nvSpPr>
          <p:spPr bwMode="auto">
            <a:xfrm>
              <a:off x="3051175" y="4754563"/>
              <a:ext cx="3492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00</a:t>
              </a:r>
            </a:p>
          </p:txBody>
        </p:sp>
        <p:sp>
          <p:nvSpPr>
            <p:cNvPr id="122" name="Rectangle 121"/>
            <p:cNvSpPr>
              <a:spLocks noChangeArrowheads="1"/>
            </p:cNvSpPr>
            <p:nvPr/>
          </p:nvSpPr>
          <p:spPr bwMode="auto">
            <a:xfrm>
              <a:off x="3051175" y="5332413"/>
              <a:ext cx="3492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01</a:t>
              </a:r>
            </a:p>
          </p:txBody>
        </p:sp>
        <p:sp>
          <p:nvSpPr>
            <p:cNvPr id="123" name="Rectangle 122"/>
            <p:cNvSpPr>
              <a:spLocks noChangeArrowheads="1"/>
            </p:cNvSpPr>
            <p:nvPr/>
          </p:nvSpPr>
          <p:spPr bwMode="auto">
            <a:xfrm>
              <a:off x="3051175" y="5524500"/>
              <a:ext cx="3492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10</a:t>
              </a:r>
            </a:p>
          </p:txBody>
        </p:sp>
        <p:sp>
          <p:nvSpPr>
            <p:cNvPr id="124" name="Rectangle 123"/>
            <p:cNvSpPr>
              <a:spLocks noChangeArrowheads="1"/>
            </p:cNvSpPr>
            <p:nvPr/>
          </p:nvSpPr>
          <p:spPr bwMode="auto">
            <a:xfrm>
              <a:off x="3051175" y="6238875"/>
              <a:ext cx="3492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01</a:t>
              </a:r>
            </a:p>
          </p:txBody>
        </p:sp>
        <p:sp>
          <p:nvSpPr>
            <p:cNvPr id="125" name="Line 129"/>
            <p:cNvSpPr>
              <a:spLocks noChangeShapeType="1"/>
            </p:cNvSpPr>
            <p:nvPr/>
          </p:nvSpPr>
          <p:spPr bwMode="auto">
            <a:xfrm>
              <a:off x="3354388" y="6440488"/>
              <a:ext cx="0" cy="69850"/>
            </a:xfrm>
            <a:prstGeom prst="line">
              <a:avLst/>
            </a:prstGeom>
            <a:noFill/>
            <a:ln w="25400">
              <a:solidFill>
                <a:srgbClr val="000000"/>
              </a:solidFill>
              <a:round/>
              <a:headEnd/>
              <a:tailEnd/>
            </a:ln>
            <a:effectLst/>
          </p:spPr>
          <p:txBody>
            <a:bodyPr wrap="none" anchor="ctr"/>
            <a:lstStyle/>
            <a:p>
              <a:endParaRPr lang="en-US" b="1"/>
            </a:p>
          </p:txBody>
        </p:sp>
        <p:sp>
          <p:nvSpPr>
            <p:cNvPr id="126" name="Line 130"/>
            <p:cNvSpPr>
              <a:spLocks noChangeShapeType="1"/>
            </p:cNvSpPr>
            <p:nvPr/>
          </p:nvSpPr>
          <p:spPr bwMode="auto">
            <a:xfrm>
              <a:off x="3335338" y="3887788"/>
              <a:ext cx="0" cy="203200"/>
            </a:xfrm>
            <a:prstGeom prst="line">
              <a:avLst/>
            </a:prstGeom>
            <a:noFill/>
            <a:ln w="25400">
              <a:solidFill>
                <a:srgbClr val="000000"/>
              </a:solidFill>
              <a:round/>
              <a:headEnd/>
              <a:tailEnd/>
            </a:ln>
            <a:effectLst/>
          </p:spPr>
          <p:txBody>
            <a:bodyPr wrap="none" anchor="ctr"/>
            <a:lstStyle/>
            <a:p>
              <a:endParaRPr lang="en-US" b="1"/>
            </a:p>
          </p:txBody>
        </p:sp>
        <p:sp>
          <p:nvSpPr>
            <p:cNvPr id="127" name="Line 131"/>
            <p:cNvSpPr>
              <a:spLocks noChangeShapeType="1"/>
            </p:cNvSpPr>
            <p:nvPr/>
          </p:nvSpPr>
          <p:spPr bwMode="auto">
            <a:xfrm>
              <a:off x="3351213" y="5895975"/>
              <a:ext cx="0" cy="254000"/>
            </a:xfrm>
            <a:prstGeom prst="line">
              <a:avLst/>
            </a:prstGeom>
            <a:noFill/>
            <a:ln w="25400">
              <a:solidFill>
                <a:srgbClr val="000000"/>
              </a:solidFill>
              <a:round/>
              <a:headEnd/>
              <a:tailEnd/>
            </a:ln>
            <a:effectLst/>
          </p:spPr>
          <p:txBody>
            <a:bodyPr wrap="none" anchor="ctr"/>
            <a:lstStyle/>
            <a:p>
              <a:endParaRPr lang="en-US" b="1"/>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35</a:t>
            </a:fld>
            <a:r>
              <a:rPr lang="en-US" dirty="0"/>
              <a:t>				          Lecture 43</a:t>
            </a:r>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Associative Memory Page Table</a:t>
            </a:r>
          </a:p>
        </p:txBody>
      </p:sp>
      <p:sp>
        <p:nvSpPr>
          <p:cNvPr id="128" name="Rectangle 3"/>
          <p:cNvSpPr>
            <a:spLocks noChangeArrowheads="1"/>
          </p:cNvSpPr>
          <p:nvPr/>
        </p:nvSpPr>
        <p:spPr bwMode="auto">
          <a:xfrm>
            <a:off x="630238" y="1067335"/>
            <a:ext cx="4943727" cy="837665"/>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800" b="1" dirty="0"/>
              <a:t>Assume that </a:t>
            </a:r>
          </a:p>
          <a:p>
            <a:pPr defTabSz="762000">
              <a:lnSpc>
                <a:spcPct val="90000"/>
              </a:lnSpc>
            </a:pPr>
            <a:r>
              <a:rPr lang="en-US" altLang="ko-KR" sz="1800" b="1" dirty="0"/>
              <a:t>        Number of Blocks in memory = m</a:t>
            </a:r>
          </a:p>
          <a:p>
            <a:pPr defTabSz="762000">
              <a:lnSpc>
                <a:spcPct val="90000"/>
              </a:lnSpc>
            </a:pPr>
            <a:r>
              <a:rPr lang="en-US" altLang="ko-KR" sz="1800" b="1" dirty="0"/>
              <a:t>        Number of Pages in Virtual Address Space = n</a:t>
            </a:r>
          </a:p>
        </p:txBody>
      </p:sp>
      <p:sp>
        <p:nvSpPr>
          <p:cNvPr id="129" name="Rectangle 4"/>
          <p:cNvSpPr>
            <a:spLocks noChangeArrowheads="1"/>
          </p:cNvSpPr>
          <p:nvPr/>
        </p:nvSpPr>
        <p:spPr bwMode="auto">
          <a:xfrm>
            <a:off x="304800" y="1898939"/>
            <a:ext cx="8610600" cy="1834861"/>
          </a:xfrm>
          <a:prstGeom prst="rect">
            <a:avLst/>
          </a:prstGeom>
          <a:noFill/>
          <a:ln w="12700">
            <a:noFill/>
            <a:miter lim="800000"/>
            <a:headEnd/>
            <a:tailEnd/>
          </a:ln>
          <a:effectLst/>
        </p:spPr>
        <p:txBody>
          <a:bodyPr wrap="square" lIns="90488" tIns="44450" rIns="90488" bIns="44450">
            <a:spAutoFit/>
          </a:bodyPr>
          <a:lstStyle/>
          <a:p>
            <a:pPr defTabSz="762000">
              <a:lnSpc>
                <a:spcPct val="90000"/>
              </a:lnSpc>
            </a:pPr>
            <a:r>
              <a:rPr lang="en-US" altLang="ko-KR" sz="1800" b="1" dirty="0"/>
              <a:t>Page Table</a:t>
            </a:r>
          </a:p>
          <a:p>
            <a:pPr defTabSz="762000">
              <a:lnSpc>
                <a:spcPct val="90000"/>
              </a:lnSpc>
            </a:pPr>
            <a:r>
              <a:rPr lang="en-US" altLang="ko-KR" sz="1800" b="1" dirty="0"/>
              <a:t>   - Straight forward design -&gt; n entry table in memory Inefficient storage space utilization</a:t>
            </a:r>
          </a:p>
          <a:p>
            <a:pPr defTabSz="762000">
              <a:lnSpc>
                <a:spcPct val="90000"/>
              </a:lnSpc>
            </a:pPr>
            <a:r>
              <a:rPr lang="en-US" altLang="ko-KR" sz="1800" b="1" dirty="0"/>
              <a:t>        &lt;- n-m entries of the table is empty</a:t>
            </a:r>
          </a:p>
          <a:p>
            <a:pPr defTabSz="762000">
              <a:lnSpc>
                <a:spcPct val="90000"/>
              </a:lnSpc>
            </a:pPr>
            <a:r>
              <a:rPr lang="en-US" altLang="ko-KR" sz="1800" b="1" dirty="0"/>
              <a:t>  - More efficient method is m-entry Page Table</a:t>
            </a:r>
          </a:p>
          <a:p>
            <a:pPr defTabSz="762000">
              <a:lnSpc>
                <a:spcPct val="90000"/>
              </a:lnSpc>
            </a:pPr>
            <a:r>
              <a:rPr lang="en-US" altLang="ko-KR" sz="1800" b="1" dirty="0"/>
              <a:t>               Page Table made of an Associative Memory</a:t>
            </a:r>
          </a:p>
          <a:p>
            <a:pPr defTabSz="762000">
              <a:lnSpc>
                <a:spcPct val="90000"/>
              </a:lnSpc>
            </a:pPr>
            <a:r>
              <a:rPr lang="en-US" altLang="ko-KR" sz="1800" b="1" dirty="0"/>
              <a:t>               m words; (Page Number: Block Number)</a:t>
            </a:r>
          </a:p>
        </p:txBody>
      </p:sp>
      <p:grpSp>
        <p:nvGrpSpPr>
          <p:cNvPr id="2" name="Group 44"/>
          <p:cNvGrpSpPr>
            <a:grpSpLocks/>
          </p:cNvGrpSpPr>
          <p:nvPr/>
        </p:nvGrpSpPr>
        <p:grpSpPr bwMode="auto">
          <a:xfrm>
            <a:off x="3370263" y="3721100"/>
            <a:ext cx="3603462" cy="2329195"/>
            <a:chOff x="1439" y="2164"/>
            <a:chExt cx="3356" cy="1213"/>
          </a:xfrm>
        </p:grpSpPr>
        <p:sp>
          <p:nvSpPr>
            <p:cNvPr id="131" name="Rectangle 5"/>
            <p:cNvSpPr>
              <a:spLocks noChangeArrowheads="1"/>
            </p:cNvSpPr>
            <p:nvPr/>
          </p:nvSpPr>
          <p:spPr bwMode="auto">
            <a:xfrm>
              <a:off x="1495" y="2448"/>
              <a:ext cx="2050" cy="83"/>
            </a:xfrm>
            <a:prstGeom prst="rect">
              <a:avLst/>
            </a:prstGeom>
            <a:noFill/>
            <a:ln w="25400">
              <a:solidFill>
                <a:srgbClr val="000000"/>
              </a:solidFill>
              <a:miter lim="800000"/>
              <a:headEnd/>
              <a:tailEnd/>
            </a:ln>
            <a:effectLst/>
          </p:spPr>
          <p:txBody>
            <a:bodyPr wrap="none" anchor="ctr"/>
            <a:lstStyle/>
            <a:p>
              <a:endParaRPr lang="en-US" b="1"/>
            </a:p>
          </p:txBody>
        </p:sp>
        <p:sp>
          <p:nvSpPr>
            <p:cNvPr id="132" name="Rectangle 6"/>
            <p:cNvSpPr>
              <a:spLocks noChangeArrowheads="1"/>
            </p:cNvSpPr>
            <p:nvPr/>
          </p:nvSpPr>
          <p:spPr bwMode="auto">
            <a:xfrm>
              <a:off x="1548" y="2447"/>
              <a:ext cx="521" cy="13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dirty="0">
                  <a:solidFill>
                    <a:srgbClr val="000000"/>
                  </a:solidFill>
                </a:rPr>
                <a:t>1  0  1</a:t>
              </a:r>
            </a:p>
          </p:txBody>
        </p:sp>
        <p:sp>
          <p:nvSpPr>
            <p:cNvPr id="133" name="Line 7"/>
            <p:cNvSpPr>
              <a:spLocks noChangeShapeType="1"/>
            </p:cNvSpPr>
            <p:nvPr/>
          </p:nvSpPr>
          <p:spPr bwMode="auto">
            <a:xfrm flipV="1">
              <a:off x="2121" y="2449"/>
              <a:ext cx="0" cy="87"/>
            </a:xfrm>
            <a:prstGeom prst="line">
              <a:avLst/>
            </a:prstGeom>
            <a:noFill/>
            <a:ln w="25400">
              <a:solidFill>
                <a:srgbClr val="000000"/>
              </a:solidFill>
              <a:round/>
              <a:headEnd/>
              <a:tailEnd/>
            </a:ln>
            <a:effectLst/>
          </p:spPr>
          <p:txBody>
            <a:bodyPr wrap="none" anchor="ctr"/>
            <a:lstStyle/>
            <a:p>
              <a:endParaRPr lang="en-US" b="1"/>
            </a:p>
          </p:txBody>
        </p:sp>
        <p:sp>
          <p:nvSpPr>
            <p:cNvPr id="134" name="Rectangle 8"/>
            <p:cNvSpPr>
              <a:spLocks noChangeArrowheads="1"/>
            </p:cNvSpPr>
            <p:nvPr/>
          </p:nvSpPr>
          <p:spPr bwMode="auto">
            <a:xfrm>
              <a:off x="2292" y="2447"/>
              <a:ext cx="900" cy="119"/>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dirty="0">
                  <a:solidFill>
                    <a:srgbClr val="000000"/>
                  </a:solidFill>
                </a:rPr>
                <a:t>Line number</a:t>
              </a:r>
            </a:p>
          </p:txBody>
        </p:sp>
        <p:sp>
          <p:nvSpPr>
            <p:cNvPr id="135" name="Rectangle 9"/>
            <p:cNvSpPr>
              <a:spLocks noChangeArrowheads="1"/>
            </p:cNvSpPr>
            <p:nvPr/>
          </p:nvSpPr>
          <p:spPr bwMode="auto">
            <a:xfrm>
              <a:off x="1494" y="2297"/>
              <a:ext cx="679" cy="13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Page no.</a:t>
              </a:r>
            </a:p>
          </p:txBody>
        </p:sp>
        <p:sp>
          <p:nvSpPr>
            <p:cNvPr id="136" name="Rectangle 10"/>
            <p:cNvSpPr>
              <a:spLocks noChangeArrowheads="1"/>
            </p:cNvSpPr>
            <p:nvPr/>
          </p:nvSpPr>
          <p:spPr bwMode="auto">
            <a:xfrm>
              <a:off x="3546" y="2447"/>
              <a:ext cx="1249" cy="13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Argument register</a:t>
              </a:r>
            </a:p>
          </p:txBody>
        </p:sp>
        <p:sp>
          <p:nvSpPr>
            <p:cNvPr id="137" name="Rectangle 11"/>
            <p:cNvSpPr>
              <a:spLocks noChangeArrowheads="1"/>
            </p:cNvSpPr>
            <p:nvPr/>
          </p:nvSpPr>
          <p:spPr bwMode="auto">
            <a:xfrm>
              <a:off x="1495" y="2636"/>
              <a:ext cx="1042" cy="83"/>
            </a:xfrm>
            <a:prstGeom prst="rect">
              <a:avLst/>
            </a:prstGeom>
            <a:noFill/>
            <a:ln w="25400">
              <a:solidFill>
                <a:srgbClr val="000000"/>
              </a:solidFill>
              <a:miter lim="800000"/>
              <a:headEnd/>
              <a:tailEnd/>
            </a:ln>
            <a:effectLst/>
          </p:spPr>
          <p:txBody>
            <a:bodyPr wrap="none" anchor="ctr"/>
            <a:lstStyle/>
            <a:p>
              <a:endParaRPr lang="en-US" b="1"/>
            </a:p>
          </p:txBody>
        </p:sp>
        <p:sp>
          <p:nvSpPr>
            <p:cNvPr id="138" name="Rectangle 12"/>
            <p:cNvSpPr>
              <a:spLocks noChangeArrowheads="1"/>
            </p:cNvSpPr>
            <p:nvPr/>
          </p:nvSpPr>
          <p:spPr bwMode="auto">
            <a:xfrm>
              <a:off x="1548" y="2634"/>
              <a:ext cx="930" cy="13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1  0  1      0  0</a:t>
              </a:r>
            </a:p>
          </p:txBody>
        </p:sp>
        <p:sp>
          <p:nvSpPr>
            <p:cNvPr id="139" name="Rectangle 13"/>
            <p:cNvSpPr>
              <a:spLocks noChangeArrowheads="1"/>
            </p:cNvSpPr>
            <p:nvPr/>
          </p:nvSpPr>
          <p:spPr bwMode="auto">
            <a:xfrm>
              <a:off x="1495" y="2825"/>
              <a:ext cx="1042" cy="95"/>
            </a:xfrm>
            <a:prstGeom prst="rect">
              <a:avLst/>
            </a:prstGeom>
            <a:noFill/>
            <a:ln w="25400">
              <a:solidFill>
                <a:srgbClr val="000000"/>
              </a:solidFill>
              <a:miter lim="800000"/>
              <a:headEnd/>
              <a:tailEnd/>
            </a:ln>
            <a:effectLst/>
          </p:spPr>
          <p:txBody>
            <a:bodyPr wrap="none" anchor="ctr"/>
            <a:lstStyle/>
            <a:p>
              <a:endParaRPr lang="en-US" b="1"/>
            </a:p>
          </p:txBody>
        </p:sp>
        <p:sp>
          <p:nvSpPr>
            <p:cNvPr id="140" name="Rectangle 14"/>
            <p:cNvSpPr>
              <a:spLocks noChangeArrowheads="1"/>
            </p:cNvSpPr>
            <p:nvPr/>
          </p:nvSpPr>
          <p:spPr bwMode="auto">
            <a:xfrm>
              <a:off x="1548" y="2823"/>
              <a:ext cx="930" cy="13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0  0  1      1  1</a:t>
              </a:r>
            </a:p>
          </p:txBody>
        </p:sp>
        <p:sp>
          <p:nvSpPr>
            <p:cNvPr id="141" name="Line 15"/>
            <p:cNvSpPr>
              <a:spLocks noChangeShapeType="1"/>
            </p:cNvSpPr>
            <p:nvPr/>
          </p:nvSpPr>
          <p:spPr bwMode="auto">
            <a:xfrm>
              <a:off x="2121" y="2825"/>
              <a:ext cx="0" cy="93"/>
            </a:xfrm>
            <a:prstGeom prst="line">
              <a:avLst/>
            </a:prstGeom>
            <a:noFill/>
            <a:ln w="25400">
              <a:solidFill>
                <a:srgbClr val="000000"/>
              </a:solidFill>
              <a:round/>
              <a:headEnd/>
              <a:tailEnd/>
            </a:ln>
            <a:effectLst/>
          </p:spPr>
          <p:txBody>
            <a:bodyPr wrap="none" anchor="ctr"/>
            <a:lstStyle/>
            <a:p>
              <a:endParaRPr lang="en-US" b="1"/>
            </a:p>
          </p:txBody>
        </p:sp>
        <p:sp>
          <p:nvSpPr>
            <p:cNvPr id="142" name="Rectangle 16"/>
            <p:cNvSpPr>
              <a:spLocks noChangeArrowheads="1"/>
            </p:cNvSpPr>
            <p:nvPr/>
          </p:nvSpPr>
          <p:spPr bwMode="auto">
            <a:xfrm>
              <a:off x="1495" y="2919"/>
              <a:ext cx="1042" cy="95"/>
            </a:xfrm>
            <a:prstGeom prst="rect">
              <a:avLst/>
            </a:prstGeom>
            <a:noFill/>
            <a:ln w="25400">
              <a:solidFill>
                <a:srgbClr val="000000"/>
              </a:solidFill>
              <a:miter lim="800000"/>
              <a:headEnd/>
              <a:tailEnd/>
            </a:ln>
            <a:effectLst/>
          </p:spPr>
          <p:txBody>
            <a:bodyPr wrap="none" anchor="ctr"/>
            <a:lstStyle/>
            <a:p>
              <a:endParaRPr lang="en-US" b="1"/>
            </a:p>
          </p:txBody>
        </p:sp>
        <p:sp>
          <p:nvSpPr>
            <p:cNvPr id="143" name="Rectangle 17"/>
            <p:cNvSpPr>
              <a:spLocks noChangeArrowheads="1"/>
            </p:cNvSpPr>
            <p:nvPr/>
          </p:nvSpPr>
          <p:spPr bwMode="auto">
            <a:xfrm>
              <a:off x="1548" y="2916"/>
              <a:ext cx="930" cy="13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0  1  0      0  0</a:t>
              </a:r>
            </a:p>
          </p:txBody>
        </p:sp>
        <p:sp>
          <p:nvSpPr>
            <p:cNvPr id="144" name="Line 18"/>
            <p:cNvSpPr>
              <a:spLocks noChangeShapeType="1"/>
            </p:cNvSpPr>
            <p:nvPr/>
          </p:nvSpPr>
          <p:spPr bwMode="auto">
            <a:xfrm>
              <a:off x="2121" y="2919"/>
              <a:ext cx="0" cy="97"/>
            </a:xfrm>
            <a:prstGeom prst="line">
              <a:avLst/>
            </a:prstGeom>
            <a:noFill/>
            <a:ln w="25400">
              <a:solidFill>
                <a:srgbClr val="000000"/>
              </a:solidFill>
              <a:round/>
              <a:headEnd/>
              <a:tailEnd/>
            </a:ln>
            <a:effectLst/>
          </p:spPr>
          <p:txBody>
            <a:bodyPr wrap="none" anchor="ctr"/>
            <a:lstStyle/>
            <a:p>
              <a:endParaRPr lang="en-US" b="1"/>
            </a:p>
          </p:txBody>
        </p:sp>
        <p:sp>
          <p:nvSpPr>
            <p:cNvPr id="145" name="Rectangle 19"/>
            <p:cNvSpPr>
              <a:spLocks noChangeArrowheads="1"/>
            </p:cNvSpPr>
            <p:nvPr/>
          </p:nvSpPr>
          <p:spPr bwMode="auto">
            <a:xfrm>
              <a:off x="1495" y="3013"/>
              <a:ext cx="1042" cy="91"/>
            </a:xfrm>
            <a:prstGeom prst="rect">
              <a:avLst/>
            </a:prstGeom>
            <a:noFill/>
            <a:ln w="25400">
              <a:solidFill>
                <a:srgbClr val="000000"/>
              </a:solidFill>
              <a:miter lim="800000"/>
              <a:headEnd/>
              <a:tailEnd/>
            </a:ln>
            <a:effectLst/>
          </p:spPr>
          <p:txBody>
            <a:bodyPr wrap="none" anchor="ctr"/>
            <a:lstStyle/>
            <a:p>
              <a:endParaRPr lang="en-US" b="1"/>
            </a:p>
          </p:txBody>
        </p:sp>
        <p:sp>
          <p:nvSpPr>
            <p:cNvPr id="146" name="Rectangle 20"/>
            <p:cNvSpPr>
              <a:spLocks noChangeArrowheads="1"/>
            </p:cNvSpPr>
            <p:nvPr/>
          </p:nvSpPr>
          <p:spPr bwMode="auto">
            <a:xfrm>
              <a:off x="1548" y="3012"/>
              <a:ext cx="930" cy="13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1  0  1      0  1</a:t>
              </a:r>
            </a:p>
          </p:txBody>
        </p:sp>
        <p:sp>
          <p:nvSpPr>
            <p:cNvPr id="147" name="Line 21"/>
            <p:cNvSpPr>
              <a:spLocks noChangeShapeType="1"/>
            </p:cNvSpPr>
            <p:nvPr/>
          </p:nvSpPr>
          <p:spPr bwMode="auto">
            <a:xfrm>
              <a:off x="2121" y="3013"/>
              <a:ext cx="0" cy="100"/>
            </a:xfrm>
            <a:prstGeom prst="line">
              <a:avLst/>
            </a:prstGeom>
            <a:noFill/>
            <a:ln w="25400">
              <a:solidFill>
                <a:srgbClr val="000000"/>
              </a:solidFill>
              <a:round/>
              <a:headEnd/>
              <a:tailEnd/>
            </a:ln>
            <a:effectLst/>
          </p:spPr>
          <p:txBody>
            <a:bodyPr wrap="none" anchor="ctr"/>
            <a:lstStyle/>
            <a:p>
              <a:endParaRPr lang="en-US" b="1"/>
            </a:p>
          </p:txBody>
        </p:sp>
        <p:sp>
          <p:nvSpPr>
            <p:cNvPr id="148" name="Rectangle 22"/>
            <p:cNvSpPr>
              <a:spLocks noChangeArrowheads="1"/>
            </p:cNvSpPr>
            <p:nvPr/>
          </p:nvSpPr>
          <p:spPr bwMode="auto">
            <a:xfrm>
              <a:off x="1495" y="3107"/>
              <a:ext cx="1042" cy="83"/>
            </a:xfrm>
            <a:prstGeom prst="rect">
              <a:avLst/>
            </a:prstGeom>
            <a:noFill/>
            <a:ln w="25400">
              <a:solidFill>
                <a:srgbClr val="000000"/>
              </a:solidFill>
              <a:miter lim="800000"/>
              <a:headEnd/>
              <a:tailEnd/>
            </a:ln>
            <a:effectLst/>
          </p:spPr>
          <p:txBody>
            <a:bodyPr wrap="none" anchor="ctr"/>
            <a:lstStyle/>
            <a:p>
              <a:endParaRPr lang="en-US" b="1"/>
            </a:p>
          </p:txBody>
        </p:sp>
        <p:sp>
          <p:nvSpPr>
            <p:cNvPr id="149" name="Rectangle 23"/>
            <p:cNvSpPr>
              <a:spLocks noChangeArrowheads="1"/>
            </p:cNvSpPr>
            <p:nvPr/>
          </p:nvSpPr>
          <p:spPr bwMode="auto">
            <a:xfrm>
              <a:off x="1548" y="3106"/>
              <a:ext cx="930" cy="13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1  1  0      1  0</a:t>
              </a:r>
            </a:p>
          </p:txBody>
        </p:sp>
        <p:sp>
          <p:nvSpPr>
            <p:cNvPr id="150" name="Line 24"/>
            <p:cNvSpPr>
              <a:spLocks noChangeShapeType="1"/>
            </p:cNvSpPr>
            <p:nvPr/>
          </p:nvSpPr>
          <p:spPr bwMode="auto">
            <a:xfrm>
              <a:off x="2121" y="3107"/>
              <a:ext cx="0" cy="83"/>
            </a:xfrm>
            <a:prstGeom prst="line">
              <a:avLst/>
            </a:prstGeom>
            <a:noFill/>
            <a:ln w="25400">
              <a:solidFill>
                <a:srgbClr val="000000"/>
              </a:solidFill>
              <a:round/>
              <a:headEnd/>
              <a:tailEnd/>
            </a:ln>
            <a:effectLst/>
          </p:spPr>
          <p:txBody>
            <a:bodyPr wrap="none" anchor="ctr"/>
            <a:lstStyle/>
            <a:p>
              <a:endParaRPr lang="en-US" b="1"/>
            </a:p>
          </p:txBody>
        </p:sp>
        <p:sp>
          <p:nvSpPr>
            <p:cNvPr id="151" name="Rectangle 25"/>
            <p:cNvSpPr>
              <a:spLocks noChangeArrowheads="1"/>
            </p:cNvSpPr>
            <p:nvPr/>
          </p:nvSpPr>
          <p:spPr bwMode="auto">
            <a:xfrm>
              <a:off x="2611" y="2634"/>
              <a:ext cx="868" cy="13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Key register</a:t>
              </a:r>
            </a:p>
          </p:txBody>
        </p:sp>
        <p:sp>
          <p:nvSpPr>
            <p:cNvPr id="152" name="Rectangle 26"/>
            <p:cNvSpPr>
              <a:spLocks noChangeArrowheads="1"/>
            </p:cNvSpPr>
            <p:nvPr/>
          </p:nvSpPr>
          <p:spPr bwMode="auto">
            <a:xfrm>
              <a:off x="2611" y="2951"/>
              <a:ext cx="1369" cy="13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Associative memory</a:t>
              </a:r>
            </a:p>
          </p:txBody>
        </p:sp>
        <p:sp>
          <p:nvSpPr>
            <p:cNvPr id="153" name="Rectangle 27"/>
            <p:cNvSpPr>
              <a:spLocks noChangeArrowheads="1"/>
            </p:cNvSpPr>
            <p:nvPr/>
          </p:nvSpPr>
          <p:spPr bwMode="auto">
            <a:xfrm>
              <a:off x="1439" y="3244"/>
              <a:ext cx="679" cy="13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Page no.</a:t>
              </a:r>
            </a:p>
          </p:txBody>
        </p:sp>
        <p:sp>
          <p:nvSpPr>
            <p:cNvPr id="154" name="Rectangle 28"/>
            <p:cNvSpPr>
              <a:spLocks noChangeArrowheads="1"/>
            </p:cNvSpPr>
            <p:nvPr/>
          </p:nvSpPr>
          <p:spPr bwMode="auto">
            <a:xfrm>
              <a:off x="2038" y="3244"/>
              <a:ext cx="720" cy="13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Block no.</a:t>
              </a:r>
            </a:p>
          </p:txBody>
        </p:sp>
        <p:sp>
          <p:nvSpPr>
            <p:cNvPr id="155" name="Rectangle 29"/>
            <p:cNvSpPr>
              <a:spLocks noChangeArrowheads="1"/>
            </p:cNvSpPr>
            <p:nvPr/>
          </p:nvSpPr>
          <p:spPr bwMode="auto">
            <a:xfrm>
              <a:off x="2047" y="2164"/>
              <a:ext cx="1067" cy="13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Virtual address</a:t>
              </a:r>
            </a:p>
          </p:txBody>
        </p:sp>
        <p:grpSp>
          <p:nvGrpSpPr>
            <p:cNvPr id="3" name="Group 32"/>
            <p:cNvGrpSpPr>
              <a:grpSpLocks/>
            </p:cNvGrpSpPr>
            <p:nvPr/>
          </p:nvGrpSpPr>
          <p:grpSpPr bwMode="auto">
            <a:xfrm>
              <a:off x="1498" y="2266"/>
              <a:ext cx="2050" cy="77"/>
              <a:chOff x="1081" y="3273"/>
              <a:chExt cx="1480" cy="112"/>
            </a:xfrm>
          </p:grpSpPr>
          <p:sp>
            <p:nvSpPr>
              <p:cNvPr id="166" name="Arc 30"/>
              <p:cNvSpPr>
                <a:spLocks/>
              </p:cNvSpPr>
              <p:nvPr/>
            </p:nvSpPr>
            <p:spPr bwMode="auto">
              <a:xfrm>
                <a:off x="1081" y="3273"/>
                <a:ext cx="740" cy="112"/>
              </a:xfrm>
              <a:custGeom>
                <a:avLst/>
                <a:gdLst>
                  <a:gd name="G0" fmla="+- 21600 0 0"/>
                  <a:gd name="G1" fmla="+- 21600 0 0"/>
                  <a:gd name="G2" fmla="+- 21600 0 0"/>
                  <a:gd name="T0" fmla="*/ 0 w 21600"/>
                  <a:gd name="T1" fmla="*/ 21600 h 21600"/>
                  <a:gd name="T2" fmla="*/ 2157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1"/>
                      <a:pt x="9652" y="16"/>
                      <a:pt x="21571" y="0"/>
                    </a:cubicBezTo>
                  </a:path>
                  <a:path w="21600" h="21600" stroke="0" extrusionOk="0">
                    <a:moveTo>
                      <a:pt x="0" y="21600"/>
                    </a:moveTo>
                    <a:cubicBezTo>
                      <a:pt x="0" y="9681"/>
                      <a:pt x="9652" y="16"/>
                      <a:pt x="21571" y="0"/>
                    </a:cubicBezTo>
                    <a:lnTo>
                      <a:pt x="21600" y="21600"/>
                    </a:lnTo>
                    <a:close/>
                  </a:path>
                </a:pathLst>
              </a:custGeom>
              <a:noFill/>
              <a:ln w="25400" cap="rnd">
                <a:solidFill>
                  <a:srgbClr val="000000"/>
                </a:solidFill>
                <a:round/>
                <a:headEnd/>
                <a:tailEnd/>
              </a:ln>
              <a:effectLst/>
            </p:spPr>
            <p:txBody>
              <a:bodyPr wrap="none" anchor="ctr"/>
              <a:lstStyle/>
              <a:p>
                <a:endParaRPr lang="en-US" b="1"/>
              </a:p>
            </p:txBody>
          </p:sp>
          <p:sp>
            <p:nvSpPr>
              <p:cNvPr id="167" name="Arc 31"/>
              <p:cNvSpPr>
                <a:spLocks/>
              </p:cNvSpPr>
              <p:nvPr/>
            </p:nvSpPr>
            <p:spPr bwMode="auto">
              <a:xfrm>
                <a:off x="1820" y="3273"/>
                <a:ext cx="741" cy="112"/>
              </a:xfrm>
              <a:custGeom>
                <a:avLst/>
                <a:gdLst>
                  <a:gd name="G0" fmla="+- 29 0 0"/>
                  <a:gd name="G1" fmla="+- 21600 0 0"/>
                  <a:gd name="G2" fmla="+- 21600 0 0"/>
                  <a:gd name="T0" fmla="*/ 0 w 21629"/>
                  <a:gd name="T1" fmla="*/ 0 h 21600"/>
                  <a:gd name="T2" fmla="*/ 21629 w 21629"/>
                  <a:gd name="T3" fmla="*/ 21600 h 21600"/>
                  <a:gd name="T4" fmla="*/ 29 w 21629"/>
                  <a:gd name="T5" fmla="*/ 21600 h 21600"/>
                </a:gdLst>
                <a:ahLst/>
                <a:cxnLst>
                  <a:cxn ang="0">
                    <a:pos x="T0" y="T1"/>
                  </a:cxn>
                  <a:cxn ang="0">
                    <a:pos x="T2" y="T3"/>
                  </a:cxn>
                  <a:cxn ang="0">
                    <a:pos x="T4" y="T5"/>
                  </a:cxn>
                </a:cxnLst>
                <a:rect l="0" t="0" r="r" b="b"/>
                <a:pathLst>
                  <a:path w="21629" h="21600" fill="none" extrusionOk="0">
                    <a:moveTo>
                      <a:pt x="0" y="0"/>
                    </a:moveTo>
                    <a:cubicBezTo>
                      <a:pt x="9" y="0"/>
                      <a:pt x="19" y="-1"/>
                      <a:pt x="29" y="0"/>
                    </a:cubicBezTo>
                    <a:cubicBezTo>
                      <a:pt x="11958" y="0"/>
                      <a:pt x="21629" y="9670"/>
                      <a:pt x="21629" y="21600"/>
                    </a:cubicBezTo>
                  </a:path>
                  <a:path w="21629" h="21600" stroke="0" extrusionOk="0">
                    <a:moveTo>
                      <a:pt x="0" y="0"/>
                    </a:moveTo>
                    <a:cubicBezTo>
                      <a:pt x="9" y="0"/>
                      <a:pt x="19" y="-1"/>
                      <a:pt x="29" y="0"/>
                    </a:cubicBezTo>
                    <a:cubicBezTo>
                      <a:pt x="11958" y="0"/>
                      <a:pt x="21629" y="9670"/>
                      <a:pt x="21629" y="21600"/>
                    </a:cubicBezTo>
                    <a:lnTo>
                      <a:pt x="29" y="21600"/>
                    </a:lnTo>
                    <a:close/>
                  </a:path>
                </a:pathLst>
              </a:custGeom>
              <a:noFill/>
              <a:ln w="25400" cap="rnd">
                <a:solidFill>
                  <a:srgbClr val="000000"/>
                </a:solidFill>
                <a:round/>
                <a:headEnd/>
                <a:tailEnd/>
              </a:ln>
              <a:effectLst/>
            </p:spPr>
            <p:txBody>
              <a:bodyPr wrap="none" anchor="ctr"/>
              <a:lstStyle/>
              <a:p>
                <a:endParaRPr lang="en-US" b="1"/>
              </a:p>
            </p:txBody>
          </p:sp>
        </p:grpSp>
        <p:grpSp>
          <p:nvGrpSpPr>
            <p:cNvPr id="7" name="Group 35"/>
            <p:cNvGrpSpPr>
              <a:grpSpLocks/>
            </p:cNvGrpSpPr>
            <p:nvPr/>
          </p:nvGrpSpPr>
          <p:grpSpPr bwMode="auto">
            <a:xfrm>
              <a:off x="1499" y="2393"/>
              <a:ext cx="610" cy="28"/>
              <a:chOff x="1081" y="3457"/>
              <a:chExt cx="440" cy="40"/>
            </a:xfrm>
          </p:grpSpPr>
          <p:sp>
            <p:nvSpPr>
              <p:cNvPr id="164" name="Arc 33"/>
              <p:cNvSpPr>
                <a:spLocks/>
              </p:cNvSpPr>
              <p:nvPr/>
            </p:nvSpPr>
            <p:spPr bwMode="auto">
              <a:xfrm>
                <a:off x="1081" y="3457"/>
                <a:ext cx="220" cy="40"/>
              </a:xfrm>
              <a:custGeom>
                <a:avLst/>
                <a:gdLst>
                  <a:gd name="G0" fmla="+- 21600 0 0"/>
                  <a:gd name="G1" fmla="+- 21600 0 0"/>
                  <a:gd name="G2" fmla="+- 21600 0 0"/>
                  <a:gd name="T0" fmla="*/ 0 w 21600"/>
                  <a:gd name="T1" fmla="*/ 21600 h 21600"/>
                  <a:gd name="T2" fmla="*/ 2150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8"/>
                      <a:pt x="9611" y="54"/>
                      <a:pt x="21502" y="0"/>
                    </a:cubicBezTo>
                  </a:path>
                  <a:path w="21600" h="21600" stroke="0" extrusionOk="0">
                    <a:moveTo>
                      <a:pt x="0" y="21600"/>
                    </a:moveTo>
                    <a:cubicBezTo>
                      <a:pt x="0" y="9708"/>
                      <a:pt x="9611" y="54"/>
                      <a:pt x="21502" y="0"/>
                    </a:cubicBezTo>
                    <a:lnTo>
                      <a:pt x="21600" y="21600"/>
                    </a:lnTo>
                    <a:close/>
                  </a:path>
                </a:pathLst>
              </a:custGeom>
              <a:noFill/>
              <a:ln w="25400" cap="rnd">
                <a:solidFill>
                  <a:srgbClr val="000000"/>
                </a:solidFill>
                <a:round/>
                <a:headEnd/>
                <a:tailEnd/>
              </a:ln>
              <a:effectLst/>
            </p:spPr>
            <p:txBody>
              <a:bodyPr wrap="none" anchor="ctr"/>
              <a:lstStyle/>
              <a:p>
                <a:endParaRPr lang="en-US" b="1"/>
              </a:p>
            </p:txBody>
          </p:sp>
          <p:sp>
            <p:nvSpPr>
              <p:cNvPr id="165" name="Arc 34"/>
              <p:cNvSpPr>
                <a:spLocks/>
              </p:cNvSpPr>
              <p:nvPr/>
            </p:nvSpPr>
            <p:spPr bwMode="auto">
              <a:xfrm>
                <a:off x="1300" y="3457"/>
                <a:ext cx="221" cy="40"/>
              </a:xfrm>
              <a:custGeom>
                <a:avLst/>
                <a:gdLst>
                  <a:gd name="G0" fmla="+- 98 0 0"/>
                  <a:gd name="G1" fmla="+- 21600 0 0"/>
                  <a:gd name="G2" fmla="+- 21600 0 0"/>
                  <a:gd name="T0" fmla="*/ 0 w 21698"/>
                  <a:gd name="T1" fmla="*/ 0 h 21600"/>
                  <a:gd name="T2" fmla="*/ 21698 w 21698"/>
                  <a:gd name="T3" fmla="*/ 21600 h 21600"/>
                  <a:gd name="T4" fmla="*/ 98 w 21698"/>
                  <a:gd name="T5" fmla="*/ 21600 h 21600"/>
                </a:gdLst>
                <a:ahLst/>
                <a:cxnLst>
                  <a:cxn ang="0">
                    <a:pos x="T0" y="T1"/>
                  </a:cxn>
                  <a:cxn ang="0">
                    <a:pos x="T2" y="T3"/>
                  </a:cxn>
                  <a:cxn ang="0">
                    <a:pos x="T4" y="T5"/>
                  </a:cxn>
                </a:cxnLst>
                <a:rect l="0" t="0" r="r" b="b"/>
                <a:pathLst>
                  <a:path w="21698" h="21600" fill="none" extrusionOk="0">
                    <a:moveTo>
                      <a:pt x="0" y="0"/>
                    </a:moveTo>
                    <a:cubicBezTo>
                      <a:pt x="32" y="0"/>
                      <a:pt x="65" y="-1"/>
                      <a:pt x="98" y="0"/>
                    </a:cubicBezTo>
                    <a:cubicBezTo>
                      <a:pt x="12027" y="0"/>
                      <a:pt x="21698" y="9670"/>
                      <a:pt x="21698" y="21600"/>
                    </a:cubicBezTo>
                  </a:path>
                  <a:path w="21698" h="21600" stroke="0" extrusionOk="0">
                    <a:moveTo>
                      <a:pt x="0" y="0"/>
                    </a:moveTo>
                    <a:cubicBezTo>
                      <a:pt x="32" y="0"/>
                      <a:pt x="65" y="-1"/>
                      <a:pt x="98" y="0"/>
                    </a:cubicBezTo>
                    <a:cubicBezTo>
                      <a:pt x="12027" y="0"/>
                      <a:pt x="21698" y="9670"/>
                      <a:pt x="21698" y="21600"/>
                    </a:cubicBezTo>
                    <a:lnTo>
                      <a:pt x="98" y="21600"/>
                    </a:lnTo>
                    <a:close/>
                  </a:path>
                </a:pathLst>
              </a:custGeom>
              <a:noFill/>
              <a:ln w="25400" cap="rnd">
                <a:solidFill>
                  <a:srgbClr val="000000"/>
                </a:solidFill>
                <a:round/>
                <a:headEnd/>
                <a:tailEnd/>
              </a:ln>
              <a:effectLst/>
            </p:spPr>
            <p:txBody>
              <a:bodyPr wrap="none" anchor="ctr"/>
              <a:lstStyle/>
              <a:p>
                <a:endParaRPr lang="en-US" b="1"/>
              </a:p>
            </p:txBody>
          </p:sp>
        </p:grpSp>
        <p:grpSp>
          <p:nvGrpSpPr>
            <p:cNvPr id="10" name="Group 38"/>
            <p:cNvGrpSpPr>
              <a:grpSpLocks/>
            </p:cNvGrpSpPr>
            <p:nvPr/>
          </p:nvGrpSpPr>
          <p:grpSpPr bwMode="auto">
            <a:xfrm>
              <a:off x="1497" y="3212"/>
              <a:ext cx="585" cy="34"/>
              <a:chOff x="1081" y="4640"/>
              <a:chExt cx="423" cy="48"/>
            </a:xfrm>
          </p:grpSpPr>
          <p:sp>
            <p:nvSpPr>
              <p:cNvPr id="162" name="Arc 36"/>
              <p:cNvSpPr>
                <a:spLocks/>
              </p:cNvSpPr>
              <p:nvPr/>
            </p:nvSpPr>
            <p:spPr bwMode="auto">
              <a:xfrm>
                <a:off x="1081" y="4640"/>
                <a:ext cx="212" cy="4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163" name="Arc 37"/>
              <p:cNvSpPr>
                <a:spLocks/>
              </p:cNvSpPr>
              <p:nvPr/>
            </p:nvSpPr>
            <p:spPr bwMode="auto">
              <a:xfrm>
                <a:off x="1292" y="4640"/>
                <a:ext cx="212" cy="4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grpSp>
        <p:grpSp>
          <p:nvGrpSpPr>
            <p:cNvPr id="11" name="Group 41"/>
            <p:cNvGrpSpPr>
              <a:grpSpLocks/>
            </p:cNvGrpSpPr>
            <p:nvPr/>
          </p:nvGrpSpPr>
          <p:grpSpPr bwMode="auto">
            <a:xfrm>
              <a:off x="2150" y="3212"/>
              <a:ext cx="387" cy="34"/>
              <a:chOff x="1553" y="4640"/>
              <a:chExt cx="279" cy="48"/>
            </a:xfrm>
          </p:grpSpPr>
          <p:sp>
            <p:nvSpPr>
              <p:cNvPr id="160" name="Arc 39"/>
              <p:cNvSpPr>
                <a:spLocks/>
              </p:cNvSpPr>
              <p:nvPr/>
            </p:nvSpPr>
            <p:spPr bwMode="auto">
              <a:xfrm>
                <a:off x="1553" y="4640"/>
                <a:ext cx="140" cy="4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161" name="Arc 40"/>
              <p:cNvSpPr>
                <a:spLocks/>
              </p:cNvSpPr>
              <p:nvPr/>
            </p:nvSpPr>
            <p:spPr bwMode="auto">
              <a:xfrm>
                <a:off x="1692" y="4640"/>
                <a:ext cx="140" cy="4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grpSp>
      </p:grpSp>
      <p:sp>
        <p:nvSpPr>
          <p:cNvPr id="168" name="Rectangle 42"/>
          <p:cNvSpPr>
            <a:spLocks noChangeArrowheads="1"/>
          </p:cNvSpPr>
          <p:nvPr/>
        </p:nvSpPr>
        <p:spPr bwMode="auto">
          <a:xfrm>
            <a:off x="782638" y="5929313"/>
            <a:ext cx="5053307" cy="588366"/>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800" b="1"/>
              <a:t>Page Fault</a:t>
            </a:r>
          </a:p>
          <a:p>
            <a:pPr defTabSz="762000">
              <a:lnSpc>
                <a:spcPct val="90000"/>
              </a:lnSpc>
            </a:pPr>
            <a:r>
              <a:rPr lang="en-US" altLang="ko-KR" sz="1800" b="1"/>
              <a:t>      Page number cannot be found in the Page Table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36</a:t>
            </a:fld>
            <a:r>
              <a:rPr lang="en-US" dirty="0"/>
              <a:t>				          Lecture 43</a:t>
            </a:r>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Page Replacement</a:t>
            </a:r>
          </a:p>
        </p:txBody>
      </p:sp>
      <p:sp>
        <p:nvSpPr>
          <p:cNvPr id="7" name="Rectangle 3"/>
          <p:cNvSpPr>
            <a:spLocks noChangeArrowheads="1"/>
          </p:cNvSpPr>
          <p:nvPr/>
        </p:nvSpPr>
        <p:spPr bwMode="auto">
          <a:xfrm>
            <a:off x="290513" y="1666875"/>
            <a:ext cx="3537250" cy="324128"/>
          </a:xfrm>
          <a:prstGeom prst="rect">
            <a:avLst/>
          </a:prstGeom>
          <a:noFill/>
          <a:ln w="12700">
            <a:noFill/>
            <a:miter lim="800000"/>
            <a:headEnd/>
            <a:tailEnd/>
          </a:ln>
          <a:effectLst/>
        </p:spPr>
        <p:txBody>
          <a:bodyPr wrap="none" lIns="63500" tIns="25400" rIns="63500" bIns="25400">
            <a:spAutoFit/>
          </a:bodyPr>
          <a:lstStyle/>
          <a:p>
            <a:pPr defTabSz="762000">
              <a:lnSpc>
                <a:spcPct val="102000"/>
              </a:lnSpc>
            </a:pPr>
            <a:r>
              <a:rPr lang="en-US" altLang="ko-KR" sz="1800" b="1"/>
              <a:t> Modified page fault service routine</a:t>
            </a:r>
          </a:p>
        </p:txBody>
      </p:sp>
      <p:sp>
        <p:nvSpPr>
          <p:cNvPr id="10" name="Rectangle 4"/>
          <p:cNvSpPr>
            <a:spLocks noChangeArrowheads="1"/>
          </p:cNvSpPr>
          <p:nvPr/>
        </p:nvSpPr>
        <p:spPr bwMode="auto">
          <a:xfrm>
            <a:off x="561975" y="1000125"/>
            <a:ext cx="5177379" cy="601831"/>
          </a:xfrm>
          <a:prstGeom prst="rect">
            <a:avLst/>
          </a:prstGeom>
          <a:noFill/>
          <a:ln w="12700">
            <a:noFill/>
            <a:miter lim="800000"/>
            <a:headEnd/>
            <a:tailEnd/>
          </a:ln>
          <a:effectLst/>
        </p:spPr>
        <p:txBody>
          <a:bodyPr wrap="none" lIns="63500" tIns="25400" rIns="63500" bIns="25400">
            <a:spAutoFit/>
          </a:bodyPr>
          <a:lstStyle/>
          <a:p>
            <a:pPr defTabSz="762000">
              <a:lnSpc>
                <a:spcPct val="101000"/>
              </a:lnSpc>
            </a:pPr>
            <a:r>
              <a:rPr lang="en-US" altLang="ko-KR" sz="1800" b="1" dirty="0"/>
              <a:t>Decision on which page to displace to make room for</a:t>
            </a:r>
          </a:p>
          <a:p>
            <a:pPr defTabSz="762000">
              <a:lnSpc>
                <a:spcPct val="101000"/>
              </a:lnSpc>
            </a:pPr>
            <a:r>
              <a:rPr lang="en-US" altLang="ko-KR" sz="1800" b="1" dirty="0"/>
              <a:t>an incoming page when no free frame is available</a:t>
            </a:r>
          </a:p>
        </p:txBody>
      </p:sp>
      <p:sp>
        <p:nvSpPr>
          <p:cNvPr id="11" name="Rectangle 5"/>
          <p:cNvSpPr>
            <a:spLocks noChangeArrowheads="1"/>
          </p:cNvSpPr>
          <p:nvPr/>
        </p:nvSpPr>
        <p:spPr bwMode="auto">
          <a:xfrm>
            <a:off x="0" y="1933575"/>
            <a:ext cx="8012451" cy="1965218"/>
          </a:xfrm>
          <a:prstGeom prst="rect">
            <a:avLst/>
          </a:prstGeom>
          <a:noFill/>
          <a:ln w="12700">
            <a:noFill/>
            <a:miter lim="800000"/>
            <a:headEnd/>
            <a:tailEnd/>
          </a:ln>
          <a:effectLst/>
        </p:spPr>
        <p:txBody>
          <a:bodyPr wrap="none" lIns="90488" tIns="44450" rIns="90488" bIns="44450">
            <a:spAutoFit/>
          </a:bodyPr>
          <a:lstStyle/>
          <a:p>
            <a:pPr marL="571500" lvl="1" defTabSz="762000">
              <a:lnSpc>
                <a:spcPct val="89000"/>
              </a:lnSpc>
              <a:spcBef>
                <a:spcPct val="9000"/>
              </a:spcBef>
            </a:pPr>
            <a:r>
              <a:rPr lang="en-US" altLang="ko-KR" sz="1800" b="1"/>
              <a:t>1. Find the location of the desired page on the backing store</a:t>
            </a:r>
          </a:p>
          <a:p>
            <a:pPr marL="571500" lvl="1" defTabSz="762000">
              <a:lnSpc>
                <a:spcPct val="89000"/>
              </a:lnSpc>
              <a:spcBef>
                <a:spcPct val="9000"/>
              </a:spcBef>
            </a:pPr>
            <a:r>
              <a:rPr lang="en-US" altLang="ko-KR" sz="1800" b="1"/>
              <a:t>2. Find a free frame</a:t>
            </a:r>
          </a:p>
          <a:p>
            <a:pPr marL="571500" lvl="1" defTabSz="762000">
              <a:lnSpc>
                <a:spcPct val="89000"/>
              </a:lnSpc>
              <a:spcBef>
                <a:spcPct val="9000"/>
              </a:spcBef>
            </a:pPr>
            <a:r>
              <a:rPr lang="en-US" altLang="ko-KR" sz="1800" b="1"/>
              <a:t>	     - If there is a free frame, use it</a:t>
            </a:r>
          </a:p>
          <a:p>
            <a:pPr marL="571500" lvl="1" defTabSz="762000">
              <a:lnSpc>
                <a:spcPct val="89000"/>
              </a:lnSpc>
              <a:spcBef>
                <a:spcPct val="9000"/>
              </a:spcBef>
            </a:pPr>
            <a:r>
              <a:rPr lang="en-US" altLang="ko-KR" sz="1800" b="1"/>
              <a:t>        - Otherwise, use a page-replacement algorithm to select a </a:t>
            </a:r>
            <a:r>
              <a:rPr lang="en-US" altLang="ko-KR" sz="1800" b="1" i="1"/>
              <a:t>victim</a:t>
            </a:r>
            <a:r>
              <a:rPr lang="en-US" altLang="ko-KR" sz="1800" b="1"/>
              <a:t>  frame</a:t>
            </a:r>
          </a:p>
          <a:p>
            <a:pPr marL="571500" lvl="1" defTabSz="762000">
              <a:lnSpc>
                <a:spcPct val="89000"/>
              </a:lnSpc>
              <a:spcBef>
                <a:spcPct val="9000"/>
              </a:spcBef>
            </a:pPr>
            <a:r>
              <a:rPr lang="en-US" altLang="ko-KR" sz="1800" b="1"/>
              <a:t>	     - Write the victim page to the backing store</a:t>
            </a:r>
          </a:p>
          <a:p>
            <a:pPr marL="571500" lvl="1" defTabSz="762000">
              <a:lnSpc>
                <a:spcPct val="89000"/>
              </a:lnSpc>
              <a:spcBef>
                <a:spcPct val="9000"/>
              </a:spcBef>
            </a:pPr>
            <a:r>
              <a:rPr lang="en-US" altLang="ko-KR" sz="1800" b="1"/>
              <a:t>3. Read the desired page into the (newly) free frame</a:t>
            </a:r>
          </a:p>
          <a:p>
            <a:pPr marL="571500" lvl="1" defTabSz="762000">
              <a:lnSpc>
                <a:spcPct val="89000"/>
              </a:lnSpc>
              <a:spcBef>
                <a:spcPct val="9000"/>
              </a:spcBef>
            </a:pPr>
            <a:r>
              <a:rPr lang="en-US" altLang="ko-KR" sz="1800" b="1"/>
              <a:t>4. Restart the user process</a:t>
            </a:r>
          </a:p>
        </p:txBody>
      </p:sp>
      <p:grpSp>
        <p:nvGrpSpPr>
          <p:cNvPr id="2" name="Group 70"/>
          <p:cNvGrpSpPr/>
          <p:nvPr/>
        </p:nvGrpSpPr>
        <p:grpSpPr>
          <a:xfrm>
            <a:off x="3262958" y="3657600"/>
            <a:ext cx="5423842" cy="2936379"/>
            <a:chOff x="2268538" y="3617913"/>
            <a:chExt cx="5423842" cy="2936379"/>
          </a:xfrm>
        </p:grpSpPr>
        <p:sp>
          <p:nvSpPr>
            <p:cNvPr id="12" name="Oval 6"/>
            <p:cNvSpPr>
              <a:spLocks noChangeArrowheads="1"/>
            </p:cNvSpPr>
            <p:nvPr/>
          </p:nvSpPr>
          <p:spPr bwMode="auto">
            <a:xfrm>
              <a:off x="3424238" y="4454525"/>
              <a:ext cx="184150" cy="173038"/>
            </a:xfrm>
            <a:prstGeom prst="ellipse">
              <a:avLst/>
            </a:prstGeom>
            <a:solidFill>
              <a:srgbClr val="FFFFFF"/>
            </a:solidFill>
            <a:ln w="25400">
              <a:solidFill>
                <a:srgbClr val="000000"/>
              </a:solidFill>
              <a:round/>
              <a:headEnd/>
              <a:tailEnd/>
            </a:ln>
            <a:effectLst/>
          </p:spPr>
          <p:txBody>
            <a:bodyPr wrap="none" anchor="ctr"/>
            <a:lstStyle/>
            <a:p>
              <a:endParaRPr lang="en-US" b="1"/>
            </a:p>
          </p:txBody>
        </p:sp>
        <p:sp>
          <p:nvSpPr>
            <p:cNvPr id="13" name="Rectangle 7"/>
            <p:cNvSpPr>
              <a:spLocks noChangeArrowheads="1"/>
            </p:cNvSpPr>
            <p:nvPr/>
          </p:nvSpPr>
          <p:spPr bwMode="auto">
            <a:xfrm>
              <a:off x="3373438" y="4416425"/>
              <a:ext cx="279400" cy="28098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2</a:t>
              </a:r>
            </a:p>
          </p:txBody>
        </p:sp>
        <p:grpSp>
          <p:nvGrpSpPr>
            <p:cNvPr id="3" name="Group 16"/>
            <p:cNvGrpSpPr>
              <a:grpSpLocks/>
            </p:cNvGrpSpPr>
            <p:nvPr/>
          </p:nvGrpSpPr>
          <p:grpSpPr bwMode="auto">
            <a:xfrm>
              <a:off x="6391275" y="3921125"/>
              <a:ext cx="1279525" cy="1471613"/>
              <a:chOff x="3028" y="3705"/>
              <a:chExt cx="816" cy="1167"/>
            </a:xfrm>
          </p:grpSpPr>
          <p:sp>
            <p:nvSpPr>
              <p:cNvPr id="15" name="Arc 8"/>
              <p:cNvSpPr>
                <a:spLocks/>
              </p:cNvSpPr>
              <p:nvPr/>
            </p:nvSpPr>
            <p:spPr bwMode="auto">
              <a:xfrm>
                <a:off x="3033" y="3705"/>
                <a:ext cx="400" cy="80"/>
              </a:xfrm>
              <a:custGeom>
                <a:avLst/>
                <a:gdLst>
                  <a:gd name="G0" fmla="+- 21600 0 0"/>
                  <a:gd name="G1" fmla="+- 21600 0 0"/>
                  <a:gd name="G2" fmla="+- 21600 0 0"/>
                  <a:gd name="T0" fmla="*/ 0 w 21600"/>
                  <a:gd name="T1" fmla="*/ 21600 h 21600"/>
                  <a:gd name="T2" fmla="*/ 2154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1"/>
                      <a:pt x="9637" y="29"/>
                      <a:pt x="21546" y="0"/>
                    </a:cubicBezTo>
                  </a:path>
                  <a:path w="21600" h="21600" stroke="0" extrusionOk="0">
                    <a:moveTo>
                      <a:pt x="0" y="21600"/>
                    </a:moveTo>
                    <a:cubicBezTo>
                      <a:pt x="0" y="9691"/>
                      <a:pt x="9637" y="29"/>
                      <a:pt x="21546" y="0"/>
                    </a:cubicBezTo>
                    <a:lnTo>
                      <a:pt x="21600" y="21600"/>
                    </a:lnTo>
                    <a:close/>
                  </a:path>
                </a:pathLst>
              </a:custGeom>
              <a:noFill/>
              <a:ln w="25400" cap="rnd">
                <a:solidFill>
                  <a:srgbClr val="000000"/>
                </a:solidFill>
                <a:round/>
                <a:headEnd/>
                <a:tailEnd/>
              </a:ln>
              <a:effectLst/>
            </p:spPr>
            <p:txBody>
              <a:bodyPr wrap="none" anchor="ctr"/>
              <a:lstStyle/>
              <a:p>
                <a:endParaRPr lang="en-US" b="1"/>
              </a:p>
            </p:txBody>
          </p:sp>
          <p:sp>
            <p:nvSpPr>
              <p:cNvPr id="16" name="Arc 9"/>
              <p:cNvSpPr>
                <a:spLocks/>
              </p:cNvSpPr>
              <p:nvPr/>
            </p:nvSpPr>
            <p:spPr bwMode="auto">
              <a:xfrm>
                <a:off x="3432" y="3705"/>
                <a:ext cx="401" cy="80"/>
              </a:xfrm>
              <a:custGeom>
                <a:avLst/>
                <a:gdLst>
                  <a:gd name="G0" fmla="+- 54 0 0"/>
                  <a:gd name="G1" fmla="+- 21600 0 0"/>
                  <a:gd name="G2" fmla="+- 21600 0 0"/>
                  <a:gd name="T0" fmla="*/ 0 w 21654"/>
                  <a:gd name="T1" fmla="*/ 0 h 21600"/>
                  <a:gd name="T2" fmla="*/ 21654 w 21654"/>
                  <a:gd name="T3" fmla="*/ 21600 h 21600"/>
                  <a:gd name="T4" fmla="*/ 54 w 21654"/>
                  <a:gd name="T5" fmla="*/ 21600 h 21600"/>
                </a:gdLst>
                <a:ahLst/>
                <a:cxnLst>
                  <a:cxn ang="0">
                    <a:pos x="T0" y="T1"/>
                  </a:cxn>
                  <a:cxn ang="0">
                    <a:pos x="T2" y="T3"/>
                  </a:cxn>
                  <a:cxn ang="0">
                    <a:pos x="T4" y="T5"/>
                  </a:cxn>
                </a:cxnLst>
                <a:rect l="0" t="0" r="r" b="b"/>
                <a:pathLst>
                  <a:path w="21654" h="21600" fill="none" extrusionOk="0">
                    <a:moveTo>
                      <a:pt x="0" y="0"/>
                    </a:moveTo>
                    <a:cubicBezTo>
                      <a:pt x="18" y="0"/>
                      <a:pt x="36" y="-1"/>
                      <a:pt x="54" y="0"/>
                    </a:cubicBezTo>
                    <a:cubicBezTo>
                      <a:pt x="11983" y="0"/>
                      <a:pt x="21654" y="9670"/>
                      <a:pt x="21654" y="21600"/>
                    </a:cubicBezTo>
                  </a:path>
                  <a:path w="21654" h="21600" stroke="0" extrusionOk="0">
                    <a:moveTo>
                      <a:pt x="0" y="0"/>
                    </a:moveTo>
                    <a:cubicBezTo>
                      <a:pt x="18" y="0"/>
                      <a:pt x="36" y="-1"/>
                      <a:pt x="54" y="0"/>
                    </a:cubicBezTo>
                    <a:cubicBezTo>
                      <a:pt x="11983" y="0"/>
                      <a:pt x="21654" y="9670"/>
                      <a:pt x="21654" y="21600"/>
                    </a:cubicBezTo>
                    <a:lnTo>
                      <a:pt x="54" y="21600"/>
                    </a:lnTo>
                    <a:close/>
                  </a:path>
                </a:pathLst>
              </a:custGeom>
              <a:noFill/>
              <a:ln w="25400" cap="rnd">
                <a:solidFill>
                  <a:srgbClr val="000000"/>
                </a:solidFill>
                <a:round/>
                <a:headEnd/>
                <a:tailEnd/>
              </a:ln>
              <a:effectLst/>
            </p:spPr>
            <p:txBody>
              <a:bodyPr wrap="none" anchor="ctr"/>
              <a:lstStyle/>
              <a:p>
                <a:endParaRPr lang="en-US" b="1"/>
              </a:p>
            </p:txBody>
          </p:sp>
          <p:sp>
            <p:nvSpPr>
              <p:cNvPr id="17" name="Arc 10"/>
              <p:cNvSpPr>
                <a:spLocks/>
              </p:cNvSpPr>
              <p:nvPr/>
            </p:nvSpPr>
            <p:spPr bwMode="auto">
              <a:xfrm>
                <a:off x="3033" y="3784"/>
                <a:ext cx="400" cy="8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18" name="Arc 11"/>
              <p:cNvSpPr>
                <a:spLocks/>
              </p:cNvSpPr>
              <p:nvPr/>
            </p:nvSpPr>
            <p:spPr bwMode="auto">
              <a:xfrm>
                <a:off x="3432" y="3784"/>
                <a:ext cx="400" cy="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sp>
            <p:nvSpPr>
              <p:cNvPr id="19" name="Arc 12"/>
              <p:cNvSpPr>
                <a:spLocks/>
              </p:cNvSpPr>
              <p:nvPr/>
            </p:nvSpPr>
            <p:spPr bwMode="auto">
              <a:xfrm>
                <a:off x="3033" y="4792"/>
                <a:ext cx="400" cy="8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b="1"/>
              </a:p>
            </p:txBody>
          </p:sp>
          <p:sp>
            <p:nvSpPr>
              <p:cNvPr id="20" name="Arc 13"/>
              <p:cNvSpPr>
                <a:spLocks/>
              </p:cNvSpPr>
              <p:nvPr/>
            </p:nvSpPr>
            <p:spPr bwMode="auto">
              <a:xfrm>
                <a:off x="3432" y="4792"/>
                <a:ext cx="400" cy="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b="1"/>
              </a:p>
            </p:txBody>
          </p:sp>
          <p:sp>
            <p:nvSpPr>
              <p:cNvPr id="21" name="Line 14"/>
              <p:cNvSpPr>
                <a:spLocks noChangeShapeType="1"/>
              </p:cNvSpPr>
              <p:nvPr/>
            </p:nvSpPr>
            <p:spPr bwMode="auto">
              <a:xfrm>
                <a:off x="3028" y="3792"/>
                <a:ext cx="0" cy="992"/>
              </a:xfrm>
              <a:prstGeom prst="line">
                <a:avLst/>
              </a:prstGeom>
              <a:noFill/>
              <a:ln w="25400">
                <a:solidFill>
                  <a:srgbClr val="000000"/>
                </a:solidFill>
                <a:round/>
                <a:headEnd/>
                <a:tailEnd/>
              </a:ln>
              <a:effectLst/>
            </p:spPr>
            <p:txBody>
              <a:bodyPr wrap="none" anchor="ctr"/>
              <a:lstStyle/>
              <a:p>
                <a:endParaRPr lang="en-US" b="1"/>
              </a:p>
            </p:txBody>
          </p:sp>
          <p:sp>
            <p:nvSpPr>
              <p:cNvPr id="22" name="Line 15"/>
              <p:cNvSpPr>
                <a:spLocks noChangeShapeType="1"/>
              </p:cNvSpPr>
              <p:nvPr/>
            </p:nvSpPr>
            <p:spPr bwMode="auto">
              <a:xfrm>
                <a:off x="3844" y="3792"/>
                <a:ext cx="0" cy="992"/>
              </a:xfrm>
              <a:prstGeom prst="line">
                <a:avLst/>
              </a:prstGeom>
              <a:noFill/>
              <a:ln w="25400">
                <a:solidFill>
                  <a:srgbClr val="000000"/>
                </a:solidFill>
                <a:round/>
                <a:headEnd/>
                <a:tailEnd/>
              </a:ln>
              <a:effectLst/>
            </p:spPr>
            <p:txBody>
              <a:bodyPr wrap="none" anchor="ctr"/>
              <a:lstStyle/>
              <a:p>
                <a:endParaRPr lang="en-US" b="1"/>
              </a:p>
            </p:txBody>
          </p:sp>
        </p:grpSp>
        <p:sp>
          <p:nvSpPr>
            <p:cNvPr id="23" name="Rectangle 17"/>
            <p:cNvSpPr>
              <a:spLocks noChangeArrowheads="1"/>
            </p:cNvSpPr>
            <p:nvPr/>
          </p:nvSpPr>
          <p:spPr bwMode="auto">
            <a:xfrm>
              <a:off x="2281238" y="4040188"/>
              <a:ext cx="1093787" cy="1463675"/>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24" name="Line 18"/>
            <p:cNvSpPr>
              <a:spLocks noChangeShapeType="1"/>
            </p:cNvSpPr>
            <p:nvPr/>
          </p:nvSpPr>
          <p:spPr bwMode="auto">
            <a:xfrm>
              <a:off x="2281238" y="4600575"/>
              <a:ext cx="1093787" cy="0"/>
            </a:xfrm>
            <a:prstGeom prst="line">
              <a:avLst/>
            </a:prstGeom>
            <a:noFill/>
            <a:ln w="25400">
              <a:solidFill>
                <a:srgbClr val="000000"/>
              </a:solidFill>
              <a:round/>
              <a:headEnd/>
              <a:tailEnd/>
            </a:ln>
            <a:effectLst/>
          </p:spPr>
          <p:txBody>
            <a:bodyPr wrap="none" anchor="ctr"/>
            <a:lstStyle/>
            <a:p>
              <a:endParaRPr lang="en-US" b="1"/>
            </a:p>
          </p:txBody>
        </p:sp>
        <p:sp>
          <p:nvSpPr>
            <p:cNvPr id="25" name="Line 19"/>
            <p:cNvSpPr>
              <a:spLocks noChangeShapeType="1"/>
            </p:cNvSpPr>
            <p:nvPr/>
          </p:nvSpPr>
          <p:spPr bwMode="auto">
            <a:xfrm>
              <a:off x="2281238" y="4833938"/>
              <a:ext cx="1093787" cy="0"/>
            </a:xfrm>
            <a:prstGeom prst="line">
              <a:avLst/>
            </a:prstGeom>
            <a:noFill/>
            <a:ln w="25400">
              <a:solidFill>
                <a:srgbClr val="000000"/>
              </a:solidFill>
              <a:round/>
              <a:headEnd/>
              <a:tailEnd/>
            </a:ln>
            <a:effectLst/>
          </p:spPr>
          <p:txBody>
            <a:bodyPr wrap="none" anchor="ctr"/>
            <a:lstStyle/>
            <a:p>
              <a:endParaRPr lang="en-US" b="1"/>
            </a:p>
          </p:txBody>
        </p:sp>
        <p:sp>
          <p:nvSpPr>
            <p:cNvPr id="26" name="Line 20"/>
            <p:cNvSpPr>
              <a:spLocks noChangeShapeType="1"/>
            </p:cNvSpPr>
            <p:nvPr/>
          </p:nvSpPr>
          <p:spPr bwMode="auto">
            <a:xfrm>
              <a:off x="2281238" y="5064125"/>
              <a:ext cx="1093787" cy="0"/>
            </a:xfrm>
            <a:prstGeom prst="line">
              <a:avLst/>
            </a:prstGeom>
            <a:noFill/>
            <a:ln w="25400">
              <a:solidFill>
                <a:srgbClr val="000000"/>
              </a:solidFill>
              <a:round/>
              <a:headEnd/>
              <a:tailEnd/>
            </a:ln>
            <a:effectLst/>
          </p:spPr>
          <p:txBody>
            <a:bodyPr wrap="none" anchor="ctr"/>
            <a:lstStyle/>
            <a:p>
              <a:endParaRPr lang="en-US" b="1"/>
            </a:p>
          </p:txBody>
        </p:sp>
        <p:sp>
          <p:nvSpPr>
            <p:cNvPr id="27" name="Line 21"/>
            <p:cNvSpPr>
              <a:spLocks noChangeShapeType="1"/>
            </p:cNvSpPr>
            <p:nvPr/>
          </p:nvSpPr>
          <p:spPr bwMode="auto">
            <a:xfrm>
              <a:off x="2976563" y="4040188"/>
              <a:ext cx="0" cy="1463675"/>
            </a:xfrm>
            <a:prstGeom prst="line">
              <a:avLst/>
            </a:prstGeom>
            <a:noFill/>
            <a:ln w="25400">
              <a:solidFill>
                <a:srgbClr val="000000"/>
              </a:solidFill>
              <a:round/>
              <a:headEnd/>
              <a:tailEnd/>
            </a:ln>
            <a:effectLst/>
          </p:spPr>
          <p:txBody>
            <a:bodyPr wrap="none" anchor="ctr"/>
            <a:lstStyle/>
            <a:p>
              <a:endParaRPr lang="en-US" b="1"/>
            </a:p>
          </p:txBody>
        </p:sp>
        <p:sp>
          <p:nvSpPr>
            <p:cNvPr id="28" name="Rectangle 22"/>
            <p:cNvSpPr>
              <a:spLocks noChangeArrowheads="1"/>
            </p:cNvSpPr>
            <p:nvPr/>
          </p:nvSpPr>
          <p:spPr bwMode="auto">
            <a:xfrm>
              <a:off x="2392363" y="4606925"/>
              <a:ext cx="239712" cy="28098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f</a:t>
              </a:r>
            </a:p>
          </p:txBody>
        </p:sp>
        <p:sp>
          <p:nvSpPr>
            <p:cNvPr id="29" name="Rectangle 23"/>
            <p:cNvSpPr>
              <a:spLocks noChangeArrowheads="1"/>
            </p:cNvSpPr>
            <p:nvPr/>
          </p:nvSpPr>
          <p:spPr bwMode="auto">
            <a:xfrm>
              <a:off x="2613025" y="4589463"/>
              <a:ext cx="279400" cy="28098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0</a:t>
              </a:r>
            </a:p>
          </p:txBody>
        </p:sp>
        <p:sp>
          <p:nvSpPr>
            <p:cNvPr id="30" name="Rectangle 24"/>
            <p:cNvSpPr>
              <a:spLocks noChangeArrowheads="1"/>
            </p:cNvSpPr>
            <p:nvPr/>
          </p:nvSpPr>
          <p:spPr bwMode="auto">
            <a:xfrm>
              <a:off x="2955925" y="4598988"/>
              <a:ext cx="267703" cy="2836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v</a:t>
              </a:r>
            </a:p>
          </p:txBody>
        </p:sp>
        <p:sp>
          <p:nvSpPr>
            <p:cNvPr id="31" name="Rectangle 25"/>
            <p:cNvSpPr>
              <a:spLocks noChangeArrowheads="1"/>
            </p:cNvSpPr>
            <p:nvPr/>
          </p:nvSpPr>
          <p:spPr bwMode="auto">
            <a:xfrm>
              <a:off x="3178175" y="4589463"/>
              <a:ext cx="230188" cy="28098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i</a:t>
              </a:r>
            </a:p>
          </p:txBody>
        </p:sp>
        <p:sp>
          <p:nvSpPr>
            <p:cNvPr id="32" name="Rectangle 26"/>
            <p:cNvSpPr>
              <a:spLocks noChangeArrowheads="1"/>
            </p:cNvSpPr>
            <p:nvPr/>
          </p:nvSpPr>
          <p:spPr bwMode="auto">
            <a:xfrm>
              <a:off x="2439988" y="5070475"/>
              <a:ext cx="239712" cy="28098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f</a:t>
              </a:r>
            </a:p>
          </p:txBody>
        </p:sp>
        <p:sp>
          <p:nvSpPr>
            <p:cNvPr id="33" name="Rectangle 27"/>
            <p:cNvSpPr>
              <a:spLocks noChangeArrowheads="1"/>
            </p:cNvSpPr>
            <p:nvPr/>
          </p:nvSpPr>
          <p:spPr bwMode="auto">
            <a:xfrm>
              <a:off x="3036888" y="5041900"/>
              <a:ext cx="267703" cy="2836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v</a:t>
              </a:r>
            </a:p>
          </p:txBody>
        </p:sp>
        <p:sp>
          <p:nvSpPr>
            <p:cNvPr id="34" name="Line 28"/>
            <p:cNvSpPr>
              <a:spLocks noChangeShapeType="1"/>
            </p:cNvSpPr>
            <p:nvPr/>
          </p:nvSpPr>
          <p:spPr bwMode="auto">
            <a:xfrm>
              <a:off x="2281238" y="5286375"/>
              <a:ext cx="1093787" cy="0"/>
            </a:xfrm>
            <a:prstGeom prst="line">
              <a:avLst/>
            </a:prstGeom>
            <a:noFill/>
            <a:ln w="25400">
              <a:solidFill>
                <a:srgbClr val="000000"/>
              </a:solidFill>
              <a:round/>
              <a:headEnd/>
              <a:tailEnd/>
            </a:ln>
            <a:effectLst/>
          </p:spPr>
          <p:txBody>
            <a:bodyPr wrap="none" anchor="ctr"/>
            <a:lstStyle/>
            <a:p>
              <a:endParaRPr lang="en-US" b="1"/>
            </a:p>
          </p:txBody>
        </p:sp>
        <p:sp>
          <p:nvSpPr>
            <p:cNvPr id="35" name="Line 29"/>
            <p:cNvSpPr>
              <a:spLocks noChangeShapeType="1"/>
            </p:cNvSpPr>
            <p:nvPr/>
          </p:nvSpPr>
          <p:spPr bwMode="auto">
            <a:xfrm flipH="1">
              <a:off x="2390775" y="4694238"/>
              <a:ext cx="220663" cy="90487"/>
            </a:xfrm>
            <a:prstGeom prst="line">
              <a:avLst/>
            </a:prstGeom>
            <a:noFill/>
            <a:ln w="25400">
              <a:solidFill>
                <a:srgbClr val="000000"/>
              </a:solidFill>
              <a:round/>
              <a:headEnd/>
              <a:tailEnd/>
            </a:ln>
            <a:effectLst/>
          </p:spPr>
          <p:txBody>
            <a:bodyPr wrap="none" anchor="ctr"/>
            <a:lstStyle/>
            <a:p>
              <a:endParaRPr lang="en-US" b="1"/>
            </a:p>
          </p:txBody>
        </p:sp>
        <p:sp>
          <p:nvSpPr>
            <p:cNvPr id="36" name="Line 30"/>
            <p:cNvSpPr>
              <a:spLocks noChangeShapeType="1"/>
            </p:cNvSpPr>
            <p:nvPr/>
          </p:nvSpPr>
          <p:spPr bwMode="auto">
            <a:xfrm flipH="1">
              <a:off x="2970213" y="4705350"/>
              <a:ext cx="233362" cy="90488"/>
            </a:xfrm>
            <a:prstGeom prst="line">
              <a:avLst/>
            </a:prstGeom>
            <a:noFill/>
            <a:ln w="25400">
              <a:solidFill>
                <a:srgbClr val="000000"/>
              </a:solidFill>
              <a:round/>
              <a:headEnd/>
              <a:tailEnd/>
            </a:ln>
            <a:effectLst/>
          </p:spPr>
          <p:txBody>
            <a:bodyPr wrap="none" anchor="ctr"/>
            <a:lstStyle/>
            <a:p>
              <a:endParaRPr lang="en-US" b="1"/>
            </a:p>
          </p:txBody>
        </p:sp>
        <p:sp>
          <p:nvSpPr>
            <p:cNvPr id="37" name="Rectangle 31"/>
            <p:cNvSpPr>
              <a:spLocks noChangeArrowheads="1"/>
            </p:cNvSpPr>
            <p:nvPr/>
          </p:nvSpPr>
          <p:spPr bwMode="auto">
            <a:xfrm>
              <a:off x="2268538" y="3800475"/>
              <a:ext cx="622800" cy="2836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frame</a:t>
              </a:r>
            </a:p>
          </p:txBody>
        </p:sp>
        <p:sp>
          <p:nvSpPr>
            <p:cNvPr id="38" name="Rectangle 32"/>
            <p:cNvSpPr>
              <a:spLocks noChangeArrowheads="1"/>
            </p:cNvSpPr>
            <p:nvPr/>
          </p:nvSpPr>
          <p:spPr bwMode="auto">
            <a:xfrm>
              <a:off x="2882900" y="3617913"/>
              <a:ext cx="633413" cy="473075"/>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valid/</a:t>
              </a:r>
            </a:p>
            <a:p>
              <a:pPr defTabSz="762000" eaLnBrk="1">
                <a:lnSpc>
                  <a:spcPct val="90000"/>
                </a:lnSpc>
              </a:pPr>
              <a:endParaRPr lang="en-US" altLang="ko-KR" sz="1400" b="1">
                <a:solidFill>
                  <a:srgbClr val="000000"/>
                </a:solidFill>
              </a:endParaRPr>
            </a:p>
          </p:txBody>
        </p:sp>
        <p:sp>
          <p:nvSpPr>
            <p:cNvPr id="39" name="Rectangle 33"/>
            <p:cNvSpPr>
              <a:spLocks noChangeArrowheads="1"/>
            </p:cNvSpPr>
            <p:nvPr/>
          </p:nvSpPr>
          <p:spPr bwMode="auto">
            <a:xfrm>
              <a:off x="2882900" y="3789363"/>
              <a:ext cx="921343" cy="2836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invalid bit</a:t>
              </a:r>
            </a:p>
          </p:txBody>
        </p:sp>
        <p:sp>
          <p:nvSpPr>
            <p:cNvPr id="40" name="Rectangle 34"/>
            <p:cNvSpPr>
              <a:spLocks noChangeArrowheads="1"/>
            </p:cNvSpPr>
            <p:nvPr/>
          </p:nvSpPr>
          <p:spPr bwMode="auto">
            <a:xfrm>
              <a:off x="2328863" y="5554663"/>
              <a:ext cx="959751" cy="2836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page table</a:t>
              </a:r>
            </a:p>
          </p:txBody>
        </p:sp>
        <p:sp>
          <p:nvSpPr>
            <p:cNvPr id="41" name="Rectangle 35"/>
            <p:cNvSpPr>
              <a:spLocks noChangeArrowheads="1"/>
            </p:cNvSpPr>
            <p:nvPr/>
          </p:nvSpPr>
          <p:spPr bwMode="auto">
            <a:xfrm>
              <a:off x="3570288" y="4505325"/>
              <a:ext cx="908455" cy="4775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change to</a:t>
              </a:r>
            </a:p>
            <a:p>
              <a:pPr defTabSz="762000" eaLnBrk="1">
                <a:lnSpc>
                  <a:spcPct val="90000"/>
                </a:lnSpc>
              </a:pPr>
              <a:endParaRPr lang="en-US" altLang="ko-KR" sz="1400" b="1">
                <a:solidFill>
                  <a:srgbClr val="000000"/>
                </a:solidFill>
              </a:endParaRPr>
            </a:p>
          </p:txBody>
        </p:sp>
        <p:sp>
          <p:nvSpPr>
            <p:cNvPr id="42" name="Rectangle 36"/>
            <p:cNvSpPr>
              <a:spLocks noChangeArrowheads="1"/>
            </p:cNvSpPr>
            <p:nvPr/>
          </p:nvSpPr>
          <p:spPr bwMode="auto">
            <a:xfrm>
              <a:off x="3570288" y="4676775"/>
              <a:ext cx="677687" cy="2836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invalid</a:t>
              </a:r>
            </a:p>
          </p:txBody>
        </p:sp>
        <p:sp>
          <p:nvSpPr>
            <p:cNvPr id="43" name="Oval 37"/>
            <p:cNvSpPr>
              <a:spLocks noChangeArrowheads="1"/>
            </p:cNvSpPr>
            <p:nvPr/>
          </p:nvSpPr>
          <p:spPr bwMode="auto">
            <a:xfrm>
              <a:off x="3424238" y="4968875"/>
              <a:ext cx="184150" cy="174625"/>
            </a:xfrm>
            <a:prstGeom prst="ellipse">
              <a:avLst/>
            </a:prstGeom>
            <a:solidFill>
              <a:srgbClr val="FFFFFF"/>
            </a:solidFill>
            <a:ln w="25400">
              <a:solidFill>
                <a:srgbClr val="000000"/>
              </a:solidFill>
              <a:round/>
              <a:headEnd/>
              <a:tailEnd/>
            </a:ln>
            <a:effectLst/>
          </p:spPr>
          <p:txBody>
            <a:bodyPr wrap="none" anchor="ctr"/>
            <a:lstStyle/>
            <a:p>
              <a:endParaRPr lang="en-US" b="1"/>
            </a:p>
          </p:txBody>
        </p:sp>
        <p:sp>
          <p:nvSpPr>
            <p:cNvPr id="44" name="Rectangle 38"/>
            <p:cNvSpPr>
              <a:spLocks noChangeArrowheads="1"/>
            </p:cNvSpPr>
            <p:nvPr/>
          </p:nvSpPr>
          <p:spPr bwMode="auto">
            <a:xfrm>
              <a:off x="3382963" y="4921250"/>
              <a:ext cx="279400" cy="28098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4</a:t>
              </a:r>
            </a:p>
          </p:txBody>
        </p:sp>
        <p:sp>
          <p:nvSpPr>
            <p:cNvPr id="45" name="Rectangle 39"/>
            <p:cNvSpPr>
              <a:spLocks noChangeArrowheads="1"/>
            </p:cNvSpPr>
            <p:nvPr/>
          </p:nvSpPr>
          <p:spPr bwMode="auto">
            <a:xfrm>
              <a:off x="3546475" y="5070475"/>
              <a:ext cx="955071" cy="4775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reset page</a:t>
              </a:r>
            </a:p>
            <a:p>
              <a:pPr defTabSz="762000" eaLnBrk="1">
                <a:lnSpc>
                  <a:spcPct val="90000"/>
                </a:lnSpc>
              </a:pPr>
              <a:endParaRPr lang="en-US" altLang="ko-KR" sz="1400" b="1">
                <a:solidFill>
                  <a:srgbClr val="000000"/>
                </a:solidFill>
              </a:endParaRPr>
            </a:p>
          </p:txBody>
        </p:sp>
        <p:sp>
          <p:nvSpPr>
            <p:cNvPr id="46" name="Rectangle 40"/>
            <p:cNvSpPr>
              <a:spLocks noChangeArrowheads="1"/>
            </p:cNvSpPr>
            <p:nvPr/>
          </p:nvSpPr>
          <p:spPr bwMode="auto">
            <a:xfrm>
              <a:off x="3546475" y="5243513"/>
              <a:ext cx="816315" cy="4775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table for</a:t>
              </a:r>
            </a:p>
            <a:p>
              <a:pPr defTabSz="762000" eaLnBrk="1">
                <a:lnSpc>
                  <a:spcPct val="90000"/>
                </a:lnSpc>
              </a:pPr>
              <a:endParaRPr lang="en-US" altLang="ko-KR" sz="1400" b="1">
                <a:solidFill>
                  <a:srgbClr val="000000"/>
                </a:solidFill>
              </a:endParaRPr>
            </a:p>
          </p:txBody>
        </p:sp>
        <p:sp>
          <p:nvSpPr>
            <p:cNvPr id="47" name="Rectangle 41"/>
            <p:cNvSpPr>
              <a:spLocks noChangeArrowheads="1"/>
            </p:cNvSpPr>
            <p:nvPr/>
          </p:nvSpPr>
          <p:spPr bwMode="auto">
            <a:xfrm>
              <a:off x="3546475" y="5413375"/>
              <a:ext cx="898067" cy="2836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new page</a:t>
              </a:r>
            </a:p>
          </p:txBody>
        </p:sp>
        <p:sp>
          <p:nvSpPr>
            <p:cNvPr id="48" name="Rectangle 42"/>
            <p:cNvSpPr>
              <a:spLocks noChangeArrowheads="1"/>
            </p:cNvSpPr>
            <p:nvPr/>
          </p:nvSpPr>
          <p:spPr bwMode="auto">
            <a:xfrm>
              <a:off x="4714875" y="3635375"/>
              <a:ext cx="809625" cy="2616200"/>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49" name="Rectangle 43"/>
            <p:cNvSpPr>
              <a:spLocks noChangeArrowheads="1"/>
            </p:cNvSpPr>
            <p:nvPr/>
          </p:nvSpPr>
          <p:spPr bwMode="auto">
            <a:xfrm>
              <a:off x="4787900" y="4587875"/>
              <a:ext cx="641202" cy="2836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victim</a:t>
              </a:r>
            </a:p>
          </p:txBody>
        </p:sp>
        <p:sp>
          <p:nvSpPr>
            <p:cNvPr id="50" name="Line 44"/>
            <p:cNvSpPr>
              <a:spLocks noChangeShapeType="1"/>
            </p:cNvSpPr>
            <p:nvPr/>
          </p:nvSpPr>
          <p:spPr bwMode="auto">
            <a:xfrm>
              <a:off x="4714875" y="4600575"/>
              <a:ext cx="809625" cy="0"/>
            </a:xfrm>
            <a:prstGeom prst="line">
              <a:avLst/>
            </a:prstGeom>
            <a:noFill/>
            <a:ln w="25400">
              <a:solidFill>
                <a:srgbClr val="000000"/>
              </a:solidFill>
              <a:round/>
              <a:headEnd/>
              <a:tailEnd/>
            </a:ln>
            <a:effectLst/>
          </p:spPr>
          <p:txBody>
            <a:bodyPr wrap="none" anchor="ctr"/>
            <a:lstStyle/>
            <a:p>
              <a:endParaRPr lang="en-US" b="1"/>
            </a:p>
          </p:txBody>
        </p:sp>
        <p:sp>
          <p:nvSpPr>
            <p:cNvPr id="51" name="Line 45"/>
            <p:cNvSpPr>
              <a:spLocks noChangeShapeType="1"/>
            </p:cNvSpPr>
            <p:nvPr/>
          </p:nvSpPr>
          <p:spPr bwMode="auto">
            <a:xfrm>
              <a:off x="4714875" y="4833938"/>
              <a:ext cx="809625" cy="0"/>
            </a:xfrm>
            <a:prstGeom prst="line">
              <a:avLst/>
            </a:prstGeom>
            <a:noFill/>
            <a:ln w="25400">
              <a:solidFill>
                <a:srgbClr val="000000"/>
              </a:solidFill>
              <a:round/>
              <a:headEnd/>
              <a:tailEnd/>
            </a:ln>
            <a:effectLst/>
          </p:spPr>
          <p:txBody>
            <a:bodyPr wrap="none" anchor="ctr"/>
            <a:lstStyle/>
            <a:p>
              <a:endParaRPr lang="en-US" b="1"/>
            </a:p>
          </p:txBody>
        </p:sp>
        <p:sp>
          <p:nvSpPr>
            <p:cNvPr id="52" name="Arc 46"/>
            <p:cNvSpPr>
              <a:spLocks/>
            </p:cNvSpPr>
            <p:nvPr/>
          </p:nvSpPr>
          <p:spPr bwMode="auto">
            <a:xfrm>
              <a:off x="6619875" y="4354513"/>
              <a:ext cx="115888" cy="74612"/>
            </a:xfrm>
            <a:custGeom>
              <a:avLst/>
              <a:gdLst>
                <a:gd name="G0" fmla="+- 21600 0 0"/>
                <a:gd name="G1" fmla="+- 3369 0 0"/>
                <a:gd name="G2" fmla="+- 21600 0 0"/>
                <a:gd name="T0" fmla="*/ 4596 w 21600"/>
                <a:gd name="T1" fmla="*/ 16689 h 16689"/>
                <a:gd name="T2" fmla="*/ 264 w 21600"/>
                <a:gd name="T3" fmla="*/ 0 h 16689"/>
                <a:gd name="T4" fmla="*/ 21600 w 21600"/>
                <a:gd name="T5" fmla="*/ 3369 h 16689"/>
              </a:gdLst>
              <a:ahLst/>
              <a:cxnLst>
                <a:cxn ang="0">
                  <a:pos x="T0" y="T1"/>
                </a:cxn>
                <a:cxn ang="0">
                  <a:pos x="T2" y="T3"/>
                </a:cxn>
                <a:cxn ang="0">
                  <a:pos x="T4" y="T5"/>
                </a:cxn>
              </a:cxnLst>
              <a:rect l="0" t="0" r="r" b="b"/>
              <a:pathLst>
                <a:path w="21600" h="16689" fill="none" extrusionOk="0">
                  <a:moveTo>
                    <a:pt x="4595" y="16689"/>
                  </a:moveTo>
                  <a:cubicBezTo>
                    <a:pt x="1618" y="12887"/>
                    <a:pt x="0" y="8197"/>
                    <a:pt x="0" y="3369"/>
                  </a:cubicBezTo>
                  <a:cubicBezTo>
                    <a:pt x="-1" y="2240"/>
                    <a:pt x="88" y="1114"/>
                    <a:pt x="264" y="0"/>
                  </a:cubicBezTo>
                </a:path>
                <a:path w="21600" h="16689" stroke="0" extrusionOk="0">
                  <a:moveTo>
                    <a:pt x="4595" y="16689"/>
                  </a:moveTo>
                  <a:cubicBezTo>
                    <a:pt x="1618" y="12887"/>
                    <a:pt x="0" y="8197"/>
                    <a:pt x="0" y="3369"/>
                  </a:cubicBezTo>
                  <a:cubicBezTo>
                    <a:pt x="-1" y="2240"/>
                    <a:pt x="88" y="1114"/>
                    <a:pt x="264" y="0"/>
                  </a:cubicBezTo>
                  <a:lnTo>
                    <a:pt x="21600" y="3369"/>
                  </a:lnTo>
                  <a:close/>
                </a:path>
              </a:pathLst>
            </a:custGeom>
            <a:solidFill>
              <a:srgbClr val="000000"/>
            </a:solidFill>
            <a:ln w="25400" cap="rnd">
              <a:noFill/>
              <a:round/>
              <a:headEnd/>
              <a:tailEnd/>
            </a:ln>
            <a:effectLst/>
          </p:spPr>
          <p:txBody>
            <a:bodyPr wrap="none" anchor="ctr"/>
            <a:lstStyle/>
            <a:p>
              <a:endParaRPr lang="en-US" b="1"/>
            </a:p>
          </p:txBody>
        </p:sp>
        <p:sp>
          <p:nvSpPr>
            <p:cNvPr id="53" name="Line 47"/>
            <p:cNvSpPr>
              <a:spLocks noChangeShapeType="1"/>
            </p:cNvSpPr>
            <p:nvPr/>
          </p:nvSpPr>
          <p:spPr bwMode="auto">
            <a:xfrm flipV="1">
              <a:off x="5524500" y="4389438"/>
              <a:ext cx="1093788" cy="280987"/>
            </a:xfrm>
            <a:prstGeom prst="line">
              <a:avLst/>
            </a:prstGeom>
            <a:noFill/>
            <a:ln w="25400">
              <a:solidFill>
                <a:srgbClr val="000000"/>
              </a:solidFill>
              <a:round/>
              <a:headEnd/>
              <a:tailEnd/>
            </a:ln>
            <a:effectLst/>
          </p:spPr>
          <p:txBody>
            <a:bodyPr wrap="none" anchor="ctr"/>
            <a:lstStyle/>
            <a:p>
              <a:endParaRPr lang="en-US" b="1"/>
            </a:p>
          </p:txBody>
        </p:sp>
        <p:sp>
          <p:nvSpPr>
            <p:cNvPr id="54" name="Rectangle 48"/>
            <p:cNvSpPr>
              <a:spLocks noChangeArrowheads="1"/>
            </p:cNvSpPr>
            <p:nvPr/>
          </p:nvSpPr>
          <p:spPr bwMode="auto">
            <a:xfrm>
              <a:off x="6740525" y="4322763"/>
              <a:ext cx="184150" cy="15081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55" name="Rectangle 49"/>
            <p:cNvSpPr>
              <a:spLocks noChangeArrowheads="1"/>
            </p:cNvSpPr>
            <p:nvPr/>
          </p:nvSpPr>
          <p:spPr bwMode="auto">
            <a:xfrm>
              <a:off x="7292975" y="4948238"/>
              <a:ext cx="184150" cy="15081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56" name="Arc 50"/>
            <p:cNvSpPr>
              <a:spLocks/>
            </p:cNvSpPr>
            <p:nvPr/>
          </p:nvSpPr>
          <p:spPr bwMode="auto">
            <a:xfrm>
              <a:off x="5543550" y="4740275"/>
              <a:ext cx="117475" cy="76200"/>
            </a:xfrm>
            <a:custGeom>
              <a:avLst/>
              <a:gdLst>
                <a:gd name="G0" fmla="+- 0 0 0"/>
                <a:gd name="G1" fmla="+- 5105 0 0"/>
                <a:gd name="G2" fmla="+- 21600 0 0"/>
                <a:gd name="T0" fmla="*/ 20988 w 21600"/>
                <a:gd name="T1" fmla="*/ 0 h 17415"/>
                <a:gd name="T2" fmla="*/ 17749 w 21600"/>
                <a:gd name="T3" fmla="*/ 17415 h 17415"/>
                <a:gd name="T4" fmla="*/ 0 w 21600"/>
                <a:gd name="T5" fmla="*/ 5105 h 17415"/>
              </a:gdLst>
              <a:ahLst/>
              <a:cxnLst>
                <a:cxn ang="0">
                  <a:pos x="T0" y="T1"/>
                </a:cxn>
                <a:cxn ang="0">
                  <a:pos x="T2" y="T3"/>
                </a:cxn>
                <a:cxn ang="0">
                  <a:pos x="T4" y="T5"/>
                </a:cxn>
              </a:cxnLst>
              <a:rect l="0" t="0" r="r" b="b"/>
              <a:pathLst>
                <a:path w="21600" h="17415" fill="none" extrusionOk="0">
                  <a:moveTo>
                    <a:pt x="20988" y="-1"/>
                  </a:moveTo>
                  <a:cubicBezTo>
                    <a:pt x="21394" y="1671"/>
                    <a:pt x="21600" y="3385"/>
                    <a:pt x="21600" y="5105"/>
                  </a:cubicBezTo>
                  <a:cubicBezTo>
                    <a:pt x="21600" y="9504"/>
                    <a:pt x="20256" y="13799"/>
                    <a:pt x="17748" y="17414"/>
                  </a:cubicBezTo>
                </a:path>
                <a:path w="21600" h="17415" stroke="0" extrusionOk="0">
                  <a:moveTo>
                    <a:pt x="20988" y="-1"/>
                  </a:moveTo>
                  <a:cubicBezTo>
                    <a:pt x="21394" y="1671"/>
                    <a:pt x="21600" y="3385"/>
                    <a:pt x="21600" y="5105"/>
                  </a:cubicBezTo>
                  <a:cubicBezTo>
                    <a:pt x="21600" y="9504"/>
                    <a:pt x="20256" y="13799"/>
                    <a:pt x="17748" y="17414"/>
                  </a:cubicBezTo>
                  <a:lnTo>
                    <a:pt x="0" y="5105"/>
                  </a:lnTo>
                  <a:close/>
                </a:path>
              </a:pathLst>
            </a:custGeom>
            <a:solidFill>
              <a:srgbClr val="000000"/>
            </a:solidFill>
            <a:ln w="25400" cap="rnd">
              <a:noFill/>
              <a:round/>
              <a:headEnd/>
              <a:tailEnd/>
            </a:ln>
            <a:effectLst/>
          </p:spPr>
          <p:txBody>
            <a:bodyPr wrap="none" anchor="ctr"/>
            <a:lstStyle/>
            <a:p>
              <a:endParaRPr lang="en-US" b="1"/>
            </a:p>
          </p:txBody>
        </p:sp>
        <p:sp>
          <p:nvSpPr>
            <p:cNvPr id="57" name="Line 51"/>
            <p:cNvSpPr>
              <a:spLocks noChangeShapeType="1"/>
            </p:cNvSpPr>
            <p:nvPr/>
          </p:nvSpPr>
          <p:spPr bwMode="auto">
            <a:xfrm flipH="1" flipV="1">
              <a:off x="5622925" y="4781550"/>
              <a:ext cx="1670050" cy="292100"/>
            </a:xfrm>
            <a:prstGeom prst="line">
              <a:avLst/>
            </a:prstGeom>
            <a:noFill/>
            <a:ln w="25400">
              <a:solidFill>
                <a:srgbClr val="000000"/>
              </a:solidFill>
              <a:round/>
              <a:headEnd/>
              <a:tailEnd/>
            </a:ln>
            <a:effectLst/>
          </p:spPr>
          <p:txBody>
            <a:bodyPr wrap="none" anchor="ctr"/>
            <a:lstStyle/>
            <a:p>
              <a:endParaRPr lang="en-US" b="1"/>
            </a:p>
          </p:txBody>
        </p:sp>
        <p:sp>
          <p:nvSpPr>
            <p:cNvPr id="58" name="Oval 52"/>
            <p:cNvSpPr>
              <a:spLocks noChangeArrowheads="1"/>
            </p:cNvSpPr>
            <p:nvPr/>
          </p:nvSpPr>
          <p:spPr bwMode="auto">
            <a:xfrm>
              <a:off x="5586413" y="4221163"/>
              <a:ext cx="188912" cy="163512"/>
            </a:xfrm>
            <a:prstGeom prst="ellipse">
              <a:avLst/>
            </a:prstGeom>
            <a:solidFill>
              <a:srgbClr val="FFFFFF"/>
            </a:solidFill>
            <a:ln w="25400">
              <a:solidFill>
                <a:srgbClr val="000000"/>
              </a:solidFill>
              <a:round/>
              <a:headEnd/>
              <a:tailEnd/>
            </a:ln>
            <a:effectLst/>
          </p:spPr>
          <p:txBody>
            <a:bodyPr wrap="none" anchor="ctr"/>
            <a:lstStyle/>
            <a:p>
              <a:endParaRPr lang="en-US" b="1"/>
            </a:p>
          </p:txBody>
        </p:sp>
        <p:sp>
          <p:nvSpPr>
            <p:cNvPr id="59" name="Rectangle 53"/>
            <p:cNvSpPr>
              <a:spLocks noChangeArrowheads="1"/>
            </p:cNvSpPr>
            <p:nvPr/>
          </p:nvSpPr>
          <p:spPr bwMode="auto">
            <a:xfrm>
              <a:off x="5545138" y="4184650"/>
              <a:ext cx="279400" cy="28098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1</a:t>
              </a:r>
            </a:p>
          </p:txBody>
        </p:sp>
        <p:sp>
          <p:nvSpPr>
            <p:cNvPr id="60" name="Rectangle 54"/>
            <p:cNvSpPr>
              <a:spLocks noChangeArrowheads="1"/>
            </p:cNvSpPr>
            <p:nvPr/>
          </p:nvSpPr>
          <p:spPr bwMode="auto">
            <a:xfrm>
              <a:off x="5707063" y="3810000"/>
              <a:ext cx="569452" cy="4775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swap</a:t>
              </a:r>
            </a:p>
            <a:p>
              <a:pPr defTabSz="762000" eaLnBrk="1">
                <a:lnSpc>
                  <a:spcPct val="90000"/>
                </a:lnSpc>
              </a:pPr>
              <a:endParaRPr lang="en-US" altLang="ko-KR" sz="1400" b="1">
                <a:solidFill>
                  <a:srgbClr val="000000"/>
                </a:solidFill>
              </a:endParaRPr>
            </a:p>
          </p:txBody>
        </p:sp>
        <p:sp>
          <p:nvSpPr>
            <p:cNvPr id="61" name="Rectangle 55"/>
            <p:cNvSpPr>
              <a:spLocks noChangeArrowheads="1"/>
            </p:cNvSpPr>
            <p:nvPr/>
          </p:nvSpPr>
          <p:spPr bwMode="auto">
            <a:xfrm>
              <a:off x="5707063" y="3979863"/>
              <a:ext cx="437621" cy="4775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out</a:t>
              </a:r>
            </a:p>
            <a:p>
              <a:pPr defTabSz="762000" eaLnBrk="1">
                <a:lnSpc>
                  <a:spcPct val="90000"/>
                </a:lnSpc>
              </a:pPr>
              <a:endParaRPr lang="en-US" altLang="ko-KR" sz="1400" b="1">
                <a:solidFill>
                  <a:srgbClr val="000000"/>
                </a:solidFill>
              </a:endParaRPr>
            </a:p>
          </p:txBody>
        </p:sp>
        <p:sp>
          <p:nvSpPr>
            <p:cNvPr id="62" name="Rectangle 56"/>
            <p:cNvSpPr>
              <a:spLocks noChangeArrowheads="1"/>
            </p:cNvSpPr>
            <p:nvPr/>
          </p:nvSpPr>
          <p:spPr bwMode="auto">
            <a:xfrm>
              <a:off x="5707063" y="4151313"/>
              <a:ext cx="641202" cy="4775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victim</a:t>
              </a:r>
            </a:p>
            <a:p>
              <a:pPr defTabSz="762000" eaLnBrk="1">
                <a:lnSpc>
                  <a:spcPct val="90000"/>
                </a:lnSpc>
              </a:pPr>
              <a:endParaRPr lang="en-US" altLang="ko-KR" sz="1400" b="1">
                <a:solidFill>
                  <a:srgbClr val="000000"/>
                </a:solidFill>
              </a:endParaRPr>
            </a:p>
          </p:txBody>
        </p:sp>
        <p:sp>
          <p:nvSpPr>
            <p:cNvPr id="63" name="Rectangle 57"/>
            <p:cNvSpPr>
              <a:spLocks noChangeArrowheads="1"/>
            </p:cNvSpPr>
            <p:nvPr/>
          </p:nvSpPr>
          <p:spPr bwMode="auto">
            <a:xfrm>
              <a:off x="5707063" y="4324350"/>
              <a:ext cx="539892" cy="2836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page</a:t>
              </a:r>
            </a:p>
          </p:txBody>
        </p:sp>
        <p:sp>
          <p:nvSpPr>
            <p:cNvPr id="64" name="Oval 58"/>
            <p:cNvSpPr>
              <a:spLocks noChangeArrowheads="1"/>
            </p:cNvSpPr>
            <p:nvPr/>
          </p:nvSpPr>
          <p:spPr bwMode="auto">
            <a:xfrm>
              <a:off x="5622925" y="4848225"/>
              <a:ext cx="188913" cy="169863"/>
            </a:xfrm>
            <a:prstGeom prst="ellipse">
              <a:avLst/>
            </a:prstGeom>
            <a:solidFill>
              <a:srgbClr val="FFFFFF"/>
            </a:solidFill>
            <a:ln w="25400">
              <a:solidFill>
                <a:srgbClr val="000000"/>
              </a:solidFill>
              <a:round/>
              <a:headEnd/>
              <a:tailEnd/>
            </a:ln>
            <a:effectLst/>
          </p:spPr>
          <p:txBody>
            <a:bodyPr wrap="none" anchor="ctr"/>
            <a:lstStyle/>
            <a:p>
              <a:endParaRPr lang="en-US" b="1"/>
            </a:p>
          </p:txBody>
        </p:sp>
        <p:sp>
          <p:nvSpPr>
            <p:cNvPr id="65" name="Rectangle 59"/>
            <p:cNvSpPr>
              <a:spLocks noChangeArrowheads="1"/>
            </p:cNvSpPr>
            <p:nvPr/>
          </p:nvSpPr>
          <p:spPr bwMode="auto">
            <a:xfrm>
              <a:off x="5572125" y="4810125"/>
              <a:ext cx="279400" cy="28098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3</a:t>
              </a:r>
            </a:p>
          </p:txBody>
        </p:sp>
        <p:sp>
          <p:nvSpPr>
            <p:cNvPr id="66" name="Rectangle 60"/>
            <p:cNvSpPr>
              <a:spLocks noChangeArrowheads="1"/>
            </p:cNvSpPr>
            <p:nvPr/>
          </p:nvSpPr>
          <p:spPr bwMode="auto">
            <a:xfrm>
              <a:off x="5608638" y="5010150"/>
              <a:ext cx="569452" cy="4775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swap</a:t>
              </a:r>
            </a:p>
            <a:p>
              <a:pPr defTabSz="762000" eaLnBrk="1">
                <a:lnSpc>
                  <a:spcPct val="90000"/>
                </a:lnSpc>
              </a:pPr>
              <a:endParaRPr lang="en-US" altLang="ko-KR" sz="1400" b="1">
                <a:solidFill>
                  <a:srgbClr val="000000"/>
                </a:solidFill>
              </a:endParaRPr>
            </a:p>
          </p:txBody>
        </p:sp>
        <p:sp>
          <p:nvSpPr>
            <p:cNvPr id="67" name="Rectangle 61"/>
            <p:cNvSpPr>
              <a:spLocks noChangeArrowheads="1"/>
            </p:cNvSpPr>
            <p:nvPr/>
          </p:nvSpPr>
          <p:spPr bwMode="auto">
            <a:xfrm>
              <a:off x="5608638" y="5181600"/>
              <a:ext cx="733792" cy="4775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desired</a:t>
              </a:r>
            </a:p>
            <a:p>
              <a:pPr defTabSz="762000" eaLnBrk="1">
                <a:lnSpc>
                  <a:spcPct val="90000"/>
                </a:lnSpc>
              </a:pPr>
              <a:endParaRPr lang="en-US" altLang="ko-KR" sz="1400" b="1">
                <a:solidFill>
                  <a:srgbClr val="000000"/>
                </a:solidFill>
              </a:endParaRPr>
            </a:p>
          </p:txBody>
        </p:sp>
        <p:sp>
          <p:nvSpPr>
            <p:cNvPr id="68" name="Rectangle 62"/>
            <p:cNvSpPr>
              <a:spLocks noChangeArrowheads="1"/>
            </p:cNvSpPr>
            <p:nvPr/>
          </p:nvSpPr>
          <p:spPr bwMode="auto">
            <a:xfrm>
              <a:off x="5608638" y="5348288"/>
              <a:ext cx="721032" cy="2836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page in</a:t>
              </a:r>
            </a:p>
          </p:txBody>
        </p:sp>
        <p:sp>
          <p:nvSpPr>
            <p:cNvPr id="69" name="Rectangle 63"/>
            <p:cNvSpPr>
              <a:spLocks noChangeArrowheads="1"/>
            </p:cNvSpPr>
            <p:nvPr/>
          </p:nvSpPr>
          <p:spPr bwMode="auto">
            <a:xfrm>
              <a:off x="6518275" y="5443538"/>
              <a:ext cx="1174105" cy="2836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backing store</a:t>
              </a:r>
            </a:p>
          </p:txBody>
        </p:sp>
        <p:sp>
          <p:nvSpPr>
            <p:cNvPr id="70" name="Rectangle 64"/>
            <p:cNvSpPr>
              <a:spLocks noChangeArrowheads="1"/>
            </p:cNvSpPr>
            <p:nvPr/>
          </p:nvSpPr>
          <p:spPr bwMode="auto">
            <a:xfrm>
              <a:off x="4418013" y="6270625"/>
              <a:ext cx="1447641" cy="2836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b="1">
                  <a:solidFill>
                    <a:srgbClr val="000000"/>
                  </a:solidFill>
                </a:rPr>
                <a:t>physical memory</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37</a:t>
            </a:fld>
            <a:r>
              <a:rPr lang="en-US" dirty="0"/>
              <a:t>				          Lecture 43</a:t>
            </a:r>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Page Replacement Algorithms</a:t>
            </a:r>
          </a:p>
        </p:txBody>
      </p:sp>
      <p:grpSp>
        <p:nvGrpSpPr>
          <p:cNvPr id="2" name="Group 388"/>
          <p:cNvGrpSpPr/>
          <p:nvPr/>
        </p:nvGrpSpPr>
        <p:grpSpPr>
          <a:xfrm>
            <a:off x="314325" y="990600"/>
            <a:ext cx="8559800" cy="5634418"/>
            <a:chOff x="314325" y="836613"/>
            <a:chExt cx="8559800" cy="5634418"/>
          </a:xfrm>
        </p:grpSpPr>
        <p:sp>
          <p:nvSpPr>
            <p:cNvPr id="199" name="Rectangle 3"/>
            <p:cNvSpPr>
              <a:spLocks noChangeArrowheads="1"/>
            </p:cNvSpPr>
            <p:nvPr/>
          </p:nvSpPr>
          <p:spPr bwMode="auto">
            <a:xfrm>
              <a:off x="346075" y="836613"/>
              <a:ext cx="554575" cy="333809"/>
            </a:xfrm>
            <a:prstGeom prst="rect">
              <a:avLst/>
            </a:prstGeom>
            <a:noFill/>
            <a:ln w="12700">
              <a:noFill/>
              <a:miter lim="800000"/>
              <a:headEnd/>
              <a:tailEnd/>
            </a:ln>
            <a:effectLst/>
          </p:spPr>
          <p:txBody>
            <a:bodyPr wrap="none" lIns="63500" tIns="25400" rIns="63500" bIns="25400">
              <a:spAutoFit/>
            </a:bodyPr>
            <a:lstStyle/>
            <a:p>
              <a:pPr defTabSz="762000">
                <a:lnSpc>
                  <a:spcPct val="102000"/>
                </a:lnSpc>
              </a:pPr>
              <a:r>
                <a:rPr lang="en-US" altLang="ko-KR" sz="1800" b="1" u="sng"/>
                <a:t>FIFO</a:t>
              </a:r>
              <a:endParaRPr lang="en-US" altLang="ko-KR" sz="1800" b="1"/>
            </a:p>
          </p:txBody>
        </p:sp>
        <p:sp>
          <p:nvSpPr>
            <p:cNvPr id="200" name="Rectangle 4"/>
            <p:cNvSpPr>
              <a:spLocks noChangeArrowheads="1"/>
            </p:cNvSpPr>
            <p:nvPr/>
          </p:nvSpPr>
          <p:spPr bwMode="auto">
            <a:xfrm>
              <a:off x="2579688" y="1138238"/>
              <a:ext cx="33337" cy="271462"/>
            </a:xfrm>
            <a:prstGeom prst="rect">
              <a:avLst/>
            </a:prstGeom>
            <a:noFill/>
            <a:ln w="12700">
              <a:noFill/>
              <a:miter lim="800000"/>
              <a:headEnd/>
              <a:tailEnd/>
            </a:ln>
            <a:effectLst/>
          </p:spPr>
          <p:txBody>
            <a:bodyPr wrap="none" anchor="ctr"/>
            <a:lstStyle/>
            <a:p>
              <a:endParaRPr lang="en-US" b="1"/>
            </a:p>
          </p:txBody>
        </p:sp>
        <p:sp>
          <p:nvSpPr>
            <p:cNvPr id="201" name="Rectangle 5"/>
            <p:cNvSpPr>
              <a:spLocks noChangeArrowheads="1"/>
            </p:cNvSpPr>
            <p:nvPr/>
          </p:nvSpPr>
          <p:spPr bwMode="auto">
            <a:xfrm>
              <a:off x="2009775" y="1471613"/>
              <a:ext cx="146050" cy="60166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202" name="Line 6"/>
            <p:cNvSpPr>
              <a:spLocks noChangeShapeType="1"/>
            </p:cNvSpPr>
            <p:nvPr/>
          </p:nvSpPr>
          <p:spPr bwMode="auto">
            <a:xfrm>
              <a:off x="2009775" y="1673225"/>
              <a:ext cx="146050" cy="0"/>
            </a:xfrm>
            <a:prstGeom prst="line">
              <a:avLst/>
            </a:prstGeom>
            <a:noFill/>
            <a:ln w="25400">
              <a:solidFill>
                <a:srgbClr val="000000"/>
              </a:solidFill>
              <a:round/>
              <a:headEnd/>
              <a:tailEnd/>
            </a:ln>
            <a:effectLst/>
          </p:spPr>
          <p:txBody>
            <a:bodyPr wrap="none" anchor="ctr"/>
            <a:lstStyle/>
            <a:p>
              <a:endParaRPr lang="en-US" b="1"/>
            </a:p>
          </p:txBody>
        </p:sp>
        <p:sp>
          <p:nvSpPr>
            <p:cNvPr id="203" name="Line 7"/>
            <p:cNvSpPr>
              <a:spLocks noChangeShapeType="1"/>
            </p:cNvSpPr>
            <p:nvPr/>
          </p:nvSpPr>
          <p:spPr bwMode="auto">
            <a:xfrm>
              <a:off x="2009775" y="1882775"/>
              <a:ext cx="146050" cy="0"/>
            </a:xfrm>
            <a:prstGeom prst="line">
              <a:avLst/>
            </a:prstGeom>
            <a:noFill/>
            <a:ln w="25400">
              <a:solidFill>
                <a:srgbClr val="000000"/>
              </a:solidFill>
              <a:round/>
              <a:headEnd/>
              <a:tailEnd/>
            </a:ln>
            <a:effectLst/>
          </p:spPr>
          <p:txBody>
            <a:bodyPr wrap="none" anchor="ctr"/>
            <a:lstStyle/>
            <a:p>
              <a:endParaRPr lang="en-US" b="1"/>
            </a:p>
          </p:txBody>
        </p:sp>
        <p:sp>
          <p:nvSpPr>
            <p:cNvPr id="204" name="Rectangle 8"/>
            <p:cNvSpPr>
              <a:spLocks noChangeArrowheads="1"/>
            </p:cNvSpPr>
            <p:nvPr/>
          </p:nvSpPr>
          <p:spPr bwMode="auto">
            <a:xfrm>
              <a:off x="1697038"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05" name="Rectangle 9"/>
            <p:cNvSpPr>
              <a:spLocks noChangeArrowheads="1"/>
            </p:cNvSpPr>
            <p:nvPr/>
          </p:nvSpPr>
          <p:spPr bwMode="auto">
            <a:xfrm>
              <a:off x="1957388" y="14557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206" name="Rectangle 10"/>
            <p:cNvSpPr>
              <a:spLocks noChangeArrowheads="1"/>
            </p:cNvSpPr>
            <p:nvPr/>
          </p:nvSpPr>
          <p:spPr bwMode="auto">
            <a:xfrm>
              <a:off x="2366963" y="1471613"/>
              <a:ext cx="163512" cy="60166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207" name="Line 11"/>
            <p:cNvSpPr>
              <a:spLocks noChangeShapeType="1"/>
            </p:cNvSpPr>
            <p:nvPr/>
          </p:nvSpPr>
          <p:spPr bwMode="auto">
            <a:xfrm>
              <a:off x="2366963" y="1673225"/>
              <a:ext cx="163512" cy="0"/>
            </a:xfrm>
            <a:prstGeom prst="line">
              <a:avLst/>
            </a:prstGeom>
            <a:noFill/>
            <a:ln w="25400">
              <a:solidFill>
                <a:srgbClr val="000000"/>
              </a:solidFill>
              <a:round/>
              <a:headEnd/>
              <a:tailEnd/>
            </a:ln>
            <a:effectLst/>
          </p:spPr>
          <p:txBody>
            <a:bodyPr wrap="none" anchor="ctr"/>
            <a:lstStyle/>
            <a:p>
              <a:endParaRPr lang="en-US" b="1"/>
            </a:p>
          </p:txBody>
        </p:sp>
        <p:sp>
          <p:nvSpPr>
            <p:cNvPr id="208" name="Line 12"/>
            <p:cNvSpPr>
              <a:spLocks noChangeShapeType="1"/>
            </p:cNvSpPr>
            <p:nvPr/>
          </p:nvSpPr>
          <p:spPr bwMode="auto">
            <a:xfrm>
              <a:off x="2366963" y="1882775"/>
              <a:ext cx="163512" cy="0"/>
            </a:xfrm>
            <a:prstGeom prst="line">
              <a:avLst/>
            </a:prstGeom>
            <a:noFill/>
            <a:ln w="25400">
              <a:solidFill>
                <a:srgbClr val="000000"/>
              </a:solidFill>
              <a:round/>
              <a:headEnd/>
              <a:tailEnd/>
            </a:ln>
            <a:effectLst/>
          </p:spPr>
          <p:txBody>
            <a:bodyPr wrap="none" anchor="ctr"/>
            <a:lstStyle/>
            <a:p>
              <a:endParaRPr lang="en-US" b="1"/>
            </a:p>
          </p:txBody>
        </p:sp>
        <p:sp>
          <p:nvSpPr>
            <p:cNvPr id="209" name="Rectangle 13"/>
            <p:cNvSpPr>
              <a:spLocks noChangeArrowheads="1"/>
            </p:cNvSpPr>
            <p:nvPr/>
          </p:nvSpPr>
          <p:spPr bwMode="auto">
            <a:xfrm>
              <a:off x="2070100" y="118586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210" name="Rectangle 14"/>
            <p:cNvSpPr>
              <a:spLocks noChangeArrowheads="1"/>
            </p:cNvSpPr>
            <p:nvPr/>
          </p:nvSpPr>
          <p:spPr bwMode="auto">
            <a:xfrm>
              <a:off x="2332038" y="14652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211" name="Rectangle 15"/>
            <p:cNvSpPr>
              <a:spLocks noChangeArrowheads="1"/>
            </p:cNvSpPr>
            <p:nvPr/>
          </p:nvSpPr>
          <p:spPr bwMode="auto">
            <a:xfrm>
              <a:off x="2428875" y="118586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212" name="Rectangle 16"/>
            <p:cNvSpPr>
              <a:spLocks noChangeArrowheads="1"/>
            </p:cNvSpPr>
            <p:nvPr/>
          </p:nvSpPr>
          <p:spPr bwMode="auto">
            <a:xfrm>
              <a:off x="2809875" y="118586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13" name="Rectangle 17"/>
            <p:cNvSpPr>
              <a:spLocks noChangeArrowheads="1"/>
            </p:cNvSpPr>
            <p:nvPr/>
          </p:nvSpPr>
          <p:spPr bwMode="auto">
            <a:xfrm>
              <a:off x="3186113"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214" name="Rectangle 18"/>
            <p:cNvSpPr>
              <a:spLocks noChangeArrowheads="1"/>
            </p:cNvSpPr>
            <p:nvPr/>
          </p:nvSpPr>
          <p:spPr bwMode="auto">
            <a:xfrm>
              <a:off x="3538538"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15" name="Rectangle 19"/>
            <p:cNvSpPr>
              <a:spLocks noChangeArrowheads="1"/>
            </p:cNvSpPr>
            <p:nvPr/>
          </p:nvSpPr>
          <p:spPr bwMode="auto">
            <a:xfrm>
              <a:off x="3913188"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4</a:t>
              </a:r>
            </a:p>
          </p:txBody>
        </p:sp>
        <p:sp>
          <p:nvSpPr>
            <p:cNvPr id="216" name="Rectangle 20"/>
            <p:cNvSpPr>
              <a:spLocks noChangeArrowheads="1"/>
            </p:cNvSpPr>
            <p:nvPr/>
          </p:nvSpPr>
          <p:spPr bwMode="auto">
            <a:xfrm>
              <a:off x="4289425" y="118586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217" name="Rectangle 21"/>
            <p:cNvSpPr>
              <a:spLocks noChangeArrowheads="1"/>
            </p:cNvSpPr>
            <p:nvPr/>
          </p:nvSpPr>
          <p:spPr bwMode="auto">
            <a:xfrm>
              <a:off x="4646613"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218" name="Rectangle 22"/>
            <p:cNvSpPr>
              <a:spLocks noChangeArrowheads="1"/>
            </p:cNvSpPr>
            <p:nvPr/>
          </p:nvSpPr>
          <p:spPr bwMode="auto">
            <a:xfrm>
              <a:off x="5024438"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19" name="Rectangle 23"/>
            <p:cNvSpPr>
              <a:spLocks noChangeArrowheads="1"/>
            </p:cNvSpPr>
            <p:nvPr/>
          </p:nvSpPr>
          <p:spPr bwMode="auto">
            <a:xfrm>
              <a:off x="5395913"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220" name="Rectangle 24"/>
            <p:cNvSpPr>
              <a:spLocks noChangeArrowheads="1"/>
            </p:cNvSpPr>
            <p:nvPr/>
          </p:nvSpPr>
          <p:spPr bwMode="auto">
            <a:xfrm>
              <a:off x="5757863"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221" name="Rectangle 25"/>
            <p:cNvSpPr>
              <a:spLocks noChangeArrowheads="1"/>
            </p:cNvSpPr>
            <p:nvPr/>
          </p:nvSpPr>
          <p:spPr bwMode="auto">
            <a:xfrm>
              <a:off x="6132513"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222" name="Rectangle 26"/>
            <p:cNvSpPr>
              <a:spLocks noChangeArrowheads="1"/>
            </p:cNvSpPr>
            <p:nvPr/>
          </p:nvSpPr>
          <p:spPr bwMode="auto">
            <a:xfrm>
              <a:off x="6507163"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223" name="Rectangle 27"/>
            <p:cNvSpPr>
              <a:spLocks noChangeArrowheads="1"/>
            </p:cNvSpPr>
            <p:nvPr/>
          </p:nvSpPr>
          <p:spPr bwMode="auto">
            <a:xfrm>
              <a:off x="6869113"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24" name="Rectangle 28"/>
            <p:cNvSpPr>
              <a:spLocks noChangeArrowheads="1"/>
            </p:cNvSpPr>
            <p:nvPr/>
          </p:nvSpPr>
          <p:spPr bwMode="auto">
            <a:xfrm>
              <a:off x="7242175" y="118586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225" name="Rectangle 29"/>
            <p:cNvSpPr>
              <a:spLocks noChangeArrowheads="1"/>
            </p:cNvSpPr>
            <p:nvPr/>
          </p:nvSpPr>
          <p:spPr bwMode="auto">
            <a:xfrm>
              <a:off x="7621588"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226" name="Rectangle 30"/>
            <p:cNvSpPr>
              <a:spLocks noChangeArrowheads="1"/>
            </p:cNvSpPr>
            <p:nvPr/>
          </p:nvSpPr>
          <p:spPr bwMode="auto">
            <a:xfrm>
              <a:off x="1635125" y="1471613"/>
              <a:ext cx="146050" cy="60166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227" name="Line 31"/>
            <p:cNvSpPr>
              <a:spLocks noChangeShapeType="1"/>
            </p:cNvSpPr>
            <p:nvPr/>
          </p:nvSpPr>
          <p:spPr bwMode="auto">
            <a:xfrm>
              <a:off x="1635125" y="1673225"/>
              <a:ext cx="146050" cy="0"/>
            </a:xfrm>
            <a:prstGeom prst="line">
              <a:avLst/>
            </a:prstGeom>
            <a:noFill/>
            <a:ln w="25400">
              <a:solidFill>
                <a:srgbClr val="000000"/>
              </a:solidFill>
              <a:round/>
              <a:headEnd/>
              <a:tailEnd/>
            </a:ln>
            <a:effectLst/>
          </p:spPr>
          <p:txBody>
            <a:bodyPr wrap="none" anchor="ctr"/>
            <a:lstStyle/>
            <a:p>
              <a:endParaRPr lang="en-US" b="1"/>
            </a:p>
          </p:txBody>
        </p:sp>
        <p:sp>
          <p:nvSpPr>
            <p:cNvPr id="228" name="Line 32"/>
            <p:cNvSpPr>
              <a:spLocks noChangeShapeType="1"/>
            </p:cNvSpPr>
            <p:nvPr/>
          </p:nvSpPr>
          <p:spPr bwMode="auto">
            <a:xfrm>
              <a:off x="1635125" y="1882775"/>
              <a:ext cx="146050" cy="0"/>
            </a:xfrm>
            <a:prstGeom prst="line">
              <a:avLst/>
            </a:prstGeom>
            <a:noFill/>
            <a:ln w="25400">
              <a:solidFill>
                <a:srgbClr val="000000"/>
              </a:solidFill>
              <a:round/>
              <a:headEnd/>
              <a:tailEnd/>
            </a:ln>
            <a:effectLst/>
          </p:spPr>
          <p:txBody>
            <a:bodyPr wrap="none" anchor="ctr"/>
            <a:lstStyle/>
            <a:p>
              <a:endParaRPr lang="en-US" b="1"/>
            </a:p>
          </p:txBody>
        </p:sp>
        <p:sp>
          <p:nvSpPr>
            <p:cNvPr id="229" name="Rectangle 33"/>
            <p:cNvSpPr>
              <a:spLocks noChangeArrowheads="1"/>
            </p:cNvSpPr>
            <p:nvPr/>
          </p:nvSpPr>
          <p:spPr bwMode="auto">
            <a:xfrm>
              <a:off x="1322388"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230" name="Rectangle 34"/>
            <p:cNvSpPr>
              <a:spLocks noChangeArrowheads="1"/>
            </p:cNvSpPr>
            <p:nvPr/>
          </p:nvSpPr>
          <p:spPr bwMode="auto">
            <a:xfrm>
              <a:off x="7989888"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31" name="Rectangle 35"/>
            <p:cNvSpPr>
              <a:spLocks noChangeArrowheads="1"/>
            </p:cNvSpPr>
            <p:nvPr/>
          </p:nvSpPr>
          <p:spPr bwMode="auto">
            <a:xfrm>
              <a:off x="8355013"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232" name="Rectangle 36"/>
            <p:cNvSpPr>
              <a:spLocks noChangeArrowheads="1"/>
            </p:cNvSpPr>
            <p:nvPr/>
          </p:nvSpPr>
          <p:spPr bwMode="auto">
            <a:xfrm>
              <a:off x="1957388" y="16652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33" name="Rectangle 37"/>
            <p:cNvSpPr>
              <a:spLocks noChangeArrowheads="1"/>
            </p:cNvSpPr>
            <p:nvPr/>
          </p:nvSpPr>
          <p:spPr bwMode="auto">
            <a:xfrm>
              <a:off x="2327275" y="16652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34" name="Rectangle 38"/>
            <p:cNvSpPr>
              <a:spLocks noChangeArrowheads="1"/>
            </p:cNvSpPr>
            <p:nvPr/>
          </p:nvSpPr>
          <p:spPr bwMode="auto">
            <a:xfrm>
              <a:off x="1582738" y="14557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235" name="Rectangle 39"/>
            <p:cNvSpPr>
              <a:spLocks noChangeArrowheads="1"/>
            </p:cNvSpPr>
            <p:nvPr/>
          </p:nvSpPr>
          <p:spPr bwMode="auto">
            <a:xfrm>
              <a:off x="2322513" y="186372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236" name="Rectangle 40"/>
            <p:cNvSpPr>
              <a:spLocks noChangeArrowheads="1"/>
            </p:cNvSpPr>
            <p:nvPr/>
          </p:nvSpPr>
          <p:spPr bwMode="auto">
            <a:xfrm>
              <a:off x="2743200" y="1471613"/>
              <a:ext cx="147638" cy="60166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237" name="Line 41"/>
            <p:cNvSpPr>
              <a:spLocks noChangeShapeType="1"/>
            </p:cNvSpPr>
            <p:nvPr/>
          </p:nvSpPr>
          <p:spPr bwMode="auto">
            <a:xfrm>
              <a:off x="2743200" y="1673225"/>
              <a:ext cx="147638" cy="0"/>
            </a:xfrm>
            <a:prstGeom prst="line">
              <a:avLst/>
            </a:prstGeom>
            <a:noFill/>
            <a:ln w="25400">
              <a:solidFill>
                <a:srgbClr val="000000"/>
              </a:solidFill>
              <a:round/>
              <a:headEnd/>
              <a:tailEnd/>
            </a:ln>
            <a:effectLst/>
          </p:spPr>
          <p:txBody>
            <a:bodyPr wrap="none" anchor="ctr"/>
            <a:lstStyle/>
            <a:p>
              <a:endParaRPr lang="en-US" b="1"/>
            </a:p>
          </p:txBody>
        </p:sp>
        <p:sp>
          <p:nvSpPr>
            <p:cNvPr id="238" name="Line 42"/>
            <p:cNvSpPr>
              <a:spLocks noChangeShapeType="1"/>
            </p:cNvSpPr>
            <p:nvPr/>
          </p:nvSpPr>
          <p:spPr bwMode="auto">
            <a:xfrm>
              <a:off x="2743200" y="1882775"/>
              <a:ext cx="147638" cy="0"/>
            </a:xfrm>
            <a:prstGeom prst="line">
              <a:avLst/>
            </a:prstGeom>
            <a:noFill/>
            <a:ln w="25400">
              <a:solidFill>
                <a:srgbClr val="000000"/>
              </a:solidFill>
              <a:round/>
              <a:headEnd/>
              <a:tailEnd/>
            </a:ln>
            <a:effectLst/>
          </p:spPr>
          <p:txBody>
            <a:bodyPr wrap="none" anchor="ctr"/>
            <a:lstStyle/>
            <a:p>
              <a:endParaRPr lang="en-US" b="1"/>
            </a:p>
          </p:txBody>
        </p:sp>
        <p:sp>
          <p:nvSpPr>
            <p:cNvPr id="239" name="Rectangle 43"/>
            <p:cNvSpPr>
              <a:spLocks noChangeArrowheads="1"/>
            </p:cNvSpPr>
            <p:nvPr/>
          </p:nvSpPr>
          <p:spPr bwMode="auto">
            <a:xfrm>
              <a:off x="2690813" y="14525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240" name="Rectangle 44"/>
            <p:cNvSpPr>
              <a:spLocks noChangeArrowheads="1"/>
            </p:cNvSpPr>
            <p:nvPr/>
          </p:nvSpPr>
          <p:spPr bwMode="auto">
            <a:xfrm>
              <a:off x="2690813" y="16652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41" name="Rectangle 45"/>
            <p:cNvSpPr>
              <a:spLocks noChangeArrowheads="1"/>
            </p:cNvSpPr>
            <p:nvPr/>
          </p:nvSpPr>
          <p:spPr bwMode="auto">
            <a:xfrm>
              <a:off x="2679700" y="186372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242" name="Rectangle 46"/>
            <p:cNvSpPr>
              <a:spLocks noChangeArrowheads="1"/>
            </p:cNvSpPr>
            <p:nvPr/>
          </p:nvSpPr>
          <p:spPr bwMode="auto">
            <a:xfrm>
              <a:off x="3478213" y="1471613"/>
              <a:ext cx="161925" cy="60166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243" name="Line 47"/>
            <p:cNvSpPr>
              <a:spLocks noChangeShapeType="1"/>
            </p:cNvSpPr>
            <p:nvPr/>
          </p:nvSpPr>
          <p:spPr bwMode="auto">
            <a:xfrm>
              <a:off x="3478213" y="1673225"/>
              <a:ext cx="161925" cy="0"/>
            </a:xfrm>
            <a:prstGeom prst="line">
              <a:avLst/>
            </a:prstGeom>
            <a:noFill/>
            <a:ln w="25400">
              <a:solidFill>
                <a:srgbClr val="000000"/>
              </a:solidFill>
              <a:round/>
              <a:headEnd/>
              <a:tailEnd/>
            </a:ln>
            <a:effectLst/>
          </p:spPr>
          <p:txBody>
            <a:bodyPr wrap="none" anchor="ctr"/>
            <a:lstStyle/>
            <a:p>
              <a:endParaRPr lang="en-US" b="1"/>
            </a:p>
          </p:txBody>
        </p:sp>
        <p:sp>
          <p:nvSpPr>
            <p:cNvPr id="244" name="Line 48"/>
            <p:cNvSpPr>
              <a:spLocks noChangeShapeType="1"/>
            </p:cNvSpPr>
            <p:nvPr/>
          </p:nvSpPr>
          <p:spPr bwMode="auto">
            <a:xfrm>
              <a:off x="3478213" y="1882775"/>
              <a:ext cx="161925" cy="0"/>
            </a:xfrm>
            <a:prstGeom prst="line">
              <a:avLst/>
            </a:prstGeom>
            <a:noFill/>
            <a:ln w="25400">
              <a:solidFill>
                <a:srgbClr val="000000"/>
              </a:solidFill>
              <a:round/>
              <a:headEnd/>
              <a:tailEnd/>
            </a:ln>
            <a:effectLst/>
          </p:spPr>
          <p:txBody>
            <a:bodyPr wrap="none" anchor="ctr"/>
            <a:lstStyle/>
            <a:p>
              <a:endParaRPr lang="en-US" b="1"/>
            </a:p>
          </p:txBody>
        </p:sp>
        <p:sp>
          <p:nvSpPr>
            <p:cNvPr id="245" name="Rectangle 49"/>
            <p:cNvSpPr>
              <a:spLocks noChangeArrowheads="1"/>
            </p:cNvSpPr>
            <p:nvPr/>
          </p:nvSpPr>
          <p:spPr bwMode="auto">
            <a:xfrm>
              <a:off x="3421063" y="14557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246" name="Rectangle 50"/>
            <p:cNvSpPr>
              <a:spLocks noChangeArrowheads="1"/>
            </p:cNvSpPr>
            <p:nvPr/>
          </p:nvSpPr>
          <p:spPr bwMode="auto">
            <a:xfrm>
              <a:off x="3432175" y="16652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247" name="Rectangle 51"/>
            <p:cNvSpPr>
              <a:spLocks noChangeArrowheads="1"/>
            </p:cNvSpPr>
            <p:nvPr/>
          </p:nvSpPr>
          <p:spPr bwMode="auto">
            <a:xfrm>
              <a:off x="3421063" y="186372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248" name="Rectangle 52"/>
            <p:cNvSpPr>
              <a:spLocks noChangeArrowheads="1"/>
            </p:cNvSpPr>
            <p:nvPr/>
          </p:nvSpPr>
          <p:spPr bwMode="auto">
            <a:xfrm>
              <a:off x="3851275" y="1471613"/>
              <a:ext cx="147638" cy="60166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249" name="Line 53"/>
            <p:cNvSpPr>
              <a:spLocks noChangeShapeType="1"/>
            </p:cNvSpPr>
            <p:nvPr/>
          </p:nvSpPr>
          <p:spPr bwMode="auto">
            <a:xfrm>
              <a:off x="3851275" y="1673225"/>
              <a:ext cx="147638" cy="0"/>
            </a:xfrm>
            <a:prstGeom prst="line">
              <a:avLst/>
            </a:prstGeom>
            <a:noFill/>
            <a:ln w="25400">
              <a:solidFill>
                <a:srgbClr val="000000"/>
              </a:solidFill>
              <a:round/>
              <a:headEnd/>
              <a:tailEnd/>
            </a:ln>
            <a:effectLst/>
          </p:spPr>
          <p:txBody>
            <a:bodyPr wrap="none" anchor="ctr"/>
            <a:lstStyle/>
            <a:p>
              <a:endParaRPr lang="en-US" b="1"/>
            </a:p>
          </p:txBody>
        </p:sp>
        <p:sp>
          <p:nvSpPr>
            <p:cNvPr id="250" name="Line 54"/>
            <p:cNvSpPr>
              <a:spLocks noChangeShapeType="1"/>
            </p:cNvSpPr>
            <p:nvPr/>
          </p:nvSpPr>
          <p:spPr bwMode="auto">
            <a:xfrm>
              <a:off x="3851275" y="1882775"/>
              <a:ext cx="147638" cy="0"/>
            </a:xfrm>
            <a:prstGeom prst="line">
              <a:avLst/>
            </a:prstGeom>
            <a:noFill/>
            <a:ln w="25400">
              <a:solidFill>
                <a:srgbClr val="000000"/>
              </a:solidFill>
              <a:round/>
              <a:headEnd/>
              <a:tailEnd/>
            </a:ln>
            <a:effectLst/>
          </p:spPr>
          <p:txBody>
            <a:bodyPr wrap="none" anchor="ctr"/>
            <a:lstStyle/>
            <a:p>
              <a:endParaRPr lang="en-US" b="1"/>
            </a:p>
          </p:txBody>
        </p:sp>
        <p:sp>
          <p:nvSpPr>
            <p:cNvPr id="251" name="Rectangle 55"/>
            <p:cNvSpPr>
              <a:spLocks noChangeArrowheads="1"/>
            </p:cNvSpPr>
            <p:nvPr/>
          </p:nvSpPr>
          <p:spPr bwMode="auto">
            <a:xfrm>
              <a:off x="3797300" y="14557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252" name="Rectangle 56"/>
            <p:cNvSpPr>
              <a:spLocks noChangeArrowheads="1"/>
            </p:cNvSpPr>
            <p:nvPr/>
          </p:nvSpPr>
          <p:spPr bwMode="auto">
            <a:xfrm>
              <a:off x="3790950" y="16652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253" name="Rectangle 57"/>
            <p:cNvSpPr>
              <a:spLocks noChangeArrowheads="1"/>
            </p:cNvSpPr>
            <p:nvPr/>
          </p:nvSpPr>
          <p:spPr bwMode="auto">
            <a:xfrm>
              <a:off x="3806825" y="186372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54" name="Rectangle 58"/>
            <p:cNvSpPr>
              <a:spLocks noChangeArrowheads="1"/>
            </p:cNvSpPr>
            <p:nvPr/>
          </p:nvSpPr>
          <p:spPr bwMode="auto">
            <a:xfrm>
              <a:off x="4227513" y="1471613"/>
              <a:ext cx="146050" cy="60166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255" name="Line 59"/>
            <p:cNvSpPr>
              <a:spLocks noChangeShapeType="1"/>
            </p:cNvSpPr>
            <p:nvPr/>
          </p:nvSpPr>
          <p:spPr bwMode="auto">
            <a:xfrm>
              <a:off x="4227513" y="1673225"/>
              <a:ext cx="146050" cy="0"/>
            </a:xfrm>
            <a:prstGeom prst="line">
              <a:avLst/>
            </a:prstGeom>
            <a:noFill/>
            <a:ln w="25400">
              <a:solidFill>
                <a:srgbClr val="000000"/>
              </a:solidFill>
              <a:round/>
              <a:headEnd/>
              <a:tailEnd/>
            </a:ln>
            <a:effectLst/>
          </p:spPr>
          <p:txBody>
            <a:bodyPr wrap="none" anchor="ctr"/>
            <a:lstStyle/>
            <a:p>
              <a:endParaRPr lang="en-US" b="1"/>
            </a:p>
          </p:txBody>
        </p:sp>
        <p:sp>
          <p:nvSpPr>
            <p:cNvPr id="256" name="Line 60"/>
            <p:cNvSpPr>
              <a:spLocks noChangeShapeType="1"/>
            </p:cNvSpPr>
            <p:nvPr/>
          </p:nvSpPr>
          <p:spPr bwMode="auto">
            <a:xfrm>
              <a:off x="4227513" y="1882775"/>
              <a:ext cx="146050" cy="0"/>
            </a:xfrm>
            <a:prstGeom prst="line">
              <a:avLst/>
            </a:prstGeom>
            <a:noFill/>
            <a:ln w="25400">
              <a:solidFill>
                <a:srgbClr val="000000"/>
              </a:solidFill>
              <a:round/>
              <a:headEnd/>
              <a:tailEnd/>
            </a:ln>
            <a:effectLst/>
          </p:spPr>
          <p:txBody>
            <a:bodyPr wrap="none" anchor="ctr"/>
            <a:lstStyle/>
            <a:p>
              <a:endParaRPr lang="en-US" b="1"/>
            </a:p>
          </p:txBody>
        </p:sp>
        <p:sp>
          <p:nvSpPr>
            <p:cNvPr id="257" name="Rectangle 61"/>
            <p:cNvSpPr>
              <a:spLocks noChangeArrowheads="1"/>
            </p:cNvSpPr>
            <p:nvPr/>
          </p:nvSpPr>
          <p:spPr bwMode="auto">
            <a:xfrm>
              <a:off x="4162425" y="14557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4</a:t>
              </a:r>
            </a:p>
          </p:txBody>
        </p:sp>
        <p:sp>
          <p:nvSpPr>
            <p:cNvPr id="258" name="Rectangle 62"/>
            <p:cNvSpPr>
              <a:spLocks noChangeArrowheads="1"/>
            </p:cNvSpPr>
            <p:nvPr/>
          </p:nvSpPr>
          <p:spPr bwMode="auto">
            <a:xfrm>
              <a:off x="4168775" y="16652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259" name="Rectangle 63"/>
            <p:cNvSpPr>
              <a:spLocks noChangeArrowheads="1"/>
            </p:cNvSpPr>
            <p:nvPr/>
          </p:nvSpPr>
          <p:spPr bwMode="auto">
            <a:xfrm>
              <a:off x="4171950" y="1873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60" name="Rectangle 64"/>
            <p:cNvSpPr>
              <a:spLocks noChangeArrowheads="1"/>
            </p:cNvSpPr>
            <p:nvPr/>
          </p:nvSpPr>
          <p:spPr bwMode="auto">
            <a:xfrm>
              <a:off x="4586288" y="1471613"/>
              <a:ext cx="163512" cy="60166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261" name="Line 65"/>
            <p:cNvSpPr>
              <a:spLocks noChangeShapeType="1"/>
            </p:cNvSpPr>
            <p:nvPr/>
          </p:nvSpPr>
          <p:spPr bwMode="auto">
            <a:xfrm>
              <a:off x="4586288" y="1673225"/>
              <a:ext cx="163512" cy="0"/>
            </a:xfrm>
            <a:prstGeom prst="line">
              <a:avLst/>
            </a:prstGeom>
            <a:noFill/>
            <a:ln w="25400">
              <a:solidFill>
                <a:srgbClr val="000000"/>
              </a:solidFill>
              <a:round/>
              <a:headEnd/>
              <a:tailEnd/>
            </a:ln>
            <a:effectLst/>
          </p:spPr>
          <p:txBody>
            <a:bodyPr wrap="none" anchor="ctr"/>
            <a:lstStyle/>
            <a:p>
              <a:endParaRPr lang="en-US" b="1"/>
            </a:p>
          </p:txBody>
        </p:sp>
        <p:sp>
          <p:nvSpPr>
            <p:cNvPr id="262" name="Line 66"/>
            <p:cNvSpPr>
              <a:spLocks noChangeShapeType="1"/>
            </p:cNvSpPr>
            <p:nvPr/>
          </p:nvSpPr>
          <p:spPr bwMode="auto">
            <a:xfrm>
              <a:off x="4586288" y="1882775"/>
              <a:ext cx="163512" cy="0"/>
            </a:xfrm>
            <a:prstGeom prst="line">
              <a:avLst/>
            </a:prstGeom>
            <a:noFill/>
            <a:ln w="25400">
              <a:solidFill>
                <a:srgbClr val="000000"/>
              </a:solidFill>
              <a:round/>
              <a:headEnd/>
              <a:tailEnd/>
            </a:ln>
            <a:effectLst/>
          </p:spPr>
          <p:txBody>
            <a:bodyPr wrap="none" anchor="ctr"/>
            <a:lstStyle/>
            <a:p>
              <a:endParaRPr lang="en-US" b="1"/>
            </a:p>
          </p:txBody>
        </p:sp>
        <p:sp>
          <p:nvSpPr>
            <p:cNvPr id="263" name="Rectangle 67"/>
            <p:cNvSpPr>
              <a:spLocks noChangeArrowheads="1"/>
            </p:cNvSpPr>
            <p:nvPr/>
          </p:nvSpPr>
          <p:spPr bwMode="auto">
            <a:xfrm>
              <a:off x="4540250" y="146526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4</a:t>
              </a:r>
            </a:p>
          </p:txBody>
        </p:sp>
        <p:sp>
          <p:nvSpPr>
            <p:cNvPr id="264" name="Rectangle 68"/>
            <p:cNvSpPr>
              <a:spLocks noChangeArrowheads="1"/>
            </p:cNvSpPr>
            <p:nvPr/>
          </p:nvSpPr>
          <p:spPr bwMode="auto">
            <a:xfrm>
              <a:off x="4541838" y="16652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265" name="Rectangle 69"/>
            <p:cNvSpPr>
              <a:spLocks noChangeArrowheads="1"/>
            </p:cNvSpPr>
            <p:nvPr/>
          </p:nvSpPr>
          <p:spPr bwMode="auto">
            <a:xfrm>
              <a:off x="4540250" y="1873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66" name="Rectangle 70"/>
            <p:cNvSpPr>
              <a:spLocks noChangeArrowheads="1"/>
            </p:cNvSpPr>
            <p:nvPr/>
          </p:nvSpPr>
          <p:spPr bwMode="auto">
            <a:xfrm>
              <a:off x="4962525" y="1471613"/>
              <a:ext cx="144463" cy="60166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267" name="Line 71"/>
            <p:cNvSpPr>
              <a:spLocks noChangeShapeType="1"/>
            </p:cNvSpPr>
            <p:nvPr/>
          </p:nvSpPr>
          <p:spPr bwMode="auto">
            <a:xfrm>
              <a:off x="4962525" y="1673225"/>
              <a:ext cx="144463" cy="0"/>
            </a:xfrm>
            <a:prstGeom prst="line">
              <a:avLst/>
            </a:prstGeom>
            <a:noFill/>
            <a:ln w="25400">
              <a:solidFill>
                <a:srgbClr val="000000"/>
              </a:solidFill>
              <a:round/>
              <a:headEnd/>
              <a:tailEnd/>
            </a:ln>
            <a:effectLst/>
          </p:spPr>
          <p:txBody>
            <a:bodyPr wrap="none" anchor="ctr"/>
            <a:lstStyle/>
            <a:p>
              <a:endParaRPr lang="en-US" b="1"/>
            </a:p>
          </p:txBody>
        </p:sp>
        <p:sp>
          <p:nvSpPr>
            <p:cNvPr id="268" name="Line 72"/>
            <p:cNvSpPr>
              <a:spLocks noChangeShapeType="1"/>
            </p:cNvSpPr>
            <p:nvPr/>
          </p:nvSpPr>
          <p:spPr bwMode="auto">
            <a:xfrm>
              <a:off x="4962525" y="1882775"/>
              <a:ext cx="144463" cy="0"/>
            </a:xfrm>
            <a:prstGeom prst="line">
              <a:avLst/>
            </a:prstGeom>
            <a:noFill/>
            <a:ln w="25400">
              <a:solidFill>
                <a:srgbClr val="000000"/>
              </a:solidFill>
              <a:round/>
              <a:headEnd/>
              <a:tailEnd/>
            </a:ln>
            <a:effectLst/>
          </p:spPr>
          <p:txBody>
            <a:bodyPr wrap="none" anchor="ctr"/>
            <a:lstStyle/>
            <a:p>
              <a:endParaRPr lang="en-US" b="1"/>
            </a:p>
          </p:txBody>
        </p:sp>
        <p:sp>
          <p:nvSpPr>
            <p:cNvPr id="269" name="Rectangle 73"/>
            <p:cNvSpPr>
              <a:spLocks noChangeArrowheads="1"/>
            </p:cNvSpPr>
            <p:nvPr/>
          </p:nvSpPr>
          <p:spPr bwMode="auto">
            <a:xfrm>
              <a:off x="4911725" y="14557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4</a:t>
              </a:r>
            </a:p>
          </p:txBody>
        </p:sp>
        <p:sp>
          <p:nvSpPr>
            <p:cNvPr id="270" name="Rectangle 74"/>
            <p:cNvSpPr>
              <a:spLocks noChangeArrowheads="1"/>
            </p:cNvSpPr>
            <p:nvPr/>
          </p:nvSpPr>
          <p:spPr bwMode="auto">
            <a:xfrm>
              <a:off x="4902200" y="16652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271" name="Rectangle 75"/>
            <p:cNvSpPr>
              <a:spLocks noChangeArrowheads="1"/>
            </p:cNvSpPr>
            <p:nvPr/>
          </p:nvSpPr>
          <p:spPr bwMode="auto">
            <a:xfrm>
              <a:off x="4902200" y="1873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272" name="Rectangle 76"/>
            <p:cNvSpPr>
              <a:spLocks noChangeArrowheads="1"/>
            </p:cNvSpPr>
            <p:nvPr/>
          </p:nvSpPr>
          <p:spPr bwMode="auto">
            <a:xfrm>
              <a:off x="5335588" y="1471613"/>
              <a:ext cx="147637" cy="60166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273" name="Line 77"/>
            <p:cNvSpPr>
              <a:spLocks noChangeShapeType="1"/>
            </p:cNvSpPr>
            <p:nvPr/>
          </p:nvSpPr>
          <p:spPr bwMode="auto">
            <a:xfrm>
              <a:off x="5335588" y="1673225"/>
              <a:ext cx="147637" cy="0"/>
            </a:xfrm>
            <a:prstGeom prst="line">
              <a:avLst/>
            </a:prstGeom>
            <a:noFill/>
            <a:ln w="25400">
              <a:solidFill>
                <a:srgbClr val="000000"/>
              </a:solidFill>
              <a:round/>
              <a:headEnd/>
              <a:tailEnd/>
            </a:ln>
            <a:effectLst/>
          </p:spPr>
          <p:txBody>
            <a:bodyPr wrap="none" anchor="ctr"/>
            <a:lstStyle/>
            <a:p>
              <a:endParaRPr lang="en-US" b="1"/>
            </a:p>
          </p:txBody>
        </p:sp>
        <p:sp>
          <p:nvSpPr>
            <p:cNvPr id="274" name="Line 78"/>
            <p:cNvSpPr>
              <a:spLocks noChangeShapeType="1"/>
            </p:cNvSpPr>
            <p:nvPr/>
          </p:nvSpPr>
          <p:spPr bwMode="auto">
            <a:xfrm>
              <a:off x="5335588" y="1882775"/>
              <a:ext cx="147637" cy="0"/>
            </a:xfrm>
            <a:prstGeom prst="line">
              <a:avLst/>
            </a:prstGeom>
            <a:noFill/>
            <a:ln w="25400">
              <a:solidFill>
                <a:srgbClr val="000000"/>
              </a:solidFill>
              <a:round/>
              <a:headEnd/>
              <a:tailEnd/>
            </a:ln>
            <a:effectLst/>
          </p:spPr>
          <p:txBody>
            <a:bodyPr wrap="none" anchor="ctr"/>
            <a:lstStyle/>
            <a:p>
              <a:endParaRPr lang="en-US" b="1"/>
            </a:p>
          </p:txBody>
        </p:sp>
        <p:sp>
          <p:nvSpPr>
            <p:cNvPr id="275" name="Rectangle 79"/>
            <p:cNvSpPr>
              <a:spLocks noChangeArrowheads="1"/>
            </p:cNvSpPr>
            <p:nvPr/>
          </p:nvSpPr>
          <p:spPr bwMode="auto">
            <a:xfrm>
              <a:off x="5283200" y="146526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76" name="Rectangle 80"/>
            <p:cNvSpPr>
              <a:spLocks noChangeArrowheads="1"/>
            </p:cNvSpPr>
            <p:nvPr/>
          </p:nvSpPr>
          <p:spPr bwMode="auto">
            <a:xfrm>
              <a:off x="5275263" y="16652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277" name="Rectangle 81"/>
            <p:cNvSpPr>
              <a:spLocks noChangeArrowheads="1"/>
            </p:cNvSpPr>
            <p:nvPr/>
          </p:nvSpPr>
          <p:spPr bwMode="auto">
            <a:xfrm>
              <a:off x="5283200" y="1873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278" name="Rectangle 82"/>
            <p:cNvSpPr>
              <a:spLocks noChangeArrowheads="1"/>
            </p:cNvSpPr>
            <p:nvPr/>
          </p:nvSpPr>
          <p:spPr bwMode="auto">
            <a:xfrm>
              <a:off x="6445250" y="1471613"/>
              <a:ext cx="146050" cy="60166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279" name="Line 83"/>
            <p:cNvSpPr>
              <a:spLocks noChangeShapeType="1"/>
            </p:cNvSpPr>
            <p:nvPr/>
          </p:nvSpPr>
          <p:spPr bwMode="auto">
            <a:xfrm>
              <a:off x="6445250" y="1673225"/>
              <a:ext cx="146050" cy="0"/>
            </a:xfrm>
            <a:prstGeom prst="line">
              <a:avLst/>
            </a:prstGeom>
            <a:noFill/>
            <a:ln w="25400">
              <a:solidFill>
                <a:srgbClr val="000000"/>
              </a:solidFill>
              <a:round/>
              <a:headEnd/>
              <a:tailEnd/>
            </a:ln>
            <a:effectLst/>
          </p:spPr>
          <p:txBody>
            <a:bodyPr wrap="none" anchor="ctr"/>
            <a:lstStyle/>
            <a:p>
              <a:endParaRPr lang="en-US" b="1"/>
            </a:p>
          </p:txBody>
        </p:sp>
        <p:sp>
          <p:nvSpPr>
            <p:cNvPr id="280" name="Line 84"/>
            <p:cNvSpPr>
              <a:spLocks noChangeShapeType="1"/>
            </p:cNvSpPr>
            <p:nvPr/>
          </p:nvSpPr>
          <p:spPr bwMode="auto">
            <a:xfrm>
              <a:off x="6445250" y="1882775"/>
              <a:ext cx="146050" cy="0"/>
            </a:xfrm>
            <a:prstGeom prst="line">
              <a:avLst/>
            </a:prstGeom>
            <a:noFill/>
            <a:ln w="25400">
              <a:solidFill>
                <a:srgbClr val="000000"/>
              </a:solidFill>
              <a:round/>
              <a:headEnd/>
              <a:tailEnd/>
            </a:ln>
            <a:effectLst/>
          </p:spPr>
          <p:txBody>
            <a:bodyPr wrap="none" anchor="ctr"/>
            <a:lstStyle/>
            <a:p>
              <a:endParaRPr lang="en-US" b="1"/>
            </a:p>
          </p:txBody>
        </p:sp>
        <p:sp>
          <p:nvSpPr>
            <p:cNvPr id="281" name="Rectangle 85"/>
            <p:cNvSpPr>
              <a:spLocks noChangeArrowheads="1"/>
            </p:cNvSpPr>
            <p:nvPr/>
          </p:nvSpPr>
          <p:spPr bwMode="auto">
            <a:xfrm>
              <a:off x="6381750" y="14557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82" name="Rectangle 86"/>
            <p:cNvSpPr>
              <a:spLocks noChangeArrowheads="1"/>
            </p:cNvSpPr>
            <p:nvPr/>
          </p:nvSpPr>
          <p:spPr bwMode="auto">
            <a:xfrm>
              <a:off x="6383338" y="16652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283" name="Rectangle 87"/>
            <p:cNvSpPr>
              <a:spLocks noChangeArrowheads="1"/>
            </p:cNvSpPr>
            <p:nvPr/>
          </p:nvSpPr>
          <p:spPr bwMode="auto">
            <a:xfrm>
              <a:off x="6391275" y="1873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284" name="Rectangle 88"/>
            <p:cNvSpPr>
              <a:spLocks noChangeArrowheads="1"/>
            </p:cNvSpPr>
            <p:nvPr/>
          </p:nvSpPr>
          <p:spPr bwMode="auto">
            <a:xfrm>
              <a:off x="6804025" y="1471613"/>
              <a:ext cx="163513" cy="60166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285" name="Line 89"/>
            <p:cNvSpPr>
              <a:spLocks noChangeShapeType="1"/>
            </p:cNvSpPr>
            <p:nvPr/>
          </p:nvSpPr>
          <p:spPr bwMode="auto">
            <a:xfrm>
              <a:off x="6804025" y="1673225"/>
              <a:ext cx="163513" cy="0"/>
            </a:xfrm>
            <a:prstGeom prst="line">
              <a:avLst/>
            </a:prstGeom>
            <a:noFill/>
            <a:ln w="25400">
              <a:solidFill>
                <a:srgbClr val="000000"/>
              </a:solidFill>
              <a:round/>
              <a:headEnd/>
              <a:tailEnd/>
            </a:ln>
            <a:effectLst/>
          </p:spPr>
          <p:txBody>
            <a:bodyPr wrap="none" anchor="ctr"/>
            <a:lstStyle/>
            <a:p>
              <a:endParaRPr lang="en-US" b="1"/>
            </a:p>
          </p:txBody>
        </p:sp>
        <p:sp>
          <p:nvSpPr>
            <p:cNvPr id="286" name="Line 90"/>
            <p:cNvSpPr>
              <a:spLocks noChangeShapeType="1"/>
            </p:cNvSpPr>
            <p:nvPr/>
          </p:nvSpPr>
          <p:spPr bwMode="auto">
            <a:xfrm>
              <a:off x="6804025" y="1882775"/>
              <a:ext cx="163513" cy="0"/>
            </a:xfrm>
            <a:prstGeom prst="line">
              <a:avLst/>
            </a:prstGeom>
            <a:noFill/>
            <a:ln w="25400">
              <a:solidFill>
                <a:srgbClr val="000000"/>
              </a:solidFill>
              <a:round/>
              <a:headEnd/>
              <a:tailEnd/>
            </a:ln>
            <a:effectLst/>
          </p:spPr>
          <p:txBody>
            <a:bodyPr wrap="none" anchor="ctr"/>
            <a:lstStyle/>
            <a:p>
              <a:endParaRPr lang="en-US" b="1"/>
            </a:p>
          </p:txBody>
        </p:sp>
        <p:sp>
          <p:nvSpPr>
            <p:cNvPr id="287" name="Rectangle 91"/>
            <p:cNvSpPr>
              <a:spLocks noChangeArrowheads="1"/>
            </p:cNvSpPr>
            <p:nvPr/>
          </p:nvSpPr>
          <p:spPr bwMode="auto">
            <a:xfrm>
              <a:off x="6756400" y="14557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88" name="Rectangle 92"/>
            <p:cNvSpPr>
              <a:spLocks noChangeArrowheads="1"/>
            </p:cNvSpPr>
            <p:nvPr/>
          </p:nvSpPr>
          <p:spPr bwMode="auto">
            <a:xfrm>
              <a:off x="6759575" y="16652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289" name="Rectangle 93"/>
            <p:cNvSpPr>
              <a:spLocks noChangeArrowheads="1"/>
            </p:cNvSpPr>
            <p:nvPr/>
          </p:nvSpPr>
          <p:spPr bwMode="auto">
            <a:xfrm>
              <a:off x="6746875" y="1873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290" name="Rectangle 94"/>
            <p:cNvSpPr>
              <a:spLocks noChangeArrowheads="1"/>
            </p:cNvSpPr>
            <p:nvPr/>
          </p:nvSpPr>
          <p:spPr bwMode="auto">
            <a:xfrm>
              <a:off x="7929563" y="1471613"/>
              <a:ext cx="146050" cy="60166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291" name="Line 95"/>
            <p:cNvSpPr>
              <a:spLocks noChangeShapeType="1"/>
            </p:cNvSpPr>
            <p:nvPr/>
          </p:nvSpPr>
          <p:spPr bwMode="auto">
            <a:xfrm>
              <a:off x="7929563" y="1673225"/>
              <a:ext cx="146050" cy="0"/>
            </a:xfrm>
            <a:prstGeom prst="line">
              <a:avLst/>
            </a:prstGeom>
            <a:noFill/>
            <a:ln w="25400">
              <a:solidFill>
                <a:srgbClr val="000000"/>
              </a:solidFill>
              <a:round/>
              <a:headEnd/>
              <a:tailEnd/>
            </a:ln>
            <a:effectLst/>
          </p:spPr>
          <p:txBody>
            <a:bodyPr wrap="none" anchor="ctr"/>
            <a:lstStyle/>
            <a:p>
              <a:endParaRPr lang="en-US" b="1"/>
            </a:p>
          </p:txBody>
        </p:sp>
        <p:sp>
          <p:nvSpPr>
            <p:cNvPr id="292" name="Line 96"/>
            <p:cNvSpPr>
              <a:spLocks noChangeShapeType="1"/>
            </p:cNvSpPr>
            <p:nvPr/>
          </p:nvSpPr>
          <p:spPr bwMode="auto">
            <a:xfrm>
              <a:off x="7929563" y="1882775"/>
              <a:ext cx="146050" cy="0"/>
            </a:xfrm>
            <a:prstGeom prst="line">
              <a:avLst/>
            </a:prstGeom>
            <a:noFill/>
            <a:ln w="25400">
              <a:solidFill>
                <a:srgbClr val="000000"/>
              </a:solidFill>
              <a:round/>
              <a:headEnd/>
              <a:tailEnd/>
            </a:ln>
            <a:effectLst/>
          </p:spPr>
          <p:txBody>
            <a:bodyPr wrap="none" anchor="ctr"/>
            <a:lstStyle/>
            <a:p>
              <a:endParaRPr lang="en-US" b="1"/>
            </a:p>
          </p:txBody>
        </p:sp>
        <p:sp>
          <p:nvSpPr>
            <p:cNvPr id="293" name="Rectangle 97"/>
            <p:cNvSpPr>
              <a:spLocks noChangeArrowheads="1"/>
            </p:cNvSpPr>
            <p:nvPr/>
          </p:nvSpPr>
          <p:spPr bwMode="auto">
            <a:xfrm>
              <a:off x="7867650" y="14557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294" name="Rectangle 98"/>
            <p:cNvSpPr>
              <a:spLocks noChangeArrowheads="1"/>
            </p:cNvSpPr>
            <p:nvPr/>
          </p:nvSpPr>
          <p:spPr bwMode="auto">
            <a:xfrm>
              <a:off x="7867650" y="16652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295" name="Rectangle 99"/>
            <p:cNvSpPr>
              <a:spLocks noChangeArrowheads="1"/>
            </p:cNvSpPr>
            <p:nvPr/>
          </p:nvSpPr>
          <p:spPr bwMode="auto">
            <a:xfrm>
              <a:off x="7867650" y="1873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296" name="Rectangle 100"/>
            <p:cNvSpPr>
              <a:spLocks noChangeArrowheads="1"/>
            </p:cNvSpPr>
            <p:nvPr/>
          </p:nvSpPr>
          <p:spPr bwMode="auto">
            <a:xfrm>
              <a:off x="8288338" y="1471613"/>
              <a:ext cx="161925" cy="60166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297" name="Line 101"/>
            <p:cNvSpPr>
              <a:spLocks noChangeShapeType="1"/>
            </p:cNvSpPr>
            <p:nvPr/>
          </p:nvSpPr>
          <p:spPr bwMode="auto">
            <a:xfrm>
              <a:off x="8288338" y="1673225"/>
              <a:ext cx="161925" cy="0"/>
            </a:xfrm>
            <a:prstGeom prst="line">
              <a:avLst/>
            </a:prstGeom>
            <a:noFill/>
            <a:ln w="25400">
              <a:solidFill>
                <a:srgbClr val="000000"/>
              </a:solidFill>
              <a:round/>
              <a:headEnd/>
              <a:tailEnd/>
            </a:ln>
            <a:effectLst/>
          </p:spPr>
          <p:txBody>
            <a:bodyPr wrap="none" anchor="ctr"/>
            <a:lstStyle/>
            <a:p>
              <a:endParaRPr lang="en-US" b="1"/>
            </a:p>
          </p:txBody>
        </p:sp>
        <p:sp>
          <p:nvSpPr>
            <p:cNvPr id="298" name="Line 102"/>
            <p:cNvSpPr>
              <a:spLocks noChangeShapeType="1"/>
            </p:cNvSpPr>
            <p:nvPr/>
          </p:nvSpPr>
          <p:spPr bwMode="auto">
            <a:xfrm>
              <a:off x="8288338" y="1882775"/>
              <a:ext cx="161925" cy="0"/>
            </a:xfrm>
            <a:prstGeom prst="line">
              <a:avLst/>
            </a:prstGeom>
            <a:noFill/>
            <a:ln w="25400">
              <a:solidFill>
                <a:srgbClr val="000000"/>
              </a:solidFill>
              <a:round/>
              <a:headEnd/>
              <a:tailEnd/>
            </a:ln>
            <a:effectLst/>
          </p:spPr>
          <p:txBody>
            <a:bodyPr wrap="none" anchor="ctr"/>
            <a:lstStyle/>
            <a:p>
              <a:endParaRPr lang="en-US" b="1"/>
            </a:p>
          </p:txBody>
        </p:sp>
        <p:sp>
          <p:nvSpPr>
            <p:cNvPr id="299" name="Rectangle 103"/>
            <p:cNvSpPr>
              <a:spLocks noChangeArrowheads="1"/>
            </p:cNvSpPr>
            <p:nvPr/>
          </p:nvSpPr>
          <p:spPr bwMode="auto">
            <a:xfrm>
              <a:off x="8235950" y="14557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300" name="Rectangle 104"/>
            <p:cNvSpPr>
              <a:spLocks noChangeArrowheads="1"/>
            </p:cNvSpPr>
            <p:nvPr/>
          </p:nvSpPr>
          <p:spPr bwMode="auto">
            <a:xfrm>
              <a:off x="8237538" y="16652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301" name="Rectangle 105"/>
            <p:cNvSpPr>
              <a:spLocks noChangeArrowheads="1"/>
            </p:cNvSpPr>
            <p:nvPr/>
          </p:nvSpPr>
          <p:spPr bwMode="auto">
            <a:xfrm>
              <a:off x="8235950" y="1873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302" name="Rectangle 106"/>
            <p:cNvSpPr>
              <a:spLocks noChangeArrowheads="1"/>
            </p:cNvSpPr>
            <p:nvPr/>
          </p:nvSpPr>
          <p:spPr bwMode="auto">
            <a:xfrm>
              <a:off x="8662988" y="1471613"/>
              <a:ext cx="147637" cy="60166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303" name="Line 107"/>
            <p:cNvSpPr>
              <a:spLocks noChangeShapeType="1"/>
            </p:cNvSpPr>
            <p:nvPr/>
          </p:nvSpPr>
          <p:spPr bwMode="auto">
            <a:xfrm>
              <a:off x="8662988" y="1673225"/>
              <a:ext cx="147637" cy="0"/>
            </a:xfrm>
            <a:prstGeom prst="line">
              <a:avLst/>
            </a:prstGeom>
            <a:noFill/>
            <a:ln w="25400">
              <a:solidFill>
                <a:srgbClr val="000000"/>
              </a:solidFill>
              <a:round/>
              <a:headEnd/>
              <a:tailEnd/>
            </a:ln>
            <a:effectLst/>
          </p:spPr>
          <p:txBody>
            <a:bodyPr wrap="none" anchor="ctr"/>
            <a:lstStyle/>
            <a:p>
              <a:endParaRPr lang="en-US" b="1"/>
            </a:p>
          </p:txBody>
        </p:sp>
        <p:sp>
          <p:nvSpPr>
            <p:cNvPr id="304" name="Line 108"/>
            <p:cNvSpPr>
              <a:spLocks noChangeShapeType="1"/>
            </p:cNvSpPr>
            <p:nvPr/>
          </p:nvSpPr>
          <p:spPr bwMode="auto">
            <a:xfrm>
              <a:off x="8662988" y="1882775"/>
              <a:ext cx="147637" cy="0"/>
            </a:xfrm>
            <a:prstGeom prst="line">
              <a:avLst/>
            </a:prstGeom>
            <a:noFill/>
            <a:ln w="25400">
              <a:solidFill>
                <a:srgbClr val="000000"/>
              </a:solidFill>
              <a:round/>
              <a:headEnd/>
              <a:tailEnd/>
            </a:ln>
            <a:effectLst/>
          </p:spPr>
          <p:txBody>
            <a:bodyPr wrap="none" anchor="ctr"/>
            <a:lstStyle/>
            <a:p>
              <a:endParaRPr lang="en-US" b="1"/>
            </a:p>
          </p:txBody>
        </p:sp>
        <p:sp>
          <p:nvSpPr>
            <p:cNvPr id="305" name="Rectangle 109"/>
            <p:cNvSpPr>
              <a:spLocks noChangeArrowheads="1"/>
            </p:cNvSpPr>
            <p:nvPr/>
          </p:nvSpPr>
          <p:spPr bwMode="auto">
            <a:xfrm>
              <a:off x="8609013" y="14557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306" name="Rectangle 110"/>
            <p:cNvSpPr>
              <a:spLocks noChangeArrowheads="1"/>
            </p:cNvSpPr>
            <p:nvPr/>
          </p:nvSpPr>
          <p:spPr bwMode="auto">
            <a:xfrm>
              <a:off x="8605838" y="16652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307" name="Rectangle 111"/>
            <p:cNvSpPr>
              <a:spLocks noChangeArrowheads="1"/>
            </p:cNvSpPr>
            <p:nvPr/>
          </p:nvSpPr>
          <p:spPr bwMode="auto">
            <a:xfrm>
              <a:off x="8609013" y="187325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308" name="Rectangle 112"/>
            <p:cNvSpPr>
              <a:spLocks noChangeArrowheads="1"/>
            </p:cNvSpPr>
            <p:nvPr/>
          </p:nvSpPr>
          <p:spPr bwMode="auto">
            <a:xfrm>
              <a:off x="1471613" y="2155825"/>
              <a:ext cx="958533"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Page frames</a:t>
              </a:r>
            </a:p>
          </p:txBody>
        </p:sp>
        <p:sp>
          <p:nvSpPr>
            <p:cNvPr id="309" name="Rectangle 113"/>
            <p:cNvSpPr>
              <a:spLocks noChangeArrowheads="1"/>
            </p:cNvSpPr>
            <p:nvPr/>
          </p:nvSpPr>
          <p:spPr bwMode="auto">
            <a:xfrm>
              <a:off x="1403350" y="952500"/>
              <a:ext cx="121674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Reference string</a:t>
              </a:r>
            </a:p>
          </p:txBody>
        </p:sp>
        <p:sp>
          <p:nvSpPr>
            <p:cNvPr id="310" name="Rectangle 114"/>
            <p:cNvSpPr>
              <a:spLocks noChangeArrowheads="1"/>
            </p:cNvSpPr>
            <p:nvPr/>
          </p:nvSpPr>
          <p:spPr bwMode="auto">
            <a:xfrm>
              <a:off x="1387475" y="3208338"/>
              <a:ext cx="253275" cy="339067"/>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800" b="1"/>
                <a:t>-</a:t>
              </a:r>
            </a:p>
          </p:txBody>
        </p:sp>
        <p:sp>
          <p:nvSpPr>
            <p:cNvPr id="311" name="Rectangle 115"/>
            <p:cNvSpPr>
              <a:spLocks noChangeArrowheads="1"/>
            </p:cNvSpPr>
            <p:nvPr/>
          </p:nvSpPr>
          <p:spPr bwMode="auto">
            <a:xfrm>
              <a:off x="609600" y="2613025"/>
              <a:ext cx="7236213" cy="1336263"/>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800" b="1" dirty="0"/>
                <a:t>FIFO algorithm selects the page that has been in memory the longest time</a:t>
              </a:r>
            </a:p>
            <a:p>
              <a:pPr defTabSz="762000">
                <a:lnSpc>
                  <a:spcPct val="90000"/>
                </a:lnSpc>
              </a:pPr>
              <a:r>
                <a:rPr lang="en-US" altLang="ko-KR" sz="1800" b="1" dirty="0"/>
                <a:t>Using a queue - every time a page is loaded, its </a:t>
              </a:r>
            </a:p>
            <a:p>
              <a:pPr defTabSz="762000">
                <a:lnSpc>
                  <a:spcPct val="90000"/>
                </a:lnSpc>
              </a:pPr>
              <a:r>
                <a:rPr lang="en-US" altLang="ko-KR" sz="1800" b="1" dirty="0"/>
                <a:t>                           identification is inserted in the queue</a:t>
              </a:r>
            </a:p>
            <a:p>
              <a:pPr defTabSz="762000">
                <a:lnSpc>
                  <a:spcPct val="90000"/>
                </a:lnSpc>
              </a:pPr>
              <a:r>
                <a:rPr lang="en-US" altLang="ko-KR" sz="1800" b="1" dirty="0"/>
                <a:t>Easy to implement</a:t>
              </a:r>
            </a:p>
            <a:p>
              <a:pPr defTabSz="762000">
                <a:lnSpc>
                  <a:spcPct val="90000"/>
                </a:lnSpc>
              </a:pPr>
              <a:r>
                <a:rPr lang="en-US" altLang="ko-KR" sz="1800" b="1" dirty="0"/>
                <a:t>May result in a frequent page fault</a:t>
              </a:r>
            </a:p>
          </p:txBody>
        </p:sp>
        <p:sp>
          <p:nvSpPr>
            <p:cNvPr id="312" name="Rectangle 116"/>
            <p:cNvSpPr>
              <a:spLocks noChangeArrowheads="1"/>
            </p:cNvSpPr>
            <p:nvPr/>
          </p:nvSpPr>
          <p:spPr bwMode="auto">
            <a:xfrm>
              <a:off x="314325" y="4054475"/>
              <a:ext cx="128305" cy="333809"/>
            </a:xfrm>
            <a:prstGeom prst="rect">
              <a:avLst/>
            </a:prstGeom>
            <a:noFill/>
            <a:ln w="12700">
              <a:noFill/>
              <a:miter lim="800000"/>
              <a:headEnd/>
              <a:tailEnd/>
            </a:ln>
            <a:effectLst/>
          </p:spPr>
          <p:txBody>
            <a:bodyPr wrap="none" lIns="63500" tIns="25400" rIns="63500" bIns="25400">
              <a:spAutoFit/>
            </a:bodyPr>
            <a:lstStyle/>
            <a:p>
              <a:pPr defTabSz="762000">
                <a:lnSpc>
                  <a:spcPct val="102000"/>
                </a:lnSpc>
              </a:pPr>
              <a:endParaRPr lang="en-US" altLang="ko-KR" sz="1800" b="1" dirty="0"/>
            </a:p>
          </p:txBody>
        </p:sp>
        <p:sp>
          <p:nvSpPr>
            <p:cNvPr id="315" name="Rectangle 120"/>
            <p:cNvSpPr>
              <a:spLocks noChangeArrowheads="1"/>
            </p:cNvSpPr>
            <p:nvPr/>
          </p:nvSpPr>
          <p:spPr bwMode="auto">
            <a:xfrm>
              <a:off x="4360863" y="4811713"/>
              <a:ext cx="33337" cy="519112"/>
            </a:xfrm>
            <a:prstGeom prst="rect">
              <a:avLst/>
            </a:prstGeom>
            <a:noFill/>
            <a:ln w="12700">
              <a:noFill/>
              <a:miter lim="800000"/>
              <a:headEnd/>
              <a:tailEnd/>
            </a:ln>
            <a:effectLst/>
          </p:spPr>
          <p:txBody>
            <a:bodyPr wrap="none" anchor="ctr"/>
            <a:lstStyle/>
            <a:p>
              <a:endParaRPr lang="en-US" b="1"/>
            </a:p>
          </p:txBody>
        </p:sp>
        <p:sp>
          <p:nvSpPr>
            <p:cNvPr id="316" name="Rectangle 121"/>
            <p:cNvSpPr>
              <a:spLocks noChangeArrowheads="1"/>
            </p:cNvSpPr>
            <p:nvPr/>
          </p:nvSpPr>
          <p:spPr bwMode="auto">
            <a:xfrm>
              <a:off x="1376363" y="5527675"/>
              <a:ext cx="152400" cy="604838"/>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317" name="Line 122"/>
            <p:cNvSpPr>
              <a:spLocks noChangeShapeType="1"/>
            </p:cNvSpPr>
            <p:nvPr/>
          </p:nvSpPr>
          <p:spPr bwMode="auto">
            <a:xfrm>
              <a:off x="1376363" y="5730875"/>
              <a:ext cx="152400" cy="0"/>
            </a:xfrm>
            <a:prstGeom prst="line">
              <a:avLst/>
            </a:prstGeom>
            <a:noFill/>
            <a:ln w="25400">
              <a:solidFill>
                <a:srgbClr val="000000"/>
              </a:solidFill>
              <a:round/>
              <a:headEnd/>
              <a:tailEnd/>
            </a:ln>
            <a:effectLst/>
          </p:spPr>
          <p:txBody>
            <a:bodyPr wrap="none" anchor="ctr"/>
            <a:lstStyle/>
            <a:p>
              <a:endParaRPr lang="en-US" b="1"/>
            </a:p>
          </p:txBody>
        </p:sp>
        <p:sp>
          <p:nvSpPr>
            <p:cNvPr id="318" name="Line 123"/>
            <p:cNvSpPr>
              <a:spLocks noChangeShapeType="1"/>
            </p:cNvSpPr>
            <p:nvPr/>
          </p:nvSpPr>
          <p:spPr bwMode="auto">
            <a:xfrm>
              <a:off x="1376363" y="5940425"/>
              <a:ext cx="152400" cy="0"/>
            </a:xfrm>
            <a:prstGeom prst="line">
              <a:avLst/>
            </a:prstGeom>
            <a:noFill/>
            <a:ln w="25400">
              <a:solidFill>
                <a:srgbClr val="000000"/>
              </a:solidFill>
              <a:round/>
              <a:headEnd/>
              <a:tailEnd/>
            </a:ln>
            <a:effectLst/>
          </p:spPr>
          <p:txBody>
            <a:bodyPr wrap="none" anchor="ctr"/>
            <a:lstStyle/>
            <a:p>
              <a:endParaRPr lang="en-US" b="1"/>
            </a:p>
          </p:txBody>
        </p:sp>
        <p:sp>
          <p:nvSpPr>
            <p:cNvPr id="319" name="Rectangle 124"/>
            <p:cNvSpPr>
              <a:spLocks noChangeArrowheads="1"/>
            </p:cNvSpPr>
            <p:nvPr/>
          </p:nvSpPr>
          <p:spPr bwMode="auto">
            <a:xfrm>
              <a:off x="1052513" y="52403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dirty="0">
                  <a:solidFill>
                    <a:srgbClr val="000000"/>
                  </a:solidFill>
                </a:rPr>
                <a:t>0</a:t>
              </a:r>
            </a:p>
          </p:txBody>
        </p:sp>
        <p:sp>
          <p:nvSpPr>
            <p:cNvPr id="320" name="Rectangle 125"/>
            <p:cNvSpPr>
              <a:spLocks noChangeArrowheads="1"/>
            </p:cNvSpPr>
            <p:nvPr/>
          </p:nvSpPr>
          <p:spPr bwMode="auto">
            <a:xfrm>
              <a:off x="1338263" y="55133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321" name="Rectangle 126"/>
            <p:cNvSpPr>
              <a:spLocks noChangeArrowheads="1"/>
            </p:cNvSpPr>
            <p:nvPr/>
          </p:nvSpPr>
          <p:spPr bwMode="auto">
            <a:xfrm>
              <a:off x="1747838" y="5527675"/>
              <a:ext cx="168275" cy="604838"/>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322" name="Line 127"/>
            <p:cNvSpPr>
              <a:spLocks noChangeShapeType="1"/>
            </p:cNvSpPr>
            <p:nvPr/>
          </p:nvSpPr>
          <p:spPr bwMode="auto">
            <a:xfrm>
              <a:off x="1747838" y="5730875"/>
              <a:ext cx="168275" cy="0"/>
            </a:xfrm>
            <a:prstGeom prst="line">
              <a:avLst/>
            </a:prstGeom>
            <a:noFill/>
            <a:ln w="25400">
              <a:solidFill>
                <a:srgbClr val="000000"/>
              </a:solidFill>
              <a:round/>
              <a:headEnd/>
              <a:tailEnd/>
            </a:ln>
            <a:effectLst/>
          </p:spPr>
          <p:txBody>
            <a:bodyPr wrap="none" anchor="ctr"/>
            <a:lstStyle/>
            <a:p>
              <a:endParaRPr lang="en-US" b="1"/>
            </a:p>
          </p:txBody>
        </p:sp>
        <p:sp>
          <p:nvSpPr>
            <p:cNvPr id="323" name="Line 128"/>
            <p:cNvSpPr>
              <a:spLocks noChangeShapeType="1"/>
            </p:cNvSpPr>
            <p:nvPr/>
          </p:nvSpPr>
          <p:spPr bwMode="auto">
            <a:xfrm>
              <a:off x="1747838" y="5940425"/>
              <a:ext cx="168275" cy="0"/>
            </a:xfrm>
            <a:prstGeom prst="line">
              <a:avLst/>
            </a:prstGeom>
            <a:noFill/>
            <a:ln w="25400">
              <a:solidFill>
                <a:srgbClr val="000000"/>
              </a:solidFill>
              <a:round/>
              <a:headEnd/>
              <a:tailEnd/>
            </a:ln>
            <a:effectLst/>
          </p:spPr>
          <p:txBody>
            <a:bodyPr wrap="none" anchor="ctr"/>
            <a:lstStyle/>
            <a:p>
              <a:endParaRPr lang="en-US" b="1"/>
            </a:p>
          </p:txBody>
        </p:sp>
        <p:sp>
          <p:nvSpPr>
            <p:cNvPr id="324" name="Rectangle 129"/>
            <p:cNvSpPr>
              <a:spLocks noChangeArrowheads="1"/>
            </p:cNvSpPr>
            <p:nvPr/>
          </p:nvSpPr>
          <p:spPr bwMode="auto">
            <a:xfrm>
              <a:off x="144145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325" name="Rectangle 130"/>
            <p:cNvSpPr>
              <a:spLocks noChangeArrowheads="1"/>
            </p:cNvSpPr>
            <p:nvPr/>
          </p:nvSpPr>
          <p:spPr bwMode="auto">
            <a:xfrm>
              <a:off x="1700213" y="55133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dirty="0">
                  <a:solidFill>
                    <a:srgbClr val="000000"/>
                  </a:solidFill>
                </a:rPr>
                <a:t>7</a:t>
              </a:r>
            </a:p>
          </p:txBody>
        </p:sp>
        <p:sp>
          <p:nvSpPr>
            <p:cNvPr id="326" name="Rectangle 131"/>
            <p:cNvSpPr>
              <a:spLocks noChangeArrowheads="1"/>
            </p:cNvSpPr>
            <p:nvPr/>
          </p:nvSpPr>
          <p:spPr bwMode="auto">
            <a:xfrm>
              <a:off x="1812925"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327" name="Rectangle 132"/>
            <p:cNvSpPr>
              <a:spLocks noChangeArrowheads="1"/>
            </p:cNvSpPr>
            <p:nvPr/>
          </p:nvSpPr>
          <p:spPr bwMode="auto">
            <a:xfrm>
              <a:off x="2200275"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328" name="Rectangle 133"/>
            <p:cNvSpPr>
              <a:spLocks noChangeArrowheads="1"/>
            </p:cNvSpPr>
            <p:nvPr/>
          </p:nvSpPr>
          <p:spPr bwMode="auto">
            <a:xfrm>
              <a:off x="2589213" y="52403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329" name="Rectangle 134"/>
            <p:cNvSpPr>
              <a:spLocks noChangeArrowheads="1"/>
            </p:cNvSpPr>
            <p:nvPr/>
          </p:nvSpPr>
          <p:spPr bwMode="auto">
            <a:xfrm>
              <a:off x="295910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330" name="Rectangle 135"/>
            <p:cNvSpPr>
              <a:spLocks noChangeArrowheads="1"/>
            </p:cNvSpPr>
            <p:nvPr/>
          </p:nvSpPr>
          <p:spPr bwMode="auto">
            <a:xfrm>
              <a:off x="334645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4</a:t>
              </a:r>
            </a:p>
          </p:txBody>
        </p:sp>
        <p:sp>
          <p:nvSpPr>
            <p:cNvPr id="331" name="Rectangle 136"/>
            <p:cNvSpPr>
              <a:spLocks noChangeArrowheads="1"/>
            </p:cNvSpPr>
            <p:nvPr/>
          </p:nvSpPr>
          <p:spPr bwMode="auto">
            <a:xfrm>
              <a:off x="3732213" y="52403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332" name="Rectangle 137"/>
            <p:cNvSpPr>
              <a:spLocks noChangeArrowheads="1"/>
            </p:cNvSpPr>
            <p:nvPr/>
          </p:nvSpPr>
          <p:spPr bwMode="auto">
            <a:xfrm>
              <a:off x="4105275"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333" name="Rectangle 138"/>
            <p:cNvSpPr>
              <a:spLocks noChangeArrowheads="1"/>
            </p:cNvSpPr>
            <p:nvPr/>
          </p:nvSpPr>
          <p:spPr bwMode="auto">
            <a:xfrm>
              <a:off x="449580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334" name="Rectangle 139"/>
            <p:cNvSpPr>
              <a:spLocks noChangeArrowheads="1"/>
            </p:cNvSpPr>
            <p:nvPr/>
          </p:nvSpPr>
          <p:spPr bwMode="auto">
            <a:xfrm>
              <a:off x="4878388" y="52403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335" name="Rectangle 140"/>
            <p:cNvSpPr>
              <a:spLocks noChangeArrowheads="1"/>
            </p:cNvSpPr>
            <p:nvPr/>
          </p:nvSpPr>
          <p:spPr bwMode="auto">
            <a:xfrm>
              <a:off x="525145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336" name="Rectangle 141"/>
            <p:cNvSpPr>
              <a:spLocks noChangeArrowheads="1"/>
            </p:cNvSpPr>
            <p:nvPr/>
          </p:nvSpPr>
          <p:spPr bwMode="auto">
            <a:xfrm>
              <a:off x="5641975"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337" name="Rectangle 142"/>
            <p:cNvSpPr>
              <a:spLocks noChangeArrowheads="1"/>
            </p:cNvSpPr>
            <p:nvPr/>
          </p:nvSpPr>
          <p:spPr bwMode="auto">
            <a:xfrm>
              <a:off x="6029325"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338" name="Rectangle 143"/>
            <p:cNvSpPr>
              <a:spLocks noChangeArrowheads="1"/>
            </p:cNvSpPr>
            <p:nvPr/>
          </p:nvSpPr>
          <p:spPr bwMode="auto">
            <a:xfrm>
              <a:off x="6396038" y="52403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339" name="Rectangle 144"/>
            <p:cNvSpPr>
              <a:spLocks noChangeArrowheads="1"/>
            </p:cNvSpPr>
            <p:nvPr/>
          </p:nvSpPr>
          <p:spPr bwMode="auto">
            <a:xfrm>
              <a:off x="678815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340" name="Rectangle 145"/>
            <p:cNvSpPr>
              <a:spLocks noChangeArrowheads="1"/>
            </p:cNvSpPr>
            <p:nvPr/>
          </p:nvSpPr>
          <p:spPr bwMode="auto">
            <a:xfrm>
              <a:off x="717550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341" name="Rectangle 146"/>
            <p:cNvSpPr>
              <a:spLocks noChangeArrowheads="1"/>
            </p:cNvSpPr>
            <p:nvPr/>
          </p:nvSpPr>
          <p:spPr bwMode="auto">
            <a:xfrm>
              <a:off x="989013" y="5527675"/>
              <a:ext cx="152400" cy="604838"/>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342" name="Line 147"/>
            <p:cNvSpPr>
              <a:spLocks noChangeShapeType="1"/>
            </p:cNvSpPr>
            <p:nvPr/>
          </p:nvSpPr>
          <p:spPr bwMode="auto">
            <a:xfrm>
              <a:off x="989013" y="5730875"/>
              <a:ext cx="152400" cy="0"/>
            </a:xfrm>
            <a:prstGeom prst="line">
              <a:avLst/>
            </a:prstGeom>
            <a:noFill/>
            <a:ln w="25400">
              <a:solidFill>
                <a:srgbClr val="000000"/>
              </a:solidFill>
              <a:round/>
              <a:headEnd/>
              <a:tailEnd/>
            </a:ln>
            <a:effectLst/>
          </p:spPr>
          <p:txBody>
            <a:bodyPr wrap="none" anchor="ctr"/>
            <a:lstStyle/>
            <a:p>
              <a:endParaRPr lang="en-US" b="1"/>
            </a:p>
          </p:txBody>
        </p:sp>
        <p:sp>
          <p:nvSpPr>
            <p:cNvPr id="343" name="Line 148"/>
            <p:cNvSpPr>
              <a:spLocks noChangeShapeType="1"/>
            </p:cNvSpPr>
            <p:nvPr/>
          </p:nvSpPr>
          <p:spPr bwMode="auto">
            <a:xfrm>
              <a:off x="989013" y="5940425"/>
              <a:ext cx="152400" cy="0"/>
            </a:xfrm>
            <a:prstGeom prst="line">
              <a:avLst/>
            </a:prstGeom>
            <a:noFill/>
            <a:ln w="25400">
              <a:solidFill>
                <a:srgbClr val="000000"/>
              </a:solidFill>
              <a:round/>
              <a:headEnd/>
              <a:tailEnd/>
            </a:ln>
            <a:effectLst/>
          </p:spPr>
          <p:txBody>
            <a:bodyPr wrap="none" anchor="ctr"/>
            <a:lstStyle/>
            <a:p>
              <a:endParaRPr lang="en-US" b="1"/>
            </a:p>
          </p:txBody>
        </p:sp>
        <p:sp>
          <p:nvSpPr>
            <p:cNvPr id="344" name="Rectangle 149"/>
            <p:cNvSpPr>
              <a:spLocks noChangeArrowheads="1"/>
            </p:cNvSpPr>
            <p:nvPr/>
          </p:nvSpPr>
          <p:spPr bwMode="auto">
            <a:xfrm>
              <a:off x="666750" y="5240338"/>
              <a:ext cx="182808"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endParaRPr lang="en-US" altLang="ko-KR" sz="1200" b="1" dirty="0">
                <a:solidFill>
                  <a:srgbClr val="000000"/>
                </a:solidFill>
              </a:endParaRPr>
            </a:p>
          </p:txBody>
        </p:sp>
        <p:sp>
          <p:nvSpPr>
            <p:cNvPr id="345" name="Rectangle 150"/>
            <p:cNvSpPr>
              <a:spLocks noChangeArrowheads="1"/>
            </p:cNvSpPr>
            <p:nvPr/>
          </p:nvSpPr>
          <p:spPr bwMode="auto">
            <a:xfrm>
              <a:off x="756285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346" name="Rectangle 151"/>
            <p:cNvSpPr>
              <a:spLocks noChangeArrowheads="1"/>
            </p:cNvSpPr>
            <p:nvPr/>
          </p:nvSpPr>
          <p:spPr bwMode="auto">
            <a:xfrm>
              <a:off x="7932738" y="52403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347" name="Rectangle 152"/>
            <p:cNvSpPr>
              <a:spLocks noChangeArrowheads="1"/>
            </p:cNvSpPr>
            <p:nvPr/>
          </p:nvSpPr>
          <p:spPr bwMode="auto">
            <a:xfrm>
              <a:off x="1319213" y="57181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348" name="Rectangle 153"/>
            <p:cNvSpPr>
              <a:spLocks noChangeArrowheads="1"/>
            </p:cNvSpPr>
            <p:nvPr/>
          </p:nvSpPr>
          <p:spPr bwMode="auto">
            <a:xfrm>
              <a:off x="1701800" y="571817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349" name="Rectangle 154"/>
            <p:cNvSpPr>
              <a:spLocks noChangeArrowheads="1"/>
            </p:cNvSpPr>
            <p:nvPr/>
          </p:nvSpPr>
          <p:spPr bwMode="auto">
            <a:xfrm>
              <a:off x="933450" y="55133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350" name="Rectangle 155"/>
            <p:cNvSpPr>
              <a:spLocks noChangeArrowheads="1"/>
            </p:cNvSpPr>
            <p:nvPr/>
          </p:nvSpPr>
          <p:spPr bwMode="auto">
            <a:xfrm>
              <a:off x="1700213" y="59213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351" name="Rectangle 156"/>
            <p:cNvSpPr>
              <a:spLocks noChangeArrowheads="1"/>
            </p:cNvSpPr>
            <p:nvPr/>
          </p:nvSpPr>
          <p:spPr bwMode="auto">
            <a:xfrm>
              <a:off x="2135188" y="5527675"/>
              <a:ext cx="152400" cy="604838"/>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352" name="Line 157"/>
            <p:cNvSpPr>
              <a:spLocks noChangeShapeType="1"/>
            </p:cNvSpPr>
            <p:nvPr/>
          </p:nvSpPr>
          <p:spPr bwMode="auto">
            <a:xfrm>
              <a:off x="2135188" y="5730875"/>
              <a:ext cx="152400" cy="0"/>
            </a:xfrm>
            <a:prstGeom prst="line">
              <a:avLst/>
            </a:prstGeom>
            <a:noFill/>
            <a:ln w="25400">
              <a:solidFill>
                <a:srgbClr val="000000"/>
              </a:solidFill>
              <a:round/>
              <a:headEnd/>
              <a:tailEnd/>
            </a:ln>
            <a:effectLst/>
          </p:spPr>
          <p:txBody>
            <a:bodyPr wrap="none" anchor="ctr"/>
            <a:lstStyle/>
            <a:p>
              <a:endParaRPr lang="en-US" b="1"/>
            </a:p>
          </p:txBody>
        </p:sp>
        <p:sp>
          <p:nvSpPr>
            <p:cNvPr id="353" name="Line 158"/>
            <p:cNvSpPr>
              <a:spLocks noChangeShapeType="1"/>
            </p:cNvSpPr>
            <p:nvPr/>
          </p:nvSpPr>
          <p:spPr bwMode="auto">
            <a:xfrm>
              <a:off x="2135188" y="5940425"/>
              <a:ext cx="152400" cy="0"/>
            </a:xfrm>
            <a:prstGeom prst="line">
              <a:avLst/>
            </a:prstGeom>
            <a:noFill/>
            <a:ln w="25400">
              <a:solidFill>
                <a:srgbClr val="000000"/>
              </a:solidFill>
              <a:round/>
              <a:headEnd/>
              <a:tailEnd/>
            </a:ln>
            <a:effectLst/>
          </p:spPr>
          <p:txBody>
            <a:bodyPr wrap="none" anchor="ctr"/>
            <a:lstStyle/>
            <a:p>
              <a:endParaRPr lang="en-US" b="1"/>
            </a:p>
          </p:txBody>
        </p:sp>
        <p:sp>
          <p:nvSpPr>
            <p:cNvPr id="354" name="Rectangle 159"/>
            <p:cNvSpPr>
              <a:spLocks noChangeArrowheads="1"/>
            </p:cNvSpPr>
            <p:nvPr/>
          </p:nvSpPr>
          <p:spPr bwMode="auto">
            <a:xfrm>
              <a:off x="2070100" y="55181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355" name="Rectangle 160"/>
            <p:cNvSpPr>
              <a:spLocks noChangeArrowheads="1"/>
            </p:cNvSpPr>
            <p:nvPr/>
          </p:nvSpPr>
          <p:spPr bwMode="auto">
            <a:xfrm>
              <a:off x="2079625" y="57277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356" name="Rectangle 161"/>
            <p:cNvSpPr>
              <a:spLocks noChangeArrowheads="1"/>
            </p:cNvSpPr>
            <p:nvPr/>
          </p:nvSpPr>
          <p:spPr bwMode="auto">
            <a:xfrm>
              <a:off x="2078038" y="59213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357" name="Rectangle 162"/>
            <p:cNvSpPr>
              <a:spLocks noChangeArrowheads="1"/>
            </p:cNvSpPr>
            <p:nvPr/>
          </p:nvSpPr>
          <p:spPr bwMode="auto">
            <a:xfrm>
              <a:off x="2894013" y="5527675"/>
              <a:ext cx="168275" cy="604838"/>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358" name="Line 163"/>
            <p:cNvSpPr>
              <a:spLocks noChangeShapeType="1"/>
            </p:cNvSpPr>
            <p:nvPr/>
          </p:nvSpPr>
          <p:spPr bwMode="auto">
            <a:xfrm>
              <a:off x="2894013" y="5730875"/>
              <a:ext cx="168275" cy="0"/>
            </a:xfrm>
            <a:prstGeom prst="line">
              <a:avLst/>
            </a:prstGeom>
            <a:noFill/>
            <a:ln w="25400">
              <a:solidFill>
                <a:srgbClr val="000000"/>
              </a:solidFill>
              <a:round/>
              <a:headEnd/>
              <a:tailEnd/>
            </a:ln>
            <a:effectLst/>
          </p:spPr>
          <p:txBody>
            <a:bodyPr wrap="none" anchor="ctr"/>
            <a:lstStyle/>
            <a:p>
              <a:endParaRPr lang="en-US" b="1"/>
            </a:p>
          </p:txBody>
        </p:sp>
        <p:sp>
          <p:nvSpPr>
            <p:cNvPr id="359" name="Line 164"/>
            <p:cNvSpPr>
              <a:spLocks noChangeShapeType="1"/>
            </p:cNvSpPr>
            <p:nvPr/>
          </p:nvSpPr>
          <p:spPr bwMode="auto">
            <a:xfrm>
              <a:off x="2894013" y="5940425"/>
              <a:ext cx="168275" cy="0"/>
            </a:xfrm>
            <a:prstGeom prst="line">
              <a:avLst/>
            </a:prstGeom>
            <a:noFill/>
            <a:ln w="25400">
              <a:solidFill>
                <a:srgbClr val="000000"/>
              </a:solidFill>
              <a:round/>
              <a:headEnd/>
              <a:tailEnd/>
            </a:ln>
            <a:effectLst/>
          </p:spPr>
          <p:txBody>
            <a:bodyPr wrap="none" anchor="ctr"/>
            <a:lstStyle/>
            <a:p>
              <a:endParaRPr lang="en-US" b="1"/>
            </a:p>
          </p:txBody>
        </p:sp>
        <p:sp>
          <p:nvSpPr>
            <p:cNvPr id="360" name="Rectangle 165"/>
            <p:cNvSpPr>
              <a:spLocks noChangeArrowheads="1"/>
            </p:cNvSpPr>
            <p:nvPr/>
          </p:nvSpPr>
          <p:spPr bwMode="auto">
            <a:xfrm>
              <a:off x="2846388" y="55133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361" name="Rectangle 166"/>
            <p:cNvSpPr>
              <a:spLocks noChangeArrowheads="1"/>
            </p:cNvSpPr>
            <p:nvPr/>
          </p:nvSpPr>
          <p:spPr bwMode="auto">
            <a:xfrm>
              <a:off x="2847975" y="571817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362" name="Rectangle 167"/>
            <p:cNvSpPr>
              <a:spLocks noChangeArrowheads="1"/>
            </p:cNvSpPr>
            <p:nvPr/>
          </p:nvSpPr>
          <p:spPr bwMode="auto">
            <a:xfrm>
              <a:off x="2846388" y="59309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363" name="Rectangle 168"/>
            <p:cNvSpPr>
              <a:spLocks noChangeArrowheads="1"/>
            </p:cNvSpPr>
            <p:nvPr/>
          </p:nvSpPr>
          <p:spPr bwMode="auto">
            <a:xfrm>
              <a:off x="3668713" y="5527675"/>
              <a:ext cx="152400" cy="604838"/>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364" name="Line 169"/>
            <p:cNvSpPr>
              <a:spLocks noChangeShapeType="1"/>
            </p:cNvSpPr>
            <p:nvPr/>
          </p:nvSpPr>
          <p:spPr bwMode="auto">
            <a:xfrm>
              <a:off x="3668713" y="5730875"/>
              <a:ext cx="152400" cy="0"/>
            </a:xfrm>
            <a:prstGeom prst="line">
              <a:avLst/>
            </a:prstGeom>
            <a:noFill/>
            <a:ln w="25400">
              <a:solidFill>
                <a:srgbClr val="000000"/>
              </a:solidFill>
              <a:round/>
              <a:headEnd/>
              <a:tailEnd/>
            </a:ln>
            <a:effectLst/>
          </p:spPr>
          <p:txBody>
            <a:bodyPr wrap="none" anchor="ctr"/>
            <a:lstStyle/>
            <a:p>
              <a:endParaRPr lang="en-US" b="1"/>
            </a:p>
          </p:txBody>
        </p:sp>
        <p:sp>
          <p:nvSpPr>
            <p:cNvPr id="365" name="Line 170"/>
            <p:cNvSpPr>
              <a:spLocks noChangeShapeType="1"/>
            </p:cNvSpPr>
            <p:nvPr/>
          </p:nvSpPr>
          <p:spPr bwMode="auto">
            <a:xfrm>
              <a:off x="3668713" y="5940425"/>
              <a:ext cx="152400" cy="0"/>
            </a:xfrm>
            <a:prstGeom prst="line">
              <a:avLst/>
            </a:prstGeom>
            <a:noFill/>
            <a:ln w="25400">
              <a:solidFill>
                <a:srgbClr val="000000"/>
              </a:solidFill>
              <a:round/>
              <a:headEnd/>
              <a:tailEnd/>
            </a:ln>
            <a:effectLst/>
          </p:spPr>
          <p:txBody>
            <a:bodyPr wrap="none" anchor="ctr"/>
            <a:lstStyle/>
            <a:p>
              <a:endParaRPr lang="en-US" b="1"/>
            </a:p>
          </p:txBody>
        </p:sp>
        <p:sp>
          <p:nvSpPr>
            <p:cNvPr id="366" name="Rectangle 171"/>
            <p:cNvSpPr>
              <a:spLocks noChangeArrowheads="1"/>
            </p:cNvSpPr>
            <p:nvPr/>
          </p:nvSpPr>
          <p:spPr bwMode="auto">
            <a:xfrm>
              <a:off x="3613150" y="55133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367" name="Rectangle 172"/>
            <p:cNvSpPr>
              <a:spLocks noChangeArrowheads="1"/>
            </p:cNvSpPr>
            <p:nvPr/>
          </p:nvSpPr>
          <p:spPr bwMode="auto">
            <a:xfrm>
              <a:off x="3603625" y="57150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4</a:t>
              </a:r>
            </a:p>
          </p:txBody>
        </p:sp>
        <p:sp>
          <p:nvSpPr>
            <p:cNvPr id="368" name="Rectangle 173"/>
            <p:cNvSpPr>
              <a:spLocks noChangeArrowheads="1"/>
            </p:cNvSpPr>
            <p:nvPr/>
          </p:nvSpPr>
          <p:spPr bwMode="auto">
            <a:xfrm>
              <a:off x="3603625" y="59309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369" name="Rectangle 174"/>
            <p:cNvSpPr>
              <a:spLocks noChangeArrowheads="1"/>
            </p:cNvSpPr>
            <p:nvPr/>
          </p:nvSpPr>
          <p:spPr bwMode="auto">
            <a:xfrm>
              <a:off x="4816475" y="5527675"/>
              <a:ext cx="150813" cy="604838"/>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370" name="Line 175"/>
            <p:cNvSpPr>
              <a:spLocks noChangeShapeType="1"/>
            </p:cNvSpPr>
            <p:nvPr/>
          </p:nvSpPr>
          <p:spPr bwMode="auto">
            <a:xfrm>
              <a:off x="4816475" y="5730875"/>
              <a:ext cx="150813" cy="0"/>
            </a:xfrm>
            <a:prstGeom prst="line">
              <a:avLst/>
            </a:prstGeom>
            <a:noFill/>
            <a:ln w="25400">
              <a:solidFill>
                <a:srgbClr val="000000"/>
              </a:solidFill>
              <a:round/>
              <a:headEnd/>
              <a:tailEnd/>
            </a:ln>
            <a:effectLst/>
          </p:spPr>
          <p:txBody>
            <a:bodyPr wrap="none" anchor="ctr"/>
            <a:lstStyle/>
            <a:p>
              <a:endParaRPr lang="en-US" b="1"/>
            </a:p>
          </p:txBody>
        </p:sp>
        <p:sp>
          <p:nvSpPr>
            <p:cNvPr id="371" name="Line 176"/>
            <p:cNvSpPr>
              <a:spLocks noChangeShapeType="1"/>
            </p:cNvSpPr>
            <p:nvPr/>
          </p:nvSpPr>
          <p:spPr bwMode="auto">
            <a:xfrm>
              <a:off x="4816475" y="5940425"/>
              <a:ext cx="150813" cy="0"/>
            </a:xfrm>
            <a:prstGeom prst="line">
              <a:avLst/>
            </a:prstGeom>
            <a:noFill/>
            <a:ln w="25400">
              <a:solidFill>
                <a:srgbClr val="000000"/>
              </a:solidFill>
              <a:round/>
              <a:headEnd/>
              <a:tailEnd/>
            </a:ln>
            <a:effectLst/>
          </p:spPr>
          <p:txBody>
            <a:bodyPr wrap="none" anchor="ctr"/>
            <a:lstStyle/>
            <a:p>
              <a:endParaRPr lang="en-US" b="1"/>
            </a:p>
          </p:txBody>
        </p:sp>
        <p:sp>
          <p:nvSpPr>
            <p:cNvPr id="372" name="Rectangle 177"/>
            <p:cNvSpPr>
              <a:spLocks noChangeArrowheads="1"/>
            </p:cNvSpPr>
            <p:nvPr/>
          </p:nvSpPr>
          <p:spPr bwMode="auto">
            <a:xfrm>
              <a:off x="4770438" y="5503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373" name="Rectangle 178"/>
            <p:cNvSpPr>
              <a:spLocks noChangeArrowheads="1"/>
            </p:cNvSpPr>
            <p:nvPr/>
          </p:nvSpPr>
          <p:spPr bwMode="auto">
            <a:xfrm>
              <a:off x="4764088" y="57277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374" name="Rectangle 179"/>
            <p:cNvSpPr>
              <a:spLocks noChangeArrowheads="1"/>
            </p:cNvSpPr>
            <p:nvPr/>
          </p:nvSpPr>
          <p:spPr bwMode="auto">
            <a:xfrm>
              <a:off x="4760913" y="59213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375" name="Rectangle 180"/>
            <p:cNvSpPr>
              <a:spLocks noChangeArrowheads="1"/>
            </p:cNvSpPr>
            <p:nvPr/>
          </p:nvSpPr>
          <p:spPr bwMode="auto">
            <a:xfrm>
              <a:off x="5962650" y="5527675"/>
              <a:ext cx="150813" cy="604838"/>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376" name="Line 181"/>
            <p:cNvSpPr>
              <a:spLocks noChangeShapeType="1"/>
            </p:cNvSpPr>
            <p:nvPr/>
          </p:nvSpPr>
          <p:spPr bwMode="auto">
            <a:xfrm>
              <a:off x="5962650" y="5730875"/>
              <a:ext cx="150813" cy="0"/>
            </a:xfrm>
            <a:prstGeom prst="line">
              <a:avLst/>
            </a:prstGeom>
            <a:noFill/>
            <a:ln w="25400">
              <a:solidFill>
                <a:srgbClr val="000000"/>
              </a:solidFill>
              <a:round/>
              <a:headEnd/>
              <a:tailEnd/>
            </a:ln>
            <a:effectLst/>
          </p:spPr>
          <p:txBody>
            <a:bodyPr wrap="none" anchor="ctr"/>
            <a:lstStyle/>
            <a:p>
              <a:endParaRPr lang="en-US" b="1"/>
            </a:p>
          </p:txBody>
        </p:sp>
        <p:sp>
          <p:nvSpPr>
            <p:cNvPr id="377" name="Line 182"/>
            <p:cNvSpPr>
              <a:spLocks noChangeShapeType="1"/>
            </p:cNvSpPr>
            <p:nvPr/>
          </p:nvSpPr>
          <p:spPr bwMode="auto">
            <a:xfrm>
              <a:off x="5962650" y="5940425"/>
              <a:ext cx="150813" cy="0"/>
            </a:xfrm>
            <a:prstGeom prst="line">
              <a:avLst/>
            </a:prstGeom>
            <a:noFill/>
            <a:ln w="25400">
              <a:solidFill>
                <a:srgbClr val="000000"/>
              </a:solidFill>
              <a:round/>
              <a:headEnd/>
              <a:tailEnd/>
            </a:ln>
            <a:effectLst/>
          </p:spPr>
          <p:txBody>
            <a:bodyPr wrap="none" anchor="ctr"/>
            <a:lstStyle/>
            <a:p>
              <a:endParaRPr lang="en-US" b="1"/>
            </a:p>
          </p:txBody>
        </p:sp>
        <p:sp>
          <p:nvSpPr>
            <p:cNvPr id="378" name="Rectangle 183"/>
            <p:cNvSpPr>
              <a:spLocks noChangeArrowheads="1"/>
            </p:cNvSpPr>
            <p:nvPr/>
          </p:nvSpPr>
          <p:spPr bwMode="auto">
            <a:xfrm>
              <a:off x="5897563" y="55133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379" name="Rectangle 184"/>
            <p:cNvSpPr>
              <a:spLocks noChangeArrowheads="1"/>
            </p:cNvSpPr>
            <p:nvPr/>
          </p:nvSpPr>
          <p:spPr bwMode="auto">
            <a:xfrm>
              <a:off x="5900738" y="57277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380" name="Rectangle 185"/>
            <p:cNvSpPr>
              <a:spLocks noChangeArrowheads="1"/>
            </p:cNvSpPr>
            <p:nvPr/>
          </p:nvSpPr>
          <p:spPr bwMode="auto">
            <a:xfrm>
              <a:off x="5897563" y="59213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381" name="Rectangle 186"/>
            <p:cNvSpPr>
              <a:spLocks noChangeArrowheads="1"/>
            </p:cNvSpPr>
            <p:nvPr/>
          </p:nvSpPr>
          <p:spPr bwMode="auto">
            <a:xfrm>
              <a:off x="7496175" y="5527675"/>
              <a:ext cx="152400" cy="604838"/>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382" name="Line 187"/>
            <p:cNvSpPr>
              <a:spLocks noChangeShapeType="1"/>
            </p:cNvSpPr>
            <p:nvPr/>
          </p:nvSpPr>
          <p:spPr bwMode="auto">
            <a:xfrm>
              <a:off x="7496175" y="5730875"/>
              <a:ext cx="152400" cy="0"/>
            </a:xfrm>
            <a:prstGeom prst="line">
              <a:avLst/>
            </a:prstGeom>
            <a:noFill/>
            <a:ln w="25400">
              <a:solidFill>
                <a:srgbClr val="000000"/>
              </a:solidFill>
              <a:round/>
              <a:headEnd/>
              <a:tailEnd/>
            </a:ln>
            <a:effectLst/>
          </p:spPr>
          <p:txBody>
            <a:bodyPr wrap="none" anchor="ctr"/>
            <a:lstStyle/>
            <a:p>
              <a:endParaRPr lang="en-US" b="1"/>
            </a:p>
          </p:txBody>
        </p:sp>
        <p:sp>
          <p:nvSpPr>
            <p:cNvPr id="383" name="Line 188"/>
            <p:cNvSpPr>
              <a:spLocks noChangeShapeType="1"/>
            </p:cNvSpPr>
            <p:nvPr/>
          </p:nvSpPr>
          <p:spPr bwMode="auto">
            <a:xfrm>
              <a:off x="7496175" y="5940425"/>
              <a:ext cx="152400" cy="0"/>
            </a:xfrm>
            <a:prstGeom prst="line">
              <a:avLst/>
            </a:prstGeom>
            <a:noFill/>
            <a:ln w="25400">
              <a:solidFill>
                <a:srgbClr val="000000"/>
              </a:solidFill>
              <a:round/>
              <a:headEnd/>
              <a:tailEnd/>
            </a:ln>
            <a:effectLst/>
          </p:spPr>
          <p:txBody>
            <a:bodyPr wrap="none" anchor="ctr"/>
            <a:lstStyle/>
            <a:p>
              <a:endParaRPr lang="en-US" b="1"/>
            </a:p>
          </p:txBody>
        </p:sp>
        <p:sp>
          <p:nvSpPr>
            <p:cNvPr id="384" name="Rectangle 189"/>
            <p:cNvSpPr>
              <a:spLocks noChangeArrowheads="1"/>
            </p:cNvSpPr>
            <p:nvPr/>
          </p:nvSpPr>
          <p:spPr bwMode="auto">
            <a:xfrm>
              <a:off x="7440613" y="55133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385" name="Rectangle 190"/>
            <p:cNvSpPr>
              <a:spLocks noChangeArrowheads="1"/>
            </p:cNvSpPr>
            <p:nvPr/>
          </p:nvSpPr>
          <p:spPr bwMode="auto">
            <a:xfrm>
              <a:off x="7445375" y="571817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386" name="Rectangle 191"/>
            <p:cNvSpPr>
              <a:spLocks noChangeArrowheads="1"/>
            </p:cNvSpPr>
            <p:nvPr/>
          </p:nvSpPr>
          <p:spPr bwMode="auto">
            <a:xfrm>
              <a:off x="7440613" y="591185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387" name="Rectangle 192"/>
            <p:cNvSpPr>
              <a:spLocks noChangeArrowheads="1"/>
            </p:cNvSpPr>
            <p:nvPr/>
          </p:nvSpPr>
          <p:spPr bwMode="auto">
            <a:xfrm>
              <a:off x="819150" y="6215063"/>
              <a:ext cx="958533"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Page frames</a:t>
              </a:r>
            </a:p>
          </p:txBody>
        </p:sp>
      </p:grpSp>
      <p:sp>
        <p:nvSpPr>
          <p:cNvPr id="6" name="Rounded Rectangle 5"/>
          <p:cNvSpPr/>
          <p:nvPr/>
        </p:nvSpPr>
        <p:spPr>
          <a:xfrm>
            <a:off x="758154" y="5225256"/>
            <a:ext cx="7439696" cy="114379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38</a:t>
            </a:fld>
            <a:r>
              <a:rPr lang="en-US" dirty="0"/>
              <a:t>				          Lecture 43</a:t>
            </a:r>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Page Replacement Algorithms</a:t>
            </a:r>
          </a:p>
        </p:txBody>
      </p:sp>
      <p:grpSp>
        <p:nvGrpSpPr>
          <p:cNvPr id="2" name="Group 104"/>
          <p:cNvGrpSpPr/>
          <p:nvPr/>
        </p:nvGrpSpPr>
        <p:grpSpPr>
          <a:xfrm>
            <a:off x="436563" y="1165225"/>
            <a:ext cx="8305800" cy="5147866"/>
            <a:chOff x="436563" y="868363"/>
            <a:chExt cx="8305800" cy="5147866"/>
          </a:xfrm>
        </p:grpSpPr>
        <p:sp>
          <p:nvSpPr>
            <p:cNvPr id="7" name="Rectangle 3"/>
            <p:cNvSpPr>
              <a:spLocks noChangeArrowheads="1"/>
            </p:cNvSpPr>
            <p:nvPr/>
          </p:nvSpPr>
          <p:spPr bwMode="auto">
            <a:xfrm>
              <a:off x="633413" y="1169988"/>
              <a:ext cx="6944337" cy="610808"/>
            </a:xfrm>
            <a:prstGeom prst="rect">
              <a:avLst/>
            </a:prstGeom>
            <a:noFill/>
            <a:ln w="12700">
              <a:noFill/>
              <a:miter lim="800000"/>
              <a:headEnd/>
              <a:tailEnd/>
            </a:ln>
            <a:effectLst/>
          </p:spPr>
          <p:txBody>
            <a:bodyPr wrap="none" lIns="63500" tIns="25400" rIns="63500" bIns="25400">
              <a:spAutoFit/>
            </a:bodyPr>
            <a:lstStyle/>
            <a:p>
              <a:pPr defTabSz="762000">
                <a:lnSpc>
                  <a:spcPct val="101000"/>
                </a:lnSpc>
              </a:pPr>
              <a:r>
                <a:rPr lang="en-US" altLang="ko-KR" sz="1800" b="1" dirty="0"/>
                <a:t>   </a:t>
              </a:r>
            </a:p>
            <a:p>
              <a:pPr defTabSz="762000">
                <a:lnSpc>
                  <a:spcPct val="101000"/>
                </a:lnSpc>
              </a:pPr>
              <a:r>
                <a:rPr lang="en-US" altLang="ko-KR" sz="1800" b="1" dirty="0"/>
                <a:t>   - LRU uses the recent past as an approximation of near future.</a:t>
              </a:r>
            </a:p>
          </p:txBody>
        </p:sp>
        <p:sp>
          <p:nvSpPr>
            <p:cNvPr id="10" name="Rectangle 4"/>
            <p:cNvSpPr>
              <a:spLocks noChangeArrowheads="1"/>
            </p:cNvSpPr>
            <p:nvPr/>
          </p:nvSpPr>
          <p:spPr bwMode="auto">
            <a:xfrm>
              <a:off x="1760538" y="1930400"/>
              <a:ext cx="6746078" cy="610808"/>
            </a:xfrm>
            <a:prstGeom prst="rect">
              <a:avLst/>
            </a:prstGeom>
            <a:noFill/>
            <a:ln w="25400">
              <a:noFill/>
              <a:miter lim="800000"/>
              <a:headEnd/>
              <a:tailEnd/>
            </a:ln>
            <a:effectLst/>
          </p:spPr>
          <p:txBody>
            <a:bodyPr wrap="none" lIns="63500" tIns="25400" rIns="63500" bIns="25400">
              <a:spAutoFit/>
            </a:bodyPr>
            <a:lstStyle/>
            <a:p>
              <a:pPr defTabSz="762000">
                <a:lnSpc>
                  <a:spcPct val="101000"/>
                </a:lnSpc>
              </a:pPr>
              <a:r>
                <a:rPr lang="en-US" altLang="ko-KR" sz="1800" b="1" dirty="0"/>
                <a:t>Replace that page which has not been </a:t>
              </a:r>
              <a:endParaRPr lang="en-US" altLang="ko-KR" sz="1800" b="1" dirty="0" smtClean="0"/>
            </a:p>
            <a:p>
              <a:pPr defTabSz="762000">
                <a:lnSpc>
                  <a:spcPct val="101000"/>
                </a:lnSpc>
              </a:pPr>
              <a:r>
                <a:rPr lang="en-US" altLang="ko-KR" sz="1800" b="1" dirty="0" smtClean="0"/>
                <a:t>used for the longest period of time @ least recently used page</a:t>
              </a:r>
              <a:endParaRPr lang="en-US" altLang="ko-KR" sz="1800" b="1" dirty="0"/>
            </a:p>
          </p:txBody>
        </p:sp>
        <p:sp>
          <p:nvSpPr>
            <p:cNvPr id="11" name="Rectangle 5"/>
            <p:cNvSpPr>
              <a:spLocks noChangeArrowheads="1"/>
            </p:cNvSpPr>
            <p:nvPr/>
          </p:nvSpPr>
          <p:spPr bwMode="auto">
            <a:xfrm>
              <a:off x="1676400" y="1946275"/>
              <a:ext cx="6934200" cy="595313"/>
            </a:xfrm>
            <a:prstGeom prst="rect">
              <a:avLst/>
            </a:prstGeom>
            <a:noFill/>
            <a:ln w="25400">
              <a:solidFill>
                <a:schemeClr val="tx1"/>
              </a:solidFill>
              <a:miter lim="800000"/>
              <a:headEnd/>
              <a:tailEnd/>
            </a:ln>
            <a:effectLst/>
          </p:spPr>
          <p:txBody>
            <a:bodyPr wrap="none" anchor="ctr"/>
            <a:lstStyle/>
            <a:p>
              <a:endParaRPr lang="en-US" b="1"/>
            </a:p>
          </p:txBody>
        </p:sp>
        <p:sp>
          <p:nvSpPr>
            <p:cNvPr id="12" name="Rectangle 6"/>
            <p:cNvSpPr>
              <a:spLocks noChangeArrowheads="1"/>
            </p:cNvSpPr>
            <p:nvPr/>
          </p:nvSpPr>
          <p:spPr bwMode="auto">
            <a:xfrm>
              <a:off x="436563" y="868363"/>
              <a:ext cx="561052" cy="339067"/>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800" b="1" u="sng"/>
                <a:t>LRU</a:t>
              </a:r>
            </a:p>
          </p:txBody>
        </p:sp>
        <p:sp>
          <p:nvSpPr>
            <p:cNvPr id="13" name="Rectangle 7"/>
            <p:cNvSpPr>
              <a:spLocks noChangeArrowheads="1"/>
            </p:cNvSpPr>
            <p:nvPr/>
          </p:nvSpPr>
          <p:spPr bwMode="auto">
            <a:xfrm>
              <a:off x="2301875" y="3430588"/>
              <a:ext cx="142875" cy="56991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14" name="Line 8"/>
            <p:cNvSpPr>
              <a:spLocks noChangeShapeType="1"/>
            </p:cNvSpPr>
            <p:nvPr/>
          </p:nvSpPr>
          <p:spPr bwMode="auto">
            <a:xfrm>
              <a:off x="2301875" y="3622675"/>
              <a:ext cx="142875" cy="0"/>
            </a:xfrm>
            <a:prstGeom prst="line">
              <a:avLst/>
            </a:prstGeom>
            <a:noFill/>
            <a:ln w="25400">
              <a:solidFill>
                <a:srgbClr val="000000"/>
              </a:solidFill>
              <a:round/>
              <a:headEnd/>
              <a:tailEnd/>
            </a:ln>
            <a:effectLst/>
          </p:spPr>
          <p:txBody>
            <a:bodyPr wrap="none" anchor="ctr"/>
            <a:lstStyle/>
            <a:p>
              <a:endParaRPr lang="en-US" b="1"/>
            </a:p>
          </p:txBody>
        </p:sp>
        <p:sp>
          <p:nvSpPr>
            <p:cNvPr id="15" name="Line 9"/>
            <p:cNvSpPr>
              <a:spLocks noChangeShapeType="1"/>
            </p:cNvSpPr>
            <p:nvPr/>
          </p:nvSpPr>
          <p:spPr bwMode="auto">
            <a:xfrm>
              <a:off x="2301875" y="3821113"/>
              <a:ext cx="142875" cy="0"/>
            </a:xfrm>
            <a:prstGeom prst="line">
              <a:avLst/>
            </a:prstGeom>
            <a:noFill/>
            <a:ln w="25400">
              <a:solidFill>
                <a:srgbClr val="000000"/>
              </a:solidFill>
              <a:round/>
              <a:headEnd/>
              <a:tailEnd/>
            </a:ln>
            <a:effectLst/>
          </p:spPr>
          <p:txBody>
            <a:bodyPr wrap="none" anchor="ctr"/>
            <a:lstStyle/>
            <a:p>
              <a:endParaRPr lang="en-US" b="1"/>
            </a:p>
          </p:txBody>
        </p:sp>
        <p:sp>
          <p:nvSpPr>
            <p:cNvPr id="16" name="Rectangle 10"/>
            <p:cNvSpPr>
              <a:spLocks noChangeArrowheads="1"/>
            </p:cNvSpPr>
            <p:nvPr/>
          </p:nvSpPr>
          <p:spPr bwMode="auto">
            <a:xfrm>
              <a:off x="1998663"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17" name="Rectangle 11"/>
            <p:cNvSpPr>
              <a:spLocks noChangeArrowheads="1"/>
            </p:cNvSpPr>
            <p:nvPr/>
          </p:nvSpPr>
          <p:spPr bwMode="auto">
            <a:xfrm>
              <a:off x="2243138" y="34067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18" name="Rectangle 12"/>
            <p:cNvSpPr>
              <a:spLocks noChangeArrowheads="1"/>
            </p:cNvSpPr>
            <p:nvPr/>
          </p:nvSpPr>
          <p:spPr bwMode="auto">
            <a:xfrm>
              <a:off x="2651125" y="3430588"/>
              <a:ext cx="158750" cy="56991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19" name="Line 13"/>
            <p:cNvSpPr>
              <a:spLocks noChangeShapeType="1"/>
            </p:cNvSpPr>
            <p:nvPr/>
          </p:nvSpPr>
          <p:spPr bwMode="auto">
            <a:xfrm>
              <a:off x="2651125" y="3622675"/>
              <a:ext cx="158750" cy="0"/>
            </a:xfrm>
            <a:prstGeom prst="line">
              <a:avLst/>
            </a:prstGeom>
            <a:noFill/>
            <a:ln w="25400">
              <a:solidFill>
                <a:srgbClr val="000000"/>
              </a:solidFill>
              <a:round/>
              <a:headEnd/>
              <a:tailEnd/>
            </a:ln>
            <a:effectLst/>
          </p:spPr>
          <p:txBody>
            <a:bodyPr wrap="none" anchor="ctr"/>
            <a:lstStyle/>
            <a:p>
              <a:endParaRPr lang="en-US" b="1"/>
            </a:p>
          </p:txBody>
        </p:sp>
        <p:sp>
          <p:nvSpPr>
            <p:cNvPr id="20" name="Line 14"/>
            <p:cNvSpPr>
              <a:spLocks noChangeShapeType="1"/>
            </p:cNvSpPr>
            <p:nvPr/>
          </p:nvSpPr>
          <p:spPr bwMode="auto">
            <a:xfrm>
              <a:off x="2651125" y="3821113"/>
              <a:ext cx="158750" cy="0"/>
            </a:xfrm>
            <a:prstGeom prst="line">
              <a:avLst/>
            </a:prstGeom>
            <a:noFill/>
            <a:ln w="25400">
              <a:solidFill>
                <a:srgbClr val="000000"/>
              </a:solidFill>
              <a:round/>
              <a:headEnd/>
              <a:tailEnd/>
            </a:ln>
            <a:effectLst/>
          </p:spPr>
          <p:txBody>
            <a:bodyPr wrap="none" anchor="ctr"/>
            <a:lstStyle/>
            <a:p>
              <a:endParaRPr lang="en-US" b="1"/>
            </a:p>
          </p:txBody>
        </p:sp>
        <p:sp>
          <p:nvSpPr>
            <p:cNvPr id="21" name="Rectangle 15"/>
            <p:cNvSpPr>
              <a:spLocks noChangeArrowheads="1"/>
            </p:cNvSpPr>
            <p:nvPr/>
          </p:nvSpPr>
          <p:spPr bwMode="auto">
            <a:xfrm>
              <a:off x="2363788"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22" name="Rectangle 16"/>
            <p:cNvSpPr>
              <a:spLocks noChangeArrowheads="1"/>
            </p:cNvSpPr>
            <p:nvPr/>
          </p:nvSpPr>
          <p:spPr bwMode="auto">
            <a:xfrm>
              <a:off x="2598738" y="34163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23" name="Rectangle 17"/>
            <p:cNvSpPr>
              <a:spLocks noChangeArrowheads="1"/>
            </p:cNvSpPr>
            <p:nvPr/>
          </p:nvSpPr>
          <p:spPr bwMode="auto">
            <a:xfrm>
              <a:off x="2713038"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24" name="Rectangle 18"/>
            <p:cNvSpPr>
              <a:spLocks noChangeArrowheads="1"/>
            </p:cNvSpPr>
            <p:nvPr/>
          </p:nvSpPr>
          <p:spPr bwMode="auto">
            <a:xfrm>
              <a:off x="3078163"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5" name="Rectangle 19"/>
            <p:cNvSpPr>
              <a:spLocks noChangeArrowheads="1"/>
            </p:cNvSpPr>
            <p:nvPr/>
          </p:nvSpPr>
          <p:spPr bwMode="auto">
            <a:xfrm>
              <a:off x="3443288"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26" name="Rectangle 20"/>
            <p:cNvSpPr>
              <a:spLocks noChangeArrowheads="1"/>
            </p:cNvSpPr>
            <p:nvPr/>
          </p:nvSpPr>
          <p:spPr bwMode="auto">
            <a:xfrm>
              <a:off x="3795713"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27" name="Rectangle 21"/>
            <p:cNvSpPr>
              <a:spLocks noChangeArrowheads="1"/>
            </p:cNvSpPr>
            <p:nvPr/>
          </p:nvSpPr>
          <p:spPr bwMode="auto">
            <a:xfrm>
              <a:off x="4159250"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4</a:t>
              </a:r>
            </a:p>
          </p:txBody>
        </p:sp>
        <p:sp>
          <p:nvSpPr>
            <p:cNvPr id="28" name="Rectangle 22"/>
            <p:cNvSpPr>
              <a:spLocks noChangeArrowheads="1"/>
            </p:cNvSpPr>
            <p:nvPr/>
          </p:nvSpPr>
          <p:spPr bwMode="auto">
            <a:xfrm>
              <a:off x="4524375"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29" name="Rectangle 23"/>
            <p:cNvSpPr>
              <a:spLocks noChangeArrowheads="1"/>
            </p:cNvSpPr>
            <p:nvPr/>
          </p:nvSpPr>
          <p:spPr bwMode="auto">
            <a:xfrm>
              <a:off x="4870450"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30" name="Rectangle 24"/>
            <p:cNvSpPr>
              <a:spLocks noChangeArrowheads="1"/>
            </p:cNvSpPr>
            <p:nvPr/>
          </p:nvSpPr>
          <p:spPr bwMode="auto">
            <a:xfrm>
              <a:off x="5238750"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31" name="Rectangle 25"/>
            <p:cNvSpPr>
              <a:spLocks noChangeArrowheads="1"/>
            </p:cNvSpPr>
            <p:nvPr/>
          </p:nvSpPr>
          <p:spPr bwMode="auto">
            <a:xfrm>
              <a:off x="5603875"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32" name="Rectangle 26"/>
            <p:cNvSpPr>
              <a:spLocks noChangeArrowheads="1"/>
            </p:cNvSpPr>
            <p:nvPr/>
          </p:nvSpPr>
          <p:spPr bwMode="auto">
            <a:xfrm>
              <a:off x="5951538"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33" name="Rectangle 27"/>
            <p:cNvSpPr>
              <a:spLocks noChangeArrowheads="1"/>
            </p:cNvSpPr>
            <p:nvPr/>
          </p:nvSpPr>
          <p:spPr bwMode="auto">
            <a:xfrm>
              <a:off x="6319838"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34" name="Rectangle 28"/>
            <p:cNvSpPr>
              <a:spLocks noChangeArrowheads="1"/>
            </p:cNvSpPr>
            <p:nvPr/>
          </p:nvSpPr>
          <p:spPr bwMode="auto">
            <a:xfrm>
              <a:off x="6684963"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35" name="Rectangle 29"/>
            <p:cNvSpPr>
              <a:spLocks noChangeArrowheads="1"/>
            </p:cNvSpPr>
            <p:nvPr/>
          </p:nvSpPr>
          <p:spPr bwMode="auto">
            <a:xfrm>
              <a:off x="7034213"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36" name="Rectangle 30"/>
            <p:cNvSpPr>
              <a:spLocks noChangeArrowheads="1"/>
            </p:cNvSpPr>
            <p:nvPr/>
          </p:nvSpPr>
          <p:spPr bwMode="auto">
            <a:xfrm>
              <a:off x="7397750"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37" name="Rectangle 31"/>
            <p:cNvSpPr>
              <a:spLocks noChangeArrowheads="1"/>
            </p:cNvSpPr>
            <p:nvPr/>
          </p:nvSpPr>
          <p:spPr bwMode="auto">
            <a:xfrm>
              <a:off x="7766050"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38" name="Rectangle 32"/>
            <p:cNvSpPr>
              <a:spLocks noChangeArrowheads="1"/>
            </p:cNvSpPr>
            <p:nvPr/>
          </p:nvSpPr>
          <p:spPr bwMode="auto">
            <a:xfrm>
              <a:off x="1936750" y="3430588"/>
              <a:ext cx="142875" cy="56991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39" name="Line 33"/>
            <p:cNvSpPr>
              <a:spLocks noChangeShapeType="1"/>
            </p:cNvSpPr>
            <p:nvPr/>
          </p:nvSpPr>
          <p:spPr bwMode="auto">
            <a:xfrm>
              <a:off x="1936750" y="3622675"/>
              <a:ext cx="142875" cy="0"/>
            </a:xfrm>
            <a:prstGeom prst="line">
              <a:avLst/>
            </a:prstGeom>
            <a:noFill/>
            <a:ln w="25400">
              <a:solidFill>
                <a:srgbClr val="000000"/>
              </a:solidFill>
              <a:round/>
              <a:headEnd/>
              <a:tailEnd/>
            </a:ln>
            <a:effectLst/>
          </p:spPr>
          <p:txBody>
            <a:bodyPr wrap="none" anchor="ctr"/>
            <a:lstStyle/>
            <a:p>
              <a:endParaRPr lang="en-US" b="1"/>
            </a:p>
          </p:txBody>
        </p:sp>
        <p:sp>
          <p:nvSpPr>
            <p:cNvPr id="40" name="Line 34"/>
            <p:cNvSpPr>
              <a:spLocks noChangeShapeType="1"/>
            </p:cNvSpPr>
            <p:nvPr/>
          </p:nvSpPr>
          <p:spPr bwMode="auto">
            <a:xfrm>
              <a:off x="1936750" y="3821113"/>
              <a:ext cx="142875" cy="0"/>
            </a:xfrm>
            <a:prstGeom prst="line">
              <a:avLst/>
            </a:prstGeom>
            <a:noFill/>
            <a:ln w="25400">
              <a:solidFill>
                <a:srgbClr val="000000"/>
              </a:solidFill>
              <a:round/>
              <a:headEnd/>
              <a:tailEnd/>
            </a:ln>
            <a:effectLst/>
          </p:spPr>
          <p:txBody>
            <a:bodyPr wrap="none" anchor="ctr"/>
            <a:lstStyle/>
            <a:p>
              <a:endParaRPr lang="en-US" b="1"/>
            </a:p>
          </p:txBody>
        </p:sp>
        <p:sp>
          <p:nvSpPr>
            <p:cNvPr id="41" name="Rectangle 35"/>
            <p:cNvSpPr>
              <a:spLocks noChangeArrowheads="1"/>
            </p:cNvSpPr>
            <p:nvPr/>
          </p:nvSpPr>
          <p:spPr bwMode="auto">
            <a:xfrm>
              <a:off x="1633538"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42" name="Rectangle 36"/>
            <p:cNvSpPr>
              <a:spLocks noChangeArrowheads="1"/>
            </p:cNvSpPr>
            <p:nvPr/>
          </p:nvSpPr>
          <p:spPr bwMode="auto">
            <a:xfrm>
              <a:off x="8134350"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43" name="Rectangle 37"/>
            <p:cNvSpPr>
              <a:spLocks noChangeArrowheads="1"/>
            </p:cNvSpPr>
            <p:nvPr/>
          </p:nvSpPr>
          <p:spPr bwMode="auto">
            <a:xfrm>
              <a:off x="8477250"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44" name="Rectangle 38"/>
            <p:cNvSpPr>
              <a:spLocks noChangeArrowheads="1"/>
            </p:cNvSpPr>
            <p:nvPr/>
          </p:nvSpPr>
          <p:spPr bwMode="auto">
            <a:xfrm>
              <a:off x="2243138" y="35972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45" name="Rectangle 39"/>
            <p:cNvSpPr>
              <a:spLocks noChangeArrowheads="1"/>
            </p:cNvSpPr>
            <p:nvPr/>
          </p:nvSpPr>
          <p:spPr bwMode="auto">
            <a:xfrm>
              <a:off x="2590800" y="359727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46" name="Rectangle 40"/>
            <p:cNvSpPr>
              <a:spLocks noChangeArrowheads="1"/>
            </p:cNvSpPr>
            <p:nvPr/>
          </p:nvSpPr>
          <p:spPr bwMode="auto">
            <a:xfrm>
              <a:off x="1878013" y="34067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47" name="Rectangle 41"/>
            <p:cNvSpPr>
              <a:spLocks noChangeArrowheads="1"/>
            </p:cNvSpPr>
            <p:nvPr/>
          </p:nvSpPr>
          <p:spPr bwMode="auto">
            <a:xfrm>
              <a:off x="2598738" y="37973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48" name="Rectangle 42"/>
            <p:cNvSpPr>
              <a:spLocks noChangeArrowheads="1"/>
            </p:cNvSpPr>
            <p:nvPr/>
          </p:nvSpPr>
          <p:spPr bwMode="auto">
            <a:xfrm>
              <a:off x="3017838" y="3430588"/>
              <a:ext cx="142875" cy="56991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49" name="Line 43"/>
            <p:cNvSpPr>
              <a:spLocks noChangeShapeType="1"/>
            </p:cNvSpPr>
            <p:nvPr/>
          </p:nvSpPr>
          <p:spPr bwMode="auto">
            <a:xfrm>
              <a:off x="3017838" y="3622675"/>
              <a:ext cx="142875" cy="0"/>
            </a:xfrm>
            <a:prstGeom prst="line">
              <a:avLst/>
            </a:prstGeom>
            <a:noFill/>
            <a:ln w="25400">
              <a:solidFill>
                <a:srgbClr val="000000"/>
              </a:solidFill>
              <a:round/>
              <a:headEnd/>
              <a:tailEnd/>
            </a:ln>
            <a:effectLst/>
          </p:spPr>
          <p:txBody>
            <a:bodyPr wrap="none" anchor="ctr"/>
            <a:lstStyle/>
            <a:p>
              <a:endParaRPr lang="en-US" b="1"/>
            </a:p>
          </p:txBody>
        </p:sp>
        <p:sp>
          <p:nvSpPr>
            <p:cNvPr id="50" name="Line 44"/>
            <p:cNvSpPr>
              <a:spLocks noChangeShapeType="1"/>
            </p:cNvSpPr>
            <p:nvPr/>
          </p:nvSpPr>
          <p:spPr bwMode="auto">
            <a:xfrm>
              <a:off x="3017838" y="3821113"/>
              <a:ext cx="142875" cy="0"/>
            </a:xfrm>
            <a:prstGeom prst="line">
              <a:avLst/>
            </a:prstGeom>
            <a:noFill/>
            <a:ln w="25400">
              <a:solidFill>
                <a:srgbClr val="000000"/>
              </a:solidFill>
              <a:round/>
              <a:headEnd/>
              <a:tailEnd/>
            </a:ln>
            <a:effectLst/>
          </p:spPr>
          <p:txBody>
            <a:bodyPr wrap="none" anchor="ctr"/>
            <a:lstStyle/>
            <a:p>
              <a:endParaRPr lang="en-US" b="1"/>
            </a:p>
          </p:txBody>
        </p:sp>
        <p:sp>
          <p:nvSpPr>
            <p:cNvPr id="51" name="Rectangle 45"/>
            <p:cNvSpPr>
              <a:spLocks noChangeArrowheads="1"/>
            </p:cNvSpPr>
            <p:nvPr/>
          </p:nvSpPr>
          <p:spPr bwMode="auto">
            <a:xfrm>
              <a:off x="2957513" y="3414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52" name="Rectangle 46"/>
            <p:cNvSpPr>
              <a:spLocks noChangeArrowheads="1"/>
            </p:cNvSpPr>
            <p:nvPr/>
          </p:nvSpPr>
          <p:spPr bwMode="auto">
            <a:xfrm>
              <a:off x="2967038" y="36068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53" name="Rectangle 47"/>
            <p:cNvSpPr>
              <a:spLocks noChangeArrowheads="1"/>
            </p:cNvSpPr>
            <p:nvPr/>
          </p:nvSpPr>
          <p:spPr bwMode="auto">
            <a:xfrm>
              <a:off x="2954338" y="37973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54" name="Rectangle 48"/>
            <p:cNvSpPr>
              <a:spLocks noChangeArrowheads="1"/>
            </p:cNvSpPr>
            <p:nvPr/>
          </p:nvSpPr>
          <p:spPr bwMode="auto">
            <a:xfrm>
              <a:off x="3732213" y="3430588"/>
              <a:ext cx="158750" cy="56991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55" name="Line 49"/>
            <p:cNvSpPr>
              <a:spLocks noChangeShapeType="1"/>
            </p:cNvSpPr>
            <p:nvPr/>
          </p:nvSpPr>
          <p:spPr bwMode="auto">
            <a:xfrm>
              <a:off x="3732213" y="3622675"/>
              <a:ext cx="158750" cy="0"/>
            </a:xfrm>
            <a:prstGeom prst="line">
              <a:avLst/>
            </a:prstGeom>
            <a:noFill/>
            <a:ln w="25400">
              <a:solidFill>
                <a:srgbClr val="000000"/>
              </a:solidFill>
              <a:round/>
              <a:headEnd/>
              <a:tailEnd/>
            </a:ln>
            <a:effectLst/>
          </p:spPr>
          <p:txBody>
            <a:bodyPr wrap="none" anchor="ctr"/>
            <a:lstStyle/>
            <a:p>
              <a:endParaRPr lang="en-US" b="1"/>
            </a:p>
          </p:txBody>
        </p:sp>
        <p:sp>
          <p:nvSpPr>
            <p:cNvPr id="56" name="Line 50"/>
            <p:cNvSpPr>
              <a:spLocks noChangeShapeType="1"/>
            </p:cNvSpPr>
            <p:nvPr/>
          </p:nvSpPr>
          <p:spPr bwMode="auto">
            <a:xfrm>
              <a:off x="3732213" y="3821113"/>
              <a:ext cx="158750" cy="0"/>
            </a:xfrm>
            <a:prstGeom prst="line">
              <a:avLst/>
            </a:prstGeom>
            <a:noFill/>
            <a:ln w="25400">
              <a:solidFill>
                <a:srgbClr val="000000"/>
              </a:solidFill>
              <a:round/>
              <a:headEnd/>
              <a:tailEnd/>
            </a:ln>
            <a:effectLst/>
          </p:spPr>
          <p:txBody>
            <a:bodyPr wrap="none" anchor="ctr"/>
            <a:lstStyle/>
            <a:p>
              <a:endParaRPr lang="en-US" b="1"/>
            </a:p>
          </p:txBody>
        </p:sp>
        <p:sp>
          <p:nvSpPr>
            <p:cNvPr id="57" name="Rectangle 51"/>
            <p:cNvSpPr>
              <a:spLocks noChangeArrowheads="1"/>
            </p:cNvSpPr>
            <p:nvPr/>
          </p:nvSpPr>
          <p:spPr bwMode="auto">
            <a:xfrm>
              <a:off x="3678238" y="34067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58" name="Rectangle 52"/>
            <p:cNvSpPr>
              <a:spLocks noChangeArrowheads="1"/>
            </p:cNvSpPr>
            <p:nvPr/>
          </p:nvSpPr>
          <p:spPr bwMode="auto">
            <a:xfrm>
              <a:off x="3681413" y="36068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59" name="Rectangle 53"/>
            <p:cNvSpPr>
              <a:spLocks noChangeArrowheads="1"/>
            </p:cNvSpPr>
            <p:nvPr/>
          </p:nvSpPr>
          <p:spPr bwMode="auto">
            <a:xfrm>
              <a:off x="3678238" y="37973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60" name="Rectangle 54"/>
            <p:cNvSpPr>
              <a:spLocks noChangeArrowheads="1"/>
            </p:cNvSpPr>
            <p:nvPr/>
          </p:nvSpPr>
          <p:spPr bwMode="auto">
            <a:xfrm>
              <a:off x="4462463" y="3430588"/>
              <a:ext cx="142875" cy="56991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61" name="Line 55"/>
            <p:cNvSpPr>
              <a:spLocks noChangeShapeType="1"/>
            </p:cNvSpPr>
            <p:nvPr/>
          </p:nvSpPr>
          <p:spPr bwMode="auto">
            <a:xfrm>
              <a:off x="4462463" y="3622675"/>
              <a:ext cx="142875" cy="0"/>
            </a:xfrm>
            <a:prstGeom prst="line">
              <a:avLst/>
            </a:prstGeom>
            <a:noFill/>
            <a:ln w="25400">
              <a:solidFill>
                <a:srgbClr val="000000"/>
              </a:solidFill>
              <a:round/>
              <a:headEnd/>
              <a:tailEnd/>
            </a:ln>
            <a:effectLst/>
          </p:spPr>
          <p:txBody>
            <a:bodyPr wrap="none" anchor="ctr"/>
            <a:lstStyle/>
            <a:p>
              <a:endParaRPr lang="en-US" b="1"/>
            </a:p>
          </p:txBody>
        </p:sp>
        <p:sp>
          <p:nvSpPr>
            <p:cNvPr id="62" name="Line 56"/>
            <p:cNvSpPr>
              <a:spLocks noChangeShapeType="1"/>
            </p:cNvSpPr>
            <p:nvPr/>
          </p:nvSpPr>
          <p:spPr bwMode="auto">
            <a:xfrm>
              <a:off x="4462463" y="3821113"/>
              <a:ext cx="142875" cy="0"/>
            </a:xfrm>
            <a:prstGeom prst="line">
              <a:avLst/>
            </a:prstGeom>
            <a:noFill/>
            <a:ln w="25400">
              <a:solidFill>
                <a:srgbClr val="000000"/>
              </a:solidFill>
              <a:round/>
              <a:headEnd/>
              <a:tailEnd/>
            </a:ln>
            <a:effectLst/>
          </p:spPr>
          <p:txBody>
            <a:bodyPr wrap="none" anchor="ctr"/>
            <a:lstStyle/>
            <a:p>
              <a:endParaRPr lang="en-US" b="1"/>
            </a:p>
          </p:txBody>
        </p:sp>
        <p:sp>
          <p:nvSpPr>
            <p:cNvPr id="63" name="Rectangle 57"/>
            <p:cNvSpPr>
              <a:spLocks noChangeArrowheads="1"/>
            </p:cNvSpPr>
            <p:nvPr/>
          </p:nvSpPr>
          <p:spPr bwMode="auto">
            <a:xfrm>
              <a:off x="4403725" y="3397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4</a:t>
              </a:r>
            </a:p>
          </p:txBody>
        </p:sp>
        <p:sp>
          <p:nvSpPr>
            <p:cNvPr id="64" name="Rectangle 58"/>
            <p:cNvSpPr>
              <a:spLocks noChangeArrowheads="1"/>
            </p:cNvSpPr>
            <p:nvPr/>
          </p:nvSpPr>
          <p:spPr bwMode="auto">
            <a:xfrm>
              <a:off x="4406900" y="36068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65" name="Rectangle 59"/>
            <p:cNvSpPr>
              <a:spLocks noChangeArrowheads="1"/>
            </p:cNvSpPr>
            <p:nvPr/>
          </p:nvSpPr>
          <p:spPr bwMode="auto">
            <a:xfrm>
              <a:off x="4413250" y="3797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66" name="Rectangle 60"/>
            <p:cNvSpPr>
              <a:spLocks noChangeArrowheads="1"/>
            </p:cNvSpPr>
            <p:nvPr/>
          </p:nvSpPr>
          <p:spPr bwMode="auto">
            <a:xfrm>
              <a:off x="4811713" y="3430588"/>
              <a:ext cx="158750" cy="56991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67" name="Line 61"/>
            <p:cNvSpPr>
              <a:spLocks noChangeShapeType="1"/>
            </p:cNvSpPr>
            <p:nvPr/>
          </p:nvSpPr>
          <p:spPr bwMode="auto">
            <a:xfrm>
              <a:off x="4811713" y="3622675"/>
              <a:ext cx="158750" cy="0"/>
            </a:xfrm>
            <a:prstGeom prst="line">
              <a:avLst/>
            </a:prstGeom>
            <a:noFill/>
            <a:ln w="25400">
              <a:solidFill>
                <a:srgbClr val="000000"/>
              </a:solidFill>
              <a:round/>
              <a:headEnd/>
              <a:tailEnd/>
            </a:ln>
            <a:effectLst/>
          </p:spPr>
          <p:txBody>
            <a:bodyPr wrap="none" anchor="ctr"/>
            <a:lstStyle/>
            <a:p>
              <a:endParaRPr lang="en-US" b="1"/>
            </a:p>
          </p:txBody>
        </p:sp>
        <p:sp>
          <p:nvSpPr>
            <p:cNvPr id="68" name="Line 62"/>
            <p:cNvSpPr>
              <a:spLocks noChangeShapeType="1"/>
            </p:cNvSpPr>
            <p:nvPr/>
          </p:nvSpPr>
          <p:spPr bwMode="auto">
            <a:xfrm>
              <a:off x="4811713" y="3821113"/>
              <a:ext cx="158750" cy="0"/>
            </a:xfrm>
            <a:prstGeom prst="line">
              <a:avLst/>
            </a:prstGeom>
            <a:noFill/>
            <a:ln w="25400">
              <a:solidFill>
                <a:srgbClr val="000000"/>
              </a:solidFill>
              <a:round/>
              <a:headEnd/>
              <a:tailEnd/>
            </a:ln>
            <a:effectLst/>
          </p:spPr>
          <p:txBody>
            <a:bodyPr wrap="none" anchor="ctr"/>
            <a:lstStyle/>
            <a:p>
              <a:endParaRPr lang="en-US" b="1"/>
            </a:p>
          </p:txBody>
        </p:sp>
        <p:sp>
          <p:nvSpPr>
            <p:cNvPr id="69" name="Rectangle 63"/>
            <p:cNvSpPr>
              <a:spLocks noChangeArrowheads="1"/>
            </p:cNvSpPr>
            <p:nvPr/>
          </p:nvSpPr>
          <p:spPr bwMode="auto">
            <a:xfrm>
              <a:off x="4759325" y="340677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4</a:t>
              </a:r>
            </a:p>
          </p:txBody>
        </p:sp>
        <p:sp>
          <p:nvSpPr>
            <p:cNvPr id="70" name="Rectangle 64"/>
            <p:cNvSpPr>
              <a:spLocks noChangeArrowheads="1"/>
            </p:cNvSpPr>
            <p:nvPr/>
          </p:nvSpPr>
          <p:spPr bwMode="auto">
            <a:xfrm>
              <a:off x="4762500" y="36068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71" name="Rectangle 65"/>
            <p:cNvSpPr>
              <a:spLocks noChangeArrowheads="1"/>
            </p:cNvSpPr>
            <p:nvPr/>
          </p:nvSpPr>
          <p:spPr bwMode="auto">
            <a:xfrm>
              <a:off x="4768850" y="3797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72" name="Rectangle 66"/>
            <p:cNvSpPr>
              <a:spLocks noChangeArrowheads="1"/>
            </p:cNvSpPr>
            <p:nvPr/>
          </p:nvSpPr>
          <p:spPr bwMode="auto">
            <a:xfrm>
              <a:off x="5176838" y="3430588"/>
              <a:ext cx="142875" cy="56991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73" name="Line 67"/>
            <p:cNvSpPr>
              <a:spLocks noChangeShapeType="1"/>
            </p:cNvSpPr>
            <p:nvPr/>
          </p:nvSpPr>
          <p:spPr bwMode="auto">
            <a:xfrm>
              <a:off x="5176838" y="3622675"/>
              <a:ext cx="142875" cy="0"/>
            </a:xfrm>
            <a:prstGeom prst="line">
              <a:avLst/>
            </a:prstGeom>
            <a:noFill/>
            <a:ln w="25400">
              <a:solidFill>
                <a:srgbClr val="000000"/>
              </a:solidFill>
              <a:round/>
              <a:headEnd/>
              <a:tailEnd/>
            </a:ln>
            <a:effectLst/>
          </p:spPr>
          <p:txBody>
            <a:bodyPr wrap="none" anchor="ctr"/>
            <a:lstStyle/>
            <a:p>
              <a:endParaRPr lang="en-US" b="1"/>
            </a:p>
          </p:txBody>
        </p:sp>
        <p:sp>
          <p:nvSpPr>
            <p:cNvPr id="74" name="Line 68"/>
            <p:cNvSpPr>
              <a:spLocks noChangeShapeType="1"/>
            </p:cNvSpPr>
            <p:nvPr/>
          </p:nvSpPr>
          <p:spPr bwMode="auto">
            <a:xfrm>
              <a:off x="5176838" y="3821113"/>
              <a:ext cx="142875" cy="0"/>
            </a:xfrm>
            <a:prstGeom prst="line">
              <a:avLst/>
            </a:prstGeom>
            <a:noFill/>
            <a:ln w="25400">
              <a:solidFill>
                <a:srgbClr val="000000"/>
              </a:solidFill>
              <a:round/>
              <a:headEnd/>
              <a:tailEnd/>
            </a:ln>
            <a:effectLst/>
          </p:spPr>
          <p:txBody>
            <a:bodyPr wrap="none" anchor="ctr"/>
            <a:lstStyle/>
            <a:p>
              <a:endParaRPr lang="en-US" b="1"/>
            </a:p>
          </p:txBody>
        </p:sp>
        <p:sp>
          <p:nvSpPr>
            <p:cNvPr id="75" name="Rectangle 69"/>
            <p:cNvSpPr>
              <a:spLocks noChangeArrowheads="1"/>
            </p:cNvSpPr>
            <p:nvPr/>
          </p:nvSpPr>
          <p:spPr bwMode="auto">
            <a:xfrm>
              <a:off x="5124450" y="340677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4</a:t>
              </a:r>
            </a:p>
          </p:txBody>
        </p:sp>
        <p:sp>
          <p:nvSpPr>
            <p:cNvPr id="76" name="Rectangle 70"/>
            <p:cNvSpPr>
              <a:spLocks noChangeArrowheads="1"/>
            </p:cNvSpPr>
            <p:nvPr/>
          </p:nvSpPr>
          <p:spPr bwMode="auto">
            <a:xfrm>
              <a:off x="5114925" y="36068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77" name="Rectangle 71"/>
            <p:cNvSpPr>
              <a:spLocks noChangeArrowheads="1"/>
            </p:cNvSpPr>
            <p:nvPr/>
          </p:nvSpPr>
          <p:spPr bwMode="auto">
            <a:xfrm>
              <a:off x="5124450" y="3797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78" name="Rectangle 72"/>
            <p:cNvSpPr>
              <a:spLocks noChangeArrowheads="1"/>
            </p:cNvSpPr>
            <p:nvPr/>
          </p:nvSpPr>
          <p:spPr bwMode="auto">
            <a:xfrm>
              <a:off x="5541963" y="3430588"/>
              <a:ext cx="142875" cy="56991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79" name="Line 73"/>
            <p:cNvSpPr>
              <a:spLocks noChangeShapeType="1"/>
            </p:cNvSpPr>
            <p:nvPr/>
          </p:nvSpPr>
          <p:spPr bwMode="auto">
            <a:xfrm>
              <a:off x="5541963" y="3622675"/>
              <a:ext cx="142875" cy="0"/>
            </a:xfrm>
            <a:prstGeom prst="line">
              <a:avLst/>
            </a:prstGeom>
            <a:noFill/>
            <a:ln w="25400">
              <a:solidFill>
                <a:srgbClr val="000000"/>
              </a:solidFill>
              <a:round/>
              <a:headEnd/>
              <a:tailEnd/>
            </a:ln>
            <a:effectLst/>
          </p:spPr>
          <p:txBody>
            <a:bodyPr wrap="none" anchor="ctr"/>
            <a:lstStyle/>
            <a:p>
              <a:endParaRPr lang="en-US" b="1"/>
            </a:p>
          </p:txBody>
        </p:sp>
        <p:sp>
          <p:nvSpPr>
            <p:cNvPr id="80" name="Line 74"/>
            <p:cNvSpPr>
              <a:spLocks noChangeShapeType="1"/>
            </p:cNvSpPr>
            <p:nvPr/>
          </p:nvSpPr>
          <p:spPr bwMode="auto">
            <a:xfrm>
              <a:off x="5541963" y="3821113"/>
              <a:ext cx="142875" cy="0"/>
            </a:xfrm>
            <a:prstGeom prst="line">
              <a:avLst/>
            </a:prstGeom>
            <a:noFill/>
            <a:ln w="25400">
              <a:solidFill>
                <a:srgbClr val="000000"/>
              </a:solidFill>
              <a:round/>
              <a:headEnd/>
              <a:tailEnd/>
            </a:ln>
            <a:effectLst/>
          </p:spPr>
          <p:txBody>
            <a:bodyPr wrap="none" anchor="ctr"/>
            <a:lstStyle/>
            <a:p>
              <a:endParaRPr lang="en-US" b="1"/>
            </a:p>
          </p:txBody>
        </p:sp>
        <p:sp>
          <p:nvSpPr>
            <p:cNvPr id="81" name="Rectangle 75"/>
            <p:cNvSpPr>
              <a:spLocks noChangeArrowheads="1"/>
            </p:cNvSpPr>
            <p:nvPr/>
          </p:nvSpPr>
          <p:spPr bwMode="auto">
            <a:xfrm>
              <a:off x="5492750" y="3416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82" name="Rectangle 76"/>
            <p:cNvSpPr>
              <a:spLocks noChangeArrowheads="1"/>
            </p:cNvSpPr>
            <p:nvPr/>
          </p:nvSpPr>
          <p:spPr bwMode="auto">
            <a:xfrm>
              <a:off x="5486400" y="36068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83" name="Rectangle 77"/>
            <p:cNvSpPr>
              <a:spLocks noChangeArrowheads="1"/>
            </p:cNvSpPr>
            <p:nvPr/>
          </p:nvSpPr>
          <p:spPr bwMode="auto">
            <a:xfrm>
              <a:off x="5502275" y="378777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84" name="Rectangle 78"/>
            <p:cNvSpPr>
              <a:spLocks noChangeArrowheads="1"/>
            </p:cNvSpPr>
            <p:nvPr/>
          </p:nvSpPr>
          <p:spPr bwMode="auto">
            <a:xfrm>
              <a:off x="6621463" y="3430588"/>
              <a:ext cx="142875" cy="56991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85" name="Line 79"/>
            <p:cNvSpPr>
              <a:spLocks noChangeShapeType="1"/>
            </p:cNvSpPr>
            <p:nvPr/>
          </p:nvSpPr>
          <p:spPr bwMode="auto">
            <a:xfrm>
              <a:off x="6621463" y="3622675"/>
              <a:ext cx="142875" cy="0"/>
            </a:xfrm>
            <a:prstGeom prst="line">
              <a:avLst/>
            </a:prstGeom>
            <a:noFill/>
            <a:ln w="25400">
              <a:solidFill>
                <a:srgbClr val="000000"/>
              </a:solidFill>
              <a:round/>
              <a:headEnd/>
              <a:tailEnd/>
            </a:ln>
            <a:effectLst/>
          </p:spPr>
          <p:txBody>
            <a:bodyPr wrap="none" anchor="ctr"/>
            <a:lstStyle/>
            <a:p>
              <a:endParaRPr lang="en-US" b="1"/>
            </a:p>
          </p:txBody>
        </p:sp>
        <p:sp>
          <p:nvSpPr>
            <p:cNvPr id="86" name="Line 80"/>
            <p:cNvSpPr>
              <a:spLocks noChangeShapeType="1"/>
            </p:cNvSpPr>
            <p:nvPr/>
          </p:nvSpPr>
          <p:spPr bwMode="auto">
            <a:xfrm>
              <a:off x="6621463" y="3821113"/>
              <a:ext cx="142875" cy="0"/>
            </a:xfrm>
            <a:prstGeom prst="line">
              <a:avLst/>
            </a:prstGeom>
            <a:noFill/>
            <a:ln w="25400">
              <a:solidFill>
                <a:srgbClr val="000000"/>
              </a:solidFill>
              <a:round/>
              <a:headEnd/>
              <a:tailEnd/>
            </a:ln>
            <a:effectLst/>
          </p:spPr>
          <p:txBody>
            <a:bodyPr wrap="none" anchor="ctr"/>
            <a:lstStyle/>
            <a:p>
              <a:endParaRPr lang="en-US" b="1"/>
            </a:p>
          </p:txBody>
        </p:sp>
        <p:sp>
          <p:nvSpPr>
            <p:cNvPr id="87" name="Rectangle 81"/>
            <p:cNvSpPr>
              <a:spLocks noChangeArrowheads="1"/>
            </p:cNvSpPr>
            <p:nvPr/>
          </p:nvSpPr>
          <p:spPr bwMode="auto">
            <a:xfrm>
              <a:off x="6553200" y="340677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88" name="Rectangle 82"/>
            <p:cNvSpPr>
              <a:spLocks noChangeArrowheads="1"/>
            </p:cNvSpPr>
            <p:nvPr/>
          </p:nvSpPr>
          <p:spPr bwMode="auto">
            <a:xfrm>
              <a:off x="6556375" y="36068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3</a:t>
              </a:r>
            </a:p>
          </p:txBody>
        </p:sp>
        <p:sp>
          <p:nvSpPr>
            <p:cNvPr id="89" name="Rectangle 83"/>
            <p:cNvSpPr>
              <a:spLocks noChangeArrowheads="1"/>
            </p:cNvSpPr>
            <p:nvPr/>
          </p:nvSpPr>
          <p:spPr bwMode="auto">
            <a:xfrm>
              <a:off x="6553200" y="3797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90" name="Rectangle 84"/>
            <p:cNvSpPr>
              <a:spLocks noChangeArrowheads="1"/>
            </p:cNvSpPr>
            <p:nvPr/>
          </p:nvSpPr>
          <p:spPr bwMode="auto">
            <a:xfrm>
              <a:off x="7335838" y="3430588"/>
              <a:ext cx="158750" cy="56991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91" name="Line 85"/>
            <p:cNvSpPr>
              <a:spLocks noChangeShapeType="1"/>
            </p:cNvSpPr>
            <p:nvPr/>
          </p:nvSpPr>
          <p:spPr bwMode="auto">
            <a:xfrm>
              <a:off x="7335838" y="3622675"/>
              <a:ext cx="158750" cy="0"/>
            </a:xfrm>
            <a:prstGeom prst="line">
              <a:avLst/>
            </a:prstGeom>
            <a:noFill/>
            <a:ln w="25400">
              <a:solidFill>
                <a:srgbClr val="000000"/>
              </a:solidFill>
              <a:round/>
              <a:headEnd/>
              <a:tailEnd/>
            </a:ln>
            <a:effectLst/>
          </p:spPr>
          <p:txBody>
            <a:bodyPr wrap="none" anchor="ctr"/>
            <a:lstStyle/>
            <a:p>
              <a:endParaRPr lang="en-US" b="1"/>
            </a:p>
          </p:txBody>
        </p:sp>
        <p:sp>
          <p:nvSpPr>
            <p:cNvPr id="92" name="Line 86"/>
            <p:cNvSpPr>
              <a:spLocks noChangeShapeType="1"/>
            </p:cNvSpPr>
            <p:nvPr/>
          </p:nvSpPr>
          <p:spPr bwMode="auto">
            <a:xfrm>
              <a:off x="7335838" y="3821113"/>
              <a:ext cx="158750" cy="0"/>
            </a:xfrm>
            <a:prstGeom prst="line">
              <a:avLst/>
            </a:prstGeom>
            <a:noFill/>
            <a:ln w="25400">
              <a:solidFill>
                <a:srgbClr val="000000"/>
              </a:solidFill>
              <a:round/>
              <a:headEnd/>
              <a:tailEnd/>
            </a:ln>
            <a:effectLst/>
          </p:spPr>
          <p:txBody>
            <a:bodyPr wrap="none" anchor="ctr"/>
            <a:lstStyle/>
            <a:p>
              <a:endParaRPr lang="en-US" b="1"/>
            </a:p>
          </p:txBody>
        </p:sp>
        <p:sp>
          <p:nvSpPr>
            <p:cNvPr id="93" name="Rectangle 87"/>
            <p:cNvSpPr>
              <a:spLocks noChangeArrowheads="1"/>
            </p:cNvSpPr>
            <p:nvPr/>
          </p:nvSpPr>
          <p:spPr bwMode="auto">
            <a:xfrm>
              <a:off x="7292975" y="3416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94" name="Rectangle 88"/>
            <p:cNvSpPr>
              <a:spLocks noChangeArrowheads="1"/>
            </p:cNvSpPr>
            <p:nvPr/>
          </p:nvSpPr>
          <p:spPr bwMode="auto">
            <a:xfrm>
              <a:off x="7277100" y="36068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95" name="Rectangle 89"/>
            <p:cNvSpPr>
              <a:spLocks noChangeArrowheads="1"/>
            </p:cNvSpPr>
            <p:nvPr/>
          </p:nvSpPr>
          <p:spPr bwMode="auto">
            <a:xfrm>
              <a:off x="7283450" y="3797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2</a:t>
              </a:r>
            </a:p>
          </p:txBody>
        </p:sp>
        <p:sp>
          <p:nvSpPr>
            <p:cNvPr id="96" name="Rectangle 90"/>
            <p:cNvSpPr>
              <a:spLocks noChangeArrowheads="1"/>
            </p:cNvSpPr>
            <p:nvPr/>
          </p:nvSpPr>
          <p:spPr bwMode="auto">
            <a:xfrm>
              <a:off x="8067675" y="3430588"/>
              <a:ext cx="142875" cy="569912"/>
            </a:xfrm>
            <a:prstGeom prst="rect">
              <a:avLst/>
            </a:prstGeom>
            <a:solidFill>
              <a:srgbClr val="FFFFFF"/>
            </a:solidFill>
            <a:ln w="25400">
              <a:solidFill>
                <a:srgbClr val="000000"/>
              </a:solidFill>
              <a:miter lim="800000"/>
              <a:headEnd/>
              <a:tailEnd/>
            </a:ln>
            <a:effectLst/>
          </p:spPr>
          <p:txBody>
            <a:bodyPr wrap="none" anchor="ctr"/>
            <a:lstStyle/>
            <a:p>
              <a:endParaRPr lang="en-US" b="1"/>
            </a:p>
          </p:txBody>
        </p:sp>
        <p:sp>
          <p:nvSpPr>
            <p:cNvPr id="97" name="Line 91"/>
            <p:cNvSpPr>
              <a:spLocks noChangeShapeType="1"/>
            </p:cNvSpPr>
            <p:nvPr/>
          </p:nvSpPr>
          <p:spPr bwMode="auto">
            <a:xfrm>
              <a:off x="8067675" y="3622675"/>
              <a:ext cx="142875" cy="0"/>
            </a:xfrm>
            <a:prstGeom prst="line">
              <a:avLst/>
            </a:prstGeom>
            <a:noFill/>
            <a:ln w="25400">
              <a:solidFill>
                <a:srgbClr val="000000"/>
              </a:solidFill>
              <a:round/>
              <a:headEnd/>
              <a:tailEnd/>
            </a:ln>
            <a:effectLst/>
          </p:spPr>
          <p:txBody>
            <a:bodyPr wrap="none" anchor="ctr"/>
            <a:lstStyle/>
            <a:p>
              <a:endParaRPr lang="en-US" b="1"/>
            </a:p>
          </p:txBody>
        </p:sp>
        <p:sp>
          <p:nvSpPr>
            <p:cNvPr id="98" name="Line 92"/>
            <p:cNvSpPr>
              <a:spLocks noChangeShapeType="1"/>
            </p:cNvSpPr>
            <p:nvPr/>
          </p:nvSpPr>
          <p:spPr bwMode="auto">
            <a:xfrm>
              <a:off x="8067675" y="3821113"/>
              <a:ext cx="142875" cy="0"/>
            </a:xfrm>
            <a:prstGeom prst="line">
              <a:avLst/>
            </a:prstGeom>
            <a:noFill/>
            <a:ln w="25400">
              <a:solidFill>
                <a:srgbClr val="000000"/>
              </a:solidFill>
              <a:round/>
              <a:headEnd/>
              <a:tailEnd/>
            </a:ln>
            <a:effectLst/>
          </p:spPr>
          <p:txBody>
            <a:bodyPr wrap="none" anchor="ctr"/>
            <a:lstStyle/>
            <a:p>
              <a:endParaRPr lang="en-US" b="1"/>
            </a:p>
          </p:txBody>
        </p:sp>
        <p:sp>
          <p:nvSpPr>
            <p:cNvPr id="99" name="Rectangle 93"/>
            <p:cNvSpPr>
              <a:spLocks noChangeArrowheads="1"/>
            </p:cNvSpPr>
            <p:nvPr/>
          </p:nvSpPr>
          <p:spPr bwMode="auto">
            <a:xfrm>
              <a:off x="8007350" y="3416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1</a:t>
              </a:r>
            </a:p>
          </p:txBody>
        </p:sp>
        <p:sp>
          <p:nvSpPr>
            <p:cNvPr id="100" name="Rectangle 94"/>
            <p:cNvSpPr>
              <a:spLocks noChangeArrowheads="1"/>
            </p:cNvSpPr>
            <p:nvPr/>
          </p:nvSpPr>
          <p:spPr bwMode="auto">
            <a:xfrm>
              <a:off x="8010525" y="361632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0</a:t>
              </a:r>
            </a:p>
          </p:txBody>
        </p:sp>
        <p:sp>
          <p:nvSpPr>
            <p:cNvPr id="101" name="Rectangle 95"/>
            <p:cNvSpPr>
              <a:spLocks noChangeArrowheads="1"/>
            </p:cNvSpPr>
            <p:nvPr/>
          </p:nvSpPr>
          <p:spPr bwMode="auto">
            <a:xfrm>
              <a:off x="8016875" y="3797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7</a:t>
              </a:r>
            </a:p>
          </p:txBody>
        </p:sp>
        <p:sp>
          <p:nvSpPr>
            <p:cNvPr id="102" name="Rectangle 96"/>
            <p:cNvSpPr>
              <a:spLocks noChangeArrowheads="1"/>
            </p:cNvSpPr>
            <p:nvPr/>
          </p:nvSpPr>
          <p:spPr bwMode="auto">
            <a:xfrm>
              <a:off x="1776413" y="4079875"/>
              <a:ext cx="958533"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Page frames</a:t>
              </a:r>
            </a:p>
          </p:txBody>
        </p:sp>
        <p:sp>
          <p:nvSpPr>
            <p:cNvPr id="103" name="Rectangle 97"/>
            <p:cNvSpPr>
              <a:spLocks noChangeArrowheads="1"/>
            </p:cNvSpPr>
            <p:nvPr/>
          </p:nvSpPr>
          <p:spPr bwMode="auto">
            <a:xfrm>
              <a:off x="1712913" y="2940050"/>
              <a:ext cx="1216744" cy="2559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b="1">
                  <a:solidFill>
                    <a:srgbClr val="000000"/>
                  </a:solidFill>
                </a:rPr>
                <a:t>Reference string</a:t>
              </a:r>
            </a:p>
          </p:txBody>
        </p:sp>
        <p:sp>
          <p:nvSpPr>
            <p:cNvPr id="104" name="Rectangle 102"/>
            <p:cNvSpPr>
              <a:spLocks noChangeArrowheads="1"/>
            </p:cNvSpPr>
            <p:nvPr/>
          </p:nvSpPr>
          <p:spPr bwMode="auto">
            <a:xfrm>
              <a:off x="609600" y="4579938"/>
              <a:ext cx="5867760" cy="1436291"/>
            </a:xfrm>
            <a:prstGeom prst="rect">
              <a:avLst/>
            </a:prstGeom>
            <a:noFill/>
            <a:ln w="12700">
              <a:noFill/>
              <a:miter lim="800000"/>
              <a:headEnd/>
              <a:tailEnd/>
            </a:ln>
            <a:effectLst/>
          </p:spPr>
          <p:txBody>
            <a:bodyPr wrap="none" lIns="63500" tIns="25400" rIns="63500" bIns="25400">
              <a:spAutoFit/>
            </a:bodyPr>
            <a:lstStyle/>
            <a:p>
              <a:pPr defTabSz="762000"/>
              <a:r>
                <a:rPr lang="en-US" altLang="ko-KR" sz="1800" b="1" dirty="0"/>
                <a:t>- LRU may require substantial hardware assistance</a:t>
              </a:r>
            </a:p>
            <a:p>
              <a:pPr defTabSz="762000"/>
              <a:r>
                <a:rPr lang="en-US" altLang="ko-KR" sz="1800" b="1" dirty="0"/>
                <a:t>- The problem is to determine an order for the frames</a:t>
              </a:r>
            </a:p>
            <a:p>
              <a:pPr defTabSz="762000"/>
              <a:r>
                <a:rPr lang="en-US" altLang="ko-KR" sz="1800" b="1" dirty="0"/>
                <a:t>   defined by the time of last </a:t>
              </a:r>
              <a:r>
                <a:rPr lang="en-US" altLang="ko-KR" sz="1800" b="1" dirty="0" smtClean="0"/>
                <a:t>use</a:t>
              </a:r>
            </a:p>
            <a:p>
              <a:pPr defTabSz="762000"/>
              <a:r>
                <a:rPr lang="en-US" altLang="ko-KR" b="1" dirty="0" smtClean="0"/>
                <a:t>2 3 2 1 5 2 4 5 3 2 5 2 </a:t>
              </a:r>
              <a:endParaRPr lang="en-US" altLang="ko-KR" sz="1800" b="1" dirty="0"/>
            </a:p>
            <a:p>
              <a:pPr defTabSz="762000" eaLnBrk="1"/>
              <a:endParaRPr lang="en-US" altLang="ko-KR" sz="1800" b="1" dirty="0"/>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28343"/>
            <a:ext cx="8610600" cy="4893647"/>
          </a:xfrm>
          <a:prstGeom prst="rect">
            <a:avLst/>
          </a:prstGeom>
        </p:spPr>
        <p:txBody>
          <a:bodyPr wrap="square">
            <a:spAutoFit/>
          </a:bodyPr>
          <a:lstStyle/>
          <a:p>
            <a:pPr algn="just">
              <a:buFont typeface="Wingdings" pitchFamily="2" charset="2"/>
              <a:buChar char="ü"/>
            </a:pPr>
            <a:r>
              <a:rPr lang="en-US" sz="2400" dirty="0" smtClean="0"/>
              <a:t>A virtual memory organization is a consolidation of hardware and software systems. It can make efficient utilization of memory space all the software operations are handled by the memory management software.</a:t>
            </a:r>
          </a:p>
          <a:p>
            <a:pPr algn="just"/>
            <a:endParaRPr lang="en-US" sz="2400" dirty="0" smtClean="0"/>
          </a:p>
          <a:p>
            <a:pPr algn="just">
              <a:buFont typeface="Wingdings" pitchFamily="2" charset="2"/>
              <a:buChar char="ü"/>
            </a:pPr>
            <a:r>
              <a:rPr lang="en-US" sz="2400" dirty="0" smtClean="0"/>
              <a:t>The hardware mapping system and the memory management software together form the structure of virtual memory.</a:t>
            </a:r>
          </a:p>
          <a:p>
            <a:pPr algn="just"/>
            <a:endParaRPr lang="en-US" sz="2400" dirty="0" smtClean="0"/>
          </a:p>
          <a:p>
            <a:pPr algn="just">
              <a:buFont typeface="Wingdings" pitchFamily="2" charset="2"/>
              <a:buChar char="ü"/>
            </a:pPr>
            <a:r>
              <a:rPr lang="en-US" sz="2400" dirty="0" smtClean="0"/>
              <a:t>When the program implementation starts, one or more pages are transferred into the main memory and the page table is set to denote their location. The program is implemented from the main memory just before a reference is created for a page that is not in memory. This event is defined as a page fault.</a:t>
            </a:r>
            <a:endParaRPr lang="en-US" sz="2400" dirty="0"/>
          </a:p>
        </p:txBody>
      </p:sp>
      <p:sp>
        <p:nvSpPr>
          <p:cNvPr id="3" name="TextBox 2"/>
          <p:cNvSpPr txBox="1"/>
          <p:nvPr/>
        </p:nvSpPr>
        <p:spPr>
          <a:xfrm>
            <a:off x="685800" y="381000"/>
            <a:ext cx="7696200" cy="584775"/>
          </a:xfrm>
          <a:prstGeom prst="rect">
            <a:avLst/>
          </a:prstGeom>
          <a:noFill/>
        </p:spPr>
        <p:txBody>
          <a:bodyPr wrap="square" rtlCol="0">
            <a:spAutoFit/>
          </a:bodyPr>
          <a:lstStyle/>
          <a:p>
            <a:r>
              <a:rPr lang="en-US" sz="3200" b="1" dirty="0">
                <a:solidFill>
                  <a:srgbClr val="FF0000"/>
                </a:solidFill>
              </a:rPr>
              <a:t>Page Replacement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4</a:t>
            </a:fld>
            <a:r>
              <a:rPr lang="en-US" dirty="0"/>
              <a:t>				          Lecture 40</a:t>
            </a:r>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Memory  Address Map</a:t>
            </a:r>
          </a:p>
        </p:txBody>
      </p:sp>
      <p:sp>
        <p:nvSpPr>
          <p:cNvPr id="77" name="Rectangle 17"/>
          <p:cNvSpPr>
            <a:spLocks noChangeArrowheads="1"/>
          </p:cNvSpPr>
          <p:nvPr/>
        </p:nvSpPr>
        <p:spPr bwMode="auto">
          <a:xfrm>
            <a:off x="862012" y="1105509"/>
            <a:ext cx="5273689" cy="1114664"/>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2000" b="1" dirty="0"/>
              <a:t>Address space assignment to each memory chip</a:t>
            </a:r>
          </a:p>
          <a:p>
            <a:pPr defTabSz="762000">
              <a:lnSpc>
                <a:spcPct val="90000"/>
              </a:lnSpc>
            </a:pPr>
            <a:endParaRPr lang="en-US" altLang="ko-KR" sz="1800" b="1" dirty="0"/>
          </a:p>
          <a:p>
            <a:pPr defTabSz="762000">
              <a:lnSpc>
                <a:spcPct val="90000"/>
              </a:lnSpc>
            </a:pPr>
            <a:endParaRPr lang="en-US" altLang="ko-KR" sz="1800" b="1" dirty="0"/>
          </a:p>
          <a:p>
            <a:pPr defTabSz="762000">
              <a:lnSpc>
                <a:spcPct val="90000"/>
              </a:lnSpc>
            </a:pPr>
            <a:r>
              <a:rPr lang="en-US" altLang="ko-KR" sz="1800" b="1" dirty="0"/>
              <a:t>Example:  512 bytes RAM and 512 bytes ROM</a:t>
            </a:r>
          </a:p>
        </p:txBody>
      </p:sp>
      <p:grpSp>
        <p:nvGrpSpPr>
          <p:cNvPr id="2" name="Group 20"/>
          <p:cNvGrpSpPr>
            <a:grpSpLocks/>
          </p:cNvGrpSpPr>
          <p:nvPr/>
        </p:nvGrpSpPr>
        <p:grpSpPr bwMode="auto">
          <a:xfrm>
            <a:off x="1770062" y="2331058"/>
            <a:ext cx="4837113" cy="1584324"/>
            <a:chOff x="1030" y="1353"/>
            <a:chExt cx="3047" cy="998"/>
          </a:xfrm>
        </p:grpSpPr>
        <p:sp>
          <p:nvSpPr>
            <p:cNvPr id="79" name="Rectangle 3"/>
            <p:cNvSpPr>
              <a:spLocks noChangeArrowheads="1"/>
            </p:cNvSpPr>
            <p:nvPr/>
          </p:nvSpPr>
          <p:spPr bwMode="auto">
            <a:xfrm>
              <a:off x="1095" y="1684"/>
              <a:ext cx="373" cy="614"/>
            </a:xfrm>
            <a:prstGeom prst="rect">
              <a:avLst/>
            </a:prstGeom>
            <a:noFill/>
            <a:ln w="12700">
              <a:noFill/>
              <a:miter lim="800000"/>
              <a:headEnd/>
              <a:tailEnd/>
            </a:ln>
            <a:effectLst/>
          </p:spPr>
          <p:txBody>
            <a:bodyPr wrap="none" lIns="63500" tIns="25400" rIns="63500" bIns="25400">
              <a:spAutoFit/>
            </a:bodyPr>
            <a:lstStyle/>
            <a:p>
              <a:pPr defTabSz="762000"/>
              <a:r>
                <a:rPr lang="en-US" altLang="ko-KR" sz="1200" b="1"/>
                <a:t>RAM  1</a:t>
              </a:r>
            </a:p>
            <a:p>
              <a:pPr defTabSz="762000"/>
              <a:r>
                <a:rPr lang="en-US" altLang="ko-KR" sz="1200" b="1"/>
                <a:t>RAM  2</a:t>
              </a:r>
            </a:p>
            <a:p>
              <a:pPr defTabSz="762000"/>
              <a:r>
                <a:rPr lang="en-US" altLang="ko-KR" sz="1200" b="1"/>
                <a:t>RAM  3</a:t>
              </a:r>
            </a:p>
            <a:p>
              <a:pPr defTabSz="762000"/>
              <a:r>
                <a:rPr lang="en-US" altLang="ko-KR" sz="1200" b="1"/>
                <a:t>RAM  4</a:t>
              </a:r>
            </a:p>
            <a:p>
              <a:pPr defTabSz="762000"/>
              <a:r>
                <a:rPr lang="en-US" altLang="ko-KR" sz="1200" b="1"/>
                <a:t>ROM</a:t>
              </a:r>
            </a:p>
          </p:txBody>
        </p:sp>
        <p:sp>
          <p:nvSpPr>
            <p:cNvPr id="80" name="Rectangle 4"/>
            <p:cNvSpPr>
              <a:spLocks noChangeArrowheads="1"/>
            </p:cNvSpPr>
            <p:nvPr/>
          </p:nvSpPr>
          <p:spPr bwMode="auto">
            <a:xfrm>
              <a:off x="1794" y="1684"/>
              <a:ext cx="545" cy="614"/>
            </a:xfrm>
            <a:prstGeom prst="rect">
              <a:avLst/>
            </a:prstGeom>
            <a:noFill/>
            <a:ln w="12700">
              <a:noFill/>
              <a:miter lim="800000"/>
              <a:headEnd/>
              <a:tailEnd/>
            </a:ln>
            <a:effectLst/>
          </p:spPr>
          <p:txBody>
            <a:bodyPr wrap="none" lIns="63500" tIns="25400" rIns="63500" bIns="25400">
              <a:spAutoFit/>
            </a:bodyPr>
            <a:lstStyle/>
            <a:p>
              <a:pPr defTabSz="762000"/>
              <a:r>
                <a:rPr lang="en-US" altLang="ko-KR" sz="1200" b="1"/>
                <a:t>0000 - 007F</a:t>
              </a:r>
            </a:p>
            <a:p>
              <a:pPr defTabSz="762000"/>
              <a:r>
                <a:rPr lang="en-US" altLang="ko-KR" sz="1200" b="1"/>
                <a:t>0080 - 00FF</a:t>
              </a:r>
            </a:p>
            <a:p>
              <a:pPr defTabSz="762000"/>
              <a:r>
                <a:rPr lang="en-US" altLang="ko-KR" sz="1200" b="1"/>
                <a:t>0100 - 017F</a:t>
              </a:r>
            </a:p>
            <a:p>
              <a:pPr defTabSz="762000"/>
              <a:r>
                <a:rPr lang="en-US" altLang="ko-KR" sz="1200" b="1"/>
                <a:t>0180 - 01FF</a:t>
              </a:r>
            </a:p>
            <a:p>
              <a:pPr defTabSz="762000"/>
              <a:r>
                <a:rPr lang="en-US" altLang="ko-KR" sz="1200" b="1"/>
                <a:t>0200 - 03FF</a:t>
              </a:r>
            </a:p>
          </p:txBody>
        </p:sp>
        <p:sp>
          <p:nvSpPr>
            <p:cNvPr id="81" name="Rectangle 5"/>
            <p:cNvSpPr>
              <a:spLocks noChangeArrowheads="1"/>
            </p:cNvSpPr>
            <p:nvPr/>
          </p:nvSpPr>
          <p:spPr bwMode="auto">
            <a:xfrm>
              <a:off x="1030" y="1470"/>
              <a:ext cx="554" cy="149"/>
            </a:xfrm>
            <a:prstGeom prst="rect">
              <a:avLst/>
            </a:prstGeom>
            <a:noFill/>
            <a:ln w="12700">
              <a:noFill/>
              <a:miter lim="800000"/>
              <a:headEnd/>
              <a:tailEnd/>
            </a:ln>
            <a:effectLst/>
          </p:spPr>
          <p:txBody>
            <a:bodyPr wrap="none" lIns="63500" tIns="25400" rIns="63500" bIns="25400">
              <a:spAutoFit/>
            </a:bodyPr>
            <a:lstStyle/>
            <a:p>
              <a:pPr defTabSz="762000"/>
              <a:r>
                <a:rPr lang="en-US" altLang="ko-KR" sz="1200" b="1"/>
                <a:t>Component</a:t>
              </a:r>
            </a:p>
          </p:txBody>
        </p:sp>
        <p:sp>
          <p:nvSpPr>
            <p:cNvPr id="83" name="Rectangle 6"/>
            <p:cNvSpPr>
              <a:spLocks noChangeArrowheads="1"/>
            </p:cNvSpPr>
            <p:nvPr/>
          </p:nvSpPr>
          <p:spPr bwMode="auto">
            <a:xfrm>
              <a:off x="1869" y="1400"/>
              <a:ext cx="392" cy="265"/>
            </a:xfrm>
            <a:prstGeom prst="rect">
              <a:avLst/>
            </a:prstGeom>
            <a:noFill/>
            <a:ln w="12700">
              <a:noFill/>
              <a:miter lim="800000"/>
              <a:headEnd/>
              <a:tailEnd/>
            </a:ln>
            <a:effectLst/>
          </p:spPr>
          <p:txBody>
            <a:bodyPr wrap="none" lIns="63500" tIns="25400" rIns="63500" bIns="25400">
              <a:spAutoFit/>
            </a:bodyPr>
            <a:lstStyle/>
            <a:p>
              <a:pPr algn="ctr" defTabSz="762000"/>
              <a:r>
                <a:rPr lang="en-US" altLang="ko-KR" sz="1200" b="1"/>
                <a:t>Hexa</a:t>
              </a:r>
            </a:p>
            <a:p>
              <a:pPr algn="ctr" defTabSz="762000"/>
              <a:r>
                <a:rPr lang="en-US" altLang="ko-KR" sz="1200" b="1"/>
                <a:t>address</a:t>
              </a:r>
            </a:p>
          </p:txBody>
        </p:sp>
        <p:sp>
          <p:nvSpPr>
            <p:cNvPr id="84" name="Rectangle 7"/>
            <p:cNvSpPr>
              <a:spLocks noChangeArrowheads="1"/>
            </p:cNvSpPr>
            <p:nvPr/>
          </p:nvSpPr>
          <p:spPr bwMode="auto">
            <a:xfrm>
              <a:off x="2552" y="1684"/>
              <a:ext cx="1229" cy="667"/>
            </a:xfrm>
            <a:prstGeom prst="rect">
              <a:avLst/>
            </a:prstGeom>
            <a:noFill/>
            <a:ln w="12700">
              <a:noFill/>
              <a:miter lim="800000"/>
              <a:headEnd/>
              <a:tailEnd/>
            </a:ln>
            <a:effectLst/>
          </p:spPr>
          <p:txBody>
            <a:bodyPr wrap="none" lIns="63500" tIns="25400" rIns="63500" bIns="25400">
              <a:spAutoFit/>
            </a:bodyPr>
            <a:lstStyle/>
            <a:p>
              <a:pPr defTabSz="762000">
                <a:lnSpc>
                  <a:spcPct val="92000"/>
                </a:lnSpc>
              </a:pPr>
              <a:r>
                <a:rPr lang="en-US" altLang="ko-KR" sz="1200" b="1" dirty="0"/>
                <a:t>0   0     0   x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endParaRPr lang="en-US" altLang="ko-KR" sz="1200" b="1" dirty="0"/>
            </a:p>
            <a:p>
              <a:pPr defTabSz="762000">
                <a:lnSpc>
                  <a:spcPct val="92000"/>
                </a:lnSpc>
              </a:pPr>
              <a:r>
                <a:rPr lang="en-US" altLang="ko-KR" sz="1200" b="1" dirty="0"/>
                <a:t>0   0     1   x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endParaRPr lang="en-US" altLang="ko-KR" sz="1200" b="1" dirty="0"/>
            </a:p>
            <a:p>
              <a:pPr defTabSz="762000">
                <a:lnSpc>
                  <a:spcPct val="92000"/>
                </a:lnSpc>
              </a:pPr>
              <a:r>
                <a:rPr lang="en-US" altLang="ko-KR" sz="1200" b="1" dirty="0"/>
                <a:t>0   1     0   x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endParaRPr lang="en-US" altLang="ko-KR" sz="1200" b="1" dirty="0"/>
            </a:p>
            <a:p>
              <a:pPr defTabSz="762000">
                <a:lnSpc>
                  <a:spcPct val="92000"/>
                </a:lnSpc>
              </a:pPr>
              <a:r>
                <a:rPr lang="en-US" altLang="ko-KR" sz="1200" b="1" dirty="0"/>
                <a:t>0   1     1   x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endParaRPr lang="en-US" altLang="ko-KR" sz="1200" b="1" dirty="0"/>
            </a:p>
            <a:p>
              <a:pPr defTabSz="762000">
                <a:lnSpc>
                  <a:spcPct val="92000"/>
                </a:lnSpc>
              </a:pPr>
              <a:r>
                <a:rPr lang="en-US" altLang="ko-KR" sz="1200" b="1" dirty="0"/>
                <a:t>1   x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r>
                <a:rPr lang="en-US" altLang="ko-KR" sz="1200" b="1" dirty="0"/>
                <a:t>   </a:t>
              </a:r>
              <a:r>
                <a:rPr lang="en-US" altLang="ko-KR" sz="1200" b="1" dirty="0" err="1"/>
                <a:t>x</a:t>
              </a:r>
              <a:endParaRPr lang="en-US" altLang="ko-KR" sz="1200" b="1" dirty="0"/>
            </a:p>
            <a:p>
              <a:pPr defTabSz="762000" eaLnBrk="1">
                <a:lnSpc>
                  <a:spcPct val="85000"/>
                </a:lnSpc>
              </a:pPr>
              <a:endParaRPr lang="en-US" altLang="ko-KR" sz="1200" b="1" dirty="0"/>
            </a:p>
          </p:txBody>
        </p:sp>
        <p:sp>
          <p:nvSpPr>
            <p:cNvPr id="153" name="Rectangle 8"/>
            <p:cNvSpPr>
              <a:spLocks noChangeArrowheads="1"/>
            </p:cNvSpPr>
            <p:nvPr/>
          </p:nvSpPr>
          <p:spPr bwMode="auto">
            <a:xfrm>
              <a:off x="2494" y="1521"/>
              <a:ext cx="1314" cy="149"/>
            </a:xfrm>
            <a:prstGeom prst="rect">
              <a:avLst/>
            </a:prstGeom>
            <a:noFill/>
            <a:ln w="12700">
              <a:noFill/>
              <a:miter lim="800000"/>
              <a:headEnd/>
              <a:tailEnd/>
            </a:ln>
            <a:effectLst/>
          </p:spPr>
          <p:txBody>
            <a:bodyPr wrap="none" lIns="63500" tIns="25400" rIns="63500" bIns="25400">
              <a:spAutoFit/>
            </a:bodyPr>
            <a:lstStyle/>
            <a:p>
              <a:pPr defTabSz="762000"/>
              <a:r>
                <a:rPr lang="en-US" altLang="ko-KR" sz="1200" b="1"/>
                <a:t>10   9     8   7   6   5     4   3   2   1</a:t>
              </a:r>
            </a:p>
          </p:txBody>
        </p:sp>
        <p:sp>
          <p:nvSpPr>
            <p:cNvPr id="154" name="Rectangle 9"/>
            <p:cNvSpPr>
              <a:spLocks noChangeArrowheads="1"/>
            </p:cNvSpPr>
            <p:nvPr/>
          </p:nvSpPr>
          <p:spPr bwMode="auto">
            <a:xfrm>
              <a:off x="2865" y="1358"/>
              <a:ext cx="568" cy="149"/>
            </a:xfrm>
            <a:prstGeom prst="rect">
              <a:avLst/>
            </a:prstGeom>
            <a:noFill/>
            <a:ln w="12700">
              <a:noFill/>
              <a:miter lim="800000"/>
              <a:headEnd/>
              <a:tailEnd/>
            </a:ln>
            <a:effectLst/>
          </p:spPr>
          <p:txBody>
            <a:bodyPr wrap="none" lIns="63500" tIns="25400" rIns="63500" bIns="25400">
              <a:spAutoFit/>
            </a:bodyPr>
            <a:lstStyle/>
            <a:p>
              <a:pPr defTabSz="762000"/>
              <a:r>
                <a:rPr lang="en-US" altLang="ko-KR" sz="1200" b="1"/>
                <a:t>Address bus</a:t>
              </a:r>
            </a:p>
          </p:txBody>
        </p:sp>
        <p:sp>
          <p:nvSpPr>
            <p:cNvPr id="155" name="Rectangle 10"/>
            <p:cNvSpPr>
              <a:spLocks noChangeArrowheads="1"/>
            </p:cNvSpPr>
            <p:nvPr/>
          </p:nvSpPr>
          <p:spPr bwMode="auto">
            <a:xfrm>
              <a:off x="1042" y="1353"/>
              <a:ext cx="3035" cy="982"/>
            </a:xfrm>
            <a:prstGeom prst="rect">
              <a:avLst/>
            </a:prstGeom>
            <a:noFill/>
            <a:ln w="12700">
              <a:solidFill>
                <a:schemeClr val="tx1"/>
              </a:solidFill>
              <a:miter lim="800000"/>
              <a:headEnd/>
              <a:tailEnd/>
            </a:ln>
            <a:effectLst/>
          </p:spPr>
          <p:txBody>
            <a:bodyPr wrap="none" anchor="ctr"/>
            <a:lstStyle/>
            <a:p>
              <a:endParaRPr lang="en-US" b="1"/>
            </a:p>
          </p:txBody>
        </p:sp>
        <p:sp>
          <p:nvSpPr>
            <p:cNvPr id="156" name="Line 11"/>
            <p:cNvSpPr>
              <a:spLocks noChangeShapeType="1"/>
            </p:cNvSpPr>
            <p:nvPr/>
          </p:nvSpPr>
          <p:spPr bwMode="auto">
            <a:xfrm>
              <a:off x="1042" y="1675"/>
              <a:ext cx="3035" cy="0"/>
            </a:xfrm>
            <a:prstGeom prst="line">
              <a:avLst/>
            </a:prstGeom>
            <a:noFill/>
            <a:ln w="12700">
              <a:solidFill>
                <a:schemeClr val="tx1"/>
              </a:solidFill>
              <a:round/>
              <a:headEnd/>
              <a:tailEnd/>
            </a:ln>
            <a:effectLst/>
          </p:spPr>
          <p:txBody>
            <a:bodyPr wrap="none" anchor="ctr"/>
            <a:lstStyle/>
            <a:p>
              <a:endParaRPr lang="en-US" b="1"/>
            </a:p>
          </p:txBody>
        </p:sp>
        <p:sp>
          <p:nvSpPr>
            <p:cNvPr id="157" name="Line 12"/>
            <p:cNvSpPr>
              <a:spLocks noChangeShapeType="1"/>
            </p:cNvSpPr>
            <p:nvPr/>
          </p:nvSpPr>
          <p:spPr bwMode="auto">
            <a:xfrm>
              <a:off x="2431" y="1353"/>
              <a:ext cx="0" cy="982"/>
            </a:xfrm>
            <a:prstGeom prst="line">
              <a:avLst/>
            </a:prstGeom>
            <a:noFill/>
            <a:ln w="12700">
              <a:solidFill>
                <a:schemeClr val="tx1"/>
              </a:solidFill>
              <a:round/>
              <a:headEnd/>
              <a:tailEnd/>
            </a:ln>
            <a:effectLst/>
          </p:spPr>
          <p:txBody>
            <a:bodyPr wrap="none" anchor="ctr"/>
            <a:lstStyle/>
            <a:p>
              <a:endParaRPr lang="en-US" b="1"/>
            </a:p>
          </p:txBody>
        </p:sp>
        <p:sp>
          <p:nvSpPr>
            <p:cNvPr id="158" name="Line 13"/>
            <p:cNvSpPr>
              <a:spLocks noChangeShapeType="1"/>
            </p:cNvSpPr>
            <p:nvPr/>
          </p:nvSpPr>
          <p:spPr bwMode="auto">
            <a:xfrm>
              <a:off x="2443" y="1512"/>
              <a:ext cx="1634" cy="0"/>
            </a:xfrm>
            <a:prstGeom prst="line">
              <a:avLst/>
            </a:prstGeom>
            <a:noFill/>
            <a:ln w="12700">
              <a:solidFill>
                <a:schemeClr val="tx1"/>
              </a:solidFill>
              <a:round/>
              <a:headEnd/>
              <a:tailEnd/>
            </a:ln>
            <a:effectLst/>
          </p:spPr>
          <p:txBody>
            <a:bodyPr wrap="none" anchor="ctr"/>
            <a:lstStyle/>
            <a:p>
              <a:endParaRPr lang="en-US" b="1"/>
            </a:p>
          </p:txBody>
        </p:sp>
      </p:grpSp>
      <p:grpSp>
        <p:nvGrpSpPr>
          <p:cNvPr id="3" name="Group 16"/>
          <p:cNvGrpSpPr>
            <a:grpSpLocks/>
          </p:cNvGrpSpPr>
          <p:nvPr/>
        </p:nvGrpSpPr>
        <p:grpSpPr bwMode="auto">
          <a:xfrm>
            <a:off x="457200" y="4432907"/>
            <a:ext cx="8077730" cy="1622368"/>
            <a:chOff x="392" y="3200"/>
            <a:chExt cx="2989" cy="1476"/>
          </a:xfrm>
        </p:grpSpPr>
        <p:sp>
          <p:nvSpPr>
            <p:cNvPr id="160" name="Rectangle 14"/>
            <p:cNvSpPr>
              <a:spLocks noChangeArrowheads="1"/>
            </p:cNvSpPr>
            <p:nvPr/>
          </p:nvSpPr>
          <p:spPr bwMode="auto">
            <a:xfrm>
              <a:off x="392" y="3200"/>
              <a:ext cx="1033" cy="263"/>
            </a:xfrm>
            <a:prstGeom prst="rect">
              <a:avLst/>
            </a:prstGeom>
            <a:noFill/>
            <a:ln w="12700">
              <a:noFill/>
              <a:miter lim="800000"/>
              <a:headEnd/>
              <a:tailEnd/>
            </a:ln>
            <a:effectLst/>
          </p:spPr>
          <p:txBody>
            <a:bodyPr wrap="none" lIns="63500" tIns="25400" rIns="63500" bIns="25400">
              <a:spAutoFit/>
            </a:bodyPr>
            <a:lstStyle/>
            <a:p>
              <a:pPr defTabSz="762000">
                <a:lnSpc>
                  <a:spcPct val="85000"/>
                </a:lnSpc>
              </a:pPr>
              <a:r>
                <a:rPr lang="en-US" altLang="ko-KR" sz="1800" b="1" dirty="0"/>
                <a:t>Memory Connection to CPU</a:t>
              </a:r>
            </a:p>
          </p:txBody>
        </p:sp>
        <p:sp>
          <p:nvSpPr>
            <p:cNvPr id="161" name="Rectangle 15"/>
            <p:cNvSpPr>
              <a:spLocks noChangeArrowheads="1"/>
            </p:cNvSpPr>
            <p:nvPr/>
          </p:nvSpPr>
          <p:spPr bwMode="auto">
            <a:xfrm>
              <a:off x="584" y="3495"/>
              <a:ext cx="2797" cy="1181"/>
            </a:xfrm>
            <a:prstGeom prst="rect">
              <a:avLst/>
            </a:prstGeom>
            <a:noFill/>
            <a:ln w="12700">
              <a:noFill/>
              <a:miter lim="800000"/>
              <a:headEnd/>
              <a:tailEnd/>
            </a:ln>
            <a:effectLst/>
          </p:spPr>
          <p:txBody>
            <a:bodyPr wrap="square" lIns="63500" tIns="25400" rIns="63500" bIns="25400">
              <a:spAutoFit/>
            </a:bodyPr>
            <a:lstStyle/>
            <a:p>
              <a:pPr defTabSz="762000">
                <a:lnSpc>
                  <a:spcPct val="90000"/>
                </a:lnSpc>
                <a:buFontTx/>
                <a:buChar char="-"/>
              </a:pPr>
              <a:r>
                <a:rPr lang="en-US" altLang="ko-KR" sz="1800" b="1" dirty="0"/>
                <a:t>RAM and ROM chips are connected to a CPU through the data and address buses</a:t>
              </a:r>
            </a:p>
            <a:p>
              <a:pPr defTabSz="762000">
                <a:lnSpc>
                  <a:spcPct val="90000"/>
                </a:lnSpc>
                <a:buFontTx/>
                <a:buChar char="-"/>
              </a:pPr>
              <a:r>
                <a:rPr lang="en-US" altLang="ko-KR" sz="1800" b="1" dirty="0"/>
                <a:t>- The low-order lines in the address bus select the byte within the chips and other lines in the address bus select a particular chip through its chip select inputs</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7025"/>
            <a:ext cx="8610600" cy="6370975"/>
          </a:xfrm>
          <a:prstGeom prst="rect">
            <a:avLst/>
          </a:prstGeom>
        </p:spPr>
        <p:txBody>
          <a:bodyPr wrap="square">
            <a:spAutoFit/>
          </a:bodyPr>
          <a:lstStyle/>
          <a:p>
            <a:pPr algn="just"/>
            <a:endParaRPr lang="en-US" sz="2400" dirty="0" smtClean="0"/>
          </a:p>
          <a:p>
            <a:pPr algn="just">
              <a:buFont typeface="Wingdings" pitchFamily="2" charset="2"/>
              <a:buChar char="q"/>
            </a:pPr>
            <a:r>
              <a:rPr lang="en-US" sz="2400" dirty="0" smtClean="0"/>
              <a:t>When a page fault appears, the program that is directly in execution is stopped just before the required page is transferred into the main memory. Because the act of loading a page from auxiliary memory to main memory is an I/O operation, the operating framework creates this function for the I/O processor.</a:t>
            </a:r>
          </a:p>
          <a:p>
            <a:pPr algn="just"/>
            <a:endParaRPr lang="en-US" sz="2400" dirty="0" smtClean="0"/>
          </a:p>
          <a:p>
            <a:pPr algn="just">
              <a:buFont typeface="Wingdings" pitchFamily="2" charset="2"/>
              <a:buChar char="q"/>
            </a:pPr>
            <a:r>
              <a:rPr lang="en-US" sz="2400" dirty="0" smtClean="0"/>
              <a:t>In this interval, control is moved to the next program in the main memory that is waiting to be prepared in the CPU. Soon after the memory block is assigned and then moved, the suspended program can resume execution.</a:t>
            </a:r>
          </a:p>
          <a:p>
            <a:pPr algn="just"/>
            <a:endParaRPr lang="en-US" sz="2400" dirty="0" smtClean="0"/>
          </a:p>
          <a:p>
            <a:pPr algn="just">
              <a:buFont typeface="Wingdings" pitchFamily="2" charset="2"/>
              <a:buChar char="q"/>
            </a:pPr>
            <a:r>
              <a:rPr lang="en-US" sz="2400" dirty="0" smtClean="0"/>
              <a:t>If the main memory is full, a new page cannot be moved in. Therefore, it is important to remove a page from a memory block to hold the new page. The decision of removing specific pages from memory is determined by the replacement algorithm.</a:t>
            </a:r>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12845"/>
            <a:ext cx="8686800" cy="6370975"/>
          </a:xfrm>
          <a:prstGeom prst="rect">
            <a:avLst/>
          </a:prstGeom>
        </p:spPr>
        <p:txBody>
          <a:bodyPr wrap="square">
            <a:spAutoFit/>
          </a:bodyPr>
          <a:lstStyle/>
          <a:p>
            <a:pPr algn="just"/>
            <a:r>
              <a:rPr lang="en-US" sz="2400" dirty="0" smtClean="0">
                <a:solidFill>
                  <a:srgbClr val="00B050"/>
                </a:solidFill>
              </a:rPr>
              <a:t>There are two common replacement algorithms used are the first-in, first-out (FIFO) and least recently used (LRU).</a:t>
            </a:r>
          </a:p>
          <a:p>
            <a:pPr algn="just"/>
            <a:endParaRPr lang="en-US" sz="2400" dirty="0" smtClean="0"/>
          </a:p>
          <a:p>
            <a:pPr algn="just">
              <a:buFont typeface="Wingdings" pitchFamily="2" charset="2"/>
              <a:buChar char="ü"/>
            </a:pPr>
            <a:r>
              <a:rPr lang="en-US" sz="2400" dirty="0" smtClean="0"/>
              <a:t>The FIFO algorithm chooses to replace the page that has been in memory for the highest time. Every time a page is weighted into memory, its identification number is pushed into a FIFO stack.</a:t>
            </a:r>
          </a:p>
          <a:p>
            <a:pPr algn="just"/>
            <a:endParaRPr lang="en-US" sz="2400" dirty="0" smtClean="0"/>
          </a:p>
          <a:p>
            <a:pPr algn="just">
              <a:buFont typeface="Wingdings" pitchFamily="2" charset="2"/>
              <a:buChar char="ü"/>
            </a:pPr>
            <a:r>
              <a:rPr lang="en-US" sz="2400" dirty="0" smtClean="0"/>
              <a:t>FIFO will be complete whenever memory has no more null blocks. When a new page should be loaded, the page least currently transports in is removed. The page to be removed is simply determined because its identification number is at the high of the FIFO stack.</a:t>
            </a:r>
          </a:p>
          <a:p>
            <a:pPr algn="just"/>
            <a:endParaRPr lang="en-US" sz="2400" dirty="0" smtClean="0"/>
          </a:p>
          <a:p>
            <a:pPr algn="just">
              <a:buFont typeface="Wingdings" pitchFamily="2" charset="2"/>
              <a:buChar char="ü"/>
            </a:pPr>
            <a:r>
              <a:rPr lang="en-US" sz="2400" dirty="0" smtClean="0"/>
              <a:t>The FIFO replacement policy has the benefit of being simple to execute. It has the drawback that under specific circumstances pages are removed and loaded from memory too frequently.</a:t>
            </a: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889844"/>
            <a:ext cx="8763000" cy="5262979"/>
          </a:xfrm>
          <a:prstGeom prst="rect">
            <a:avLst/>
          </a:prstGeom>
        </p:spPr>
        <p:txBody>
          <a:bodyPr wrap="square">
            <a:spAutoFit/>
          </a:bodyPr>
          <a:lstStyle/>
          <a:p>
            <a:pPr algn="just">
              <a:buFont typeface="Wingdings" pitchFamily="2" charset="2"/>
              <a:buChar char="v"/>
            </a:pPr>
            <a:r>
              <a:rPr lang="en-US" sz="2400" dirty="0" smtClean="0"/>
              <a:t>The LRU policy is more complex to execute but has been more interesting on the presumption that the least recently used page is an excellent applicant for removal than the least recently loaded page as in FIFO. The LRU algorithm can be executed by relating a counter with each page that is in the main memory.</a:t>
            </a:r>
          </a:p>
          <a:p>
            <a:pPr algn="just">
              <a:buFont typeface="Wingdings" pitchFamily="2" charset="2"/>
              <a:buChar char="v"/>
            </a:pPr>
            <a:endParaRPr lang="en-US" sz="2400" dirty="0" smtClean="0"/>
          </a:p>
          <a:p>
            <a:pPr algn="just">
              <a:buFont typeface="Wingdings" pitchFamily="2" charset="2"/>
              <a:buChar char="v"/>
            </a:pPr>
            <a:r>
              <a:rPr lang="en-US" sz="2400" dirty="0" smtClean="0"/>
              <a:t>When a page is referenced, its associated counter is set to zero. At permanent intervals of time, the counters related to all pages directly in memory are incremented by 1.</a:t>
            </a:r>
          </a:p>
          <a:p>
            <a:pPr algn="just">
              <a:buFont typeface="Wingdings" pitchFamily="2" charset="2"/>
              <a:buChar char="v"/>
            </a:pPr>
            <a:endParaRPr lang="en-US" sz="2400" dirty="0" smtClean="0"/>
          </a:p>
          <a:p>
            <a:pPr algn="just">
              <a:buFont typeface="Wingdings" pitchFamily="2" charset="2"/>
              <a:buChar char="v"/>
            </a:pPr>
            <a:r>
              <a:rPr lang="en-US" sz="2400" dirty="0" smtClean="0"/>
              <a:t>The least recently used page is the page with the largest count. The counters are known as aging registers, as their count denotes their age, that is, how long ago their related pages have been referenced.</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5</a:t>
            </a:fld>
            <a:r>
              <a:rPr lang="en-US" dirty="0"/>
              <a:t>				          Lecture 40</a:t>
            </a:r>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Connection of Memory to CPU</a:t>
            </a:r>
          </a:p>
        </p:txBody>
      </p:sp>
      <p:grpSp>
        <p:nvGrpSpPr>
          <p:cNvPr id="2" name="Group 204"/>
          <p:cNvGrpSpPr/>
          <p:nvPr/>
        </p:nvGrpSpPr>
        <p:grpSpPr>
          <a:xfrm>
            <a:off x="1896791" y="1219532"/>
            <a:ext cx="4504009" cy="5333668"/>
            <a:chOff x="1336675" y="933782"/>
            <a:chExt cx="4580209" cy="5562268"/>
          </a:xfrm>
        </p:grpSpPr>
        <p:pic>
          <p:nvPicPr>
            <p:cNvPr id="23" name="Picture 3"/>
            <p:cNvPicPr>
              <a:picLocks noChangeArrowheads="1"/>
            </p:cNvPicPr>
            <p:nvPr/>
          </p:nvPicPr>
          <p:blipFill>
            <a:blip r:embed="rId2" cstate="print"/>
            <a:srcRect/>
            <a:stretch>
              <a:fillRect/>
            </a:stretch>
          </p:blipFill>
          <p:spPr bwMode="auto">
            <a:xfrm>
              <a:off x="3940175" y="6008688"/>
              <a:ext cx="228600" cy="460375"/>
            </a:xfrm>
            <a:prstGeom prst="rect">
              <a:avLst/>
            </a:prstGeom>
            <a:noFill/>
            <a:ln w="12700">
              <a:noFill/>
              <a:miter lim="800000"/>
              <a:headEnd/>
              <a:tailEnd/>
            </a:ln>
            <a:effectLst/>
          </p:spPr>
        </p:pic>
        <p:sp>
          <p:nvSpPr>
            <p:cNvPr id="24" name="Arc 4"/>
            <p:cNvSpPr>
              <a:spLocks/>
            </p:cNvSpPr>
            <p:nvPr/>
          </p:nvSpPr>
          <p:spPr bwMode="auto">
            <a:xfrm>
              <a:off x="3889375" y="209073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25" name="Line 5"/>
            <p:cNvSpPr>
              <a:spLocks noChangeShapeType="1"/>
            </p:cNvSpPr>
            <p:nvPr/>
          </p:nvSpPr>
          <p:spPr bwMode="auto">
            <a:xfrm>
              <a:off x="2713038" y="2128838"/>
              <a:ext cx="1176337" cy="0"/>
            </a:xfrm>
            <a:prstGeom prst="line">
              <a:avLst/>
            </a:prstGeom>
            <a:noFill/>
            <a:ln w="25400">
              <a:solidFill>
                <a:srgbClr val="000000"/>
              </a:solidFill>
              <a:round/>
              <a:headEnd/>
              <a:tailEnd/>
            </a:ln>
            <a:effectLst/>
          </p:spPr>
          <p:txBody>
            <a:bodyPr wrap="none" anchor="ctr"/>
            <a:lstStyle/>
            <a:p>
              <a:endParaRPr lang="en-US" sz="1050" b="1"/>
            </a:p>
          </p:txBody>
        </p:sp>
        <p:sp>
          <p:nvSpPr>
            <p:cNvPr id="26" name="Arc 6"/>
            <p:cNvSpPr>
              <a:spLocks/>
            </p:cNvSpPr>
            <p:nvPr/>
          </p:nvSpPr>
          <p:spPr bwMode="auto">
            <a:xfrm>
              <a:off x="3894138" y="240188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27" name="Line 7"/>
            <p:cNvSpPr>
              <a:spLocks noChangeShapeType="1"/>
            </p:cNvSpPr>
            <p:nvPr/>
          </p:nvSpPr>
          <p:spPr bwMode="auto">
            <a:xfrm>
              <a:off x="3492500" y="2433638"/>
              <a:ext cx="415925" cy="0"/>
            </a:xfrm>
            <a:prstGeom prst="line">
              <a:avLst/>
            </a:prstGeom>
            <a:noFill/>
            <a:ln w="25400">
              <a:solidFill>
                <a:srgbClr val="000000"/>
              </a:solidFill>
              <a:round/>
              <a:headEnd/>
              <a:tailEnd/>
            </a:ln>
            <a:effectLst/>
          </p:spPr>
          <p:txBody>
            <a:bodyPr wrap="none" anchor="ctr"/>
            <a:lstStyle/>
            <a:p>
              <a:endParaRPr lang="en-US" sz="1050" b="1"/>
            </a:p>
          </p:txBody>
        </p:sp>
        <p:sp>
          <p:nvSpPr>
            <p:cNvPr id="28" name="Arc 8"/>
            <p:cNvSpPr>
              <a:spLocks/>
            </p:cNvSpPr>
            <p:nvPr/>
          </p:nvSpPr>
          <p:spPr bwMode="auto">
            <a:xfrm>
              <a:off x="3889375" y="2555875"/>
              <a:ext cx="107950" cy="69850"/>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29" name="Line 9"/>
            <p:cNvSpPr>
              <a:spLocks noChangeShapeType="1"/>
            </p:cNvSpPr>
            <p:nvPr/>
          </p:nvSpPr>
          <p:spPr bwMode="auto">
            <a:xfrm>
              <a:off x="3689350" y="2587625"/>
              <a:ext cx="200025" cy="0"/>
            </a:xfrm>
            <a:prstGeom prst="line">
              <a:avLst/>
            </a:prstGeom>
            <a:noFill/>
            <a:ln w="25400">
              <a:solidFill>
                <a:srgbClr val="000000"/>
              </a:solidFill>
              <a:round/>
              <a:headEnd/>
              <a:tailEnd/>
            </a:ln>
            <a:effectLst/>
          </p:spPr>
          <p:txBody>
            <a:bodyPr wrap="none" anchor="ctr"/>
            <a:lstStyle/>
            <a:p>
              <a:endParaRPr lang="en-US" sz="1050" b="1"/>
            </a:p>
          </p:txBody>
        </p:sp>
        <p:sp>
          <p:nvSpPr>
            <p:cNvPr id="30" name="Arc 10"/>
            <p:cNvSpPr>
              <a:spLocks/>
            </p:cNvSpPr>
            <p:nvPr/>
          </p:nvSpPr>
          <p:spPr bwMode="auto">
            <a:xfrm>
              <a:off x="3894138" y="2706688"/>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31" name="Line 11"/>
            <p:cNvSpPr>
              <a:spLocks noChangeShapeType="1"/>
            </p:cNvSpPr>
            <p:nvPr/>
          </p:nvSpPr>
          <p:spPr bwMode="auto">
            <a:xfrm>
              <a:off x="3103563" y="2740025"/>
              <a:ext cx="809625" cy="0"/>
            </a:xfrm>
            <a:prstGeom prst="line">
              <a:avLst/>
            </a:prstGeom>
            <a:noFill/>
            <a:ln w="25400">
              <a:solidFill>
                <a:srgbClr val="000000"/>
              </a:solidFill>
              <a:round/>
              <a:headEnd/>
              <a:tailEnd/>
            </a:ln>
            <a:effectLst/>
          </p:spPr>
          <p:txBody>
            <a:bodyPr wrap="none" anchor="ctr"/>
            <a:lstStyle/>
            <a:p>
              <a:endParaRPr lang="en-US" sz="1050" b="1"/>
            </a:p>
          </p:txBody>
        </p:sp>
        <p:sp>
          <p:nvSpPr>
            <p:cNvPr id="32" name="Rectangle 12"/>
            <p:cNvSpPr>
              <a:spLocks noChangeArrowheads="1"/>
            </p:cNvSpPr>
            <p:nvPr/>
          </p:nvSpPr>
          <p:spPr bwMode="auto">
            <a:xfrm>
              <a:off x="3986213" y="2016125"/>
              <a:ext cx="394340"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CS1</a:t>
              </a:r>
            </a:p>
          </p:txBody>
        </p:sp>
        <p:sp>
          <p:nvSpPr>
            <p:cNvPr id="33" name="Rectangle 13"/>
            <p:cNvSpPr>
              <a:spLocks noChangeArrowheads="1"/>
            </p:cNvSpPr>
            <p:nvPr/>
          </p:nvSpPr>
          <p:spPr bwMode="auto">
            <a:xfrm>
              <a:off x="3986213" y="2168525"/>
              <a:ext cx="394340"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CS2</a:t>
              </a:r>
            </a:p>
          </p:txBody>
        </p:sp>
        <p:sp>
          <p:nvSpPr>
            <p:cNvPr id="34" name="Rectangle 14"/>
            <p:cNvSpPr>
              <a:spLocks noChangeArrowheads="1"/>
            </p:cNvSpPr>
            <p:nvPr/>
          </p:nvSpPr>
          <p:spPr bwMode="auto">
            <a:xfrm>
              <a:off x="3986213" y="2324100"/>
              <a:ext cx="346250"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RD</a:t>
              </a:r>
            </a:p>
          </p:txBody>
        </p:sp>
        <p:sp>
          <p:nvSpPr>
            <p:cNvPr id="35" name="Rectangle 15"/>
            <p:cNvSpPr>
              <a:spLocks noChangeArrowheads="1"/>
            </p:cNvSpPr>
            <p:nvPr/>
          </p:nvSpPr>
          <p:spPr bwMode="auto">
            <a:xfrm>
              <a:off x="3986213" y="2484438"/>
              <a:ext cx="384722"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WR</a:t>
              </a:r>
            </a:p>
          </p:txBody>
        </p:sp>
        <p:sp>
          <p:nvSpPr>
            <p:cNvPr id="36" name="Rectangle 16"/>
            <p:cNvSpPr>
              <a:spLocks noChangeArrowheads="1"/>
            </p:cNvSpPr>
            <p:nvPr/>
          </p:nvSpPr>
          <p:spPr bwMode="auto">
            <a:xfrm>
              <a:off x="3997325" y="2638425"/>
              <a:ext cx="423194"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AD7</a:t>
              </a:r>
            </a:p>
          </p:txBody>
        </p:sp>
        <p:sp>
          <p:nvSpPr>
            <p:cNvPr id="37" name="Rectangle 17"/>
            <p:cNvSpPr>
              <a:spLocks noChangeArrowheads="1"/>
            </p:cNvSpPr>
            <p:nvPr/>
          </p:nvSpPr>
          <p:spPr bwMode="auto">
            <a:xfrm>
              <a:off x="4398963" y="2278063"/>
              <a:ext cx="596318" cy="3944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128 x 8</a:t>
              </a:r>
            </a:p>
            <a:p>
              <a:pPr defTabSz="762000" eaLnBrk="1">
                <a:lnSpc>
                  <a:spcPct val="90000"/>
                </a:lnSpc>
              </a:pPr>
              <a:endParaRPr lang="en-US" altLang="ko-KR" sz="1050" b="1">
                <a:solidFill>
                  <a:srgbClr val="000000"/>
                </a:solidFill>
              </a:endParaRPr>
            </a:p>
          </p:txBody>
        </p:sp>
        <p:sp>
          <p:nvSpPr>
            <p:cNvPr id="38" name="Rectangle 18"/>
            <p:cNvSpPr>
              <a:spLocks noChangeArrowheads="1"/>
            </p:cNvSpPr>
            <p:nvPr/>
          </p:nvSpPr>
          <p:spPr bwMode="auto">
            <a:xfrm>
              <a:off x="4398963" y="2405063"/>
              <a:ext cx="597922"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RAM  1</a:t>
              </a:r>
            </a:p>
          </p:txBody>
        </p:sp>
        <p:sp>
          <p:nvSpPr>
            <p:cNvPr id="39" name="Rectangle 19"/>
            <p:cNvSpPr>
              <a:spLocks noChangeArrowheads="1"/>
            </p:cNvSpPr>
            <p:nvPr/>
          </p:nvSpPr>
          <p:spPr bwMode="auto">
            <a:xfrm>
              <a:off x="4008438" y="2025650"/>
              <a:ext cx="1279525" cy="798513"/>
            </a:xfrm>
            <a:prstGeom prst="rect">
              <a:avLst/>
            </a:prstGeom>
            <a:noFill/>
            <a:ln w="25400">
              <a:solidFill>
                <a:srgbClr val="000000"/>
              </a:solidFill>
              <a:miter lim="800000"/>
              <a:headEnd/>
              <a:tailEnd/>
            </a:ln>
            <a:effectLst/>
          </p:spPr>
          <p:txBody>
            <a:bodyPr wrap="none" anchor="ctr"/>
            <a:lstStyle/>
            <a:p>
              <a:endParaRPr lang="en-US" sz="1050" b="1"/>
            </a:p>
          </p:txBody>
        </p:sp>
        <p:sp>
          <p:nvSpPr>
            <p:cNvPr id="40" name="Arc 20"/>
            <p:cNvSpPr>
              <a:spLocks/>
            </p:cNvSpPr>
            <p:nvPr/>
          </p:nvSpPr>
          <p:spPr bwMode="auto">
            <a:xfrm>
              <a:off x="5522913" y="239077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41" name="Arc 21"/>
            <p:cNvSpPr>
              <a:spLocks/>
            </p:cNvSpPr>
            <p:nvPr/>
          </p:nvSpPr>
          <p:spPr bwMode="auto">
            <a:xfrm>
              <a:off x="5307013" y="2390775"/>
              <a:ext cx="107950" cy="68263"/>
            </a:xfrm>
            <a:custGeom>
              <a:avLst/>
              <a:gdLst>
                <a:gd name="G0" fmla="+- 0 0 0"/>
                <a:gd name="G1" fmla="+- 8890 0 0"/>
                <a:gd name="G2" fmla="+- 21600 0 0"/>
                <a:gd name="T0" fmla="*/ 19686 w 21600"/>
                <a:gd name="T1" fmla="*/ 0 h 17514"/>
                <a:gd name="T2" fmla="*/ 19804 w 21600"/>
                <a:gd name="T3" fmla="*/ 17514 h 17514"/>
                <a:gd name="T4" fmla="*/ 0 w 21600"/>
                <a:gd name="T5" fmla="*/ 8890 h 17514"/>
              </a:gdLst>
              <a:ahLst/>
              <a:cxnLst>
                <a:cxn ang="0">
                  <a:pos x="T0" y="T1"/>
                </a:cxn>
                <a:cxn ang="0">
                  <a:pos x="T2" y="T3"/>
                </a:cxn>
                <a:cxn ang="0">
                  <a:pos x="T4" y="T5"/>
                </a:cxn>
              </a:cxnLst>
              <a:rect l="0" t="0" r="r" b="b"/>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25400" cap="rnd">
              <a:noFill/>
              <a:round/>
              <a:headEnd/>
              <a:tailEnd/>
            </a:ln>
            <a:effectLst/>
          </p:spPr>
          <p:txBody>
            <a:bodyPr wrap="none" anchor="ctr"/>
            <a:lstStyle/>
            <a:p>
              <a:endParaRPr lang="en-US" sz="1050" b="1"/>
            </a:p>
          </p:txBody>
        </p:sp>
        <p:sp>
          <p:nvSpPr>
            <p:cNvPr id="42" name="Line 22"/>
            <p:cNvSpPr>
              <a:spLocks noChangeShapeType="1"/>
            </p:cNvSpPr>
            <p:nvPr/>
          </p:nvSpPr>
          <p:spPr bwMode="auto">
            <a:xfrm>
              <a:off x="5407025" y="2425700"/>
              <a:ext cx="119063" cy="0"/>
            </a:xfrm>
            <a:prstGeom prst="line">
              <a:avLst/>
            </a:prstGeom>
            <a:noFill/>
            <a:ln w="25400">
              <a:solidFill>
                <a:srgbClr val="000000"/>
              </a:solidFill>
              <a:round/>
              <a:headEnd/>
              <a:tailEnd/>
            </a:ln>
            <a:effectLst/>
          </p:spPr>
          <p:txBody>
            <a:bodyPr wrap="none" anchor="ctr"/>
            <a:lstStyle/>
            <a:p>
              <a:endParaRPr lang="en-US" sz="1050" b="1"/>
            </a:p>
          </p:txBody>
        </p:sp>
        <p:sp>
          <p:nvSpPr>
            <p:cNvPr id="43" name="Line 23"/>
            <p:cNvSpPr>
              <a:spLocks noChangeShapeType="1"/>
            </p:cNvSpPr>
            <p:nvPr/>
          </p:nvSpPr>
          <p:spPr bwMode="auto">
            <a:xfrm>
              <a:off x="4086225" y="2203450"/>
              <a:ext cx="238125" cy="0"/>
            </a:xfrm>
            <a:prstGeom prst="line">
              <a:avLst/>
            </a:prstGeom>
            <a:noFill/>
            <a:ln w="25400">
              <a:solidFill>
                <a:srgbClr val="000000"/>
              </a:solidFill>
              <a:round/>
              <a:headEnd/>
              <a:tailEnd/>
            </a:ln>
            <a:effectLst/>
          </p:spPr>
          <p:txBody>
            <a:bodyPr wrap="none" anchor="ctr"/>
            <a:lstStyle/>
            <a:p>
              <a:endParaRPr lang="en-US" sz="1050" b="1"/>
            </a:p>
          </p:txBody>
        </p:sp>
        <p:sp>
          <p:nvSpPr>
            <p:cNvPr id="44" name="Arc 25"/>
            <p:cNvSpPr>
              <a:spLocks/>
            </p:cNvSpPr>
            <p:nvPr/>
          </p:nvSpPr>
          <p:spPr bwMode="auto">
            <a:xfrm>
              <a:off x="3889375" y="3008313"/>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45" name="Line 26"/>
            <p:cNvSpPr>
              <a:spLocks noChangeShapeType="1"/>
            </p:cNvSpPr>
            <p:nvPr/>
          </p:nvSpPr>
          <p:spPr bwMode="auto">
            <a:xfrm>
              <a:off x="2519363" y="3046413"/>
              <a:ext cx="1370012" cy="0"/>
            </a:xfrm>
            <a:prstGeom prst="line">
              <a:avLst/>
            </a:prstGeom>
            <a:noFill/>
            <a:ln w="25400">
              <a:solidFill>
                <a:srgbClr val="000000"/>
              </a:solidFill>
              <a:round/>
              <a:headEnd/>
              <a:tailEnd/>
            </a:ln>
            <a:effectLst/>
          </p:spPr>
          <p:txBody>
            <a:bodyPr wrap="none" anchor="ctr"/>
            <a:lstStyle/>
            <a:p>
              <a:endParaRPr lang="en-US" sz="1050" b="1"/>
            </a:p>
          </p:txBody>
        </p:sp>
        <p:sp>
          <p:nvSpPr>
            <p:cNvPr id="46" name="Arc 27"/>
            <p:cNvSpPr>
              <a:spLocks/>
            </p:cNvSpPr>
            <p:nvPr/>
          </p:nvSpPr>
          <p:spPr bwMode="auto">
            <a:xfrm>
              <a:off x="3889375" y="3160713"/>
              <a:ext cx="107950" cy="69850"/>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47" name="Line 28"/>
            <p:cNvSpPr>
              <a:spLocks noChangeShapeType="1"/>
            </p:cNvSpPr>
            <p:nvPr/>
          </p:nvSpPr>
          <p:spPr bwMode="auto">
            <a:xfrm>
              <a:off x="3298825" y="3198813"/>
              <a:ext cx="590550" cy="0"/>
            </a:xfrm>
            <a:prstGeom prst="line">
              <a:avLst/>
            </a:prstGeom>
            <a:noFill/>
            <a:ln w="25400">
              <a:solidFill>
                <a:srgbClr val="000000"/>
              </a:solidFill>
              <a:round/>
              <a:headEnd/>
              <a:tailEnd/>
            </a:ln>
            <a:effectLst/>
          </p:spPr>
          <p:txBody>
            <a:bodyPr wrap="none" anchor="ctr"/>
            <a:lstStyle/>
            <a:p>
              <a:endParaRPr lang="en-US" sz="1050" b="1"/>
            </a:p>
          </p:txBody>
        </p:sp>
        <p:sp>
          <p:nvSpPr>
            <p:cNvPr id="48" name="Arc 29"/>
            <p:cNvSpPr>
              <a:spLocks/>
            </p:cNvSpPr>
            <p:nvPr/>
          </p:nvSpPr>
          <p:spPr bwMode="auto">
            <a:xfrm>
              <a:off x="3894138" y="331787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49" name="Line 30"/>
            <p:cNvSpPr>
              <a:spLocks noChangeShapeType="1"/>
            </p:cNvSpPr>
            <p:nvPr/>
          </p:nvSpPr>
          <p:spPr bwMode="auto">
            <a:xfrm>
              <a:off x="3492500" y="3352800"/>
              <a:ext cx="420688" cy="0"/>
            </a:xfrm>
            <a:prstGeom prst="line">
              <a:avLst/>
            </a:prstGeom>
            <a:noFill/>
            <a:ln w="25400">
              <a:solidFill>
                <a:srgbClr val="000000"/>
              </a:solidFill>
              <a:round/>
              <a:headEnd/>
              <a:tailEnd/>
            </a:ln>
            <a:effectLst/>
          </p:spPr>
          <p:txBody>
            <a:bodyPr wrap="none" anchor="ctr"/>
            <a:lstStyle/>
            <a:p>
              <a:endParaRPr lang="en-US" sz="1050" b="1"/>
            </a:p>
          </p:txBody>
        </p:sp>
        <p:sp>
          <p:nvSpPr>
            <p:cNvPr id="50" name="Arc 31"/>
            <p:cNvSpPr>
              <a:spLocks/>
            </p:cNvSpPr>
            <p:nvPr/>
          </p:nvSpPr>
          <p:spPr bwMode="auto">
            <a:xfrm>
              <a:off x="3889375" y="346868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51" name="Line 32"/>
            <p:cNvSpPr>
              <a:spLocks noChangeShapeType="1"/>
            </p:cNvSpPr>
            <p:nvPr/>
          </p:nvSpPr>
          <p:spPr bwMode="auto">
            <a:xfrm>
              <a:off x="3689350" y="3506788"/>
              <a:ext cx="200025" cy="0"/>
            </a:xfrm>
            <a:prstGeom prst="line">
              <a:avLst/>
            </a:prstGeom>
            <a:noFill/>
            <a:ln w="25400">
              <a:solidFill>
                <a:srgbClr val="000000"/>
              </a:solidFill>
              <a:round/>
              <a:headEnd/>
              <a:tailEnd/>
            </a:ln>
            <a:effectLst/>
          </p:spPr>
          <p:txBody>
            <a:bodyPr wrap="none" anchor="ctr"/>
            <a:lstStyle/>
            <a:p>
              <a:endParaRPr lang="en-US" sz="1050" b="1"/>
            </a:p>
          </p:txBody>
        </p:sp>
        <p:sp>
          <p:nvSpPr>
            <p:cNvPr id="52" name="Arc 33"/>
            <p:cNvSpPr>
              <a:spLocks/>
            </p:cNvSpPr>
            <p:nvPr/>
          </p:nvSpPr>
          <p:spPr bwMode="auto">
            <a:xfrm>
              <a:off x="3889375" y="362585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53" name="Line 34"/>
            <p:cNvSpPr>
              <a:spLocks noChangeShapeType="1"/>
            </p:cNvSpPr>
            <p:nvPr/>
          </p:nvSpPr>
          <p:spPr bwMode="auto">
            <a:xfrm>
              <a:off x="3103563" y="3657600"/>
              <a:ext cx="785812" cy="0"/>
            </a:xfrm>
            <a:prstGeom prst="line">
              <a:avLst/>
            </a:prstGeom>
            <a:noFill/>
            <a:ln w="25400">
              <a:solidFill>
                <a:srgbClr val="000000"/>
              </a:solidFill>
              <a:round/>
              <a:headEnd/>
              <a:tailEnd/>
            </a:ln>
            <a:effectLst/>
          </p:spPr>
          <p:txBody>
            <a:bodyPr wrap="none" anchor="ctr"/>
            <a:lstStyle/>
            <a:p>
              <a:endParaRPr lang="en-US" sz="1050" b="1"/>
            </a:p>
          </p:txBody>
        </p:sp>
        <p:sp>
          <p:nvSpPr>
            <p:cNvPr id="54" name="Rectangle 35"/>
            <p:cNvSpPr>
              <a:spLocks noChangeArrowheads="1"/>
            </p:cNvSpPr>
            <p:nvPr/>
          </p:nvSpPr>
          <p:spPr bwMode="auto">
            <a:xfrm>
              <a:off x="3986213" y="2935288"/>
              <a:ext cx="394340"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CS1</a:t>
              </a:r>
            </a:p>
          </p:txBody>
        </p:sp>
        <p:sp>
          <p:nvSpPr>
            <p:cNvPr id="55" name="Rectangle 36"/>
            <p:cNvSpPr>
              <a:spLocks noChangeArrowheads="1"/>
            </p:cNvSpPr>
            <p:nvPr/>
          </p:nvSpPr>
          <p:spPr bwMode="auto">
            <a:xfrm>
              <a:off x="3986213" y="3087688"/>
              <a:ext cx="394340"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CS2</a:t>
              </a:r>
            </a:p>
          </p:txBody>
        </p:sp>
        <p:sp>
          <p:nvSpPr>
            <p:cNvPr id="56" name="Rectangle 37"/>
            <p:cNvSpPr>
              <a:spLocks noChangeArrowheads="1"/>
            </p:cNvSpPr>
            <p:nvPr/>
          </p:nvSpPr>
          <p:spPr bwMode="auto">
            <a:xfrm>
              <a:off x="3986213" y="3243263"/>
              <a:ext cx="346250"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RD</a:t>
              </a:r>
            </a:p>
          </p:txBody>
        </p:sp>
        <p:sp>
          <p:nvSpPr>
            <p:cNvPr id="57" name="Rectangle 38"/>
            <p:cNvSpPr>
              <a:spLocks noChangeArrowheads="1"/>
            </p:cNvSpPr>
            <p:nvPr/>
          </p:nvSpPr>
          <p:spPr bwMode="auto">
            <a:xfrm>
              <a:off x="3986213" y="3403600"/>
              <a:ext cx="384722"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WR</a:t>
              </a:r>
            </a:p>
          </p:txBody>
        </p:sp>
        <p:sp>
          <p:nvSpPr>
            <p:cNvPr id="58" name="Rectangle 39"/>
            <p:cNvSpPr>
              <a:spLocks noChangeArrowheads="1"/>
            </p:cNvSpPr>
            <p:nvPr/>
          </p:nvSpPr>
          <p:spPr bwMode="auto">
            <a:xfrm>
              <a:off x="3998913" y="3556000"/>
              <a:ext cx="423194"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AD7</a:t>
              </a:r>
            </a:p>
          </p:txBody>
        </p:sp>
        <p:sp>
          <p:nvSpPr>
            <p:cNvPr id="59" name="Rectangle 40"/>
            <p:cNvSpPr>
              <a:spLocks noChangeArrowheads="1"/>
            </p:cNvSpPr>
            <p:nvPr/>
          </p:nvSpPr>
          <p:spPr bwMode="auto">
            <a:xfrm>
              <a:off x="4398963" y="3206750"/>
              <a:ext cx="596318" cy="3944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128 x 8</a:t>
              </a:r>
            </a:p>
            <a:p>
              <a:pPr defTabSz="762000" eaLnBrk="1">
                <a:lnSpc>
                  <a:spcPct val="90000"/>
                </a:lnSpc>
              </a:pPr>
              <a:endParaRPr lang="en-US" altLang="ko-KR" sz="1050" b="1">
                <a:solidFill>
                  <a:srgbClr val="000000"/>
                </a:solidFill>
              </a:endParaRPr>
            </a:p>
          </p:txBody>
        </p:sp>
        <p:sp>
          <p:nvSpPr>
            <p:cNvPr id="60" name="Rectangle 41"/>
            <p:cNvSpPr>
              <a:spLocks noChangeArrowheads="1"/>
            </p:cNvSpPr>
            <p:nvPr/>
          </p:nvSpPr>
          <p:spPr bwMode="auto">
            <a:xfrm>
              <a:off x="4398963" y="3330575"/>
              <a:ext cx="597922"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RAM  2</a:t>
              </a:r>
            </a:p>
          </p:txBody>
        </p:sp>
        <p:sp>
          <p:nvSpPr>
            <p:cNvPr id="61" name="Rectangle 42"/>
            <p:cNvSpPr>
              <a:spLocks noChangeArrowheads="1"/>
            </p:cNvSpPr>
            <p:nvPr/>
          </p:nvSpPr>
          <p:spPr bwMode="auto">
            <a:xfrm>
              <a:off x="4008438" y="2943225"/>
              <a:ext cx="1279525" cy="796925"/>
            </a:xfrm>
            <a:prstGeom prst="rect">
              <a:avLst/>
            </a:prstGeom>
            <a:noFill/>
            <a:ln w="25400">
              <a:solidFill>
                <a:srgbClr val="000000"/>
              </a:solidFill>
              <a:miter lim="800000"/>
              <a:headEnd/>
              <a:tailEnd/>
            </a:ln>
            <a:effectLst/>
          </p:spPr>
          <p:txBody>
            <a:bodyPr wrap="none" anchor="ctr"/>
            <a:lstStyle/>
            <a:p>
              <a:endParaRPr lang="en-US" sz="1050" b="1"/>
            </a:p>
          </p:txBody>
        </p:sp>
        <p:sp>
          <p:nvSpPr>
            <p:cNvPr id="62" name="Arc 43"/>
            <p:cNvSpPr>
              <a:spLocks/>
            </p:cNvSpPr>
            <p:nvPr/>
          </p:nvSpPr>
          <p:spPr bwMode="auto">
            <a:xfrm>
              <a:off x="5522913" y="3306763"/>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63" name="Arc 44"/>
            <p:cNvSpPr>
              <a:spLocks/>
            </p:cNvSpPr>
            <p:nvPr/>
          </p:nvSpPr>
          <p:spPr bwMode="auto">
            <a:xfrm>
              <a:off x="5307013" y="3306763"/>
              <a:ext cx="107950" cy="69850"/>
            </a:xfrm>
            <a:custGeom>
              <a:avLst/>
              <a:gdLst>
                <a:gd name="G0" fmla="+- 0 0 0"/>
                <a:gd name="G1" fmla="+- 8890 0 0"/>
                <a:gd name="G2" fmla="+- 21600 0 0"/>
                <a:gd name="T0" fmla="*/ 19686 w 21600"/>
                <a:gd name="T1" fmla="*/ 0 h 17514"/>
                <a:gd name="T2" fmla="*/ 19804 w 21600"/>
                <a:gd name="T3" fmla="*/ 17514 h 17514"/>
                <a:gd name="T4" fmla="*/ 0 w 21600"/>
                <a:gd name="T5" fmla="*/ 8890 h 17514"/>
              </a:gdLst>
              <a:ahLst/>
              <a:cxnLst>
                <a:cxn ang="0">
                  <a:pos x="T0" y="T1"/>
                </a:cxn>
                <a:cxn ang="0">
                  <a:pos x="T2" y="T3"/>
                </a:cxn>
                <a:cxn ang="0">
                  <a:pos x="T4" y="T5"/>
                </a:cxn>
              </a:cxnLst>
              <a:rect l="0" t="0" r="r" b="b"/>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25400" cap="rnd">
              <a:noFill/>
              <a:round/>
              <a:headEnd/>
              <a:tailEnd/>
            </a:ln>
            <a:effectLst/>
          </p:spPr>
          <p:txBody>
            <a:bodyPr wrap="none" anchor="ctr"/>
            <a:lstStyle/>
            <a:p>
              <a:endParaRPr lang="en-US" sz="1050" b="1"/>
            </a:p>
          </p:txBody>
        </p:sp>
        <p:sp>
          <p:nvSpPr>
            <p:cNvPr id="64" name="Line 45"/>
            <p:cNvSpPr>
              <a:spLocks noChangeShapeType="1"/>
            </p:cNvSpPr>
            <p:nvPr/>
          </p:nvSpPr>
          <p:spPr bwMode="auto">
            <a:xfrm>
              <a:off x="5397500" y="3336925"/>
              <a:ext cx="128588" cy="0"/>
            </a:xfrm>
            <a:prstGeom prst="line">
              <a:avLst/>
            </a:prstGeom>
            <a:noFill/>
            <a:ln w="25400">
              <a:solidFill>
                <a:srgbClr val="000000"/>
              </a:solidFill>
              <a:round/>
              <a:headEnd/>
              <a:tailEnd/>
            </a:ln>
            <a:effectLst/>
          </p:spPr>
          <p:txBody>
            <a:bodyPr wrap="none" anchor="ctr"/>
            <a:lstStyle/>
            <a:p>
              <a:endParaRPr lang="en-US" sz="1050" b="1"/>
            </a:p>
          </p:txBody>
        </p:sp>
        <p:sp>
          <p:nvSpPr>
            <p:cNvPr id="65" name="Line 46"/>
            <p:cNvSpPr>
              <a:spLocks noChangeShapeType="1"/>
            </p:cNvSpPr>
            <p:nvPr/>
          </p:nvSpPr>
          <p:spPr bwMode="auto">
            <a:xfrm>
              <a:off x="4095750" y="3127375"/>
              <a:ext cx="238125" cy="0"/>
            </a:xfrm>
            <a:prstGeom prst="line">
              <a:avLst/>
            </a:prstGeom>
            <a:noFill/>
            <a:ln w="25400">
              <a:solidFill>
                <a:srgbClr val="000000"/>
              </a:solidFill>
              <a:round/>
              <a:headEnd/>
              <a:tailEnd/>
            </a:ln>
            <a:effectLst/>
          </p:spPr>
          <p:txBody>
            <a:bodyPr wrap="none" anchor="ctr"/>
            <a:lstStyle/>
            <a:p>
              <a:endParaRPr lang="en-US" sz="1050" b="1"/>
            </a:p>
          </p:txBody>
        </p:sp>
        <p:sp>
          <p:nvSpPr>
            <p:cNvPr id="66" name="Arc 48"/>
            <p:cNvSpPr>
              <a:spLocks/>
            </p:cNvSpPr>
            <p:nvPr/>
          </p:nvSpPr>
          <p:spPr bwMode="auto">
            <a:xfrm>
              <a:off x="3889375" y="392747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67" name="Line 49"/>
            <p:cNvSpPr>
              <a:spLocks noChangeShapeType="1"/>
            </p:cNvSpPr>
            <p:nvPr/>
          </p:nvSpPr>
          <p:spPr bwMode="auto">
            <a:xfrm>
              <a:off x="2324100" y="3963988"/>
              <a:ext cx="1565275" cy="0"/>
            </a:xfrm>
            <a:prstGeom prst="line">
              <a:avLst/>
            </a:prstGeom>
            <a:noFill/>
            <a:ln w="25400">
              <a:solidFill>
                <a:srgbClr val="000000"/>
              </a:solidFill>
              <a:round/>
              <a:headEnd/>
              <a:tailEnd/>
            </a:ln>
            <a:effectLst/>
          </p:spPr>
          <p:txBody>
            <a:bodyPr wrap="none" anchor="ctr"/>
            <a:lstStyle/>
            <a:p>
              <a:endParaRPr lang="en-US" sz="1050" b="1"/>
            </a:p>
          </p:txBody>
        </p:sp>
        <p:sp>
          <p:nvSpPr>
            <p:cNvPr id="68" name="Arc 50"/>
            <p:cNvSpPr>
              <a:spLocks/>
            </p:cNvSpPr>
            <p:nvPr/>
          </p:nvSpPr>
          <p:spPr bwMode="auto">
            <a:xfrm>
              <a:off x="3889375" y="408463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69" name="Line 51"/>
            <p:cNvSpPr>
              <a:spLocks noChangeShapeType="1"/>
            </p:cNvSpPr>
            <p:nvPr/>
          </p:nvSpPr>
          <p:spPr bwMode="auto">
            <a:xfrm>
              <a:off x="3298825" y="4116388"/>
              <a:ext cx="590550" cy="0"/>
            </a:xfrm>
            <a:prstGeom prst="line">
              <a:avLst/>
            </a:prstGeom>
            <a:noFill/>
            <a:ln w="25400">
              <a:solidFill>
                <a:srgbClr val="000000"/>
              </a:solidFill>
              <a:round/>
              <a:headEnd/>
              <a:tailEnd/>
            </a:ln>
            <a:effectLst/>
          </p:spPr>
          <p:txBody>
            <a:bodyPr wrap="none" anchor="ctr"/>
            <a:lstStyle/>
            <a:p>
              <a:endParaRPr lang="en-US" sz="1050" b="1"/>
            </a:p>
          </p:txBody>
        </p:sp>
        <p:sp>
          <p:nvSpPr>
            <p:cNvPr id="70" name="Arc 52"/>
            <p:cNvSpPr>
              <a:spLocks/>
            </p:cNvSpPr>
            <p:nvPr/>
          </p:nvSpPr>
          <p:spPr bwMode="auto">
            <a:xfrm>
              <a:off x="3894138" y="4233863"/>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71" name="Line 53"/>
            <p:cNvSpPr>
              <a:spLocks noChangeShapeType="1"/>
            </p:cNvSpPr>
            <p:nvPr/>
          </p:nvSpPr>
          <p:spPr bwMode="auto">
            <a:xfrm>
              <a:off x="3492500" y="4270375"/>
              <a:ext cx="430213" cy="0"/>
            </a:xfrm>
            <a:prstGeom prst="line">
              <a:avLst/>
            </a:prstGeom>
            <a:noFill/>
            <a:ln w="25400">
              <a:solidFill>
                <a:srgbClr val="000000"/>
              </a:solidFill>
              <a:round/>
              <a:headEnd/>
              <a:tailEnd/>
            </a:ln>
            <a:effectLst/>
          </p:spPr>
          <p:txBody>
            <a:bodyPr wrap="none" anchor="ctr"/>
            <a:lstStyle/>
            <a:p>
              <a:endParaRPr lang="en-US" sz="1050" b="1"/>
            </a:p>
          </p:txBody>
        </p:sp>
        <p:sp>
          <p:nvSpPr>
            <p:cNvPr id="72" name="Arc 54"/>
            <p:cNvSpPr>
              <a:spLocks/>
            </p:cNvSpPr>
            <p:nvPr/>
          </p:nvSpPr>
          <p:spPr bwMode="auto">
            <a:xfrm>
              <a:off x="3884613" y="4389438"/>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73" name="Line 55"/>
            <p:cNvSpPr>
              <a:spLocks noChangeShapeType="1"/>
            </p:cNvSpPr>
            <p:nvPr/>
          </p:nvSpPr>
          <p:spPr bwMode="auto">
            <a:xfrm>
              <a:off x="3689350" y="4422775"/>
              <a:ext cx="200025" cy="0"/>
            </a:xfrm>
            <a:prstGeom prst="line">
              <a:avLst/>
            </a:prstGeom>
            <a:noFill/>
            <a:ln w="25400">
              <a:solidFill>
                <a:srgbClr val="000000"/>
              </a:solidFill>
              <a:round/>
              <a:headEnd/>
              <a:tailEnd/>
            </a:ln>
            <a:effectLst/>
          </p:spPr>
          <p:txBody>
            <a:bodyPr wrap="none" anchor="ctr"/>
            <a:lstStyle/>
            <a:p>
              <a:endParaRPr lang="en-US" sz="1050" b="1"/>
            </a:p>
          </p:txBody>
        </p:sp>
        <p:sp>
          <p:nvSpPr>
            <p:cNvPr id="74" name="Arc 56"/>
            <p:cNvSpPr>
              <a:spLocks/>
            </p:cNvSpPr>
            <p:nvPr/>
          </p:nvSpPr>
          <p:spPr bwMode="auto">
            <a:xfrm>
              <a:off x="3894138" y="4541838"/>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75" name="Line 57"/>
            <p:cNvSpPr>
              <a:spLocks noChangeShapeType="1"/>
            </p:cNvSpPr>
            <p:nvPr/>
          </p:nvSpPr>
          <p:spPr bwMode="auto">
            <a:xfrm>
              <a:off x="3103563" y="4575175"/>
              <a:ext cx="809625" cy="0"/>
            </a:xfrm>
            <a:prstGeom prst="line">
              <a:avLst/>
            </a:prstGeom>
            <a:noFill/>
            <a:ln w="25400">
              <a:solidFill>
                <a:srgbClr val="000000"/>
              </a:solidFill>
              <a:round/>
              <a:headEnd/>
              <a:tailEnd/>
            </a:ln>
            <a:effectLst/>
          </p:spPr>
          <p:txBody>
            <a:bodyPr wrap="none" anchor="ctr"/>
            <a:lstStyle/>
            <a:p>
              <a:endParaRPr lang="en-US" sz="1050" b="1"/>
            </a:p>
          </p:txBody>
        </p:sp>
        <p:sp>
          <p:nvSpPr>
            <p:cNvPr id="76" name="Rectangle 58"/>
            <p:cNvSpPr>
              <a:spLocks noChangeArrowheads="1"/>
            </p:cNvSpPr>
            <p:nvPr/>
          </p:nvSpPr>
          <p:spPr bwMode="auto">
            <a:xfrm>
              <a:off x="3986213" y="3862388"/>
              <a:ext cx="394340"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CS1</a:t>
              </a:r>
            </a:p>
          </p:txBody>
        </p:sp>
        <p:sp>
          <p:nvSpPr>
            <p:cNvPr id="78" name="Rectangle 59"/>
            <p:cNvSpPr>
              <a:spLocks noChangeArrowheads="1"/>
            </p:cNvSpPr>
            <p:nvPr/>
          </p:nvSpPr>
          <p:spPr bwMode="auto">
            <a:xfrm>
              <a:off x="3986213" y="4014788"/>
              <a:ext cx="394340"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CS2</a:t>
              </a:r>
            </a:p>
          </p:txBody>
        </p:sp>
        <p:sp>
          <p:nvSpPr>
            <p:cNvPr id="82" name="Rectangle 60"/>
            <p:cNvSpPr>
              <a:spLocks noChangeArrowheads="1"/>
            </p:cNvSpPr>
            <p:nvPr/>
          </p:nvSpPr>
          <p:spPr bwMode="auto">
            <a:xfrm>
              <a:off x="3986213" y="4168775"/>
              <a:ext cx="346250"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RD</a:t>
              </a:r>
            </a:p>
          </p:txBody>
        </p:sp>
        <p:sp>
          <p:nvSpPr>
            <p:cNvPr id="85" name="Rectangle 61"/>
            <p:cNvSpPr>
              <a:spLocks noChangeArrowheads="1"/>
            </p:cNvSpPr>
            <p:nvPr/>
          </p:nvSpPr>
          <p:spPr bwMode="auto">
            <a:xfrm>
              <a:off x="3986213" y="4330700"/>
              <a:ext cx="384722"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WR</a:t>
              </a:r>
            </a:p>
          </p:txBody>
        </p:sp>
        <p:sp>
          <p:nvSpPr>
            <p:cNvPr id="86" name="Rectangle 62"/>
            <p:cNvSpPr>
              <a:spLocks noChangeArrowheads="1"/>
            </p:cNvSpPr>
            <p:nvPr/>
          </p:nvSpPr>
          <p:spPr bwMode="auto">
            <a:xfrm>
              <a:off x="3987800" y="4465638"/>
              <a:ext cx="423194"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AD7</a:t>
              </a:r>
            </a:p>
          </p:txBody>
        </p:sp>
        <p:sp>
          <p:nvSpPr>
            <p:cNvPr id="87" name="Rectangle 63"/>
            <p:cNvSpPr>
              <a:spLocks noChangeArrowheads="1"/>
            </p:cNvSpPr>
            <p:nvPr/>
          </p:nvSpPr>
          <p:spPr bwMode="auto">
            <a:xfrm>
              <a:off x="4398963" y="4114800"/>
              <a:ext cx="596318" cy="3944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128 x 8</a:t>
              </a:r>
            </a:p>
            <a:p>
              <a:pPr defTabSz="762000" eaLnBrk="1">
                <a:lnSpc>
                  <a:spcPct val="90000"/>
                </a:lnSpc>
              </a:pPr>
              <a:endParaRPr lang="en-US" altLang="ko-KR" sz="1050" b="1">
                <a:solidFill>
                  <a:srgbClr val="000000"/>
                </a:solidFill>
              </a:endParaRPr>
            </a:p>
          </p:txBody>
        </p:sp>
        <p:sp>
          <p:nvSpPr>
            <p:cNvPr id="88" name="Rectangle 64"/>
            <p:cNvSpPr>
              <a:spLocks noChangeArrowheads="1"/>
            </p:cNvSpPr>
            <p:nvPr/>
          </p:nvSpPr>
          <p:spPr bwMode="auto">
            <a:xfrm>
              <a:off x="4398963" y="4240213"/>
              <a:ext cx="597922"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RAM  3</a:t>
              </a:r>
            </a:p>
          </p:txBody>
        </p:sp>
        <p:sp>
          <p:nvSpPr>
            <p:cNvPr id="89" name="Rectangle 65"/>
            <p:cNvSpPr>
              <a:spLocks noChangeArrowheads="1"/>
            </p:cNvSpPr>
            <p:nvPr/>
          </p:nvSpPr>
          <p:spPr bwMode="auto">
            <a:xfrm>
              <a:off x="4008438" y="3859213"/>
              <a:ext cx="1279525" cy="800100"/>
            </a:xfrm>
            <a:prstGeom prst="rect">
              <a:avLst/>
            </a:prstGeom>
            <a:noFill/>
            <a:ln w="25400">
              <a:solidFill>
                <a:srgbClr val="000000"/>
              </a:solidFill>
              <a:miter lim="800000"/>
              <a:headEnd/>
              <a:tailEnd/>
            </a:ln>
            <a:effectLst/>
          </p:spPr>
          <p:txBody>
            <a:bodyPr wrap="none" anchor="ctr"/>
            <a:lstStyle/>
            <a:p>
              <a:endParaRPr lang="en-US" sz="1050" b="1"/>
            </a:p>
          </p:txBody>
        </p:sp>
        <p:sp>
          <p:nvSpPr>
            <p:cNvPr id="90" name="Arc 66"/>
            <p:cNvSpPr>
              <a:spLocks/>
            </p:cNvSpPr>
            <p:nvPr/>
          </p:nvSpPr>
          <p:spPr bwMode="auto">
            <a:xfrm>
              <a:off x="5522913" y="422592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91" name="Arc 67"/>
            <p:cNvSpPr>
              <a:spLocks/>
            </p:cNvSpPr>
            <p:nvPr/>
          </p:nvSpPr>
          <p:spPr bwMode="auto">
            <a:xfrm>
              <a:off x="5307013" y="4225925"/>
              <a:ext cx="107950" cy="69850"/>
            </a:xfrm>
            <a:custGeom>
              <a:avLst/>
              <a:gdLst>
                <a:gd name="G0" fmla="+- 0 0 0"/>
                <a:gd name="G1" fmla="+- 8890 0 0"/>
                <a:gd name="G2" fmla="+- 21600 0 0"/>
                <a:gd name="T0" fmla="*/ 19686 w 21600"/>
                <a:gd name="T1" fmla="*/ 0 h 17514"/>
                <a:gd name="T2" fmla="*/ 19804 w 21600"/>
                <a:gd name="T3" fmla="*/ 17514 h 17514"/>
                <a:gd name="T4" fmla="*/ 0 w 21600"/>
                <a:gd name="T5" fmla="*/ 8890 h 17514"/>
              </a:gdLst>
              <a:ahLst/>
              <a:cxnLst>
                <a:cxn ang="0">
                  <a:pos x="T0" y="T1"/>
                </a:cxn>
                <a:cxn ang="0">
                  <a:pos x="T2" y="T3"/>
                </a:cxn>
                <a:cxn ang="0">
                  <a:pos x="T4" y="T5"/>
                </a:cxn>
              </a:cxnLst>
              <a:rect l="0" t="0" r="r" b="b"/>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25400" cap="rnd">
              <a:noFill/>
              <a:round/>
              <a:headEnd/>
              <a:tailEnd/>
            </a:ln>
            <a:effectLst/>
          </p:spPr>
          <p:txBody>
            <a:bodyPr wrap="none" anchor="ctr"/>
            <a:lstStyle/>
            <a:p>
              <a:endParaRPr lang="en-US" sz="1050" b="1"/>
            </a:p>
          </p:txBody>
        </p:sp>
        <p:sp>
          <p:nvSpPr>
            <p:cNvPr id="92" name="Line 68"/>
            <p:cNvSpPr>
              <a:spLocks noChangeShapeType="1"/>
            </p:cNvSpPr>
            <p:nvPr/>
          </p:nvSpPr>
          <p:spPr bwMode="auto">
            <a:xfrm>
              <a:off x="5402263" y="4259263"/>
              <a:ext cx="128587" cy="3175"/>
            </a:xfrm>
            <a:prstGeom prst="line">
              <a:avLst/>
            </a:prstGeom>
            <a:noFill/>
            <a:ln w="25400">
              <a:solidFill>
                <a:srgbClr val="000000"/>
              </a:solidFill>
              <a:round/>
              <a:headEnd/>
              <a:tailEnd/>
            </a:ln>
            <a:effectLst/>
          </p:spPr>
          <p:txBody>
            <a:bodyPr wrap="none" anchor="ctr"/>
            <a:lstStyle/>
            <a:p>
              <a:endParaRPr lang="en-US" sz="1050" b="1"/>
            </a:p>
          </p:txBody>
        </p:sp>
        <p:sp>
          <p:nvSpPr>
            <p:cNvPr id="93" name="Line 69"/>
            <p:cNvSpPr>
              <a:spLocks noChangeShapeType="1"/>
            </p:cNvSpPr>
            <p:nvPr/>
          </p:nvSpPr>
          <p:spPr bwMode="auto">
            <a:xfrm>
              <a:off x="4086225" y="4056063"/>
              <a:ext cx="238125" cy="0"/>
            </a:xfrm>
            <a:prstGeom prst="line">
              <a:avLst/>
            </a:prstGeom>
            <a:noFill/>
            <a:ln w="25400">
              <a:solidFill>
                <a:srgbClr val="000000"/>
              </a:solidFill>
              <a:round/>
              <a:headEnd/>
              <a:tailEnd/>
            </a:ln>
            <a:effectLst/>
          </p:spPr>
          <p:txBody>
            <a:bodyPr wrap="none" anchor="ctr"/>
            <a:lstStyle/>
            <a:p>
              <a:endParaRPr lang="en-US" sz="1050" b="1"/>
            </a:p>
          </p:txBody>
        </p:sp>
        <p:sp>
          <p:nvSpPr>
            <p:cNvPr id="94" name="Arc 71"/>
            <p:cNvSpPr>
              <a:spLocks/>
            </p:cNvSpPr>
            <p:nvPr/>
          </p:nvSpPr>
          <p:spPr bwMode="auto">
            <a:xfrm>
              <a:off x="3889375" y="4851400"/>
              <a:ext cx="107950" cy="68263"/>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95" name="Line 72"/>
            <p:cNvSpPr>
              <a:spLocks noChangeShapeType="1"/>
            </p:cNvSpPr>
            <p:nvPr/>
          </p:nvSpPr>
          <p:spPr bwMode="auto">
            <a:xfrm>
              <a:off x="2060575" y="4881563"/>
              <a:ext cx="1828800" cy="0"/>
            </a:xfrm>
            <a:prstGeom prst="line">
              <a:avLst/>
            </a:prstGeom>
            <a:noFill/>
            <a:ln w="25400">
              <a:solidFill>
                <a:srgbClr val="000000"/>
              </a:solidFill>
              <a:round/>
              <a:headEnd/>
              <a:tailEnd/>
            </a:ln>
            <a:effectLst/>
          </p:spPr>
          <p:txBody>
            <a:bodyPr wrap="none" anchor="ctr"/>
            <a:lstStyle/>
            <a:p>
              <a:endParaRPr lang="en-US" sz="1050" b="1"/>
            </a:p>
          </p:txBody>
        </p:sp>
        <p:sp>
          <p:nvSpPr>
            <p:cNvPr id="96" name="Arc 73"/>
            <p:cNvSpPr>
              <a:spLocks/>
            </p:cNvSpPr>
            <p:nvPr/>
          </p:nvSpPr>
          <p:spPr bwMode="auto">
            <a:xfrm>
              <a:off x="3884613" y="5000625"/>
              <a:ext cx="107950" cy="68263"/>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97" name="Line 74"/>
            <p:cNvSpPr>
              <a:spLocks noChangeShapeType="1"/>
            </p:cNvSpPr>
            <p:nvPr/>
          </p:nvSpPr>
          <p:spPr bwMode="auto">
            <a:xfrm>
              <a:off x="3298825" y="5035550"/>
              <a:ext cx="590550" cy="0"/>
            </a:xfrm>
            <a:prstGeom prst="line">
              <a:avLst/>
            </a:prstGeom>
            <a:noFill/>
            <a:ln w="25400">
              <a:solidFill>
                <a:srgbClr val="000000"/>
              </a:solidFill>
              <a:round/>
              <a:headEnd/>
              <a:tailEnd/>
            </a:ln>
            <a:effectLst/>
          </p:spPr>
          <p:txBody>
            <a:bodyPr wrap="none" anchor="ctr"/>
            <a:lstStyle/>
            <a:p>
              <a:endParaRPr lang="en-US" sz="1050" b="1"/>
            </a:p>
          </p:txBody>
        </p:sp>
        <p:sp>
          <p:nvSpPr>
            <p:cNvPr id="98" name="Arc 75"/>
            <p:cNvSpPr>
              <a:spLocks/>
            </p:cNvSpPr>
            <p:nvPr/>
          </p:nvSpPr>
          <p:spPr bwMode="auto">
            <a:xfrm>
              <a:off x="3889375" y="5154613"/>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99" name="Line 76"/>
            <p:cNvSpPr>
              <a:spLocks noChangeShapeType="1"/>
            </p:cNvSpPr>
            <p:nvPr/>
          </p:nvSpPr>
          <p:spPr bwMode="auto">
            <a:xfrm>
              <a:off x="3492500" y="5189538"/>
              <a:ext cx="396875" cy="0"/>
            </a:xfrm>
            <a:prstGeom prst="line">
              <a:avLst/>
            </a:prstGeom>
            <a:noFill/>
            <a:ln w="25400">
              <a:solidFill>
                <a:srgbClr val="000000"/>
              </a:solidFill>
              <a:round/>
              <a:headEnd/>
              <a:tailEnd/>
            </a:ln>
            <a:effectLst/>
          </p:spPr>
          <p:txBody>
            <a:bodyPr wrap="none" anchor="ctr"/>
            <a:lstStyle/>
            <a:p>
              <a:endParaRPr lang="en-US" sz="1050" b="1"/>
            </a:p>
          </p:txBody>
        </p:sp>
        <p:sp>
          <p:nvSpPr>
            <p:cNvPr id="100" name="Arc 77"/>
            <p:cNvSpPr>
              <a:spLocks/>
            </p:cNvSpPr>
            <p:nvPr/>
          </p:nvSpPr>
          <p:spPr bwMode="auto">
            <a:xfrm>
              <a:off x="3889375" y="5305425"/>
              <a:ext cx="107950" cy="69850"/>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101" name="Line 78"/>
            <p:cNvSpPr>
              <a:spLocks noChangeShapeType="1"/>
            </p:cNvSpPr>
            <p:nvPr/>
          </p:nvSpPr>
          <p:spPr bwMode="auto">
            <a:xfrm>
              <a:off x="3668713" y="5343525"/>
              <a:ext cx="227012" cy="0"/>
            </a:xfrm>
            <a:prstGeom prst="line">
              <a:avLst/>
            </a:prstGeom>
            <a:noFill/>
            <a:ln w="25400">
              <a:solidFill>
                <a:srgbClr val="000000"/>
              </a:solidFill>
              <a:round/>
              <a:headEnd/>
              <a:tailEnd/>
            </a:ln>
            <a:effectLst/>
          </p:spPr>
          <p:txBody>
            <a:bodyPr wrap="none" anchor="ctr"/>
            <a:lstStyle/>
            <a:p>
              <a:endParaRPr lang="en-US" sz="1050" b="1"/>
            </a:p>
          </p:txBody>
        </p:sp>
        <p:sp>
          <p:nvSpPr>
            <p:cNvPr id="102" name="Arc 79"/>
            <p:cNvSpPr>
              <a:spLocks/>
            </p:cNvSpPr>
            <p:nvPr/>
          </p:nvSpPr>
          <p:spPr bwMode="auto">
            <a:xfrm>
              <a:off x="3894138" y="546100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103" name="Line 80"/>
            <p:cNvSpPr>
              <a:spLocks noChangeShapeType="1"/>
            </p:cNvSpPr>
            <p:nvPr/>
          </p:nvSpPr>
          <p:spPr bwMode="auto">
            <a:xfrm>
              <a:off x="3103563" y="5494338"/>
              <a:ext cx="823912" cy="0"/>
            </a:xfrm>
            <a:prstGeom prst="line">
              <a:avLst/>
            </a:prstGeom>
            <a:noFill/>
            <a:ln w="25400">
              <a:solidFill>
                <a:srgbClr val="000000"/>
              </a:solidFill>
              <a:round/>
              <a:headEnd/>
              <a:tailEnd/>
            </a:ln>
            <a:effectLst/>
          </p:spPr>
          <p:txBody>
            <a:bodyPr wrap="none" anchor="ctr"/>
            <a:lstStyle/>
            <a:p>
              <a:endParaRPr lang="en-US" sz="1050" b="1"/>
            </a:p>
          </p:txBody>
        </p:sp>
        <p:sp>
          <p:nvSpPr>
            <p:cNvPr id="104" name="Rectangle 81"/>
            <p:cNvSpPr>
              <a:spLocks noChangeArrowheads="1"/>
            </p:cNvSpPr>
            <p:nvPr/>
          </p:nvSpPr>
          <p:spPr bwMode="auto">
            <a:xfrm>
              <a:off x="3986213" y="4768850"/>
              <a:ext cx="394340"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CS1</a:t>
              </a:r>
            </a:p>
          </p:txBody>
        </p:sp>
        <p:sp>
          <p:nvSpPr>
            <p:cNvPr id="105" name="Rectangle 82"/>
            <p:cNvSpPr>
              <a:spLocks noChangeArrowheads="1"/>
            </p:cNvSpPr>
            <p:nvPr/>
          </p:nvSpPr>
          <p:spPr bwMode="auto">
            <a:xfrm>
              <a:off x="3986213" y="4924425"/>
              <a:ext cx="394340"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CS2</a:t>
              </a:r>
            </a:p>
          </p:txBody>
        </p:sp>
        <p:sp>
          <p:nvSpPr>
            <p:cNvPr id="106" name="Rectangle 83"/>
            <p:cNvSpPr>
              <a:spLocks noChangeArrowheads="1"/>
            </p:cNvSpPr>
            <p:nvPr/>
          </p:nvSpPr>
          <p:spPr bwMode="auto">
            <a:xfrm>
              <a:off x="3986213" y="5075238"/>
              <a:ext cx="346250"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RD</a:t>
              </a:r>
            </a:p>
          </p:txBody>
        </p:sp>
        <p:sp>
          <p:nvSpPr>
            <p:cNvPr id="107" name="Rectangle 84"/>
            <p:cNvSpPr>
              <a:spLocks noChangeArrowheads="1"/>
            </p:cNvSpPr>
            <p:nvPr/>
          </p:nvSpPr>
          <p:spPr bwMode="auto">
            <a:xfrm>
              <a:off x="3986213" y="5238750"/>
              <a:ext cx="384722"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WR</a:t>
              </a:r>
            </a:p>
          </p:txBody>
        </p:sp>
        <p:sp>
          <p:nvSpPr>
            <p:cNvPr id="108" name="Rectangle 85"/>
            <p:cNvSpPr>
              <a:spLocks noChangeArrowheads="1"/>
            </p:cNvSpPr>
            <p:nvPr/>
          </p:nvSpPr>
          <p:spPr bwMode="auto">
            <a:xfrm>
              <a:off x="3998913" y="5391150"/>
              <a:ext cx="423194"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AD7</a:t>
              </a:r>
            </a:p>
          </p:txBody>
        </p:sp>
        <p:sp>
          <p:nvSpPr>
            <p:cNvPr id="109" name="Rectangle 86"/>
            <p:cNvSpPr>
              <a:spLocks noChangeArrowheads="1"/>
            </p:cNvSpPr>
            <p:nvPr/>
          </p:nvSpPr>
          <p:spPr bwMode="auto">
            <a:xfrm>
              <a:off x="4398963" y="5040313"/>
              <a:ext cx="596318" cy="3944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128 x 8</a:t>
              </a:r>
            </a:p>
            <a:p>
              <a:pPr defTabSz="762000" eaLnBrk="1">
                <a:lnSpc>
                  <a:spcPct val="90000"/>
                </a:lnSpc>
              </a:pPr>
              <a:endParaRPr lang="en-US" altLang="ko-KR" sz="1050" b="1">
                <a:solidFill>
                  <a:srgbClr val="000000"/>
                </a:solidFill>
              </a:endParaRPr>
            </a:p>
          </p:txBody>
        </p:sp>
        <p:sp>
          <p:nvSpPr>
            <p:cNvPr id="110" name="Rectangle 87"/>
            <p:cNvSpPr>
              <a:spLocks noChangeArrowheads="1"/>
            </p:cNvSpPr>
            <p:nvPr/>
          </p:nvSpPr>
          <p:spPr bwMode="auto">
            <a:xfrm>
              <a:off x="4398963" y="5167313"/>
              <a:ext cx="597922"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RAM  4</a:t>
              </a:r>
            </a:p>
          </p:txBody>
        </p:sp>
        <p:sp>
          <p:nvSpPr>
            <p:cNvPr id="111" name="Rectangle 88"/>
            <p:cNvSpPr>
              <a:spLocks noChangeArrowheads="1"/>
            </p:cNvSpPr>
            <p:nvPr/>
          </p:nvSpPr>
          <p:spPr bwMode="auto">
            <a:xfrm>
              <a:off x="4008438" y="4787900"/>
              <a:ext cx="1279525" cy="788988"/>
            </a:xfrm>
            <a:prstGeom prst="rect">
              <a:avLst/>
            </a:prstGeom>
            <a:noFill/>
            <a:ln w="25400">
              <a:solidFill>
                <a:srgbClr val="000000"/>
              </a:solidFill>
              <a:miter lim="800000"/>
              <a:headEnd/>
              <a:tailEnd/>
            </a:ln>
            <a:effectLst/>
          </p:spPr>
          <p:txBody>
            <a:bodyPr wrap="none" anchor="ctr"/>
            <a:lstStyle/>
            <a:p>
              <a:endParaRPr lang="en-US" sz="1050" b="1"/>
            </a:p>
          </p:txBody>
        </p:sp>
        <p:sp>
          <p:nvSpPr>
            <p:cNvPr id="112" name="Arc 89"/>
            <p:cNvSpPr>
              <a:spLocks/>
            </p:cNvSpPr>
            <p:nvPr/>
          </p:nvSpPr>
          <p:spPr bwMode="auto">
            <a:xfrm>
              <a:off x="5522913" y="514350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113" name="Arc 90"/>
            <p:cNvSpPr>
              <a:spLocks/>
            </p:cNvSpPr>
            <p:nvPr/>
          </p:nvSpPr>
          <p:spPr bwMode="auto">
            <a:xfrm>
              <a:off x="5307013" y="5143500"/>
              <a:ext cx="107950" cy="68263"/>
            </a:xfrm>
            <a:custGeom>
              <a:avLst/>
              <a:gdLst>
                <a:gd name="G0" fmla="+- 0 0 0"/>
                <a:gd name="G1" fmla="+- 8890 0 0"/>
                <a:gd name="G2" fmla="+- 21600 0 0"/>
                <a:gd name="T0" fmla="*/ 19686 w 21600"/>
                <a:gd name="T1" fmla="*/ 0 h 17514"/>
                <a:gd name="T2" fmla="*/ 19804 w 21600"/>
                <a:gd name="T3" fmla="*/ 17514 h 17514"/>
                <a:gd name="T4" fmla="*/ 0 w 21600"/>
                <a:gd name="T5" fmla="*/ 8890 h 17514"/>
              </a:gdLst>
              <a:ahLst/>
              <a:cxnLst>
                <a:cxn ang="0">
                  <a:pos x="T0" y="T1"/>
                </a:cxn>
                <a:cxn ang="0">
                  <a:pos x="T2" y="T3"/>
                </a:cxn>
                <a:cxn ang="0">
                  <a:pos x="T4" y="T5"/>
                </a:cxn>
              </a:cxnLst>
              <a:rect l="0" t="0" r="r" b="b"/>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w="25400" cap="rnd">
              <a:noFill/>
              <a:round/>
              <a:headEnd/>
              <a:tailEnd/>
            </a:ln>
            <a:effectLst/>
          </p:spPr>
          <p:txBody>
            <a:bodyPr wrap="none" anchor="ctr"/>
            <a:lstStyle/>
            <a:p>
              <a:endParaRPr lang="en-US" sz="1050" b="1"/>
            </a:p>
          </p:txBody>
        </p:sp>
        <p:sp>
          <p:nvSpPr>
            <p:cNvPr id="114" name="Line 91"/>
            <p:cNvSpPr>
              <a:spLocks noChangeShapeType="1"/>
            </p:cNvSpPr>
            <p:nvPr/>
          </p:nvSpPr>
          <p:spPr bwMode="auto">
            <a:xfrm>
              <a:off x="5416550" y="5176838"/>
              <a:ext cx="109538" cy="0"/>
            </a:xfrm>
            <a:prstGeom prst="line">
              <a:avLst/>
            </a:prstGeom>
            <a:noFill/>
            <a:ln w="25400">
              <a:solidFill>
                <a:srgbClr val="000000"/>
              </a:solidFill>
              <a:round/>
              <a:headEnd/>
              <a:tailEnd/>
            </a:ln>
            <a:effectLst/>
          </p:spPr>
          <p:txBody>
            <a:bodyPr wrap="none" anchor="ctr"/>
            <a:lstStyle/>
            <a:p>
              <a:endParaRPr lang="en-US" sz="1050" b="1"/>
            </a:p>
          </p:txBody>
        </p:sp>
        <p:sp>
          <p:nvSpPr>
            <p:cNvPr id="115" name="Line 92"/>
            <p:cNvSpPr>
              <a:spLocks noChangeShapeType="1"/>
            </p:cNvSpPr>
            <p:nvPr/>
          </p:nvSpPr>
          <p:spPr bwMode="auto">
            <a:xfrm>
              <a:off x="4076700" y="4964113"/>
              <a:ext cx="238125" cy="0"/>
            </a:xfrm>
            <a:prstGeom prst="line">
              <a:avLst/>
            </a:prstGeom>
            <a:noFill/>
            <a:ln w="25400">
              <a:solidFill>
                <a:srgbClr val="000000"/>
              </a:solidFill>
              <a:round/>
              <a:headEnd/>
              <a:tailEnd/>
            </a:ln>
            <a:effectLst/>
          </p:spPr>
          <p:txBody>
            <a:bodyPr wrap="none" anchor="ctr"/>
            <a:lstStyle/>
            <a:p>
              <a:endParaRPr lang="en-US" sz="1050" b="1"/>
            </a:p>
          </p:txBody>
        </p:sp>
        <p:sp>
          <p:nvSpPr>
            <p:cNvPr id="116" name="Line 96"/>
            <p:cNvSpPr>
              <a:spLocks noChangeShapeType="1"/>
            </p:cNvSpPr>
            <p:nvPr/>
          </p:nvSpPr>
          <p:spPr bwMode="auto">
            <a:xfrm>
              <a:off x="3097213" y="1341438"/>
              <a:ext cx="0" cy="4762500"/>
            </a:xfrm>
            <a:prstGeom prst="line">
              <a:avLst/>
            </a:prstGeom>
            <a:noFill/>
            <a:ln w="25400">
              <a:solidFill>
                <a:srgbClr val="000000"/>
              </a:solidFill>
              <a:round/>
              <a:headEnd/>
              <a:tailEnd/>
            </a:ln>
            <a:effectLst/>
          </p:spPr>
          <p:txBody>
            <a:bodyPr wrap="none" anchor="ctr"/>
            <a:lstStyle/>
            <a:p>
              <a:endParaRPr lang="en-US" sz="1050" b="1"/>
            </a:p>
          </p:txBody>
        </p:sp>
        <p:sp>
          <p:nvSpPr>
            <p:cNvPr id="117" name="Rectangle 97"/>
            <p:cNvSpPr>
              <a:spLocks noChangeArrowheads="1"/>
            </p:cNvSpPr>
            <p:nvPr/>
          </p:nvSpPr>
          <p:spPr bwMode="auto">
            <a:xfrm>
              <a:off x="2038350" y="1736725"/>
              <a:ext cx="666850"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Decoder</a:t>
              </a:r>
            </a:p>
          </p:txBody>
        </p:sp>
        <p:sp>
          <p:nvSpPr>
            <p:cNvPr id="118" name="Rectangle 98"/>
            <p:cNvSpPr>
              <a:spLocks noChangeArrowheads="1"/>
            </p:cNvSpPr>
            <p:nvPr/>
          </p:nvSpPr>
          <p:spPr bwMode="auto">
            <a:xfrm>
              <a:off x="1952625" y="1871663"/>
              <a:ext cx="254879"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3</a:t>
              </a:r>
            </a:p>
          </p:txBody>
        </p:sp>
        <p:sp>
          <p:nvSpPr>
            <p:cNvPr id="119" name="Rectangle 99"/>
            <p:cNvSpPr>
              <a:spLocks noChangeArrowheads="1"/>
            </p:cNvSpPr>
            <p:nvPr/>
          </p:nvSpPr>
          <p:spPr bwMode="auto">
            <a:xfrm>
              <a:off x="2159000" y="1871663"/>
              <a:ext cx="254879"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2</a:t>
              </a:r>
            </a:p>
          </p:txBody>
        </p:sp>
        <p:sp>
          <p:nvSpPr>
            <p:cNvPr id="120" name="Rectangle 100"/>
            <p:cNvSpPr>
              <a:spLocks noChangeArrowheads="1"/>
            </p:cNvSpPr>
            <p:nvPr/>
          </p:nvSpPr>
          <p:spPr bwMode="auto">
            <a:xfrm>
              <a:off x="2354263" y="1871663"/>
              <a:ext cx="254879"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1</a:t>
              </a:r>
            </a:p>
          </p:txBody>
        </p:sp>
        <p:sp>
          <p:nvSpPr>
            <p:cNvPr id="121" name="Rectangle 101"/>
            <p:cNvSpPr>
              <a:spLocks noChangeArrowheads="1"/>
            </p:cNvSpPr>
            <p:nvPr/>
          </p:nvSpPr>
          <p:spPr bwMode="auto">
            <a:xfrm>
              <a:off x="2551113" y="1871663"/>
              <a:ext cx="254879"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0</a:t>
              </a:r>
            </a:p>
          </p:txBody>
        </p:sp>
        <p:sp>
          <p:nvSpPr>
            <p:cNvPr id="122" name="Rectangle 102"/>
            <p:cNvSpPr>
              <a:spLocks noChangeArrowheads="1"/>
            </p:cNvSpPr>
            <p:nvPr/>
          </p:nvSpPr>
          <p:spPr bwMode="auto">
            <a:xfrm>
              <a:off x="1935163" y="1773238"/>
              <a:ext cx="877887" cy="284162"/>
            </a:xfrm>
            <a:prstGeom prst="rect">
              <a:avLst/>
            </a:prstGeom>
            <a:noFill/>
            <a:ln w="25400">
              <a:solidFill>
                <a:srgbClr val="000000"/>
              </a:solidFill>
              <a:miter lim="800000"/>
              <a:headEnd/>
              <a:tailEnd/>
            </a:ln>
            <a:effectLst/>
          </p:spPr>
          <p:txBody>
            <a:bodyPr wrap="none" anchor="ctr"/>
            <a:lstStyle/>
            <a:p>
              <a:endParaRPr lang="en-US" sz="1050" b="1"/>
            </a:p>
          </p:txBody>
        </p:sp>
        <p:sp>
          <p:nvSpPr>
            <p:cNvPr id="123" name="Line 103"/>
            <p:cNvSpPr>
              <a:spLocks noChangeShapeType="1"/>
            </p:cNvSpPr>
            <p:nvPr/>
          </p:nvSpPr>
          <p:spPr bwMode="auto">
            <a:xfrm>
              <a:off x="2706688" y="2055813"/>
              <a:ext cx="0" cy="87312"/>
            </a:xfrm>
            <a:prstGeom prst="line">
              <a:avLst/>
            </a:prstGeom>
            <a:noFill/>
            <a:ln w="25400">
              <a:solidFill>
                <a:srgbClr val="000000"/>
              </a:solidFill>
              <a:round/>
              <a:headEnd/>
              <a:tailEnd/>
            </a:ln>
            <a:effectLst/>
          </p:spPr>
          <p:txBody>
            <a:bodyPr wrap="none" anchor="ctr"/>
            <a:lstStyle/>
            <a:p>
              <a:endParaRPr lang="en-US" sz="1050" b="1"/>
            </a:p>
          </p:txBody>
        </p:sp>
        <p:sp>
          <p:nvSpPr>
            <p:cNvPr id="124" name="Line 105"/>
            <p:cNvSpPr>
              <a:spLocks noChangeShapeType="1"/>
            </p:cNvSpPr>
            <p:nvPr/>
          </p:nvSpPr>
          <p:spPr bwMode="auto">
            <a:xfrm>
              <a:off x="2312988" y="2065338"/>
              <a:ext cx="4762" cy="1905000"/>
            </a:xfrm>
            <a:prstGeom prst="line">
              <a:avLst/>
            </a:prstGeom>
            <a:noFill/>
            <a:ln w="25400">
              <a:solidFill>
                <a:srgbClr val="000000"/>
              </a:solidFill>
              <a:round/>
              <a:headEnd/>
              <a:tailEnd/>
            </a:ln>
            <a:effectLst/>
          </p:spPr>
          <p:txBody>
            <a:bodyPr wrap="none" anchor="ctr"/>
            <a:lstStyle/>
            <a:p>
              <a:endParaRPr lang="en-US" sz="1050" b="1"/>
            </a:p>
          </p:txBody>
        </p:sp>
        <p:sp>
          <p:nvSpPr>
            <p:cNvPr id="125" name="Line 107"/>
            <p:cNvSpPr>
              <a:spLocks noChangeShapeType="1"/>
            </p:cNvSpPr>
            <p:nvPr/>
          </p:nvSpPr>
          <p:spPr bwMode="auto">
            <a:xfrm flipV="1">
              <a:off x="2249488" y="1347788"/>
              <a:ext cx="0" cy="425450"/>
            </a:xfrm>
            <a:prstGeom prst="line">
              <a:avLst/>
            </a:prstGeom>
            <a:noFill/>
            <a:ln w="25400">
              <a:solidFill>
                <a:srgbClr val="000000"/>
              </a:solidFill>
              <a:round/>
              <a:headEnd/>
              <a:tailEnd/>
            </a:ln>
            <a:effectLst/>
          </p:spPr>
          <p:txBody>
            <a:bodyPr wrap="none" anchor="ctr"/>
            <a:lstStyle/>
            <a:p>
              <a:endParaRPr lang="en-US" sz="1050" b="1"/>
            </a:p>
          </p:txBody>
        </p:sp>
        <p:sp>
          <p:nvSpPr>
            <p:cNvPr id="126" name="Line 109"/>
            <p:cNvSpPr>
              <a:spLocks noChangeShapeType="1"/>
            </p:cNvSpPr>
            <p:nvPr/>
          </p:nvSpPr>
          <p:spPr bwMode="auto">
            <a:xfrm flipV="1">
              <a:off x="5630863" y="1357313"/>
              <a:ext cx="0" cy="4752975"/>
            </a:xfrm>
            <a:prstGeom prst="line">
              <a:avLst/>
            </a:prstGeom>
            <a:noFill/>
            <a:ln w="25400">
              <a:solidFill>
                <a:srgbClr val="000000"/>
              </a:solidFill>
              <a:round/>
              <a:headEnd/>
              <a:tailEnd/>
            </a:ln>
            <a:effectLst/>
          </p:spPr>
          <p:txBody>
            <a:bodyPr wrap="none" anchor="ctr"/>
            <a:lstStyle/>
            <a:p>
              <a:endParaRPr lang="en-US" sz="1050" b="1"/>
            </a:p>
          </p:txBody>
        </p:sp>
        <p:sp>
          <p:nvSpPr>
            <p:cNvPr id="127" name="Rectangle 111"/>
            <p:cNvSpPr>
              <a:spLocks noChangeArrowheads="1"/>
            </p:cNvSpPr>
            <p:nvPr/>
          </p:nvSpPr>
          <p:spPr bwMode="auto">
            <a:xfrm>
              <a:off x="3578225" y="1150938"/>
              <a:ext cx="384722"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WR</a:t>
              </a:r>
            </a:p>
          </p:txBody>
        </p:sp>
        <p:sp>
          <p:nvSpPr>
            <p:cNvPr id="128" name="Rectangle 112"/>
            <p:cNvSpPr>
              <a:spLocks noChangeArrowheads="1"/>
            </p:cNvSpPr>
            <p:nvPr/>
          </p:nvSpPr>
          <p:spPr bwMode="auto">
            <a:xfrm>
              <a:off x="3305175" y="1150938"/>
              <a:ext cx="346250"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RD</a:t>
              </a:r>
            </a:p>
          </p:txBody>
        </p:sp>
        <p:sp>
          <p:nvSpPr>
            <p:cNvPr id="129" name="Rectangle 113"/>
            <p:cNvSpPr>
              <a:spLocks noChangeArrowheads="1"/>
            </p:cNvSpPr>
            <p:nvPr/>
          </p:nvSpPr>
          <p:spPr bwMode="auto">
            <a:xfrm>
              <a:off x="2116138" y="1150938"/>
              <a:ext cx="254879"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9</a:t>
              </a:r>
            </a:p>
          </p:txBody>
        </p:sp>
        <p:sp>
          <p:nvSpPr>
            <p:cNvPr id="130" name="Rectangle 114"/>
            <p:cNvSpPr>
              <a:spLocks noChangeArrowheads="1"/>
            </p:cNvSpPr>
            <p:nvPr/>
          </p:nvSpPr>
          <p:spPr bwMode="auto">
            <a:xfrm>
              <a:off x="2378075" y="1150938"/>
              <a:ext cx="254879"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8</a:t>
              </a:r>
            </a:p>
          </p:txBody>
        </p:sp>
        <p:sp>
          <p:nvSpPr>
            <p:cNvPr id="131" name="Rectangle 115"/>
            <p:cNvSpPr>
              <a:spLocks noChangeArrowheads="1"/>
            </p:cNvSpPr>
            <p:nvPr/>
          </p:nvSpPr>
          <p:spPr bwMode="auto">
            <a:xfrm>
              <a:off x="2894013" y="1150938"/>
              <a:ext cx="370295"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7-1</a:t>
              </a:r>
            </a:p>
          </p:txBody>
        </p:sp>
        <p:sp>
          <p:nvSpPr>
            <p:cNvPr id="132" name="Freeform 116"/>
            <p:cNvSpPr>
              <a:spLocks/>
            </p:cNvSpPr>
            <p:nvPr/>
          </p:nvSpPr>
          <p:spPr bwMode="auto">
            <a:xfrm>
              <a:off x="1922463" y="1357313"/>
              <a:ext cx="1365250" cy="101600"/>
            </a:xfrm>
            <a:custGeom>
              <a:avLst/>
              <a:gdLst/>
              <a:ahLst/>
              <a:cxnLst>
                <a:cxn ang="0">
                  <a:pos x="0" y="0"/>
                </a:cxn>
                <a:cxn ang="0">
                  <a:pos x="0" y="79"/>
                </a:cxn>
                <a:cxn ang="0">
                  <a:pos x="857" y="79"/>
                </a:cxn>
              </a:cxnLst>
              <a:rect l="0" t="0" r="r" b="b"/>
              <a:pathLst>
                <a:path w="858" h="80">
                  <a:moveTo>
                    <a:pt x="0" y="0"/>
                  </a:moveTo>
                  <a:lnTo>
                    <a:pt x="0" y="79"/>
                  </a:lnTo>
                  <a:lnTo>
                    <a:pt x="857" y="79"/>
                  </a:lnTo>
                </a:path>
              </a:pathLst>
            </a:custGeom>
            <a:noFill/>
            <a:ln w="25400" cap="rnd" cmpd="sng">
              <a:solidFill>
                <a:srgbClr val="000000"/>
              </a:solidFill>
              <a:prstDash val="solid"/>
              <a:round/>
              <a:headEnd type="none" w="med" len="med"/>
              <a:tailEnd type="none" w="med" len="med"/>
            </a:ln>
            <a:effectLst/>
          </p:spPr>
          <p:txBody>
            <a:bodyPr/>
            <a:lstStyle/>
            <a:p>
              <a:endParaRPr lang="en-US" sz="1050" b="1"/>
            </a:p>
          </p:txBody>
        </p:sp>
        <p:sp>
          <p:nvSpPr>
            <p:cNvPr id="133" name="Rectangle 117"/>
            <p:cNvSpPr>
              <a:spLocks noChangeArrowheads="1"/>
            </p:cNvSpPr>
            <p:nvPr/>
          </p:nvSpPr>
          <p:spPr bwMode="auto">
            <a:xfrm>
              <a:off x="1792288" y="1150938"/>
              <a:ext cx="327014"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10</a:t>
              </a:r>
            </a:p>
          </p:txBody>
        </p:sp>
        <p:sp>
          <p:nvSpPr>
            <p:cNvPr id="134" name="Rectangle 118"/>
            <p:cNvSpPr>
              <a:spLocks noChangeArrowheads="1"/>
            </p:cNvSpPr>
            <p:nvPr/>
          </p:nvSpPr>
          <p:spPr bwMode="auto">
            <a:xfrm>
              <a:off x="1336675" y="1150938"/>
              <a:ext cx="514565"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16-11</a:t>
              </a:r>
            </a:p>
          </p:txBody>
        </p:sp>
        <p:sp>
          <p:nvSpPr>
            <p:cNvPr id="135" name="Rectangle 119"/>
            <p:cNvSpPr>
              <a:spLocks noChangeArrowheads="1"/>
            </p:cNvSpPr>
            <p:nvPr/>
          </p:nvSpPr>
          <p:spPr bwMode="auto">
            <a:xfrm>
              <a:off x="1808163" y="987425"/>
              <a:ext cx="875241"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Address bus</a:t>
              </a:r>
            </a:p>
          </p:txBody>
        </p:sp>
        <p:sp>
          <p:nvSpPr>
            <p:cNvPr id="136" name="Rectangle 120"/>
            <p:cNvSpPr>
              <a:spLocks noChangeArrowheads="1"/>
            </p:cNvSpPr>
            <p:nvPr/>
          </p:nvSpPr>
          <p:spPr bwMode="auto">
            <a:xfrm>
              <a:off x="5232400" y="1150938"/>
              <a:ext cx="684484"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Data bus</a:t>
              </a:r>
            </a:p>
          </p:txBody>
        </p:sp>
        <p:sp>
          <p:nvSpPr>
            <p:cNvPr id="137" name="Rectangle 121"/>
            <p:cNvSpPr>
              <a:spLocks noChangeArrowheads="1"/>
            </p:cNvSpPr>
            <p:nvPr/>
          </p:nvSpPr>
          <p:spPr bwMode="auto">
            <a:xfrm>
              <a:off x="3231735" y="933782"/>
              <a:ext cx="399149" cy="22826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00" b="1" dirty="0">
                  <a:solidFill>
                    <a:srgbClr val="000000"/>
                  </a:solidFill>
                </a:rPr>
                <a:t>CPU</a:t>
              </a:r>
            </a:p>
          </p:txBody>
        </p:sp>
        <p:sp>
          <p:nvSpPr>
            <p:cNvPr id="138" name="Line 122"/>
            <p:cNvSpPr>
              <a:spLocks noChangeShapeType="1"/>
            </p:cNvSpPr>
            <p:nvPr/>
          </p:nvSpPr>
          <p:spPr bwMode="auto">
            <a:xfrm flipH="1">
              <a:off x="1528763" y="1562100"/>
              <a:ext cx="725487" cy="0"/>
            </a:xfrm>
            <a:prstGeom prst="line">
              <a:avLst/>
            </a:prstGeom>
            <a:noFill/>
            <a:ln w="25400">
              <a:solidFill>
                <a:srgbClr val="000000"/>
              </a:solidFill>
              <a:round/>
              <a:headEnd/>
              <a:tailEnd/>
            </a:ln>
            <a:effectLst/>
          </p:spPr>
          <p:txBody>
            <a:bodyPr wrap="none" anchor="ctr"/>
            <a:lstStyle/>
            <a:p>
              <a:endParaRPr lang="en-US" sz="1050" b="1"/>
            </a:p>
          </p:txBody>
        </p:sp>
        <p:sp>
          <p:nvSpPr>
            <p:cNvPr id="139" name="Freeform 123"/>
            <p:cNvSpPr>
              <a:spLocks/>
            </p:cNvSpPr>
            <p:nvPr/>
          </p:nvSpPr>
          <p:spPr bwMode="auto">
            <a:xfrm>
              <a:off x="1795463" y="1665288"/>
              <a:ext cx="712787" cy="4591050"/>
            </a:xfrm>
            <a:custGeom>
              <a:avLst/>
              <a:gdLst/>
              <a:ahLst/>
              <a:cxnLst>
                <a:cxn ang="0">
                  <a:pos x="446" y="0"/>
                </a:cxn>
                <a:cxn ang="0">
                  <a:pos x="0" y="0"/>
                </a:cxn>
                <a:cxn ang="0">
                  <a:pos x="0" y="3672"/>
                </a:cxn>
              </a:cxnLst>
              <a:rect l="0" t="0" r="r" b="b"/>
              <a:pathLst>
                <a:path w="447" h="3673">
                  <a:moveTo>
                    <a:pt x="446" y="0"/>
                  </a:moveTo>
                  <a:lnTo>
                    <a:pt x="0" y="0"/>
                  </a:lnTo>
                  <a:lnTo>
                    <a:pt x="0" y="3672"/>
                  </a:lnTo>
                </a:path>
              </a:pathLst>
            </a:custGeom>
            <a:noFill/>
            <a:ln w="25400" cap="rnd" cmpd="sng">
              <a:solidFill>
                <a:srgbClr val="000000"/>
              </a:solidFill>
              <a:prstDash val="solid"/>
              <a:round/>
              <a:headEnd type="none" w="med" len="med"/>
              <a:tailEnd type="none" w="med" len="med"/>
            </a:ln>
            <a:effectLst/>
          </p:spPr>
          <p:txBody>
            <a:bodyPr/>
            <a:lstStyle/>
            <a:p>
              <a:endParaRPr lang="en-US" sz="1050" b="1"/>
            </a:p>
          </p:txBody>
        </p:sp>
        <p:sp>
          <p:nvSpPr>
            <p:cNvPr id="140" name="Arc 125"/>
            <p:cNvSpPr>
              <a:spLocks/>
            </p:cNvSpPr>
            <p:nvPr/>
          </p:nvSpPr>
          <p:spPr bwMode="auto">
            <a:xfrm>
              <a:off x="3889375" y="224790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141" name="Line 126"/>
            <p:cNvSpPr>
              <a:spLocks noChangeShapeType="1"/>
            </p:cNvSpPr>
            <p:nvPr/>
          </p:nvSpPr>
          <p:spPr bwMode="auto">
            <a:xfrm flipH="1">
              <a:off x="3273425" y="2279650"/>
              <a:ext cx="642938" cy="0"/>
            </a:xfrm>
            <a:prstGeom prst="line">
              <a:avLst/>
            </a:prstGeom>
            <a:noFill/>
            <a:ln w="25400">
              <a:solidFill>
                <a:srgbClr val="000000"/>
              </a:solidFill>
              <a:round/>
              <a:headEnd/>
              <a:tailEnd/>
            </a:ln>
            <a:effectLst/>
          </p:spPr>
          <p:txBody>
            <a:bodyPr wrap="none" anchor="ctr"/>
            <a:lstStyle/>
            <a:p>
              <a:endParaRPr lang="en-US" sz="1050" b="1"/>
            </a:p>
          </p:txBody>
        </p:sp>
        <p:sp>
          <p:nvSpPr>
            <p:cNvPr id="142" name="Arc 127"/>
            <p:cNvSpPr>
              <a:spLocks/>
            </p:cNvSpPr>
            <p:nvPr/>
          </p:nvSpPr>
          <p:spPr bwMode="auto">
            <a:xfrm>
              <a:off x="3898900" y="5922963"/>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143" name="Line 128"/>
            <p:cNvSpPr>
              <a:spLocks noChangeShapeType="1"/>
            </p:cNvSpPr>
            <p:nvPr/>
          </p:nvSpPr>
          <p:spPr bwMode="auto">
            <a:xfrm>
              <a:off x="3702050" y="5953125"/>
              <a:ext cx="203200" cy="0"/>
            </a:xfrm>
            <a:prstGeom prst="line">
              <a:avLst/>
            </a:prstGeom>
            <a:noFill/>
            <a:ln w="25400">
              <a:solidFill>
                <a:srgbClr val="000000"/>
              </a:solidFill>
              <a:round/>
              <a:headEnd/>
              <a:tailEnd/>
            </a:ln>
            <a:effectLst/>
          </p:spPr>
          <p:txBody>
            <a:bodyPr wrap="none" anchor="ctr"/>
            <a:lstStyle/>
            <a:p>
              <a:endParaRPr lang="en-US" sz="1050" b="1"/>
            </a:p>
          </p:txBody>
        </p:sp>
        <p:sp>
          <p:nvSpPr>
            <p:cNvPr id="144" name="Arc 129"/>
            <p:cNvSpPr>
              <a:spLocks/>
            </p:cNvSpPr>
            <p:nvPr/>
          </p:nvSpPr>
          <p:spPr bwMode="auto">
            <a:xfrm>
              <a:off x="3889375" y="6075363"/>
              <a:ext cx="107950" cy="68262"/>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145" name="Line 130"/>
            <p:cNvSpPr>
              <a:spLocks noChangeShapeType="1"/>
            </p:cNvSpPr>
            <p:nvPr/>
          </p:nvSpPr>
          <p:spPr bwMode="auto">
            <a:xfrm>
              <a:off x="3103563" y="6105525"/>
              <a:ext cx="785812" cy="0"/>
            </a:xfrm>
            <a:prstGeom prst="line">
              <a:avLst/>
            </a:prstGeom>
            <a:noFill/>
            <a:ln w="25400">
              <a:solidFill>
                <a:srgbClr val="000000"/>
              </a:solidFill>
              <a:round/>
              <a:headEnd/>
              <a:tailEnd/>
            </a:ln>
            <a:effectLst/>
          </p:spPr>
          <p:txBody>
            <a:bodyPr wrap="none" anchor="ctr"/>
            <a:lstStyle/>
            <a:p>
              <a:endParaRPr lang="en-US" sz="1050" b="1"/>
            </a:p>
          </p:txBody>
        </p:sp>
        <p:sp>
          <p:nvSpPr>
            <p:cNvPr id="146" name="Arc 131"/>
            <p:cNvSpPr>
              <a:spLocks/>
            </p:cNvSpPr>
            <p:nvPr/>
          </p:nvSpPr>
          <p:spPr bwMode="auto">
            <a:xfrm>
              <a:off x="3889375" y="6229350"/>
              <a:ext cx="107950" cy="68263"/>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147" name="Line 132"/>
            <p:cNvSpPr>
              <a:spLocks noChangeShapeType="1"/>
            </p:cNvSpPr>
            <p:nvPr/>
          </p:nvSpPr>
          <p:spPr bwMode="auto">
            <a:xfrm>
              <a:off x="1808163" y="6259513"/>
              <a:ext cx="2081212" cy="0"/>
            </a:xfrm>
            <a:prstGeom prst="line">
              <a:avLst/>
            </a:prstGeom>
            <a:noFill/>
            <a:ln w="25400">
              <a:solidFill>
                <a:srgbClr val="000000"/>
              </a:solidFill>
              <a:round/>
              <a:headEnd/>
              <a:tailEnd/>
            </a:ln>
            <a:effectLst/>
          </p:spPr>
          <p:txBody>
            <a:bodyPr wrap="none" anchor="ctr"/>
            <a:lstStyle/>
            <a:p>
              <a:endParaRPr lang="en-US" sz="1050" b="1"/>
            </a:p>
          </p:txBody>
        </p:sp>
        <p:sp>
          <p:nvSpPr>
            <p:cNvPr id="148" name="Arc 133"/>
            <p:cNvSpPr>
              <a:spLocks/>
            </p:cNvSpPr>
            <p:nvPr/>
          </p:nvSpPr>
          <p:spPr bwMode="auto">
            <a:xfrm>
              <a:off x="3894138" y="637540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149" name="Line 134"/>
            <p:cNvSpPr>
              <a:spLocks noChangeShapeType="1"/>
            </p:cNvSpPr>
            <p:nvPr/>
          </p:nvSpPr>
          <p:spPr bwMode="auto">
            <a:xfrm>
              <a:off x="1517650" y="6410325"/>
              <a:ext cx="2400300" cy="0"/>
            </a:xfrm>
            <a:prstGeom prst="line">
              <a:avLst/>
            </a:prstGeom>
            <a:noFill/>
            <a:ln w="25400">
              <a:solidFill>
                <a:srgbClr val="000000"/>
              </a:solidFill>
              <a:round/>
              <a:headEnd/>
              <a:tailEnd/>
            </a:ln>
            <a:effectLst/>
          </p:spPr>
          <p:txBody>
            <a:bodyPr wrap="none" anchor="ctr"/>
            <a:lstStyle/>
            <a:p>
              <a:endParaRPr lang="en-US" sz="1050" b="1"/>
            </a:p>
          </p:txBody>
        </p:sp>
        <p:sp>
          <p:nvSpPr>
            <p:cNvPr id="150" name="Rectangle 135"/>
            <p:cNvSpPr>
              <a:spLocks noChangeArrowheads="1"/>
            </p:cNvSpPr>
            <p:nvPr/>
          </p:nvSpPr>
          <p:spPr bwMode="auto">
            <a:xfrm>
              <a:off x="3986213" y="5686425"/>
              <a:ext cx="394340"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CS1</a:t>
              </a:r>
            </a:p>
          </p:txBody>
        </p:sp>
        <p:sp>
          <p:nvSpPr>
            <p:cNvPr id="151" name="Rectangle 136"/>
            <p:cNvSpPr>
              <a:spLocks noChangeArrowheads="1"/>
            </p:cNvSpPr>
            <p:nvPr/>
          </p:nvSpPr>
          <p:spPr bwMode="auto">
            <a:xfrm>
              <a:off x="3986213" y="5840413"/>
              <a:ext cx="394340"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CS2</a:t>
              </a:r>
            </a:p>
          </p:txBody>
        </p:sp>
        <p:sp>
          <p:nvSpPr>
            <p:cNvPr id="152" name="Rectangle 137"/>
            <p:cNvSpPr>
              <a:spLocks noChangeArrowheads="1"/>
            </p:cNvSpPr>
            <p:nvPr/>
          </p:nvSpPr>
          <p:spPr bwMode="auto">
            <a:xfrm>
              <a:off x="4384675" y="5959475"/>
              <a:ext cx="596318" cy="39446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512 x 8</a:t>
              </a:r>
            </a:p>
            <a:p>
              <a:pPr defTabSz="762000" eaLnBrk="1">
                <a:lnSpc>
                  <a:spcPct val="90000"/>
                </a:lnSpc>
              </a:pPr>
              <a:endParaRPr lang="en-US" altLang="ko-KR" sz="1050" b="1">
                <a:solidFill>
                  <a:srgbClr val="000000"/>
                </a:solidFill>
              </a:endParaRPr>
            </a:p>
          </p:txBody>
        </p:sp>
        <p:sp>
          <p:nvSpPr>
            <p:cNvPr id="159" name="Rectangle 138"/>
            <p:cNvSpPr>
              <a:spLocks noChangeArrowheads="1"/>
            </p:cNvSpPr>
            <p:nvPr/>
          </p:nvSpPr>
          <p:spPr bwMode="auto">
            <a:xfrm>
              <a:off x="4468813" y="6086475"/>
              <a:ext cx="472887"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ROM</a:t>
              </a:r>
            </a:p>
          </p:txBody>
        </p:sp>
        <p:sp>
          <p:nvSpPr>
            <p:cNvPr id="162" name="Rectangle 139"/>
            <p:cNvSpPr>
              <a:spLocks noChangeArrowheads="1"/>
            </p:cNvSpPr>
            <p:nvPr/>
          </p:nvSpPr>
          <p:spPr bwMode="auto">
            <a:xfrm>
              <a:off x="4008438" y="5705475"/>
              <a:ext cx="1279525" cy="790575"/>
            </a:xfrm>
            <a:prstGeom prst="rect">
              <a:avLst/>
            </a:prstGeom>
            <a:noFill/>
            <a:ln w="25400">
              <a:solidFill>
                <a:srgbClr val="000000"/>
              </a:solidFill>
              <a:miter lim="800000"/>
              <a:headEnd/>
              <a:tailEnd/>
            </a:ln>
            <a:effectLst/>
          </p:spPr>
          <p:txBody>
            <a:bodyPr wrap="none" anchor="ctr"/>
            <a:lstStyle/>
            <a:p>
              <a:endParaRPr lang="en-US" sz="1050" b="1"/>
            </a:p>
          </p:txBody>
        </p:sp>
        <p:sp>
          <p:nvSpPr>
            <p:cNvPr id="163" name="Arc 140"/>
            <p:cNvSpPr>
              <a:spLocks/>
            </p:cNvSpPr>
            <p:nvPr/>
          </p:nvSpPr>
          <p:spPr bwMode="auto">
            <a:xfrm>
              <a:off x="5522913" y="6064250"/>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164" name="Line 141"/>
            <p:cNvSpPr>
              <a:spLocks noChangeShapeType="1"/>
            </p:cNvSpPr>
            <p:nvPr/>
          </p:nvSpPr>
          <p:spPr bwMode="auto">
            <a:xfrm>
              <a:off x="5295900" y="6094413"/>
              <a:ext cx="230188" cy="0"/>
            </a:xfrm>
            <a:prstGeom prst="line">
              <a:avLst/>
            </a:prstGeom>
            <a:noFill/>
            <a:ln w="25400">
              <a:solidFill>
                <a:srgbClr val="000000"/>
              </a:solidFill>
              <a:round/>
              <a:headEnd/>
              <a:tailEnd/>
            </a:ln>
            <a:effectLst/>
          </p:spPr>
          <p:txBody>
            <a:bodyPr wrap="none" anchor="ctr"/>
            <a:lstStyle/>
            <a:p>
              <a:endParaRPr lang="en-US" sz="1050" b="1"/>
            </a:p>
          </p:txBody>
        </p:sp>
        <p:sp>
          <p:nvSpPr>
            <p:cNvPr id="165" name="Line 142"/>
            <p:cNvSpPr>
              <a:spLocks noChangeShapeType="1"/>
            </p:cNvSpPr>
            <p:nvPr/>
          </p:nvSpPr>
          <p:spPr bwMode="auto">
            <a:xfrm>
              <a:off x="4105275" y="5880100"/>
              <a:ext cx="238125" cy="0"/>
            </a:xfrm>
            <a:prstGeom prst="line">
              <a:avLst/>
            </a:prstGeom>
            <a:noFill/>
            <a:ln w="25400">
              <a:solidFill>
                <a:srgbClr val="000000"/>
              </a:solidFill>
              <a:round/>
              <a:headEnd/>
              <a:tailEnd/>
            </a:ln>
            <a:effectLst/>
          </p:spPr>
          <p:txBody>
            <a:bodyPr wrap="none" anchor="ctr"/>
            <a:lstStyle/>
            <a:p>
              <a:endParaRPr lang="en-US" sz="1050" b="1"/>
            </a:p>
          </p:txBody>
        </p:sp>
        <p:sp>
          <p:nvSpPr>
            <p:cNvPr id="166" name="Arc 144"/>
            <p:cNvSpPr>
              <a:spLocks/>
            </p:cNvSpPr>
            <p:nvPr/>
          </p:nvSpPr>
          <p:spPr bwMode="auto">
            <a:xfrm>
              <a:off x="3894138" y="5762625"/>
              <a:ext cx="107950" cy="66675"/>
            </a:xfrm>
            <a:custGeom>
              <a:avLst/>
              <a:gdLst>
                <a:gd name="G0" fmla="+- 21600 0 0"/>
                <a:gd name="G1" fmla="+- 8773 0 0"/>
                <a:gd name="G2" fmla="+- 21600 0 0"/>
                <a:gd name="T0" fmla="*/ 1746 w 21600"/>
                <a:gd name="T1" fmla="*/ 17282 h 17282"/>
                <a:gd name="T2" fmla="*/ 1862 w 21600"/>
                <a:gd name="T3" fmla="*/ 0 h 17282"/>
                <a:gd name="T4" fmla="*/ 21600 w 21600"/>
                <a:gd name="T5" fmla="*/ 8773 h 17282"/>
              </a:gdLst>
              <a:ahLst/>
              <a:cxnLst>
                <a:cxn ang="0">
                  <a:pos x="T0" y="T1"/>
                </a:cxn>
                <a:cxn ang="0">
                  <a:pos x="T2" y="T3"/>
                </a:cxn>
                <a:cxn ang="0">
                  <a:pos x="T4" y="T5"/>
                </a:cxn>
              </a:cxnLst>
              <a:rect l="0" t="0" r="r" b="b"/>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w="25400" cap="rnd">
              <a:noFill/>
              <a:round/>
              <a:headEnd/>
              <a:tailEnd/>
            </a:ln>
            <a:effectLst/>
          </p:spPr>
          <p:txBody>
            <a:bodyPr wrap="none" anchor="ctr"/>
            <a:lstStyle/>
            <a:p>
              <a:endParaRPr lang="en-US" sz="1050" b="1"/>
            </a:p>
          </p:txBody>
        </p:sp>
        <p:sp>
          <p:nvSpPr>
            <p:cNvPr id="167" name="Line 145"/>
            <p:cNvSpPr>
              <a:spLocks noChangeShapeType="1"/>
            </p:cNvSpPr>
            <p:nvPr/>
          </p:nvSpPr>
          <p:spPr bwMode="auto">
            <a:xfrm>
              <a:off x="3478213" y="5800725"/>
              <a:ext cx="444500" cy="0"/>
            </a:xfrm>
            <a:prstGeom prst="line">
              <a:avLst/>
            </a:prstGeom>
            <a:noFill/>
            <a:ln w="25400">
              <a:solidFill>
                <a:srgbClr val="000000"/>
              </a:solidFill>
              <a:round/>
              <a:headEnd/>
              <a:tailEnd/>
            </a:ln>
            <a:effectLst/>
          </p:spPr>
          <p:txBody>
            <a:bodyPr wrap="none" anchor="ctr"/>
            <a:lstStyle/>
            <a:p>
              <a:endParaRPr lang="en-US" sz="1050" b="1"/>
            </a:p>
          </p:txBody>
        </p:sp>
        <p:sp>
          <p:nvSpPr>
            <p:cNvPr id="168" name="Line 146"/>
            <p:cNvSpPr>
              <a:spLocks noChangeShapeType="1"/>
            </p:cNvSpPr>
            <p:nvPr/>
          </p:nvSpPr>
          <p:spPr bwMode="auto">
            <a:xfrm>
              <a:off x="3298825" y="5953125"/>
              <a:ext cx="98425" cy="0"/>
            </a:xfrm>
            <a:prstGeom prst="line">
              <a:avLst/>
            </a:prstGeom>
            <a:noFill/>
            <a:ln w="25400">
              <a:solidFill>
                <a:srgbClr val="000000"/>
              </a:solidFill>
              <a:round/>
              <a:headEnd/>
              <a:tailEnd/>
            </a:ln>
            <a:effectLst/>
          </p:spPr>
          <p:txBody>
            <a:bodyPr wrap="none" anchor="ctr"/>
            <a:lstStyle/>
            <a:p>
              <a:endParaRPr lang="en-US" sz="1050" b="1"/>
            </a:p>
          </p:txBody>
        </p:sp>
        <p:sp>
          <p:nvSpPr>
            <p:cNvPr id="169" name="Rectangle 147"/>
            <p:cNvSpPr>
              <a:spLocks noChangeArrowheads="1"/>
            </p:cNvSpPr>
            <p:nvPr/>
          </p:nvSpPr>
          <p:spPr bwMode="auto">
            <a:xfrm>
              <a:off x="4046538" y="6151563"/>
              <a:ext cx="423194"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AD9</a:t>
              </a:r>
            </a:p>
          </p:txBody>
        </p:sp>
        <p:sp>
          <p:nvSpPr>
            <p:cNvPr id="170" name="Line 148"/>
            <p:cNvSpPr>
              <a:spLocks noChangeShapeType="1"/>
            </p:cNvSpPr>
            <p:nvPr/>
          </p:nvSpPr>
          <p:spPr bwMode="auto">
            <a:xfrm flipH="1">
              <a:off x="3394075" y="5843588"/>
              <a:ext cx="0" cy="206375"/>
            </a:xfrm>
            <a:prstGeom prst="line">
              <a:avLst/>
            </a:prstGeom>
            <a:noFill/>
            <a:ln w="25400">
              <a:solidFill>
                <a:srgbClr val="000000"/>
              </a:solidFill>
              <a:round/>
              <a:headEnd/>
              <a:tailEnd/>
            </a:ln>
            <a:effectLst/>
          </p:spPr>
          <p:txBody>
            <a:bodyPr wrap="none" anchor="ctr"/>
            <a:lstStyle/>
            <a:p>
              <a:endParaRPr lang="en-US" sz="1050" b="1"/>
            </a:p>
          </p:txBody>
        </p:sp>
        <p:sp>
          <p:nvSpPr>
            <p:cNvPr id="171" name="Freeform 149"/>
            <p:cNvSpPr>
              <a:spLocks/>
            </p:cNvSpPr>
            <p:nvPr/>
          </p:nvSpPr>
          <p:spPr bwMode="auto">
            <a:xfrm>
              <a:off x="3411538" y="5849938"/>
              <a:ext cx="220662" cy="198437"/>
            </a:xfrm>
            <a:custGeom>
              <a:avLst/>
              <a:gdLst/>
              <a:ahLst/>
              <a:cxnLst>
                <a:cxn ang="0">
                  <a:pos x="0" y="0"/>
                </a:cxn>
                <a:cxn ang="0">
                  <a:pos x="137" y="79"/>
                </a:cxn>
                <a:cxn ang="0">
                  <a:pos x="0" y="158"/>
                </a:cxn>
              </a:cxnLst>
              <a:rect l="0" t="0" r="r" b="b"/>
              <a:pathLst>
                <a:path w="138" h="159">
                  <a:moveTo>
                    <a:pt x="0" y="0"/>
                  </a:moveTo>
                  <a:lnTo>
                    <a:pt x="137" y="79"/>
                  </a:lnTo>
                  <a:lnTo>
                    <a:pt x="0" y="158"/>
                  </a:lnTo>
                </a:path>
              </a:pathLst>
            </a:custGeom>
            <a:noFill/>
            <a:ln w="25400" cap="rnd" cmpd="sng">
              <a:solidFill>
                <a:srgbClr val="000000"/>
              </a:solidFill>
              <a:prstDash val="solid"/>
              <a:round/>
              <a:headEnd type="none" w="med" len="med"/>
              <a:tailEnd type="none" w="med" len="med"/>
            </a:ln>
            <a:effectLst/>
          </p:spPr>
          <p:txBody>
            <a:bodyPr/>
            <a:lstStyle/>
            <a:p>
              <a:endParaRPr lang="en-US" sz="1050" b="1"/>
            </a:p>
          </p:txBody>
        </p:sp>
        <p:sp>
          <p:nvSpPr>
            <p:cNvPr id="172" name="Rectangle 152"/>
            <p:cNvSpPr>
              <a:spLocks noChangeArrowheads="1"/>
            </p:cNvSpPr>
            <p:nvPr/>
          </p:nvSpPr>
          <p:spPr bwMode="auto">
            <a:xfrm>
              <a:off x="3540125" y="5929313"/>
              <a:ext cx="402355"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1- 7</a:t>
              </a:r>
            </a:p>
          </p:txBody>
        </p:sp>
        <p:sp>
          <p:nvSpPr>
            <p:cNvPr id="173" name="Rectangle 153"/>
            <p:cNvSpPr>
              <a:spLocks noChangeArrowheads="1"/>
            </p:cNvSpPr>
            <p:nvPr/>
          </p:nvSpPr>
          <p:spPr bwMode="auto">
            <a:xfrm>
              <a:off x="3576638" y="6230938"/>
              <a:ext cx="254879"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9</a:t>
              </a:r>
            </a:p>
          </p:txBody>
        </p:sp>
        <p:sp>
          <p:nvSpPr>
            <p:cNvPr id="174" name="Rectangle 154"/>
            <p:cNvSpPr>
              <a:spLocks noChangeArrowheads="1"/>
            </p:cNvSpPr>
            <p:nvPr/>
          </p:nvSpPr>
          <p:spPr bwMode="auto">
            <a:xfrm>
              <a:off x="3570288" y="6075363"/>
              <a:ext cx="254879"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8</a:t>
              </a:r>
            </a:p>
          </p:txBody>
        </p:sp>
        <p:sp>
          <p:nvSpPr>
            <p:cNvPr id="175" name="Line 155"/>
            <p:cNvSpPr>
              <a:spLocks noChangeShapeType="1"/>
            </p:cNvSpPr>
            <p:nvPr/>
          </p:nvSpPr>
          <p:spPr bwMode="auto">
            <a:xfrm flipH="1">
              <a:off x="3287713" y="1468438"/>
              <a:ext cx="4762" cy="4487862"/>
            </a:xfrm>
            <a:prstGeom prst="line">
              <a:avLst/>
            </a:prstGeom>
            <a:noFill/>
            <a:ln w="25400">
              <a:solidFill>
                <a:srgbClr val="000000"/>
              </a:solidFill>
              <a:round/>
              <a:headEnd/>
              <a:tailEnd/>
            </a:ln>
            <a:effectLst/>
          </p:spPr>
          <p:txBody>
            <a:bodyPr wrap="none" anchor="ctr"/>
            <a:lstStyle/>
            <a:p>
              <a:endParaRPr lang="en-US" sz="1050" b="1"/>
            </a:p>
          </p:txBody>
        </p:sp>
        <p:sp>
          <p:nvSpPr>
            <p:cNvPr id="176" name="Oval 174"/>
            <p:cNvSpPr>
              <a:spLocks noChangeArrowheads="1"/>
            </p:cNvSpPr>
            <p:nvPr/>
          </p:nvSpPr>
          <p:spPr bwMode="auto">
            <a:xfrm>
              <a:off x="2208213" y="1525588"/>
              <a:ext cx="74612" cy="58737"/>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77" name="Oval 175"/>
            <p:cNvSpPr>
              <a:spLocks noChangeArrowheads="1"/>
            </p:cNvSpPr>
            <p:nvPr/>
          </p:nvSpPr>
          <p:spPr bwMode="auto">
            <a:xfrm>
              <a:off x="2470150" y="1633538"/>
              <a:ext cx="74613" cy="60325"/>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78" name="Oval 176"/>
            <p:cNvSpPr>
              <a:spLocks noChangeArrowheads="1"/>
            </p:cNvSpPr>
            <p:nvPr/>
          </p:nvSpPr>
          <p:spPr bwMode="auto">
            <a:xfrm>
              <a:off x="3248025" y="2246313"/>
              <a:ext cx="74613" cy="57150"/>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79" name="Oval 177"/>
            <p:cNvSpPr>
              <a:spLocks noChangeArrowheads="1"/>
            </p:cNvSpPr>
            <p:nvPr/>
          </p:nvSpPr>
          <p:spPr bwMode="auto">
            <a:xfrm>
              <a:off x="3443288" y="2403475"/>
              <a:ext cx="74612" cy="58738"/>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80" name="Oval 178"/>
            <p:cNvSpPr>
              <a:spLocks noChangeArrowheads="1"/>
            </p:cNvSpPr>
            <p:nvPr/>
          </p:nvSpPr>
          <p:spPr bwMode="auto">
            <a:xfrm>
              <a:off x="3629025" y="2552700"/>
              <a:ext cx="74613" cy="60325"/>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81" name="Oval 179"/>
            <p:cNvSpPr>
              <a:spLocks noChangeArrowheads="1"/>
            </p:cNvSpPr>
            <p:nvPr/>
          </p:nvSpPr>
          <p:spPr bwMode="auto">
            <a:xfrm>
              <a:off x="3060700" y="2706688"/>
              <a:ext cx="76200" cy="58737"/>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82" name="Line 181"/>
            <p:cNvSpPr>
              <a:spLocks noChangeShapeType="1"/>
            </p:cNvSpPr>
            <p:nvPr/>
          </p:nvSpPr>
          <p:spPr bwMode="auto">
            <a:xfrm>
              <a:off x="2495550" y="2073275"/>
              <a:ext cx="3175" cy="982663"/>
            </a:xfrm>
            <a:prstGeom prst="line">
              <a:avLst/>
            </a:prstGeom>
            <a:noFill/>
            <a:ln w="25400">
              <a:solidFill>
                <a:srgbClr val="000000"/>
              </a:solidFill>
              <a:round/>
              <a:headEnd/>
              <a:tailEnd/>
            </a:ln>
            <a:effectLst/>
          </p:spPr>
          <p:txBody>
            <a:bodyPr wrap="none" anchor="ctr"/>
            <a:lstStyle/>
            <a:p>
              <a:endParaRPr lang="en-US" sz="1050" b="1"/>
            </a:p>
          </p:txBody>
        </p:sp>
        <p:sp>
          <p:nvSpPr>
            <p:cNvPr id="183" name="Line 182"/>
            <p:cNvSpPr>
              <a:spLocks noChangeShapeType="1"/>
            </p:cNvSpPr>
            <p:nvPr/>
          </p:nvSpPr>
          <p:spPr bwMode="auto">
            <a:xfrm>
              <a:off x="2065338" y="2073275"/>
              <a:ext cx="4762" cy="2811463"/>
            </a:xfrm>
            <a:prstGeom prst="line">
              <a:avLst/>
            </a:prstGeom>
            <a:noFill/>
            <a:ln w="25400">
              <a:solidFill>
                <a:srgbClr val="000000"/>
              </a:solidFill>
              <a:round/>
              <a:headEnd/>
              <a:tailEnd/>
            </a:ln>
            <a:effectLst/>
          </p:spPr>
          <p:txBody>
            <a:bodyPr wrap="none" anchor="ctr"/>
            <a:lstStyle/>
            <a:p>
              <a:endParaRPr lang="en-US" sz="1050" b="1"/>
            </a:p>
          </p:txBody>
        </p:sp>
        <p:sp>
          <p:nvSpPr>
            <p:cNvPr id="184" name="Line 183"/>
            <p:cNvSpPr>
              <a:spLocks noChangeShapeType="1"/>
            </p:cNvSpPr>
            <p:nvPr/>
          </p:nvSpPr>
          <p:spPr bwMode="auto">
            <a:xfrm>
              <a:off x="1520825" y="1562100"/>
              <a:ext cx="7938" cy="4852988"/>
            </a:xfrm>
            <a:prstGeom prst="line">
              <a:avLst/>
            </a:prstGeom>
            <a:noFill/>
            <a:ln w="25400">
              <a:solidFill>
                <a:srgbClr val="000000"/>
              </a:solidFill>
              <a:round/>
              <a:headEnd/>
              <a:tailEnd/>
            </a:ln>
            <a:effectLst/>
          </p:spPr>
          <p:txBody>
            <a:bodyPr wrap="none" anchor="ctr"/>
            <a:lstStyle/>
            <a:p>
              <a:endParaRPr lang="en-US" sz="1050" b="1"/>
            </a:p>
          </p:txBody>
        </p:sp>
        <p:sp>
          <p:nvSpPr>
            <p:cNvPr id="185" name="Line 184"/>
            <p:cNvSpPr>
              <a:spLocks noChangeShapeType="1"/>
            </p:cNvSpPr>
            <p:nvPr/>
          </p:nvSpPr>
          <p:spPr bwMode="auto">
            <a:xfrm>
              <a:off x="3470275" y="1354138"/>
              <a:ext cx="0" cy="4454525"/>
            </a:xfrm>
            <a:prstGeom prst="line">
              <a:avLst/>
            </a:prstGeom>
            <a:noFill/>
            <a:ln w="25400">
              <a:solidFill>
                <a:srgbClr val="000000"/>
              </a:solidFill>
              <a:round/>
              <a:headEnd/>
              <a:tailEnd/>
            </a:ln>
            <a:effectLst/>
          </p:spPr>
          <p:txBody>
            <a:bodyPr wrap="none" anchor="ctr"/>
            <a:lstStyle/>
            <a:p>
              <a:endParaRPr lang="en-US" sz="1050" b="1"/>
            </a:p>
          </p:txBody>
        </p:sp>
        <p:sp>
          <p:nvSpPr>
            <p:cNvPr id="186" name="Line 185"/>
            <p:cNvSpPr>
              <a:spLocks noChangeShapeType="1"/>
            </p:cNvSpPr>
            <p:nvPr/>
          </p:nvSpPr>
          <p:spPr bwMode="auto">
            <a:xfrm>
              <a:off x="3673475" y="1346200"/>
              <a:ext cx="0" cy="4002088"/>
            </a:xfrm>
            <a:prstGeom prst="line">
              <a:avLst/>
            </a:prstGeom>
            <a:noFill/>
            <a:ln w="25400">
              <a:solidFill>
                <a:srgbClr val="000000"/>
              </a:solidFill>
              <a:round/>
              <a:headEnd/>
              <a:tailEnd/>
            </a:ln>
            <a:effectLst/>
          </p:spPr>
          <p:txBody>
            <a:bodyPr wrap="none" anchor="ctr"/>
            <a:lstStyle/>
            <a:p>
              <a:endParaRPr lang="en-US" sz="1050" b="1"/>
            </a:p>
          </p:txBody>
        </p:sp>
        <p:sp>
          <p:nvSpPr>
            <p:cNvPr id="187" name="Oval 186"/>
            <p:cNvSpPr>
              <a:spLocks noChangeArrowheads="1"/>
            </p:cNvSpPr>
            <p:nvPr/>
          </p:nvSpPr>
          <p:spPr bwMode="auto">
            <a:xfrm>
              <a:off x="3252788" y="3168650"/>
              <a:ext cx="74612" cy="57150"/>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88" name="Oval 187"/>
            <p:cNvSpPr>
              <a:spLocks noChangeArrowheads="1"/>
            </p:cNvSpPr>
            <p:nvPr/>
          </p:nvSpPr>
          <p:spPr bwMode="auto">
            <a:xfrm>
              <a:off x="3438525" y="3317875"/>
              <a:ext cx="74613" cy="58738"/>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89" name="Oval 188"/>
            <p:cNvSpPr>
              <a:spLocks noChangeArrowheads="1"/>
            </p:cNvSpPr>
            <p:nvPr/>
          </p:nvSpPr>
          <p:spPr bwMode="auto">
            <a:xfrm>
              <a:off x="3629025" y="3471863"/>
              <a:ext cx="74613" cy="58737"/>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90" name="Oval 190"/>
            <p:cNvSpPr>
              <a:spLocks noChangeArrowheads="1"/>
            </p:cNvSpPr>
            <p:nvPr/>
          </p:nvSpPr>
          <p:spPr bwMode="auto">
            <a:xfrm>
              <a:off x="3060700" y="3629025"/>
              <a:ext cx="76200" cy="58738"/>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91" name="Oval 191"/>
            <p:cNvSpPr>
              <a:spLocks noChangeArrowheads="1"/>
            </p:cNvSpPr>
            <p:nvPr/>
          </p:nvSpPr>
          <p:spPr bwMode="auto">
            <a:xfrm>
              <a:off x="3248025" y="4087813"/>
              <a:ext cx="74613" cy="57150"/>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92" name="Oval 192"/>
            <p:cNvSpPr>
              <a:spLocks noChangeArrowheads="1"/>
            </p:cNvSpPr>
            <p:nvPr/>
          </p:nvSpPr>
          <p:spPr bwMode="auto">
            <a:xfrm>
              <a:off x="3433763" y="4240213"/>
              <a:ext cx="74612" cy="58737"/>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93" name="Oval 193"/>
            <p:cNvSpPr>
              <a:spLocks noChangeArrowheads="1"/>
            </p:cNvSpPr>
            <p:nvPr/>
          </p:nvSpPr>
          <p:spPr bwMode="auto">
            <a:xfrm>
              <a:off x="3635375" y="4394200"/>
              <a:ext cx="74613" cy="60325"/>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94" name="Oval 194"/>
            <p:cNvSpPr>
              <a:spLocks noChangeArrowheads="1"/>
            </p:cNvSpPr>
            <p:nvPr/>
          </p:nvSpPr>
          <p:spPr bwMode="auto">
            <a:xfrm>
              <a:off x="3060700" y="4545013"/>
              <a:ext cx="76200" cy="58737"/>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95" name="Oval 195"/>
            <p:cNvSpPr>
              <a:spLocks noChangeArrowheads="1"/>
            </p:cNvSpPr>
            <p:nvPr/>
          </p:nvSpPr>
          <p:spPr bwMode="auto">
            <a:xfrm>
              <a:off x="3248025" y="4997450"/>
              <a:ext cx="74613" cy="60325"/>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96" name="Oval 196"/>
            <p:cNvSpPr>
              <a:spLocks noChangeArrowheads="1"/>
            </p:cNvSpPr>
            <p:nvPr/>
          </p:nvSpPr>
          <p:spPr bwMode="auto">
            <a:xfrm>
              <a:off x="3438525" y="5156200"/>
              <a:ext cx="74613" cy="57150"/>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97" name="Oval 197"/>
            <p:cNvSpPr>
              <a:spLocks noChangeArrowheads="1"/>
            </p:cNvSpPr>
            <p:nvPr/>
          </p:nvSpPr>
          <p:spPr bwMode="auto">
            <a:xfrm>
              <a:off x="3057525" y="5459413"/>
              <a:ext cx="74613" cy="58737"/>
            </a:xfrm>
            <a:prstGeom prst="ellipse">
              <a:avLst/>
            </a:prstGeom>
            <a:solidFill>
              <a:schemeClr val="tx1"/>
            </a:solidFill>
            <a:ln w="12700">
              <a:solidFill>
                <a:schemeClr val="tx1"/>
              </a:solidFill>
              <a:round/>
              <a:headEnd/>
              <a:tailEnd/>
            </a:ln>
            <a:effectLst/>
          </p:spPr>
          <p:txBody>
            <a:bodyPr wrap="none" anchor="ctr"/>
            <a:lstStyle/>
            <a:p>
              <a:endParaRPr lang="en-US" sz="1050" b="1"/>
            </a:p>
          </p:txBody>
        </p:sp>
        <p:sp>
          <p:nvSpPr>
            <p:cNvPr id="198" name="Oval 198"/>
            <p:cNvSpPr>
              <a:spLocks noChangeArrowheads="1"/>
            </p:cNvSpPr>
            <p:nvPr/>
          </p:nvSpPr>
          <p:spPr bwMode="auto">
            <a:xfrm>
              <a:off x="3629025" y="5919788"/>
              <a:ext cx="74613" cy="60325"/>
            </a:xfrm>
            <a:prstGeom prst="ellipse">
              <a:avLst/>
            </a:prstGeom>
            <a:noFill/>
            <a:ln w="28575">
              <a:solidFill>
                <a:schemeClr val="tx1"/>
              </a:solidFill>
              <a:round/>
              <a:headEnd/>
              <a:tailEnd/>
            </a:ln>
            <a:effectLst/>
          </p:spPr>
          <p:txBody>
            <a:bodyPr wrap="none" anchor="ctr"/>
            <a:lstStyle/>
            <a:p>
              <a:endParaRPr lang="en-US" sz="1050" b="1"/>
            </a:p>
          </p:txBody>
        </p:sp>
        <p:sp>
          <p:nvSpPr>
            <p:cNvPr id="199" name="Line 199"/>
            <p:cNvSpPr>
              <a:spLocks noChangeShapeType="1"/>
            </p:cNvSpPr>
            <p:nvPr/>
          </p:nvSpPr>
          <p:spPr bwMode="auto">
            <a:xfrm flipV="1">
              <a:off x="2506663" y="1355725"/>
              <a:ext cx="0" cy="423863"/>
            </a:xfrm>
            <a:prstGeom prst="line">
              <a:avLst/>
            </a:prstGeom>
            <a:noFill/>
            <a:ln w="25400">
              <a:solidFill>
                <a:srgbClr val="000000"/>
              </a:solidFill>
              <a:round/>
              <a:headEnd/>
              <a:tailEnd/>
            </a:ln>
            <a:effectLst/>
          </p:spPr>
          <p:txBody>
            <a:bodyPr wrap="none" anchor="ctr"/>
            <a:lstStyle/>
            <a:p>
              <a:endParaRPr lang="en-US" sz="1050" b="1"/>
            </a:p>
          </p:txBody>
        </p:sp>
        <p:sp>
          <p:nvSpPr>
            <p:cNvPr id="200" name="Rectangle 201"/>
            <p:cNvSpPr>
              <a:spLocks noChangeArrowheads="1"/>
            </p:cNvSpPr>
            <p:nvPr/>
          </p:nvSpPr>
          <p:spPr bwMode="auto">
            <a:xfrm rot="16200000">
              <a:off x="4958759" y="2299084"/>
              <a:ext cx="450445"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Data</a:t>
              </a:r>
            </a:p>
          </p:txBody>
        </p:sp>
        <p:sp>
          <p:nvSpPr>
            <p:cNvPr id="201" name="Rectangle 202"/>
            <p:cNvSpPr>
              <a:spLocks noChangeArrowheads="1"/>
            </p:cNvSpPr>
            <p:nvPr/>
          </p:nvSpPr>
          <p:spPr bwMode="auto">
            <a:xfrm rot="16200000">
              <a:off x="4949234" y="3223009"/>
              <a:ext cx="450445"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Data</a:t>
              </a:r>
            </a:p>
          </p:txBody>
        </p:sp>
        <p:sp>
          <p:nvSpPr>
            <p:cNvPr id="202" name="Rectangle 203"/>
            <p:cNvSpPr>
              <a:spLocks noChangeArrowheads="1"/>
            </p:cNvSpPr>
            <p:nvPr/>
          </p:nvSpPr>
          <p:spPr bwMode="auto">
            <a:xfrm rot="16200000">
              <a:off x="4958759" y="4137409"/>
              <a:ext cx="450445"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Data</a:t>
              </a:r>
            </a:p>
          </p:txBody>
        </p:sp>
        <p:sp>
          <p:nvSpPr>
            <p:cNvPr id="203" name="Rectangle 204"/>
            <p:cNvSpPr>
              <a:spLocks noChangeArrowheads="1"/>
            </p:cNvSpPr>
            <p:nvPr/>
          </p:nvSpPr>
          <p:spPr bwMode="auto">
            <a:xfrm rot="16200000">
              <a:off x="4939709" y="5070859"/>
              <a:ext cx="450445"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Data</a:t>
              </a:r>
            </a:p>
          </p:txBody>
        </p:sp>
        <p:sp>
          <p:nvSpPr>
            <p:cNvPr id="204" name="Rectangle 205"/>
            <p:cNvSpPr>
              <a:spLocks noChangeArrowheads="1"/>
            </p:cNvSpPr>
            <p:nvPr/>
          </p:nvSpPr>
          <p:spPr bwMode="auto">
            <a:xfrm rot="16200000">
              <a:off x="4939709" y="5985259"/>
              <a:ext cx="450445" cy="242118"/>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rPr>
                <a:t>Data</a:t>
              </a:r>
            </a:p>
          </p:txBody>
        </p:sp>
      </p:grpSp>
      <p:sp>
        <p:nvSpPr>
          <p:cNvPr id="206" name="Rectangle 110"/>
          <p:cNvSpPr>
            <a:spLocks noChangeArrowheads="1"/>
          </p:cNvSpPr>
          <p:nvPr/>
        </p:nvSpPr>
        <p:spPr bwMode="auto">
          <a:xfrm>
            <a:off x="1828800" y="1143000"/>
            <a:ext cx="4648200" cy="490537"/>
          </a:xfrm>
          <a:prstGeom prst="rect">
            <a:avLst/>
          </a:prstGeom>
          <a:noFill/>
          <a:ln w="38100">
            <a:solidFill>
              <a:srgbClr val="000000"/>
            </a:solidFill>
            <a:miter lim="800000"/>
            <a:headEnd/>
            <a:tailEnd/>
          </a:ln>
          <a:effectLst/>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369332"/>
          </a:xfrm>
          <a:prstGeom prst="rect">
            <a:avLst/>
          </a:prstGeom>
          <a:noFill/>
        </p:spPr>
        <p:txBody>
          <a:bodyPr wrap="square" rtlCol="0">
            <a:spAutoFit/>
          </a:bodyPr>
          <a:lstStyle/>
          <a:p>
            <a:r>
              <a:rPr lang="en-US" dirty="0"/>
              <a:t>Memory Organization		               </a:t>
            </a:r>
            <a:fld id="{44198361-0847-4097-97B6-F757CEDA3EDF}" type="slidenum">
              <a:rPr lang="en-US" smtClean="0"/>
              <a:pPr/>
              <a:t>6</a:t>
            </a:fld>
            <a:r>
              <a:rPr lang="en-US" dirty="0"/>
              <a:t>				          Lecture 41</a:t>
            </a:r>
          </a:p>
        </p:txBody>
      </p:sp>
      <p:cxnSp>
        <p:nvCxnSpPr>
          <p:cNvPr id="8" name="Straight Connector 7"/>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81000"/>
            <a:ext cx="7696200" cy="584775"/>
          </a:xfrm>
          <a:prstGeom prst="rect">
            <a:avLst/>
          </a:prstGeom>
          <a:noFill/>
        </p:spPr>
        <p:txBody>
          <a:bodyPr wrap="square" rtlCol="0">
            <a:spAutoFit/>
          </a:bodyPr>
          <a:lstStyle/>
          <a:p>
            <a:pPr algn="ctr"/>
            <a:r>
              <a:rPr lang="en-US" sz="3200" dirty="0"/>
              <a:t>Auxiliary Memory</a:t>
            </a:r>
          </a:p>
        </p:txBody>
      </p:sp>
      <p:sp>
        <p:nvSpPr>
          <p:cNvPr id="11" name="Rectangle 4"/>
          <p:cNvSpPr>
            <a:spLocks noChangeArrowheads="1"/>
          </p:cNvSpPr>
          <p:nvPr/>
        </p:nvSpPr>
        <p:spPr bwMode="auto">
          <a:xfrm>
            <a:off x="803568" y="1087933"/>
            <a:ext cx="3494099" cy="283667"/>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400" b="1" dirty="0"/>
              <a:t>Information Organization on Magnetic Tapes</a:t>
            </a:r>
          </a:p>
        </p:txBody>
      </p:sp>
      <p:grpSp>
        <p:nvGrpSpPr>
          <p:cNvPr id="2" name="Group 209"/>
          <p:cNvGrpSpPr>
            <a:grpSpLocks/>
          </p:cNvGrpSpPr>
          <p:nvPr/>
        </p:nvGrpSpPr>
        <p:grpSpPr bwMode="auto">
          <a:xfrm>
            <a:off x="2533943" y="1226055"/>
            <a:ext cx="3943057" cy="1998663"/>
            <a:chOff x="1407" y="1032"/>
            <a:chExt cx="3327" cy="935"/>
          </a:xfrm>
        </p:grpSpPr>
        <p:sp>
          <p:nvSpPr>
            <p:cNvPr id="13" name="Freeform 5"/>
            <p:cNvSpPr>
              <a:spLocks/>
            </p:cNvSpPr>
            <p:nvPr/>
          </p:nvSpPr>
          <p:spPr bwMode="auto">
            <a:xfrm>
              <a:off x="1750" y="1302"/>
              <a:ext cx="2328" cy="200"/>
            </a:xfrm>
            <a:custGeom>
              <a:avLst/>
              <a:gdLst/>
              <a:ahLst/>
              <a:cxnLst>
                <a:cxn ang="0">
                  <a:pos x="0" y="0"/>
                </a:cxn>
                <a:cxn ang="0">
                  <a:pos x="1008" y="48"/>
                </a:cxn>
                <a:cxn ang="0">
                  <a:pos x="1344" y="144"/>
                </a:cxn>
                <a:cxn ang="0">
                  <a:pos x="1680" y="288"/>
                </a:cxn>
              </a:cxnLst>
              <a:rect l="0" t="0" r="r" b="b"/>
              <a:pathLst>
                <a:path w="1681" h="289">
                  <a:moveTo>
                    <a:pt x="0" y="0"/>
                  </a:moveTo>
                  <a:lnTo>
                    <a:pt x="1008" y="48"/>
                  </a:lnTo>
                  <a:lnTo>
                    <a:pt x="1344" y="144"/>
                  </a:lnTo>
                  <a:lnTo>
                    <a:pt x="1680" y="288"/>
                  </a:lnTo>
                </a:path>
              </a:pathLst>
            </a:custGeom>
            <a:noFill/>
            <a:ln w="25400" cap="rnd" cmpd="sng">
              <a:solidFill>
                <a:srgbClr val="000000"/>
              </a:solidFill>
              <a:prstDash val="solid"/>
              <a:round/>
              <a:headEnd type="none" w="med" len="med"/>
              <a:tailEnd type="none" w="med" len="med"/>
            </a:ln>
            <a:effectLst/>
          </p:spPr>
          <p:txBody>
            <a:bodyPr/>
            <a:lstStyle/>
            <a:p>
              <a:endParaRPr lang="en-US" sz="1400" b="1"/>
            </a:p>
          </p:txBody>
        </p:sp>
        <p:sp>
          <p:nvSpPr>
            <p:cNvPr id="14" name="Freeform 6"/>
            <p:cNvSpPr>
              <a:spLocks/>
            </p:cNvSpPr>
            <p:nvPr/>
          </p:nvSpPr>
          <p:spPr bwMode="auto">
            <a:xfrm>
              <a:off x="1617" y="1401"/>
              <a:ext cx="2328" cy="167"/>
            </a:xfrm>
            <a:custGeom>
              <a:avLst/>
              <a:gdLst/>
              <a:ahLst/>
              <a:cxnLst>
                <a:cxn ang="0">
                  <a:pos x="0" y="0"/>
                </a:cxn>
                <a:cxn ang="0">
                  <a:pos x="1104" y="48"/>
                </a:cxn>
                <a:cxn ang="0">
                  <a:pos x="1440" y="144"/>
                </a:cxn>
                <a:cxn ang="0">
                  <a:pos x="1680" y="240"/>
                </a:cxn>
              </a:cxnLst>
              <a:rect l="0" t="0" r="r" b="b"/>
              <a:pathLst>
                <a:path w="1681" h="241">
                  <a:moveTo>
                    <a:pt x="0" y="0"/>
                  </a:moveTo>
                  <a:lnTo>
                    <a:pt x="1104" y="48"/>
                  </a:lnTo>
                  <a:lnTo>
                    <a:pt x="1440" y="144"/>
                  </a:lnTo>
                  <a:lnTo>
                    <a:pt x="1680" y="240"/>
                  </a:lnTo>
                </a:path>
              </a:pathLst>
            </a:custGeom>
            <a:noFill/>
            <a:ln w="25400" cap="rnd" cmpd="sng">
              <a:solidFill>
                <a:srgbClr val="000000"/>
              </a:solidFill>
              <a:prstDash val="solid"/>
              <a:round/>
              <a:headEnd type="none" w="med" len="med"/>
              <a:tailEnd type="none" w="med" len="med"/>
            </a:ln>
            <a:effectLst/>
          </p:spPr>
          <p:txBody>
            <a:bodyPr/>
            <a:lstStyle/>
            <a:p>
              <a:endParaRPr lang="en-US" sz="1400" b="1"/>
            </a:p>
          </p:txBody>
        </p:sp>
        <p:sp>
          <p:nvSpPr>
            <p:cNvPr id="15" name="Freeform 7"/>
            <p:cNvSpPr>
              <a:spLocks/>
            </p:cNvSpPr>
            <p:nvPr/>
          </p:nvSpPr>
          <p:spPr bwMode="auto">
            <a:xfrm>
              <a:off x="3079" y="1501"/>
              <a:ext cx="999" cy="167"/>
            </a:xfrm>
            <a:custGeom>
              <a:avLst/>
              <a:gdLst/>
              <a:ahLst/>
              <a:cxnLst>
                <a:cxn ang="0">
                  <a:pos x="720" y="0"/>
                </a:cxn>
                <a:cxn ang="0">
                  <a:pos x="624" y="96"/>
                </a:cxn>
                <a:cxn ang="0">
                  <a:pos x="288" y="192"/>
                </a:cxn>
                <a:cxn ang="0">
                  <a:pos x="0" y="240"/>
                </a:cxn>
              </a:cxnLst>
              <a:rect l="0" t="0" r="r" b="b"/>
              <a:pathLst>
                <a:path w="721" h="241">
                  <a:moveTo>
                    <a:pt x="720" y="0"/>
                  </a:moveTo>
                  <a:lnTo>
                    <a:pt x="624" y="96"/>
                  </a:lnTo>
                  <a:lnTo>
                    <a:pt x="288" y="192"/>
                  </a:lnTo>
                  <a:lnTo>
                    <a:pt x="0" y="240"/>
                  </a:lnTo>
                </a:path>
              </a:pathLst>
            </a:custGeom>
            <a:noFill/>
            <a:ln w="25400" cap="rnd" cmpd="sng">
              <a:solidFill>
                <a:srgbClr val="000000"/>
              </a:solidFill>
              <a:prstDash val="solid"/>
              <a:round/>
              <a:headEnd type="none" w="med" len="med"/>
              <a:tailEnd type="none" w="med" len="med"/>
            </a:ln>
            <a:effectLst/>
          </p:spPr>
          <p:txBody>
            <a:bodyPr/>
            <a:lstStyle/>
            <a:p>
              <a:endParaRPr lang="en-US" sz="1400" b="1"/>
            </a:p>
          </p:txBody>
        </p:sp>
        <p:sp>
          <p:nvSpPr>
            <p:cNvPr id="16" name="Freeform 8"/>
            <p:cNvSpPr>
              <a:spLocks/>
            </p:cNvSpPr>
            <p:nvPr/>
          </p:nvSpPr>
          <p:spPr bwMode="auto">
            <a:xfrm>
              <a:off x="2481" y="1501"/>
              <a:ext cx="1597" cy="266"/>
            </a:xfrm>
            <a:custGeom>
              <a:avLst/>
              <a:gdLst/>
              <a:ahLst/>
              <a:cxnLst>
                <a:cxn ang="0">
                  <a:pos x="1152" y="0"/>
                </a:cxn>
                <a:cxn ang="0">
                  <a:pos x="1152" y="192"/>
                </a:cxn>
                <a:cxn ang="0">
                  <a:pos x="1104" y="240"/>
                </a:cxn>
                <a:cxn ang="0">
                  <a:pos x="720" y="336"/>
                </a:cxn>
                <a:cxn ang="0">
                  <a:pos x="384" y="384"/>
                </a:cxn>
                <a:cxn ang="0">
                  <a:pos x="0" y="384"/>
                </a:cxn>
              </a:cxnLst>
              <a:rect l="0" t="0" r="r" b="b"/>
              <a:pathLst>
                <a:path w="1153" h="385">
                  <a:moveTo>
                    <a:pt x="1152" y="0"/>
                  </a:moveTo>
                  <a:lnTo>
                    <a:pt x="1152" y="192"/>
                  </a:lnTo>
                  <a:lnTo>
                    <a:pt x="1104" y="240"/>
                  </a:lnTo>
                  <a:lnTo>
                    <a:pt x="720" y="336"/>
                  </a:lnTo>
                  <a:lnTo>
                    <a:pt x="384" y="384"/>
                  </a:lnTo>
                  <a:lnTo>
                    <a:pt x="0" y="384"/>
                  </a:lnTo>
                </a:path>
              </a:pathLst>
            </a:custGeom>
            <a:noFill/>
            <a:ln w="25400" cap="rnd" cmpd="sng">
              <a:solidFill>
                <a:srgbClr val="000000"/>
              </a:solidFill>
              <a:prstDash val="solid"/>
              <a:round/>
              <a:headEnd type="none" w="med" len="med"/>
              <a:tailEnd type="none" w="med" len="med"/>
            </a:ln>
            <a:effectLst/>
          </p:spPr>
          <p:txBody>
            <a:bodyPr/>
            <a:lstStyle/>
            <a:p>
              <a:endParaRPr lang="en-US" sz="1400" b="1"/>
            </a:p>
          </p:txBody>
        </p:sp>
        <p:sp>
          <p:nvSpPr>
            <p:cNvPr id="17" name="Freeform 9"/>
            <p:cNvSpPr>
              <a:spLocks/>
            </p:cNvSpPr>
            <p:nvPr/>
          </p:nvSpPr>
          <p:spPr bwMode="auto">
            <a:xfrm>
              <a:off x="2215" y="1667"/>
              <a:ext cx="866" cy="67"/>
            </a:xfrm>
            <a:custGeom>
              <a:avLst/>
              <a:gdLst/>
              <a:ahLst/>
              <a:cxnLst>
                <a:cxn ang="0">
                  <a:pos x="624" y="0"/>
                </a:cxn>
                <a:cxn ang="0">
                  <a:pos x="192" y="0"/>
                </a:cxn>
                <a:cxn ang="0">
                  <a:pos x="48" y="48"/>
                </a:cxn>
                <a:cxn ang="0">
                  <a:pos x="0" y="96"/>
                </a:cxn>
              </a:cxnLst>
              <a:rect l="0" t="0" r="r" b="b"/>
              <a:pathLst>
                <a:path w="625" h="97">
                  <a:moveTo>
                    <a:pt x="624" y="0"/>
                  </a:moveTo>
                  <a:lnTo>
                    <a:pt x="192" y="0"/>
                  </a:lnTo>
                  <a:lnTo>
                    <a:pt x="48" y="48"/>
                  </a:lnTo>
                  <a:lnTo>
                    <a:pt x="0" y="96"/>
                  </a:lnTo>
                </a:path>
              </a:pathLst>
            </a:custGeom>
            <a:noFill/>
            <a:ln w="25400" cap="rnd" cmpd="sng">
              <a:solidFill>
                <a:srgbClr val="000000"/>
              </a:solidFill>
              <a:prstDash val="solid"/>
              <a:round/>
              <a:headEnd type="none" w="med" len="med"/>
              <a:tailEnd type="none" w="med" len="med"/>
            </a:ln>
            <a:effectLst/>
          </p:spPr>
          <p:txBody>
            <a:bodyPr/>
            <a:lstStyle/>
            <a:p>
              <a:endParaRPr lang="en-US" sz="1400" b="1"/>
            </a:p>
          </p:txBody>
        </p:sp>
        <p:sp>
          <p:nvSpPr>
            <p:cNvPr id="18" name="Line 10"/>
            <p:cNvSpPr>
              <a:spLocks noChangeShapeType="1"/>
            </p:cNvSpPr>
            <p:nvPr/>
          </p:nvSpPr>
          <p:spPr bwMode="auto">
            <a:xfrm flipH="1">
              <a:off x="2404" y="1772"/>
              <a:ext cx="99" cy="28"/>
            </a:xfrm>
            <a:prstGeom prst="line">
              <a:avLst/>
            </a:prstGeom>
            <a:noFill/>
            <a:ln w="25400">
              <a:solidFill>
                <a:srgbClr val="000000"/>
              </a:solidFill>
              <a:round/>
              <a:headEnd/>
              <a:tailEnd/>
            </a:ln>
            <a:effectLst/>
          </p:spPr>
          <p:txBody>
            <a:bodyPr wrap="none" anchor="ctr"/>
            <a:lstStyle/>
            <a:p>
              <a:endParaRPr lang="en-US" sz="1400" b="1"/>
            </a:p>
          </p:txBody>
        </p:sp>
        <p:sp>
          <p:nvSpPr>
            <p:cNvPr id="19" name="Line 11"/>
            <p:cNvSpPr>
              <a:spLocks noChangeShapeType="1"/>
            </p:cNvSpPr>
            <p:nvPr/>
          </p:nvSpPr>
          <p:spPr bwMode="auto">
            <a:xfrm>
              <a:off x="2221" y="1739"/>
              <a:ext cx="0" cy="122"/>
            </a:xfrm>
            <a:prstGeom prst="line">
              <a:avLst/>
            </a:prstGeom>
            <a:noFill/>
            <a:ln w="25400">
              <a:solidFill>
                <a:srgbClr val="000000"/>
              </a:solidFill>
              <a:round/>
              <a:headEnd/>
              <a:tailEnd/>
            </a:ln>
            <a:effectLst/>
          </p:spPr>
          <p:txBody>
            <a:bodyPr wrap="none" anchor="ctr"/>
            <a:lstStyle/>
            <a:p>
              <a:endParaRPr lang="en-US" sz="1400" b="1"/>
            </a:p>
          </p:txBody>
        </p:sp>
        <p:sp>
          <p:nvSpPr>
            <p:cNvPr id="20" name="Freeform 12"/>
            <p:cNvSpPr>
              <a:spLocks/>
            </p:cNvSpPr>
            <p:nvPr/>
          </p:nvSpPr>
          <p:spPr bwMode="auto">
            <a:xfrm>
              <a:off x="2215" y="1734"/>
              <a:ext cx="1464" cy="133"/>
            </a:xfrm>
            <a:custGeom>
              <a:avLst/>
              <a:gdLst/>
              <a:ahLst/>
              <a:cxnLst>
                <a:cxn ang="0">
                  <a:pos x="0" y="0"/>
                </a:cxn>
                <a:cxn ang="0">
                  <a:pos x="192" y="96"/>
                </a:cxn>
                <a:cxn ang="0">
                  <a:pos x="384" y="144"/>
                </a:cxn>
                <a:cxn ang="0">
                  <a:pos x="1056" y="192"/>
                </a:cxn>
              </a:cxnLst>
              <a:rect l="0" t="0" r="r" b="b"/>
              <a:pathLst>
                <a:path w="1057" h="193">
                  <a:moveTo>
                    <a:pt x="0" y="0"/>
                  </a:moveTo>
                  <a:lnTo>
                    <a:pt x="192" y="96"/>
                  </a:lnTo>
                  <a:lnTo>
                    <a:pt x="384" y="144"/>
                  </a:lnTo>
                  <a:lnTo>
                    <a:pt x="1056" y="192"/>
                  </a:lnTo>
                </a:path>
              </a:pathLst>
            </a:custGeom>
            <a:noFill/>
            <a:ln w="25400" cap="rnd" cmpd="sng">
              <a:solidFill>
                <a:srgbClr val="000000"/>
              </a:solidFill>
              <a:prstDash val="solid"/>
              <a:round/>
              <a:headEnd type="none" w="med" len="med"/>
              <a:tailEnd type="none" w="med" len="med"/>
            </a:ln>
            <a:effectLst/>
          </p:spPr>
          <p:txBody>
            <a:bodyPr/>
            <a:lstStyle/>
            <a:p>
              <a:endParaRPr lang="en-US" sz="1400" b="1"/>
            </a:p>
          </p:txBody>
        </p:sp>
        <p:sp>
          <p:nvSpPr>
            <p:cNvPr id="21" name="Freeform 13"/>
            <p:cNvSpPr>
              <a:spLocks/>
            </p:cNvSpPr>
            <p:nvPr/>
          </p:nvSpPr>
          <p:spPr bwMode="auto">
            <a:xfrm>
              <a:off x="2215" y="1866"/>
              <a:ext cx="1198" cy="101"/>
            </a:xfrm>
            <a:custGeom>
              <a:avLst/>
              <a:gdLst/>
              <a:ahLst/>
              <a:cxnLst>
                <a:cxn ang="0">
                  <a:pos x="0" y="0"/>
                </a:cxn>
                <a:cxn ang="0">
                  <a:pos x="192" y="96"/>
                </a:cxn>
                <a:cxn ang="0">
                  <a:pos x="432" y="144"/>
                </a:cxn>
                <a:cxn ang="0">
                  <a:pos x="864" y="144"/>
                </a:cxn>
              </a:cxnLst>
              <a:rect l="0" t="0" r="r" b="b"/>
              <a:pathLst>
                <a:path w="865" h="145">
                  <a:moveTo>
                    <a:pt x="0" y="0"/>
                  </a:moveTo>
                  <a:lnTo>
                    <a:pt x="192" y="96"/>
                  </a:lnTo>
                  <a:lnTo>
                    <a:pt x="432" y="144"/>
                  </a:lnTo>
                  <a:lnTo>
                    <a:pt x="864" y="144"/>
                  </a:lnTo>
                </a:path>
              </a:pathLst>
            </a:custGeom>
            <a:noFill/>
            <a:ln w="25400" cap="rnd" cmpd="sng">
              <a:solidFill>
                <a:srgbClr val="000000"/>
              </a:solidFill>
              <a:prstDash val="solid"/>
              <a:round/>
              <a:headEnd type="none" w="med" len="med"/>
              <a:tailEnd type="none" w="med" len="med"/>
            </a:ln>
            <a:effectLst/>
          </p:spPr>
          <p:txBody>
            <a:bodyPr/>
            <a:lstStyle/>
            <a:p>
              <a:endParaRPr lang="en-US" sz="1400" b="1"/>
            </a:p>
          </p:txBody>
        </p:sp>
        <p:sp>
          <p:nvSpPr>
            <p:cNvPr id="22" name="Line 14"/>
            <p:cNvSpPr>
              <a:spLocks noChangeShapeType="1"/>
            </p:cNvSpPr>
            <p:nvPr/>
          </p:nvSpPr>
          <p:spPr bwMode="auto">
            <a:xfrm flipH="1">
              <a:off x="3401" y="1872"/>
              <a:ext cx="299" cy="94"/>
            </a:xfrm>
            <a:prstGeom prst="line">
              <a:avLst/>
            </a:prstGeom>
            <a:noFill/>
            <a:ln w="25400">
              <a:solidFill>
                <a:srgbClr val="000000"/>
              </a:solidFill>
              <a:round/>
              <a:headEnd/>
              <a:tailEnd/>
            </a:ln>
            <a:effectLst/>
          </p:spPr>
          <p:txBody>
            <a:bodyPr wrap="none" anchor="ctr"/>
            <a:lstStyle/>
            <a:p>
              <a:endParaRPr lang="en-US" sz="1400" b="1"/>
            </a:p>
          </p:txBody>
        </p:sp>
        <p:sp>
          <p:nvSpPr>
            <p:cNvPr id="23" name="Freeform 15"/>
            <p:cNvSpPr>
              <a:spLocks/>
            </p:cNvSpPr>
            <p:nvPr/>
          </p:nvSpPr>
          <p:spPr bwMode="auto">
            <a:xfrm>
              <a:off x="3478" y="1866"/>
              <a:ext cx="400" cy="101"/>
            </a:xfrm>
            <a:custGeom>
              <a:avLst/>
              <a:gdLst/>
              <a:ahLst/>
              <a:cxnLst>
                <a:cxn ang="0">
                  <a:pos x="192" y="0"/>
                </a:cxn>
                <a:cxn ang="0">
                  <a:pos x="0" y="144"/>
                </a:cxn>
                <a:cxn ang="0">
                  <a:pos x="288" y="144"/>
                </a:cxn>
              </a:cxnLst>
              <a:rect l="0" t="0" r="r" b="b"/>
              <a:pathLst>
                <a:path w="289" h="145">
                  <a:moveTo>
                    <a:pt x="192" y="0"/>
                  </a:moveTo>
                  <a:lnTo>
                    <a:pt x="0" y="144"/>
                  </a:lnTo>
                  <a:lnTo>
                    <a:pt x="288" y="144"/>
                  </a:lnTo>
                </a:path>
              </a:pathLst>
            </a:custGeom>
            <a:noFill/>
            <a:ln w="25400" cap="rnd" cmpd="sng">
              <a:solidFill>
                <a:srgbClr val="000000"/>
              </a:solidFill>
              <a:prstDash val="solid"/>
              <a:round/>
              <a:headEnd type="none" w="med" len="med"/>
              <a:tailEnd type="none" w="med" len="med"/>
            </a:ln>
            <a:effectLst/>
          </p:spPr>
          <p:txBody>
            <a:bodyPr/>
            <a:lstStyle/>
            <a:p>
              <a:endParaRPr lang="en-US" sz="1400" b="1"/>
            </a:p>
          </p:txBody>
        </p:sp>
        <p:sp>
          <p:nvSpPr>
            <p:cNvPr id="24" name="Freeform 16"/>
            <p:cNvSpPr>
              <a:spLocks/>
            </p:cNvSpPr>
            <p:nvPr/>
          </p:nvSpPr>
          <p:spPr bwMode="auto">
            <a:xfrm>
              <a:off x="3744" y="1866"/>
              <a:ext cx="533" cy="101"/>
            </a:xfrm>
            <a:custGeom>
              <a:avLst/>
              <a:gdLst/>
              <a:ahLst/>
              <a:cxnLst>
                <a:cxn ang="0">
                  <a:pos x="0" y="0"/>
                </a:cxn>
                <a:cxn ang="0">
                  <a:pos x="384" y="0"/>
                </a:cxn>
                <a:cxn ang="0">
                  <a:pos x="384" y="144"/>
                </a:cxn>
                <a:cxn ang="0">
                  <a:pos x="96" y="144"/>
                </a:cxn>
              </a:cxnLst>
              <a:rect l="0" t="0" r="r" b="b"/>
              <a:pathLst>
                <a:path w="385" h="145">
                  <a:moveTo>
                    <a:pt x="0" y="0"/>
                  </a:moveTo>
                  <a:lnTo>
                    <a:pt x="384" y="0"/>
                  </a:lnTo>
                  <a:lnTo>
                    <a:pt x="384" y="144"/>
                  </a:lnTo>
                  <a:lnTo>
                    <a:pt x="96" y="144"/>
                  </a:lnTo>
                </a:path>
              </a:pathLst>
            </a:custGeom>
            <a:noFill/>
            <a:ln w="25400" cap="rnd" cmpd="sng">
              <a:solidFill>
                <a:srgbClr val="000000"/>
              </a:solidFill>
              <a:prstDash val="solid"/>
              <a:round/>
              <a:headEnd type="none" w="med" len="med"/>
              <a:tailEnd type="none" w="med" len="med"/>
            </a:ln>
            <a:effectLst/>
          </p:spPr>
          <p:txBody>
            <a:bodyPr/>
            <a:lstStyle/>
            <a:p>
              <a:endParaRPr lang="en-US" sz="1400" b="1"/>
            </a:p>
          </p:txBody>
        </p:sp>
        <p:sp>
          <p:nvSpPr>
            <p:cNvPr id="25" name="Line 17"/>
            <p:cNvSpPr>
              <a:spLocks noChangeShapeType="1"/>
            </p:cNvSpPr>
            <p:nvPr/>
          </p:nvSpPr>
          <p:spPr bwMode="auto">
            <a:xfrm>
              <a:off x="1423" y="1307"/>
              <a:ext cx="0" cy="89"/>
            </a:xfrm>
            <a:prstGeom prst="line">
              <a:avLst/>
            </a:prstGeom>
            <a:noFill/>
            <a:ln w="25400">
              <a:solidFill>
                <a:srgbClr val="000000"/>
              </a:solidFill>
              <a:round/>
              <a:headEnd/>
              <a:tailEnd/>
            </a:ln>
            <a:effectLst/>
          </p:spPr>
          <p:txBody>
            <a:bodyPr wrap="none" anchor="ctr"/>
            <a:lstStyle/>
            <a:p>
              <a:endParaRPr lang="en-US" sz="1400" b="1"/>
            </a:p>
          </p:txBody>
        </p:sp>
        <p:sp>
          <p:nvSpPr>
            <p:cNvPr id="26" name="Line 18"/>
            <p:cNvSpPr>
              <a:spLocks noChangeShapeType="1"/>
            </p:cNvSpPr>
            <p:nvPr/>
          </p:nvSpPr>
          <p:spPr bwMode="auto">
            <a:xfrm flipH="1">
              <a:off x="1540" y="1307"/>
              <a:ext cx="166" cy="94"/>
            </a:xfrm>
            <a:prstGeom prst="line">
              <a:avLst/>
            </a:prstGeom>
            <a:noFill/>
            <a:ln w="25400">
              <a:solidFill>
                <a:srgbClr val="000000"/>
              </a:solidFill>
              <a:round/>
              <a:headEnd/>
              <a:tailEnd/>
            </a:ln>
            <a:effectLst/>
          </p:spPr>
          <p:txBody>
            <a:bodyPr wrap="none" anchor="ctr"/>
            <a:lstStyle/>
            <a:p>
              <a:endParaRPr lang="en-US" sz="1400" b="1"/>
            </a:p>
          </p:txBody>
        </p:sp>
        <p:sp>
          <p:nvSpPr>
            <p:cNvPr id="27" name="Line 19"/>
            <p:cNvSpPr>
              <a:spLocks noChangeShapeType="1"/>
            </p:cNvSpPr>
            <p:nvPr/>
          </p:nvSpPr>
          <p:spPr bwMode="auto">
            <a:xfrm flipH="1">
              <a:off x="1606" y="1307"/>
              <a:ext cx="166" cy="94"/>
            </a:xfrm>
            <a:prstGeom prst="line">
              <a:avLst/>
            </a:prstGeom>
            <a:noFill/>
            <a:ln w="25400">
              <a:solidFill>
                <a:srgbClr val="000000"/>
              </a:solidFill>
              <a:round/>
              <a:headEnd/>
              <a:tailEnd/>
            </a:ln>
            <a:effectLst/>
          </p:spPr>
          <p:txBody>
            <a:bodyPr wrap="none" anchor="ctr"/>
            <a:lstStyle/>
            <a:p>
              <a:endParaRPr lang="en-US" sz="1400" b="1"/>
            </a:p>
          </p:txBody>
        </p:sp>
        <p:sp>
          <p:nvSpPr>
            <p:cNvPr id="28" name="Line 20"/>
            <p:cNvSpPr>
              <a:spLocks noChangeShapeType="1"/>
            </p:cNvSpPr>
            <p:nvPr/>
          </p:nvSpPr>
          <p:spPr bwMode="auto">
            <a:xfrm flipH="1">
              <a:off x="1407" y="1304"/>
              <a:ext cx="288" cy="0"/>
            </a:xfrm>
            <a:prstGeom prst="line">
              <a:avLst/>
            </a:prstGeom>
            <a:noFill/>
            <a:ln w="25400">
              <a:solidFill>
                <a:srgbClr val="000000"/>
              </a:solidFill>
              <a:round/>
              <a:headEnd/>
              <a:tailEnd/>
            </a:ln>
            <a:effectLst/>
          </p:spPr>
          <p:txBody>
            <a:bodyPr wrap="none" anchor="ctr"/>
            <a:lstStyle/>
            <a:p>
              <a:endParaRPr lang="en-US" sz="1400" b="1"/>
            </a:p>
          </p:txBody>
        </p:sp>
        <p:sp>
          <p:nvSpPr>
            <p:cNvPr id="29" name="Line 21"/>
            <p:cNvSpPr>
              <a:spLocks noChangeShapeType="1"/>
            </p:cNvSpPr>
            <p:nvPr/>
          </p:nvSpPr>
          <p:spPr bwMode="auto">
            <a:xfrm flipH="1">
              <a:off x="1407" y="1404"/>
              <a:ext cx="155" cy="0"/>
            </a:xfrm>
            <a:prstGeom prst="line">
              <a:avLst/>
            </a:prstGeom>
            <a:noFill/>
            <a:ln w="25400">
              <a:solidFill>
                <a:srgbClr val="000000"/>
              </a:solidFill>
              <a:round/>
              <a:headEnd/>
              <a:tailEnd/>
            </a:ln>
            <a:effectLst/>
          </p:spPr>
          <p:txBody>
            <a:bodyPr wrap="none" anchor="ctr"/>
            <a:lstStyle/>
            <a:p>
              <a:endParaRPr lang="en-US" sz="1400" b="1"/>
            </a:p>
          </p:txBody>
        </p:sp>
        <p:sp>
          <p:nvSpPr>
            <p:cNvPr id="30" name="Line 22"/>
            <p:cNvSpPr>
              <a:spLocks noChangeShapeType="1"/>
            </p:cNvSpPr>
            <p:nvPr/>
          </p:nvSpPr>
          <p:spPr bwMode="auto">
            <a:xfrm>
              <a:off x="2088" y="1307"/>
              <a:ext cx="0" cy="89"/>
            </a:xfrm>
            <a:prstGeom prst="line">
              <a:avLst/>
            </a:prstGeom>
            <a:noFill/>
            <a:ln w="25400">
              <a:solidFill>
                <a:srgbClr val="000000"/>
              </a:solidFill>
              <a:round/>
              <a:headEnd/>
              <a:tailEnd/>
            </a:ln>
            <a:effectLst/>
          </p:spPr>
          <p:txBody>
            <a:bodyPr wrap="none" anchor="ctr"/>
            <a:lstStyle/>
            <a:p>
              <a:endParaRPr lang="en-US" sz="1400" b="1"/>
            </a:p>
          </p:txBody>
        </p:sp>
        <p:sp>
          <p:nvSpPr>
            <p:cNvPr id="31" name="Line 23"/>
            <p:cNvSpPr>
              <a:spLocks noChangeShapeType="1"/>
            </p:cNvSpPr>
            <p:nvPr/>
          </p:nvSpPr>
          <p:spPr bwMode="auto">
            <a:xfrm>
              <a:off x="2287" y="1340"/>
              <a:ext cx="0" cy="56"/>
            </a:xfrm>
            <a:prstGeom prst="line">
              <a:avLst/>
            </a:prstGeom>
            <a:noFill/>
            <a:ln w="25400">
              <a:solidFill>
                <a:srgbClr val="000000"/>
              </a:solidFill>
              <a:round/>
              <a:headEnd/>
              <a:tailEnd/>
            </a:ln>
            <a:effectLst/>
          </p:spPr>
          <p:txBody>
            <a:bodyPr wrap="none" anchor="ctr"/>
            <a:lstStyle/>
            <a:p>
              <a:endParaRPr lang="en-US" sz="1400" b="1"/>
            </a:p>
          </p:txBody>
        </p:sp>
        <p:sp>
          <p:nvSpPr>
            <p:cNvPr id="32" name="Line 24"/>
            <p:cNvSpPr>
              <a:spLocks noChangeShapeType="1"/>
            </p:cNvSpPr>
            <p:nvPr/>
          </p:nvSpPr>
          <p:spPr bwMode="auto">
            <a:xfrm>
              <a:off x="2487" y="1340"/>
              <a:ext cx="0" cy="56"/>
            </a:xfrm>
            <a:prstGeom prst="line">
              <a:avLst/>
            </a:prstGeom>
            <a:noFill/>
            <a:ln w="25400">
              <a:solidFill>
                <a:srgbClr val="000000"/>
              </a:solidFill>
              <a:round/>
              <a:headEnd/>
              <a:tailEnd/>
            </a:ln>
            <a:effectLst/>
          </p:spPr>
          <p:txBody>
            <a:bodyPr wrap="none" anchor="ctr"/>
            <a:lstStyle/>
            <a:p>
              <a:endParaRPr lang="en-US" sz="1400" b="1"/>
            </a:p>
          </p:txBody>
        </p:sp>
        <p:sp>
          <p:nvSpPr>
            <p:cNvPr id="33" name="Line 25"/>
            <p:cNvSpPr>
              <a:spLocks noChangeShapeType="1"/>
            </p:cNvSpPr>
            <p:nvPr/>
          </p:nvSpPr>
          <p:spPr bwMode="auto">
            <a:xfrm>
              <a:off x="2753" y="1340"/>
              <a:ext cx="0" cy="56"/>
            </a:xfrm>
            <a:prstGeom prst="line">
              <a:avLst/>
            </a:prstGeom>
            <a:noFill/>
            <a:ln w="25400">
              <a:solidFill>
                <a:srgbClr val="000000"/>
              </a:solidFill>
              <a:round/>
              <a:headEnd/>
              <a:tailEnd/>
            </a:ln>
            <a:effectLst/>
          </p:spPr>
          <p:txBody>
            <a:bodyPr wrap="none" anchor="ctr"/>
            <a:lstStyle/>
            <a:p>
              <a:endParaRPr lang="en-US" sz="1400" b="1"/>
            </a:p>
          </p:txBody>
        </p:sp>
        <p:sp>
          <p:nvSpPr>
            <p:cNvPr id="34" name="Line 26"/>
            <p:cNvSpPr>
              <a:spLocks noChangeShapeType="1"/>
            </p:cNvSpPr>
            <p:nvPr/>
          </p:nvSpPr>
          <p:spPr bwMode="auto">
            <a:xfrm>
              <a:off x="2952" y="1340"/>
              <a:ext cx="0" cy="89"/>
            </a:xfrm>
            <a:prstGeom prst="line">
              <a:avLst/>
            </a:prstGeom>
            <a:noFill/>
            <a:ln w="25400">
              <a:solidFill>
                <a:srgbClr val="000000"/>
              </a:solidFill>
              <a:round/>
              <a:headEnd/>
              <a:tailEnd/>
            </a:ln>
            <a:effectLst/>
          </p:spPr>
          <p:txBody>
            <a:bodyPr wrap="none" anchor="ctr"/>
            <a:lstStyle/>
            <a:p>
              <a:endParaRPr lang="en-US" sz="1400" b="1"/>
            </a:p>
          </p:txBody>
        </p:sp>
        <p:sp>
          <p:nvSpPr>
            <p:cNvPr id="35" name="Line 27"/>
            <p:cNvSpPr>
              <a:spLocks noChangeShapeType="1"/>
            </p:cNvSpPr>
            <p:nvPr/>
          </p:nvSpPr>
          <p:spPr bwMode="auto">
            <a:xfrm>
              <a:off x="3151" y="1340"/>
              <a:ext cx="0" cy="89"/>
            </a:xfrm>
            <a:prstGeom prst="line">
              <a:avLst/>
            </a:prstGeom>
            <a:noFill/>
            <a:ln w="25400">
              <a:solidFill>
                <a:srgbClr val="000000"/>
              </a:solidFill>
              <a:round/>
              <a:headEnd/>
              <a:tailEnd/>
            </a:ln>
            <a:effectLst/>
          </p:spPr>
          <p:txBody>
            <a:bodyPr wrap="none" anchor="ctr"/>
            <a:lstStyle/>
            <a:p>
              <a:endParaRPr lang="en-US" sz="1400" b="1"/>
            </a:p>
          </p:txBody>
        </p:sp>
        <p:sp>
          <p:nvSpPr>
            <p:cNvPr id="36" name="Line 28"/>
            <p:cNvSpPr>
              <a:spLocks noChangeShapeType="1"/>
            </p:cNvSpPr>
            <p:nvPr/>
          </p:nvSpPr>
          <p:spPr bwMode="auto">
            <a:xfrm>
              <a:off x="3351" y="1374"/>
              <a:ext cx="0" cy="88"/>
            </a:xfrm>
            <a:prstGeom prst="line">
              <a:avLst/>
            </a:prstGeom>
            <a:noFill/>
            <a:ln w="25400">
              <a:solidFill>
                <a:srgbClr val="000000"/>
              </a:solidFill>
              <a:round/>
              <a:headEnd/>
              <a:tailEnd/>
            </a:ln>
            <a:effectLst/>
          </p:spPr>
          <p:txBody>
            <a:bodyPr wrap="none" anchor="ctr"/>
            <a:lstStyle/>
            <a:p>
              <a:endParaRPr lang="en-US" sz="1400" b="1"/>
            </a:p>
          </p:txBody>
        </p:sp>
        <p:sp>
          <p:nvSpPr>
            <p:cNvPr id="37" name="Line 29"/>
            <p:cNvSpPr>
              <a:spLocks noChangeShapeType="1"/>
            </p:cNvSpPr>
            <p:nvPr/>
          </p:nvSpPr>
          <p:spPr bwMode="auto">
            <a:xfrm>
              <a:off x="3550" y="1407"/>
              <a:ext cx="0" cy="88"/>
            </a:xfrm>
            <a:prstGeom prst="line">
              <a:avLst/>
            </a:prstGeom>
            <a:noFill/>
            <a:ln w="25400">
              <a:solidFill>
                <a:srgbClr val="000000"/>
              </a:solidFill>
              <a:round/>
              <a:headEnd/>
              <a:tailEnd/>
            </a:ln>
            <a:effectLst/>
          </p:spPr>
          <p:txBody>
            <a:bodyPr wrap="none" anchor="ctr"/>
            <a:lstStyle/>
            <a:p>
              <a:endParaRPr lang="en-US" sz="1400" b="1"/>
            </a:p>
          </p:txBody>
        </p:sp>
        <p:sp>
          <p:nvSpPr>
            <p:cNvPr id="38" name="Line 30"/>
            <p:cNvSpPr>
              <a:spLocks noChangeShapeType="1"/>
            </p:cNvSpPr>
            <p:nvPr/>
          </p:nvSpPr>
          <p:spPr bwMode="auto">
            <a:xfrm>
              <a:off x="3816" y="1473"/>
              <a:ext cx="0" cy="56"/>
            </a:xfrm>
            <a:prstGeom prst="line">
              <a:avLst/>
            </a:prstGeom>
            <a:noFill/>
            <a:ln w="25400">
              <a:solidFill>
                <a:srgbClr val="000000"/>
              </a:solidFill>
              <a:round/>
              <a:headEnd/>
              <a:tailEnd/>
            </a:ln>
            <a:effectLst/>
          </p:spPr>
          <p:txBody>
            <a:bodyPr wrap="none" anchor="ctr"/>
            <a:lstStyle/>
            <a:p>
              <a:endParaRPr lang="en-US" sz="1400" b="1"/>
            </a:p>
          </p:txBody>
        </p:sp>
        <p:sp>
          <p:nvSpPr>
            <p:cNvPr id="39" name="Line 31"/>
            <p:cNvSpPr>
              <a:spLocks noChangeShapeType="1"/>
            </p:cNvSpPr>
            <p:nvPr/>
          </p:nvSpPr>
          <p:spPr bwMode="auto">
            <a:xfrm>
              <a:off x="4015" y="1506"/>
              <a:ext cx="0" cy="23"/>
            </a:xfrm>
            <a:prstGeom prst="line">
              <a:avLst/>
            </a:prstGeom>
            <a:noFill/>
            <a:ln w="25400">
              <a:solidFill>
                <a:srgbClr val="000000"/>
              </a:solidFill>
              <a:round/>
              <a:headEnd/>
              <a:tailEnd/>
            </a:ln>
            <a:effectLst/>
          </p:spPr>
          <p:txBody>
            <a:bodyPr wrap="none" anchor="ctr"/>
            <a:lstStyle/>
            <a:p>
              <a:endParaRPr lang="en-US" sz="1400" b="1"/>
            </a:p>
          </p:txBody>
        </p:sp>
        <p:sp>
          <p:nvSpPr>
            <p:cNvPr id="40" name="Line 32"/>
            <p:cNvSpPr>
              <a:spLocks noChangeShapeType="1"/>
            </p:cNvSpPr>
            <p:nvPr/>
          </p:nvSpPr>
          <p:spPr bwMode="auto">
            <a:xfrm>
              <a:off x="3882" y="1573"/>
              <a:ext cx="0" cy="89"/>
            </a:xfrm>
            <a:prstGeom prst="line">
              <a:avLst/>
            </a:prstGeom>
            <a:noFill/>
            <a:ln w="25400">
              <a:solidFill>
                <a:srgbClr val="000000"/>
              </a:solidFill>
              <a:round/>
              <a:headEnd/>
              <a:tailEnd/>
            </a:ln>
            <a:effectLst/>
          </p:spPr>
          <p:txBody>
            <a:bodyPr wrap="none" anchor="ctr"/>
            <a:lstStyle/>
            <a:p>
              <a:endParaRPr lang="en-US" sz="1400" b="1"/>
            </a:p>
          </p:txBody>
        </p:sp>
        <p:sp>
          <p:nvSpPr>
            <p:cNvPr id="41" name="Line 33"/>
            <p:cNvSpPr>
              <a:spLocks noChangeShapeType="1"/>
            </p:cNvSpPr>
            <p:nvPr/>
          </p:nvSpPr>
          <p:spPr bwMode="auto">
            <a:xfrm>
              <a:off x="3750" y="1606"/>
              <a:ext cx="0" cy="89"/>
            </a:xfrm>
            <a:prstGeom prst="line">
              <a:avLst/>
            </a:prstGeom>
            <a:noFill/>
            <a:ln w="25400">
              <a:solidFill>
                <a:srgbClr val="000000"/>
              </a:solidFill>
              <a:round/>
              <a:headEnd/>
              <a:tailEnd/>
            </a:ln>
            <a:effectLst/>
          </p:spPr>
          <p:txBody>
            <a:bodyPr wrap="none" anchor="ctr"/>
            <a:lstStyle/>
            <a:p>
              <a:endParaRPr lang="en-US" sz="1400" b="1"/>
            </a:p>
          </p:txBody>
        </p:sp>
        <p:sp>
          <p:nvSpPr>
            <p:cNvPr id="42" name="Line 34"/>
            <p:cNvSpPr>
              <a:spLocks noChangeShapeType="1"/>
            </p:cNvSpPr>
            <p:nvPr/>
          </p:nvSpPr>
          <p:spPr bwMode="auto">
            <a:xfrm>
              <a:off x="3550" y="1639"/>
              <a:ext cx="0" cy="89"/>
            </a:xfrm>
            <a:prstGeom prst="line">
              <a:avLst/>
            </a:prstGeom>
            <a:noFill/>
            <a:ln w="25400">
              <a:solidFill>
                <a:srgbClr val="000000"/>
              </a:solidFill>
              <a:round/>
              <a:headEnd/>
              <a:tailEnd/>
            </a:ln>
            <a:effectLst/>
          </p:spPr>
          <p:txBody>
            <a:bodyPr wrap="none" anchor="ctr"/>
            <a:lstStyle/>
            <a:p>
              <a:endParaRPr lang="en-US" sz="1400" b="1"/>
            </a:p>
          </p:txBody>
        </p:sp>
        <p:sp>
          <p:nvSpPr>
            <p:cNvPr id="43" name="Line 35"/>
            <p:cNvSpPr>
              <a:spLocks noChangeShapeType="1"/>
            </p:cNvSpPr>
            <p:nvPr/>
          </p:nvSpPr>
          <p:spPr bwMode="auto">
            <a:xfrm>
              <a:off x="3351" y="1673"/>
              <a:ext cx="0" cy="55"/>
            </a:xfrm>
            <a:prstGeom prst="line">
              <a:avLst/>
            </a:prstGeom>
            <a:noFill/>
            <a:ln w="25400">
              <a:solidFill>
                <a:srgbClr val="000000"/>
              </a:solidFill>
              <a:round/>
              <a:headEnd/>
              <a:tailEnd/>
            </a:ln>
            <a:effectLst/>
          </p:spPr>
          <p:txBody>
            <a:bodyPr wrap="none" anchor="ctr"/>
            <a:lstStyle/>
            <a:p>
              <a:endParaRPr lang="en-US" sz="1400" b="1"/>
            </a:p>
          </p:txBody>
        </p:sp>
        <p:sp>
          <p:nvSpPr>
            <p:cNvPr id="44" name="Line 36"/>
            <p:cNvSpPr>
              <a:spLocks noChangeShapeType="1"/>
            </p:cNvSpPr>
            <p:nvPr/>
          </p:nvSpPr>
          <p:spPr bwMode="auto">
            <a:xfrm>
              <a:off x="3151" y="1673"/>
              <a:ext cx="0" cy="88"/>
            </a:xfrm>
            <a:prstGeom prst="line">
              <a:avLst/>
            </a:prstGeom>
            <a:noFill/>
            <a:ln w="25400">
              <a:solidFill>
                <a:srgbClr val="000000"/>
              </a:solidFill>
              <a:round/>
              <a:headEnd/>
              <a:tailEnd/>
            </a:ln>
            <a:effectLst/>
          </p:spPr>
          <p:txBody>
            <a:bodyPr wrap="none" anchor="ctr"/>
            <a:lstStyle/>
            <a:p>
              <a:endParaRPr lang="en-US" sz="1400" b="1"/>
            </a:p>
          </p:txBody>
        </p:sp>
        <p:sp>
          <p:nvSpPr>
            <p:cNvPr id="45" name="Line 37"/>
            <p:cNvSpPr>
              <a:spLocks noChangeShapeType="1"/>
            </p:cNvSpPr>
            <p:nvPr/>
          </p:nvSpPr>
          <p:spPr bwMode="auto">
            <a:xfrm>
              <a:off x="2819" y="1673"/>
              <a:ext cx="0" cy="88"/>
            </a:xfrm>
            <a:prstGeom prst="line">
              <a:avLst/>
            </a:prstGeom>
            <a:noFill/>
            <a:ln w="25400">
              <a:solidFill>
                <a:srgbClr val="000000"/>
              </a:solidFill>
              <a:round/>
              <a:headEnd/>
              <a:tailEnd/>
            </a:ln>
            <a:effectLst/>
          </p:spPr>
          <p:txBody>
            <a:bodyPr wrap="none" anchor="ctr"/>
            <a:lstStyle/>
            <a:p>
              <a:endParaRPr lang="en-US" sz="1400" b="1"/>
            </a:p>
          </p:txBody>
        </p:sp>
        <p:sp>
          <p:nvSpPr>
            <p:cNvPr id="46" name="Line 38"/>
            <p:cNvSpPr>
              <a:spLocks noChangeShapeType="1"/>
            </p:cNvSpPr>
            <p:nvPr/>
          </p:nvSpPr>
          <p:spPr bwMode="auto">
            <a:xfrm>
              <a:off x="2553" y="1673"/>
              <a:ext cx="0" cy="88"/>
            </a:xfrm>
            <a:prstGeom prst="line">
              <a:avLst/>
            </a:prstGeom>
            <a:noFill/>
            <a:ln w="25400">
              <a:solidFill>
                <a:srgbClr val="000000"/>
              </a:solidFill>
              <a:round/>
              <a:headEnd/>
              <a:tailEnd/>
            </a:ln>
            <a:effectLst/>
          </p:spPr>
          <p:txBody>
            <a:bodyPr wrap="none" anchor="ctr"/>
            <a:lstStyle/>
            <a:p>
              <a:endParaRPr lang="en-US" sz="1400" b="1"/>
            </a:p>
          </p:txBody>
        </p:sp>
        <p:sp>
          <p:nvSpPr>
            <p:cNvPr id="47" name="Line 39"/>
            <p:cNvSpPr>
              <a:spLocks noChangeShapeType="1"/>
            </p:cNvSpPr>
            <p:nvPr/>
          </p:nvSpPr>
          <p:spPr bwMode="auto">
            <a:xfrm flipH="1">
              <a:off x="2404" y="1772"/>
              <a:ext cx="99" cy="28"/>
            </a:xfrm>
            <a:prstGeom prst="line">
              <a:avLst/>
            </a:prstGeom>
            <a:noFill/>
            <a:ln w="25400">
              <a:solidFill>
                <a:srgbClr val="000000"/>
              </a:solidFill>
              <a:round/>
              <a:headEnd/>
              <a:tailEnd/>
            </a:ln>
            <a:effectLst/>
          </p:spPr>
          <p:txBody>
            <a:bodyPr wrap="none" anchor="ctr"/>
            <a:lstStyle/>
            <a:p>
              <a:endParaRPr lang="en-US" sz="1400" b="1"/>
            </a:p>
          </p:txBody>
        </p:sp>
        <p:sp>
          <p:nvSpPr>
            <p:cNvPr id="48" name="Line 40"/>
            <p:cNvSpPr>
              <a:spLocks noChangeShapeType="1"/>
            </p:cNvSpPr>
            <p:nvPr/>
          </p:nvSpPr>
          <p:spPr bwMode="auto">
            <a:xfrm>
              <a:off x="2420" y="1706"/>
              <a:ext cx="0" cy="88"/>
            </a:xfrm>
            <a:prstGeom prst="line">
              <a:avLst/>
            </a:prstGeom>
            <a:noFill/>
            <a:ln w="25400">
              <a:solidFill>
                <a:srgbClr val="000000"/>
              </a:solidFill>
              <a:round/>
              <a:headEnd/>
              <a:tailEnd/>
            </a:ln>
            <a:effectLst/>
          </p:spPr>
          <p:txBody>
            <a:bodyPr wrap="none" anchor="ctr"/>
            <a:lstStyle/>
            <a:p>
              <a:endParaRPr lang="en-US" sz="1400" b="1"/>
            </a:p>
          </p:txBody>
        </p:sp>
        <p:sp>
          <p:nvSpPr>
            <p:cNvPr id="49" name="Rectangle 41"/>
            <p:cNvSpPr>
              <a:spLocks noChangeArrowheads="1"/>
            </p:cNvSpPr>
            <p:nvPr/>
          </p:nvSpPr>
          <p:spPr bwMode="auto">
            <a:xfrm>
              <a:off x="1545" y="1596"/>
              <a:ext cx="399" cy="11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latin typeface="Munjo" charset="0"/>
                </a:rPr>
                <a:t>EOF</a:t>
              </a:r>
            </a:p>
          </p:txBody>
        </p:sp>
        <p:sp>
          <p:nvSpPr>
            <p:cNvPr id="50" name="Rectangle 42"/>
            <p:cNvSpPr>
              <a:spLocks noChangeArrowheads="1"/>
            </p:cNvSpPr>
            <p:nvPr/>
          </p:nvSpPr>
          <p:spPr bwMode="auto">
            <a:xfrm>
              <a:off x="3072" y="1497"/>
              <a:ext cx="365" cy="11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latin typeface="Munjo" charset="0"/>
                </a:rPr>
                <a:t>IRG</a:t>
              </a:r>
            </a:p>
          </p:txBody>
        </p:sp>
        <p:sp>
          <p:nvSpPr>
            <p:cNvPr id="51" name="Freeform 43"/>
            <p:cNvSpPr>
              <a:spLocks/>
            </p:cNvSpPr>
            <p:nvPr/>
          </p:nvSpPr>
          <p:spPr bwMode="auto">
            <a:xfrm>
              <a:off x="2082" y="1235"/>
              <a:ext cx="666" cy="67"/>
            </a:xfrm>
            <a:custGeom>
              <a:avLst/>
              <a:gdLst/>
              <a:ahLst/>
              <a:cxnLst>
                <a:cxn ang="0">
                  <a:pos x="0" y="48"/>
                </a:cxn>
                <a:cxn ang="0">
                  <a:pos x="48" y="0"/>
                </a:cxn>
                <a:cxn ang="0">
                  <a:pos x="432" y="48"/>
                </a:cxn>
                <a:cxn ang="0">
                  <a:pos x="480" y="96"/>
                </a:cxn>
              </a:cxnLst>
              <a:rect l="0" t="0" r="r" b="b"/>
              <a:pathLst>
                <a:path w="481" h="97">
                  <a:moveTo>
                    <a:pt x="0" y="48"/>
                  </a:moveTo>
                  <a:lnTo>
                    <a:pt x="48" y="0"/>
                  </a:lnTo>
                  <a:lnTo>
                    <a:pt x="432" y="48"/>
                  </a:lnTo>
                  <a:lnTo>
                    <a:pt x="480" y="96"/>
                  </a:lnTo>
                </a:path>
              </a:pathLst>
            </a:custGeom>
            <a:noFill/>
            <a:ln w="25400" cap="rnd" cmpd="sng">
              <a:solidFill>
                <a:srgbClr val="000000"/>
              </a:solidFill>
              <a:prstDash val="solid"/>
              <a:round/>
              <a:headEnd type="none" w="med" len="med"/>
              <a:tailEnd type="none" w="med" len="med"/>
            </a:ln>
            <a:effectLst/>
          </p:spPr>
          <p:txBody>
            <a:bodyPr/>
            <a:lstStyle/>
            <a:p>
              <a:endParaRPr lang="en-US" sz="1400" b="1"/>
            </a:p>
          </p:txBody>
        </p:sp>
        <p:sp>
          <p:nvSpPr>
            <p:cNvPr id="52" name="Freeform 44"/>
            <p:cNvSpPr>
              <a:spLocks/>
            </p:cNvSpPr>
            <p:nvPr/>
          </p:nvSpPr>
          <p:spPr bwMode="auto">
            <a:xfrm>
              <a:off x="2946" y="1268"/>
              <a:ext cx="401" cy="67"/>
            </a:xfrm>
            <a:custGeom>
              <a:avLst/>
              <a:gdLst/>
              <a:ahLst/>
              <a:cxnLst>
                <a:cxn ang="0">
                  <a:pos x="0" y="48"/>
                </a:cxn>
                <a:cxn ang="0">
                  <a:pos x="48" y="0"/>
                </a:cxn>
                <a:cxn ang="0">
                  <a:pos x="240" y="48"/>
                </a:cxn>
                <a:cxn ang="0">
                  <a:pos x="288" y="96"/>
                </a:cxn>
              </a:cxnLst>
              <a:rect l="0" t="0" r="r" b="b"/>
              <a:pathLst>
                <a:path w="289" h="97">
                  <a:moveTo>
                    <a:pt x="0" y="48"/>
                  </a:moveTo>
                  <a:lnTo>
                    <a:pt x="48" y="0"/>
                  </a:lnTo>
                  <a:lnTo>
                    <a:pt x="240" y="48"/>
                  </a:lnTo>
                  <a:lnTo>
                    <a:pt x="288" y="96"/>
                  </a:lnTo>
                </a:path>
              </a:pathLst>
            </a:custGeom>
            <a:noFill/>
            <a:ln w="25400" cap="rnd" cmpd="sng">
              <a:solidFill>
                <a:srgbClr val="000000"/>
              </a:solidFill>
              <a:prstDash val="solid"/>
              <a:round/>
              <a:headEnd type="none" w="med" len="med"/>
              <a:tailEnd type="none" w="med" len="med"/>
            </a:ln>
            <a:effectLst/>
          </p:spPr>
          <p:txBody>
            <a:bodyPr/>
            <a:lstStyle/>
            <a:p>
              <a:endParaRPr lang="en-US" sz="1400" b="1"/>
            </a:p>
          </p:txBody>
        </p:sp>
        <p:sp>
          <p:nvSpPr>
            <p:cNvPr id="53" name="Freeform 45"/>
            <p:cNvSpPr>
              <a:spLocks/>
            </p:cNvSpPr>
            <p:nvPr/>
          </p:nvSpPr>
          <p:spPr bwMode="auto">
            <a:xfrm>
              <a:off x="3611" y="1335"/>
              <a:ext cx="201" cy="67"/>
            </a:xfrm>
            <a:custGeom>
              <a:avLst/>
              <a:gdLst/>
              <a:ahLst/>
              <a:cxnLst>
                <a:cxn ang="0">
                  <a:pos x="0" y="48"/>
                </a:cxn>
                <a:cxn ang="0">
                  <a:pos x="48" y="0"/>
                </a:cxn>
                <a:cxn ang="0">
                  <a:pos x="144" y="48"/>
                </a:cxn>
                <a:cxn ang="0">
                  <a:pos x="144" y="96"/>
                </a:cxn>
              </a:cxnLst>
              <a:rect l="0" t="0" r="r" b="b"/>
              <a:pathLst>
                <a:path w="145" h="97">
                  <a:moveTo>
                    <a:pt x="0" y="48"/>
                  </a:moveTo>
                  <a:lnTo>
                    <a:pt x="48" y="0"/>
                  </a:lnTo>
                  <a:lnTo>
                    <a:pt x="144" y="48"/>
                  </a:lnTo>
                  <a:lnTo>
                    <a:pt x="144" y="96"/>
                  </a:lnTo>
                </a:path>
              </a:pathLst>
            </a:custGeom>
            <a:noFill/>
            <a:ln w="25400" cap="rnd" cmpd="sng">
              <a:solidFill>
                <a:srgbClr val="000000"/>
              </a:solidFill>
              <a:prstDash val="solid"/>
              <a:round/>
              <a:headEnd type="none" w="med" len="med"/>
              <a:tailEnd type="none" w="med" len="med"/>
            </a:ln>
            <a:effectLst/>
          </p:spPr>
          <p:txBody>
            <a:bodyPr/>
            <a:lstStyle/>
            <a:p>
              <a:endParaRPr lang="en-US" sz="1400" b="1"/>
            </a:p>
          </p:txBody>
        </p:sp>
        <p:sp>
          <p:nvSpPr>
            <p:cNvPr id="54" name="Freeform 46"/>
            <p:cNvSpPr>
              <a:spLocks/>
            </p:cNvSpPr>
            <p:nvPr/>
          </p:nvSpPr>
          <p:spPr bwMode="auto">
            <a:xfrm>
              <a:off x="3943" y="1601"/>
              <a:ext cx="268" cy="133"/>
            </a:xfrm>
            <a:custGeom>
              <a:avLst/>
              <a:gdLst/>
              <a:ahLst/>
              <a:cxnLst>
                <a:cxn ang="0">
                  <a:pos x="0" y="144"/>
                </a:cxn>
                <a:cxn ang="0">
                  <a:pos x="48" y="192"/>
                </a:cxn>
                <a:cxn ang="0">
                  <a:pos x="192" y="48"/>
                </a:cxn>
                <a:cxn ang="0">
                  <a:pos x="144" y="0"/>
                </a:cxn>
              </a:cxnLst>
              <a:rect l="0" t="0" r="r" b="b"/>
              <a:pathLst>
                <a:path w="193" h="193">
                  <a:moveTo>
                    <a:pt x="0" y="144"/>
                  </a:moveTo>
                  <a:lnTo>
                    <a:pt x="48" y="192"/>
                  </a:lnTo>
                  <a:lnTo>
                    <a:pt x="192" y="48"/>
                  </a:lnTo>
                  <a:lnTo>
                    <a:pt x="144" y="0"/>
                  </a:lnTo>
                </a:path>
              </a:pathLst>
            </a:custGeom>
            <a:noFill/>
            <a:ln w="25400" cap="rnd" cmpd="sng">
              <a:solidFill>
                <a:srgbClr val="000000"/>
              </a:solidFill>
              <a:prstDash val="solid"/>
              <a:round/>
              <a:headEnd type="none" w="med" len="med"/>
              <a:tailEnd type="none" w="med" len="med"/>
            </a:ln>
            <a:effectLst/>
          </p:spPr>
          <p:txBody>
            <a:bodyPr/>
            <a:lstStyle/>
            <a:p>
              <a:endParaRPr lang="en-US" sz="1400" b="1"/>
            </a:p>
          </p:txBody>
        </p:sp>
        <p:sp>
          <p:nvSpPr>
            <p:cNvPr id="55" name="Freeform 47"/>
            <p:cNvSpPr>
              <a:spLocks/>
            </p:cNvSpPr>
            <p:nvPr/>
          </p:nvSpPr>
          <p:spPr bwMode="auto">
            <a:xfrm>
              <a:off x="3345" y="1734"/>
              <a:ext cx="400" cy="67"/>
            </a:xfrm>
            <a:custGeom>
              <a:avLst/>
              <a:gdLst/>
              <a:ahLst/>
              <a:cxnLst>
                <a:cxn ang="0">
                  <a:pos x="288" y="0"/>
                </a:cxn>
                <a:cxn ang="0">
                  <a:pos x="240" y="48"/>
                </a:cxn>
                <a:cxn ang="0">
                  <a:pos x="48" y="96"/>
                </a:cxn>
                <a:cxn ang="0">
                  <a:pos x="0" y="48"/>
                </a:cxn>
              </a:cxnLst>
              <a:rect l="0" t="0" r="r" b="b"/>
              <a:pathLst>
                <a:path w="289" h="97">
                  <a:moveTo>
                    <a:pt x="288" y="0"/>
                  </a:moveTo>
                  <a:lnTo>
                    <a:pt x="240" y="48"/>
                  </a:lnTo>
                  <a:lnTo>
                    <a:pt x="48" y="96"/>
                  </a:lnTo>
                  <a:lnTo>
                    <a:pt x="0" y="48"/>
                  </a:lnTo>
                </a:path>
              </a:pathLst>
            </a:custGeom>
            <a:noFill/>
            <a:ln w="25400" cap="rnd" cmpd="sng">
              <a:solidFill>
                <a:srgbClr val="000000"/>
              </a:solidFill>
              <a:prstDash val="solid"/>
              <a:round/>
              <a:headEnd type="none" w="med" len="med"/>
              <a:tailEnd type="none" w="med" len="med"/>
            </a:ln>
            <a:effectLst/>
          </p:spPr>
          <p:txBody>
            <a:bodyPr/>
            <a:lstStyle/>
            <a:p>
              <a:endParaRPr lang="en-US" sz="1400" b="1"/>
            </a:p>
          </p:txBody>
        </p:sp>
        <p:sp>
          <p:nvSpPr>
            <p:cNvPr id="56" name="Freeform 48"/>
            <p:cNvSpPr>
              <a:spLocks/>
            </p:cNvSpPr>
            <p:nvPr/>
          </p:nvSpPr>
          <p:spPr bwMode="auto">
            <a:xfrm>
              <a:off x="2548" y="1601"/>
              <a:ext cx="599" cy="34"/>
            </a:xfrm>
            <a:custGeom>
              <a:avLst/>
              <a:gdLst/>
              <a:ahLst/>
              <a:cxnLst>
                <a:cxn ang="0">
                  <a:pos x="432" y="48"/>
                </a:cxn>
                <a:cxn ang="0">
                  <a:pos x="384" y="0"/>
                </a:cxn>
                <a:cxn ang="0">
                  <a:pos x="48" y="0"/>
                </a:cxn>
                <a:cxn ang="0">
                  <a:pos x="0" y="48"/>
                </a:cxn>
              </a:cxnLst>
              <a:rect l="0" t="0" r="r" b="b"/>
              <a:pathLst>
                <a:path w="433" h="49">
                  <a:moveTo>
                    <a:pt x="432" y="48"/>
                  </a:moveTo>
                  <a:lnTo>
                    <a:pt x="384" y="0"/>
                  </a:lnTo>
                  <a:lnTo>
                    <a:pt x="48" y="0"/>
                  </a:lnTo>
                  <a:lnTo>
                    <a:pt x="0" y="48"/>
                  </a:lnTo>
                </a:path>
              </a:pathLst>
            </a:custGeom>
            <a:noFill/>
            <a:ln w="25400" cap="rnd" cmpd="sng">
              <a:solidFill>
                <a:srgbClr val="000000"/>
              </a:solidFill>
              <a:prstDash val="solid"/>
              <a:round/>
              <a:headEnd type="none" w="med" len="med"/>
              <a:tailEnd type="none" w="med" len="med"/>
            </a:ln>
            <a:effectLst/>
          </p:spPr>
          <p:txBody>
            <a:bodyPr/>
            <a:lstStyle/>
            <a:p>
              <a:endParaRPr lang="en-US" sz="1400" b="1"/>
            </a:p>
          </p:txBody>
        </p:sp>
        <p:sp>
          <p:nvSpPr>
            <p:cNvPr id="57" name="Line 49"/>
            <p:cNvSpPr>
              <a:spLocks noChangeShapeType="1"/>
            </p:cNvSpPr>
            <p:nvPr/>
          </p:nvSpPr>
          <p:spPr bwMode="auto">
            <a:xfrm flipV="1">
              <a:off x="1900" y="1329"/>
              <a:ext cx="110" cy="344"/>
            </a:xfrm>
            <a:prstGeom prst="line">
              <a:avLst/>
            </a:prstGeom>
            <a:noFill/>
            <a:ln w="25400">
              <a:solidFill>
                <a:srgbClr val="000000"/>
              </a:solidFill>
              <a:round/>
              <a:headEnd/>
              <a:tailEnd/>
            </a:ln>
            <a:effectLst/>
          </p:spPr>
          <p:txBody>
            <a:bodyPr wrap="none" anchor="ctr"/>
            <a:lstStyle/>
            <a:p>
              <a:endParaRPr lang="en-US" sz="1400" b="1"/>
            </a:p>
          </p:txBody>
        </p:sp>
        <p:sp>
          <p:nvSpPr>
            <p:cNvPr id="58" name="Arc 50"/>
            <p:cNvSpPr>
              <a:spLocks/>
            </p:cNvSpPr>
            <p:nvPr/>
          </p:nvSpPr>
          <p:spPr bwMode="auto">
            <a:xfrm>
              <a:off x="1947" y="1338"/>
              <a:ext cx="87" cy="80"/>
            </a:xfrm>
            <a:custGeom>
              <a:avLst/>
              <a:gdLst>
                <a:gd name="G0" fmla="+- 10252 0 0"/>
                <a:gd name="G1" fmla="+- 0 0 0"/>
                <a:gd name="G2" fmla="+- 21600 0 0"/>
                <a:gd name="T0" fmla="*/ 11751 w 11751"/>
                <a:gd name="T1" fmla="*/ 21548 h 21600"/>
                <a:gd name="T2" fmla="*/ 0 w 11751"/>
                <a:gd name="T3" fmla="*/ 19012 h 21600"/>
                <a:gd name="T4" fmla="*/ 10252 w 11751"/>
                <a:gd name="T5" fmla="*/ 0 h 21600"/>
              </a:gdLst>
              <a:ahLst/>
              <a:cxnLst>
                <a:cxn ang="0">
                  <a:pos x="T0" y="T1"/>
                </a:cxn>
                <a:cxn ang="0">
                  <a:pos x="T2" y="T3"/>
                </a:cxn>
                <a:cxn ang="0">
                  <a:pos x="T4" y="T5"/>
                </a:cxn>
              </a:cxnLst>
              <a:rect l="0" t="0" r="r" b="b"/>
              <a:pathLst>
                <a:path w="11751" h="21600" fill="none" extrusionOk="0">
                  <a:moveTo>
                    <a:pt x="11750" y="21547"/>
                  </a:moveTo>
                  <a:cubicBezTo>
                    <a:pt x="11252" y="21582"/>
                    <a:pt x="10752" y="21599"/>
                    <a:pt x="10252" y="21600"/>
                  </a:cubicBezTo>
                  <a:cubicBezTo>
                    <a:pt x="6673" y="21600"/>
                    <a:pt x="3150" y="20710"/>
                    <a:pt x="-1" y="19012"/>
                  </a:cubicBezTo>
                </a:path>
                <a:path w="11751" h="21600" stroke="0" extrusionOk="0">
                  <a:moveTo>
                    <a:pt x="11750" y="21547"/>
                  </a:moveTo>
                  <a:cubicBezTo>
                    <a:pt x="11252" y="21582"/>
                    <a:pt x="10752" y="21599"/>
                    <a:pt x="10252" y="21600"/>
                  </a:cubicBezTo>
                  <a:cubicBezTo>
                    <a:pt x="6673" y="21600"/>
                    <a:pt x="3150" y="20710"/>
                    <a:pt x="-1" y="19012"/>
                  </a:cubicBezTo>
                  <a:lnTo>
                    <a:pt x="10252" y="0"/>
                  </a:lnTo>
                  <a:close/>
                </a:path>
              </a:pathLst>
            </a:custGeom>
            <a:solidFill>
              <a:srgbClr val="000000"/>
            </a:solidFill>
            <a:ln w="25400" cap="rnd">
              <a:noFill/>
              <a:round/>
              <a:headEnd/>
              <a:tailEnd/>
            </a:ln>
            <a:effectLst/>
          </p:spPr>
          <p:txBody>
            <a:bodyPr wrap="none" anchor="ctr"/>
            <a:lstStyle/>
            <a:p>
              <a:endParaRPr lang="en-US" sz="1400" b="1"/>
            </a:p>
          </p:txBody>
        </p:sp>
        <p:sp>
          <p:nvSpPr>
            <p:cNvPr id="59" name="Line 51"/>
            <p:cNvSpPr>
              <a:spLocks noChangeShapeType="1"/>
            </p:cNvSpPr>
            <p:nvPr/>
          </p:nvSpPr>
          <p:spPr bwMode="auto">
            <a:xfrm>
              <a:off x="1828" y="1675"/>
              <a:ext cx="642" cy="56"/>
            </a:xfrm>
            <a:prstGeom prst="line">
              <a:avLst/>
            </a:prstGeom>
            <a:noFill/>
            <a:ln w="25400">
              <a:solidFill>
                <a:srgbClr val="000000"/>
              </a:solidFill>
              <a:round/>
              <a:headEnd/>
              <a:tailEnd/>
            </a:ln>
            <a:effectLst/>
          </p:spPr>
          <p:txBody>
            <a:bodyPr wrap="none" anchor="ctr"/>
            <a:lstStyle/>
            <a:p>
              <a:endParaRPr lang="en-US" sz="1400" b="1"/>
            </a:p>
          </p:txBody>
        </p:sp>
        <p:sp>
          <p:nvSpPr>
            <p:cNvPr id="60" name="Arc 52"/>
            <p:cNvSpPr>
              <a:spLocks/>
            </p:cNvSpPr>
            <p:nvPr/>
          </p:nvSpPr>
          <p:spPr bwMode="auto">
            <a:xfrm>
              <a:off x="2316" y="1695"/>
              <a:ext cx="161" cy="43"/>
            </a:xfrm>
            <a:custGeom>
              <a:avLst/>
              <a:gdLst>
                <a:gd name="G0" fmla="+- 21600 0 0"/>
                <a:gd name="G1" fmla="+- 9808 0 0"/>
                <a:gd name="G2" fmla="+- 21600 0 0"/>
                <a:gd name="T0" fmla="*/ 80 w 21600"/>
                <a:gd name="T1" fmla="*/ 11663 h 11663"/>
                <a:gd name="T2" fmla="*/ 2355 w 21600"/>
                <a:gd name="T3" fmla="*/ 0 h 11663"/>
                <a:gd name="T4" fmla="*/ 21600 w 21600"/>
                <a:gd name="T5" fmla="*/ 9808 h 11663"/>
              </a:gdLst>
              <a:ahLst/>
              <a:cxnLst>
                <a:cxn ang="0">
                  <a:pos x="T0" y="T1"/>
                </a:cxn>
                <a:cxn ang="0">
                  <a:pos x="T2" y="T3"/>
                </a:cxn>
                <a:cxn ang="0">
                  <a:pos x="T4" y="T5"/>
                </a:cxn>
              </a:cxnLst>
              <a:rect l="0" t="0" r="r" b="b"/>
              <a:pathLst>
                <a:path w="21600" h="11663" fill="none" extrusionOk="0">
                  <a:moveTo>
                    <a:pt x="79" y="11663"/>
                  </a:moveTo>
                  <a:cubicBezTo>
                    <a:pt x="26" y="11046"/>
                    <a:pt x="0" y="10427"/>
                    <a:pt x="0" y="9808"/>
                  </a:cubicBezTo>
                  <a:cubicBezTo>
                    <a:pt x="-1" y="6398"/>
                    <a:pt x="807" y="3037"/>
                    <a:pt x="2355" y="0"/>
                  </a:cubicBezTo>
                </a:path>
                <a:path w="21600" h="11663" stroke="0" extrusionOk="0">
                  <a:moveTo>
                    <a:pt x="79" y="11663"/>
                  </a:moveTo>
                  <a:cubicBezTo>
                    <a:pt x="26" y="11046"/>
                    <a:pt x="0" y="10427"/>
                    <a:pt x="0" y="9808"/>
                  </a:cubicBezTo>
                  <a:cubicBezTo>
                    <a:pt x="-1" y="6398"/>
                    <a:pt x="807" y="3037"/>
                    <a:pt x="2355" y="0"/>
                  </a:cubicBezTo>
                  <a:lnTo>
                    <a:pt x="21600" y="9808"/>
                  </a:lnTo>
                  <a:close/>
                </a:path>
              </a:pathLst>
            </a:custGeom>
            <a:solidFill>
              <a:srgbClr val="000000"/>
            </a:solidFill>
            <a:ln w="25400" cap="rnd">
              <a:noFill/>
              <a:round/>
              <a:headEnd/>
              <a:tailEnd/>
            </a:ln>
            <a:effectLst/>
          </p:spPr>
          <p:txBody>
            <a:bodyPr wrap="none" anchor="ctr"/>
            <a:lstStyle/>
            <a:p>
              <a:endParaRPr lang="en-US" sz="1400" b="1"/>
            </a:p>
          </p:txBody>
        </p:sp>
        <p:sp>
          <p:nvSpPr>
            <p:cNvPr id="61" name="Line 53"/>
            <p:cNvSpPr>
              <a:spLocks noChangeShapeType="1"/>
            </p:cNvSpPr>
            <p:nvPr/>
          </p:nvSpPr>
          <p:spPr bwMode="auto">
            <a:xfrm flipH="1">
              <a:off x="3866" y="1307"/>
              <a:ext cx="498" cy="194"/>
            </a:xfrm>
            <a:prstGeom prst="line">
              <a:avLst/>
            </a:prstGeom>
            <a:noFill/>
            <a:ln w="25400">
              <a:solidFill>
                <a:srgbClr val="000000"/>
              </a:solidFill>
              <a:round/>
              <a:headEnd/>
              <a:tailEnd/>
            </a:ln>
            <a:effectLst/>
          </p:spPr>
          <p:txBody>
            <a:bodyPr wrap="none" anchor="ctr"/>
            <a:lstStyle/>
            <a:p>
              <a:endParaRPr lang="en-US" sz="1400" b="1"/>
            </a:p>
          </p:txBody>
        </p:sp>
        <p:sp>
          <p:nvSpPr>
            <p:cNvPr id="62" name="Arc 54"/>
            <p:cNvSpPr>
              <a:spLocks/>
            </p:cNvSpPr>
            <p:nvPr/>
          </p:nvSpPr>
          <p:spPr bwMode="auto">
            <a:xfrm>
              <a:off x="3882" y="1431"/>
              <a:ext cx="146" cy="68"/>
            </a:xfrm>
            <a:custGeom>
              <a:avLst/>
              <a:gdLst>
                <a:gd name="G0" fmla="+- 0 0 0"/>
                <a:gd name="G1" fmla="+- 18169 0 0"/>
                <a:gd name="G2" fmla="+- 21600 0 0"/>
                <a:gd name="T0" fmla="*/ 11680 w 19502"/>
                <a:gd name="T1" fmla="*/ 0 h 18169"/>
                <a:gd name="T2" fmla="*/ 19502 w 19502"/>
                <a:gd name="T3" fmla="*/ 8882 h 18169"/>
                <a:gd name="T4" fmla="*/ 0 w 19502"/>
                <a:gd name="T5" fmla="*/ 18169 h 18169"/>
              </a:gdLst>
              <a:ahLst/>
              <a:cxnLst>
                <a:cxn ang="0">
                  <a:pos x="T0" y="T1"/>
                </a:cxn>
                <a:cxn ang="0">
                  <a:pos x="T2" y="T3"/>
                </a:cxn>
                <a:cxn ang="0">
                  <a:pos x="T4" y="T5"/>
                </a:cxn>
              </a:cxnLst>
              <a:rect l="0" t="0" r="r" b="b"/>
              <a:pathLst>
                <a:path w="19502" h="18169" fill="none" extrusionOk="0">
                  <a:moveTo>
                    <a:pt x="11680" y="-1"/>
                  </a:moveTo>
                  <a:cubicBezTo>
                    <a:pt x="15063" y="2174"/>
                    <a:pt x="17772" y="5250"/>
                    <a:pt x="19501" y="8882"/>
                  </a:cubicBezTo>
                </a:path>
                <a:path w="19502" h="18169" stroke="0" extrusionOk="0">
                  <a:moveTo>
                    <a:pt x="11680" y="-1"/>
                  </a:moveTo>
                  <a:cubicBezTo>
                    <a:pt x="15063" y="2174"/>
                    <a:pt x="17772" y="5250"/>
                    <a:pt x="19501" y="8882"/>
                  </a:cubicBezTo>
                  <a:lnTo>
                    <a:pt x="0" y="18169"/>
                  </a:lnTo>
                  <a:close/>
                </a:path>
              </a:pathLst>
            </a:custGeom>
            <a:solidFill>
              <a:srgbClr val="000000"/>
            </a:solidFill>
            <a:ln w="25400" cap="rnd">
              <a:noFill/>
              <a:round/>
              <a:headEnd/>
              <a:tailEnd/>
            </a:ln>
            <a:effectLst/>
          </p:spPr>
          <p:txBody>
            <a:bodyPr wrap="none" anchor="ctr"/>
            <a:lstStyle/>
            <a:p>
              <a:endParaRPr lang="en-US" sz="1400" b="1"/>
            </a:p>
          </p:txBody>
        </p:sp>
        <p:sp>
          <p:nvSpPr>
            <p:cNvPr id="63" name="Rectangle 55"/>
            <p:cNvSpPr>
              <a:spLocks noChangeArrowheads="1"/>
            </p:cNvSpPr>
            <p:nvPr/>
          </p:nvSpPr>
          <p:spPr bwMode="auto">
            <a:xfrm>
              <a:off x="2208" y="1164"/>
              <a:ext cx="1309" cy="11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latin typeface="Munjo" charset="0"/>
                </a:rPr>
                <a:t>block 1           block  2</a:t>
              </a:r>
            </a:p>
          </p:txBody>
        </p:sp>
        <p:sp>
          <p:nvSpPr>
            <p:cNvPr id="64" name="Rectangle 56"/>
            <p:cNvSpPr>
              <a:spLocks noChangeArrowheads="1"/>
            </p:cNvSpPr>
            <p:nvPr/>
          </p:nvSpPr>
          <p:spPr bwMode="auto">
            <a:xfrm>
              <a:off x="3671" y="1264"/>
              <a:ext cx="564" cy="11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latin typeface="Munjo" charset="0"/>
                </a:rPr>
                <a:t>block 3</a:t>
              </a:r>
            </a:p>
          </p:txBody>
        </p:sp>
        <p:sp>
          <p:nvSpPr>
            <p:cNvPr id="65" name="Rectangle 57"/>
            <p:cNvSpPr>
              <a:spLocks noChangeArrowheads="1"/>
            </p:cNvSpPr>
            <p:nvPr/>
          </p:nvSpPr>
          <p:spPr bwMode="auto">
            <a:xfrm>
              <a:off x="4069" y="1663"/>
              <a:ext cx="564" cy="11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latin typeface="Munjo" charset="0"/>
                </a:rPr>
                <a:t>block 1</a:t>
              </a:r>
            </a:p>
          </p:txBody>
        </p:sp>
        <p:sp>
          <p:nvSpPr>
            <p:cNvPr id="66" name="Rectangle 58"/>
            <p:cNvSpPr>
              <a:spLocks noChangeArrowheads="1"/>
            </p:cNvSpPr>
            <p:nvPr/>
          </p:nvSpPr>
          <p:spPr bwMode="auto">
            <a:xfrm>
              <a:off x="3470" y="1763"/>
              <a:ext cx="564" cy="11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latin typeface="Munjo" charset="0"/>
                </a:rPr>
                <a:t>block 2</a:t>
              </a:r>
            </a:p>
          </p:txBody>
        </p:sp>
        <p:sp>
          <p:nvSpPr>
            <p:cNvPr id="67" name="Rectangle 59"/>
            <p:cNvSpPr>
              <a:spLocks noChangeArrowheads="1"/>
            </p:cNvSpPr>
            <p:nvPr/>
          </p:nvSpPr>
          <p:spPr bwMode="auto">
            <a:xfrm>
              <a:off x="2540" y="1497"/>
              <a:ext cx="564" cy="11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latin typeface="Munjo" charset="0"/>
                </a:rPr>
                <a:t>block 3</a:t>
              </a:r>
            </a:p>
          </p:txBody>
        </p:sp>
        <p:sp>
          <p:nvSpPr>
            <p:cNvPr id="68" name="Line 60"/>
            <p:cNvSpPr>
              <a:spLocks noChangeShapeType="1"/>
            </p:cNvSpPr>
            <p:nvPr/>
          </p:nvSpPr>
          <p:spPr bwMode="auto">
            <a:xfrm flipH="1" flipV="1">
              <a:off x="2869" y="1362"/>
              <a:ext cx="365" cy="150"/>
            </a:xfrm>
            <a:prstGeom prst="line">
              <a:avLst/>
            </a:prstGeom>
            <a:noFill/>
            <a:ln w="25400">
              <a:solidFill>
                <a:srgbClr val="000000"/>
              </a:solidFill>
              <a:round/>
              <a:headEnd/>
              <a:tailEnd/>
            </a:ln>
            <a:effectLst/>
          </p:spPr>
          <p:txBody>
            <a:bodyPr wrap="none" anchor="ctr"/>
            <a:lstStyle/>
            <a:p>
              <a:endParaRPr lang="en-US" sz="1400" b="1"/>
            </a:p>
          </p:txBody>
        </p:sp>
        <p:sp>
          <p:nvSpPr>
            <p:cNvPr id="69" name="Arc 61"/>
            <p:cNvSpPr>
              <a:spLocks/>
            </p:cNvSpPr>
            <p:nvPr/>
          </p:nvSpPr>
          <p:spPr bwMode="auto">
            <a:xfrm>
              <a:off x="2886" y="1371"/>
              <a:ext cx="149" cy="65"/>
            </a:xfrm>
            <a:custGeom>
              <a:avLst/>
              <a:gdLst>
                <a:gd name="G0" fmla="+- 0 0 0"/>
                <a:gd name="G1" fmla="+- 0 0 0"/>
                <a:gd name="G2" fmla="+- 21600 0 0"/>
                <a:gd name="T0" fmla="*/ 20042 w 20042"/>
                <a:gd name="T1" fmla="*/ 8054 h 17436"/>
                <a:gd name="T2" fmla="*/ 12749 w 20042"/>
                <a:gd name="T3" fmla="*/ 17436 h 17436"/>
                <a:gd name="T4" fmla="*/ 0 w 20042"/>
                <a:gd name="T5" fmla="*/ 0 h 17436"/>
              </a:gdLst>
              <a:ahLst/>
              <a:cxnLst>
                <a:cxn ang="0">
                  <a:pos x="T0" y="T1"/>
                </a:cxn>
                <a:cxn ang="0">
                  <a:pos x="T2" y="T3"/>
                </a:cxn>
                <a:cxn ang="0">
                  <a:pos x="T4" y="T5"/>
                </a:cxn>
              </a:cxnLst>
              <a:rect l="0" t="0" r="r" b="b"/>
              <a:pathLst>
                <a:path w="20042" h="17436" fill="none" extrusionOk="0">
                  <a:moveTo>
                    <a:pt x="20042" y="8054"/>
                  </a:moveTo>
                  <a:cubicBezTo>
                    <a:pt x="18536" y="11801"/>
                    <a:pt x="16009" y="15052"/>
                    <a:pt x="12749" y="17436"/>
                  </a:cubicBezTo>
                </a:path>
                <a:path w="20042" h="17436" stroke="0" extrusionOk="0">
                  <a:moveTo>
                    <a:pt x="20042" y="8054"/>
                  </a:moveTo>
                  <a:cubicBezTo>
                    <a:pt x="18536" y="11801"/>
                    <a:pt x="16009" y="15052"/>
                    <a:pt x="12749" y="17436"/>
                  </a:cubicBezTo>
                  <a:lnTo>
                    <a:pt x="0" y="0"/>
                  </a:lnTo>
                  <a:close/>
                </a:path>
              </a:pathLst>
            </a:custGeom>
            <a:solidFill>
              <a:srgbClr val="000000"/>
            </a:solidFill>
            <a:ln w="25400" cap="rnd">
              <a:noFill/>
              <a:round/>
              <a:headEnd/>
              <a:tailEnd/>
            </a:ln>
            <a:effectLst/>
          </p:spPr>
          <p:txBody>
            <a:bodyPr wrap="none" anchor="ctr"/>
            <a:lstStyle/>
            <a:p>
              <a:endParaRPr lang="en-US" sz="1400" b="1"/>
            </a:p>
          </p:txBody>
        </p:sp>
        <p:sp>
          <p:nvSpPr>
            <p:cNvPr id="70" name="Line 62"/>
            <p:cNvSpPr>
              <a:spLocks noChangeShapeType="1"/>
            </p:cNvSpPr>
            <p:nvPr/>
          </p:nvSpPr>
          <p:spPr bwMode="auto">
            <a:xfrm flipV="1">
              <a:off x="3428" y="1429"/>
              <a:ext cx="45" cy="111"/>
            </a:xfrm>
            <a:prstGeom prst="line">
              <a:avLst/>
            </a:prstGeom>
            <a:noFill/>
            <a:ln w="25400">
              <a:solidFill>
                <a:srgbClr val="000000"/>
              </a:solidFill>
              <a:round/>
              <a:headEnd/>
              <a:tailEnd/>
            </a:ln>
            <a:effectLst/>
          </p:spPr>
          <p:txBody>
            <a:bodyPr wrap="none" anchor="ctr"/>
            <a:lstStyle/>
            <a:p>
              <a:endParaRPr lang="en-US" sz="1400" b="1"/>
            </a:p>
          </p:txBody>
        </p:sp>
        <p:sp>
          <p:nvSpPr>
            <p:cNvPr id="71" name="Arc 63"/>
            <p:cNvSpPr>
              <a:spLocks/>
            </p:cNvSpPr>
            <p:nvPr/>
          </p:nvSpPr>
          <p:spPr bwMode="auto">
            <a:xfrm>
              <a:off x="3390" y="1437"/>
              <a:ext cx="95" cy="81"/>
            </a:xfrm>
            <a:custGeom>
              <a:avLst/>
              <a:gdLst>
                <a:gd name="G0" fmla="+- 12870 0 0"/>
                <a:gd name="G1" fmla="+- 0 0 0"/>
                <a:gd name="G2" fmla="+- 21600 0 0"/>
                <a:gd name="T0" fmla="*/ 11185 w 12870"/>
                <a:gd name="T1" fmla="*/ 21534 h 21534"/>
                <a:gd name="T2" fmla="*/ 0 w 12870"/>
                <a:gd name="T3" fmla="*/ 17347 h 21534"/>
                <a:gd name="T4" fmla="*/ 12870 w 12870"/>
                <a:gd name="T5" fmla="*/ 0 h 21534"/>
              </a:gdLst>
              <a:ahLst/>
              <a:cxnLst>
                <a:cxn ang="0">
                  <a:pos x="T0" y="T1"/>
                </a:cxn>
                <a:cxn ang="0">
                  <a:pos x="T2" y="T3"/>
                </a:cxn>
                <a:cxn ang="0">
                  <a:pos x="T4" y="T5"/>
                </a:cxn>
              </a:cxnLst>
              <a:rect l="0" t="0" r="r" b="b"/>
              <a:pathLst>
                <a:path w="12870" h="21534" fill="none" extrusionOk="0">
                  <a:moveTo>
                    <a:pt x="11184" y="21534"/>
                  </a:moveTo>
                  <a:cubicBezTo>
                    <a:pt x="7137" y="21217"/>
                    <a:pt x="3260" y="19766"/>
                    <a:pt x="-1" y="17347"/>
                  </a:cubicBezTo>
                </a:path>
                <a:path w="12870" h="21534" stroke="0" extrusionOk="0">
                  <a:moveTo>
                    <a:pt x="11184" y="21534"/>
                  </a:moveTo>
                  <a:cubicBezTo>
                    <a:pt x="7137" y="21217"/>
                    <a:pt x="3260" y="19766"/>
                    <a:pt x="-1" y="17347"/>
                  </a:cubicBezTo>
                  <a:lnTo>
                    <a:pt x="12870" y="0"/>
                  </a:lnTo>
                  <a:close/>
                </a:path>
              </a:pathLst>
            </a:custGeom>
            <a:solidFill>
              <a:srgbClr val="000000"/>
            </a:solidFill>
            <a:ln w="25400" cap="rnd">
              <a:noFill/>
              <a:round/>
              <a:headEnd/>
              <a:tailEnd/>
            </a:ln>
            <a:effectLst/>
          </p:spPr>
          <p:txBody>
            <a:bodyPr wrap="none" anchor="ctr"/>
            <a:lstStyle/>
            <a:p>
              <a:endParaRPr lang="en-US" sz="1400" b="1"/>
            </a:p>
          </p:txBody>
        </p:sp>
        <p:sp>
          <p:nvSpPr>
            <p:cNvPr id="72" name="Line 64"/>
            <p:cNvSpPr>
              <a:spLocks noChangeShapeType="1"/>
            </p:cNvSpPr>
            <p:nvPr/>
          </p:nvSpPr>
          <p:spPr bwMode="auto">
            <a:xfrm>
              <a:off x="3356" y="1576"/>
              <a:ext cx="443" cy="55"/>
            </a:xfrm>
            <a:prstGeom prst="line">
              <a:avLst/>
            </a:prstGeom>
            <a:noFill/>
            <a:ln w="25400">
              <a:solidFill>
                <a:srgbClr val="000000"/>
              </a:solidFill>
              <a:round/>
              <a:headEnd/>
              <a:tailEnd/>
            </a:ln>
            <a:effectLst/>
          </p:spPr>
          <p:txBody>
            <a:bodyPr wrap="none" anchor="ctr"/>
            <a:lstStyle/>
            <a:p>
              <a:endParaRPr lang="en-US" sz="1400" b="1"/>
            </a:p>
          </p:txBody>
        </p:sp>
        <p:sp>
          <p:nvSpPr>
            <p:cNvPr id="73" name="Arc 65"/>
            <p:cNvSpPr>
              <a:spLocks/>
            </p:cNvSpPr>
            <p:nvPr/>
          </p:nvSpPr>
          <p:spPr bwMode="auto">
            <a:xfrm>
              <a:off x="3646" y="1590"/>
              <a:ext cx="160" cy="43"/>
            </a:xfrm>
            <a:custGeom>
              <a:avLst/>
              <a:gdLst>
                <a:gd name="G0" fmla="+- 21600 0 0"/>
                <a:gd name="G1" fmla="+- 11113 0 0"/>
                <a:gd name="G2" fmla="+- 21600 0 0"/>
                <a:gd name="T0" fmla="*/ 3 w 21600"/>
                <a:gd name="T1" fmla="*/ 11485 h 11485"/>
                <a:gd name="T2" fmla="*/ 3078 w 21600"/>
                <a:gd name="T3" fmla="*/ 0 h 11485"/>
                <a:gd name="T4" fmla="*/ 21600 w 21600"/>
                <a:gd name="T5" fmla="*/ 11113 h 11485"/>
              </a:gdLst>
              <a:ahLst/>
              <a:cxnLst>
                <a:cxn ang="0">
                  <a:pos x="T0" y="T1"/>
                </a:cxn>
                <a:cxn ang="0">
                  <a:pos x="T2" y="T3"/>
                </a:cxn>
                <a:cxn ang="0">
                  <a:pos x="T4" y="T5"/>
                </a:cxn>
              </a:cxnLst>
              <a:rect l="0" t="0" r="r" b="b"/>
              <a:pathLst>
                <a:path w="21600" h="11485" fill="none" extrusionOk="0">
                  <a:moveTo>
                    <a:pt x="3" y="11484"/>
                  </a:moveTo>
                  <a:cubicBezTo>
                    <a:pt x="1" y="11361"/>
                    <a:pt x="0" y="11237"/>
                    <a:pt x="0" y="11113"/>
                  </a:cubicBezTo>
                  <a:cubicBezTo>
                    <a:pt x="-1" y="7198"/>
                    <a:pt x="1063" y="3356"/>
                    <a:pt x="3078" y="0"/>
                  </a:cubicBezTo>
                </a:path>
                <a:path w="21600" h="11485" stroke="0" extrusionOk="0">
                  <a:moveTo>
                    <a:pt x="3" y="11484"/>
                  </a:moveTo>
                  <a:cubicBezTo>
                    <a:pt x="1" y="11361"/>
                    <a:pt x="0" y="11237"/>
                    <a:pt x="0" y="11113"/>
                  </a:cubicBezTo>
                  <a:cubicBezTo>
                    <a:pt x="-1" y="7198"/>
                    <a:pt x="1063" y="3356"/>
                    <a:pt x="3078" y="0"/>
                  </a:cubicBezTo>
                  <a:lnTo>
                    <a:pt x="21600" y="11113"/>
                  </a:lnTo>
                  <a:close/>
                </a:path>
              </a:pathLst>
            </a:custGeom>
            <a:solidFill>
              <a:srgbClr val="000000"/>
            </a:solidFill>
            <a:ln w="25400" cap="rnd">
              <a:noFill/>
              <a:round/>
              <a:headEnd/>
              <a:tailEnd/>
            </a:ln>
            <a:effectLst/>
          </p:spPr>
          <p:txBody>
            <a:bodyPr wrap="none" anchor="ctr"/>
            <a:lstStyle/>
            <a:p>
              <a:endParaRPr lang="en-US" sz="1400" b="1"/>
            </a:p>
          </p:txBody>
        </p:sp>
        <p:sp>
          <p:nvSpPr>
            <p:cNvPr id="74" name="Line 66"/>
            <p:cNvSpPr>
              <a:spLocks noChangeShapeType="1"/>
            </p:cNvSpPr>
            <p:nvPr/>
          </p:nvSpPr>
          <p:spPr bwMode="auto">
            <a:xfrm>
              <a:off x="3218" y="1573"/>
              <a:ext cx="0" cy="122"/>
            </a:xfrm>
            <a:prstGeom prst="line">
              <a:avLst/>
            </a:prstGeom>
            <a:noFill/>
            <a:ln w="25400">
              <a:solidFill>
                <a:srgbClr val="000000"/>
              </a:solidFill>
              <a:round/>
              <a:headEnd/>
              <a:tailEnd/>
            </a:ln>
            <a:effectLst/>
          </p:spPr>
          <p:txBody>
            <a:bodyPr wrap="none" anchor="ctr"/>
            <a:lstStyle/>
            <a:p>
              <a:endParaRPr lang="en-US" sz="1400" b="1"/>
            </a:p>
          </p:txBody>
        </p:sp>
        <p:sp>
          <p:nvSpPr>
            <p:cNvPr id="75" name="Arc 67"/>
            <p:cNvSpPr>
              <a:spLocks/>
            </p:cNvSpPr>
            <p:nvPr/>
          </p:nvSpPr>
          <p:spPr bwMode="auto">
            <a:xfrm>
              <a:off x="3175" y="1618"/>
              <a:ext cx="87" cy="80"/>
            </a:xfrm>
            <a:custGeom>
              <a:avLst/>
              <a:gdLst>
                <a:gd name="G0" fmla="+- 5934 0 0"/>
                <a:gd name="G1" fmla="+- 21600 0 0"/>
                <a:gd name="G2" fmla="+- 21600 0 0"/>
                <a:gd name="T0" fmla="*/ 0 w 11696"/>
                <a:gd name="T1" fmla="*/ 831 h 21600"/>
                <a:gd name="T2" fmla="*/ 11696 w 11696"/>
                <a:gd name="T3" fmla="*/ 783 h 21600"/>
                <a:gd name="T4" fmla="*/ 5934 w 11696"/>
                <a:gd name="T5" fmla="*/ 21600 h 21600"/>
              </a:gdLst>
              <a:ahLst/>
              <a:cxnLst>
                <a:cxn ang="0">
                  <a:pos x="T0" y="T1"/>
                </a:cxn>
                <a:cxn ang="0">
                  <a:pos x="T2" y="T3"/>
                </a:cxn>
                <a:cxn ang="0">
                  <a:pos x="T4" y="T5"/>
                </a:cxn>
              </a:cxnLst>
              <a:rect l="0" t="0" r="r" b="b"/>
              <a:pathLst>
                <a:path w="11696" h="21600" fill="none" extrusionOk="0">
                  <a:moveTo>
                    <a:pt x="0" y="831"/>
                  </a:moveTo>
                  <a:cubicBezTo>
                    <a:pt x="1929" y="279"/>
                    <a:pt x="3927" y="-1"/>
                    <a:pt x="5934" y="0"/>
                  </a:cubicBezTo>
                  <a:cubicBezTo>
                    <a:pt x="7881" y="0"/>
                    <a:pt x="9819" y="263"/>
                    <a:pt x="11696" y="782"/>
                  </a:cubicBezTo>
                </a:path>
                <a:path w="11696" h="21600" stroke="0" extrusionOk="0">
                  <a:moveTo>
                    <a:pt x="0" y="831"/>
                  </a:moveTo>
                  <a:cubicBezTo>
                    <a:pt x="1929" y="279"/>
                    <a:pt x="3927" y="-1"/>
                    <a:pt x="5934" y="0"/>
                  </a:cubicBezTo>
                  <a:cubicBezTo>
                    <a:pt x="7881" y="0"/>
                    <a:pt x="9819" y="263"/>
                    <a:pt x="11696" y="782"/>
                  </a:cubicBezTo>
                  <a:lnTo>
                    <a:pt x="5934" y="21600"/>
                  </a:lnTo>
                  <a:close/>
                </a:path>
              </a:pathLst>
            </a:custGeom>
            <a:solidFill>
              <a:srgbClr val="000000"/>
            </a:solidFill>
            <a:ln w="25400" cap="rnd">
              <a:noFill/>
              <a:round/>
              <a:headEnd/>
              <a:tailEnd/>
            </a:ln>
            <a:effectLst/>
          </p:spPr>
          <p:txBody>
            <a:bodyPr wrap="none" anchor="ctr"/>
            <a:lstStyle/>
            <a:p>
              <a:endParaRPr lang="en-US" sz="1400" b="1"/>
            </a:p>
          </p:txBody>
        </p:sp>
        <p:sp>
          <p:nvSpPr>
            <p:cNvPr id="76" name="Rectangle 68"/>
            <p:cNvSpPr>
              <a:spLocks noChangeArrowheads="1"/>
            </p:cNvSpPr>
            <p:nvPr/>
          </p:nvSpPr>
          <p:spPr bwMode="auto">
            <a:xfrm>
              <a:off x="2077" y="1306"/>
              <a:ext cx="265" cy="94"/>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800" b="1">
                  <a:solidFill>
                    <a:srgbClr val="000000"/>
                  </a:solidFill>
                  <a:latin typeface="Munjo" charset="0"/>
                </a:rPr>
                <a:t>R1</a:t>
              </a:r>
            </a:p>
          </p:txBody>
        </p:sp>
        <p:sp>
          <p:nvSpPr>
            <p:cNvPr id="77" name="Rectangle 69"/>
            <p:cNvSpPr>
              <a:spLocks noChangeArrowheads="1"/>
            </p:cNvSpPr>
            <p:nvPr/>
          </p:nvSpPr>
          <p:spPr bwMode="auto">
            <a:xfrm>
              <a:off x="2274" y="1340"/>
              <a:ext cx="852" cy="94"/>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800" b="1">
                  <a:solidFill>
                    <a:srgbClr val="000000"/>
                  </a:solidFill>
                  <a:latin typeface="Munjo" charset="0"/>
                </a:rPr>
                <a:t>R2    R3           R4</a:t>
              </a:r>
            </a:p>
          </p:txBody>
        </p:sp>
        <p:sp>
          <p:nvSpPr>
            <p:cNvPr id="78" name="Rectangle 70"/>
            <p:cNvSpPr>
              <a:spLocks noChangeArrowheads="1"/>
            </p:cNvSpPr>
            <p:nvPr/>
          </p:nvSpPr>
          <p:spPr bwMode="auto">
            <a:xfrm>
              <a:off x="3139" y="1373"/>
              <a:ext cx="265" cy="94"/>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800" b="1">
                  <a:solidFill>
                    <a:srgbClr val="000000"/>
                  </a:solidFill>
                  <a:latin typeface="Munjo" charset="0"/>
                </a:rPr>
                <a:t>R5</a:t>
              </a:r>
            </a:p>
          </p:txBody>
        </p:sp>
        <p:sp>
          <p:nvSpPr>
            <p:cNvPr id="79" name="Rectangle 71"/>
            <p:cNvSpPr>
              <a:spLocks noChangeArrowheads="1"/>
            </p:cNvSpPr>
            <p:nvPr/>
          </p:nvSpPr>
          <p:spPr bwMode="auto">
            <a:xfrm>
              <a:off x="3537" y="1439"/>
              <a:ext cx="265" cy="94"/>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800" b="1">
                  <a:solidFill>
                    <a:srgbClr val="000000"/>
                  </a:solidFill>
                  <a:latin typeface="Munjo" charset="0"/>
                </a:rPr>
                <a:t>R6</a:t>
              </a:r>
            </a:p>
          </p:txBody>
        </p:sp>
        <p:sp>
          <p:nvSpPr>
            <p:cNvPr id="80" name="Rectangle 72"/>
            <p:cNvSpPr>
              <a:spLocks noChangeArrowheads="1"/>
            </p:cNvSpPr>
            <p:nvPr/>
          </p:nvSpPr>
          <p:spPr bwMode="auto">
            <a:xfrm>
              <a:off x="3870" y="1572"/>
              <a:ext cx="265" cy="94"/>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800" b="1">
                  <a:solidFill>
                    <a:srgbClr val="000000"/>
                  </a:solidFill>
                  <a:latin typeface="Munjo" charset="0"/>
                </a:rPr>
                <a:t>R1</a:t>
              </a:r>
            </a:p>
          </p:txBody>
        </p:sp>
        <p:sp>
          <p:nvSpPr>
            <p:cNvPr id="81" name="Rectangle 73"/>
            <p:cNvSpPr>
              <a:spLocks noChangeArrowheads="1"/>
            </p:cNvSpPr>
            <p:nvPr/>
          </p:nvSpPr>
          <p:spPr bwMode="auto">
            <a:xfrm>
              <a:off x="3339" y="1639"/>
              <a:ext cx="425" cy="94"/>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800" b="1">
                  <a:solidFill>
                    <a:srgbClr val="000000"/>
                  </a:solidFill>
                  <a:latin typeface="Munjo" charset="0"/>
                </a:rPr>
                <a:t>R3  R2</a:t>
              </a:r>
            </a:p>
          </p:txBody>
        </p:sp>
        <p:sp>
          <p:nvSpPr>
            <p:cNvPr id="82" name="Rectangle 74"/>
            <p:cNvSpPr>
              <a:spLocks noChangeArrowheads="1"/>
            </p:cNvSpPr>
            <p:nvPr/>
          </p:nvSpPr>
          <p:spPr bwMode="auto">
            <a:xfrm>
              <a:off x="2540" y="1672"/>
              <a:ext cx="546" cy="94"/>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800" b="1">
                  <a:solidFill>
                    <a:srgbClr val="000000"/>
                  </a:solidFill>
                  <a:latin typeface="Munjo" charset="0"/>
                </a:rPr>
                <a:t> R5      R4</a:t>
              </a:r>
            </a:p>
          </p:txBody>
        </p:sp>
        <p:sp>
          <p:nvSpPr>
            <p:cNvPr id="83" name="Freeform 75"/>
            <p:cNvSpPr>
              <a:spLocks/>
            </p:cNvSpPr>
            <p:nvPr/>
          </p:nvSpPr>
          <p:spPr bwMode="auto">
            <a:xfrm>
              <a:off x="2282" y="1135"/>
              <a:ext cx="1862" cy="101"/>
            </a:xfrm>
            <a:custGeom>
              <a:avLst/>
              <a:gdLst/>
              <a:ahLst/>
              <a:cxnLst>
                <a:cxn ang="0">
                  <a:pos x="0" y="48"/>
                </a:cxn>
                <a:cxn ang="0">
                  <a:pos x="48" y="0"/>
                </a:cxn>
                <a:cxn ang="0">
                  <a:pos x="1296" y="0"/>
                </a:cxn>
                <a:cxn ang="0">
                  <a:pos x="1344" y="144"/>
                </a:cxn>
              </a:cxnLst>
              <a:rect l="0" t="0" r="r" b="b"/>
              <a:pathLst>
                <a:path w="1345" h="145">
                  <a:moveTo>
                    <a:pt x="0" y="48"/>
                  </a:moveTo>
                  <a:lnTo>
                    <a:pt x="48" y="0"/>
                  </a:lnTo>
                  <a:lnTo>
                    <a:pt x="1296" y="0"/>
                  </a:lnTo>
                  <a:lnTo>
                    <a:pt x="1344" y="144"/>
                  </a:lnTo>
                </a:path>
              </a:pathLst>
            </a:custGeom>
            <a:noFill/>
            <a:ln w="25400" cap="rnd" cmpd="sng">
              <a:solidFill>
                <a:srgbClr val="000000"/>
              </a:solidFill>
              <a:prstDash val="solid"/>
              <a:round/>
              <a:headEnd type="none" w="med" len="med"/>
              <a:tailEnd type="none" w="med" len="med"/>
            </a:ln>
            <a:effectLst/>
          </p:spPr>
          <p:txBody>
            <a:bodyPr/>
            <a:lstStyle/>
            <a:p>
              <a:endParaRPr lang="en-US" sz="1400" b="1"/>
            </a:p>
          </p:txBody>
        </p:sp>
        <p:sp>
          <p:nvSpPr>
            <p:cNvPr id="84" name="Line 76"/>
            <p:cNvSpPr>
              <a:spLocks noChangeShapeType="1"/>
            </p:cNvSpPr>
            <p:nvPr/>
          </p:nvSpPr>
          <p:spPr bwMode="auto">
            <a:xfrm flipH="1">
              <a:off x="2758" y="1340"/>
              <a:ext cx="78" cy="17"/>
            </a:xfrm>
            <a:prstGeom prst="line">
              <a:avLst/>
            </a:prstGeom>
            <a:noFill/>
            <a:ln w="25400">
              <a:solidFill>
                <a:srgbClr val="919191"/>
              </a:solidFill>
              <a:round/>
              <a:headEnd/>
              <a:tailEnd/>
            </a:ln>
            <a:effectLst/>
          </p:spPr>
          <p:txBody>
            <a:bodyPr wrap="none" anchor="ctr"/>
            <a:lstStyle/>
            <a:p>
              <a:endParaRPr lang="en-US" sz="1400" b="1"/>
            </a:p>
          </p:txBody>
        </p:sp>
        <p:sp>
          <p:nvSpPr>
            <p:cNvPr id="85" name="Line 77"/>
            <p:cNvSpPr>
              <a:spLocks noChangeShapeType="1"/>
            </p:cNvSpPr>
            <p:nvPr/>
          </p:nvSpPr>
          <p:spPr bwMode="auto">
            <a:xfrm flipH="1">
              <a:off x="2736" y="1340"/>
              <a:ext cx="166" cy="61"/>
            </a:xfrm>
            <a:prstGeom prst="line">
              <a:avLst/>
            </a:prstGeom>
            <a:noFill/>
            <a:ln w="25400">
              <a:solidFill>
                <a:srgbClr val="919191"/>
              </a:solidFill>
              <a:round/>
              <a:headEnd/>
              <a:tailEnd/>
            </a:ln>
            <a:effectLst/>
          </p:spPr>
          <p:txBody>
            <a:bodyPr wrap="none" anchor="ctr"/>
            <a:lstStyle/>
            <a:p>
              <a:endParaRPr lang="en-US" sz="1400" b="1"/>
            </a:p>
          </p:txBody>
        </p:sp>
        <p:sp>
          <p:nvSpPr>
            <p:cNvPr id="86" name="Line 78"/>
            <p:cNvSpPr>
              <a:spLocks noChangeShapeType="1"/>
            </p:cNvSpPr>
            <p:nvPr/>
          </p:nvSpPr>
          <p:spPr bwMode="auto">
            <a:xfrm flipH="1">
              <a:off x="2780" y="1346"/>
              <a:ext cx="178" cy="66"/>
            </a:xfrm>
            <a:prstGeom prst="line">
              <a:avLst/>
            </a:prstGeom>
            <a:noFill/>
            <a:ln w="25400">
              <a:solidFill>
                <a:srgbClr val="919191"/>
              </a:solidFill>
              <a:round/>
              <a:headEnd/>
              <a:tailEnd/>
            </a:ln>
            <a:effectLst/>
          </p:spPr>
          <p:txBody>
            <a:bodyPr wrap="none" anchor="ctr"/>
            <a:lstStyle/>
            <a:p>
              <a:endParaRPr lang="en-US" sz="1400" b="1"/>
            </a:p>
          </p:txBody>
        </p:sp>
        <p:sp>
          <p:nvSpPr>
            <p:cNvPr id="87" name="Line 79"/>
            <p:cNvSpPr>
              <a:spLocks noChangeShapeType="1"/>
            </p:cNvSpPr>
            <p:nvPr/>
          </p:nvSpPr>
          <p:spPr bwMode="auto">
            <a:xfrm flipH="1">
              <a:off x="2825" y="1374"/>
              <a:ext cx="144" cy="44"/>
            </a:xfrm>
            <a:prstGeom prst="line">
              <a:avLst/>
            </a:prstGeom>
            <a:noFill/>
            <a:ln w="25400">
              <a:solidFill>
                <a:srgbClr val="919191"/>
              </a:solidFill>
              <a:round/>
              <a:headEnd/>
              <a:tailEnd/>
            </a:ln>
            <a:effectLst/>
          </p:spPr>
          <p:txBody>
            <a:bodyPr wrap="none" anchor="ctr"/>
            <a:lstStyle/>
            <a:p>
              <a:endParaRPr lang="en-US" sz="1400" b="1"/>
            </a:p>
          </p:txBody>
        </p:sp>
        <p:sp>
          <p:nvSpPr>
            <p:cNvPr id="88" name="Line 80"/>
            <p:cNvSpPr>
              <a:spLocks noChangeShapeType="1"/>
            </p:cNvSpPr>
            <p:nvPr/>
          </p:nvSpPr>
          <p:spPr bwMode="auto">
            <a:xfrm flipH="1">
              <a:off x="2891" y="1407"/>
              <a:ext cx="78" cy="16"/>
            </a:xfrm>
            <a:prstGeom prst="line">
              <a:avLst/>
            </a:prstGeom>
            <a:noFill/>
            <a:ln w="25400">
              <a:solidFill>
                <a:srgbClr val="919191"/>
              </a:solidFill>
              <a:round/>
              <a:headEnd/>
              <a:tailEnd/>
            </a:ln>
            <a:effectLst/>
          </p:spPr>
          <p:txBody>
            <a:bodyPr wrap="none" anchor="ctr"/>
            <a:lstStyle/>
            <a:p>
              <a:endParaRPr lang="en-US" sz="1400" b="1"/>
            </a:p>
          </p:txBody>
        </p:sp>
        <p:sp>
          <p:nvSpPr>
            <p:cNvPr id="89" name="Line 81"/>
            <p:cNvSpPr>
              <a:spLocks noChangeShapeType="1"/>
            </p:cNvSpPr>
            <p:nvPr/>
          </p:nvSpPr>
          <p:spPr bwMode="auto">
            <a:xfrm flipH="1">
              <a:off x="3356" y="1390"/>
              <a:ext cx="67" cy="17"/>
            </a:xfrm>
            <a:prstGeom prst="line">
              <a:avLst/>
            </a:prstGeom>
            <a:noFill/>
            <a:ln w="25400">
              <a:solidFill>
                <a:srgbClr val="919191"/>
              </a:solidFill>
              <a:round/>
              <a:headEnd/>
              <a:tailEnd/>
            </a:ln>
            <a:effectLst/>
          </p:spPr>
          <p:txBody>
            <a:bodyPr wrap="none" anchor="ctr"/>
            <a:lstStyle/>
            <a:p>
              <a:endParaRPr lang="en-US" sz="1400" b="1"/>
            </a:p>
          </p:txBody>
        </p:sp>
        <p:sp>
          <p:nvSpPr>
            <p:cNvPr id="90" name="Line 82"/>
            <p:cNvSpPr>
              <a:spLocks noChangeShapeType="1"/>
            </p:cNvSpPr>
            <p:nvPr/>
          </p:nvSpPr>
          <p:spPr bwMode="auto">
            <a:xfrm flipH="1">
              <a:off x="3367" y="1396"/>
              <a:ext cx="155" cy="50"/>
            </a:xfrm>
            <a:prstGeom prst="line">
              <a:avLst/>
            </a:prstGeom>
            <a:noFill/>
            <a:ln w="25400">
              <a:solidFill>
                <a:srgbClr val="919191"/>
              </a:solidFill>
              <a:round/>
              <a:headEnd/>
              <a:tailEnd/>
            </a:ln>
            <a:effectLst/>
          </p:spPr>
          <p:txBody>
            <a:bodyPr wrap="none" anchor="ctr"/>
            <a:lstStyle/>
            <a:p>
              <a:endParaRPr lang="en-US" sz="1400" b="1"/>
            </a:p>
          </p:txBody>
        </p:sp>
        <p:sp>
          <p:nvSpPr>
            <p:cNvPr id="91" name="Line 83"/>
            <p:cNvSpPr>
              <a:spLocks noChangeShapeType="1"/>
            </p:cNvSpPr>
            <p:nvPr/>
          </p:nvSpPr>
          <p:spPr bwMode="auto">
            <a:xfrm flipH="1">
              <a:off x="3401" y="1418"/>
              <a:ext cx="144" cy="50"/>
            </a:xfrm>
            <a:prstGeom prst="line">
              <a:avLst/>
            </a:prstGeom>
            <a:noFill/>
            <a:ln w="25400">
              <a:solidFill>
                <a:srgbClr val="919191"/>
              </a:solidFill>
              <a:round/>
              <a:headEnd/>
              <a:tailEnd/>
            </a:ln>
            <a:effectLst/>
          </p:spPr>
          <p:txBody>
            <a:bodyPr wrap="none" anchor="ctr"/>
            <a:lstStyle/>
            <a:p>
              <a:endParaRPr lang="en-US" sz="1400" b="1"/>
            </a:p>
          </p:txBody>
        </p:sp>
        <p:sp>
          <p:nvSpPr>
            <p:cNvPr id="92" name="Line 84"/>
            <p:cNvSpPr>
              <a:spLocks noChangeShapeType="1"/>
            </p:cNvSpPr>
            <p:nvPr/>
          </p:nvSpPr>
          <p:spPr bwMode="auto">
            <a:xfrm flipH="1">
              <a:off x="3467" y="1446"/>
              <a:ext cx="89" cy="22"/>
            </a:xfrm>
            <a:prstGeom prst="line">
              <a:avLst/>
            </a:prstGeom>
            <a:noFill/>
            <a:ln w="25400">
              <a:solidFill>
                <a:srgbClr val="919191"/>
              </a:solidFill>
              <a:round/>
              <a:headEnd/>
              <a:tailEnd/>
            </a:ln>
            <a:effectLst/>
          </p:spPr>
          <p:txBody>
            <a:bodyPr wrap="none" anchor="ctr"/>
            <a:lstStyle/>
            <a:p>
              <a:endParaRPr lang="en-US" sz="1400" b="1"/>
            </a:p>
          </p:txBody>
        </p:sp>
        <p:sp>
          <p:nvSpPr>
            <p:cNvPr id="93" name="Line 85"/>
            <p:cNvSpPr>
              <a:spLocks noChangeShapeType="1"/>
            </p:cNvSpPr>
            <p:nvPr/>
          </p:nvSpPr>
          <p:spPr bwMode="auto">
            <a:xfrm flipH="1">
              <a:off x="3799" y="1473"/>
              <a:ext cx="100" cy="28"/>
            </a:xfrm>
            <a:prstGeom prst="line">
              <a:avLst/>
            </a:prstGeom>
            <a:noFill/>
            <a:ln w="25400">
              <a:solidFill>
                <a:srgbClr val="919191"/>
              </a:solidFill>
              <a:round/>
              <a:headEnd/>
              <a:tailEnd/>
            </a:ln>
            <a:effectLst/>
          </p:spPr>
          <p:txBody>
            <a:bodyPr wrap="none" anchor="ctr"/>
            <a:lstStyle/>
            <a:p>
              <a:endParaRPr lang="en-US" sz="1400" b="1"/>
            </a:p>
          </p:txBody>
        </p:sp>
        <p:sp>
          <p:nvSpPr>
            <p:cNvPr id="94" name="Line 86"/>
            <p:cNvSpPr>
              <a:spLocks noChangeShapeType="1"/>
            </p:cNvSpPr>
            <p:nvPr/>
          </p:nvSpPr>
          <p:spPr bwMode="auto">
            <a:xfrm flipH="1">
              <a:off x="3822" y="1484"/>
              <a:ext cx="144" cy="50"/>
            </a:xfrm>
            <a:prstGeom prst="line">
              <a:avLst/>
            </a:prstGeom>
            <a:noFill/>
            <a:ln w="25400">
              <a:solidFill>
                <a:srgbClr val="919191"/>
              </a:solidFill>
              <a:round/>
              <a:headEnd/>
              <a:tailEnd/>
            </a:ln>
            <a:effectLst/>
          </p:spPr>
          <p:txBody>
            <a:bodyPr wrap="none" anchor="ctr"/>
            <a:lstStyle/>
            <a:p>
              <a:endParaRPr lang="en-US" sz="1400" b="1"/>
            </a:p>
          </p:txBody>
        </p:sp>
        <p:sp>
          <p:nvSpPr>
            <p:cNvPr id="95" name="Line 87"/>
            <p:cNvSpPr>
              <a:spLocks noChangeShapeType="1"/>
            </p:cNvSpPr>
            <p:nvPr/>
          </p:nvSpPr>
          <p:spPr bwMode="auto">
            <a:xfrm flipH="1">
              <a:off x="3866" y="1490"/>
              <a:ext cx="144" cy="55"/>
            </a:xfrm>
            <a:prstGeom prst="line">
              <a:avLst/>
            </a:prstGeom>
            <a:noFill/>
            <a:ln w="25400">
              <a:solidFill>
                <a:srgbClr val="919191"/>
              </a:solidFill>
              <a:round/>
              <a:headEnd/>
              <a:tailEnd/>
            </a:ln>
            <a:effectLst/>
          </p:spPr>
          <p:txBody>
            <a:bodyPr wrap="none" anchor="ctr"/>
            <a:lstStyle/>
            <a:p>
              <a:endParaRPr lang="en-US" sz="1400" b="1"/>
            </a:p>
          </p:txBody>
        </p:sp>
        <p:sp>
          <p:nvSpPr>
            <p:cNvPr id="96" name="Line 88"/>
            <p:cNvSpPr>
              <a:spLocks noChangeShapeType="1"/>
            </p:cNvSpPr>
            <p:nvPr/>
          </p:nvSpPr>
          <p:spPr bwMode="auto">
            <a:xfrm flipH="1">
              <a:off x="3744" y="1595"/>
              <a:ext cx="100" cy="28"/>
            </a:xfrm>
            <a:prstGeom prst="line">
              <a:avLst/>
            </a:prstGeom>
            <a:noFill/>
            <a:ln w="25400">
              <a:solidFill>
                <a:srgbClr val="919191"/>
              </a:solidFill>
              <a:round/>
              <a:headEnd/>
              <a:tailEnd/>
            </a:ln>
            <a:effectLst/>
          </p:spPr>
          <p:txBody>
            <a:bodyPr wrap="none" anchor="ctr"/>
            <a:lstStyle/>
            <a:p>
              <a:endParaRPr lang="en-US" sz="1400" b="1"/>
            </a:p>
          </p:txBody>
        </p:sp>
        <p:sp>
          <p:nvSpPr>
            <p:cNvPr id="97" name="Line 89"/>
            <p:cNvSpPr>
              <a:spLocks noChangeShapeType="1"/>
            </p:cNvSpPr>
            <p:nvPr/>
          </p:nvSpPr>
          <p:spPr bwMode="auto">
            <a:xfrm flipH="1">
              <a:off x="3733" y="1606"/>
              <a:ext cx="166" cy="61"/>
            </a:xfrm>
            <a:prstGeom prst="line">
              <a:avLst/>
            </a:prstGeom>
            <a:noFill/>
            <a:ln w="25400">
              <a:solidFill>
                <a:srgbClr val="919191"/>
              </a:solidFill>
              <a:round/>
              <a:headEnd/>
              <a:tailEnd/>
            </a:ln>
            <a:effectLst/>
          </p:spPr>
          <p:txBody>
            <a:bodyPr wrap="none" anchor="ctr"/>
            <a:lstStyle/>
            <a:p>
              <a:endParaRPr lang="en-US" sz="1400" b="1"/>
            </a:p>
          </p:txBody>
        </p:sp>
        <p:sp>
          <p:nvSpPr>
            <p:cNvPr id="98" name="Line 90"/>
            <p:cNvSpPr>
              <a:spLocks noChangeShapeType="1"/>
            </p:cNvSpPr>
            <p:nvPr/>
          </p:nvSpPr>
          <p:spPr bwMode="auto">
            <a:xfrm flipH="1">
              <a:off x="3777" y="1639"/>
              <a:ext cx="122" cy="39"/>
            </a:xfrm>
            <a:prstGeom prst="line">
              <a:avLst/>
            </a:prstGeom>
            <a:noFill/>
            <a:ln w="25400">
              <a:solidFill>
                <a:srgbClr val="919191"/>
              </a:solidFill>
              <a:round/>
              <a:headEnd/>
              <a:tailEnd/>
            </a:ln>
            <a:effectLst/>
          </p:spPr>
          <p:txBody>
            <a:bodyPr wrap="none" anchor="ctr"/>
            <a:lstStyle/>
            <a:p>
              <a:endParaRPr lang="en-US" sz="1400" b="1"/>
            </a:p>
          </p:txBody>
        </p:sp>
        <p:sp>
          <p:nvSpPr>
            <p:cNvPr id="99" name="Line 91"/>
            <p:cNvSpPr>
              <a:spLocks noChangeShapeType="1"/>
            </p:cNvSpPr>
            <p:nvPr/>
          </p:nvSpPr>
          <p:spPr bwMode="auto">
            <a:xfrm flipH="1">
              <a:off x="3135" y="1673"/>
              <a:ext cx="99" cy="27"/>
            </a:xfrm>
            <a:prstGeom prst="line">
              <a:avLst/>
            </a:prstGeom>
            <a:noFill/>
            <a:ln w="25400">
              <a:solidFill>
                <a:srgbClr val="919191"/>
              </a:solidFill>
              <a:round/>
              <a:headEnd/>
              <a:tailEnd/>
            </a:ln>
            <a:effectLst/>
          </p:spPr>
          <p:txBody>
            <a:bodyPr wrap="none" anchor="ctr"/>
            <a:lstStyle/>
            <a:p>
              <a:endParaRPr lang="en-US" sz="1400" b="1"/>
            </a:p>
          </p:txBody>
        </p:sp>
        <p:sp>
          <p:nvSpPr>
            <p:cNvPr id="100" name="Line 92"/>
            <p:cNvSpPr>
              <a:spLocks noChangeShapeType="1"/>
            </p:cNvSpPr>
            <p:nvPr/>
          </p:nvSpPr>
          <p:spPr bwMode="auto">
            <a:xfrm flipH="1">
              <a:off x="3157" y="1656"/>
              <a:ext cx="177" cy="61"/>
            </a:xfrm>
            <a:prstGeom prst="line">
              <a:avLst/>
            </a:prstGeom>
            <a:noFill/>
            <a:ln w="25400">
              <a:solidFill>
                <a:srgbClr val="919191"/>
              </a:solidFill>
              <a:round/>
              <a:headEnd/>
              <a:tailEnd/>
            </a:ln>
            <a:effectLst/>
          </p:spPr>
          <p:txBody>
            <a:bodyPr wrap="none" anchor="ctr"/>
            <a:lstStyle/>
            <a:p>
              <a:endParaRPr lang="en-US" sz="1400" b="1"/>
            </a:p>
          </p:txBody>
        </p:sp>
        <p:sp>
          <p:nvSpPr>
            <p:cNvPr id="101" name="Line 93"/>
            <p:cNvSpPr>
              <a:spLocks noChangeShapeType="1"/>
            </p:cNvSpPr>
            <p:nvPr/>
          </p:nvSpPr>
          <p:spPr bwMode="auto">
            <a:xfrm flipH="1">
              <a:off x="3201" y="1673"/>
              <a:ext cx="166" cy="61"/>
            </a:xfrm>
            <a:prstGeom prst="line">
              <a:avLst/>
            </a:prstGeom>
            <a:noFill/>
            <a:ln w="25400">
              <a:solidFill>
                <a:srgbClr val="919191"/>
              </a:solidFill>
              <a:round/>
              <a:headEnd/>
              <a:tailEnd/>
            </a:ln>
            <a:effectLst/>
          </p:spPr>
          <p:txBody>
            <a:bodyPr wrap="none" anchor="ctr"/>
            <a:lstStyle/>
            <a:p>
              <a:endParaRPr lang="en-US" sz="1400" b="1"/>
            </a:p>
          </p:txBody>
        </p:sp>
        <p:sp>
          <p:nvSpPr>
            <p:cNvPr id="102" name="Line 94"/>
            <p:cNvSpPr>
              <a:spLocks noChangeShapeType="1"/>
            </p:cNvSpPr>
            <p:nvPr/>
          </p:nvSpPr>
          <p:spPr bwMode="auto">
            <a:xfrm flipH="1">
              <a:off x="3268" y="1706"/>
              <a:ext cx="99" cy="28"/>
            </a:xfrm>
            <a:prstGeom prst="line">
              <a:avLst/>
            </a:prstGeom>
            <a:noFill/>
            <a:ln w="25400">
              <a:solidFill>
                <a:srgbClr val="919191"/>
              </a:solidFill>
              <a:round/>
              <a:headEnd/>
              <a:tailEnd/>
            </a:ln>
            <a:effectLst/>
          </p:spPr>
          <p:txBody>
            <a:bodyPr wrap="none" anchor="ctr"/>
            <a:lstStyle/>
            <a:p>
              <a:endParaRPr lang="en-US" sz="1400" b="1"/>
            </a:p>
          </p:txBody>
        </p:sp>
        <p:sp>
          <p:nvSpPr>
            <p:cNvPr id="103" name="Line 95"/>
            <p:cNvSpPr>
              <a:spLocks noChangeShapeType="1"/>
            </p:cNvSpPr>
            <p:nvPr/>
          </p:nvSpPr>
          <p:spPr bwMode="auto">
            <a:xfrm flipH="1">
              <a:off x="2404" y="1673"/>
              <a:ext cx="99" cy="27"/>
            </a:xfrm>
            <a:prstGeom prst="line">
              <a:avLst/>
            </a:prstGeom>
            <a:noFill/>
            <a:ln w="25400">
              <a:solidFill>
                <a:srgbClr val="919191"/>
              </a:solidFill>
              <a:round/>
              <a:headEnd/>
              <a:tailEnd/>
            </a:ln>
            <a:effectLst/>
          </p:spPr>
          <p:txBody>
            <a:bodyPr wrap="none" anchor="ctr"/>
            <a:lstStyle/>
            <a:p>
              <a:endParaRPr lang="en-US" sz="1400" b="1"/>
            </a:p>
          </p:txBody>
        </p:sp>
        <p:sp>
          <p:nvSpPr>
            <p:cNvPr id="104" name="Line 96"/>
            <p:cNvSpPr>
              <a:spLocks noChangeShapeType="1"/>
            </p:cNvSpPr>
            <p:nvPr/>
          </p:nvSpPr>
          <p:spPr bwMode="auto">
            <a:xfrm flipH="1">
              <a:off x="2404" y="1689"/>
              <a:ext cx="122" cy="45"/>
            </a:xfrm>
            <a:prstGeom prst="line">
              <a:avLst/>
            </a:prstGeom>
            <a:noFill/>
            <a:ln w="25400">
              <a:solidFill>
                <a:srgbClr val="919191"/>
              </a:solidFill>
              <a:round/>
              <a:headEnd/>
              <a:tailEnd/>
            </a:ln>
            <a:effectLst/>
          </p:spPr>
          <p:txBody>
            <a:bodyPr wrap="none" anchor="ctr"/>
            <a:lstStyle/>
            <a:p>
              <a:endParaRPr lang="en-US" sz="1400" b="1"/>
            </a:p>
          </p:txBody>
        </p:sp>
        <p:sp>
          <p:nvSpPr>
            <p:cNvPr id="105" name="Line 97"/>
            <p:cNvSpPr>
              <a:spLocks noChangeShapeType="1"/>
            </p:cNvSpPr>
            <p:nvPr/>
          </p:nvSpPr>
          <p:spPr bwMode="auto">
            <a:xfrm flipH="1">
              <a:off x="2404" y="1717"/>
              <a:ext cx="133" cy="50"/>
            </a:xfrm>
            <a:prstGeom prst="line">
              <a:avLst/>
            </a:prstGeom>
            <a:noFill/>
            <a:ln w="25400">
              <a:solidFill>
                <a:srgbClr val="919191"/>
              </a:solidFill>
              <a:round/>
              <a:headEnd/>
              <a:tailEnd/>
            </a:ln>
            <a:effectLst/>
          </p:spPr>
          <p:txBody>
            <a:bodyPr wrap="none" anchor="ctr"/>
            <a:lstStyle/>
            <a:p>
              <a:endParaRPr lang="en-US" sz="1400" b="1"/>
            </a:p>
          </p:txBody>
        </p:sp>
        <p:sp>
          <p:nvSpPr>
            <p:cNvPr id="106" name="Line 98"/>
            <p:cNvSpPr>
              <a:spLocks noChangeShapeType="1"/>
            </p:cNvSpPr>
            <p:nvPr/>
          </p:nvSpPr>
          <p:spPr bwMode="auto">
            <a:xfrm flipH="1">
              <a:off x="2404" y="1750"/>
              <a:ext cx="133" cy="22"/>
            </a:xfrm>
            <a:prstGeom prst="line">
              <a:avLst/>
            </a:prstGeom>
            <a:noFill/>
            <a:ln w="25400">
              <a:solidFill>
                <a:srgbClr val="919191"/>
              </a:solidFill>
              <a:round/>
              <a:headEnd/>
              <a:tailEnd/>
            </a:ln>
            <a:effectLst/>
          </p:spPr>
          <p:txBody>
            <a:bodyPr wrap="none" anchor="ctr"/>
            <a:lstStyle/>
            <a:p>
              <a:endParaRPr lang="en-US" sz="1400" b="1"/>
            </a:p>
          </p:txBody>
        </p:sp>
        <p:sp>
          <p:nvSpPr>
            <p:cNvPr id="107" name="Line 99"/>
            <p:cNvSpPr>
              <a:spLocks noChangeShapeType="1"/>
            </p:cNvSpPr>
            <p:nvPr/>
          </p:nvSpPr>
          <p:spPr bwMode="auto">
            <a:xfrm flipH="1">
              <a:off x="1938" y="1313"/>
              <a:ext cx="78" cy="22"/>
            </a:xfrm>
            <a:prstGeom prst="line">
              <a:avLst/>
            </a:prstGeom>
            <a:noFill/>
            <a:ln w="25400">
              <a:solidFill>
                <a:srgbClr val="919191"/>
              </a:solidFill>
              <a:round/>
              <a:headEnd/>
              <a:tailEnd/>
            </a:ln>
            <a:effectLst/>
          </p:spPr>
          <p:txBody>
            <a:bodyPr wrap="none" anchor="ctr"/>
            <a:lstStyle/>
            <a:p>
              <a:endParaRPr lang="en-US" sz="1400" b="1"/>
            </a:p>
          </p:txBody>
        </p:sp>
        <p:sp>
          <p:nvSpPr>
            <p:cNvPr id="108" name="Line 100"/>
            <p:cNvSpPr>
              <a:spLocks noChangeShapeType="1"/>
            </p:cNvSpPr>
            <p:nvPr/>
          </p:nvSpPr>
          <p:spPr bwMode="auto">
            <a:xfrm flipH="1">
              <a:off x="1938" y="1318"/>
              <a:ext cx="133" cy="50"/>
            </a:xfrm>
            <a:prstGeom prst="line">
              <a:avLst/>
            </a:prstGeom>
            <a:noFill/>
            <a:ln w="25400">
              <a:solidFill>
                <a:srgbClr val="919191"/>
              </a:solidFill>
              <a:round/>
              <a:headEnd/>
              <a:tailEnd/>
            </a:ln>
            <a:effectLst/>
          </p:spPr>
          <p:txBody>
            <a:bodyPr wrap="none" anchor="ctr"/>
            <a:lstStyle/>
            <a:p>
              <a:endParaRPr lang="en-US" sz="1400" b="1"/>
            </a:p>
          </p:txBody>
        </p:sp>
        <p:sp>
          <p:nvSpPr>
            <p:cNvPr id="109" name="Line 101"/>
            <p:cNvSpPr>
              <a:spLocks noChangeShapeType="1"/>
            </p:cNvSpPr>
            <p:nvPr/>
          </p:nvSpPr>
          <p:spPr bwMode="auto">
            <a:xfrm flipH="1">
              <a:off x="1950" y="1346"/>
              <a:ext cx="132" cy="50"/>
            </a:xfrm>
            <a:prstGeom prst="line">
              <a:avLst/>
            </a:prstGeom>
            <a:noFill/>
            <a:ln w="25400">
              <a:solidFill>
                <a:srgbClr val="919191"/>
              </a:solidFill>
              <a:round/>
              <a:headEnd/>
              <a:tailEnd/>
            </a:ln>
            <a:effectLst/>
          </p:spPr>
          <p:txBody>
            <a:bodyPr wrap="none" anchor="ctr"/>
            <a:lstStyle/>
            <a:p>
              <a:endParaRPr lang="en-US" sz="1400" b="1"/>
            </a:p>
          </p:txBody>
        </p:sp>
        <p:sp>
          <p:nvSpPr>
            <p:cNvPr id="110" name="Line 102"/>
            <p:cNvSpPr>
              <a:spLocks noChangeShapeType="1"/>
            </p:cNvSpPr>
            <p:nvPr/>
          </p:nvSpPr>
          <p:spPr bwMode="auto">
            <a:xfrm flipH="1">
              <a:off x="2005" y="1385"/>
              <a:ext cx="66" cy="16"/>
            </a:xfrm>
            <a:prstGeom prst="line">
              <a:avLst/>
            </a:prstGeom>
            <a:noFill/>
            <a:ln w="25400">
              <a:solidFill>
                <a:srgbClr val="919191"/>
              </a:solidFill>
              <a:round/>
              <a:headEnd/>
              <a:tailEnd/>
            </a:ln>
            <a:effectLst/>
          </p:spPr>
          <p:txBody>
            <a:bodyPr wrap="none" anchor="ctr"/>
            <a:lstStyle/>
            <a:p>
              <a:endParaRPr lang="en-US" sz="1400" b="1"/>
            </a:p>
          </p:txBody>
        </p:sp>
        <p:sp>
          <p:nvSpPr>
            <p:cNvPr id="111" name="Line 103"/>
            <p:cNvSpPr>
              <a:spLocks noChangeShapeType="1"/>
            </p:cNvSpPr>
            <p:nvPr/>
          </p:nvSpPr>
          <p:spPr bwMode="auto">
            <a:xfrm>
              <a:off x="1955" y="1307"/>
              <a:ext cx="0" cy="89"/>
            </a:xfrm>
            <a:prstGeom prst="line">
              <a:avLst/>
            </a:prstGeom>
            <a:noFill/>
            <a:ln w="25400">
              <a:solidFill>
                <a:srgbClr val="000000"/>
              </a:solidFill>
              <a:round/>
              <a:headEnd/>
              <a:tailEnd/>
            </a:ln>
            <a:effectLst/>
          </p:spPr>
          <p:txBody>
            <a:bodyPr wrap="none" anchor="ctr"/>
            <a:lstStyle/>
            <a:p>
              <a:endParaRPr lang="en-US" sz="1400" b="1"/>
            </a:p>
          </p:txBody>
        </p:sp>
        <p:sp>
          <p:nvSpPr>
            <p:cNvPr id="112" name="Rectangle 104"/>
            <p:cNvSpPr>
              <a:spLocks noChangeArrowheads="1"/>
            </p:cNvSpPr>
            <p:nvPr/>
          </p:nvSpPr>
          <p:spPr bwMode="auto">
            <a:xfrm>
              <a:off x="2939" y="1032"/>
              <a:ext cx="390" cy="11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latin typeface="Munjo" charset="0"/>
                </a:rPr>
                <a:t>file i</a:t>
              </a:r>
            </a:p>
          </p:txBody>
        </p:sp>
        <p:sp>
          <p:nvSpPr>
            <p:cNvPr id="113" name="Rectangle 105"/>
            <p:cNvSpPr>
              <a:spLocks noChangeArrowheads="1"/>
            </p:cNvSpPr>
            <p:nvPr/>
          </p:nvSpPr>
          <p:spPr bwMode="auto">
            <a:xfrm>
              <a:off x="4335" y="1231"/>
              <a:ext cx="399" cy="11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050" b="1">
                  <a:solidFill>
                    <a:srgbClr val="000000"/>
                  </a:solidFill>
                  <a:latin typeface="Munjo" charset="0"/>
                </a:rPr>
                <a:t>EOF</a:t>
              </a:r>
            </a:p>
          </p:txBody>
        </p:sp>
      </p:grpSp>
      <p:sp>
        <p:nvSpPr>
          <p:cNvPr id="114" name="Rectangle 106"/>
          <p:cNvSpPr>
            <a:spLocks noChangeArrowheads="1"/>
          </p:cNvSpPr>
          <p:nvPr/>
        </p:nvSpPr>
        <p:spPr bwMode="auto">
          <a:xfrm>
            <a:off x="803568" y="3318380"/>
            <a:ext cx="2454968" cy="283667"/>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400" b="1"/>
              <a:t>Organization of Disk Hardware</a:t>
            </a:r>
          </a:p>
        </p:txBody>
      </p:sp>
      <p:grpSp>
        <p:nvGrpSpPr>
          <p:cNvPr id="3" name="Group 208"/>
          <p:cNvGrpSpPr>
            <a:grpSpLocks/>
          </p:cNvGrpSpPr>
          <p:nvPr/>
        </p:nvGrpSpPr>
        <p:grpSpPr bwMode="auto">
          <a:xfrm>
            <a:off x="1968793" y="3583494"/>
            <a:ext cx="3574182" cy="2886903"/>
            <a:chOff x="759" y="3359"/>
            <a:chExt cx="2645" cy="2186"/>
          </a:xfrm>
        </p:grpSpPr>
        <p:sp>
          <p:nvSpPr>
            <p:cNvPr id="116" name="Line 109"/>
            <p:cNvSpPr>
              <a:spLocks noChangeShapeType="1"/>
            </p:cNvSpPr>
            <p:nvPr/>
          </p:nvSpPr>
          <p:spPr bwMode="auto">
            <a:xfrm>
              <a:off x="864" y="3863"/>
              <a:ext cx="909" cy="1"/>
            </a:xfrm>
            <a:prstGeom prst="line">
              <a:avLst/>
            </a:prstGeom>
            <a:noFill/>
            <a:ln w="50800">
              <a:solidFill>
                <a:srgbClr val="000000"/>
              </a:solidFill>
              <a:round/>
              <a:headEnd/>
              <a:tailEnd/>
            </a:ln>
          </p:spPr>
          <p:txBody>
            <a:bodyPr/>
            <a:lstStyle/>
            <a:p>
              <a:endParaRPr lang="en-US" sz="1400" b="1"/>
            </a:p>
          </p:txBody>
        </p:sp>
        <p:sp>
          <p:nvSpPr>
            <p:cNvPr id="117" name="Line 110"/>
            <p:cNvSpPr>
              <a:spLocks noChangeShapeType="1"/>
            </p:cNvSpPr>
            <p:nvPr/>
          </p:nvSpPr>
          <p:spPr bwMode="auto">
            <a:xfrm>
              <a:off x="864" y="4102"/>
              <a:ext cx="909" cy="1"/>
            </a:xfrm>
            <a:prstGeom prst="line">
              <a:avLst/>
            </a:prstGeom>
            <a:noFill/>
            <a:ln w="50800">
              <a:solidFill>
                <a:srgbClr val="000000"/>
              </a:solidFill>
              <a:round/>
              <a:headEnd/>
              <a:tailEnd/>
            </a:ln>
          </p:spPr>
          <p:txBody>
            <a:bodyPr/>
            <a:lstStyle/>
            <a:p>
              <a:endParaRPr lang="en-US" sz="1400" b="1"/>
            </a:p>
          </p:txBody>
        </p:sp>
        <p:sp>
          <p:nvSpPr>
            <p:cNvPr id="118" name="Line 111"/>
            <p:cNvSpPr>
              <a:spLocks noChangeShapeType="1"/>
            </p:cNvSpPr>
            <p:nvPr/>
          </p:nvSpPr>
          <p:spPr bwMode="auto">
            <a:xfrm>
              <a:off x="864" y="4437"/>
              <a:ext cx="909" cy="1"/>
            </a:xfrm>
            <a:prstGeom prst="line">
              <a:avLst/>
            </a:prstGeom>
            <a:noFill/>
            <a:ln w="50800">
              <a:solidFill>
                <a:srgbClr val="000000"/>
              </a:solidFill>
              <a:round/>
              <a:headEnd/>
              <a:tailEnd/>
            </a:ln>
          </p:spPr>
          <p:txBody>
            <a:bodyPr/>
            <a:lstStyle/>
            <a:p>
              <a:endParaRPr lang="en-US" sz="1400" b="1"/>
            </a:p>
          </p:txBody>
        </p:sp>
        <p:sp>
          <p:nvSpPr>
            <p:cNvPr id="119" name="Line 112"/>
            <p:cNvSpPr>
              <a:spLocks noChangeShapeType="1"/>
            </p:cNvSpPr>
            <p:nvPr/>
          </p:nvSpPr>
          <p:spPr bwMode="auto">
            <a:xfrm>
              <a:off x="1294" y="3719"/>
              <a:ext cx="1" cy="431"/>
            </a:xfrm>
            <a:prstGeom prst="line">
              <a:avLst/>
            </a:prstGeom>
            <a:noFill/>
            <a:ln w="12700">
              <a:solidFill>
                <a:srgbClr val="000000"/>
              </a:solidFill>
              <a:round/>
              <a:headEnd/>
              <a:tailEnd/>
            </a:ln>
          </p:spPr>
          <p:txBody>
            <a:bodyPr/>
            <a:lstStyle/>
            <a:p>
              <a:endParaRPr lang="en-US" sz="1400" b="1"/>
            </a:p>
          </p:txBody>
        </p:sp>
        <p:sp>
          <p:nvSpPr>
            <p:cNvPr id="120" name="Line 113"/>
            <p:cNvSpPr>
              <a:spLocks noChangeShapeType="1"/>
            </p:cNvSpPr>
            <p:nvPr/>
          </p:nvSpPr>
          <p:spPr bwMode="auto">
            <a:xfrm>
              <a:off x="1294" y="4341"/>
              <a:ext cx="1" cy="239"/>
            </a:xfrm>
            <a:prstGeom prst="line">
              <a:avLst/>
            </a:prstGeom>
            <a:noFill/>
            <a:ln w="12700">
              <a:solidFill>
                <a:srgbClr val="000000"/>
              </a:solidFill>
              <a:round/>
              <a:headEnd/>
              <a:tailEnd/>
            </a:ln>
          </p:spPr>
          <p:txBody>
            <a:bodyPr/>
            <a:lstStyle/>
            <a:p>
              <a:endParaRPr lang="en-US" sz="1400" b="1"/>
            </a:p>
          </p:txBody>
        </p:sp>
        <p:sp>
          <p:nvSpPr>
            <p:cNvPr id="121" name="Line 114"/>
            <p:cNvSpPr>
              <a:spLocks noChangeShapeType="1"/>
            </p:cNvSpPr>
            <p:nvPr/>
          </p:nvSpPr>
          <p:spPr bwMode="auto">
            <a:xfrm>
              <a:off x="1294" y="3719"/>
              <a:ext cx="48" cy="1"/>
            </a:xfrm>
            <a:prstGeom prst="line">
              <a:avLst/>
            </a:prstGeom>
            <a:noFill/>
            <a:ln w="12700">
              <a:solidFill>
                <a:srgbClr val="000000"/>
              </a:solidFill>
              <a:round/>
              <a:headEnd/>
              <a:tailEnd/>
            </a:ln>
          </p:spPr>
          <p:txBody>
            <a:bodyPr/>
            <a:lstStyle/>
            <a:p>
              <a:endParaRPr lang="en-US" sz="1400" b="1"/>
            </a:p>
          </p:txBody>
        </p:sp>
        <p:sp>
          <p:nvSpPr>
            <p:cNvPr id="122" name="Line 115"/>
            <p:cNvSpPr>
              <a:spLocks noChangeShapeType="1"/>
            </p:cNvSpPr>
            <p:nvPr/>
          </p:nvSpPr>
          <p:spPr bwMode="auto">
            <a:xfrm>
              <a:off x="1342" y="3719"/>
              <a:ext cx="1" cy="431"/>
            </a:xfrm>
            <a:prstGeom prst="line">
              <a:avLst/>
            </a:prstGeom>
            <a:noFill/>
            <a:ln w="12700">
              <a:solidFill>
                <a:srgbClr val="000000"/>
              </a:solidFill>
              <a:round/>
              <a:headEnd/>
              <a:tailEnd/>
            </a:ln>
          </p:spPr>
          <p:txBody>
            <a:bodyPr/>
            <a:lstStyle/>
            <a:p>
              <a:endParaRPr lang="en-US" sz="1400" b="1"/>
            </a:p>
          </p:txBody>
        </p:sp>
        <p:sp>
          <p:nvSpPr>
            <p:cNvPr id="123" name="Line 116"/>
            <p:cNvSpPr>
              <a:spLocks noChangeShapeType="1"/>
            </p:cNvSpPr>
            <p:nvPr/>
          </p:nvSpPr>
          <p:spPr bwMode="auto">
            <a:xfrm>
              <a:off x="1342" y="4341"/>
              <a:ext cx="1" cy="239"/>
            </a:xfrm>
            <a:prstGeom prst="line">
              <a:avLst/>
            </a:prstGeom>
            <a:noFill/>
            <a:ln w="12700">
              <a:solidFill>
                <a:srgbClr val="000000"/>
              </a:solidFill>
              <a:round/>
              <a:headEnd/>
              <a:tailEnd/>
            </a:ln>
          </p:spPr>
          <p:txBody>
            <a:bodyPr/>
            <a:lstStyle/>
            <a:p>
              <a:endParaRPr lang="en-US" sz="1400" b="1"/>
            </a:p>
          </p:txBody>
        </p:sp>
        <p:sp>
          <p:nvSpPr>
            <p:cNvPr id="124" name="Rectangle 117"/>
            <p:cNvSpPr>
              <a:spLocks noChangeArrowheads="1"/>
            </p:cNvSpPr>
            <p:nvPr/>
          </p:nvSpPr>
          <p:spPr bwMode="auto">
            <a:xfrm>
              <a:off x="1490" y="3771"/>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25" name="Rectangle 118"/>
            <p:cNvSpPr>
              <a:spLocks noChangeArrowheads="1"/>
            </p:cNvSpPr>
            <p:nvPr/>
          </p:nvSpPr>
          <p:spPr bwMode="auto">
            <a:xfrm>
              <a:off x="1490" y="4489"/>
              <a:ext cx="48" cy="47"/>
            </a:xfrm>
            <a:prstGeom prst="rect">
              <a:avLst/>
            </a:prstGeom>
            <a:solidFill>
              <a:srgbClr val="000000"/>
            </a:solidFill>
            <a:ln w="12700">
              <a:solidFill>
                <a:srgbClr val="000000"/>
              </a:solidFill>
              <a:miter lim="800000"/>
              <a:headEnd/>
              <a:tailEnd/>
            </a:ln>
          </p:spPr>
          <p:txBody>
            <a:bodyPr/>
            <a:lstStyle/>
            <a:p>
              <a:endParaRPr lang="en-US" sz="1400" b="1"/>
            </a:p>
          </p:txBody>
        </p:sp>
        <p:sp>
          <p:nvSpPr>
            <p:cNvPr id="126" name="Rectangle 119"/>
            <p:cNvSpPr>
              <a:spLocks noChangeArrowheads="1"/>
            </p:cNvSpPr>
            <p:nvPr/>
          </p:nvSpPr>
          <p:spPr bwMode="auto">
            <a:xfrm>
              <a:off x="1490" y="4345"/>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27" name="Rectangle 120"/>
            <p:cNvSpPr>
              <a:spLocks noChangeArrowheads="1"/>
            </p:cNvSpPr>
            <p:nvPr/>
          </p:nvSpPr>
          <p:spPr bwMode="auto">
            <a:xfrm>
              <a:off x="1490" y="4154"/>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28" name="Rectangle 121"/>
            <p:cNvSpPr>
              <a:spLocks noChangeArrowheads="1"/>
            </p:cNvSpPr>
            <p:nvPr/>
          </p:nvSpPr>
          <p:spPr bwMode="auto">
            <a:xfrm>
              <a:off x="1490" y="4010"/>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29" name="Rectangle 122"/>
            <p:cNvSpPr>
              <a:spLocks noChangeArrowheads="1"/>
            </p:cNvSpPr>
            <p:nvPr/>
          </p:nvSpPr>
          <p:spPr bwMode="auto">
            <a:xfrm>
              <a:off x="1490" y="3915"/>
              <a:ext cx="48" cy="47"/>
            </a:xfrm>
            <a:prstGeom prst="rect">
              <a:avLst/>
            </a:prstGeom>
            <a:solidFill>
              <a:srgbClr val="000000"/>
            </a:solidFill>
            <a:ln w="12700">
              <a:solidFill>
                <a:srgbClr val="000000"/>
              </a:solidFill>
              <a:miter lim="800000"/>
              <a:headEnd/>
              <a:tailEnd/>
            </a:ln>
          </p:spPr>
          <p:txBody>
            <a:bodyPr/>
            <a:lstStyle/>
            <a:p>
              <a:endParaRPr lang="en-US" sz="1400" b="1"/>
            </a:p>
          </p:txBody>
        </p:sp>
        <p:sp>
          <p:nvSpPr>
            <p:cNvPr id="130" name="Line 123"/>
            <p:cNvSpPr>
              <a:spLocks noChangeShapeType="1"/>
            </p:cNvSpPr>
            <p:nvPr/>
          </p:nvSpPr>
          <p:spPr bwMode="auto">
            <a:xfrm>
              <a:off x="1486" y="3767"/>
              <a:ext cx="335" cy="1"/>
            </a:xfrm>
            <a:prstGeom prst="line">
              <a:avLst/>
            </a:prstGeom>
            <a:noFill/>
            <a:ln w="12700">
              <a:solidFill>
                <a:srgbClr val="000000"/>
              </a:solidFill>
              <a:round/>
              <a:headEnd/>
              <a:tailEnd/>
            </a:ln>
          </p:spPr>
          <p:txBody>
            <a:bodyPr/>
            <a:lstStyle/>
            <a:p>
              <a:endParaRPr lang="en-US" sz="1400" b="1"/>
            </a:p>
          </p:txBody>
        </p:sp>
        <p:sp>
          <p:nvSpPr>
            <p:cNvPr id="131" name="Line 124"/>
            <p:cNvSpPr>
              <a:spLocks noChangeShapeType="1"/>
            </p:cNvSpPr>
            <p:nvPr/>
          </p:nvSpPr>
          <p:spPr bwMode="auto">
            <a:xfrm>
              <a:off x="1534" y="3959"/>
              <a:ext cx="287" cy="1"/>
            </a:xfrm>
            <a:prstGeom prst="line">
              <a:avLst/>
            </a:prstGeom>
            <a:noFill/>
            <a:ln w="12700">
              <a:solidFill>
                <a:srgbClr val="000000"/>
              </a:solidFill>
              <a:round/>
              <a:headEnd/>
              <a:tailEnd/>
            </a:ln>
          </p:spPr>
          <p:txBody>
            <a:bodyPr/>
            <a:lstStyle/>
            <a:p>
              <a:endParaRPr lang="en-US" sz="1400" b="1"/>
            </a:p>
          </p:txBody>
        </p:sp>
        <p:sp>
          <p:nvSpPr>
            <p:cNvPr id="132" name="Line 125"/>
            <p:cNvSpPr>
              <a:spLocks noChangeShapeType="1"/>
            </p:cNvSpPr>
            <p:nvPr/>
          </p:nvSpPr>
          <p:spPr bwMode="auto">
            <a:xfrm>
              <a:off x="1534" y="4006"/>
              <a:ext cx="287" cy="1"/>
            </a:xfrm>
            <a:prstGeom prst="line">
              <a:avLst/>
            </a:prstGeom>
            <a:noFill/>
            <a:ln w="12700">
              <a:solidFill>
                <a:srgbClr val="000000"/>
              </a:solidFill>
              <a:round/>
              <a:headEnd/>
              <a:tailEnd/>
            </a:ln>
          </p:spPr>
          <p:txBody>
            <a:bodyPr/>
            <a:lstStyle/>
            <a:p>
              <a:endParaRPr lang="en-US" sz="1400" b="1"/>
            </a:p>
          </p:txBody>
        </p:sp>
        <p:sp>
          <p:nvSpPr>
            <p:cNvPr id="133" name="Line 126"/>
            <p:cNvSpPr>
              <a:spLocks noChangeShapeType="1"/>
            </p:cNvSpPr>
            <p:nvPr/>
          </p:nvSpPr>
          <p:spPr bwMode="auto">
            <a:xfrm>
              <a:off x="1534" y="4198"/>
              <a:ext cx="287" cy="1"/>
            </a:xfrm>
            <a:prstGeom prst="line">
              <a:avLst/>
            </a:prstGeom>
            <a:noFill/>
            <a:ln w="12700">
              <a:solidFill>
                <a:srgbClr val="000000"/>
              </a:solidFill>
              <a:round/>
              <a:headEnd/>
              <a:tailEnd/>
            </a:ln>
          </p:spPr>
          <p:txBody>
            <a:bodyPr/>
            <a:lstStyle/>
            <a:p>
              <a:endParaRPr lang="en-US" sz="1400" b="1"/>
            </a:p>
          </p:txBody>
        </p:sp>
        <p:sp>
          <p:nvSpPr>
            <p:cNvPr id="134" name="Line 127"/>
            <p:cNvSpPr>
              <a:spLocks noChangeShapeType="1"/>
            </p:cNvSpPr>
            <p:nvPr/>
          </p:nvSpPr>
          <p:spPr bwMode="auto">
            <a:xfrm flipV="1">
              <a:off x="1540" y="4342"/>
              <a:ext cx="281" cy="5"/>
            </a:xfrm>
            <a:prstGeom prst="line">
              <a:avLst/>
            </a:prstGeom>
            <a:noFill/>
            <a:ln w="12700">
              <a:solidFill>
                <a:srgbClr val="000000"/>
              </a:solidFill>
              <a:round/>
              <a:headEnd/>
              <a:tailEnd/>
            </a:ln>
          </p:spPr>
          <p:txBody>
            <a:bodyPr/>
            <a:lstStyle/>
            <a:p>
              <a:endParaRPr lang="en-US" sz="1400" b="1"/>
            </a:p>
          </p:txBody>
        </p:sp>
        <p:sp>
          <p:nvSpPr>
            <p:cNvPr id="135" name="Line 128"/>
            <p:cNvSpPr>
              <a:spLocks noChangeShapeType="1"/>
            </p:cNvSpPr>
            <p:nvPr/>
          </p:nvSpPr>
          <p:spPr bwMode="auto">
            <a:xfrm>
              <a:off x="1534" y="4532"/>
              <a:ext cx="287" cy="1"/>
            </a:xfrm>
            <a:prstGeom prst="line">
              <a:avLst/>
            </a:prstGeom>
            <a:noFill/>
            <a:ln w="12700">
              <a:solidFill>
                <a:srgbClr val="000000"/>
              </a:solidFill>
              <a:round/>
              <a:headEnd/>
              <a:tailEnd/>
            </a:ln>
          </p:spPr>
          <p:txBody>
            <a:bodyPr/>
            <a:lstStyle/>
            <a:p>
              <a:endParaRPr lang="en-US" sz="1400" b="1"/>
            </a:p>
          </p:txBody>
        </p:sp>
        <p:sp>
          <p:nvSpPr>
            <p:cNvPr id="136" name="Line 129"/>
            <p:cNvSpPr>
              <a:spLocks noChangeShapeType="1"/>
            </p:cNvSpPr>
            <p:nvPr/>
          </p:nvSpPr>
          <p:spPr bwMode="auto">
            <a:xfrm>
              <a:off x="1821" y="3672"/>
              <a:ext cx="1" cy="908"/>
            </a:xfrm>
            <a:prstGeom prst="line">
              <a:avLst/>
            </a:prstGeom>
            <a:noFill/>
            <a:ln w="12700">
              <a:solidFill>
                <a:srgbClr val="000000"/>
              </a:solidFill>
              <a:round/>
              <a:headEnd/>
              <a:tailEnd/>
            </a:ln>
          </p:spPr>
          <p:txBody>
            <a:bodyPr/>
            <a:lstStyle/>
            <a:p>
              <a:endParaRPr lang="en-US" sz="1400" b="1"/>
            </a:p>
          </p:txBody>
        </p:sp>
        <p:sp>
          <p:nvSpPr>
            <p:cNvPr id="137" name="Line 130"/>
            <p:cNvSpPr>
              <a:spLocks noChangeShapeType="1"/>
            </p:cNvSpPr>
            <p:nvPr/>
          </p:nvSpPr>
          <p:spPr bwMode="auto">
            <a:xfrm>
              <a:off x="1821" y="3672"/>
              <a:ext cx="95" cy="1"/>
            </a:xfrm>
            <a:prstGeom prst="line">
              <a:avLst/>
            </a:prstGeom>
            <a:noFill/>
            <a:ln w="12700">
              <a:solidFill>
                <a:srgbClr val="000000"/>
              </a:solidFill>
              <a:round/>
              <a:headEnd/>
              <a:tailEnd/>
            </a:ln>
          </p:spPr>
          <p:txBody>
            <a:bodyPr/>
            <a:lstStyle/>
            <a:p>
              <a:endParaRPr lang="en-US" sz="1400" b="1"/>
            </a:p>
          </p:txBody>
        </p:sp>
        <p:sp>
          <p:nvSpPr>
            <p:cNvPr id="138" name="Line 131"/>
            <p:cNvSpPr>
              <a:spLocks noChangeShapeType="1"/>
            </p:cNvSpPr>
            <p:nvPr/>
          </p:nvSpPr>
          <p:spPr bwMode="auto">
            <a:xfrm>
              <a:off x="1916" y="3672"/>
              <a:ext cx="1" cy="908"/>
            </a:xfrm>
            <a:prstGeom prst="line">
              <a:avLst/>
            </a:prstGeom>
            <a:noFill/>
            <a:ln w="12700">
              <a:solidFill>
                <a:srgbClr val="000000"/>
              </a:solidFill>
              <a:round/>
              <a:headEnd/>
              <a:tailEnd/>
            </a:ln>
          </p:spPr>
          <p:txBody>
            <a:bodyPr/>
            <a:lstStyle/>
            <a:p>
              <a:endParaRPr lang="en-US" sz="1400" b="1"/>
            </a:p>
          </p:txBody>
        </p:sp>
        <p:sp>
          <p:nvSpPr>
            <p:cNvPr id="139" name="Line 132"/>
            <p:cNvSpPr>
              <a:spLocks noChangeShapeType="1"/>
            </p:cNvSpPr>
            <p:nvPr/>
          </p:nvSpPr>
          <p:spPr bwMode="auto">
            <a:xfrm>
              <a:off x="2299" y="3863"/>
              <a:ext cx="910" cy="1"/>
            </a:xfrm>
            <a:prstGeom prst="line">
              <a:avLst/>
            </a:prstGeom>
            <a:noFill/>
            <a:ln w="50800">
              <a:solidFill>
                <a:srgbClr val="000000"/>
              </a:solidFill>
              <a:round/>
              <a:headEnd/>
              <a:tailEnd/>
            </a:ln>
          </p:spPr>
          <p:txBody>
            <a:bodyPr/>
            <a:lstStyle/>
            <a:p>
              <a:endParaRPr lang="en-US" sz="1400" b="1"/>
            </a:p>
          </p:txBody>
        </p:sp>
        <p:sp>
          <p:nvSpPr>
            <p:cNvPr id="140" name="Line 133"/>
            <p:cNvSpPr>
              <a:spLocks noChangeShapeType="1"/>
            </p:cNvSpPr>
            <p:nvPr/>
          </p:nvSpPr>
          <p:spPr bwMode="auto">
            <a:xfrm>
              <a:off x="2299" y="4102"/>
              <a:ext cx="910" cy="1"/>
            </a:xfrm>
            <a:prstGeom prst="line">
              <a:avLst/>
            </a:prstGeom>
            <a:noFill/>
            <a:ln w="50800">
              <a:solidFill>
                <a:srgbClr val="000000"/>
              </a:solidFill>
              <a:round/>
              <a:headEnd/>
              <a:tailEnd/>
            </a:ln>
          </p:spPr>
          <p:txBody>
            <a:bodyPr/>
            <a:lstStyle/>
            <a:p>
              <a:endParaRPr lang="en-US" sz="1400" b="1"/>
            </a:p>
          </p:txBody>
        </p:sp>
        <p:sp>
          <p:nvSpPr>
            <p:cNvPr id="141" name="Line 134"/>
            <p:cNvSpPr>
              <a:spLocks noChangeShapeType="1"/>
            </p:cNvSpPr>
            <p:nvPr/>
          </p:nvSpPr>
          <p:spPr bwMode="auto">
            <a:xfrm>
              <a:off x="2299" y="4437"/>
              <a:ext cx="910" cy="1"/>
            </a:xfrm>
            <a:prstGeom prst="line">
              <a:avLst/>
            </a:prstGeom>
            <a:noFill/>
            <a:ln w="50800">
              <a:solidFill>
                <a:srgbClr val="000000"/>
              </a:solidFill>
              <a:round/>
              <a:headEnd/>
              <a:tailEnd/>
            </a:ln>
          </p:spPr>
          <p:txBody>
            <a:bodyPr/>
            <a:lstStyle/>
            <a:p>
              <a:endParaRPr lang="en-US" sz="1400" b="1"/>
            </a:p>
          </p:txBody>
        </p:sp>
        <p:sp>
          <p:nvSpPr>
            <p:cNvPr id="142" name="Line 135"/>
            <p:cNvSpPr>
              <a:spLocks noChangeShapeType="1"/>
            </p:cNvSpPr>
            <p:nvPr/>
          </p:nvSpPr>
          <p:spPr bwMode="auto">
            <a:xfrm>
              <a:off x="2730" y="3719"/>
              <a:ext cx="1" cy="479"/>
            </a:xfrm>
            <a:prstGeom prst="line">
              <a:avLst/>
            </a:prstGeom>
            <a:noFill/>
            <a:ln w="12700">
              <a:solidFill>
                <a:srgbClr val="000000"/>
              </a:solidFill>
              <a:round/>
              <a:headEnd/>
              <a:tailEnd/>
            </a:ln>
          </p:spPr>
          <p:txBody>
            <a:bodyPr/>
            <a:lstStyle/>
            <a:p>
              <a:endParaRPr lang="en-US" sz="1400" b="1"/>
            </a:p>
          </p:txBody>
        </p:sp>
        <p:sp>
          <p:nvSpPr>
            <p:cNvPr id="143" name="Line 136"/>
            <p:cNvSpPr>
              <a:spLocks noChangeShapeType="1"/>
            </p:cNvSpPr>
            <p:nvPr/>
          </p:nvSpPr>
          <p:spPr bwMode="auto">
            <a:xfrm>
              <a:off x="2730" y="4341"/>
              <a:ext cx="1" cy="239"/>
            </a:xfrm>
            <a:prstGeom prst="line">
              <a:avLst/>
            </a:prstGeom>
            <a:noFill/>
            <a:ln w="12700">
              <a:solidFill>
                <a:srgbClr val="000000"/>
              </a:solidFill>
              <a:round/>
              <a:headEnd/>
              <a:tailEnd/>
            </a:ln>
          </p:spPr>
          <p:txBody>
            <a:bodyPr/>
            <a:lstStyle/>
            <a:p>
              <a:endParaRPr lang="en-US" sz="1400" b="1"/>
            </a:p>
          </p:txBody>
        </p:sp>
        <p:sp>
          <p:nvSpPr>
            <p:cNvPr id="144" name="Line 137"/>
            <p:cNvSpPr>
              <a:spLocks noChangeShapeType="1"/>
            </p:cNvSpPr>
            <p:nvPr/>
          </p:nvSpPr>
          <p:spPr bwMode="auto">
            <a:xfrm>
              <a:off x="2778" y="3719"/>
              <a:ext cx="1" cy="479"/>
            </a:xfrm>
            <a:prstGeom prst="line">
              <a:avLst/>
            </a:prstGeom>
            <a:noFill/>
            <a:ln w="12700">
              <a:solidFill>
                <a:srgbClr val="000000"/>
              </a:solidFill>
              <a:round/>
              <a:headEnd/>
              <a:tailEnd/>
            </a:ln>
          </p:spPr>
          <p:txBody>
            <a:bodyPr/>
            <a:lstStyle/>
            <a:p>
              <a:endParaRPr lang="en-US" sz="1400" b="1"/>
            </a:p>
          </p:txBody>
        </p:sp>
        <p:sp>
          <p:nvSpPr>
            <p:cNvPr id="145" name="Line 138"/>
            <p:cNvSpPr>
              <a:spLocks noChangeShapeType="1"/>
            </p:cNvSpPr>
            <p:nvPr/>
          </p:nvSpPr>
          <p:spPr bwMode="auto">
            <a:xfrm flipH="1">
              <a:off x="2730" y="3719"/>
              <a:ext cx="48" cy="1"/>
            </a:xfrm>
            <a:prstGeom prst="line">
              <a:avLst/>
            </a:prstGeom>
            <a:noFill/>
            <a:ln w="12700">
              <a:solidFill>
                <a:srgbClr val="000000"/>
              </a:solidFill>
              <a:round/>
              <a:headEnd/>
              <a:tailEnd/>
            </a:ln>
          </p:spPr>
          <p:txBody>
            <a:bodyPr/>
            <a:lstStyle/>
            <a:p>
              <a:endParaRPr lang="en-US" sz="1400" b="1"/>
            </a:p>
          </p:txBody>
        </p:sp>
        <p:sp>
          <p:nvSpPr>
            <p:cNvPr id="146" name="Line 139"/>
            <p:cNvSpPr>
              <a:spLocks noChangeShapeType="1"/>
            </p:cNvSpPr>
            <p:nvPr/>
          </p:nvSpPr>
          <p:spPr bwMode="auto">
            <a:xfrm>
              <a:off x="2778" y="4341"/>
              <a:ext cx="1" cy="239"/>
            </a:xfrm>
            <a:prstGeom prst="line">
              <a:avLst/>
            </a:prstGeom>
            <a:noFill/>
            <a:ln w="12700">
              <a:solidFill>
                <a:srgbClr val="000000"/>
              </a:solidFill>
              <a:round/>
              <a:headEnd/>
              <a:tailEnd/>
            </a:ln>
          </p:spPr>
          <p:txBody>
            <a:bodyPr/>
            <a:lstStyle/>
            <a:p>
              <a:endParaRPr lang="en-US" sz="1400" b="1"/>
            </a:p>
          </p:txBody>
        </p:sp>
        <p:sp>
          <p:nvSpPr>
            <p:cNvPr id="147" name="Rectangle 140"/>
            <p:cNvSpPr>
              <a:spLocks noChangeArrowheads="1"/>
            </p:cNvSpPr>
            <p:nvPr/>
          </p:nvSpPr>
          <p:spPr bwMode="auto">
            <a:xfrm>
              <a:off x="2830" y="3771"/>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48" name="Rectangle 141"/>
            <p:cNvSpPr>
              <a:spLocks noChangeArrowheads="1"/>
            </p:cNvSpPr>
            <p:nvPr/>
          </p:nvSpPr>
          <p:spPr bwMode="auto">
            <a:xfrm>
              <a:off x="2925" y="3771"/>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49" name="Rectangle 142"/>
            <p:cNvSpPr>
              <a:spLocks noChangeArrowheads="1"/>
            </p:cNvSpPr>
            <p:nvPr/>
          </p:nvSpPr>
          <p:spPr bwMode="auto">
            <a:xfrm>
              <a:off x="3117" y="3771"/>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50" name="Rectangle 143"/>
            <p:cNvSpPr>
              <a:spLocks noChangeArrowheads="1"/>
            </p:cNvSpPr>
            <p:nvPr/>
          </p:nvSpPr>
          <p:spPr bwMode="auto">
            <a:xfrm>
              <a:off x="2830" y="3915"/>
              <a:ext cx="48" cy="47"/>
            </a:xfrm>
            <a:prstGeom prst="rect">
              <a:avLst/>
            </a:prstGeom>
            <a:solidFill>
              <a:srgbClr val="000000"/>
            </a:solidFill>
            <a:ln w="12700">
              <a:solidFill>
                <a:srgbClr val="000000"/>
              </a:solidFill>
              <a:miter lim="800000"/>
              <a:headEnd/>
              <a:tailEnd/>
            </a:ln>
          </p:spPr>
          <p:txBody>
            <a:bodyPr/>
            <a:lstStyle/>
            <a:p>
              <a:endParaRPr lang="en-US" sz="1400" b="1"/>
            </a:p>
          </p:txBody>
        </p:sp>
        <p:sp>
          <p:nvSpPr>
            <p:cNvPr id="151" name="Rectangle 144"/>
            <p:cNvSpPr>
              <a:spLocks noChangeArrowheads="1"/>
            </p:cNvSpPr>
            <p:nvPr/>
          </p:nvSpPr>
          <p:spPr bwMode="auto">
            <a:xfrm>
              <a:off x="2925" y="3915"/>
              <a:ext cx="48" cy="47"/>
            </a:xfrm>
            <a:prstGeom prst="rect">
              <a:avLst/>
            </a:prstGeom>
            <a:solidFill>
              <a:srgbClr val="000000"/>
            </a:solidFill>
            <a:ln w="12700">
              <a:solidFill>
                <a:srgbClr val="000000"/>
              </a:solidFill>
              <a:miter lim="800000"/>
              <a:headEnd/>
              <a:tailEnd/>
            </a:ln>
          </p:spPr>
          <p:txBody>
            <a:bodyPr/>
            <a:lstStyle/>
            <a:p>
              <a:endParaRPr lang="en-US" sz="1400" b="1"/>
            </a:p>
          </p:txBody>
        </p:sp>
        <p:sp>
          <p:nvSpPr>
            <p:cNvPr id="152" name="Rectangle 145"/>
            <p:cNvSpPr>
              <a:spLocks noChangeArrowheads="1"/>
            </p:cNvSpPr>
            <p:nvPr/>
          </p:nvSpPr>
          <p:spPr bwMode="auto">
            <a:xfrm>
              <a:off x="3117" y="3915"/>
              <a:ext cx="48" cy="47"/>
            </a:xfrm>
            <a:prstGeom prst="rect">
              <a:avLst/>
            </a:prstGeom>
            <a:solidFill>
              <a:srgbClr val="000000"/>
            </a:solidFill>
            <a:ln w="12700">
              <a:solidFill>
                <a:srgbClr val="000000"/>
              </a:solidFill>
              <a:miter lim="800000"/>
              <a:headEnd/>
              <a:tailEnd/>
            </a:ln>
          </p:spPr>
          <p:txBody>
            <a:bodyPr/>
            <a:lstStyle/>
            <a:p>
              <a:endParaRPr lang="en-US" sz="1400" b="1"/>
            </a:p>
          </p:txBody>
        </p:sp>
        <p:sp>
          <p:nvSpPr>
            <p:cNvPr id="153" name="Rectangle 146"/>
            <p:cNvSpPr>
              <a:spLocks noChangeArrowheads="1"/>
            </p:cNvSpPr>
            <p:nvPr/>
          </p:nvSpPr>
          <p:spPr bwMode="auto">
            <a:xfrm>
              <a:off x="2830" y="4010"/>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54" name="Rectangle 147"/>
            <p:cNvSpPr>
              <a:spLocks noChangeArrowheads="1"/>
            </p:cNvSpPr>
            <p:nvPr/>
          </p:nvSpPr>
          <p:spPr bwMode="auto">
            <a:xfrm>
              <a:off x="2925" y="4010"/>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55" name="Rectangle 148"/>
            <p:cNvSpPr>
              <a:spLocks noChangeArrowheads="1"/>
            </p:cNvSpPr>
            <p:nvPr/>
          </p:nvSpPr>
          <p:spPr bwMode="auto">
            <a:xfrm>
              <a:off x="3117" y="4010"/>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56" name="Rectangle 149"/>
            <p:cNvSpPr>
              <a:spLocks noChangeArrowheads="1"/>
            </p:cNvSpPr>
            <p:nvPr/>
          </p:nvSpPr>
          <p:spPr bwMode="auto">
            <a:xfrm>
              <a:off x="2830" y="4154"/>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57" name="Rectangle 150"/>
            <p:cNvSpPr>
              <a:spLocks noChangeArrowheads="1"/>
            </p:cNvSpPr>
            <p:nvPr/>
          </p:nvSpPr>
          <p:spPr bwMode="auto">
            <a:xfrm>
              <a:off x="2925" y="4154"/>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58" name="Rectangle 151"/>
            <p:cNvSpPr>
              <a:spLocks noChangeArrowheads="1"/>
            </p:cNvSpPr>
            <p:nvPr/>
          </p:nvSpPr>
          <p:spPr bwMode="auto">
            <a:xfrm>
              <a:off x="3117" y="4154"/>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59" name="Rectangle 152"/>
            <p:cNvSpPr>
              <a:spLocks noChangeArrowheads="1"/>
            </p:cNvSpPr>
            <p:nvPr/>
          </p:nvSpPr>
          <p:spPr bwMode="auto">
            <a:xfrm>
              <a:off x="2830" y="4345"/>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60" name="Rectangle 153"/>
            <p:cNvSpPr>
              <a:spLocks noChangeArrowheads="1"/>
            </p:cNvSpPr>
            <p:nvPr/>
          </p:nvSpPr>
          <p:spPr bwMode="auto">
            <a:xfrm>
              <a:off x="2925" y="4345"/>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61" name="Rectangle 154"/>
            <p:cNvSpPr>
              <a:spLocks noChangeArrowheads="1"/>
            </p:cNvSpPr>
            <p:nvPr/>
          </p:nvSpPr>
          <p:spPr bwMode="auto">
            <a:xfrm>
              <a:off x="3117" y="4345"/>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62" name="Rectangle 155"/>
            <p:cNvSpPr>
              <a:spLocks noChangeArrowheads="1"/>
            </p:cNvSpPr>
            <p:nvPr/>
          </p:nvSpPr>
          <p:spPr bwMode="auto">
            <a:xfrm>
              <a:off x="2830" y="4489"/>
              <a:ext cx="48" cy="47"/>
            </a:xfrm>
            <a:prstGeom prst="rect">
              <a:avLst/>
            </a:prstGeom>
            <a:solidFill>
              <a:srgbClr val="000000"/>
            </a:solidFill>
            <a:ln w="12700">
              <a:solidFill>
                <a:srgbClr val="000000"/>
              </a:solidFill>
              <a:miter lim="800000"/>
              <a:headEnd/>
              <a:tailEnd/>
            </a:ln>
          </p:spPr>
          <p:txBody>
            <a:bodyPr/>
            <a:lstStyle/>
            <a:p>
              <a:endParaRPr lang="en-US" sz="1400" b="1"/>
            </a:p>
          </p:txBody>
        </p:sp>
        <p:sp>
          <p:nvSpPr>
            <p:cNvPr id="163" name="Rectangle 156"/>
            <p:cNvSpPr>
              <a:spLocks noChangeArrowheads="1"/>
            </p:cNvSpPr>
            <p:nvPr/>
          </p:nvSpPr>
          <p:spPr bwMode="auto">
            <a:xfrm>
              <a:off x="2925" y="4489"/>
              <a:ext cx="48" cy="47"/>
            </a:xfrm>
            <a:prstGeom prst="rect">
              <a:avLst/>
            </a:prstGeom>
            <a:solidFill>
              <a:srgbClr val="000000"/>
            </a:solidFill>
            <a:ln w="12700">
              <a:solidFill>
                <a:srgbClr val="000000"/>
              </a:solidFill>
              <a:miter lim="800000"/>
              <a:headEnd/>
              <a:tailEnd/>
            </a:ln>
          </p:spPr>
          <p:txBody>
            <a:bodyPr/>
            <a:lstStyle/>
            <a:p>
              <a:endParaRPr lang="en-US" sz="1400" b="1"/>
            </a:p>
          </p:txBody>
        </p:sp>
        <p:sp>
          <p:nvSpPr>
            <p:cNvPr id="164" name="Rectangle 157"/>
            <p:cNvSpPr>
              <a:spLocks noChangeArrowheads="1"/>
            </p:cNvSpPr>
            <p:nvPr/>
          </p:nvSpPr>
          <p:spPr bwMode="auto">
            <a:xfrm>
              <a:off x="3117" y="4489"/>
              <a:ext cx="48" cy="47"/>
            </a:xfrm>
            <a:prstGeom prst="rect">
              <a:avLst/>
            </a:prstGeom>
            <a:solidFill>
              <a:srgbClr val="000000"/>
            </a:solidFill>
            <a:ln w="12700">
              <a:solidFill>
                <a:srgbClr val="000000"/>
              </a:solidFill>
              <a:miter lim="800000"/>
              <a:headEnd/>
              <a:tailEnd/>
            </a:ln>
          </p:spPr>
          <p:txBody>
            <a:bodyPr/>
            <a:lstStyle/>
            <a:p>
              <a:endParaRPr lang="en-US" sz="1400" b="1"/>
            </a:p>
          </p:txBody>
        </p:sp>
        <p:sp>
          <p:nvSpPr>
            <p:cNvPr id="165" name="Line 158"/>
            <p:cNvSpPr>
              <a:spLocks noChangeShapeType="1"/>
            </p:cNvSpPr>
            <p:nvPr/>
          </p:nvSpPr>
          <p:spPr bwMode="auto">
            <a:xfrm>
              <a:off x="2826" y="3767"/>
              <a:ext cx="478" cy="1"/>
            </a:xfrm>
            <a:prstGeom prst="line">
              <a:avLst/>
            </a:prstGeom>
            <a:noFill/>
            <a:ln w="12700">
              <a:solidFill>
                <a:srgbClr val="000000"/>
              </a:solidFill>
              <a:round/>
              <a:headEnd/>
              <a:tailEnd/>
            </a:ln>
          </p:spPr>
          <p:txBody>
            <a:bodyPr/>
            <a:lstStyle/>
            <a:p>
              <a:endParaRPr lang="en-US" sz="1400" b="1"/>
            </a:p>
          </p:txBody>
        </p:sp>
        <p:sp>
          <p:nvSpPr>
            <p:cNvPr id="166" name="Line 159"/>
            <p:cNvSpPr>
              <a:spLocks noChangeShapeType="1"/>
            </p:cNvSpPr>
            <p:nvPr/>
          </p:nvSpPr>
          <p:spPr bwMode="auto">
            <a:xfrm>
              <a:off x="2826" y="3959"/>
              <a:ext cx="478" cy="1"/>
            </a:xfrm>
            <a:prstGeom prst="line">
              <a:avLst/>
            </a:prstGeom>
            <a:noFill/>
            <a:ln w="12700">
              <a:solidFill>
                <a:srgbClr val="000000"/>
              </a:solidFill>
              <a:round/>
              <a:headEnd/>
              <a:tailEnd/>
            </a:ln>
          </p:spPr>
          <p:txBody>
            <a:bodyPr/>
            <a:lstStyle/>
            <a:p>
              <a:endParaRPr lang="en-US" sz="1400" b="1"/>
            </a:p>
          </p:txBody>
        </p:sp>
        <p:sp>
          <p:nvSpPr>
            <p:cNvPr id="167" name="Line 160"/>
            <p:cNvSpPr>
              <a:spLocks noChangeShapeType="1"/>
            </p:cNvSpPr>
            <p:nvPr/>
          </p:nvSpPr>
          <p:spPr bwMode="auto">
            <a:xfrm>
              <a:off x="2826" y="4006"/>
              <a:ext cx="478" cy="1"/>
            </a:xfrm>
            <a:prstGeom prst="line">
              <a:avLst/>
            </a:prstGeom>
            <a:noFill/>
            <a:ln w="12700">
              <a:solidFill>
                <a:srgbClr val="000000"/>
              </a:solidFill>
              <a:round/>
              <a:headEnd/>
              <a:tailEnd/>
            </a:ln>
          </p:spPr>
          <p:txBody>
            <a:bodyPr/>
            <a:lstStyle/>
            <a:p>
              <a:endParaRPr lang="en-US" sz="1400" b="1"/>
            </a:p>
          </p:txBody>
        </p:sp>
        <p:sp>
          <p:nvSpPr>
            <p:cNvPr id="168" name="Line 161"/>
            <p:cNvSpPr>
              <a:spLocks noChangeShapeType="1"/>
            </p:cNvSpPr>
            <p:nvPr/>
          </p:nvSpPr>
          <p:spPr bwMode="auto">
            <a:xfrm>
              <a:off x="2826" y="4198"/>
              <a:ext cx="478" cy="1"/>
            </a:xfrm>
            <a:prstGeom prst="line">
              <a:avLst/>
            </a:prstGeom>
            <a:noFill/>
            <a:ln w="12700">
              <a:solidFill>
                <a:srgbClr val="000000"/>
              </a:solidFill>
              <a:round/>
              <a:headEnd/>
              <a:tailEnd/>
            </a:ln>
          </p:spPr>
          <p:txBody>
            <a:bodyPr/>
            <a:lstStyle/>
            <a:p>
              <a:endParaRPr lang="en-US" sz="1400" b="1"/>
            </a:p>
          </p:txBody>
        </p:sp>
        <p:sp>
          <p:nvSpPr>
            <p:cNvPr id="169" name="Line 162"/>
            <p:cNvSpPr>
              <a:spLocks noChangeShapeType="1"/>
            </p:cNvSpPr>
            <p:nvPr/>
          </p:nvSpPr>
          <p:spPr bwMode="auto">
            <a:xfrm flipV="1">
              <a:off x="2826" y="4336"/>
              <a:ext cx="484" cy="5"/>
            </a:xfrm>
            <a:prstGeom prst="line">
              <a:avLst/>
            </a:prstGeom>
            <a:noFill/>
            <a:ln w="12700">
              <a:solidFill>
                <a:srgbClr val="000000"/>
              </a:solidFill>
              <a:round/>
              <a:headEnd/>
              <a:tailEnd/>
            </a:ln>
          </p:spPr>
          <p:txBody>
            <a:bodyPr/>
            <a:lstStyle/>
            <a:p>
              <a:endParaRPr lang="en-US" sz="1400" b="1"/>
            </a:p>
          </p:txBody>
        </p:sp>
        <p:sp>
          <p:nvSpPr>
            <p:cNvPr id="170" name="Line 163"/>
            <p:cNvSpPr>
              <a:spLocks noChangeShapeType="1"/>
            </p:cNvSpPr>
            <p:nvPr/>
          </p:nvSpPr>
          <p:spPr bwMode="auto">
            <a:xfrm>
              <a:off x="2874" y="4532"/>
              <a:ext cx="430" cy="1"/>
            </a:xfrm>
            <a:prstGeom prst="line">
              <a:avLst/>
            </a:prstGeom>
            <a:noFill/>
            <a:ln w="12700">
              <a:solidFill>
                <a:srgbClr val="000000"/>
              </a:solidFill>
              <a:round/>
              <a:headEnd/>
              <a:tailEnd/>
            </a:ln>
          </p:spPr>
          <p:txBody>
            <a:bodyPr/>
            <a:lstStyle/>
            <a:p>
              <a:endParaRPr lang="en-US" sz="1400" b="1"/>
            </a:p>
          </p:txBody>
        </p:sp>
        <p:sp>
          <p:nvSpPr>
            <p:cNvPr id="171" name="Line 164"/>
            <p:cNvSpPr>
              <a:spLocks noChangeShapeType="1"/>
            </p:cNvSpPr>
            <p:nvPr/>
          </p:nvSpPr>
          <p:spPr bwMode="auto">
            <a:xfrm>
              <a:off x="3304" y="3672"/>
              <a:ext cx="1" cy="956"/>
            </a:xfrm>
            <a:prstGeom prst="line">
              <a:avLst/>
            </a:prstGeom>
            <a:noFill/>
            <a:ln w="12700">
              <a:solidFill>
                <a:srgbClr val="000000"/>
              </a:solidFill>
              <a:round/>
              <a:headEnd/>
              <a:tailEnd/>
            </a:ln>
          </p:spPr>
          <p:txBody>
            <a:bodyPr/>
            <a:lstStyle/>
            <a:p>
              <a:endParaRPr lang="en-US" sz="1400" b="1"/>
            </a:p>
          </p:txBody>
        </p:sp>
        <p:sp>
          <p:nvSpPr>
            <p:cNvPr id="172" name="Line 165"/>
            <p:cNvSpPr>
              <a:spLocks noChangeShapeType="1"/>
            </p:cNvSpPr>
            <p:nvPr/>
          </p:nvSpPr>
          <p:spPr bwMode="auto">
            <a:xfrm>
              <a:off x="3304" y="3672"/>
              <a:ext cx="96" cy="1"/>
            </a:xfrm>
            <a:prstGeom prst="line">
              <a:avLst/>
            </a:prstGeom>
            <a:noFill/>
            <a:ln w="12700">
              <a:solidFill>
                <a:srgbClr val="000000"/>
              </a:solidFill>
              <a:round/>
              <a:headEnd/>
              <a:tailEnd/>
            </a:ln>
          </p:spPr>
          <p:txBody>
            <a:bodyPr/>
            <a:lstStyle/>
            <a:p>
              <a:endParaRPr lang="en-US" sz="1400" b="1"/>
            </a:p>
          </p:txBody>
        </p:sp>
        <p:sp>
          <p:nvSpPr>
            <p:cNvPr id="173" name="Line 166"/>
            <p:cNvSpPr>
              <a:spLocks noChangeShapeType="1"/>
            </p:cNvSpPr>
            <p:nvPr/>
          </p:nvSpPr>
          <p:spPr bwMode="auto">
            <a:xfrm>
              <a:off x="3400" y="3672"/>
              <a:ext cx="1" cy="956"/>
            </a:xfrm>
            <a:prstGeom prst="line">
              <a:avLst/>
            </a:prstGeom>
            <a:noFill/>
            <a:ln w="12700">
              <a:solidFill>
                <a:srgbClr val="000000"/>
              </a:solidFill>
              <a:round/>
              <a:headEnd/>
              <a:tailEnd/>
            </a:ln>
          </p:spPr>
          <p:txBody>
            <a:bodyPr/>
            <a:lstStyle/>
            <a:p>
              <a:endParaRPr lang="en-US" sz="1400" b="1"/>
            </a:p>
          </p:txBody>
        </p:sp>
        <p:sp>
          <p:nvSpPr>
            <p:cNvPr id="174" name="Oval 167"/>
            <p:cNvSpPr>
              <a:spLocks noChangeArrowheads="1"/>
            </p:cNvSpPr>
            <p:nvPr/>
          </p:nvSpPr>
          <p:spPr bwMode="auto">
            <a:xfrm>
              <a:off x="868" y="4632"/>
              <a:ext cx="909" cy="909"/>
            </a:xfrm>
            <a:prstGeom prst="ellipse">
              <a:avLst/>
            </a:prstGeom>
            <a:noFill/>
            <a:ln w="12700">
              <a:solidFill>
                <a:srgbClr val="000000"/>
              </a:solidFill>
              <a:round/>
              <a:headEnd/>
              <a:tailEnd/>
            </a:ln>
          </p:spPr>
          <p:txBody>
            <a:bodyPr/>
            <a:lstStyle/>
            <a:p>
              <a:endParaRPr lang="en-US" sz="1400" b="1"/>
            </a:p>
          </p:txBody>
        </p:sp>
        <p:sp>
          <p:nvSpPr>
            <p:cNvPr id="175" name="Oval 168"/>
            <p:cNvSpPr>
              <a:spLocks noChangeArrowheads="1"/>
            </p:cNvSpPr>
            <p:nvPr/>
          </p:nvSpPr>
          <p:spPr bwMode="auto">
            <a:xfrm>
              <a:off x="1107" y="4871"/>
              <a:ext cx="431" cy="431"/>
            </a:xfrm>
            <a:prstGeom prst="ellipse">
              <a:avLst/>
            </a:prstGeom>
            <a:noFill/>
            <a:ln w="12700">
              <a:solidFill>
                <a:srgbClr val="1F1F1F"/>
              </a:solidFill>
              <a:round/>
              <a:headEnd/>
              <a:tailEnd/>
            </a:ln>
          </p:spPr>
          <p:txBody>
            <a:bodyPr/>
            <a:lstStyle/>
            <a:p>
              <a:endParaRPr lang="en-US" sz="1400" b="1"/>
            </a:p>
          </p:txBody>
        </p:sp>
        <p:sp>
          <p:nvSpPr>
            <p:cNvPr id="176" name="Line 169"/>
            <p:cNvSpPr>
              <a:spLocks noChangeShapeType="1"/>
            </p:cNvSpPr>
            <p:nvPr/>
          </p:nvSpPr>
          <p:spPr bwMode="auto">
            <a:xfrm flipH="1">
              <a:off x="1486" y="5106"/>
              <a:ext cx="335" cy="1"/>
            </a:xfrm>
            <a:prstGeom prst="line">
              <a:avLst/>
            </a:prstGeom>
            <a:noFill/>
            <a:ln w="12700">
              <a:solidFill>
                <a:srgbClr val="000000"/>
              </a:solidFill>
              <a:round/>
              <a:headEnd/>
              <a:tailEnd/>
            </a:ln>
          </p:spPr>
          <p:txBody>
            <a:bodyPr/>
            <a:lstStyle/>
            <a:p>
              <a:endParaRPr lang="en-US" sz="1400" b="1"/>
            </a:p>
          </p:txBody>
        </p:sp>
        <p:sp>
          <p:nvSpPr>
            <p:cNvPr id="177" name="Oval 170"/>
            <p:cNvSpPr>
              <a:spLocks noChangeArrowheads="1"/>
            </p:cNvSpPr>
            <p:nvPr/>
          </p:nvSpPr>
          <p:spPr bwMode="auto">
            <a:xfrm>
              <a:off x="1825" y="5063"/>
              <a:ext cx="95" cy="95"/>
            </a:xfrm>
            <a:prstGeom prst="ellipse">
              <a:avLst/>
            </a:prstGeom>
            <a:noFill/>
            <a:ln w="12700">
              <a:solidFill>
                <a:srgbClr val="000000"/>
              </a:solidFill>
              <a:round/>
              <a:headEnd/>
              <a:tailEnd/>
            </a:ln>
          </p:spPr>
          <p:txBody>
            <a:bodyPr/>
            <a:lstStyle/>
            <a:p>
              <a:endParaRPr lang="en-US" sz="1400" b="1"/>
            </a:p>
          </p:txBody>
        </p:sp>
        <p:sp>
          <p:nvSpPr>
            <p:cNvPr id="178" name="Rectangle 171"/>
            <p:cNvSpPr>
              <a:spLocks noChangeArrowheads="1"/>
            </p:cNvSpPr>
            <p:nvPr/>
          </p:nvSpPr>
          <p:spPr bwMode="auto">
            <a:xfrm>
              <a:off x="1490" y="5110"/>
              <a:ext cx="48" cy="48"/>
            </a:xfrm>
            <a:prstGeom prst="rect">
              <a:avLst/>
            </a:prstGeom>
            <a:solidFill>
              <a:srgbClr val="000000"/>
            </a:solidFill>
            <a:ln w="12700">
              <a:solidFill>
                <a:srgbClr val="000000"/>
              </a:solidFill>
              <a:miter lim="800000"/>
              <a:headEnd/>
              <a:tailEnd/>
            </a:ln>
          </p:spPr>
          <p:txBody>
            <a:bodyPr/>
            <a:lstStyle/>
            <a:p>
              <a:endParaRPr lang="en-US" sz="1400" b="1"/>
            </a:p>
          </p:txBody>
        </p:sp>
        <p:sp>
          <p:nvSpPr>
            <p:cNvPr id="179" name="Line 172"/>
            <p:cNvSpPr>
              <a:spLocks noChangeShapeType="1"/>
            </p:cNvSpPr>
            <p:nvPr/>
          </p:nvSpPr>
          <p:spPr bwMode="auto">
            <a:xfrm>
              <a:off x="1446" y="3672"/>
              <a:ext cx="271" cy="1"/>
            </a:xfrm>
            <a:prstGeom prst="line">
              <a:avLst/>
            </a:prstGeom>
            <a:noFill/>
            <a:ln w="12700">
              <a:solidFill>
                <a:srgbClr val="000000"/>
              </a:solidFill>
              <a:round/>
              <a:headEnd/>
              <a:tailEnd/>
            </a:ln>
          </p:spPr>
          <p:txBody>
            <a:bodyPr/>
            <a:lstStyle/>
            <a:p>
              <a:endParaRPr lang="en-US" sz="1400" b="1"/>
            </a:p>
          </p:txBody>
        </p:sp>
        <p:sp>
          <p:nvSpPr>
            <p:cNvPr id="180" name="Arc 173"/>
            <p:cNvSpPr>
              <a:spLocks/>
            </p:cNvSpPr>
            <p:nvPr/>
          </p:nvSpPr>
          <p:spPr bwMode="auto">
            <a:xfrm>
              <a:off x="1653" y="3639"/>
              <a:ext cx="120" cy="65"/>
            </a:xfrm>
            <a:custGeom>
              <a:avLst/>
              <a:gdLst>
                <a:gd name="G0" fmla="+- 21600 0 0"/>
                <a:gd name="G1" fmla="+- 5885 0 0"/>
                <a:gd name="G2" fmla="+- 21600 0 0"/>
                <a:gd name="T0" fmla="*/ 810 w 21600"/>
                <a:gd name="T1" fmla="*/ 11745 h 11745"/>
                <a:gd name="T2" fmla="*/ 817 w 21600"/>
                <a:gd name="T3" fmla="*/ 0 h 11745"/>
                <a:gd name="T4" fmla="*/ 21600 w 21600"/>
                <a:gd name="T5" fmla="*/ 5885 h 11745"/>
              </a:gdLst>
              <a:ahLst/>
              <a:cxnLst>
                <a:cxn ang="0">
                  <a:pos x="T0" y="T1"/>
                </a:cxn>
                <a:cxn ang="0">
                  <a:pos x="T2" y="T3"/>
                </a:cxn>
                <a:cxn ang="0">
                  <a:pos x="T4" y="T5"/>
                </a:cxn>
              </a:cxnLst>
              <a:rect l="0" t="0" r="r" b="b"/>
              <a:pathLst>
                <a:path w="21600" h="11745" fill="none" extrusionOk="0">
                  <a:moveTo>
                    <a:pt x="810" y="11744"/>
                  </a:moveTo>
                  <a:cubicBezTo>
                    <a:pt x="272" y="9838"/>
                    <a:pt x="0" y="7866"/>
                    <a:pt x="0" y="5885"/>
                  </a:cubicBezTo>
                  <a:cubicBezTo>
                    <a:pt x="-1" y="3895"/>
                    <a:pt x="274" y="1914"/>
                    <a:pt x="817" y="0"/>
                  </a:cubicBezTo>
                </a:path>
                <a:path w="21600" h="11745" stroke="0" extrusionOk="0">
                  <a:moveTo>
                    <a:pt x="810" y="11744"/>
                  </a:moveTo>
                  <a:cubicBezTo>
                    <a:pt x="272" y="9838"/>
                    <a:pt x="0" y="7866"/>
                    <a:pt x="0" y="5885"/>
                  </a:cubicBezTo>
                  <a:cubicBezTo>
                    <a:pt x="-1" y="3895"/>
                    <a:pt x="274" y="1914"/>
                    <a:pt x="817" y="0"/>
                  </a:cubicBezTo>
                  <a:lnTo>
                    <a:pt x="21600" y="5885"/>
                  </a:lnTo>
                  <a:close/>
                </a:path>
              </a:pathLst>
            </a:custGeom>
            <a:solidFill>
              <a:srgbClr val="000000"/>
            </a:solidFill>
            <a:ln w="9525">
              <a:noFill/>
              <a:round/>
              <a:headEnd/>
              <a:tailEnd/>
            </a:ln>
          </p:spPr>
          <p:txBody>
            <a:bodyPr/>
            <a:lstStyle/>
            <a:p>
              <a:endParaRPr lang="en-US" sz="1400" b="1"/>
            </a:p>
          </p:txBody>
        </p:sp>
        <p:sp>
          <p:nvSpPr>
            <p:cNvPr id="181" name="Arc 174"/>
            <p:cNvSpPr>
              <a:spLocks/>
            </p:cNvSpPr>
            <p:nvPr/>
          </p:nvSpPr>
          <p:spPr bwMode="auto">
            <a:xfrm>
              <a:off x="1398" y="3639"/>
              <a:ext cx="120" cy="65"/>
            </a:xfrm>
            <a:custGeom>
              <a:avLst/>
              <a:gdLst>
                <a:gd name="G0" fmla="+- 0 0 0"/>
                <a:gd name="G1" fmla="+- 5885 0 0"/>
                <a:gd name="G2" fmla="+- 21600 0 0"/>
                <a:gd name="T0" fmla="*/ 20783 w 21600"/>
                <a:gd name="T1" fmla="*/ 0 h 11745"/>
                <a:gd name="T2" fmla="*/ 20790 w 21600"/>
                <a:gd name="T3" fmla="*/ 11745 h 11745"/>
                <a:gd name="T4" fmla="*/ 0 w 21600"/>
                <a:gd name="T5" fmla="*/ 5885 h 11745"/>
              </a:gdLst>
              <a:ahLst/>
              <a:cxnLst>
                <a:cxn ang="0">
                  <a:pos x="T0" y="T1"/>
                </a:cxn>
                <a:cxn ang="0">
                  <a:pos x="T2" y="T3"/>
                </a:cxn>
                <a:cxn ang="0">
                  <a:pos x="T4" y="T5"/>
                </a:cxn>
              </a:cxnLst>
              <a:rect l="0" t="0" r="r" b="b"/>
              <a:pathLst>
                <a:path w="21600" h="11745" fill="none" extrusionOk="0">
                  <a:moveTo>
                    <a:pt x="20782" y="0"/>
                  </a:moveTo>
                  <a:cubicBezTo>
                    <a:pt x="21325" y="1914"/>
                    <a:pt x="21600" y="3895"/>
                    <a:pt x="21600" y="5885"/>
                  </a:cubicBezTo>
                  <a:cubicBezTo>
                    <a:pt x="21600" y="7866"/>
                    <a:pt x="21327" y="9838"/>
                    <a:pt x="20789" y="11744"/>
                  </a:cubicBezTo>
                </a:path>
                <a:path w="21600" h="11745" stroke="0" extrusionOk="0">
                  <a:moveTo>
                    <a:pt x="20782" y="0"/>
                  </a:moveTo>
                  <a:cubicBezTo>
                    <a:pt x="21325" y="1914"/>
                    <a:pt x="21600" y="3895"/>
                    <a:pt x="21600" y="5885"/>
                  </a:cubicBezTo>
                  <a:cubicBezTo>
                    <a:pt x="21600" y="7866"/>
                    <a:pt x="21327" y="9838"/>
                    <a:pt x="20789" y="11744"/>
                  </a:cubicBezTo>
                  <a:lnTo>
                    <a:pt x="0" y="5885"/>
                  </a:lnTo>
                  <a:close/>
                </a:path>
              </a:pathLst>
            </a:custGeom>
            <a:solidFill>
              <a:srgbClr val="000000"/>
            </a:solidFill>
            <a:ln w="9525">
              <a:noFill/>
              <a:round/>
              <a:headEnd/>
              <a:tailEnd/>
            </a:ln>
          </p:spPr>
          <p:txBody>
            <a:bodyPr/>
            <a:lstStyle/>
            <a:p>
              <a:endParaRPr lang="en-US" sz="1400" b="1"/>
            </a:p>
          </p:txBody>
        </p:sp>
        <p:sp>
          <p:nvSpPr>
            <p:cNvPr id="182" name="Line 175"/>
            <p:cNvSpPr>
              <a:spLocks noChangeShapeType="1"/>
            </p:cNvSpPr>
            <p:nvPr/>
          </p:nvSpPr>
          <p:spPr bwMode="auto">
            <a:xfrm>
              <a:off x="1350" y="5059"/>
              <a:ext cx="367" cy="1"/>
            </a:xfrm>
            <a:prstGeom prst="line">
              <a:avLst/>
            </a:prstGeom>
            <a:noFill/>
            <a:ln w="12700">
              <a:solidFill>
                <a:srgbClr val="000000"/>
              </a:solidFill>
              <a:round/>
              <a:headEnd/>
              <a:tailEnd/>
            </a:ln>
          </p:spPr>
          <p:txBody>
            <a:bodyPr/>
            <a:lstStyle/>
            <a:p>
              <a:endParaRPr lang="en-US" sz="1400" b="1"/>
            </a:p>
          </p:txBody>
        </p:sp>
        <p:sp>
          <p:nvSpPr>
            <p:cNvPr id="183" name="Arc 176"/>
            <p:cNvSpPr>
              <a:spLocks/>
            </p:cNvSpPr>
            <p:nvPr/>
          </p:nvSpPr>
          <p:spPr bwMode="auto">
            <a:xfrm>
              <a:off x="1653" y="5026"/>
              <a:ext cx="120" cy="65"/>
            </a:xfrm>
            <a:custGeom>
              <a:avLst/>
              <a:gdLst>
                <a:gd name="G0" fmla="+- 21600 0 0"/>
                <a:gd name="G1" fmla="+- 5885 0 0"/>
                <a:gd name="G2" fmla="+- 21600 0 0"/>
                <a:gd name="T0" fmla="*/ 810 w 21600"/>
                <a:gd name="T1" fmla="*/ 11745 h 11745"/>
                <a:gd name="T2" fmla="*/ 817 w 21600"/>
                <a:gd name="T3" fmla="*/ 0 h 11745"/>
                <a:gd name="T4" fmla="*/ 21600 w 21600"/>
                <a:gd name="T5" fmla="*/ 5885 h 11745"/>
              </a:gdLst>
              <a:ahLst/>
              <a:cxnLst>
                <a:cxn ang="0">
                  <a:pos x="T0" y="T1"/>
                </a:cxn>
                <a:cxn ang="0">
                  <a:pos x="T2" y="T3"/>
                </a:cxn>
                <a:cxn ang="0">
                  <a:pos x="T4" y="T5"/>
                </a:cxn>
              </a:cxnLst>
              <a:rect l="0" t="0" r="r" b="b"/>
              <a:pathLst>
                <a:path w="21600" h="11745" fill="none" extrusionOk="0">
                  <a:moveTo>
                    <a:pt x="810" y="11744"/>
                  </a:moveTo>
                  <a:cubicBezTo>
                    <a:pt x="272" y="9838"/>
                    <a:pt x="0" y="7866"/>
                    <a:pt x="0" y="5885"/>
                  </a:cubicBezTo>
                  <a:cubicBezTo>
                    <a:pt x="-1" y="3895"/>
                    <a:pt x="274" y="1914"/>
                    <a:pt x="817" y="0"/>
                  </a:cubicBezTo>
                </a:path>
                <a:path w="21600" h="11745" stroke="0" extrusionOk="0">
                  <a:moveTo>
                    <a:pt x="810" y="11744"/>
                  </a:moveTo>
                  <a:cubicBezTo>
                    <a:pt x="272" y="9838"/>
                    <a:pt x="0" y="7866"/>
                    <a:pt x="0" y="5885"/>
                  </a:cubicBezTo>
                  <a:cubicBezTo>
                    <a:pt x="-1" y="3895"/>
                    <a:pt x="274" y="1914"/>
                    <a:pt x="817" y="0"/>
                  </a:cubicBezTo>
                  <a:lnTo>
                    <a:pt x="21600" y="5885"/>
                  </a:lnTo>
                  <a:close/>
                </a:path>
              </a:pathLst>
            </a:custGeom>
            <a:solidFill>
              <a:srgbClr val="000000"/>
            </a:solidFill>
            <a:ln w="9525">
              <a:noFill/>
              <a:round/>
              <a:headEnd/>
              <a:tailEnd/>
            </a:ln>
          </p:spPr>
          <p:txBody>
            <a:bodyPr/>
            <a:lstStyle/>
            <a:p>
              <a:endParaRPr lang="en-US" sz="1400" b="1"/>
            </a:p>
          </p:txBody>
        </p:sp>
        <p:sp>
          <p:nvSpPr>
            <p:cNvPr id="184" name="Arc 177"/>
            <p:cNvSpPr>
              <a:spLocks/>
            </p:cNvSpPr>
            <p:nvPr/>
          </p:nvSpPr>
          <p:spPr bwMode="auto">
            <a:xfrm>
              <a:off x="1303" y="5027"/>
              <a:ext cx="120" cy="65"/>
            </a:xfrm>
            <a:custGeom>
              <a:avLst/>
              <a:gdLst>
                <a:gd name="G0" fmla="+- 0 0 0"/>
                <a:gd name="G1" fmla="+- 5869 0 0"/>
                <a:gd name="G2" fmla="+- 21600 0 0"/>
                <a:gd name="T0" fmla="*/ 20787 w 21600"/>
                <a:gd name="T1" fmla="*/ 0 h 11713"/>
                <a:gd name="T2" fmla="*/ 20794 w 21600"/>
                <a:gd name="T3" fmla="*/ 11713 h 11713"/>
                <a:gd name="T4" fmla="*/ 0 w 21600"/>
                <a:gd name="T5" fmla="*/ 5869 h 11713"/>
              </a:gdLst>
              <a:ahLst/>
              <a:cxnLst>
                <a:cxn ang="0">
                  <a:pos x="T0" y="T1"/>
                </a:cxn>
                <a:cxn ang="0">
                  <a:pos x="T2" y="T3"/>
                </a:cxn>
                <a:cxn ang="0">
                  <a:pos x="T4" y="T5"/>
                </a:cxn>
              </a:cxnLst>
              <a:rect l="0" t="0" r="r" b="b"/>
              <a:pathLst>
                <a:path w="21600" h="11713" fill="none" extrusionOk="0">
                  <a:moveTo>
                    <a:pt x="20787" y="-1"/>
                  </a:moveTo>
                  <a:cubicBezTo>
                    <a:pt x="21326" y="1909"/>
                    <a:pt x="21600" y="3884"/>
                    <a:pt x="21600" y="5869"/>
                  </a:cubicBezTo>
                  <a:cubicBezTo>
                    <a:pt x="21600" y="7844"/>
                    <a:pt x="21328" y="9811"/>
                    <a:pt x="20794" y="11713"/>
                  </a:cubicBezTo>
                </a:path>
                <a:path w="21600" h="11713" stroke="0" extrusionOk="0">
                  <a:moveTo>
                    <a:pt x="20787" y="-1"/>
                  </a:moveTo>
                  <a:cubicBezTo>
                    <a:pt x="21326" y="1909"/>
                    <a:pt x="21600" y="3884"/>
                    <a:pt x="21600" y="5869"/>
                  </a:cubicBezTo>
                  <a:cubicBezTo>
                    <a:pt x="21600" y="7844"/>
                    <a:pt x="21328" y="9811"/>
                    <a:pt x="20794" y="11713"/>
                  </a:cubicBezTo>
                  <a:lnTo>
                    <a:pt x="0" y="5869"/>
                  </a:lnTo>
                  <a:close/>
                </a:path>
              </a:pathLst>
            </a:custGeom>
            <a:solidFill>
              <a:srgbClr val="000000"/>
            </a:solidFill>
            <a:ln w="9525">
              <a:noFill/>
              <a:round/>
              <a:headEnd/>
              <a:tailEnd/>
            </a:ln>
          </p:spPr>
          <p:txBody>
            <a:bodyPr/>
            <a:lstStyle/>
            <a:p>
              <a:endParaRPr lang="en-US" sz="1400" b="1"/>
            </a:p>
          </p:txBody>
        </p:sp>
        <p:sp>
          <p:nvSpPr>
            <p:cNvPr id="185" name="Oval 178"/>
            <p:cNvSpPr>
              <a:spLocks noChangeArrowheads="1"/>
            </p:cNvSpPr>
            <p:nvPr/>
          </p:nvSpPr>
          <p:spPr bwMode="auto">
            <a:xfrm>
              <a:off x="2686" y="5015"/>
              <a:ext cx="192" cy="191"/>
            </a:xfrm>
            <a:prstGeom prst="ellipse">
              <a:avLst/>
            </a:prstGeom>
            <a:noFill/>
            <a:ln w="12700">
              <a:solidFill>
                <a:srgbClr val="1F1F1F"/>
              </a:solidFill>
              <a:round/>
              <a:headEnd/>
              <a:tailEnd/>
            </a:ln>
          </p:spPr>
          <p:txBody>
            <a:bodyPr/>
            <a:lstStyle/>
            <a:p>
              <a:endParaRPr lang="en-US" sz="1400" b="1"/>
            </a:p>
          </p:txBody>
        </p:sp>
        <p:sp>
          <p:nvSpPr>
            <p:cNvPr id="186" name="Oval 179"/>
            <p:cNvSpPr>
              <a:spLocks noChangeArrowheads="1"/>
            </p:cNvSpPr>
            <p:nvPr/>
          </p:nvSpPr>
          <p:spPr bwMode="auto">
            <a:xfrm>
              <a:off x="2590" y="4919"/>
              <a:ext cx="383" cy="383"/>
            </a:xfrm>
            <a:prstGeom prst="ellipse">
              <a:avLst/>
            </a:prstGeom>
            <a:noFill/>
            <a:ln w="12700">
              <a:solidFill>
                <a:srgbClr val="1F1F1F"/>
              </a:solidFill>
              <a:round/>
              <a:headEnd/>
              <a:tailEnd/>
            </a:ln>
          </p:spPr>
          <p:txBody>
            <a:bodyPr/>
            <a:lstStyle/>
            <a:p>
              <a:endParaRPr lang="en-US" sz="1400" b="1"/>
            </a:p>
          </p:txBody>
        </p:sp>
        <p:sp>
          <p:nvSpPr>
            <p:cNvPr id="187" name="Oval 180"/>
            <p:cNvSpPr>
              <a:spLocks noChangeArrowheads="1"/>
            </p:cNvSpPr>
            <p:nvPr/>
          </p:nvSpPr>
          <p:spPr bwMode="auto">
            <a:xfrm>
              <a:off x="2303" y="4632"/>
              <a:ext cx="910" cy="909"/>
            </a:xfrm>
            <a:prstGeom prst="ellipse">
              <a:avLst/>
            </a:prstGeom>
            <a:noFill/>
            <a:ln w="12700">
              <a:solidFill>
                <a:srgbClr val="000000"/>
              </a:solidFill>
              <a:round/>
              <a:headEnd/>
              <a:tailEnd/>
            </a:ln>
          </p:spPr>
          <p:txBody>
            <a:bodyPr/>
            <a:lstStyle/>
            <a:p>
              <a:endParaRPr lang="en-US" sz="1400" b="1"/>
            </a:p>
          </p:txBody>
        </p:sp>
        <p:sp>
          <p:nvSpPr>
            <p:cNvPr id="188" name="Oval 181"/>
            <p:cNvSpPr>
              <a:spLocks noChangeArrowheads="1"/>
            </p:cNvSpPr>
            <p:nvPr/>
          </p:nvSpPr>
          <p:spPr bwMode="auto">
            <a:xfrm>
              <a:off x="3308" y="5063"/>
              <a:ext cx="96" cy="95"/>
            </a:xfrm>
            <a:prstGeom prst="ellipse">
              <a:avLst/>
            </a:prstGeom>
            <a:noFill/>
            <a:ln w="12700">
              <a:solidFill>
                <a:srgbClr val="000000"/>
              </a:solidFill>
              <a:round/>
              <a:headEnd/>
              <a:tailEnd/>
            </a:ln>
          </p:spPr>
          <p:txBody>
            <a:bodyPr/>
            <a:lstStyle/>
            <a:p>
              <a:endParaRPr lang="en-US" sz="1400" b="1"/>
            </a:p>
          </p:txBody>
        </p:sp>
        <p:sp>
          <p:nvSpPr>
            <p:cNvPr id="189" name="Line 182"/>
            <p:cNvSpPr>
              <a:spLocks noChangeShapeType="1"/>
            </p:cNvSpPr>
            <p:nvPr/>
          </p:nvSpPr>
          <p:spPr bwMode="auto">
            <a:xfrm>
              <a:off x="2826" y="5106"/>
              <a:ext cx="478" cy="1"/>
            </a:xfrm>
            <a:prstGeom prst="line">
              <a:avLst/>
            </a:prstGeom>
            <a:noFill/>
            <a:ln w="12700">
              <a:solidFill>
                <a:srgbClr val="000000"/>
              </a:solidFill>
              <a:round/>
              <a:headEnd/>
              <a:tailEnd/>
            </a:ln>
          </p:spPr>
          <p:txBody>
            <a:bodyPr/>
            <a:lstStyle/>
            <a:p>
              <a:endParaRPr lang="en-US" sz="1400" b="1"/>
            </a:p>
          </p:txBody>
        </p:sp>
        <p:sp>
          <p:nvSpPr>
            <p:cNvPr id="190" name="Rectangle 183"/>
            <p:cNvSpPr>
              <a:spLocks noChangeArrowheads="1"/>
            </p:cNvSpPr>
            <p:nvPr/>
          </p:nvSpPr>
          <p:spPr bwMode="auto">
            <a:xfrm>
              <a:off x="2830" y="5063"/>
              <a:ext cx="48" cy="47"/>
            </a:xfrm>
            <a:prstGeom prst="rect">
              <a:avLst/>
            </a:prstGeom>
            <a:solidFill>
              <a:srgbClr val="000000"/>
            </a:solidFill>
            <a:ln w="12700">
              <a:solidFill>
                <a:srgbClr val="000000"/>
              </a:solidFill>
              <a:miter lim="800000"/>
              <a:headEnd/>
              <a:tailEnd/>
            </a:ln>
          </p:spPr>
          <p:txBody>
            <a:bodyPr/>
            <a:lstStyle/>
            <a:p>
              <a:endParaRPr lang="en-US" sz="1400" b="1"/>
            </a:p>
          </p:txBody>
        </p:sp>
        <p:sp>
          <p:nvSpPr>
            <p:cNvPr id="191" name="Rectangle 184"/>
            <p:cNvSpPr>
              <a:spLocks noChangeArrowheads="1"/>
            </p:cNvSpPr>
            <p:nvPr/>
          </p:nvSpPr>
          <p:spPr bwMode="auto">
            <a:xfrm>
              <a:off x="2925" y="5063"/>
              <a:ext cx="48" cy="47"/>
            </a:xfrm>
            <a:prstGeom prst="rect">
              <a:avLst/>
            </a:prstGeom>
            <a:solidFill>
              <a:srgbClr val="000000"/>
            </a:solidFill>
            <a:ln w="12700">
              <a:solidFill>
                <a:srgbClr val="000000"/>
              </a:solidFill>
              <a:miter lim="800000"/>
              <a:headEnd/>
              <a:tailEnd/>
            </a:ln>
          </p:spPr>
          <p:txBody>
            <a:bodyPr/>
            <a:lstStyle/>
            <a:p>
              <a:endParaRPr lang="en-US" sz="1400" b="1"/>
            </a:p>
          </p:txBody>
        </p:sp>
        <p:sp>
          <p:nvSpPr>
            <p:cNvPr id="192" name="Oval 185"/>
            <p:cNvSpPr>
              <a:spLocks noChangeArrowheads="1"/>
            </p:cNvSpPr>
            <p:nvPr/>
          </p:nvSpPr>
          <p:spPr bwMode="auto">
            <a:xfrm>
              <a:off x="2351" y="4680"/>
              <a:ext cx="814" cy="813"/>
            </a:xfrm>
            <a:prstGeom prst="ellipse">
              <a:avLst/>
            </a:prstGeom>
            <a:noFill/>
            <a:ln w="12700">
              <a:solidFill>
                <a:srgbClr val="1F1F1F"/>
              </a:solidFill>
              <a:round/>
              <a:headEnd/>
              <a:tailEnd/>
            </a:ln>
          </p:spPr>
          <p:txBody>
            <a:bodyPr/>
            <a:lstStyle/>
            <a:p>
              <a:endParaRPr lang="en-US" sz="1400" b="1"/>
            </a:p>
          </p:txBody>
        </p:sp>
        <p:sp>
          <p:nvSpPr>
            <p:cNvPr id="193" name="Rectangle 186"/>
            <p:cNvSpPr>
              <a:spLocks noChangeArrowheads="1"/>
            </p:cNvSpPr>
            <p:nvPr/>
          </p:nvSpPr>
          <p:spPr bwMode="auto">
            <a:xfrm>
              <a:off x="3117" y="5063"/>
              <a:ext cx="48" cy="47"/>
            </a:xfrm>
            <a:prstGeom prst="rect">
              <a:avLst/>
            </a:prstGeom>
            <a:solidFill>
              <a:srgbClr val="000000"/>
            </a:solidFill>
            <a:ln w="12700">
              <a:solidFill>
                <a:srgbClr val="000000"/>
              </a:solidFill>
              <a:miter lim="800000"/>
              <a:headEnd/>
              <a:tailEnd/>
            </a:ln>
          </p:spPr>
          <p:txBody>
            <a:bodyPr/>
            <a:lstStyle/>
            <a:p>
              <a:endParaRPr lang="en-US" sz="1400" b="1"/>
            </a:p>
          </p:txBody>
        </p:sp>
        <p:sp>
          <p:nvSpPr>
            <p:cNvPr id="194" name="Oval 187"/>
            <p:cNvSpPr>
              <a:spLocks noChangeArrowheads="1"/>
            </p:cNvSpPr>
            <p:nvPr/>
          </p:nvSpPr>
          <p:spPr bwMode="auto">
            <a:xfrm>
              <a:off x="1203" y="4967"/>
              <a:ext cx="239" cy="239"/>
            </a:xfrm>
            <a:prstGeom prst="ellipse">
              <a:avLst/>
            </a:prstGeom>
            <a:noFill/>
            <a:ln w="12700">
              <a:solidFill>
                <a:srgbClr val="1F1F1F"/>
              </a:solidFill>
              <a:round/>
              <a:headEnd/>
              <a:tailEnd/>
            </a:ln>
          </p:spPr>
          <p:txBody>
            <a:bodyPr/>
            <a:lstStyle/>
            <a:p>
              <a:endParaRPr lang="en-US" sz="1400" b="1"/>
            </a:p>
          </p:txBody>
        </p:sp>
        <p:sp>
          <p:nvSpPr>
            <p:cNvPr id="195" name="Oval 188"/>
            <p:cNvSpPr>
              <a:spLocks noChangeArrowheads="1"/>
            </p:cNvSpPr>
            <p:nvPr/>
          </p:nvSpPr>
          <p:spPr bwMode="auto">
            <a:xfrm>
              <a:off x="915" y="4680"/>
              <a:ext cx="814" cy="813"/>
            </a:xfrm>
            <a:prstGeom prst="ellipse">
              <a:avLst/>
            </a:prstGeom>
            <a:noFill/>
            <a:ln w="12700">
              <a:solidFill>
                <a:srgbClr val="1F1F1F"/>
              </a:solidFill>
              <a:round/>
              <a:headEnd/>
              <a:tailEnd/>
            </a:ln>
          </p:spPr>
          <p:txBody>
            <a:bodyPr/>
            <a:lstStyle/>
            <a:p>
              <a:endParaRPr lang="en-US" sz="1400" b="1"/>
            </a:p>
          </p:txBody>
        </p:sp>
        <p:sp>
          <p:nvSpPr>
            <p:cNvPr id="196" name="Line 189"/>
            <p:cNvSpPr>
              <a:spLocks noChangeShapeType="1"/>
            </p:cNvSpPr>
            <p:nvPr/>
          </p:nvSpPr>
          <p:spPr bwMode="auto">
            <a:xfrm flipH="1" flipV="1">
              <a:off x="1725" y="5310"/>
              <a:ext cx="144" cy="179"/>
            </a:xfrm>
            <a:prstGeom prst="line">
              <a:avLst/>
            </a:prstGeom>
            <a:noFill/>
            <a:ln w="12700">
              <a:solidFill>
                <a:srgbClr val="000000"/>
              </a:solidFill>
              <a:round/>
              <a:headEnd/>
              <a:tailEnd/>
            </a:ln>
          </p:spPr>
          <p:txBody>
            <a:bodyPr/>
            <a:lstStyle/>
            <a:p>
              <a:endParaRPr lang="en-US" sz="1400" b="1"/>
            </a:p>
          </p:txBody>
        </p:sp>
        <p:sp>
          <p:nvSpPr>
            <p:cNvPr id="197" name="Arc 190"/>
            <p:cNvSpPr>
              <a:spLocks/>
            </p:cNvSpPr>
            <p:nvPr/>
          </p:nvSpPr>
          <p:spPr bwMode="auto">
            <a:xfrm>
              <a:off x="1686" y="5258"/>
              <a:ext cx="98" cy="110"/>
            </a:xfrm>
            <a:custGeom>
              <a:avLst/>
              <a:gdLst>
                <a:gd name="G0" fmla="+- 0 0 0"/>
                <a:gd name="G1" fmla="+- 0 0 0"/>
                <a:gd name="G2" fmla="+- 21600 0 0"/>
                <a:gd name="T0" fmla="*/ 17663 w 17663"/>
                <a:gd name="T1" fmla="*/ 12433 h 19894"/>
                <a:gd name="T2" fmla="*/ 8414 w 17663"/>
                <a:gd name="T3" fmla="*/ 19894 h 19894"/>
                <a:gd name="T4" fmla="*/ 0 w 17663"/>
                <a:gd name="T5" fmla="*/ 0 h 19894"/>
              </a:gdLst>
              <a:ahLst/>
              <a:cxnLst>
                <a:cxn ang="0">
                  <a:pos x="T0" y="T1"/>
                </a:cxn>
                <a:cxn ang="0">
                  <a:pos x="T2" y="T3"/>
                </a:cxn>
                <a:cxn ang="0">
                  <a:pos x="T4" y="T5"/>
                </a:cxn>
              </a:cxnLst>
              <a:rect l="0" t="0" r="r" b="b"/>
              <a:pathLst>
                <a:path w="17663" h="19894" fill="none" extrusionOk="0">
                  <a:moveTo>
                    <a:pt x="17662" y="12432"/>
                  </a:moveTo>
                  <a:cubicBezTo>
                    <a:pt x="15338" y="15735"/>
                    <a:pt x="12133" y="18320"/>
                    <a:pt x="8413" y="19893"/>
                  </a:cubicBezTo>
                </a:path>
                <a:path w="17663" h="19894" stroke="0" extrusionOk="0">
                  <a:moveTo>
                    <a:pt x="17662" y="12432"/>
                  </a:moveTo>
                  <a:cubicBezTo>
                    <a:pt x="15338" y="15735"/>
                    <a:pt x="12133" y="18320"/>
                    <a:pt x="8413" y="19893"/>
                  </a:cubicBezTo>
                  <a:lnTo>
                    <a:pt x="0" y="0"/>
                  </a:lnTo>
                  <a:close/>
                </a:path>
              </a:pathLst>
            </a:custGeom>
            <a:solidFill>
              <a:srgbClr val="000000"/>
            </a:solidFill>
            <a:ln w="9525">
              <a:noFill/>
              <a:round/>
              <a:headEnd/>
              <a:tailEnd/>
            </a:ln>
          </p:spPr>
          <p:txBody>
            <a:bodyPr/>
            <a:lstStyle/>
            <a:p>
              <a:endParaRPr lang="en-US" sz="1400" b="1"/>
            </a:p>
          </p:txBody>
        </p:sp>
        <p:sp>
          <p:nvSpPr>
            <p:cNvPr id="198" name="Line 191"/>
            <p:cNvSpPr>
              <a:spLocks noChangeShapeType="1"/>
            </p:cNvSpPr>
            <p:nvPr/>
          </p:nvSpPr>
          <p:spPr bwMode="auto">
            <a:xfrm flipH="1" flipV="1">
              <a:off x="1542" y="5244"/>
              <a:ext cx="327" cy="245"/>
            </a:xfrm>
            <a:prstGeom prst="line">
              <a:avLst/>
            </a:prstGeom>
            <a:noFill/>
            <a:ln w="12700">
              <a:solidFill>
                <a:srgbClr val="000000"/>
              </a:solidFill>
              <a:round/>
              <a:headEnd/>
              <a:tailEnd/>
            </a:ln>
          </p:spPr>
          <p:txBody>
            <a:bodyPr/>
            <a:lstStyle/>
            <a:p>
              <a:endParaRPr lang="en-US" sz="1400" b="1"/>
            </a:p>
          </p:txBody>
        </p:sp>
        <p:sp>
          <p:nvSpPr>
            <p:cNvPr id="199" name="Arc 192"/>
            <p:cNvSpPr>
              <a:spLocks/>
            </p:cNvSpPr>
            <p:nvPr/>
          </p:nvSpPr>
          <p:spPr bwMode="auto">
            <a:xfrm>
              <a:off x="1494" y="5210"/>
              <a:ext cx="112" cy="94"/>
            </a:xfrm>
            <a:custGeom>
              <a:avLst/>
              <a:gdLst>
                <a:gd name="G0" fmla="+- 0 0 0"/>
                <a:gd name="G1" fmla="+- 0 0 0"/>
                <a:gd name="G2" fmla="+- 21600 0 0"/>
                <a:gd name="T0" fmla="*/ 20299 w 20299"/>
                <a:gd name="T1" fmla="*/ 7383 h 16994"/>
                <a:gd name="T2" fmla="*/ 13333 w 20299"/>
                <a:gd name="T3" fmla="*/ 16994 h 16994"/>
                <a:gd name="T4" fmla="*/ 0 w 20299"/>
                <a:gd name="T5" fmla="*/ 0 h 16994"/>
              </a:gdLst>
              <a:ahLst/>
              <a:cxnLst>
                <a:cxn ang="0">
                  <a:pos x="T0" y="T1"/>
                </a:cxn>
                <a:cxn ang="0">
                  <a:pos x="T2" y="T3"/>
                </a:cxn>
                <a:cxn ang="0">
                  <a:pos x="T4" y="T5"/>
                </a:cxn>
              </a:cxnLst>
              <a:rect l="0" t="0" r="r" b="b"/>
              <a:pathLst>
                <a:path w="20299" h="16994" fill="none" extrusionOk="0">
                  <a:moveTo>
                    <a:pt x="20299" y="7383"/>
                  </a:moveTo>
                  <a:cubicBezTo>
                    <a:pt x="18920" y="11174"/>
                    <a:pt x="16506" y="14503"/>
                    <a:pt x="13332" y="16993"/>
                  </a:cubicBezTo>
                </a:path>
                <a:path w="20299" h="16994" stroke="0" extrusionOk="0">
                  <a:moveTo>
                    <a:pt x="20299" y="7383"/>
                  </a:moveTo>
                  <a:cubicBezTo>
                    <a:pt x="18920" y="11174"/>
                    <a:pt x="16506" y="14503"/>
                    <a:pt x="13332" y="16993"/>
                  </a:cubicBezTo>
                  <a:lnTo>
                    <a:pt x="0" y="0"/>
                  </a:lnTo>
                  <a:close/>
                </a:path>
              </a:pathLst>
            </a:custGeom>
            <a:solidFill>
              <a:srgbClr val="000000"/>
            </a:solidFill>
            <a:ln w="9525">
              <a:noFill/>
              <a:round/>
              <a:headEnd/>
              <a:tailEnd/>
            </a:ln>
          </p:spPr>
          <p:txBody>
            <a:bodyPr/>
            <a:lstStyle/>
            <a:p>
              <a:endParaRPr lang="en-US" sz="1400" b="1"/>
            </a:p>
          </p:txBody>
        </p:sp>
        <p:sp>
          <p:nvSpPr>
            <p:cNvPr id="200" name="Line 193"/>
            <p:cNvSpPr>
              <a:spLocks noChangeShapeType="1"/>
            </p:cNvSpPr>
            <p:nvPr/>
          </p:nvSpPr>
          <p:spPr bwMode="auto">
            <a:xfrm flipH="1" flipV="1">
              <a:off x="1359" y="5234"/>
              <a:ext cx="510" cy="255"/>
            </a:xfrm>
            <a:prstGeom prst="line">
              <a:avLst/>
            </a:prstGeom>
            <a:noFill/>
            <a:ln w="12700">
              <a:solidFill>
                <a:srgbClr val="000000"/>
              </a:solidFill>
              <a:round/>
              <a:headEnd/>
              <a:tailEnd/>
            </a:ln>
          </p:spPr>
          <p:txBody>
            <a:bodyPr/>
            <a:lstStyle/>
            <a:p>
              <a:endParaRPr lang="en-US" sz="1400" b="1"/>
            </a:p>
          </p:txBody>
        </p:sp>
        <p:sp>
          <p:nvSpPr>
            <p:cNvPr id="201" name="Arc 194"/>
            <p:cNvSpPr>
              <a:spLocks/>
            </p:cNvSpPr>
            <p:nvPr/>
          </p:nvSpPr>
          <p:spPr bwMode="auto">
            <a:xfrm>
              <a:off x="1303" y="5210"/>
              <a:ext cx="118" cy="80"/>
            </a:xfrm>
            <a:custGeom>
              <a:avLst/>
              <a:gdLst>
                <a:gd name="G0" fmla="+- 0 0 0"/>
                <a:gd name="G1" fmla="+- 0 0 0"/>
                <a:gd name="G2" fmla="+- 21600 0 0"/>
                <a:gd name="T0" fmla="*/ 21282 w 21282"/>
                <a:gd name="T1" fmla="*/ 3691 h 14341"/>
                <a:gd name="T2" fmla="*/ 16153 w 21282"/>
                <a:gd name="T3" fmla="*/ 14341 h 14341"/>
                <a:gd name="T4" fmla="*/ 0 w 21282"/>
                <a:gd name="T5" fmla="*/ 0 h 14341"/>
              </a:gdLst>
              <a:ahLst/>
              <a:cxnLst>
                <a:cxn ang="0">
                  <a:pos x="T0" y="T1"/>
                </a:cxn>
                <a:cxn ang="0">
                  <a:pos x="T2" y="T3"/>
                </a:cxn>
                <a:cxn ang="0">
                  <a:pos x="T4" y="T5"/>
                </a:cxn>
              </a:cxnLst>
              <a:rect l="0" t="0" r="r" b="b"/>
              <a:pathLst>
                <a:path w="21282" h="14341" fill="none" extrusionOk="0">
                  <a:moveTo>
                    <a:pt x="21282" y="3691"/>
                  </a:moveTo>
                  <a:cubicBezTo>
                    <a:pt x="20595" y="7648"/>
                    <a:pt x="18819" y="11336"/>
                    <a:pt x="16152" y="14340"/>
                  </a:cubicBezTo>
                </a:path>
                <a:path w="21282" h="14341" stroke="0" extrusionOk="0">
                  <a:moveTo>
                    <a:pt x="21282" y="3691"/>
                  </a:moveTo>
                  <a:cubicBezTo>
                    <a:pt x="20595" y="7648"/>
                    <a:pt x="18819" y="11336"/>
                    <a:pt x="16152" y="14340"/>
                  </a:cubicBezTo>
                  <a:lnTo>
                    <a:pt x="0" y="0"/>
                  </a:lnTo>
                  <a:close/>
                </a:path>
              </a:pathLst>
            </a:custGeom>
            <a:solidFill>
              <a:srgbClr val="000000"/>
            </a:solidFill>
            <a:ln w="9525">
              <a:noFill/>
              <a:round/>
              <a:headEnd/>
              <a:tailEnd/>
            </a:ln>
          </p:spPr>
          <p:txBody>
            <a:bodyPr/>
            <a:lstStyle/>
            <a:p>
              <a:endParaRPr lang="en-US" sz="1400" b="1"/>
            </a:p>
          </p:txBody>
        </p:sp>
        <p:sp>
          <p:nvSpPr>
            <p:cNvPr id="202" name="Line 195"/>
            <p:cNvSpPr>
              <a:spLocks noChangeShapeType="1"/>
            </p:cNvSpPr>
            <p:nvPr/>
          </p:nvSpPr>
          <p:spPr bwMode="auto">
            <a:xfrm flipV="1">
              <a:off x="2156" y="5258"/>
              <a:ext cx="135" cy="135"/>
            </a:xfrm>
            <a:prstGeom prst="line">
              <a:avLst/>
            </a:prstGeom>
            <a:noFill/>
            <a:ln w="12700">
              <a:solidFill>
                <a:srgbClr val="000000"/>
              </a:solidFill>
              <a:round/>
              <a:headEnd/>
              <a:tailEnd/>
            </a:ln>
          </p:spPr>
          <p:txBody>
            <a:bodyPr/>
            <a:lstStyle/>
            <a:p>
              <a:endParaRPr lang="en-US" sz="1400" b="1"/>
            </a:p>
          </p:txBody>
        </p:sp>
        <p:sp>
          <p:nvSpPr>
            <p:cNvPr id="203" name="Arc 196"/>
            <p:cNvSpPr>
              <a:spLocks/>
            </p:cNvSpPr>
            <p:nvPr/>
          </p:nvSpPr>
          <p:spPr bwMode="auto">
            <a:xfrm>
              <a:off x="2241" y="5210"/>
              <a:ext cx="107" cy="103"/>
            </a:xfrm>
            <a:custGeom>
              <a:avLst/>
              <a:gdLst>
                <a:gd name="G0" fmla="+- 19298 0 0"/>
                <a:gd name="G1" fmla="+- 0 0 0"/>
                <a:gd name="G2" fmla="+- 21600 0 0"/>
                <a:gd name="T0" fmla="*/ 8127 w 19298"/>
                <a:gd name="T1" fmla="*/ 18487 h 18487"/>
                <a:gd name="T2" fmla="*/ 0 w 19298"/>
                <a:gd name="T3" fmla="*/ 9703 h 18487"/>
                <a:gd name="T4" fmla="*/ 19298 w 19298"/>
                <a:gd name="T5" fmla="*/ 0 h 18487"/>
              </a:gdLst>
              <a:ahLst/>
              <a:cxnLst>
                <a:cxn ang="0">
                  <a:pos x="T0" y="T1"/>
                </a:cxn>
                <a:cxn ang="0">
                  <a:pos x="T2" y="T3"/>
                </a:cxn>
                <a:cxn ang="0">
                  <a:pos x="T4" y="T5"/>
                </a:cxn>
              </a:cxnLst>
              <a:rect l="0" t="0" r="r" b="b"/>
              <a:pathLst>
                <a:path w="19298" h="18487" fill="none" extrusionOk="0">
                  <a:moveTo>
                    <a:pt x="8127" y="18486"/>
                  </a:moveTo>
                  <a:cubicBezTo>
                    <a:pt x="4644" y="16382"/>
                    <a:pt x="1827" y="13337"/>
                    <a:pt x="0" y="9702"/>
                  </a:cubicBezTo>
                </a:path>
                <a:path w="19298" h="18487" stroke="0" extrusionOk="0">
                  <a:moveTo>
                    <a:pt x="8127" y="18486"/>
                  </a:moveTo>
                  <a:cubicBezTo>
                    <a:pt x="4644" y="16382"/>
                    <a:pt x="1827" y="13337"/>
                    <a:pt x="0" y="9702"/>
                  </a:cubicBezTo>
                  <a:lnTo>
                    <a:pt x="19298" y="0"/>
                  </a:lnTo>
                  <a:close/>
                </a:path>
              </a:pathLst>
            </a:custGeom>
            <a:solidFill>
              <a:srgbClr val="000000"/>
            </a:solidFill>
            <a:ln w="9525">
              <a:noFill/>
              <a:round/>
              <a:headEnd/>
              <a:tailEnd/>
            </a:ln>
          </p:spPr>
          <p:txBody>
            <a:bodyPr/>
            <a:lstStyle/>
            <a:p>
              <a:endParaRPr lang="en-US" sz="1400" b="1"/>
            </a:p>
          </p:txBody>
        </p:sp>
        <p:sp>
          <p:nvSpPr>
            <p:cNvPr id="204" name="Line 197"/>
            <p:cNvSpPr>
              <a:spLocks noChangeShapeType="1"/>
            </p:cNvSpPr>
            <p:nvPr/>
          </p:nvSpPr>
          <p:spPr bwMode="auto">
            <a:xfrm flipV="1">
              <a:off x="2156" y="5234"/>
              <a:ext cx="414" cy="207"/>
            </a:xfrm>
            <a:prstGeom prst="line">
              <a:avLst/>
            </a:prstGeom>
            <a:noFill/>
            <a:ln w="12700">
              <a:solidFill>
                <a:srgbClr val="000000"/>
              </a:solidFill>
              <a:round/>
              <a:headEnd/>
              <a:tailEnd/>
            </a:ln>
          </p:spPr>
          <p:txBody>
            <a:bodyPr/>
            <a:lstStyle/>
            <a:p>
              <a:endParaRPr lang="en-US" sz="1400" b="1"/>
            </a:p>
          </p:txBody>
        </p:sp>
        <p:sp>
          <p:nvSpPr>
            <p:cNvPr id="205" name="Arc 198"/>
            <p:cNvSpPr>
              <a:spLocks/>
            </p:cNvSpPr>
            <p:nvPr/>
          </p:nvSpPr>
          <p:spPr bwMode="auto">
            <a:xfrm>
              <a:off x="2517" y="5210"/>
              <a:ext cx="118" cy="78"/>
            </a:xfrm>
            <a:custGeom>
              <a:avLst/>
              <a:gdLst>
                <a:gd name="G0" fmla="+- 21352 0 0"/>
                <a:gd name="G1" fmla="+- 0 0 0"/>
                <a:gd name="G2" fmla="+- 21600 0 0"/>
                <a:gd name="T0" fmla="*/ 4985 w 21352"/>
                <a:gd name="T1" fmla="*/ 14095 h 14095"/>
                <a:gd name="T2" fmla="*/ 0 w 21352"/>
                <a:gd name="T3" fmla="*/ 3263 h 14095"/>
                <a:gd name="T4" fmla="*/ 21352 w 21352"/>
                <a:gd name="T5" fmla="*/ 0 h 14095"/>
              </a:gdLst>
              <a:ahLst/>
              <a:cxnLst>
                <a:cxn ang="0">
                  <a:pos x="T0" y="T1"/>
                </a:cxn>
                <a:cxn ang="0">
                  <a:pos x="T2" y="T3"/>
                </a:cxn>
                <a:cxn ang="0">
                  <a:pos x="T4" y="T5"/>
                </a:cxn>
              </a:cxnLst>
              <a:rect l="0" t="0" r="r" b="b"/>
              <a:pathLst>
                <a:path w="21352" h="14095" fill="none" extrusionOk="0">
                  <a:moveTo>
                    <a:pt x="4984" y="14095"/>
                  </a:moveTo>
                  <a:cubicBezTo>
                    <a:pt x="2339" y="11023"/>
                    <a:pt x="612" y="7269"/>
                    <a:pt x="-1" y="3263"/>
                  </a:cubicBezTo>
                </a:path>
                <a:path w="21352" h="14095" stroke="0" extrusionOk="0">
                  <a:moveTo>
                    <a:pt x="4984" y="14095"/>
                  </a:moveTo>
                  <a:cubicBezTo>
                    <a:pt x="2339" y="11023"/>
                    <a:pt x="612" y="7269"/>
                    <a:pt x="-1" y="3263"/>
                  </a:cubicBezTo>
                  <a:lnTo>
                    <a:pt x="21352" y="0"/>
                  </a:lnTo>
                  <a:close/>
                </a:path>
              </a:pathLst>
            </a:custGeom>
            <a:solidFill>
              <a:srgbClr val="000000"/>
            </a:solidFill>
            <a:ln w="9525">
              <a:noFill/>
              <a:round/>
              <a:headEnd/>
              <a:tailEnd/>
            </a:ln>
          </p:spPr>
          <p:txBody>
            <a:bodyPr/>
            <a:lstStyle/>
            <a:p>
              <a:endParaRPr lang="en-US" sz="1400" b="1"/>
            </a:p>
          </p:txBody>
        </p:sp>
        <p:sp>
          <p:nvSpPr>
            <p:cNvPr id="206" name="Line 199"/>
            <p:cNvSpPr>
              <a:spLocks noChangeShapeType="1"/>
            </p:cNvSpPr>
            <p:nvPr/>
          </p:nvSpPr>
          <p:spPr bwMode="auto">
            <a:xfrm flipV="1">
              <a:off x="2156" y="5311"/>
              <a:ext cx="566" cy="130"/>
            </a:xfrm>
            <a:prstGeom prst="line">
              <a:avLst/>
            </a:prstGeom>
            <a:noFill/>
            <a:ln w="12700">
              <a:solidFill>
                <a:srgbClr val="000000"/>
              </a:solidFill>
              <a:round/>
              <a:headEnd/>
              <a:tailEnd/>
            </a:ln>
          </p:spPr>
          <p:txBody>
            <a:bodyPr/>
            <a:lstStyle/>
            <a:p>
              <a:endParaRPr lang="en-US" sz="1400" b="1"/>
            </a:p>
          </p:txBody>
        </p:sp>
        <p:sp>
          <p:nvSpPr>
            <p:cNvPr id="207" name="Arc 200"/>
            <p:cNvSpPr>
              <a:spLocks/>
            </p:cNvSpPr>
            <p:nvPr/>
          </p:nvSpPr>
          <p:spPr bwMode="auto">
            <a:xfrm>
              <a:off x="2658" y="5292"/>
              <a:ext cx="120" cy="64"/>
            </a:xfrm>
            <a:custGeom>
              <a:avLst/>
              <a:gdLst>
                <a:gd name="G0" fmla="+- 21600 0 0"/>
                <a:gd name="G1" fmla="+- 1097 0 0"/>
                <a:gd name="G2" fmla="+- 21600 0 0"/>
                <a:gd name="T0" fmla="*/ 2696 w 21600"/>
                <a:gd name="T1" fmla="*/ 11546 h 11546"/>
                <a:gd name="T2" fmla="*/ 28 w 21600"/>
                <a:gd name="T3" fmla="*/ 0 h 11546"/>
                <a:gd name="T4" fmla="*/ 21600 w 21600"/>
                <a:gd name="T5" fmla="*/ 1097 h 11546"/>
              </a:gdLst>
              <a:ahLst/>
              <a:cxnLst>
                <a:cxn ang="0">
                  <a:pos x="T0" y="T1"/>
                </a:cxn>
                <a:cxn ang="0">
                  <a:pos x="T2" y="T3"/>
                </a:cxn>
                <a:cxn ang="0">
                  <a:pos x="T4" y="T5"/>
                </a:cxn>
              </a:cxnLst>
              <a:rect l="0" t="0" r="r" b="b"/>
              <a:pathLst>
                <a:path w="21600" h="11546" fill="none" extrusionOk="0">
                  <a:moveTo>
                    <a:pt x="2695" y="11546"/>
                  </a:moveTo>
                  <a:cubicBezTo>
                    <a:pt x="927" y="8347"/>
                    <a:pt x="0" y="4752"/>
                    <a:pt x="0" y="1097"/>
                  </a:cubicBezTo>
                  <a:cubicBezTo>
                    <a:pt x="-1" y="731"/>
                    <a:pt x="9" y="365"/>
                    <a:pt x="27" y="-1"/>
                  </a:cubicBezTo>
                </a:path>
                <a:path w="21600" h="11546" stroke="0" extrusionOk="0">
                  <a:moveTo>
                    <a:pt x="2695" y="11546"/>
                  </a:moveTo>
                  <a:cubicBezTo>
                    <a:pt x="927" y="8347"/>
                    <a:pt x="0" y="4752"/>
                    <a:pt x="0" y="1097"/>
                  </a:cubicBezTo>
                  <a:cubicBezTo>
                    <a:pt x="-1" y="731"/>
                    <a:pt x="9" y="365"/>
                    <a:pt x="27" y="-1"/>
                  </a:cubicBezTo>
                  <a:lnTo>
                    <a:pt x="21600" y="1097"/>
                  </a:lnTo>
                  <a:close/>
                </a:path>
              </a:pathLst>
            </a:custGeom>
            <a:solidFill>
              <a:srgbClr val="000000"/>
            </a:solidFill>
            <a:ln w="9525">
              <a:noFill/>
              <a:round/>
              <a:headEnd/>
              <a:tailEnd/>
            </a:ln>
          </p:spPr>
          <p:txBody>
            <a:bodyPr/>
            <a:lstStyle/>
            <a:p>
              <a:endParaRPr lang="en-US" sz="1400" b="1"/>
            </a:p>
          </p:txBody>
        </p:sp>
        <p:sp>
          <p:nvSpPr>
            <p:cNvPr id="208" name="Rectangle 201"/>
            <p:cNvSpPr>
              <a:spLocks noChangeArrowheads="1"/>
            </p:cNvSpPr>
            <p:nvPr/>
          </p:nvSpPr>
          <p:spPr bwMode="auto">
            <a:xfrm>
              <a:off x="1896" y="5435"/>
              <a:ext cx="223" cy="110"/>
            </a:xfrm>
            <a:prstGeom prst="rect">
              <a:avLst/>
            </a:prstGeom>
            <a:noFill/>
            <a:ln w="9525">
              <a:noFill/>
              <a:miter lim="800000"/>
              <a:headEnd/>
              <a:tailEnd/>
            </a:ln>
          </p:spPr>
          <p:txBody>
            <a:bodyPr wrap="none" lIns="0" tIns="0" rIns="0" bIns="0">
              <a:spAutoFit/>
            </a:bodyPr>
            <a:lstStyle/>
            <a:p>
              <a:pPr defTabSz="762000">
                <a:lnSpc>
                  <a:spcPct val="90000"/>
                </a:lnSpc>
              </a:pPr>
              <a:r>
                <a:rPr lang="en-US" altLang="ko-KR" sz="1050" b="1"/>
                <a:t>Track</a:t>
              </a:r>
            </a:p>
          </p:txBody>
        </p:sp>
        <p:sp>
          <p:nvSpPr>
            <p:cNvPr id="209" name="Rectangle 204"/>
            <p:cNvSpPr>
              <a:spLocks noChangeArrowheads="1"/>
            </p:cNvSpPr>
            <p:nvPr/>
          </p:nvSpPr>
          <p:spPr bwMode="auto">
            <a:xfrm>
              <a:off x="864" y="4485"/>
              <a:ext cx="8" cy="534"/>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sz="1400" b="1"/>
            </a:p>
          </p:txBody>
        </p:sp>
        <p:sp>
          <p:nvSpPr>
            <p:cNvPr id="210" name="Rectangle 205"/>
            <p:cNvSpPr>
              <a:spLocks noChangeArrowheads="1"/>
            </p:cNvSpPr>
            <p:nvPr/>
          </p:nvSpPr>
          <p:spPr bwMode="auto">
            <a:xfrm>
              <a:off x="1773" y="4485"/>
              <a:ext cx="8" cy="58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sz="1400" b="1"/>
            </a:p>
          </p:txBody>
        </p:sp>
        <p:sp>
          <p:nvSpPr>
            <p:cNvPr id="211" name="Rectangle 206"/>
            <p:cNvSpPr>
              <a:spLocks noChangeArrowheads="1"/>
            </p:cNvSpPr>
            <p:nvPr/>
          </p:nvSpPr>
          <p:spPr bwMode="auto">
            <a:xfrm>
              <a:off x="2299" y="4485"/>
              <a:ext cx="8" cy="534"/>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sz="1400" b="1"/>
            </a:p>
          </p:txBody>
        </p:sp>
        <p:sp>
          <p:nvSpPr>
            <p:cNvPr id="212" name="Rectangle 207"/>
            <p:cNvSpPr>
              <a:spLocks noChangeArrowheads="1"/>
            </p:cNvSpPr>
            <p:nvPr/>
          </p:nvSpPr>
          <p:spPr bwMode="auto">
            <a:xfrm>
              <a:off x="3209" y="4485"/>
              <a:ext cx="8" cy="58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sz="1400" b="1"/>
            </a:p>
          </p:txBody>
        </p:sp>
        <p:sp>
          <p:nvSpPr>
            <p:cNvPr id="213" name="Rectangle 107"/>
            <p:cNvSpPr>
              <a:spLocks noChangeArrowheads="1"/>
            </p:cNvSpPr>
            <p:nvPr/>
          </p:nvSpPr>
          <p:spPr bwMode="auto">
            <a:xfrm>
              <a:off x="759" y="3359"/>
              <a:ext cx="2537" cy="215"/>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400" b="1" dirty="0"/>
                <a:t>Moving Head Disk                  Fixed Head Disk</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2845"/>
            <a:ext cx="9144000" cy="4647426"/>
          </a:xfrm>
          <a:prstGeom prst="rect">
            <a:avLst/>
          </a:prstGeom>
        </p:spPr>
        <p:txBody>
          <a:bodyPr wrap="square">
            <a:spAutoFit/>
          </a:bodyPr>
          <a:lstStyle/>
          <a:p>
            <a:endParaRPr lang="en-US" dirty="0" smtClean="0"/>
          </a:p>
          <a:p>
            <a:endParaRPr lang="en-US" dirty="0" smtClean="0"/>
          </a:p>
          <a:p>
            <a:pPr algn="just"/>
            <a:r>
              <a:rPr lang="en-US" sz="2000" b="1" dirty="0" smtClean="0">
                <a:solidFill>
                  <a:srgbClr val="FF0000"/>
                </a:solidFill>
              </a:rPr>
              <a:t>Auxiliary Memory</a:t>
            </a:r>
          </a:p>
          <a:p>
            <a:pPr algn="just"/>
            <a:r>
              <a:rPr lang="en-US" sz="2000" dirty="0" smtClean="0"/>
              <a:t>An Auxiliary memory is known as the lowest-cost, highest-capacity and slowest-access storage in a computer system. It is where programs and data are kept for long-term storage or when not in immediate use. The most common examples of auxiliary memories are magnetic tapes and magnetic disks.</a:t>
            </a:r>
          </a:p>
          <a:p>
            <a:pPr algn="just"/>
            <a:endParaRPr lang="en-US" sz="2000" dirty="0" smtClean="0"/>
          </a:p>
          <a:p>
            <a:pPr algn="just"/>
            <a:r>
              <a:rPr lang="en-US" sz="2000" b="1" dirty="0" smtClean="0">
                <a:solidFill>
                  <a:srgbClr val="00B050"/>
                </a:solidFill>
              </a:rPr>
              <a:t>Magnetic Disks</a:t>
            </a:r>
          </a:p>
          <a:p>
            <a:pPr algn="just"/>
            <a:r>
              <a:rPr lang="en-US" sz="2000" dirty="0" smtClean="0"/>
              <a:t>A magnetic disk is a type of memory constructed using a circular plate of metal or plastic coated with magnetized materials. Usually, both sides of the disks are used to carry out read/write operations. However, several disks may be stacked on one spindle with read/write head available on each surface.</a:t>
            </a:r>
          </a:p>
          <a:p>
            <a:pPr algn="just"/>
            <a:endParaRPr lang="en-US" sz="2000" dirty="0" smtClean="0"/>
          </a:p>
          <a:p>
            <a:pPr algn="just"/>
            <a:r>
              <a:rPr lang="en-US" sz="2000" dirty="0" smtClean="0"/>
              <a:t>The following image shows the structural representation for a magnetic disk.</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uxiliary Memory"/>
          <p:cNvPicPr>
            <a:picLocks noChangeAspect="1" noChangeArrowheads="1"/>
          </p:cNvPicPr>
          <p:nvPr/>
        </p:nvPicPr>
        <p:blipFill>
          <a:blip r:embed="rId2" cstate="print"/>
          <a:srcRect/>
          <a:stretch>
            <a:fillRect/>
          </a:stretch>
        </p:blipFill>
        <p:spPr bwMode="auto">
          <a:xfrm>
            <a:off x="533400" y="685800"/>
            <a:ext cx="7848600" cy="4495800"/>
          </a:xfrm>
          <a:prstGeom prst="rect">
            <a:avLst/>
          </a:prstGeom>
          <a:noFill/>
        </p:spPr>
      </p:pic>
      <p:sp>
        <p:nvSpPr>
          <p:cNvPr id="3" name="Rectangle 2"/>
          <p:cNvSpPr/>
          <p:nvPr/>
        </p:nvSpPr>
        <p:spPr>
          <a:xfrm>
            <a:off x="381000" y="5562600"/>
            <a:ext cx="8763000" cy="923330"/>
          </a:xfrm>
          <a:prstGeom prst="rect">
            <a:avLst/>
          </a:prstGeom>
        </p:spPr>
        <p:txBody>
          <a:bodyPr wrap="square">
            <a:spAutoFit/>
          </a:bodyPr>
          <a:lstStyle/>
          <a:p>
            <a:r>
              <a:rPr lang="en-US" dirty="0" smtClean="0"/>
              <a:t>The memory bits are stored in the magnetized surface in spots along the concentric circles called tracks.</a:t>
            </a:r>
          </a:p>
          <a:p>
            <a:r>
              <a:rPr lang="en-US" dirty="0" smtClean="0"/>
              <a:t>The concentric circles (tracks) are commonly divided into sections called sectors.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90600"/>
            <a:ext cx="8077200" cy="4524315"/>
          </a:xfrm>
          <a:prstGeom prst="rect">
            <a:avLst/>
          </a:prstGeom>
        </p:spPr>
        <p:txBody>
          <a:bodyPr wrap="square">
            <a:spAutoFit/>
          </a:bodyPr>
          <a:lstStyle/>
          <a:p>
            <a:r>
              <a:rPr lang="en-US" b="1" dirty="0" smtClean="0">
                <a:solidFill>
                  <a:srgbClr val="00B050"/>
                </a:solidFill>
              </a:rPr>
              <a:t>Magnetic Tape</a:t>
            </a:r>
          </a:p>
          <a:p>
            <a:pPr algn="just"/>
            <a:endParaRPr lang="en-US" dirty="0" smtClean="0"/>
          </a:p>
          <a:p>
            <a:pPr algn="just"/>
            <a:r>
              <a:rPr lang="en-US" dirty="0" smtClean="0"/>
              <a:t>Magnetic tape is a storage medium that allows data archiving, collection, and backup for different kinds of data. The magnetic tape is constructed using a plastic strip coated with a magnetic recording medium.</a:t>
            </a:r>
          </a:p>
          <a:p>
            <a:pPr algn="just"/>
            <a:endParaRPr lang="en-US" dirty="0" smtClean="0"/>
          </a:p>
          <a:p>
            <a:pPr algn="just"/>
            <a:endParaRPr lang="en-US" dirty="0" smtClean="0"/>
          </a:p>
          <a:p>
            <a:pPr algn="just"/>
            <a:r>
              <a:rPr lang="en-US" dirty="0" smtClean="0"/>
              <a:t>The bits are recorded as magnetic spots on the tape along several tracks. Usually, seven or nine bits are recorded simultaneously to form a character together with a parity bit.</a:t>
            </a:r>
          </a:p>
          <a:p>
            <a:pPr algn="just"/>
            <a:endParaRPr lang="en-US" dirty="0" smtClean="0"/>
          </a:p>
          <a:p>
            <a:pPr algn="just"/>
            <a:r>
              <a:rPr lang="en-US" dirty="0" smtClean="0"/>
              <a:t>Magnetic tape units can be halted, started to move forward or in reverse, or can be rewound. However, they cannot be started or stopped fast enough between individual characters. For this reason, information is recorded in blocks referred to as records.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741</TotalTime>
  <Words>3824</Words>
  <Application>Microsoft Office PowerPoint</Application>
  <PresentationFormat>On-screen Show (4:3)</PresentationFormat>
  <Paragraphs>958</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gagan</dc:creator>
  <cp:lastModifiedBy>Windows User</cp:lastModifiedBy>
  <cp:revision>43</cp:revision>
  <dcterms:created xsi:type="dcterms:W3CDTF">2006-08-16T00:00:00Z</dcterms:created>
  <dcterms:modified xsi:type="dcterms:W3CDTF">2023-10-31T03:53:32Z</dcterms:modified>
</cp:coreProperties>
</file>