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72" r:id="rId11"/>
    <p:sldId id="265" r:id="rId12"/>
    <p:sldId id="266" r:id="rId13"/>
    <p:sldId id="267" r:id="rId14"/>
    <p:sldId id="268" r:id="rId15"/>
    <p:sldId id="269" r:id="rId16"/>
    <p:sldId id="270" r:id="rId17"/>
    <p:sldId id="271"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693F4-5589-4230-AA3E-8F8C9C49DE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2B49CB2-76E2-4468-AEB1-9880F0601C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477BC29-1BFC-4D89-9CCF-7E30F17C3E9B}"/>
              </a:ext>
            </a:extLst>
          </p:cNvPr>
          <p:cNvSpPr>
            <a:spLocks noGrp="1"/>
          </p:cNvSpPr>
          <p:nvPr>
            <p:ph type="dt" sz="half" idx="10"/>
          </p:nvPr>
        </p:nvSpPr>
        <p:spPr/>
        <p:txBody>
          <a:bodyPr/>
          <a:lstStyle/>
          <a:p>
            <a:fld id="{ABEF7611-3066-4656-9185-6E3753E4E5FF}" type="datetimeFigureOut">
              <a:rPr lang="en-IN" smtClean="0"/>
              <a:t>28-04-2023</a:t>
            </a:fld>
            <a:endParaRPr lang="en-IN"/>
          </a:p>
        </p:txBody>
      </p:sp>
      <p:sp>
        <p:nvSpPr>
          <p:cNvPr id="5" name="Footer Placeholder 4">
            <a:extLst>
              <a:ext uri="{FF2B5EF4-FFF2-40B4-BE49-F238E27FC236}">
                <a16:creationId xmlns:a16="http://schemas.microsoft.com/office/drawing/2014/main" id="{2B278F25-11A7-4A68-B15F-0F68EB4F8B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1D4C5E-B3AD-4161-9DB6-402F334C159D}"/>
              </a:ext>
            </a:extLst>
          </p:cNvPr>
          <p:cNvSpPr>
            <a:spLocks noGrp="1"/>
          </p:cNvSpPr>
          <p:nvPr>
            <p:ph type="sldNum" sz="quarter" idx="12"/>
          </p:nvPr>
        </p:nvSpPr>
        <p:spPr/>
        <p:txBody>
          <a:bodyPr/>
          <a:lstStyle/>
          <a:p>
            <a:fld id="{77058A91-4897-40A2-9068-B179B84BA80D}" type="slidenum">
              <a:rPr lang="en-IN" smtClean="0"/>
              <a:t>‹#›</a:t>
            </a:fld>
            <a:endParaRPr lang="en-IN"/>
          </a:p>
        </p:txBody>
      </p:sp>
    </p:spTree>
    <p:extLst>
      <p:ext uri="{BB962C8B-B14F-4D97-AF65-F5344CB8AC3E}">
        <p14:creationId xmlns:p14="http://schemas.microsoft.com/office/powerpoint/2010/main" val="1694027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C597C-0068-4168-912F-13C85CA4F37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4C48A3D-64C0-4708-B875-A91B1B116A1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05EEFA-58A3-4DBA-8C4A-06F6DC5A578E}"/>
              </a:ext>
            </a:extLst>
          </p:cNvPr>
          <p:cNvSpPr>
            <a:spLocks noGrp="1"/>
          </p:cNvSpPr>
          <p:nvPr>
            <p:ph type="dt" sz="half" idx="10"/>
          </p:nvPr>
        </p:nvSpPr>
        <p:spPr/>
        <p:txBody>
          <a:bodyPr/>
          <a:lstStyle/>
          <a:p>
            <a:fld id="{ABEF7611-3066-4656-9185-6E3753E4E5FF}" type="datetimeFigureOut">
              <a:rPr lang="en-IN" smtClean="0"/>
              <a:t>28-04-2023</a:t>
            </a:fld>
            <a:endParaRPr lang="en-IN"/>
          </a:p>
        </p:txBody>
      </p:sp>
      <p:sp>
        <p:nvSpPr>
          <p:cNvPr id="5" name="Footer Placeholder 4">
            <a:extLst>
              <a:ext uri="{FF2B5EF4-FFF2-40B4-BE49-F238E27FC236}">
                <a16:creationId xmlns:a16="http://schemas.microsoft.com/office/drawing/2014/main" id="{AC7DE9D4-C27D-45EE-BB4C-9F185E7F71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AAEF65-557F-4E3D-BD3F-AE82652A4D97}"/>
              </a:ext>
            </a:extLst>
          </p:cNvPr>
          <p:cNvSpPr>
            <a:spLocks noGrp="1"/>
          </p:cNvSpPr>
          <p:nvPr>
            <p:ph type="sldNum" sz="quarter" idx="12"/>
          </p:nvPr>
        </p:nvSpPr>
        <p:spPr/>
        <p:txBody>
          <a:bodyPr/>
          <a:lstStyle/>
          <a:p>
            <a:fld id="{77058A91-4897-40A2-9068-B179B84BA80D}" type="slidenum">
              <a:rPr lang="en-IN" smtClean="0"/>
              <a:t>‹#›</a:t>
            </a:fld>
            <a:endParaRPr lang="en-IN"/>
          </a:p>
        </p:txBody>
      </p:sp>
    </p:spTree>
    <p:extLst>
      <p:ext uri="{BB962C8B-B14F-4D97-AF65-F5344CB8AC3E}">
        <p14:creationId xmlns:p14="http://schemas.microsoft.com/office/powerpoint/2010/main" val="1916762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35C381-7E5D-494E-9429-A6E18215B66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FF285C-3D72-4846-8BC5-05DF11C319D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FBFE0A-2859-4C2A-B567-3A2A50D1EA59}"/>
              </a:ext>
            </a:extLst>
          </p:cNvPr>
          <p:cNvSpPr>
            <a:spLocks noGrp="1"/>
          </p:cNvSpPr>
          <p:nvPr>
            <p:ph type="dt" sz="half" idx="10"/>
          </p:nvPr>
        </p:nvSpPr>
        <p:spPr/>
        <p:txBody>
          <a:bodyPr/>
          <a:lstStyle/>
          <a:p>
            <a:fld id="{ABEF7611-3066-4656-9185-6E3753E4E5FF}" type="datetimeFigureOut">
              <a:rPr lang="en-IN" smtClean="0"/>
              <a:t>28-04-2023</a:t>
            </a:fld>
            <a:endParaRPr lang="en-IN"/>
          </a:p>
        </p:txBody>
      </p:sp>
      <p:sp>
        <p:nvSpPr>
          <p:cNvPr id="5" name="Footer Placeholder 4">
            <a:extLst>
              <a:ext uri="{FF2B5EF4-FFF2-40B4-BE49-F238E27FC236}">
                <a16:creationId xmlns:a16="http://schemas.microsoft.com/office/drawing/2014/main" id="{22A85F19-40A7-49A6-9526-A72A24943D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D9A013-DD21-4BC9-96EF-B1D23552CE45}"/>
              </a:ext>
            </a:extLst>
          </p:cNvPr>
          <p:cNvSpPr>
            <a:spLocks noGrp="1"/>
          </p:cNvSpPr>
          <p:nvPr>
            <p:ph type="sldNum" sz="quarter" idx="12"/>
          </p:nvPr>
        </p:nvSpPr>
        <p:spPr/>
        <p:txBody>
          <a:bodyPr/>
          <a:lstStyle/>
          <a:p>
            <a:fld id="{77058A91-4897-40A2-9068-B179B84BA80D}" type="slidenum">
              <a:rPr lang="en-IN" smtClean="0"/>
              <a:t>‹#›</a:t>
            </a:fld>
            <a:endParaRPr lang="en-IN"/>
          </a:p>
        </p:txBody>
      </p:sp>
    </p:spTree>
    <p:extLst>
      <p:ext uri="{BB962C8B-B14F-4D97-AF65-F5344CB8AC3E}">
        <p14:creationId xmlns:p14="http://schemas.microsoft.com/office/powerpoint/2010/main" val="1258898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85146-0A2E-40D1-91D7-B57380FD40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A9A7D48-C748-4655-88F5-7E23E4EFC69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A26D15-20B7-40A6-8D1E-AED40FFB2EA2}"/>
              </a:ext>
            </a:extLst>
          </p:cNvPr>
          <p:cNvSpPr>
            <a:spLocks noGrp="1"/>
          </p:cNvSpPr>
          <p:nvPr>
            <p:ph type="dt" sz="half" idx="10"/>
          </p:nvPr>
        </p:nvSpPr>
        <p:spPr/>
        <p:txBody>
          <a:bodyPr/>
          <a:lstStyle/>
          <a:p>
            <a:fld id="{ABEF7611-3066-4656-9185-6E3753E4E5FF}" type="datetimeFigureOut">
              <a:rPr lang="en-IN" smtClean="0"/>
              <a:t>28-04-2023</a:t>
            </a:fld>
            <a:endParaRPr lang="en-IN"/>
          </a:p>
        </p:txBody>
      </p:sp>
      <p:sp>
        <p:nvSpPr>
          <p:cNvPr id="5" name="Footer Placeholder 4">
            <a:extLst>
              <a:ext uri="{FF2B5EF4-FFF2-40B4-BE49-F238E27FC236}">
                <a16:creationId xmlns:a16="http://schemas.microsoft.com/office/drawing/2014/main" id="{22BBDCEB-F79E-4852-88BD-0456883318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A884DA-0EB1-4713-8167-99C97947745C}"/>
              </a:ext>
            </a:extLst>
          </p:cNvPr>
          <p:cNvSpPr>
            <a:spLocks noGrp="1"/>
          </p:cNvSpPr>
          <p:nvPr>
            <p:ph type="sldNum" sz="quarter" idx="12"/>
          </p:nvPr>
        </p:nvSpPr>
        <p:spPr/>
        <p:txBody>
          <a:bodyPr/>
          <a:lstStyle/>
          <a:p>
            <a:fld id="{77058A91-4897-40A2-9068-B179B84BA80D}" type="slidenum">
              <a:rPr lang="en-IN" smtClean="0"/>
              <a:t>‹#›</a:t>
            </a:fld>
            <a:endParaRPr lang="en-IN"/>
          </a:p>
        </p:txBody>
      </p:sp>
    </p:spTree>
    <p:extLst>
      <p:ext uri="{BB962C8B-B14F-4D97-AF65-F5344CB8AC3E}">
        <p14:creationId xmlns:p14="http://schemas.microsoft.com/office/powerpoint/2010/main" val="4085340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AE57F-6F42-4680-8780-8CB0EDA268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B6A75F3-DA91-4436-8022-AD5D050281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40F7FD1-A7EF-4D02-AA94-005FAD55B931}"/>
              </a:ext>
            </a:extLst>
          </p:cNvPr>
          <p:cNvSpPr>
            <a:spLocks noGrp="1"/>
          </p:cNvSpPr>
          <p:nvPr>
            <p:ph type="dt" sz="half" idx="10"/>
          </p:nvPr>
        </p:nvSpPr>
        <p:spPr/>
        <p:txBody>
          <a:bodyPr/>
          <a:lstStyle/>
          <a:p>
            <a:fld id="{ABEF7611-3066-4656-9185-6E3753E4E5FF}" type="datetimeFigureOut">
              <a:rPr lang="en-IN" smtClean="0"/>
              <a:t>28-04-2023</a:t>
            </a:fld>
            <a:endParaRPr lang="en-IN"/>
          </a:p>
        </p:txBody>
      </p:sp>
      <p:sp>
        <p:nvSpPr>
          <p:cNvPr id="5" name="Footer Placeholder 4">
            <a:extLst>
              <a:ext uri="{FF2B5EF4-FFF2-40B4-BE49-F238E27FC236}">
                <a16:creationId xmlns:a16="http://schemas.microsoft.com/office/drawing/2014/main" id="{3165F5CE-1344-45D0-9178-958D573373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7EF933-2257-4076-A1F9-79454F388E16}"/>
              </a:ext>
            </a:extLst>
          </p:cNvPr>
          <p:cNvSpPr>
            <a:spLocks noGrp="1"/>
          </p:cNvSpPr>
          <p:nvPr>
            <p:ph type="sldNum" sz="quarter" idx="12"/>
          </p:nvPr>
        </p:nvSpPr>
        <p:spPr/>
        <p:txBody>
          <a:bodyPr/>
          <a:lstStyle/>
          <a:p>
            <a:fld id="{77058A91-4897-40A2-9068-B179B84BA80D}" type="slidenum">
              <a:rPr lang="en-IN" smtClean="0"/>
              <a:t>‹#›</a:t>
            </a:fld>
            <a:endParaRPr lang="en-IN"/>
          </a:p>
        </p:txBody>
      </p:sp>
    </p:spTree>
    <p:extLst>
      <p:ext uri="{BB962C8B-B14F-4D97-AF65-F5344CB8AC3E}">
        <p14:creationId xmlns:p14="http://schemas.microsoft.com/office/powerpoint/2010/main" val="4027065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E5394-244F-44BF-81E9-69AC21F345E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5854ACF-2C15-4F67-8E81-0DDE75A149F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FF902EE-2180-4379-9EF3-BEBC46A8D5B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50B8FC6-14A3-4F13-B33D-787E75F6A303}"/>
              </a:ext>
            </a:extLst>
          </p:cNvPr>
          <p:cNvSpPr>
            <a:spLocks noGrp="1"/>
          </p:cNvSpPr>
          <p:nvPr>
            <p:ph type="dt" sz="half" idx="10"/>
          </p:nvPr>
        </p:nvSpPr>
        <p:spPr/>
        <p:txBody>
          <a:bodyPr/>
          <a:lstStyle/>
          <a:p>
            <a:fld id="{ABEF7611-3066-4656-9185-6E3753E4E5FF}" type="datetimeFigureOut">
              <a:rPr lang="en-IN" smtClean="0"/>
              <a:t>28-04-2023</a:t>
            </a:fld>
            <a:endParaRPr lang="en-IN"/>
          </a:p>
        </p:txBody>
      </p:sp>
      <p:sp>
        <p:nvSpPr>
          <p:cNvPr id="6" name="Footer Placeholder 5">
            <a:extLst>
              <a:ext uri="{FF2B5EF4-FFF2-40B4-BE49-F238E27FC236}">
                <a16:creationId xmlns:a16="http://schemas.microsoft.com/office/drawing/2014/main" id="{390FC384-85F4-47BB-BAF9-21411BAD5F8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ABBD05-4CFA-4228-9ACD-9E637A4E0E45}"/>
              </a:ext>
            </a:extLst>
          </p:cNvPr>
          <p:cNvSpPr>
            <a:spLocks noGrp="1"/>
          </p:cNvSpPr>
          <p:nvPr>
            <p:ph type="sldNum" sz="quarter" idx="12"/>
          </p:nvPr>
        </p:nvSpPr>
        <p:spPr/>
        <p:txBody>
          <a:bodyPr/>
          <a:lstStyle/>
          <a:p>
            <a:fld id="{77058A91-4897-40A2-9068-B179B84BA80D}" type="slidenum">
              <a:rPr lang="en-IN" smtClean="0"/>
              <a:t>‹#›</a:t>
            </a:fld>
            <a:endParaRPr lang="en-IN"/>
          </a:p>
        </p:txBody>
      </p:sp>
    </p:spTree>
    <p:extLst>
      <p:ext uri="{BB962C8B-B14F-4D97-AF65-F5344CB8AC3E}">
        <p14:creationId xmlns:p14="http://schemas.microsoft.com/office/powerpoint/2010/main" val="883337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F688D-AA00-484E-A370-9B110A5B6AC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55191C7-BF71-4696-A0BA-D6D1FF40A9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25858C8-6225-49E0-BBEC-E4F0138C9CE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E9E8382-42EA-467C-BAC5-13E6EDB868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79F25D5-D42B-48D5-9F17-A7B25EE3669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AC2EF8B-D056-4200-831E-B2C880598C67}"/>
              </a:ext>
            </a:extLst>
          </p:cNvPr>
          <p:cNvSpPr>
            <a:spLocks noGrp="1"/>
          </p:cNvSpPr>
          <p:nvPr>
            <p:ph type="dt" sz="half" idx="10"/>
          </p:nvPr>
        </p:nvSpPr>
        <p:spPr/>
        <p:txBody>
          <a:bodyPr/>
          <a:lstStyle/>
          <a:p>
            <a:fld id="{ABEF7611-3066-4656-9185-6E3753E4E5FF}" type="datetimeFigureOut">
              <a:rPr lang="en-IN" smtClean="0"/>
              <a:t>28-04-2023</a:t>
            </a:fld>
            <a:endParaRPr lang="en-IN"/>
          </a:p>
        </p:txBody>
      </p:sp>
      <p:sp>
        <p:nvSpPr>
          <p:cNvPr id="8" name="Footer Placeholder 7">
            <a:extLst>
              <a:ext uri="{FF2B5EF4-FFF2-40B4-BE49-F238E27FC236}">
                <a16:creationId xmlns:a16="http://schemas.microsoft.com/office/drawing/2014/main" id="{C8A19E7B-28A2-4BF0-B119-6EC5BB52570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A9E5531-AD17-49A1-9007-F9CFC9EB4BFE}"/>
              </a:ext>
            </a:extLst>
          </p:cNvPr>
          <p:cNvSpPr>
            <a:spLocks noGrp="1"/>
          </p:cNvSpPr>
          <p:nvPr>
            <p:ph type="sldNum" sz="quarter" idx="12"/>
          </p:nvPr>
        </p:nvSpPr>
        <p:spPr/>
        <p:txBody>
          <a:bodyPr/>
          <a:lstStyle/>
          <a:p>
            <a:fld id="{77058A91-4897-40A2-9068-B179B84BA80D}" type="slidenum">
              <a:rPr lang="en-IN" smtClean="0"/>
              <a:t>‹#›</a:t>
            </a:fld>
            <a:endParaRPr lang="en-IN"/>
          </a:p>
        </p:txBody>
      </p:sp>
    </p:spTree>
    <p:extLst>
      <p:ext uri="{BB962C8B-B14F-4D97-AF65-F5344CB8AC3E}">
        <p14:creationId xmlns:p14="http://schemas.microsoft.com/office/powerpoint/2010/main" val="3645312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4373D-A71B-4BFF-82DD-2381ABCE8D9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A0B4691-12F6-446B-B329-3FFD53F1A5F7}"/>
              </a:ext>
            </a:extLst>
          </p:cNvPr>
          <p:cNvSpPr>
            <a:spLocks noGrp="1"/>
          </p:cNvSpPr>
          <p:nvPr>
            <p:ph type="dt" sz="half" idx="10"/>
          </p:nvPr>
        </p:nvSpPr>
        <p:spPr/>
        <p:txBody>
          <a:bodyPr/>
          <a:lstStyle/>
          <a:p>
            <a:fld id="{ABEF7611-3066-4656-9185-6E3753E4E5FF}" type="datetimeFigureOut">
              <a:rPr lang="en-IN" smtClean="0"/>
              <a:t>28-04-2023</a:t>
            </a:fld>
            <a:endParaRPr lang="en-IN"/>
          </a:p>
        </p:txBody>
      </p:sp>
      <p:sp>
        <p:nvSpPr>
          <p:cNvPr id="4" name="Footer Placeholder 3">
            <a:extLst>
              <a:ext uri="{FF2B5EF4-FFF2-40B4-BE49-F238E27FC236}">
                <a16:creationId xmlns:a16="http://schemas.microsoft.com/office/drawing/2014/main" id="{A775BA1D-DA8F-415C-8BD3-8805DDBE42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ECCB0C8-1BA1-471B-BCD1-31523A9F9CAA}"/>
              </a:ext>
            </a:extLst>
          </p:cNvPr>
          <p:cNvSpPr>
            <a:spLocks noGrp="1"/>
          </p:cNvSpPr>
          <p:nvPr>
            <p:ph type="sldNum" sz="quarter" idx="12"/>
          </p:nvPr>
        </p:nvSpPr>
        <p:spPr/>
        <p:txBody>
          <a:bodyPr/>
          <a:lstStyle/>
          <a:p>
            <a:fld id="{77058A91-4897-40A2-9068-B179B84BA80D}" type="slidenum">
              <a:rPr lang="en-IN" smtClean="0"/>
              <a:t>‹#›</a:t>
            </a:fld>
            <a:endParaRPr lang="en-IN"/>
          </a:p>
        </p:txBody>
      </p:sp>
    </p:spTree>
    <p:extLst>
      <p:ext uri="{BB962C8B-B14F-4D97-AF65-F5344CB8AC3E}">
        <p14:creationId xmlns:p14="http://schemas.microsoft.com/office/powerpoint/2010/main" val="2579487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8D9CFE-D586-40D0-97B6-22E45F261BEF}"/>
              </a:ext>
            </a:extLst>
          </p:cNvPr>
          <p:cNvSpPr>
            <a:spLocks noGrp="1"/>
          </p:cNvSpPr>
          <p:nvPr>
            <p:ph type="dt" sz="half" idx="10"/>
          </p:nvPr>
        </p:nvSpPr>
        <p:spPr/>
        <p:txBody>
          <a:bodyPr/>
          <a:lstStyle/>
          <a:p>
            <a:fld id="{ABEF7611-3066-4656-9185-6E3753E4E5FF}" type="datetimeFigureOut">
              <a:rPr lang="en-IN" smtClean="0"/>
              <a:t>28-04-2023</a:t>
            </a:fld>
            <a:endParaRPr lang="en-IN"/>
          </a:p>
        </p:txBody>
      </p:sp>
      <p:sp>
        <p:nvSpPr>
          <p:cNvPr id="3" name="Footer Placeholder 2">
            <a:extLst>
              <a:ext uri="{FF2B5EF4-FFF2-40B4-BE49-F238E27FC236}">
                <a16:creationId xmlns:a16="http://schemas.microsoft.com/office/drawing/2014/main" id="{20BB8FA7-9480-427F-B3CE-3E8B88F07D4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0FA739E-EB9E-4279-AFE9-05948D409097}"/>
              </a:ext>
            </a:extLst>
          </p:cNvPr>
          <p:cNvSpPr>
            <a:spLocks noGrp="1"/>
          </p:cNvSpPr>
          <p:nvPr>
            <p:ph type="sldNum" sz="quarter" idx="12"/>
          </p:nvPr>
        </p:nvSpPr>
        <p:spPr/>
        <p:txBody>
          <a:bodyPr/>
          <a:lstStyle/>
          <a:p>
            <a:fld id="{77058A91-4897-40A2-9068-B179B84BA80D}" type="slidenum">
              <a:rPr lang="en-IN" smtClean="0"/>
              <a:t>‹#›</a:t>
            </a:fld>
            <a:endParaRPr lang="en-IN"/>
          </a:p>
        </p:txBody>
      </p:sp>
    </p:spTree>
    <p:extLst>
      <p:ext uri="{BB962C8B-B14F-4D97-AF65-F5344CB8AC3E}">
        <p14:creationId xmlns:p14="http://schemas.microsoft.com/office/powerpoint/2010/main" val="2047004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F1C10-1FC3-4AF6-86AB-A753A23270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DD10B76-11B2-4E9D-B220-945A4AEB13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AF26D1A-FAFA-4E4F-B948-12F397558F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B92E336-9201-4F95-8F7F-02E7EDADF168}"/>
              </a:ext>
            </a:extLst>
          </p:cNvPr>
          <p:cNvSpPr>
            <a:spLocks noGrp="1"/>
          </p:cNvSpPr>
          <p:nvPr>
            <p:ph type="dt" sz="half" idx="10"/>
          </p:nvPr>
        </p:nvSpPr>
        <p:spPr/>
        <p:txBody>
          <a:bodyPr/>
          <a:lstStyle/>
          <a:p>
            <a:fld id="{ABEF7611-3066-4656-9185-6E3753E4E5FF}" type="datetimeFigureOut">
              <a:rPr lang="en-IN" smtClean="0"/>
              <a:t>28-04-2023</a:t>
            </a:fld>
            <a:endParaRPr lang="en-IN"/>
          </a:p>
        </p:txBody>
      </p:sp>
      <p:sp>
        <p:nvSpPr>
          <p:cNvPr id="6" name="Footer Placeholder 5">
            <a:extLst>
              <a:ext uri="{FF2B5EF4-FFF2-40B4-BE49-F238E27FC236}">
                <a16:creationId xmlns:a16="http://schemas.microsoft.com/office/drawing/2014/main" id="{7F7D0125-53F1-49B5-9728-C949725B0E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B9FC10-BA4F-4321-90EB-8BB026AE456E}"/>
              </a:ext>
            </a:extLst>
          </p:cNvPr>
          <p:cNvSpPr>
            <a:spLocks noGrp="1"/>
          </p:cNvSpPr>
          <p:nvPr>
            <p:ph type="sldNum" sz="quarter" idx="12"/>
          </p:nvPr>
        </p:nvSpPr>
        <p:spPr/>
        <p:txBody>
          <a:bodyPr/>
          <a:lstStyle/>
          <a:p>
            <a:fld id="{77058A91-4897-40A2-9068-B179B84BA80D}" type="slidenum">
              <a:rPr lang="en-IN" smtClean="0"/>
              <a:t>‹#›</a:t>
            </a:fld>
            <a:endParaRPr lang="en-IN"/>
          </a:p>
        </p:txBody>
      </p:sp>
    </p:spTree>
    <p:extLst>
      <p:ext uri="{BB962C8B-B14F-4D97-AF65-F5344CB8AC3E}">
        <p14:creationId xmlns:p14="http://schemas.microsoft.com/office/powerpoint/2010/main" val="229959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0BA4B-56F9-4073-A44F-264C23ABD5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C27AF8E-4927-4505-8A2D-73C9D1BD9D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9213D55-404C-40D5-AC84-F2E29095D7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3DA2A67-C3A1-489F-A6B0-1444249490D0}"/>
              </a:ext>
            </a:extLst>
          </p:cNvPr>
          <p:cNvSpPr>
            <a:spLocks noGrp="1"/>
          </p:cNvSpPr>
          <p:nvPr>
            <p:ph type="dt" sz="half" idx="10"/>
          </p:nvPr>
        </p:nvSpPr>
        <p:spPr/>
        <p:txBody>
          <a:bodyPr/>
          <a:lstStyle/>
          <a:p>
            <a:fld id="{ABEF7611-3066-4656-9185-6E3753E4E5FF}" type="datetimeFigureOut">
              <a:rPr lang="en-IN" smtClean="0"/>
              <a:t>28-04-2023</a:t>
            </a:fld>
            <a:endParaRPr lang="en-IN"/>
          </a:p>
        </p:txBody>
      </p:sp>
      <p:sp>
        <p:nvSpPr>
          <p:cNvPr id="6" name="Footer Placeholder 5">
            <a:extLst>
              <a:ext uri="{FF2B5EF4-FFF2-40B4-BE49-F238E27FC236}">
                <a16:creationId xmlns:a16="http://schemas.microsoft.com/office/drawing/2014/main" id="{1C4AD961-573C-43DA-BA65-C1C7D38EE3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E8D8C3-D9A7-4E69-BE57-96DAC24962B7}"/>
              </a:ext>
            </a:extLst>
          </p:cNvPr>
          <p:cNvSpPr>
            <a:spLocks noGrp="1"/>
          </p:cNvSpPr>
          <p:nvPr>
            <p:ph type="sldNum" sz="quarter" idx="12"/>
          </p:nvPr>
        </p:nvSpPr>
        <p:spPr/>
        <p:txBody>
          <a:bodyPr/>
          <a:lstStyle/>
          <a:p>
            <a:fld id="{77058A91-4897-40A2-9068-B179B84BA80D}" type="slidenum">
              <a:rPr lang="en-IN" smtClean="0"/>
              <a:t>‹#›</a:t>
            </a:fld>
            <a:endParaRPr lang="en-IN"/>
          </a:p>
        </p:txBody>
      </p:sp>
    </p:spTree>
    <p:extLst>
      <p:ext uri="{BB962C8B-B14F-4D97-AF65-F5344CB8AC3E}">
        <p14:creationId xmlns:p14="http://schemas.microsoft.com/office/powerpoint/2010/main" val="741802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0F0056-54ED-4FCD-8628-F3AB38DD1E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3B1C98D-9A65-4C26-B4CB-0EA68ACDC1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62AF54-D73F-4D2C-A054-71839F69AF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EF7611-3066-4656-9185-6E3753E4E5FF}" type="datetimeFigureOut">
              <a:rPr lang="en-IN" smtClean="0"/>
              <a:t>28-04-2023</a:t>
            </a:fld>
            <a:endParaRPr lang="en-IN"/>
          </a:p>
        </p:txBody>
      </p:sp>
      <p:sp>
        <p:nvSpPr>
          <p:cNvPr id="5" name="Footer Placeholder 4">
            <a:extLst>
              <a:ext uri="{FF2B5EF4-FFF2-40B4-BE49-F238E27FC236}">
                <a16:creationId xmlns:a16="http://schemas.microsoft.com/office/drawing/2014/main" id="{AA541742-C035-4101-85DD-BC4C224035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CFDB862-CC8A-4FD5-B13F-07F376539B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058A91-4897-40A2-9068-B179B84BA80D}" type="slidenum">
              <a:rPr lang="en-IN" smtClean="0"/>
              <a:t>‹#›</a:t>
            </a:fld>
            <a:endParaRPr lang="en-IN"/>
          </a:p>
        </p:txBody>
      </p:sp>
    </p:spTree>
    <p:extLst>
      <p:ext uri="{BB962C8B-B14F-4D97-AF65-F5344CB8AC3E}">
        <p14:creationId xmlns:p14="http://schemas.microsoft.com/office/powerpoint/2010/main" val="26498211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BF3DA-2687-4B9B-A823-5B54AD91A448}"/>
              </a:ext>
            </a:extLst>
          </p:cNvPr>
          <p:cNvSpPr>
            <a:spLocks noGrp="1"/>
          </p:cNvSpPr>
          <p:nvPr>
            <p:ph type="ctrTitle"/>
          </p:nvPr>
        </p:nvSpPr>
        <p:spPr>
          <a:xfrm>
            <a:off x="1524000" y="3152869"/>
            <a:ext cx="9144000" cy="2387600"/>
          </a:xfrm>
        </p:spPr>
        <p:txBody>
          <a:bodyPr>
            <a:normAutofit fontScale="90000"/>
          </a:bodyPr>
          <a:lstStyle/>
          <a:p>
            <a:r>
              <a:rPr lang="en-US" b="1" dirty="0"/>
              <a:t>Software Engineering | Capability maturity model (CMM)</a:t>
            </a:r>
            <a:br>
              <a:rPr lang="en-US" b="1" dirty="0"/>
            </a:br>
            <a:endParaRPr lang="en-IN" dirty="0"/>
          </a:p>
        </p:txBody>
      </p:sp>
    </p:spTree>
    <p:extLst>
      <p:ext uri="{BB962C8B-B14F-4D97-AF65-F5344CB8AC3E}">
        <p14:creationId xmlns:p14="http://schemas.microsoft.com/office/powerpoint/2010/main" val="2505873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0AC24-250B-4284-8EA0-B11F5AA5C965}"/>
              </a:ext>
            </a:extLst>
          </p:cNvPr>
          <p:cNvSpPr>
            <a:spLocks noGrp="1"/>
          </p:cNvSpPr>
          <p:nvPr>
            <p:ph type="title"/>
          </p:nvPr>
        </p:nvSpPr>
        <p:spPr>
          <a:xfrm>
            <a:off x="838200" y="2462866"/>
            <a:ext cx="10515600" cy="1325563"/>
          </a:xfrm>
        </p:spPr>
        <p:txBody>
          <a:bodyPr>
            <a:normAutofit fontScale="90000"/>
          </a:bodyPr>
          <a:lstStyle/>
          <a:p>
            <a:pPr algn="ctr"/>
            <a:r>
              <a:rPr lang="en-IN" sz="5400" b="1" dirty="0"/>
              <a:t>Personal Software Process (PSP)</a:t>
            </a:r>
            <a:br>
              <a:rPr lang="en-IN" b="1" dirty="0"/>
            </a:br>
            <a:endParaRPr lang="en-IN" dirty="0"/>
          </a:p>
        </p:txBody>
      </p:sp>
    </p:spTree>
    <p:extLst>
      <p:ext uri="{BB962C8B-B14F-4D97-AF65-F5344CB8AC3E}">
        <p14:creationId xmlns:p14="http://schemas.microsoft.com/office/powerpoint/2010/main" val="2068623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47BDCF-D5DA-41A6-815F-8DD199E38C17}"/>
              </a:ext>
            </a:extLst>
          </p:cNvPr>
          <p:cNvSpPr>
            <a:spLocks noGrp="1"/>
          </p:cNvSpPr>
          <p:nvPr>
            <p:ph idx="1"/>
          </p:nvPr>
        </p:nvSpPr>
        <p:spPr>
          <a:xfrm>
            <a:off x="524435" y="363070"/>
            <a:ext cx="10829365" cy="5983941"/>
          </a:xfrm>
        </p:spPr>
        <p:txBody>
          <a:bodyPr>
            <a:normAutofit lnSpcReduction="10000"/>
          </a:bodyPr>
          <a:lstStyle/>
          <a:p>
            <a:pPr marL="0" indent="0">
              <a:buNone/>
            </a:pPr>
            <a:r>
              <a:rPr lang="en-US" dirty="0"/>
              <a:t>Personal Software Process (PSP) is the skeleton or the structure that assist the engineers in finding a way to measure and improve the way of working to a great extend. It helps them in developing their respective skills at a personal level and the way of doing planning, estimations against the plans.</a:t>
            </a:r>
          </a:p>
          <a:p>
            <a:pPr fontAlgn="base"/>
            <a:r>
              <a:rPr lang="en-US" b="1" dirty="0"/>
              <a:t>Objectives of PSP :</a:t>
            </a:r>
            <a:br>
              <a:rPr lang="en-US" dirty="0"/>
            </a:br>
            <a:r>
              <a:rPr lang="en-US" dirty="0"/>
              <a:t>The aim of PSP is to give software engineers with the regulated methods for the betterment of personal software development processes.</a:t>
            </a:r>
            <a:br>
              <a:rPr lang="en-US" dirty="0"/>
            </a:br>
            <a:r>
              <a:rPr lang="en-US" dirty="0"/>
              <a:t>The PSP helps software engineers to:</a:t>
            </a:r>
          </a:p>
          <a:p>
            <a:pPr fontAlgn="base"/>
            <a:r>
              <a:rPr lang="en-US" dirty="0"/>
              <a:t>Improve their approximating and planning skills.</a:t>
            </a:r>
          </a:p>
          <a:p>
            <a:pPr fontAlgn="base"/>
            <a:r>
              <a:rPr lang="en-US" dirty="0"/>
              <a:t>Make promises that can be fulfilled.</a:t>
            </a:r>
          </a:p>
          <a:p>
            <a:pPr fontAlgn="base"/>
            <a:r>
              <a:rPr lang="en-US" dirty="0"/>
              <a:t>Manage the standards of their projects.</a:t>
            </a:r>
          </a:p>
          <a:p>
            <a:pPr fontAlgn="base"/>
            <a:r>
              <a:rPr lang="en-US" dirty="0"/>
              <a:t>Reduce the number of faults and imperfections in their work.</a:t>
            </a:r>
          </a:p>
          <a:p>
            <a:pPr marL="0" indent="0">
              <a:buNone/>
            </a:pPr>
            <a:endParaRPr lang="en-IN" dirty="0"/>
          </a:p>
        </p:txBody>
      </p:sp>
    </p:spTree>
    <p:extLst>
      <p:ext uri="{BB962C8B-B14F-4D97-AF65-F5344CB8AC3E}">
        <p14:creationId xmlns:p14="http://schemas.microsoft.com/office/powerpoint/2010/main" val="791010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FC3DCE-CBAD-465F-A657-650591D40F20}"/>
              </a:ext>
            </a:extLst>
          </p:cNvPr>
          <p:cNvSpPr>
            <a:spLocks noGrp="1"/>
          </p:cNvSpPr>
          <p:nvPr>
            <p:ph idx="1"/>
          </p:nvPr>
        </p:nvSpPr>
        <p:spPr>
          <a:xfrm>
            <a:off x="658906" y="497541"/>
            <a:ext cx="10694894" cy="5943600"/>
          </a:xfrm>
        </p:spPr>
        <p:txBody>
          <a:bodyPr/>
          <a:lstStyle/>
          <a:p>
            <a:pPr marL="0" indent="0">
              <a:buNone/>
            </a:pPr>
            <a:r>
              <a:rPr lang="en-US" b="1" dirty="0"/>
              <a:t>Time measurement:</a:t>
            </a:r>
            <a:br>
              <a:rPr lang="en-US" dirty="0"/>
            </a:br>
            <a:r>
              <a:rPr lang="en-US" dirty="0"/>
              <a:t>Personal Software Process recommend that the developers should structure the way to spend the time. The developer must measure and count the time they spend on different activities during the development.</a:t>
            </a:r>
          </a:p>
          <a:p>
            <a:pPr marL="0" indent="0">
              <a:buNone/>
            </a:pPr>
            <a:r>
              <a:rPr lang="en-US" b="1" dirty="0"/>
              <a:t>PSP Planning :</a:t>
            </a:r>
            <a:br>
              <a:rPr lang="en-US" dirty="0"/>
            </a:br>
            <a:r>
              <a:rPr lang="en-US" dirty="0"/>
              <a:t>The engineers should plan the project before developing because without planning a high effort may be wasted on unimportant activities which may lead to a poor and unsatisfactory quality of the result.</a:t>
            </a:r>
            <a:endParaRPr lang="en-IN" dirty="0"/>
          </a:p>
        </p:txBody>
      </p:sp>
    </p:spTree>
    <p:extLst>
      <p:ext uri="{BB962C8B-B14F-4D97-AF65-F5344CB8AC3E}">
        <p14:creationId xmlns:p14="http://schemas.microsoft.com/office/powerpoint/2010/main" val="2895125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2F7276-0E60-48E2-BDC9-656AE9E18316}"/>
              </a:ext>
            </a:extLst>
          </p:cNvPr>
          <p:cNvSpPr>
            <a:spLocks noGrp="1"/>
          </p:cNvSpPr>
          <p:nvPr>
            <p:ph idx="1"/>
          </p:nvPr>
        </p:nvSpPr>
        <p:spPr>
          <a:xfrm>
            <a:off x="838200" y="497541"/>
            <a:ext cx="10515600" cy="5679422"/>
          </a:xfrm>
        </p:spPr>
        <p:txBody>
          <a:bodyPr/>
          <a:lstStyle/>
          <a:p>
            <a:pPr fontAlgn="base"/>
            <a:r>
              <a:rPr lang="en-US" b="1" dirty="0"/>
              <a:t>Levels of Personal Software Process :</a:t>
            </a:r>
            <a:br>
              <a:rPr lang="en-US" dirty="0"/>
            </a:br>
            <a:r>
              <a:rPr lang="en-US" dirty="0"/>
              <a:t>Personal Software Process (PSP) has four levels-</a:t>
            </a:r>
          </a:p>
          <a:p>
            <a:pPr fontAlgn="base"/>
            <a:r>
              <a:rPr lang="en-US" b="1" dirty="0"/>
              <a:t>PSP 0 –</a:t>
            </a:r>
            <a:br>
              <a:rPr lang="en-US" dirty="0"/>
            </a:br>
            <a:r>
              <a:rPr lang="en-US" dirty="0"/>
              <a:t>The first level of Personal Software Process, PSP 0 includes Personal measurement , basic size measures, coding standards.</a:t>
            </a:r>
          </a:p>
          <a:p>
            <a:pPr fontAlgn="base"/>
            <a:r>
              <a:rPr lang="en-US" b="1" dirty="0"/>
              <a:t>PSP 1 –</a:t>
            </a:r>
            <a:br>
              <a:rPr lang="en-US" dirty="0"/>
            </a:br>
            <a:r>
              <a:rPr lang="en-US" dirty="0"/>
              <a:t>This level includes the planning of time and scheduling .</a:t>
            </a:r>
          </a:p>
          <a:p>
            <a:pPr fontAlgn="base"/>
            <a:r>
              <a:rPr lang="en-US" b="1" dirty="0"/>
              <a:t>PSP 2 –</a:t>
            </a:r>
            <a:br>
              <a:rPr lang="en-US" dirty="0"/>
            </a:br>
            <a:r>
              <a:rPr lang="en-US" dirty="0"/>
              <a:t>This level introduces the personal quality management ,design and code reviews.</a:t>
            </a:r>
          </a:p>
          <a:p>
            <a:pPr fontAlgn="base"/>
            <a:r>
              <a:rPr lang="en-US" b="1"/>
              <a:t>PSP 3 –</a:t>
            </a:r>
            <a:br>
              <a:rPr lang="en-US"/>
            </a:br>
            <a:r>
              <a:rPr lang="en-US"/>
              <a:t>The last level of the Personal Software Process is for the Personal process evolution.</a:t>
            </a:r>
          </a:p>
          <a:p>
            <a:endParaRPr lang="en-IN" dirty="0"/>
          </a:p>
        </p:txBody>
      </p:sp>
    </p:spTree>
    <p:extLst>
      <p:ext uri="{BB962C8B-B14F-4D97-AF65-F5344CB8AC3E}">
        <p14:creationId xmlns:p14="http://schemas.microsoft.com/office/powerpoint/2010/main" val="2471192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A17B5-E7F6-4A33-967D-1DC754BE7C0C}"/>
              </a:ext>
            </a:extLst>
          </p:cNvPr>
          <p:cNvSpPr>
            <a:spLocks noGrp="1"/>
          </p:cNvSpPr>
          <p:nvPr>
            <p:ph type="title"/>
          </p:nvPr>
        </p:nvSpPr>
        <p:spPr>
          <a:xfrm>
            <a:off x="838200" y="2530102"/>
            <a:ext cx="10515600" cy="1325563"/>
          </a:xfrm>
        </p:spPr>
        <p:txBody>
          <a:bodyPr>
            <a:normAutofit fontScale="90000"/>
          </a:bodyPr>
          <a:lstStyle/>
          <a:p>
            <a:pPr algn="ctr"/>
            <a:r>
              <a:rPr lang="en-IN" sz="9600" b="1" dirty="0">
                <a:latin typeface="Times New Roman" panose="02020603050405020304" pitchFamily="18" charset="0"/>
                <a:cs typeface="Times New Roman" panose="02020603050405020304" pitchFamily="18" charset="0"/>
              </a:rPr>
              <a:t>Six Sigma</a:t>
            </a:r>
            <a:br>
              <a:rPr lang="en-IN" b="1" dirty="0"/>
            </a:br>
            <a:endParaRPr lang="en-IN" dirty="0"/>
          </a:p>
        </p:txBody>
      </p:sp>
    </p:spTree>
    <p:extLst>
      <p:ext uri="{BB962C8B-B14F-4D97-AF65-F5344CB8AC3E}">
        <p14:creationId xmlns:p14="http://schemas.microsoft.com/office/powerpoint/2010/main" val="2492275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EA69EC-7F81-4CB5-A4DB-820DBBED3472}"/>
              </a:ext>
            </a:extLst>
          </p:cNvPr>
          <p:cNvSpPr>
            <a:spLocks noGrp="1"/>
          </p:cNvSpPr>
          <p:nvPr>
            <p:ph idx="1"/>
          </p:nvPr>
        </p:nvSpPr>
        <p:spPr>
          <a:xfrm>
            <a:off x="309282" y="349624"/>
            <a:ext cx="11044518" cy="5827339"/>
          </a:xfrm>
        </p:spPr>
        <p:txBody>
          <a:bodyPr/>
          <a:lstStyle/>
          <a:p>
            <a:r>
              <a:rPr lang="en-US" b="1" dirty="0"/>
              <a:t>Six Sigma</a:t>
            </a:r>
            <a:r>
              <a:rPr lang="en-US" dirty="0"/>
              <a:t> is the process of producing high and improved quality output. This can be done in two phases – identification and elimination. The cause of defects is identified and appropriate elimination is done which reduces variation in whole processes. A six sigma method is one in which 99.99966% of all the products to be produced have the same features and are of free from defects.</a:t>
            </a:r>
            <a:endParaRPr lang="en-IN" dirty="0"/>
          </a:p>
        </p:txBody>
      </p:sp>
      <p:pic>
        <p:nvPicPr>
          <p:cNvPr id="1026" name="Picture 2" descr="Lightbox">
            <a:extLst>
              <a:ext uri="{FF2B5EF4-FFF2-40B4-BE49-F238E27FC236}">
                <a16:creationId xmlns:a16="http://schemas.microsoft.com/office/drawing/2014/main" id="{B869AE53-8B5A-446C-ABDD-D9CF8557A0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5476" y="2770094"/>
            <a:ext cx="7134225" cy="3986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7636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C8ED86-8DF9-464C-B056-99C4B40EAD05}"/>
              </a:ext>
            </a:extLst>
          </p:cNvPr>
          <p:cNvSpPr>
            <a:spLocks noGrp="1"/>
          </p:cNvSpPr>
          <p:nvPr>
            <p:ph idx="1"/>
          </p:nvPr>
        </p:nvSpPr>
        <p:spPr>
          <a:xfrm>
            <a:off x="838200" y="416859"/>
            <a:ext cx="10515600" cy="5760104"/>
          </a:xfrm>
        </p:spPr>
        <p:txBody>
          <a:bodyPr>
            <a:normAutofit lnSpcReduction="10000"/>
          </a:bodyPr>
          <a:lstStyle/>
          <a:p>
            <a:pPr fontAlgn="base"/>
            <a:r>
              <a:rPr lang="en-US" b="1" dirty="0"/>
              <a:t>Characteristics of Six Sigma:</a:t>
            </a:r>
            <a:br>
              <a:rPr lang="en-US" dirty="0"/>
            </a:br>
            <a:r>
              <a:rPr lang="en-US" dirty="0"/>
              <a:t>The Characteristics of Six Sigma are as follows:</a:t>
            </a:r>
          </a:p>
          <a:p>
            <a:pPr fontAlgn="base"/>
            <a:r>
              <a:rPr lang="en-US" b="1" dirty="0"/>
              <a:t>Statistical Quality Control:</a:t>
            </a:r>
            <a:br>
              <a:rPr lang="en-US" dirty="0"/>
            </a:br>
            <a:r>
              <a:rPr lang="en-US" dirty="0"/>
              <a:t>Six Sigma is derived from the Greek Letter ? which denote Standard Deviation in statistics. Standard Deviation is used for measuring the quality of output.</a:t>
            </a:r>
          </a:p>
          <a:p>
            <a:pPr fontAlgn="base"/>
            <a:r>
              <a:rPr lang="en-US" b="1" dirty="0"/>
              <a:t>Methodical Approach:</a:t>
            </a:r>
            <a:br>
              <a:rPr lang="en-US" dirty="0"/>
            </a:br>
            <a:r>
              <a:rPr lang="en-US" dirty="0"/>
              <a:t>The Six Sigma is a systematic approach of application in DMAIC and DMADV which can be used to improve the quality of production. DMAIC means for Design-Measure- Analyze-Improve-Control. While DMADV stands for Design-Measure-Analyze-Design-Verify.</a:t>
            </a:r>
          </a:p>
          <a:p>
            <a:pPr fontAlgn="base"/>
            <a:r>
              <a:rPr lang="en-US" b="1" dirty="0"/>
              <a:t>Fact and Data-Based Approach:</a:t>
            </a:r>
            <a:br>
              <a:rPr lang="en-US" dirty="0"/>
            </a:br>
            <a:r>
              <a:rPr lang="en-US" dirty="0"/>
              <a:t>The statistical and methodical method shows the scientific basis of the technique.</a:t>
            </a:r>
          </a:p>
          <a:p>
            <a:endParaRPr lang="en-IN" dirty="0"/>
          </a:p>
        </p:txBody>
      </p:sp>
    </p:spTree>
    <p:extLst>
      <p:ext uri="{BB962C8B-B14F-4D97-AF65-F5344CB8AC3E}">
        <p14:creationId xmlns:p14="http://schemas.microsoft.com/office/powerpoint/2010/main" val="1202133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Lightbox">
            <a:extLst>
              <a:ext uri="{FF2B5EF4-FFF2-40B4-BE49-F238E27FC236}">
                <a16:creationId xmlns:a16="http://schemas.microsoft.com/office/drawing/2014/main" id="{96523989-49C2-4E5A-A80F-01A68258FE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2375" y="171450"/>
            <a:ext cx="4667250" cy="6515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1056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DD0DFF-1756-4A88-A8B7-8925489F2668}"/>
              </a:ext>
            </a:extLst>
          </p:cNvPr>
          <p:cNvSpPr>
            <a:spLocks noGrp="1"/>
          </p:cNvSpPr>
          <p:nvPr>
            <p:ph idx="1"/>
          </p:nvPr>
        </p:nvSpPr>
        <p:spPr>
          <a:xfrm>
            <a:off x="838200" y="336176"/>
            <a:ext cx="10515600" cy="5840787"/>
          </a:xfrm>
        </p:spPr>
        <p:txBody>
          <a:bodyPr/>
          <a:lstStyle/>
          <a:p>
            <a:pPr fontAlgn="base"/>
            <a:r>
              <a:rPr lang="en-US" b="1" dirty="0"/>
              <a:t>Project and Objective-Based Focus:</a:t>
            </a:r>
            <a:br>
              <a:rPr lang="en-US" dirty="0"/>
            </a:br>
            <a:r>
              <a:rPr lang="en-US" dirty="0"/>
              <a:t>The Six Sigma process is implemented to focus on the requirements and conditions.</a:t>
            </a:r>
          </a:p>
          <a:p>
            <a:pPr fontAlgn="base"/>
            <a:r>
              <a:rPr lang="en-US" b="1" dirty="0"/>
              <a:t>Customer Focus:</a:t>
            </a:r>
            <a:br>
              <a:rPr lang="en-US" dirty="0"/>
            </a:br>
            <a:r>
              <a:rPr lang="en-US" dirty="0"/>
              <a:t>The customer focus is fundamental to the Six Sigma approach. The quality improvement and control standards are based on specific customer requirements.</a:t>
            </a:r>
          </a:p>
          <a:p>
            <a:pPr fontAlgn="base"/>
            <a:r>
              <a:rPr lang="en-US" b="1" dirty="0"/>
              <a:t>Teamwork Approach to Quality Management:</a:t>
            </a:r>
            <a:br>
              <a:rPr lang="en-US" dirty="0"/>
            </a:br>
            <a:r>
              <a:rPr lang="en-US" dirty="0"/>
              <a:t>The Six Sigma process requires organizations to get organized for improving quality.</a:t>
            </a:r>
          </a:p>
          <a:p>
            <a:endParaRPr lang="en-IN" dirty="0"/>
          </a:p>
        </p:txBody>
      </p:sp>
    </p:spTree>
    <p:extLst>
      <p:ext uri="{BB962C8B-B14F-4D97-AF65-F5344CB8AC3E}">
        <p14:creationId xmlns:p14="http://schemas.microsoft.com/office/powerpoint/2010/main" val="7205091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60A1B9-7138-48FE-BC1D-B2D26B5FE815}"/>
              </a:ext>
            </a:extLst>
          </p:cNvPr>
          <p:cNvSpPr>
            <a:spLocks noGrp="1"/>
          </p:cNvSpPr>
          <p:nvPr>
            <p:ph idx="1"/>
          </p:nvPr>
        </p:nvSpPr>
        <p:spPr>
          <a:xfrm>
            <a:off x="376518" y="416858"/>
            <a:ext cx="10977282" cy="6131859"/>
          </a:xfrm>
        </p:spPr>
        <p:txBody>
          <a:bodyPr>
            <a:normAutofit fontScale="92500" lnSpcReduction="10000"/>
          </a:bodyPr>
          <a:lstStyle/>
          <a:p>
            <a:pPr fontAlgn="base"/>
            <a:r>
              <a:rPr lang="en-US" b="1" dirty="0"/>
              <a:t>Six Sigma Methodologies:</a:t>
            </a:r>
            <a:br>
              <a:rPr lang="en-US" dirty="0"/>
            </a:br>
            <a:r>
              <a:rPr lang="en-US" dirty="0"/>
              <a:t>Two methodologies used in the Six Sigma projects are DMAIC and DMADV.</a:t>
            </a:r>
          </a:p>
          <a:p>
            <a:pPr fontAlgn="base"/>
            <a:r>
              <a:rPr lang="en-US" b="1" dirty="0"/>
              <a:t>DMAIC</a:t>
            </a:r>
            <a:r>
              <a:rPr lang="en-US" dirty="0"/>
              <a:t> is used to enhance an existing business process. The DMAIC project methodology has five phases:</a:t>
            </a:r>
          </a:p>
          <a:p>
            <a:pPr lvl="1" fontAlgn="base"/>
            <a:r>
              <a:rPr lang="en-US" dirty="0"/>
              <a:t>Define</a:t>
            </a:r>
          </a:p>
          <a:p>
            <a:pPr lvl="1" fontAlgn="base"/>
            <a:r>
              <a:rPr lang="en-US" dirty="0"/>
              <a:t>Measure</a:t>
            </a:r>
          </a:p>
          <a:p>
            <a:pPr lvl="1" fontAlgn="base"/>
            <a:r>
              <a:rPr lang="en-US" dirty="0"/>
              <a:t>Analyze</a:t>
            </a:r>
          </a:p>
          <a:p>
            <a:pPr lvl="1" fontAlgn="base"/>
            <a:r>
              <a:rPr lang="en-US" dirty="0"/>
              <a:t>Improve</a:t>
            </a:r>
          </a:p>
          <a:p>
            <a:pPr lvl="1" fontAlgn="base"/>
            <a:r>
              <a:rPr lang="en-US" dirty="0"/>
              <a:t>Control</a:t>
            </a:r>
          </a:p>
          <a:p>
            <a:pPr fontAlgn="base"/>
            <a:r>
              <a:rPr lang="en-US" b="1" dirty="0"/>
              <a:t>DMADV</a:t>
            </a:r>
            <a:r>
              <a:rPr lang="en-US" dirty="0"/>
              <a:t> is used to create new product designs or process designs. The DMADV project methodology also has five phases:</a:t>
            </a:r>
          </a:p>
          <a:p>
            <a:pPr lvl="1" fontAlgn="base"/>
            <a:r>
              <a:rPr lang="en-US" dirty="0"/>
              <a:t>Define</a:t>
            </a:r>
          </a:p>
          <a:p>
            <a:pPr lvl="1" fontAlgn="base"/>
            <a:r>
              <a:rPr lang="en-US" dirty="0"/>
              <a:t>Measure</a:t>
            </a:r>
          </a:p>
          <a:p>
            <a:pPr lvl="1" fontAlgn="base"/>
            <a:r>
              <a:rPr lang="en-US" dirty="0"/>
              <a:t>Analyze</a:t>
            </a:r>
          </a:p>
          <a:p>
            <a:pPr lvl="1" fontAlgn="base"/>
            <a:r>
              <a:rPr lang="en-US" dirty="0"/>
              <a:t>Design</a:t>
            </a:r>
          </a:p>
          <a:p>
            <a:pPr lvl="1" fontAlgn="base"/>
            <a:r>
              <a:rPr lang="en-US" dirty="0"/>
              <a:t>Verify</a:t>
            </a:r>
          </a:p>
          <a:p>
            <a:endParaRPr lang="en-IN" dirty="0"/>
          </a:p>
        </p:txBody>
      </p:sp>
    </p:spTree>
    <p:extLst>
      <p:ext uri="{BB962C8B-B14F-4D97-AF65-F5344CB8AC3E}">
        <p14:creationId xmlns:p14="http://schemas.microsoft.com/office/powerpoint/2010/main" val="976680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135833-2A52-4AEE-9AFE-2F02AE152DE3}"/>
              </a:ext>
            </a:extLst>
          </p:cNvPr>
          <p:cNvSpPr>
            <a:spLocks noGrp="1"/>
          </p:cNvSpPr>
          <p:nvPr>
            <p:ph idx="1"/>
          </p:nvPr>
        </p:nvSpPr>
        <p:spPr>
          <a:xfrm>
            <a:off x="484094" y="605118"/>
            <a:ext cx="10869706" cy="5782235"/>
          </a:xfrm>
        </p:spPr>
        <p:txBody>
          <a:bodyPr/>
          <a:lstStyle/>
          <a:p>
            <a:pPr marL="0" indent="0" fontAlgn="base">
              <a:buNone/>
            </a:pPr>
            <a:r>
              <a:rPr lang="en-US" b="1" dirty="0"/>
              <a:t>CMM was developed by the Software Engineering Institute (SEI) at Carnegie Mellon University in 1987.</a:t>
            </a:r>
            <a:r>
              <a:rPr lang="en-US" dirty="0"/>
              <a:t> </a:t>
            </a:r>
          </a:p>
          <a:p>
            <a:pPr fontAlgn="base"/>
            <a:r>
              <a:rPr lang="en-US" dirty="0"/>
              <a:t>It is not a software process model. It is a framework that is used to analyze the approach and techniques followed by any organization to develop software products.</a:t>
            </a:r>
          </a:p>
          <a:p>
            <a:pPr fontAlgn="base"/>
            <a:r>
              <a:rPr lang="en-US" dirty="0"/>
              <a:t>It also provides guidelines to further enhance the maturity of the process used to develop those software products.</a:t>
            </a:r>
          </a:p>
          <a:p>
            <a:pPr fontAlgn="base"/>
            <a:r>
              <a:rPr lang="en-US" dirty="0"/>
              <a:t>It is based on profound feedback and development practices adopted by the most successful organizations worldwide.</a:t>
            </a:r>
          </a:p>
          <a:p>
            <a:pPr fontAlgn="base"/>
            <a:r>
              <a:rPr lang="en-US" dirty="0"/>
              <a:t>This model describes a strategy for software process improvement that should be followed by moving through 5 different levels.</a:t>
            </a:r>
          </a:p>
          <a:p>
            <a:pPr fontAlgn="base"/>
            <a:r>
              <a:rPr lang="en-US" dirty="0"/>
              <a:t>Each level of maturity shows a process capability level. All the levels except level-1 are further described by Key Process Areas (KPA’s).</a:t>
            </a:r>
          </a:p>
          <a:p>
            <a:endParaRPr lang="en-IN" dirty="0"/>
          </a:p>
        </p:txBody>
      </p:sp>
    </p:spTree>
    <p:extLst>
      <p:ext uri="{BB962C8B-B14F-4D97-AF65-F5344CB8AC3E}">
        <p14:creationId xmlns:p14="http://schemas.microsoft.com/office/powerpoint/2010/main" val="11708563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3E372-EFAF-48D4-8A4A-1EA74D29F558}"/>
              </a:ext>
            </a:extLst>
          </p:cNvPr>
          <p:cNvSpPr>
            <a:spLocks noGrp="1"/>
          </p:cNvSpPr>
          <p:nvPr>
            <p:ph type="title"/>
          </p:nvPr>
        </p:nvSpPr>
        <p:spPr>
          <a:xfrm>
            <a:off x="838200" y="2879725"/>
            <a:ext cx="10515600" cy="1325563"/>
          </a:xfrm>
        </p:spPr>
        <p:txBody>
          <a:bodyPr/>
          <a:lstStyle/>
          <a:p>
            <a:r>
              <a:rPr lang="en-US" b="1" dirty="0"/>
              <a:t>Computer Aided Software Engineering (CASE)</a:t>
            </a:r>
            <a:br>
              <a:rPr lang="en-US" b="1" dirty="0"/>
            </a:br>
            <a:endParaRPr lang="en-IN" dirty="0"/>
          </a:p>
        </p:txBody>
      </p:sp>
    </p:spTree>
    <p:extLst>
      <p:ext uri="{BB962C8B-B14F-4D97-AF65-F5344CB8AC3E}">
        <p14:creationId xmlns:p14="http://schemas.microsoft.com/office/powerpoint/2010/main" val="31807256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F77842-D82F-4C4C-9936-C884B97E28F0}"/>
              </a:ext>
            </a:extLst>
          </p:cNvPr>
          <p:cNvSpPr>
            <a:spLocks noGrp="1"/>
          </p:cNvSpPr>
          <p:nvPr>
            <p:ph idx="1"/>
          </p:nvPr>
        </p:nvSpPr>
        <p:spPr>
          <a:xfrm>
            <a:off x="578224" y="349624"/>
            <a:ext cx="10775576" cy="6131858"/>
          </a:xfrm>
        </p:spPr>
        <p:txBody>
          <a:bodyPr>
            <a:normAutofit fontScale="92500"/>
          </a:bodyPr>
          <a:lstStyle/>
          <a:p>
            <a:pPr algn="just" fontAlgn="base"/>
            <a:r>
              <a:rPr lang="en-US" b="1" dirty="0"/>
              <a:t>Computer-aided software engineering (CASE)</a:t>
            </a:r>
            <a:r>
              <a:rPr lang="en-US" dirty="0"/>
              <a:t> is the implementation of computer-facilitated tools and methods in software development. CASE is used to ensure high-quality and defect-free software. CASE ensures a check-pointed and disciplined approach and helps designers, developers, testers, managers, and others to see the project milestones during development. </a:t>
            </a:r>
          </a:p>
          <a:p>
            <a:pPr algn="just" fontAlgn="base"/>
            <a:r>
              <a:rPr lang="en-US" dirty="0"/>
              <a:t>CASE can also help as a warehouse for documents related to projects, like business plans, requirements, and design specifications. One of the major advantages of using CASE is the delivery of the final product, which is more likely to meet real-world requirements as it ensures that customers remain part of the process. </a:t>
            </a:r>
          </a:p>
          <a:p>
            <a:pPr algn="just" fontAlgn="base"/>
            <a:r>
              <a:rPr lang="en-US" dirty="0"/>
              <a:t>CASE illustrates a wide set of labor-saving tools that are used in software development. It generates a framework for organizing projects and to be helpful in enhancing productivity. There was more interest in the concept of CASE tools years ago, but less so today, as the tools have morphed into different functions, often in reaction to software developer needs. The concept of CASE also received a heavy dose of criticism after its release.</a:t>
            </a:r>
          </a:p>
          <a:p>
            <a:endParaRPr lang="en-IN" dirty="0"/>
          </a:p>
        </p:txBody>
      </p:sp>
    </p:spTree>
    <p:extLst>
      <p:ext uri="{BB962C8B-B14F-4D97-AF65-F5344CB8AC3E}">
        <p14:creationId xmlns:p14="http://schemas.microsoft.com/office/powerpoint/2010/main" val="16257652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544F20-FB47-4B94-8B2F-DB0E4B17226D}"/>
              </a:ext>
            </a:extLst>
          </p:cNvPr>
          <p:cNvSpPr>
            <a:spLocks noGrp="1"/>
          </p:cNvSpPr>
          <p:nvPr>
            <p:ph idx="1"/>
          </p:nvPr>
        </p:nvSpPr>
        <p:spPr>
          <a:xfrm>
            <a:off x="457200" y="322729"/>
            <a:ext cx="10896600" cy="6145306"/>
          </a:xfrm>
        </p:spPr>
        <p:txBody>
          <a:bodyPr/>
          <a:lstStyle/>
          <a:p>
            <a:r>
              <a:rPr lang="en-US" b="1" dirty="0"/>
              <a:t>CASE Tools: </a:t>
            </a:r>
            <a:r>
              <a:rPr lang="en-US" dirty="0"/>
              <a:t>The essential idea of CASE tools is that in-built programs can help to analyze developing systems in order to enhance quality and provide better outcomes. Throughout the 1990, CASE tool became part of the software lexicon, and big companies like IBM were using these kinds of tools to help create software. </a:t>
            </a:r>
          </a:p>
          <a:p>
            <a:pPr marL="0" indent="0" fontAlgn="base">
              <a:buNone/>
            </a:pPr>
            <a:r>
              <a:rPr lang="en-US" b="1" dirty="0"/>
              <a:t>Types of CASE Tools:  </a:t>
            </a:r>
          </a:p>
          <a:p>
            <a:pPr fontAlgn="base"/>
            <a:r>
              <a:rPr lang="en-US" b="1" dirty="0"/>
              <a:t>Diagramming Tools:</a:t>
            </a:r>
            <a:r>
              <a:rPr lang="en-US" dirty="0"/>
              <a:t> </a:t>
            </a:r>
            <a:br>
              <a:rPr lang="en-US" dirty="0"/>
            </a:br>
            <a:r>
              <a:rPr lang="en-US" dirty="0"/>
              <a:t>It helps in diagrammatic and graphical representations of the data and system processes. It represents system elements, control flow and data flow among different software components and system structures in a pictorial form. For example, Flow Chart Maker tool for making state-of-the-art flowcharts.  </a:t>
            </a:r>
          </a:p>
          <a:p>
            <a:pPr fontAlgn="base"/>
            <a:r>
              <a:rPr lang="en-US" b="1" dirty="0"/>
              <a:t>Computer Display and Report Generators:</a:t>
            </a:r>
            <a:r>
              <a:rPr lang="en-US" dirty="0"/>
              <a:t> These help in understanding the data requirements and the relationships involved. </a:t>
            </a:r>
          </a:p>
          <a:p>
            <a:endParaRPr lang="en-IN" dirty="0"/>
          </a:p>
        </p:txBody>
      </p:sp>
    </p:spTree>
    <p:extLst>
      <p:ext uri="{BB962C8B-B14F-4D97-AF65-F5344CB8AC3E}">
        <p14:creationId xmlns:p14="http://schemas.microsoft.com/office/powerpoint/2010/main" val="42683738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02B7A8-B6B1-45CD-90A9-01AB779F0ADE}"/>
              </a:ext>
            </a:extLst>
          </p:cNvPr>
          <p:cNvSpPr>
            <a:spLocks noGrp="1"/>
          </p:cNvSpPr>
          <p:nvPr>
            <p:ph idx="1"/>
          </p:nvPr>
        </p:nvSpPr>
        <p:spPr>
          <a:xfrm>
            <a:off x="497541" y="363071"/>
            <a:ext cx="10856259" cy="6172200"/>
          </a:xfrm>
        </p:spPr>
        <p:txBody>
          <a:bodyPr>
            <a:normAutofit lnSpcReduction="10000"/>
          </a:bodyPr>
          <a:lstStyle/>
          <a:p>
            <a:pPr fontAlgn="base"/>
            <a:r>
              <a:rPr lang="en-US" b="1" dirty="0"/>
              <a:t>Analysis Tools:</a:t>
            </a:r>
            <a:r>
              <a:rPr lang="en-US" dirty="0"/>
              <a:t> It focuses on inconsistent, incorrect specifications involved in the diagram and data flow. It helps in collecting requirements, automatically check for any irregularity, imprecision in the diagrams, data redundancies, or erroneous omissions. </a:t>
            </a:r>
            <a:br>
              <a:rPr lang="en-US" dirty="0"/>
            </a:br>
            <a:r>
              <a:rPr lang="en-US" dirty="0"/>
              <a:t>For example:</a:t>
            </a:r>
          </a:p>
          <a:p>
            <a:pPr lvl="1" fontAlgn="base"/>
            <a:r>
              <a:rPr lang="en-US" dirty="0"/>
              <a:t>(</a:t>
            </a:r>
            <a:r>
              <a:rPr lang="en-US" dirty="0" err="1"/>
              <a:t>i</a:t>
            </a:r>
            <a:r>
              <a:rPr lang="en-US" dirty="0"/>
              <a:t>) Accept 360, </a:t>
            </a:r>
            <a:r>
              <a:rPr lang="en-US" dirty="0" err="1"/>
              <a:t>Accompa</a:t>
            </a:r>
            <a:r>
              <a:rPr lang="en-US" dirty="0"/>
              <a:t>, </a:t>
            </a:r>
            <a:r>
              <a:rPr lang="en-US" dirty="0" err="1"/>
              <a:t>CaseComplete</a:t>
            </a:r>
            <a:r>
              <a:rPr lang="en-US" dirty="0"/>
              <a:t> for requirement analysis. </a:t>
            </a:r>
          </a:p>
          <a:p>
            <a:pPr lvl="1" fontAlgn="base"/>
            <a:r>
              <a:rPr lang="en-US" dirty="0"/>
              <a:t>(ii) Visible Analyst for total analysis. </a:t>
            </a:r>
            <a:br>
              <a:rPr lang="en-US" dirty="0"/>
            </a:br>
            <a:r>
              <a:rPr lang="en-US" dirty="0"/>
              <a:t> </a:t>
            </a:r>
          </a:p>
          <a:p>
            <a:pPr fontAlgn="base"/>
            <a:r>
              <a:rPr lang="en-US" b="1" dirty="0"/>
              <a:t>Central Repository:</a:t>
            </a:r>
            <a:r>
              <a:rPr lang="en-US" dirty="0"/>
              <a:t> It provides a single point of storage for data diagrams, reports, and documents related to project management. </a:t>
            </a:r>
          </a:p>
          <a:p>
            <a:pPr fontAlgn="base"/>
            <a:r>
              <a:rPr lang="en-US" b="1" dirty="0"/>
              <a:t>Documentation Generators:</a:t>
            </a:r>
            <a:r>
              <a:rPr lang="en-US" dirty="0"/>
              <a:t> It helps in generating user and technical documentation as per standards. It creates documents for technical users and end users. </a:t>
            </a:r>
            <a:br>
              <a:rPr lang="en-US" dirty="0"/>
            </a:br>
            <a:r>
              <a:rPr lang="en-US" dirty="0"/>
              <a:t>For example, </a:t>
            </a:r>
            <a:r>
              <a:rPr lang="en-US" dirty="0" err="1"/>
              <a:t>Doxygen</a:t>
            </a:r>
            <a:r>
              <a:rPr lang="en-US" dirty="0"/>
              <a:t>, </a:t>
            </a:r>
            <a:r>
              <a:rPr lang="en-US" dirty="0" err="1"/>
              <a:t>DrExplain</a:t>
            </a:r>
            <a:r>
              <a:rPr lang="en-US" dirty="0"/>
              <a:t>, Adobe </a:t>
            </a:r>
            <a:r>
              <a:rPr lang="en-US" dirty="0" err="1"/>
              <a:t>RoboHelp</a:t>
            </a:r>
            <a:r>
              <a:rPr lang="en-US" dirty="0"/>
              <a:t> for documentation.  </a:t>
            </a:r>
          </a:p>
          <a:p>
            <a:pPr fontAlgn="base"/>
            <a:r>
              <a:rPr lang="en-US" b="1" dirty="0"/>
              <a:t>Code Generators:</a:t>
            </a:r>
            <a:r>
              <a:rPr lang="en-US" dirty="0"/>
              <a:t> It aids in the auto-generation of code, including definitions, with the help of designs, documents, and diagrams. </a:t>
            </a:r>
          </a:p>
          <a:p>
            <a:endParaRPr lang="en-IN" dirty="0"/>
          </a:p>
        </p:txBody>
      </p:sp>
    </p:spTree>
    <p:extLst>
      <p:ext uri="{BB962C8B-B14F-4D97-AF65-F5344CB8AC3E}">
        <p14:creationId xmlns:p14="http://schemas.microsoft.com/office/powerpoint/2010/main" val="21960337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606D42-1846-4D17-9E98-A3DD9AA9CD3E}"/>
              </a:ext>
            </a:extLst>
          </p:cNvPr>
          <p:cNvSpPr>
            <a:spLocks noGrp="1"/>
          </p:cNvSpPr>
          <p:nvPr>
            <p:ph idx="1"/>
          </p:nvPr>
        </p:nvSpPr>
        <p:spPr>
          <a:xfrm>
            <a:off x="497541" y="389965"/>
            <a:ext cx="10856259" cy="5997388"/>
          </a:xfrm>
        </p:spPr>
        <p:txBody>
          <a:bodyPr>
            <a:normAutofit fontScale="77500" lnSpcReduction="20000"/>
          </a:bodyPr>
          <a:lstStyle/>
          <a:p>
            <a:pPr marL="0" indent="0" fontAlgn="base">
              <a:buNone/>
            </a:pPr>
            <a:r>
              <a:rPr lang="en-US" b="1" dirty="0"/>
              <a:t>Advantages of the CASE approach: </a:t>
            </a:r>
          </a:p>
          <a:p>
            <a:pPr fontAlgn="base"/>
            <a:r>
              <a:rPr lang="en-US" dirty="0"/>
              <a:t>As the special emphasis is placed on the redesign as well as testing, the servicing cost of a product over its expected lifetime is considerably reduced. </a:t>
            </a:r>
          </a:p>
          <a:p>
            <a:pPr fontAlgn="base"/>
            <a:r>
              <a:rPr lang="en-US" dirty="0"/>
              <a:t>The overall quality of the product is improved as an organized approach is undertaken during the process of development. </a:t>
            </a:r>
          </a:p>
          <a:p>
            <a:pPr fontAlgn="base"/>
            <a:r>
              <a:rPr lang="en-US" dirty="0"/>
              <a:t>Chances to meet real-world requirements are more likely and easier with a computer-aided software engineering approach. </a:t>
            </a:r>
          </a:p>
          <a:p>
            <a:pPr fontAlgn="base"/>
            <a:r>
              <a:rPr lang="en-US" dirty="0"/>
              <a:t>CASE indirectly provides an organization with a competitive advantage by helping ensure the development of high-quality products. </a:t>
            </a:r>
          </a:p>
          <a:p>
            <a:pPr fontAlgn="base"/>
            <a:r>
              <a:rPr lang="en-US" dirty="0"/>
              <a:t>It provides better documentation.</a:t>
            </a:r>
          </a:p>
          <a:p>
            <a:pPr fontAlgn="base"/>
            <a:r>
              <a:rPr lang="en-US" dirty="0"/>
              <a:t>It improves accuracy.</a:t>
            </a:r>
          </a:p>
          <a:p>
            <a:pPr fontAlgn="base"/>
            <a:r>
              <a:rPr lang="en-US" dirty="0"/>
              <a:t>It provides intangible benefits.</a:t>
            </a:r>
          </a:p>
          <a:p>
            <a:pPr fontAlgn="base"/>
            <a:r>
              <a:rPr lang="en-US" dirty="0"/>
              <a:t>It reduces lifetime maintenance.</a:t>
            </a:r>
          </a:p>
          <a:p>
            <a:pPr fontAlgn="base"/>
            <a:r>
              <a:rPr lang="en-US" dirty="0"/>
              <a:t>It is an opportunity to non-programmers.</a:t>
            </a:r>
          </a:p>
          <a:p>
            <a:pPr fontAlgn="base"/>
            <a:r>
              <a:rPr lang="en-US" dirty="0"/>
              <a:t>It impacts the style of working of the company.</a:t>
            </a:r>
          </a:p>
          <a:p>
            <a:pPr fontAlgn="base"/>
            <a:r>
              <a:rPr lang="en-US" dirty="0"/>
              <a:t>It reduces the drudgery in software engineer’s work.</a:t>
            </a:r>
          </a:p>
          <a:p>
            <a:pPr fontAlgn="base"/>
            <a:r>
              <a:rPr lang="en-US" dirty="0"/>
              <a:t>It increases the speed of processing.</a:t>
            </a:r>
          </a:p>
          <a:p>
            <a:pPr fontAlgn="base"/>
            <a:r>
              <a:rPr lang="en-US" dirty="0"/>
              <a:t>It is easy to program software. </a:t>
            </a:r>
          </a:p>
          <a:p>
            <a:endParaRPr lang="en-IN" dirty="0"/>
          </a:p>
        </p:txBody>
      </p:sp>
    </p:spTree>
    <p:extLst>
      <p:ext uri="{BB962C8B-B14F-4D97-AF65-F5344CB8AC3E}">
        <p14:creationId xmlns:p14="http://schemas.microsoft.com/office/powerpoint/2010/main" val="33570735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915A74-A360-4A80-829C-7BBCD8A9F446}"/>
              </a:ext>
            </a:extLst>
          </p:cNvPr>
          <p:cNvSpPr>
            <a:spLocks noGrp="1"/>
          </p:cNvSpPr>
          <p:nvPr>
            <p:ph idx="1"/>
          </p:nvPr>
        </p:nvSpPr>
        <p:spPr>
          <a:xfrm>
            <a:off x="537883" y="430306"/>
            <a:ext cx="11214846" cy="6172200"/>
          </a:xfrm>
        </p:spPr>
        <p:txBody>
          <a:bodyPr/>
          <a:lstStyle/>
          <a:p>
            <a:pPr marL="0" indent="0" fontAlgn="base">
              <a:buNone/>
            </a:pPr>
            <a:r>
              <a:rPr lang="en-US" b="1" dirty="0"/>
              <a:t>Disadvantages of the CASE approach: </a:t>
            </a:r>
            <a:endParaRPr lang="en-US" dirty="0"/>
          </a:p>
          <a:p>
            <a:pPr fontAlgn="base"/>
            <a:r>
              <a:rPr lang="en-US" b="1" dirty="0"/>
              <a:t>Cost: </a:t>
            </a:r>
            <a:r>
              <a:rPr lang="en-US" dirty="0"/>
              <a:t>Using a case tool is very costly. Most firms engaged in software development on a small scale do not invest in CASE tools because they think that the benefit of CASE is justifiable only in the development of large systems.</a:t>
            </a:r>
          </a:p>
          <a:p>
            <a:pPr fontAlgn="base"/>
            <a:r>
              <a:rPr lang="en-US" b="1" dirty="0"/>
              <a:t>Learning Curve:</a:t>
            </a:r>
            <a:r>
              <a:rPr lang="en-US" dirty="0"/>
              <a:t> In most cases, programmers’ productivity may fall in the initial phase of implementation, because users need time to learn the technology. Many consultants offer training and on-site services that can be important to accelerate the learning curve and to the development and use of the CASE tools.</a:t>
            </a:r>
          </a:p>
          <a:p>
            <a:pPr fontAlgn="base"/>
            <a:r>
              <a:rPr lang="en-US" b="1" dirty="0"/>
              <a:t>Tool Mix:</a:t>
            </a:r>
            <a:r>
              <a:rPr lang="en-US" dirty="0"/>
              <a:t> It is important to build an appropriate selection tool mix to urge cost advantage CASE integration and data integration across all platforms is extremely important.</a:t>
            </a:r>
          </a:p>
          <a:p>
            <a:endParaRPr lang="en-IN" dirty="0"/>
          </a:p>
        </p:txBody>
      </p:sp>
    </p:spTree>
    <p:extLst>
      <p:ext uri="{BB962C8B-B14F-4D97-AF65-F5344CB8AC3E}">
        <p14:creationId xmlns:p14="http://schemas.microsoft.com/office/powerpoint/2010/main" val="13949223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900767E-5729-44A6-ADA9-E45DE6B0C9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1794" y="1726571"/>
            <a:ext cx="6823605" cy="4157892"/>
          </a:xfrm>
          <a:prstGeom prst="rect">
            <a:avLst/>
          </a:prstGeom>
        </p:spPr>
      </p:pic>
      <p:sp>
        <p:nvSpPr>
          <p:cNvPr id="6" name="TextBox 5">
            <a:extLst>
              <a:ext uri="{FF2B5EF4-FFF2-40B4-BE49-F238E27FC236}">
                <a16:creationId xmlns:a16="http://schemas.microsoft.com/office/drawing/2014/main" id="{CFE9341C-0E7E-4B08-B8D3-BE8288D840DA}"/>
              </a:ext>
            </a:extLst>
          </p:cNvPr>
          <p:cNvSpPr txBox="1"/>
          <p:nvPr/>
        </p:nvSpPr>
        <p:spPr>
          <a:xfrm>
            <a:off x="995082" y="470647"/>
            <a:ext cx="10488706" cy="1323439"/>
          </a:xfrm>
          <a:prstGeom prst="rect">
            <a:avLst/>
          </a:prstGeom>
          <a:noFill/>
        </p:spPr>
        <p:txBody>
          <a:bodyPr wrap="square" rtlCol="0">
            <a:spAutoFit/>
          </a:bodyPr>
          <a:lstStyle/>
          <a:p>
            <a:r>
              <a:rPr lang="en-GB" altLang="en-US" sz="4000" b="1" dirty="0">
                <a:latin typeface="Times New Roman" panose="02020603050405020304" pitchFamily="18" charset="0"/>
                <a:cs typeface="Times New Roman" panose="02020603050405020304" pitchFamily="18" charset="0"/>
              </a:rPr>
              <a:t>Schematic representation of architecture of CASE environment</a:t>
            </a:r>
            <a:endParaRPr lang="en-IN"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2772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E6FD5A-9FAE-4CDF-84B4-F3A613B1FADD}"/>
              </a:ext>
            </a:extLst>
          </p:cNvPr>
          <p:cNvSpPr>
            <a:spLocks noGrp="1"/>
          </p:cNvSpPr>
          <p:nvPr>
            <p:ph idx="1"/>
          </p:nvPr>
        </p:nvSpPr>
        <p:spPr>
          <a:xfrm>
            <a:off x="363071" y="443753"/>
            <a:ext cx="11376211" cy="6091518"/>
          </a:xfrm>
        </p:spPr>
        <p:txBody>
          <a:bodyPr/>
          <a:lstStyle/>
          <a:p>
            <a:pPr marL="0" indent="0" fontAlgn="base">
              <a:buNone/>
            </a:pPr>
            <a:r>
              <a:rPr lang="en-US" b="1" dirty="0"/>
              <a:t>Shortcomings of SEI/CMM:</a:t>
            </a:r>
            <a:endParaRPr lang="en-US" dirty="0"/>
          </a:p>
          <a:p>
            <a:pPr fontAlgn="base"/>
            <a:r>
              <a:rPr lang="en-US" dirty="0"/>
              <a:t>It encourages the achievement of a higher maturity level in some cases by displacing the true mission, which is improving the process and overall software quality.</a:t>
            </a:r>
          </a:p>
          <a:p>
            <a:pPr fontAlgn="base"/>
            <a:r>
              <a:rPr lang="en-US" dirty="0"/>
              <a:t>It only helps if it is put into place early in the software development process.</a:t>
            </a:r>
          </a:p>
          <a:p>
            <a:pPr fontAlgn="base"/>
            <a:r>
              <a:rPr lang="en-US" dirty="0"/>
              <a:t>It has no formal theoretical basis and in fact is based on the experience of very knowledgeable people.</a:t>
            </a:r>
          </a:p>
          <a:p>
            <a:pPr fontAlgn="base"/>
            <a:r>
              <a:rPr lang="en-US" dirty="0"/>
              <a:t>It does not have good empirical support and this same empirical support could also be constructed to support other models.</a:t>
            </a:r>
          </a:p>
          <a:p>
            <a:endParaRPr lang="en-IN" dirty="0"/>
          </a:p>
        </p:txBody>
      </p:sp>
    </p:spTree>
    <p:extLst>
      <p:ext uri="{BB962C8B-B14F-4D97-AF65-F5344CB8AC3E}">
        <p14:creationId xmlns:p14="http://schemas.microsoft.com/office/powerpoint/2010/main" val="2158928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ightbox">
            <a:extLst>
              <a:ext uri="{FF2B5EF4-FFF2-40B4-BE49-F238E27FC236}">
                <a16:creationId xmlns:a16="http://schemas.microsoft.com/office/drawing/2014/main" id="{EB175E33-FDBC-4100-B5C0-167EF1ED39C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67436" y="444500"/>
            <a:ext cx="8969188" cy="6076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4678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9ED8C8-0FD8-4035-BCF0-80DEC987D26B}"/>
              </a:ext>
            </a:extLst>
          </p:cNvPr>
          <p:cNvSpPr>
            <a:spLocks noGrp="1"/>
          </p:cNvSpPr>
          <p:nvPr>
            <p:ph idx="1"/>
          </p:nvPr>
        </p:nvSpPr>
        <p:spPr>
          <a:xfrm>
            <a:off x="430306" y="242047"/>
            <a:ext cx="10923494" cy="6293224"/>
          </a:xfrm>
        </p:spPr>
        <p:txBody>
          <a:bodyPr>
            <a:normAutofit fontScale="92500" lnSpcReduction="10000"/>
          </a:bodyPr>
          <a:lstStyle/>
          <a:p>
            <a:pPr marL="0" indent="0" fontAlgn="base">
              <a:buNone/>
            </a:pPr>
            <a:r>
              <a:rPr lang="en-US" dirty="0"/>
              <a:t>The 5 levels of CMM are as follows: </a:t>
            </a:r>
          </a:p>
          <a:p>
            <a:pPr marL="0" indent="0" fontAlgn="base">
              <a:buNone/>
            </a:pPr>
            <a:r>
              <a:rPr lang="en-US" b="1" dirty="0"/>
              <a:t>Level-1: Initial –</a:t>
            </a:r>
            <a:r>
              <a:rPr lang="en-US" dirty="0"/>
              <a:t> </a:t>
            </a:r>
          </a:p>
          <a:p>
            <a:pPr fontAlgn="base"/>
            <a:r>
              <a:rPr lang="en-US" dirty="0"/>
              <a:t>No KPA’s defined.</a:t>
            </a:r>
          </a:p>
          <a:p>
            <a:pPr fontAlgn="base"/>
            <a:r>
              <a:rPr lang="en-US" dirty="0"/>
              <a:t>Processes followed are </a:t>
            </a:r>
            <a:r>
              <a:rPr lang="en-US" dirty="0" err="1"/>
              <a:t>Adhoc</a:t>
            </a:r>
            <a:r>
              <a:rPr lang="en-US" dirty="0"/>
              <a:t> and immature and are not well defined.</a:t>
            </a:r>
          </a:p>
          <a:p>
            <a:pPr fontAlgn="base"/>
            <a:r>
              <a:rPr lang="en-US" dirty="0"/>
              <a:t>Unstable environment for software development.</a:t>
            </a:r>
          </a:p>
          <a:p>
            <a:pPr fontAlgn="base"/>
            <a:r>
              <a:rPr lang="en-US" dirty="0"/>
              <a:t>No basis for predicting product quality, time for completion, etc.</a:t>
            </a:r>
          </a:p>
          <a:p>
            <a:pPr marL="0" indent="0" fontAlgn="base">
              <a:buNone/>
            </a:pPr>
            <a:r>
              <a:rPr lang="en-US" b="1" dirty="0"/>
              <a:t>Level-2: Repeatable –</a:t>
            </a:r>
            <a:r>
              <a:rPr lang="en-US" dirty="0"/>
              <a:t> </a:t>
            </a:r>
          </a:p>
          <a:p>
            <a:pPr fontAlgn="base"/>
            <a:r>
              <a:rPr lang="en-US" dirty="0"/>
              <a:t>Focuses on establishing basic project management policies.</a:t>
            </a:r>
          </a:p>
          <a:p>
            <a:pPr fontAlgn="base"/>
            <a:r>
              <a:rPr lang="en-US" dirty="0"/>
              <a:t>Experience with earlier projects is used for managing new similar natured projects.</a:t>
            </a:r>
          </a:p>
          <a:p>
            <a:pPr fontAlgn="base"/>
            <a:r>
              <a:rPr lang="en-US" b="1" dirty="0"/>
              <a:t>Project Planning- </a:t>
            </a:r>
            <a:r>
              <a:rPr lang="en-US" dirty="0"/>
              <a:t>It includes defining resources required, goals, constraints, etc. for the project. It presents a detailed plan to be followed systematically for the successful completion of good quality software.</a:t>
            </a:r>
          </a:p>
          <a:p>
            <a:pPr fontAlgn="base"/>
            <a:r>
              <a:rPr lang="en-US" b="1" dirty="0"/>
              <a:t>Configuration Management-</a:t>
            </a:r>
            <a:r>
              <a:rPr lang="en-US" dirty="0"/>
              <a:t> The focus is on maintaining the performance of the software product, including all its components, for the entire lifecycle.</a:t>
            </a:r>
          </a:p>
          <a:p>
            <a:endParaRPr lang="en-IN" dirty="0"/>
          </a:p>
        </p:txBody>
      </p:sp>
    </p:spTree>
    <p:extLst>
      <p:ext uri="{BB962C8B-B14F-4D97-AF65-F5344CB8AC3E}">
        <p14:creationId xmlns:p14="http://schemas.microsoft.com/office/powerpoint/2010/main" val="3833706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67CB59-0322-4947-BC3E-A7AD58B0DEC0}"/>
              </a:ext>
            </a:extLst>
          </p:cNvPr>
          <p:cNvSpPr>
            <a:spLocks noGrp="1"/>
          </p:cNvSpPr>
          <p:nvPr>
            <p:ph idx="1"/>
          </p:nvPr>
        </p:nvSpPr>
        <p:spPr>
          <a:xfrm>
            <a:off x="524435" y="524434"/>
            <a:ext cx="10829365" cy="6051177"/>
          </a:xfrm>
        </p:spPr>
        <p:txBody>
          <a:bodyPr>
            <a:normAutofit fontScale="92500" lnSpcReduction="10000"/>
          </a:bodyPr>
          <a:lstStyle/>
          <a:p>
            <a:pPr fontAlgn="base"/>
            <a:r>
              <a:rPr lang="en-US" b="1" dirty="0"/>
              <a:t>Requirements Management-</a:t>
            </a:r>
            <a:r>
              <a:rPr lang="en-US" dirty="0"/>
              <a:t> It includes the management of customer reviews and feedback which result in some changes in the requirement set. It also consists of accommodation of those modified requirements.</a:t>
            </a:r>
          </a:p>
          <a:p>
            <a:pPr fontAlgn="base"/>
            <a:r>
              <a:rPr lang="en-US" b="1" dirty="0"/>
              <a:t>Subcontract Management- </a:t>
            </a:r>
            <a:r>
              <a:rPr lang="en-US" dirty="0"/>
              <a:t>It focuses on the effective management of qualified software contractors i.e. it manages the parts of the software which are developed by third parties.</a:t>
            </a:r>
          </a:p>
          <a:p>
            <a:pPr fontAlgn="base"/>
            <a:r>
              <a:rPr lang="en-US" b="1" dirty="0"/>
              <a:t>Software Quality Assurance-</a:t>
            </a:r>
            <a:r>
              <a:rPr lang="en-US" dirty="0"/>
              <a:t> It guarantees a good quality software product by following certain rules and quality standard guidelines while developing.</a:t>
            </a:r>
          </a:p>
          <a:p>
            <a:pPr marL="0" indent="0" fontAlgn="base">
              <a:buNone/>
            </a:pPr>
            <a:r>
              <a:rPr lang="en-US" b="1" dirty="0"/>
              <a:t>Level-3: Defined –</a:t>
            </a:r>
            <a:r>
              <a:rPr lang="en-US" dirty="0"/>
              <a:t> </a:t>
            </a:r>
          </a:p>
          <a:p>
            <a:pPr fontAlgn="base"/>
            <a:r>
              <a:rPr lang="en-US" dirty="0"/>
              <a:t>At this level, documentation of the standard guidelines and procedures takes place.</a:t>
            </a:r>
          </a:p>
          <a:p>
            <a:pPr fontAlgn="base"/>
            <a:r>
              <a:rPr lang="en-US" dirty="0"/>
              <a:t>It is a well-defined integrated set of project-specific software engineering and management processes.</a:t>
            </a:r>
          </a:p>
          <a:p>
            <a:pPr fontAlgn="base"/>
            <a:r>
              <a:rPr lang="en-US" b="1" dirty="0"/>
              <a:t>Peer Reviews-</a:t>
            </a:r>
            <a:r>
              <a:rPr lang="en-US" dirty="0"/>
              <a:t> In this method, defects are removed by using a number of review methods like walkthroughs, inspections, buddy checks, etc.</a:t>
            </a:r>
          </a:p>
          <a:p>
            <a:endParaRPr lang="en-IN" dirty="0"/>
          </a:p>
        </p:txBody>
      </p:sp>
    </p:spTree>
    <p:extLst>
      <p:ext uri="{BB962C8B-B14F-4D97-AF65-F5344CB8AC3E}">
        <p14:creationId xmlns:p14="http://schemas.microsoft.com/office/powerpoint/2010/main" val="2927827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66FAFD-0DAE-4746-BE3F-3B0A9F6413CB}"/>
              </a:ext>
            </a:extLst>
          </p:cNvPr>
          <p:cNvSpPr>
            <a:spLocks noGrp="1"/>
          </p:cNvSpPr>
          <p:nvPr>
            <p:ph idx="1"/>
          </p:nvPr>
        </p:nvSpPr>
        <p:spPr>
          <a:xfrm>
            <a:off x="416859" y="443752"/>
            <a:ext cx="11349317" cy="5983941"/>
          </a:xfrm>
        </p:spPr>
        <p:txBody>
          <a:bodyPr/>
          <a:lstStyle/>
          <a:p>
            <a:pPr fontAlgn="base"/>
            <a:r>
              <a:rPr lang="en-US" b="1" dirty="0"/>
              <a:t>Intergroup Coordination-</a:t>
            </a:r>
            <a:r>
              <a:rPr lang="en-US" dirty="0"/>
              <a:t> It consists of planned interactions between different development teams to ensure efficient and proper fulfillment of customer needs.</a:t>
            </a:r>
          </a:p>
          <a:p>
            <a:pPr fontAlgn="base"/>
            <a:r>
              <a:rPr lang="en-US" b="1" dirty="0"/>
              <a:t>Organization Process Definition-</a:t>
            </a:r>
            <a:r>
              <a:rPr lang="en-US" dirty="0"/>
              <a:t> Its key focus is on the development and maintenance of the standard development processes.</a:t>
            </a:r>
          </a:p>
          <a:p>
            <a:pPr fontAlgn="base"/>
            <a:r>
              <a:rPr lang="en-US" b="1" dirty="0"/>
              <a:t>Organization Process Focus- </a:t>
            </a:r>
            <a:r>
              <a:rPr lang="en-US" dirty="0"/>
              <a:t>It includes activities and practices that should be followed to improve the process capabilities of an organization.</a:t>
            </a:r>
          </a:p>
          <a:p>
            <a:pPr fontAlgn="base"/>
            <a:r>
              <a:rPr lang="en-US" b="1" dirty="0"/>
              <a:t>Training Programs-</a:t>
            </a:r>
            <a:r>
              <a:rPr lang="en-US" dirty="0"/>
              <a:t> It focuses on the enhancement of knowledge and skills of the team members including the developers and ensuring an increase in work efficiency.</a:t>
            </a:r>
          </a:p>
          <a:p>
            <a:endParaRPr lang="en-IN" dirty="0"/>
          </a:p>
        </p:txBody>
      </p:sp>
    </p:spTree>
    <p:extLst>
      <p:ext uri="{BB962C8B-B14F-4D97-AF65-F5344CB8AC3E}">
        <p14:creationId xmlns:p14="http://schemas.microsoft.com/office/powerpoint/2010/main" val="1586744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763346-652B-4C8A-A073-27886BFEF7B0}"/>
              </a:ext>
            </a:extLst>
          </p:cNvPr>
          <p:cNvSpPr>
            <a:spLocks noGrp="1"/>
          </p:cNvSpPr>
          <p:nvPr>
            <p:ph idx="1"/>
          </p:nvPr>
        </p:nvSpPr>
        <p:spPr>
          <a:xfrm>
            <a:off x="457200" y="470647"/>
            <a:ext cx="10896600" cy="5916706"/>
          </a:xfrm>
        </p:spPr>
        <p:txBody>
          <a:bodyPr/>
          <a:lstStyle/>
          <a:p>
            <a:pPr marL="0" indent="0" fontAlgn="base">
              <a:buNone/>
            </a:pPr>
            <a:r>
              <a:rPr lang="en-US" b="1" dirty="0"/>
              <a:t>Level-4: Managed –</a:t>
            </a:r>
            <a:r>
              <a:rPr lang="en-US" dirty="0"/>
              <a:t> </a:t>
            </a:r>
          </a:p>
          <a:p>
            <a:pPr fontAlgn="base"/>
            <a:r>
              <a:rPr lang="en-US" dirty="0"/>
              <a:t>At this stage, quantitative quality goals are set for the organization for software products as well as software processes.</a:t>
            </a:r>
          </a:p>
          <a:p>
            <a:pPr fontAlgn="base"/>
            <a:r>
              <a:rPr lang="en-US" dirty="0"/>
              <a:t>The measurements made help the organization to predict the product and process quality within some limits defined quantitatively.</a:t>
            </a:r>
          </a:p>
          <a:p>
            <a:pPr fontAlgn="base"/>
            <a:r>
              <a:rPr lang="en-US" b="1" dirty="0"/>
              <a:t>Software Quality Management-</a:t>
            </a:r>
            <a:r>
              <a:rPr lang="en-US" dirty="0"/>
              <a:t> It includes the establishment of plans and strategies to develop quantitative analysis and understanding of the product’s quality.</a:t>
            </a:r>
          </a:p>
          <a:p>
            <a:pPr fontAlgn="base"/>
            <a:r>
              <a:rPr lang="en-US" b="1" dirty="0"/>
              <a:t>Quantitative Management-</a:t>
            </a:r>
            <a:r>
              <a:rPr lang="en-US" dirty="0"/>
              <a:t> It focuses on controlling the project performance in a quantitative manner.</a:t>
            </a:r>
          </a:p>
          <a:p>
            <a:pPr marL="0" indent="0">
              <a:buNone/>
            </a:pPr>
            <a:endParaRPr lang="en-IN" dirty="0"/>
          </a:p>
        </p:txBody>
      </p:sp>
    </p:spTree>
    <p:extLst>
      <p:ext uri="{BB962C8B-B14F-4D97-AF65-F5344CB8AC3E}">
        <p14:creationId xmlns:p14="http://schemas.microsoft.com/office/powerpoint/2010/main" val="2549581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FEBCFA-54E8-41AD-BD69-0FA38B1CB410}"/>
              </a:ext>
            </a:extLst>
          </p:cNvPr>
          <p:cNvSpPr>
            <a:spLocks noGrp="1"/>
          </p:cNvSpPr>
          <p:nvPr>
            <p:ph idx="1"/>
          </p:nvPr>
        </p:nvSpPr>
        <p:spPr>
          <a:xfrm>
            <a:off x="497541" y="443752"/>
            <a:ext cx="11134165" cy="6037729"/>
          </a:xfrm>
        </p:spPr>
        <p:txBody>
          <a:bodyPr>
            <a:normAutofit lnSpcReduction="10000"/>
          </a:bodyPr>
          <a:lstStyle/>
          <a:p>
            <a:pPr marL="0" indent="0" fontAlgn="base">
              <a:buNone/>
            </a:pPr>
            <a:r>
              <a:rPr lang="en-US" b="1" dirty="0"/>
              <a:t>Level-5: Optimizing –</a:t>
            </a:r>
            <a:r>
              <a:rPr lang="en-US" dirty="0"/>
              <a:t> </a:t>
            </a:r>
          </a:p>
          <a:p>
            <a:pPr fontAlgn="base"/>
            <a:r>
              <a:rPr lang="en-US" dirty="0"/>
              <a:t>This is the highest level of process maturity in CMM and focuses on continuous process improvement in the organization using quantitative feedback.</a:t>
            </a:r>
          </a:p>
          <a:p>
            <a:pPr fontAlgn="base"/>
            <a:r>
              <a:rPr lang="en-US" dirty="0"/>
              <a:t>Use of new tools, techniques, and evaluation of software processes is done to prevent recurrence of known defects.</a:t>
            </a:r>
          </a:p>
          <a:p>
            <a:pPr fontAlgn="base"/>
            <a:r>
              <a:rPr lang="en-US" b="1" dirty="0"/>
              <a:t>Process Change Management-</a:t>
            </a:r>
            <a:r>
              <a:rPr lang="en-US" dirty="0"/>
              <a:t> Its focus is on the continuous improvement of the organization’s software processes to improve productivity, quality, and cycle time for the software product.</a:t>
            </a:r>
          </a:p>
          <a:p>
            <a:pPr fontAlgn="base"/>
            <a:r>
              <a:rPr lang="en-US" b="1" dirty="0"/>
              <a:t>Technology Change Management-</a:t>
            </a:r>
            <a:r>
              <a:rPr lang="en-US" dirty="0"/>
              <a:t> It consists of the identification and use of new technologies to improve product quality and decrease product development time.</a:t>
            </a:r>
          </a:p>
          <a:p>
            <a:pPr fontAlgn="base"/>
            <a:r>
              <a:rPr lang="en-US" b="1" dirty="0"/>
              <a:t>Defect Prevention-</a:t>
            </a:r>
            <a:r>
              <a:rPr lang="en-US" dirty="0"/>
              <a:t> It focuses on the identification of causes of defects and prevents them from recurring in future projects by improving project-defined processes.</a:t>
            </a:r>
          </a:p>
          <a:p>
            <a:endParaRPr lang="en-IN" dirty="0"/>
          </a:p>
        </p:txBody>
      </p:sp>
    </p:spTree>
    <p:extLst>
      <p:ext uri="{BB962C8B-B14F-4D97-AF65-F5344CB8AC3E}">
        <p14:creationId xmlns:p14="http://schemas.microsoft.com/office/powerpoint/2010/main" val="25105770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8676</TotalTime>
  <Words>270</Words>
  <Application>Microsoft Office PowerPoint</Application>
  <PresentationFormat>Widescreen</PresentationFormat>
  <Paragraphs>114</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Times New Roman</vt:lpstr>
      <vt:lpstr>Office Theme</vt:lpstr>
      <vt:lpstr>Software Engineering | Capability maturity model (CMM)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Personal Software Process (PSP) </vt:lpstr>
      <vt:lpstr>PowerPoint Presentation</vt:lpstr>
      <vt:lpstr>PowerPoint Presentation</vt:lpstr>
      <vt:lpstr>PowerPoint Presentation</vt:lpstr>
      <vt:lpstr>Six Sigma </vt:lpstr>
      <vt:lpstr>PowerPoint Presentation</vt:lpstr>
      <vt:lpstr>PowerPoint Presentation</vt:lpstr>
      <vt:lpstr>PowerPoint Presentation</vt:lpstr>
      <vt:lpstr>PowerPoint Presentation</vt:lpstr>
      <vt:lpstr>PowerPoint Presentation</vt:lpstr>
      <vt:lpstr>Computer Aided Software Engineering (CASE)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 Capability maturity model (CMM) </dc:title>
  <dc:creator>Lenovo</dc:creator>
  <cp:lastModifiedBy>Lenovo</cp:lastModifiedBy>
  <cp:revision>9</cp:revision>
  <dcterms:created xsi:type="dcterms:W3CDTF">2023-04-21T03:43:17Z</dcterms:created>
  <dcterms:modified xsi:type="dcterms:W3CDTF">2023-05-01T03:19:55Z</dcterms:modified>
</cp:coreProperties>
</file>