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06"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765E6-6821-40A5-9A16-08CCE3ED1D14}" type="datetimeFigureOut">
              <a:rPr lang="en-IN" smtClean="0"/>
              <a:t>03-03-2023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A3754-9768-4F53-984D-DDC1CFBA03BC}" type="slidenum">
              <a:rPr lang="en-IN" smtClean="0"/>
              <a:t>‹#›</a:t>
            </a:fld>
            <a:endParaRPr lang="en-IN"/>
          </a:p>
        </p:txBody>
      </p:sp>
    </p:spTree>
    <p:extLst>
      <p:ext uri="{BB962C8B-B14F-4D97-AF65-F5344CB8AC3E}">
        <p14:creationId xmlns:p14="http://schemas.microsoft.com/office/powerpoint/2010/main" val="3101695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Readability:</a:t>
            </a:r>
            <a:r>
              <a:rPr lang="en-US" sz="1200" b="0" i="0" kern="1200" dirty="0">
                <a:solidFill>
                  <a:schemeClr val="tx1"/>
                </a:solidFill>
                <a:effectLst/>
                <a:latin typeface="+mn-lt"/>
                <a:ea typeface="+mn-ea"/>
                <a:cs typeface="+mn-cs"/>
              </a:rPr>
              <a:t> A good high-level language will allow programs to be written in some methods that resemble a quite-English description of the underlying functions. The coding may be done in an essentially self-documenting way.</a:t>
            </a:r>
          </a:p>
          <a:p>
            <a:r>
              <a:rPr lang="en-US" sz="1200" b="1" i="0" kern="1200" dirty="0">
                <a:solidFill>
                  <a:schemeClr val="tx1"/>
                </a:solidFill>
                <a:effectLst/>
                <a:latin typeface="+mn-lt"/>
                <a:ea typeface="+mn-ea"/>
                <a:cs typeface="+mn-cs"/>
              </a:rPr>
              <a:t>Portability:</a:t>
            </a:r>
            <a:r>
              <a:rPr lang="en-US" sz="1200" b="0" i="0" kern="1200" dirty="0">
                <a:solidFill>
                  <a:schemeClr val="tx1"/>
                </a:solidFill>
                <a:effectLst/>
                <a:latin typeface="+mn-lt"/>
                <a:ea typeface="+mn-ea"/>
                <a:cs typeface="+mn-cs"/>
              </a:rPr>
              <a:t> High-level languages, being virtually machine-independent, should be easy to develop portable software.</a:t>
            </a:r>
          </a:p>
          <a:p>
            <a:r>
              <a:rPr lang="en-US" sz="1200" b="1" i="0" kern="1200" dirty="0">
                <a:solidFill>
                  <a:schemeClr val="tx1"/>
                </a:solidFill>
                <a:effectLst/>
                <a:latin typeface="+mn-lt"/>
                <a:ea typeface="+mn-ea"/>
                <a:cs typeface="+mn-cs"/>
              </a:rPr>
              <a:t>Generality:</a:t>
            </a:r>
            <a:r>
              <a:rPr lang="en-US" sz="1200" b="0" i="0" kern="1200" dirty="0">
                <a:solidFill>
                  <a:schemeClr val="tx1"/>
                </a:solidFill>
                <a:effectLst/>
                <a:latin typeface="+mn-lt"/>
                <a:ea typeface="+mn-ea"/>
                <a:cs typeface="+mn-cs"/>
              </a:rPr>
              <a:t> Most high-level languages allow the writing of a vast collection of programs, thus relieving the programmer of the need to develop into an expert in many diverse languages.</a:t>
            </a:r>
          </a:p>
          <a:p>
            <a:r>
              <a:rPr lang="en-US" sz="1200" b="1" i="0" kern="1200" dirty="0">
                <a:solidFill>
                  <a:schemeClr val="tx1"/>
                </a:solidFill>
                <a:effectLst/>
                <a:latin typeface="+mn-lt"/>
                <a:ea typeface="+mn-ea"/>
                <a:cs typeface="+mn-cs"/>
              </a:rPr>
              <a:t>Brevity:</a:t>
            </a:r>
            <a:r>
              <a:rPr lang="en-US" sz="1200" b="0" i="0" kern="1200" dirty="0">
                <a:solidFill>
                  <a:schemeClr val="tx1"/>
                </a:solidFill>
                <a:effectLst/>
                <a:latin typeface="+mn-lt"/>
                <a:ea typeface="+mn-ea"/>
                <a:cs typeface="+mn-cs"/>
              </a:rPr>
              <a:t> Language should have the ability to implement the algorithm with less amount of code. Programs mean in high-level languages are often significantly shorter than their low-level equivalents.</a:t>
            </a:r>
          </a:p>
          <a:p>
            <a:r>
              <a:rPr lang="en-US" sz="1200" b="1" i="0" kern="1200" dirty="0">
                <a:solidFill>
                  <a:schemeClr val="tx1"/>
                </a:solidFill>
                <a:effectLst/>
                <a:latin typeface="+mn-lt"/>
                <a:ea typeface="+mn-ea"/>
                <a:cs typeface="+mn-cs"/>
              </a:rPr>
              <a:t>Error checking:</a:t>
            </a:r>
            <a:r>
              <a:rPr lang="en-US" sz="1200" b="0" i="0" kern="1200" dirty="0">
                <a:solidFill>
                  <a:schemeClr val="tx1"/>
                </a:solidFill>
                <a:effectLst/>
                <a:latin typeface="+mn-lt"/>
                <a:ea typeface="+mn-ea"/>
                <a:cs typeface="+mn-cs"/>
              </a:rPr>
              <a:t> A programmer is likely to make many errors in the development of a computer program. Many high-level languages invoke a lot of bugs checking both at compile-time and run-time.</a:t>
            </a:r>
          </a:p>
          <a:p>
            <a:r>
              <a:rPr lang="en-US" sz="1200" b="1" i="0" kern="1200" dirty="0">
                <a:solidFill>
                  <a:schemeClr val="tx1"/>
                </a:solidFill>
                <a:effectLst/>
                <a:latin typeface="+mn-lt"/>
                <a:ea typeface="+mn-ea"/>
                <a:cs typeface="+mn-cs"/>
              </a:rPr>
              <a:t>Cost:</a:t>
            </a:r>
            <a:r>
              <a:rPr lang="en-US" sz="1200" b="0" i="0" kern="1200" dirty="0">
                <a:solidFill>
                  <a:schemeClr val="tx1"/>
                </a:solidFill>
                <a:effectLst/>
                <a:latin typeface="+mn-lt"/>
                <a:ea typeface="+mn-ea"/>
                <a:cs typeface="+mn-cs"/>
              </a:rPr>
              <a:t> The ultimate cost of a programming language is a task of many of its characteristics.</a:t>
            </a:r>
          </a:p>
          <a:p>
            <a:r>
              <a:rPr lang="en-US" sz="1200" b="1" i="0" kern="1200" dirty="0">
                <a:solidFill>
                  <a:schemeClr val="tx1"/>
                </a:solidFill>
                <a:effectLst/>
                <a:latin typeface="+mn-lt"/>
                <a:ea typeface="+mn-ea"/>
                <a:cs typeface="+mn-cs"/>
              </a:rPr>
              <a:t>Quick translation:</a:t>
            </a:r>
            <a:r>
              <a:rPr lang="en-US" sz="1200" b="0" i="0" kern="1200" dirty="0">
                <a:solidFill>
                  <a:schemeClr val="tx1"/>
                </a:solidFill>
                <a:effectLst/>
                <a:latin typeface="+mn-lt"/>
                <a:ea typeface="+mn-ea"/>
                <a:cs typeface="+mn-cs"/>
              </a:rPr>
              <a:t> It should permit quick translation.</a:t>
            </a:r>
          </a:p>
          <a:p>
            <a:r>
              <a:rPr lang="en-US" sz="1200" b="1" i="0" kern="1200" dirty="0">
                <a:solidFill>
                  <a:schemeClr val="tx1"/>
                </a:solidFill>
                <a:effectLst/>
                <a:latin typeface="+mn-lt"/>
                <a:ea typeface="+mn-ea"/>
                <a:cs typeface="+mn-cs"/>
              </a:rPr>
              <a:t>Efficiency:</a:t>
            </a:r>
            <a:r>
              <a:rPr lang="en-US" sz="1200" b="0" i="0" kern="1200" dirty="0">
                <a:solidFill>
                  <a:schemeClr val="tx1"/>
                </a:solidFill>
                <a:effectLst/>
                <a:latin typeface="+mn-lt"/>
                <a:ea typeface="+mn-ea"/>
                <a:cs typeface="+mn-cs"/>
              </a:rPr>
              <a:t> It should authorize the creation of an efficient object code.</a:t>
            </a:r>
          </a:p>
          <a:p>
            <a:r>
              <a:rPr lang="en-US" sz="1200" b="1" i="0" kern="1200" dirty="0">
                <a:solidFill>
                  <a:schemeClr val="tx1"/>
                </a:solidFill>
                <a:effectLst/>
                <a:latin typeface="+mn-lt"/>
                <a:ea typeface="+mn-ea"/>
                <a:cs typeface="+mn-cs"/>
              </a:rPr>
              <a:t>Modularity:</a:t>
            </a:r>
            <a:r>
              <a:rPr lang="en-US" sz="1200" b="0" i="0" kern="1200" dirty="0">
                <a:solidFill>
                  <a:schemeClr val="tx1"/>
                </a:solidFill>
                <a:effectLst/>
                <a:latin typeface="+mn-lt"/>
                <a:ea typeface="+mn-ea"/>
                <a:cs typeface="+mn-cs"/>
              </a:rPr>
              <a:t> It is desirable that programs can be developed in the language as several separately compiled modules, with the appropriate structure for ensuring self-consistency among these modules.</a:t>
            </a:r>
          </a:p>
          <a:p>
            <a:r>
              <a:rPr lang="en-US" sz="1200" b="1" i="0" kern="1200" dirty="0">
                <a:solidFill>
                  <a:schemeClr val="tx1"/>
                </a:solidFill>
                <a:effectLst/>
                <a:latin typeface="+mn-lt"/>
                <a:ea typeface="+mn-ea"/>
                <a:cs typeface="+mn-cs"/>
              </a:rPr>
              <a:t>Widely available:</a:t>
            </a:r>
            <a:r>
              <a:rPr lang="en-US" sz="1200" b="0" i="0" kern="1200" dirty="0">
                <a:solidFill>
                  <a:schemeClr val="tx1"/>
                </a:solidFill>
                <a:effectLst/>
                <a:latin typeface="+mn-lt"/>
                <a:ea typeface="+mn-ea"/>
                <a:cs typeface="+mn-cs"/>
              </a:rPr>
              <a:t> Language should be widely available, and it should be feasible to provide translators for all the major machines and all the primary operating systems.</a:t>
            </a:r>
          </a:p>
          <a:p>
            <a:endParaRPr lang="en-IN" dirty="0"/>
          </a:p>
        </p:txBody>
      </p:sp>
      <p:sp>
        <p:nvSpPr>
          <p:cNvPr id="4" name="Slide Number Placeholder 3"/>
          <p:cNvSpPr>
            <a:spLocks noGrp="1"/>
          </p:cNvSpPr>
          <p:nvPr>
            <p:ph type="sldNum" sz="quarter" idx="5"/>
          </p:nvPr>
        </p:nvSpPr>
        <p:spPr/>
        <p:txBody>
          <a:bodyPr/>
          <a:lstStyle/>
          <a:p>
            <a:fld id="{5B2A3754-9768-4F53-984D-DDC1CFBA03BC}" type="slidenum">
              <a:rPr lang="en-IN" smtClean="0"/>
              <a:t>10</a:t>
            </a:fld>
            <a:endParaRPr lang="en-IN"/>
          </a:p>
        </p:txBody>
      </p:sp>
    </p:spTree>
    <p:extLst>
      <p:ext uri="{BB962C8B-B14F-4D97-AF65-F5344CB8AC3E}">
        <p14:creationId xmlns:p14="http://schemas.microsoft.com/office/powerpoint/2010/main" val="127490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Indentation:</a:t>
            </a:r>
            <a:r>
              <a:rPr lang="en-US" sz="1200" b="0" i="0" kern="1200" dirty="0">
                <a:solidFill>
                  <a:schemeClr val="tx1"/>
                </a:solidFill>
                <a:effectLst/>
                <a:latin typeface="+mn-lt"/>
                <a:ea typeface="+mn-ea"/>
                <a:cs typeface="+mn-cs"/>
              </a:rPr>
              <a:t> Proper and consistent indentation is essential in producing easy to read and maintainable programs.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Indentation should be used to:</a:t>
            </a:r>
          </a:p>
          <a:p>
            <a:pPr lvl="1"/>
            <a:r>
              <a:rPr lang="en-US" sz="1200" b="0" i="0" kern="1200" dirty="0">
                <a:solidFill>
                  <a:schemeClr val="tx1"/>
                </a:solidFill>
                <a:effectLst/>
                <a:latin typeface="+mn-lt"/>
                <a:ea typeface="+mn-ea"/>
                <a:cs typeface="+mn-cs"/>
              </a:rPr>
              <a:t>Emphasize the body of a control structure such as a loop or a select statement.</a:t>
            </a:r>
          </a:p>
          <a:p>
            <a:pPr lvl="1"/>
            <a:r>
              <a:rPr lang="en-US" sz="1200" b="0" i="0" kern="1200" dirty="0">
                <a:solidFill>
                  <a:schemeClr val="tx1"/>
                </a:solidFill>
                <a:effectLst/>
                <a:latin typeface="+mn-lt"/>
                <a:ea typeface="+mn-ea"/>
                <a:cs typeface="+mn-cs"/>
              </a:rPr>
              <a:t>Emphasize the body of a conditional statement</a:t>
            </a:r>
          </a:p>
          <a:p>
            <a:pPr lvl="1"/>
            <a:r>
              <a:rPr lang="en-US" sz="1200" b="0" i="0" kern="1200" dirty="0">
                <a:solidFill>
                  <a:schemeClr val="tx1"/>
                </a:solidFill>
                <a:effectLst/>
                <a:latin typeface="+mn-lt"/>
                <a:ea typeface="+mn-ea"/>
                <a:cs typeface="+mn-cs"/>
              </a:rPr>
              <a:t>Emphasize a new scope block</a:t>
            </a:r>
          </a:p>
          <a:p>
            <a:r>
              <a:rPr lang="en-US" sz="1200" b="1" i="0" kern="1200" dirty="0">
                <a:solidFill>
                  <a:schemeClr val="tx1"/>
                </a:solidFill>
                <a:effectLst/>
                <a:latin typeface="+mn-lt"/>
                <a:ea typeface="+mn-ea"/>
                <a:cs typeface="+mn-cs"/>
              </a:rPr>
              <a:t>Inline comments:</a:t>
            </a:r>
            <a:r>
              <a:rPr lang="en-US" sz="1200" b="0" i="0" kern="1200" dirty="0">
                <a:solidFill>
                  <a:schemeClr val="tx1"/>
                </a:solidFill>
                <a:effectLst/>
                <a:latin typeface="+mn-lt"/>
                <a:ea typeface="+mn-ea"/>
                <a:cs typeface="+mn-cs"/>
              </a:rPr>
              <a:t> Inline comments analyze the functioning of the subroutine, or key aspects of the algorithm shall be frequently used.</a:t>
            </a:r>
          </a:p>
          <a:p>
            <a:r>
              <a:rPr lang="en-US" sz="1200" b="1" i="0" kern="1200" dirty="0">
                <a:solidFill>
                  <a:schemeClr val="tx1"/>
                </a:solidFill>
                <a:effectLst/>
                <a:latin typeface="+mn-lt"/>
                <a:ea typeface="+mn-ea"/>
                <a:cs typeface="+mn-cs"/>
              </a:rPr>
              <a:t>Rules for limiting the use of global:</a:t>
            </a:r>
            <a:r>
              <a:rPr lang="en-US" sz="1200" b="0" i="0" kern="1200" dirty="0">
                <a:solidFill>
                  <a:schemeClr val="tx1"/>
                </a:solidFill>
                <a:effectLst/>
                <a:latin typeface="+mn-lt"/>
                <a:ea typeface="+mn-ea"/>
                <a:cs typeface="+mn-cs"/>
              </a:rPr>
              <a:t> These rules file what types of data can be declared global and what cannot.</a:t>
            </a:r>
          </a:p>
          <a:p>
            <a:r>
              <a:rPr lang="en-US" sz="1200" b="1" i="0" kern="1200" dirty="0">
                <a:solidFill>
                  <a:schemeClr val="tx1"/>
                </a:solidFill>
                <a:effectLst/>
                <a:latin typeface="+mn-lt"/>
                <a:ea typeface="+mn-ea"/>
                <a:cs typeface="+mn-cs"/>
              </a:rPr>
              <a:t>Structured Programming:</a:t>
            </a:r>
            <a:r>
              <a:rPr lang="en-US" sz="1200" b="0" i="0" kern="1200" dirty="0">
                <a:solidFill>
                  <a:schemeClr val="tx1"/>
                </a:solidFill>
                <a:effectLst/>
                <a:latin typeface="+mn-lt"/>
                <a:ea typeface="+mn-ea"/>
                <a:cs typeface="+mn-cs"/>
              </a:rPr>
              <a:t> Structured (or Modular) Programming methods shall be used. "GOTO" statements shall not be used as they lead to "spaghetti" code, which is hard to read and maintain, except as outlined line in the FORTRAN Standards and Guidelines.</a:t>
            </a:r>
          </a:p>
          <a:p>
            <a:r>
              <a:rPr lang="en-US" sz="1200" b="1" i="0" kern="1200" dirty="0">
                <a:solidFill>
                  <a:schemeClr val="tx1"/>
                </a:solidFill>
                <a:effectLst/>
                <a:latin typeface="+mn-lt"/>
                <a:ea typeface="+mn-ea"/>
                <a:cs typeface="+mn-cs"/>
              </a:rPr>
              <a:t>Naming conventions for global variables, local variables, and constant identifiers:</a:t>
            </a:r>
            <a:r>
              <a:rPr lang="en-US" sz="1200" b="0" i="0" kern="1200" dirty="0">
                <a:solidFill>
                  <a:schemeClr val="tx1"/>
                </a:solidFill>
                <a:effectLst/>
                <a:latin typeface="+mn-lt"/>
                <a:ea typeface="+mn-ea"/>
                <a:cs typeface="+mn-cs"/>
              </a:rPr>
              <a:t> A possible naming convention can be that global variable names always begin with a capital letter, local variable names are made of small letters, and constant names are always capital letters.</a:t>
            </a:r>
          </a:p>
          <a:p>
            <a:r>
              <a:rPr lang="en-US" sz="1200" b="1" i="0" kern="1200" dirty="0">
                <a:solidFill>
                  <a:schemeClr val="tx1"/>
                </a:solidFill>
                <a:effectLst/>
                <a:latin typeface="+mn-lt"/>
                <a:ea typeface="+mn-ea"/>
                <a:cs typeface="+mn-cs"/>
              </a:rPr>
              <a:t>Error return conventions and exception handling system:</a:t>
            </a:r>
            <a:r>
              <a:rPr lang="en-US" sz="1200" b="0" i="0" kern="1200" dirty="0">
                <a:solidFill>
                  <a:schemeClr val="tx1"/>
                </a:solidFill>
                <a:effectLst/>
                <a:latin typeface="+mn-lt"/>
                <a:ea typeface="+mn-ea"/>
                <a:cs typeface="+mn-cs"/>
              </a:rPr>
              <a:t> Different functions in a program report the way error conditions are handled should be standard within an organization. For example, different tasks while encountering an error condition should either return a 0 or 1 consistently.</a:t>
            </a:r>
          </a:p>
          <a:p>
            <a:endParaRPr lang="en-IN" dirty="0"/>
          </a:p>
        </p:txBody>
      </p:sp>
      <p:sp>
        <p:nvSpPr>
          <p:cNvPr id="4" name="Slide Number Placeholder 3"/>
          <p:cNvSpPr>
            <a:spLocks noGrp="1"/>
          </p:cNvSpPr>
          <p:nvPr>
            <p:ph type="sldNum" sz="quarter" idx="5"/>
          </p:nvPr>
        </p:nvSpPr>
        <p:spPr/>
        <p:txBody>
          <a:bodyPr/>
          <a:lstStyle/>
          <a:p>
            <a:fld id="{5B2A3754-9768-4F53-984D-DDC1CFBA03BC}" type="slidenum">
              <a:rPr lang="en-IN" smtClean="0"/>
              <a:t>11</a:t>
            </a:fld>
            <a:endParaRPr lang="en-IN"/>
          </a:p>
        </p:txBody>
      </p:sp>
    </p:spTree>
    <p:extLst>
      <p:ext uri="{BB962C8B-B14F-4D97-AF65-F5344CB8AC3E}">
        <p14:creationId xmlns:p14="http://schemas.microsoft.com/office/powerpoint/2010/main" val="266129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 Line Length:</a:t>
            </a:r>
            <a:r>
              <a:rPr lang="en-US" sz="1200" b="0" i="0" kern="1200" dirty="0">
                <a:solidFill>
                  <a:schemeClr val="tx1"/>
                </a:solidFill>
                <a:effectLst/>
                <a:latin typeface="+mn-lt"/>
                <a:ea typeface="+mn-ea"/>
                <a:cs typeface="+mn-cs"/>
              </a:rPr>
              <a:t> It is considered a good practice to keep the length of source code lines at or below 80 characters. Lines longer than this may not be visible properly on some terminals and tools. Some printers will truncate lines longer than 80 columns.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2. Spacing:</a:t>
            </a:r>
            <a:r>
              <a:rPr lang="en-US" sz="1200" b="0" i="0" kern="1200" dirty="0">
                <a:solidFill>
                  <a:schemeClr val="tx1"/>
                </a:solidFill>
                <a:effectLst/>
                <a:latin typeface="+mn-lt"/>
                <a:ea typeface="+mn-ea"/>
                <a:cs typeface="+mn-cs"/>
              </a:rPr>
              <a:t> The appropriate use of spaces within a line of code can improve readability.</a:t>
            </a:r>
          </a:p>
          <a:p>
            <a:r>
              <a:rPr lang="en-US" sz="1200" b="1" i="0" kern="1200" dirty="0">
                <a:solidFill>
                  <a:schemeClr val="tx1"/>
                </a:solidFill>
                <a:effectLst/>
                <a:latin typeface="+mn-lt"/>
                <a:ea typeface="+mn-ea"/>
                <a:cs typeface="+mn-cs"/>
              </a:rPr>
              <a:t>Example:</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Bad:</a:t>
            </a:r>
            <a:r>
              <a:rPr lang="en-US" sz="1200" b="0" i="0" kern="1200" dirty="0">
                <a:solidFill>
                  <a:schemeClr val="tx1"/>
                </a:solidFill>
                <a:effectLst/>
                <a:latin typeface="+mn-lt"/>
                <a:ea typeface="+mn-ea"/>
                <a:cs typeface="+mn-cs"/>
              </a:rPr>
              <a:t>        cost=price+(price*</a:t>
            </a:r>
            <a:r>
              <a:rPr lang="en-US" sz="1200" b="0" i="0" kern="1200" dirty="0" err="1">
                <a:solidFill>
                  <a:schemeClr val="tx1"/>
                </a:solidFill>
                <a:effectLst/>
                <a:latin typeface="+mn-lt"/>
                <a:ea typeface="+mn-ea"/>
                <a:cs typeface="+mn-cs"/>
              </a:rPr>
              <a:t>sales_tax</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fprintf</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stdout</a:t>
            </a:r>
            <a:r>
              <a:rPr lang="en-US" sz="1200" b="0" i="0" kern="1200" dirty="0">
                <a:solidFill>
                  <a:schemeClr val="tx1"/>
                </a:solidFill>
                <a:effectLst/>
                <a:latin typeface="+mn-lt"/>
                <a:ea typeface="+mn-ea"/>
                <a:cs typeface="+mn-cs"/>
              </a:rPr>
              <a:t> ,"The total cost is %5.2f\</a:t>
            </a:r>
            <a:r>
              <a:rPr lang="en-US" sz="1200" b="0" i="0" kern="1200" dirty="0" err="1">
                <a:solidFill>
                  <a:schemeClr val="tx1"/>
                </a:solidFill>
                <a:effectLst/>
                <a:latin typeface="+mn-lt"/>
                <a:ea typeface="+mn-ea"/>
                <a:cs typeface="+mn-cs"/>
              </a:rPr>
              <a:t>n",cost</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Better:</a:t>
            </a:r>
            <a:r>
              <a:rPr lang="en-US" sz="1200" b="0" i="0" kern="1200" dirty="0">
                <a:solidFill>
                  <a:schemeClr val="tx1"/>
                </a:solidFill>
                <a:effectLst/>
                <a:latin typeface="+mn-lt"/>
                <a:ea typeface="+mn-ea"/>
                <a:cs typeface="+mn-cs"/>
              </a:rPr>
              <a:t>      cost = price + ( price * </a:t>
            </a:r>
            <a:r>
              <a:rPr lang="en-US" sz="1200" b="0" i="0" kern="1200" dirty="0" err="1">
                <a:solidFill>
                  <a:schemeClr val="tx1"/>
                </a:solidFill>
                <a:effectLst/>
                <a:latin typeface="+mn-lt"/>
                <a:ea typeface="+mn-ea"/>
                <a:cs typeface="+mn-cs"/>
              </a:rPr>
              <a:t>sales_tax</a:t>
            </a:r>
            <a:r>
              <a:rPr lang="en-US" sz="1200" b="0" i="0" kern="1200" dirty="0">
                <a:solidFill>
                  <a:schemeClr val="tx1"/>
                </a:solidFill>
                <a:effectLst/>
                <a:latin typeface="+mn-lt"/>
                <a:ea typeface="+mn-ea"/>
                <a:cs typeface="+mn-cs"/>
              </a:rPr>
              <a:t>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fprintf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stdout</a:t>
            </a:r>
            <a:r>
              <a:rPr lang="en-US" sz="1200" b="0" i="0" kern="1200" dirty="0">
                <a:solidFill>
                  <a:schemeClr val="tx1"/>
                </a:solidFill>
                <a:effectLst/>
                <a:latin typeface="+mn-lt"/>
                <a:ea typeface="+mn-ea"/>
                <a:cs typeface="+mn-cs"/>
              </a:rPr>
              <a:t>,"The total cost is %5.2f\</a:t>
            </a:r>
            <a:r>
              <a:rPr lang="en-US" sz="1200" b="0" i="0" kern="1200" dirty="0" err="1">
                <a:solidFill>
                  <a:schemeClr val="tx1"/>
                </a:solidFill>
                <a:effectLst/>
                <a:latin typeface="+mn-lt"/>
                <a:ea typeface="+mn-ea"/>
                <a:cs typeface="+mn-cs"/>
              </a:rPr>
              <a:t>n",cost</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3. The code should be well-documented:</a:t>
            </a:r>
            <a:r>
              <a:rPr lang="en-US" sz="1200" b="0" i="0" kern="1200" dirty="0">
                <a:solidFill>
                  <a:schemeClr val="tx1"/>
                </a:solidFill>
                <a:effectLst/>
                <a:latin typeface="+mn-lt"/>
                <a:ea typeface="+mn-ea"/>
                <a:cs typeface="+mn-cs"/>
              </a:rPr>
              <a:t> As a rule of thumb, there must be at least one comment line on the average for every three-source line.</a:t>
            </a:r>
          </a:p>
          <a:p>
            <a:r>
              <a:rPr lang="en-US" sz="1200" b="1" i="0" kern="1200" dirty="0">
                <a:solidFill>
                  <a:schemeClr val="tx1"/>
                </a:solidFill>
                <a:effectLst/>
                <a:latin typeface="+mn-lt"/>
                <a:ea typeface="+mn-ea"/>
                <a:cs typeface="+mn-cs"/>
              </a:rPr>
              <a:t>4. The length of any function should not exceed 10 source lines:</a:t>
            </a:r>
            <a:r>
              <a:rPr lang="en-US" sz="1200" b="0" i="0" kern="1200" dirty="0">
                <a:solidFill>
                  <a:schemeClr val="tx1"/>
                </a:solidFill>
                <a:effectLst/>
                <a:latin typeface="+mn-lt"/>
                <a:ea typeface="+mn-ea"/>
                <a:cs typeface="+mn-cs"/>
              </a:rPr>
              <a:t> A very lengthy function is generally very difficult to understand as it possibly carries out many various functions. For the same reason, lengthy functions are possible to have a disproportionately larger number of bugs.</a:t>
            </a:r>
          </a:p>
          <a:p>
            <a:r>
              <a:rPr lang="en-US" sz="1200" b="1" i="0" kern="1200" dirty="0">
                <a:solidFill>
                  <a:schemeClr val="tx1"/>
                </a:solidFill>
                <a:effectLst/>
                <a:latin typeface="+mn-lt"/>
                <a:ea typeface="+mn-ea"/>
                <a:cs typeface="+mn-cs"/>
              </a:rPr>
              <a:t>5. Do not use </a:t>
            </a:r>
            <a:r>
              <a:rPr lang="en-US" sz="1200" b="1" i="0" kern="1200" dirty="0" err="1">
                <a:solidFill>
                  <a:schemeClr val="tx1"/>
                </a:solidFill>
                <a:effectLst/>
                <a:latin typeface="+mn-lt"/>
                <a:ea typeface="+mn-ea"/>
                <a:cs typeface="+mn-cs"/>
              </a:rPr>
              <a:t>goto</a:t>
            </a:r>
            <a:r>
              <a:rPr lang="en-US" sz="1200" b="1" i="0" kern="1200" dirty="0">
                <a:solidFill>
                  <a:schemeClr val="tx1"/>
                </a:solidFill>
                <a:effectLst/>
                <a:latin typeface="+mn-lt"/>
                <a:ea typeface="+mn-ea"/>
                <a:cs typeface="+mn-cs"/>
              </a:rPr>
              <a:t> statements:</a:t>
            </a:r>
            <a:r>
              <a:rPr lang="en-US" sz="1200" b="0" i="0" kern="1200" dirty="0">
                <a:solidFill>
                  <a:schemeClr val="tx1"/>
                </a:solidFill>
                <a:effectLst/>
                <a:latin typeface="+mn-lt"/>
                <a:ea typeface="+mn-ea"/>
                <a:cs typeface="+mn-cs"/>
              </a:rPr>
              <a:t> Use of </a:t>
            </a:r>
            <a:r>
              <a:rPr lang="en-US" sz="1200" b="0" i="0" kern="1200" dirty="0" err="1">
                <a:solidFill>
                  <a:schemeClr val="tx1"/>
                </a:solidFill>
                <a:effectLst/>
                <a:latin typeface="+mn-lt"/>
                <a:ea typeface="+mn-ea"/>
                <a:cs typeface="+mn-cs"/>
              </a:rPr>
              <a:t>goto</a:t>
            </a:r>
            <a:r>
              <a:rPr lang="en-US" sz="1200" b="0" i="0" kern="1200" dirty="0">
                <a:solidFill>
                  <a:schemeClr val="tx1"/>
                </a:solidFill>
                <a:effectLst/>
                <a:latin typeface="+mn-lt"/>
                <a:ea typeface="+mn-ea"/>
                <a:cs typeface="+mn-cs"/>
              </a:rPr>
              <a:t> statements makes a program unstructured and very tough to understand.</a:t>
            </a:r>
          </a:p>
          <a:p>
            <a:r>
              <a:rPr lang="en-US" sz="1200" b="1" i="0" kern="1200" dirty="0">
                <a:solidFill>
                  <a:schemeClr val="tx1"/>
                </a:solidFill>
                <a:effectLst/>
                <a:latin typeface="+mn-lt"/>
                <a:ea typeface="+mn-ea"/>
                <a:cs typeface="+mn-cs"/>
              </a:rPr>
              <a:t>6. Inline Comments:</a:t>
            </a:r>
            <a:r>
              <a:rPr lang="en-US" sz="1200" b="0" i="0" kern="1200" dirty="0">
                <a:solidFill>
                  <a:schemeClr val="tx1"/>
                </a:solidFill>
                <a:effectLst/>
                <a:latin typeface="+mn-lt"/>
                <a:ea typeface="+mn-ea"/>
                <a:cs typeface="+mn-cs"/>
              </a:rPr>
              <a:t> Inline comments promote readability.</a:t>
            </a:r>
          </a:p>
          <a:p>
            <a:r>
              <a:rPr lang="en-US" sz="1200" b="1" i="0" kern="1200" dirty="0">
                <a:solidFill>
                  <a:schemeClr val="tx1"/>
                </a:solidFill>
                <a:effectLst/>
                <a:latin typeface="+mn-lt"/>
                <a:ea typeface="+mn-ea"/>
                <a:cs typeface="+mn-cs"/>
              </a:rPr>
              <a:t>7. Error Messages:</a:t>
            </a:r>
            <a:r>
              <a:rPr lang="en-US" sz="1200" b="0" i="0" kern="1200" dirty="0">
                <a:solidFill>
                  <a:schemeClr val="tx1"/>
                </a:solidFill>
                <a:effectLst/>
                <a:latin typeface="+mn-lt"/>
                <a:ea typeface="+mn-ea"/>
                <a:cs typeface="+mn-cs"/>
              </a:rPr>
              <a:t> Error handling is an essential aspect of computer programming. This does not only include adding the necessary logic to test for and handle errors but also involves making error messages meaningful.</a:t>
            </a:r>
          </a:p>
          <a:p>
            <a:endParaRPr lang="en-IN" dirty="0"/>
          </a:p>
        </p:txBody>
      </p:sp>
      <p:sp>
        <p:nvSpPr>
          <p:cNvPr id="4" name="Slide Number Placeholder 3"/>
          <p:cNvSpPr>
            <a:spLocks noGrp="1"/>
          </p:cNvSpPr>
          <p:nvPr>
            <p:ph type="sldNum" sz="quarter" idx="5"/>
          </p:nvPr>
        </p:nvSpPr>
        <p:spPr/>
        <p:txBody>
          <a:bodyPr/>
          <a:lstStyle/>
          <a:p>
            <a:fld id="{5B2A3754-9768-4F53-984D-DDC1CFBA03BC}" type="slidenum">
              <a:rPr lang="en-IN" smtClean="0"/>
              <a:t>12</a:t>
            </a:fld>
            <a:endParaRPr lang="en-IN"/>
          </a:p>
        </p:txBody>
      </p:sp>
    </p:spTree>
    <p:extLst>
      <p:ext uri="{BB962C8B-B14F-4D97-AF65-F5344CB8AC3E}">
        <p14:creationId xmlns:p14="http://schemas.microsoft.com/office/powerpoint/2010/main" val="2837825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A826-C5AF-49D7-98B0-4FA89B914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83EC65-0971-4199-A399-0A2B7FB79B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70CF0A-B3DE-4227-9B45-F8B6B4F4FA1F}"/>
              </a:ext>
            </a:extLst>
          </p:cNvPr>
          <p:cNvSpPr>
            <a:spLocks noGrp="1"/>
          </p:cNvSpPr>
          <p:nvPr>
            <p:ph type="dt" sz="half" idx="10"/>
          </p:nvPr>
        </p:nvSpPr>
        <p:spPr/>
        <p:txBody>
          <a:bodyPr/>
          <a:lstStyle/>
          <a:p>
            <a:fld id="{775709D2-743C-4038-9334-3966D9C6C3BA}" type="datetimeFigureOut">
              <a:rPr lang="en-IN" smtClean="0"/>
              <a:t>03-03-2023</a:t>
            </a:fld>
            <a:endParaRPr lang="en-IN"/>
          </a:p>
        </p:txBody>
      </p:sp>
      <p:sp>
        <p:nvSpPr>
          <p:cNvPr id="5" name="Footer Placeholder 4">
            <a:extLst>
              <a:ext uri="{FF2B5EF4-FFF2-40B4-BE49-F238E27FC236}">
                <a16:creationId xmlns:a16="http://schemas.microsoft.com/office/drawing/2014/main" id="{9B34B6C1-C2F2-4C27-8165-E35D71F3E7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9F27F-3A31-4308-887D-ADCCAC68EC65}"/>
              </a:ext>
            </a:extLst>
          </p:cNvPr>
          <p:cNvSpPr>
            <a:spLocks noGrp="1"/>
          </p:cNvSpPr>
          <p:nvPr>
            <p:ph type="sldNum" sz="quarter" idx="12"/>
          </p:nvPr>
        </p:nvSpPr>
        <p:spPr/>
        <p:txBody>
          <a:bodyPr/>
          <a:lstStyle/>
          <a:p>
            <a:fld id="{44275C7F-6CF4-470A-BC64-892F8197449B}" type="slidenum">
              <a:rPr lang="en-IN" smtClean="0"/>
              <a:t>‹#›</a:t>
            </a:fld>
            <a:endParaRPr lang="en-IN"/>
          </a:p>
        </p:txBody>
      </p:sp>
    </p:spTree>
    <p:extLst>
      <p:ext uri="{BB962C8B-B14F-4D97-AF65-F5344CB8AC3E}">
        <p14:creationId xmlns:p14="http://schemas.microsoft.com/office/powerpoint/2010/main" val="347514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41BE-85F1-40DB-91C0-635549AF63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917551-49FE-4C9A-8B9D-F0A53445B6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61D653-E0D0-4BAD-9694-BCDEA0F250F9}"/>
              </a:ext>
            </a:extLst>
          </p:cNvPr>
          <p:cNvSpPr>
            <a:spLocks noGrp="1"/>
          </p:cNvSpPr>
          <p:nvPr>
            <p:ph type="dt" sz="half" idx="10"/>
          </p:nvPr>
        </p:nvSpPr>
        <p:spPr/>
        <p:txBody>
          <a:bodyPr/>
          <a:lstStyle/>
          <a:p>
            <a:fld id="{775709D2-743C-4038-9334-3966D9C6C3BA}" type="datetimeFigureOut">
              <a:rPr lang="en-IN" smtClean="0"/>
              <a:t>03-03-2023</a:t>
            </a:fld>
            <a:endParaRPr lang="en-IN"/>
          </a:p>
        </p:txBody>
      </p:sp>
      <p:sp>
        <p:nvSpPr>
          <p:cNvPr id="5" name="Footer Placeholder 4">
            <a:extLst>
              <a:ext uri="{FF2B5EF4-FFF2-40B4-BE49-F238E27FC236}">
                <a16:creationId xmlns:a16="http://schemas.microsoft.com/office/drawing/2014/main" id="{3D53F7FE-E588-4815-BC43-CD8BC7F69D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36013D-D864-4C2F-862A-C6BD24347F09}"/>
              </a:ext>
            </a:extLst>
          </p:cNvPr>
          <p:cNvSpPr>
            <a:spLocks noGrp="1"/>
          </p:cNvSpPr>
          <p:nvPr>
            <p:ph type="sldNum" sz="quarter" idx="12"/>
          </p:nvPr>
        </p:nvSpPr>
        <p:spPr/>
        <p:txBody>
          <a:bodyPr/>
          <a:lstStyle/>
          <a:p>
            <a:fld id="{44275C7F-6CF4-470A-BC64-892F8197449B}" type="slidenum">
              <a:rPr lang="en-IN" smtClean="0"/>
              <a:t>‹#›</a:t>
            </a:fld>
            <a:endParaRPr lang="en-IN"/>
          </a:p>
        </p:txBody>
      </p:sp>
    </p:spTree>
    <p:extLst>
      <p:ext uri="{BB962C8B-B14F-4D97-AF65-F5344CB8AC3E}">
        <p14:creationId xmlns:p14="http://schemas.microsoft.com/office/powerpoint/2010/main" val="229428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CF190-AAD0-4CA4-AA97-98778C5995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473124-F0A0-4D5F-A56C-B0CC6D06DD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C61BEF-B25C-4463-9417-F7519A5F1160}"/>
              </a:ext>
            </a:extLst>
          </p:cNvPr>
          <p:cNvSpPr>
            <a:spLocks noGrp="1"/>
          </p:cNvSpPr>
          <p:nvPr>
            <p:ph type="dt" sz="half" idx="10"/>
          </p:nvPr>
        </p:nvSpPr>
        <p:spPr/>
        <p:txBody>
          <a:bodyPr/>
          <a:lstStyle/>
          <a:p>
            <a:fld id="{775709D2-743C-4038-9334-3966D9C6C3BA}" type="datetimeFigureOut">
              <a:rPr lang="en-IN" smtClean="0"/>
              <a:t>03-03-2023</a:t>
            </a:fld>
            <a:endParaRPr lang="en-IN"/>
          </a:p>
        </p:txBody>
      </p:sp>
      <p:sp>
        <p:nvSpPr>
          <p:cNvPr id="5" name="Footer Placeholder 4">
            <a:extLst>
              <a:ext uri="{FF2B5EF4-FFF2-40B4-BE49-F238E27FC236}">
                <a16:creationId xmlns:a16="http://schemas.microsoft.com/office/drawing/2014/main" id="{40374B60-CC1C-49A5-9149-C2622B4BA6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4EC840-C226-462B-B75B-284FEB42F532}"/>
              </a:ext>
            </a:extLst>
          </p:cNvPr>
          <p:cNvSpPr>
            <a:spLocks noGrp="1"/>
          </p:cNvSpPr>
          <p:nvPr>
            <p:ph type="sldNum" sz="quarter" idx="12"/>
          </p:nvPr>
        </p:nvSpPr>
        <p:spPr/>
        <p:txBody>
          <a:bodyPr/>
          <a:lstStyle/>
          <a:p>
            <a:fld id="{44275C7F-6CF4-470A-BC64-892F8197449B}" type="slidenum">
              <a:rPr lang="en-IN" smtClean="0"/>
              <a:t>‹#›</a:t>
            </a:fld>
            <a:endParaRPr lang="en-IN"/>
          </a:p>
        </p:txBody>
      </p:sp>
    </p:spTree>
    <p:extLst>
      <p:ext uri="{BB962C8B-B14F-4D97-AF65-F5344CB8AC3E}">
        <p14:creationId xmlns:p14="http://schemas.microsoft.com/office/powerpoint/2010/main" val="24669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0942-88EE-4E57-B8DC-E8EAE0629C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716DC1-E5AE-43FC-A4BF-F5105539B1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A94C2-6C04-47FF-B3AB-A20641383E6D}"/>
              </a:ext>
            </a:extLst>
          </p:cNvPr>
          <p:cNvSpPr>
            <a:spLocks noGrp="1"/>
          </p:cNvSpPr>
          <p:nvPr>
            <p:ph type="dt" sz="half" idx="10"/>
          </p:nvPr>
        </p:nvSpPr>
        <p:spPr/>
        <p:txBody>
          <a:bodyPr/>
          <a:lstStyle/>
          <a:p>
            <a:fld id="{775709D2-743C-4038-9334-3966D9C6C3BA}" type="datetimeFigureOut">
              <a:rPr lang="en-IN" smtClean="0"/>
              <a:t>03-03-2023</a:t>
            </a:fld>
            <a:endParaRPr lang="en-IN"/>
          </a:p>
        </p:txBody>
      </p:sp>
      <p:sp>
        <p:nvSpPr>
          <p:cNvPr id="5" name="Footer Placeholder 4">
            <a:extLst>
              <a:ext uri="{FF2B5EF4-FFF2-40B4-BE49-F238E27FC236}">
                <a16:creationId xmlns:a16="http://schemas.microsoft.com/office/drawing/2014/main" id="{64A68A06-D935-4219-9B76-F768AB647A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0163B-6CF4-4751-96CE-CD1E26537FCD}"/>
              </a:ext>
            </a:extLst>
          </p:cNvPr>
          <p:cNvSpPr>
            <a:spLocks noGrp="1"/>
          </p:cNvSpPr>
          <p:nvPr>
            <p:ph type="sldNum" sz="quarter" idx="12"/>
          </p:nvPr>
        </p:nvSpPr>
        <p:spPr/>
        <p:txBody>
          <a:bodyPr/>
          <a:lstStyle/>
          <a:p>
            <a:fld id="{44275C7F-6CF4-470A-BC64-892F8197449B}" type="slidenum">
              <a:rPr lang="en-IN" smtClean="0"/>
              <a:t>‹#›</a:t>
            </a:fld>
            <a:endParaRPr lang="en-IN"/>
          </a:p>
        </p:txBody>
      </p:sp>
    </p:spTree>
    <p:extLst>
      <p:ext uri="{BB962C8B-B14F-4D97-AF65-F5344CB8AC3E}">
        <p14:creationId xmlns:p14="http://schemas.microsoft.com/office/powerpoint/2010/main" val="198949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D8B4-79F5-445C-91C0-A95EC4712C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CC6A70-C27B-4B2D-B56E-948EB4EDD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D43405-248A-4383-A1AD-A871478942A4}"/>
              </a:ext>
            </a:extLst>
          </p:cNvPr>
          <p:cNvSpPr>
            <a:spLocks noGrp="1"/>
          </p:cNvSpPr>
          <p:nvPr>
            <p:ph type="dt" sz="half" idx="10"/>
          </p:nvPr>
        </p:nvSpPr>
        <p:spPr/>
        <p:txBody>
          <a:bodyPr/>
          <a:lstStyle/>
          <a:p>
            <a:fld id="{775709D2-743C-4038-9334-3966D9C6C3BA}" type="datetimeFigureOut">
              <a:rPr lang="en-IN" smtClean="0"/>
              <a:t>03-03-2023</a:t>
            </a:fld>
            <a:endParaRPr lang="en-IN"/>
          </a:p>
        </p:txBody>
      </p:sp>
      <p:sp>
        <p:nvSpPr>
          <p:cNvPr id="5" name="Footer Placeholder 4">
            <a:extLst>
              <a:ext uri="{FF2B5EF4-FFF2-40B4-BE49-F238E27FC236}">
                <a16:creationId xmlns:a16="http://schemas.microsoft.com/office/drawing/2014/main" id="{4C917F8A-3CE8-4477-9252-590D31A96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5CE0C-85E6-47A6-AB68-D2519581D060}"/>
              </a:ext>
            </a:extLst>
          </p:cNvPr>
          <p:cNvSpPr>
            <a:spLocks noGrp="1"/>
          </p:cNvSpPr>
          <p:nvPr>
            <p:ph type="sldNum" sz="quarter" idx="12"/>
          </p:nvPr>
        </p:nvSpPr>
        <p:spPr/>
        <p:txBody>
          <a:bodyPr/>
          <a:lstStyle/>
          <a:p>
            <a:fld id="{44275C7F-6CF4-470A-BC64-892F8197449B}" type="slidenum">
              <a:rPr lang="en-IN" smtClean="0"/>
              <a:t>‹#›</a:t>
            </a:fld>
            <a:endParaRPr lang="en-IN"/>
          </a:p>
        </p:txBody>
      </p:sp>
    </p:spTree>
    <p:extLst>
      <p:ext uri="{BB962C8B-B14F-4D97-AF65-F5344CB8AC3E}">
        <p14:creationId xmlns:p14="http://schemas.microsoft.com/office/powerpoint/2010/main" val="3327363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D26F-E99A-4F4B-90CB-64A7F737C3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457B4C-273C-4E73-8CBB-393DD8A735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062D6B-4E6C-4090-AB0A-3180F581CE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6D49B2-20E3-4705-8FD8-911D9BA9810E}"/>
              </a:ext>
            </a:extLst>
          </p:cNvPr>
          <p:cNvSpPr>
            <a:spLocks noGrp="1"/>
          </p:cNvSpPr>
          <p:nvPr>
            <p:ph type="dt" sz="half" idx="10"/>
          </p:nvPr>
        </p:nvSpPr>
        <p:spPr/>
        <p:txBody>
          <a:bodyPr/>
          <a:lstStyle/>
          <a:p>
            <a:fld id="{775709D2-743C-4038-9334-3966D9C6C3BA}" type="datetimeFigureOut">
              <a:rPr lang="en-IN" smtClean="0"/>
              <a:t>03-03-2023</a:t>
            </a:fld>
            <a:endParaRPr lang="en-IN"/>
          </a:p>
        </p:txBody>
      </p:sp>
      <p:sp>
        <p:nvSpPr>
          <p:cNvPr id="6" name="Footer Placeholder 5">
            <a:extLst>
              <a:ext uri="{FF2B5EF4-FFF2-40B4-BE49-F238E27FC236}">
                <a16:creationId xmlns:a16="http://schemas.microsoft.com/office/drawing/2014/main" id="{9D048DE6-8AB9-4587-A3E8-7275C2249B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F87BD1-5848-46AD-BFDF-DC9FCF8AFB0D}"/>
              </a:ext>
            </a:extLst>
          </p:cNvPr>
          <p:cNvSpPr>
            <a:spLocks noGrp="1"/>
          </p:cNvSpPr>
          <p:nvPr>
            <p:ph type="sldNum" sz="quarter" idx="12"/>
          </p:nvPr>
        </p:nvSpPr>
        <p:spPr/>
        <p:txBody>
          <a:bodyPr/>
          <a:lstStyle/>
          <a:p>
            <a:fld id="{44275C7F-6CF4-470A-BC64-892F8197449B}" type="slidenum">
              <a:rPr lang="en-IN" smtClean="0"/>
              <a:t>‹#›</a:t>
            </a:fld>
            <a:endParaRPr lang="en-IN"/>
          </a:p>
        </p:txBody>
      </p:sp>
    </p:spTree>
    <p:extLst>
      <p:ext uri="{BB962C8B-B14F-4D97-AF65-F5344CB8AC3E}">
        <p14:creationId xmlns:p14="http://schemas.microsoft.com/office/powerpoint/2010/main" val="3453564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4A5F-C9A5-4518-8A6F-E11F1CE592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9E7817-B14E-4568-AC43-382EABC5F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AD8737-1771-4B28-803C-4E58B277DCD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1EB6D2-B1CB-4A11-90D6-5839ED86A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F247D9-5C4E-4684-A186-694164E3E3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6A3A83-23DC-4B74-90E0-D6A14306D63E}"/>
              </a:ext>
            </a:extLst>
          </p:cNvPr>
          <p:cNvSpPr>
            <a:spLocks noGrp="1"/>
          </p:cNvSpPr>
          <p:nvPr>
            <p:ph type="dt" sz="half" idx="10"/>
          </p:nvPr>
        </p:nvSpPr>
        <p:spPr/>
        <p:txBody>
          <a:bodyPr/>
          <a:lstStyle/>
          <a:p>
            <a:fld id="{775709D2-743C-4038-9334-3966D9C6C3BA}" type="datetimeFigureOut">
              <a:rPr lang="en-IN" smtClean="0"/>
              <a:t>03-03-2023</a:t>
            </a:fld>
            <a:endParaRPr lang="en-IN"/>
          </a:p>
        </p:txBody>
      </p:sp>
      <p:sp>
        <p:nvSpPr>
          <p:cNvPr id="8" name="Footer Placeholder 7">
            <a:extLst>
              <a:ext uri="{FF2B5EF4-FFF2-40B4-BE49-F238E27FC236}">
                <a16:creationId xmlns:a16="http://schemas.microsoft.com/office/drawing/2014/main" id="{7E6E92D7-24BC-4FF4-9146-B09E0B5F5B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595C34-60E3-4EAC-B366-746B8A0E0A64}"/>
              </a:ext>
            </a:extLst>
          </p:cNvPr>
          <p:cNvSpPr>
            <a:spLocks noGrp="1"/>
          </p:cNvSpPr>
          <p:nvPr>
            <p:ph type="sldNum" sz="quarter" idx="12"/>
          </p:nvPr>
        </p:nvSpPr>
        <p:spPr/>
        <p:txBody>
          <a:bodyPr/>
          <a:lstStyle/>
          <a:p>
            <a:fld id="{44275C7F-6CF4-470A-BC64-892F8197449B}" type="slidenum">
              <a:rPr lang="en-IN" smtClean="0"/>
              <a:t>‹#›</a:t>
            </a:fld>
            <a:endParaRPr lang="en-IN"/>
          </a:p>
        </p:txBody>
      </p:sp>
    </p:spTree>
    <p:extLst>
      <p:ext uri="{BB962C8B-B14F-4D97-AF65-F5344CB8AC3E}">
        <p14:creationId xmlns:p14="http://schemas.microsoft.com/office/powerpoint/2010/main" val="98882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D4D3-0FAD-4461-947B-0B30E4D2E1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10B600-8A43-4DC8-A7B7-7BB44197A5C5}"/>
              </a:ext>
            </a:extLst>
          </p:cNvPr>
          <p:cNvSpPr>
            <a:spLocks noGrp="1"/>
          </p:cNvSpPr>
          <p:nvPr>
            <p:ph type="dt" sz="half" idx="10"/>
          </p:nvPr>
        </p:nvSpPr>
        <p:spPr/>
        <p:txBody>
          <a:bodyPr/>
          <a:lstStyle/>
          <a:p>
            <a:fld id="{775709D2-743C-4038-9334-3966D9C6C3BA}" type="datetimeFigureOut">
              <a:rPr lang="en-IN" smtClean="0"/>
              <a:t>03-03-2023</a:t>
            </a:fld>
            <a:endParaRPr lang="en-IN"/>
          </a:p>
        </p:txBody>
      </p:sp>
      <p:sp>
        <p:nvSpPr>
          <p:cNvPr id="4" name="Footer Placeholder 3">
            <a:extLst>
              <a:ext uri="{FF2B5EF4-FFF2-40B4-BE49-F238E27FC236}">
                <a16:creationId xmlns:a16="http://schemas.microsoft.com/office/drawing/2014/main" id="{EC7F1F45-2B50-4344-9CE3-3B57201FAC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C14247-6480-4EF9-A9FA-BB2677DCD5A2}"/>
              </a:ext>
            </a:extLst>
          </p:cNvPr>
          <p:cNvSpPr>
            <a:spLocks noGrp="1"/>
          </p:cNvSpPr>
          <p:nvPr>
            <p:ph type="sldNum" sz="quarter" idx="12"/>
          </p:nvPr>
        </p:nvSpPr>
        <p:spPr/>
        <p:txBody>
          <a:bodyPr/>
          <a:lstStyle/>
          <a:p>
            <a:fld id="{44275C7F-6CF4-470A-BC64-892F8197449B}" type="slidenum">
              <a:rPr lang="en-IN" smtClean="0"/>
              <a:t>‹#›</a:t>
            </a:fld>
            <a:endParaRPr lang="en-IN"/>
          </a:p>
        </p:txBody>
      </p:sp>
    </p:spTree>
    <p:extLst>
      <p:ext uri="{BB962C8B-B14F-4D97-AF65-F5344CB8AC3E}">
        <p14:creationId xmlns:p14="http://schemas.microsoft.com/office/powerpoint/2010/main" val="389099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81B34F-8651-4EAF-A8EA-79FCE9270F37}"/>
              </a:ext>
            </a:extLst>
          </p:cNvPr>
          <p:cNvSpPr>
            <a:spLocks noGrp="1"/>
          </p:cNvSpPr>
          <p:nvPr>
            <p:ph type="dt" sz="half" idx="10"/>
          </p:nvPr>
        </p:nvSpPr>
        <p:spPr/>
        <p:txBody>
          <a:bodyPr/>
          <a:lstStyle/>
          <a:p>
            <a:fld id="{775709D2-743C-4038-9334-3966D9C6C3BA}" type="datetimeFigureOut">
              <a:rPr lang="en-IN" smtClean="0"/>
              <a:t>03-03-2023</a:t>
            </a:fld>
            <a:endParaRPr lang="en-IN"/>
          </a:p>
        </p:txBody>
      </p:sp>
      <p:sp>
        <p:nvSpPr>
          <p:cNvPr id="3" name="Footer Placeholder 2">
            <a:extLst>
              <a:ext uri="{FF2B5EF4-FFF2-40B4-BE49-F238E27FC236}">
                <a16:creationId xmlns:a16="http://schemas.microsoft.com/office/drawing/2014/main" id="{661BACE6-9796-405F-94AC-BC2459C47C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C9499D-DEDC-4B33-9CE9-ECE55F0131A1}"/>
              </a:ext>
            </a:extLst>
          </p:cNvPr>
          <p:cNvSpPr>
            <a:spLocks noGrp="1"/>
          </p:cNvSpPr>
          <p:nvPr>
            <p:ph type="sldNum" sz="quarter" idx="12"/>
          </p:nvPr>
        </p:nvSpPr>
        <p:spPr/>
        <p:txBody>
          <a:bodyPr/>
          <a:lstStyle/>
          <a:p>
            <a:fld id="{44275C7F-6CF4-470A-BC64-892F8197449B}" type="slidenum">
              <a:rPr lang="en-IN" smtClean="0"/>
              <a:t>‹#›</a:t>
            </a:fld>
            <a:endParaRPr lang="en-IN"/>
          </a:p>
        </p:txBody>
      </p:sp>
    </p:spTree>
    <p:extLst>
      <p:ext uri="{BB962C8B-B14F-4D97-AF65-F5344CB8AC3E}">
        <p14:creationId xmlns:p14="http://schemas.microsoft.com/office/powerpoint/2010/main" val="110052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1B3A-B29C-4B0F-967A-F00779D06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913499-9C9B-43F0-B219-BC100FB6C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7E1F6B-1981-4619-96AE-EAC774299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ABEF53-B764-4CE5-8013-FBA25D43366F}"/>
              </a:ext>
            </a:extLst>
          </p:cNvPr>
          <p:cNvSpPr>
            <a:spLocks noGrp="1"/>
          </p:cNvSpPr>
          <p:nvPr>
            <p:ph type="dt" sz="half" idx="10"/>
          </p:nvPr>
        </p:nvSpPr>
        <p:spPr/>
        <p:txBody>
          <a:bodyPr/>
          <a:lstStyle/>
          <a:p>
            <a:fld id="{775709D2-743C-4038-9334-3966D9C6C3BA}" type="datetimeFigureOut">
              <a:rPr lang="en-IN" smtClean="0"/>
              <a:t>03-03-2023</a:t>
            </a:fld>
            <a:endParaRPr lang="en-IN"/>
          </a:p>
        </p:txBody>
      </p:sp>
      <p:sp>
        <p:nvSpPr>
          <p:cNvPr id="6" name="Footer Placeholder 5">
            <a:extLst>
              <a:ext uri="{FF2B5EF4-FFF2-40B4-BE49-F238E27FC236}">
                <a16:creationId xmlns:a16="http://schemas.microsoft.com/office/drawing/2014/main" id="{A7EDE204-2633-413F-B81D-79FB4FE2BB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940DC8-AD94-4E92-8AB2-97C6507F8DEA}"/>
              </a:ext>
            </a:extLst>
          </p:cNvPr>
          <p:cNvSpPr>
            <a:spLocks noGrp="1"/>
          </p:cNvSpPr>
          <p:nvPr>
            <p:ph type="sldNum" sz="quarter" idx="12"/>
          </p:nvPr>
        </p:nvSpPr>
        <p:spPr/>
        <p:txBody>
          <a:bodyPr/>
          <a:lstStyle/>
          <a:p>
            <a:fld id="{44275C7F-6CF4-470A-BC64-892F8197449B}" type="slidenum">
              <a:rPr lang="en-IN" smtClean="0"/>
              <a:t>‹#›</a:t>
            </a:fld>
            <a:endParaRPr lang="en-IN"/>
          </a:p>
        </p:txBody>
      </p:sp>
    </p:spTree>
    <p:extLst>
      <p:ext uri="{BB962C8B-B14F-4D97-AF65-F5344CB8AC3E}">
        <p14:creationId xmlns:p14="http://schemas.microsoft.com/office/powerpoint/2010/main" val="1473055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328C-BE5E-4CB0-8173-86CF74042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05FABA-4295-4456-8076-39D6909AE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293CEB-A0ED-4A5C-9793-50E317F3D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CFC4D0-58D8-4C4B-9848-9606D013C15B}"/>
              </a:ext>
            </a:extLst>
          </p:cNvPr>
          <p:cNvSpPr>
            <a:spLocks noGrp="1"/>
          </p:cNvSpPr>
          <p:nvPr>
            <p:ph type="dt" sz="half" idx="10"/>
          </p:nvPr>
        </p:nvSpPr>
        <p:spPr/>
        <p:txBody>
          <a:bodyPr/>
          <a:lstStyle/>
          <a:p>
            <a:fld id="{775709D2-743C-4038-9334-3966D9C6C3BA}" type="datetimeFigureOut">
              <a:rPr lang="en-IN" smtClean="0"/>
              <a:t>03-03-2023</a:t>
            </a:fld>
            <a:endParaRPr lang="en-IN"/>
          </a:p>
        </p:txBody>
      </p:sp>
      <p:sp>
        <p:nvSpPr>
          <p:cNvPr id="6" name="Footer Placeholder 5">
            <a:extLst>
              <a:ext uri="{FF2B5EF4-FFF2-40B4-BE49-F238E27FC236}">
                <a16:creationId xmlns:a16="http://schemas.microsoft.com/office/drawing/2014/main" id="{08C31C9B-699F-4A4B-9745-E5D8615034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777D81-44E9-4889-BBCF-44A771B4B4D7}"/>
              </a:ext>
            </a:extLst>
          </p:cNvPr>
          <p:cNvSpPr>
            <a:spLocks noGrp="1"/>
          </p:cNvSpPr>
          <p:nvPr>
            <p:ph type="sldNum" sz="quarter" idx="12"/>
          </p:nvPr>
        </p:nvSpPr>
        <p:spPr/>
        <p:txBody>
          <a:bodyPr/>
          <a:lstStyle/>
          <a:p>
            <a:fld id="{44275C7F-6CF4-470A-BC64-892F8197449B}" type="slidenum">
              <a:rPr lang="en-IN" smtClean="0"/>
              <a:t>‹#›</a:t>
            </a:fld>
            <a:endParaRPr lang="en-IN"/>
          </a:p>
        </p:txBody>
      </p:sp>
    </p:spTree>
    <p:extLst>
      <p:ext uri="{BB962C8B-B14F-4D97-AF65-F5344CB8AC3E}">
        <p14:creationId xmlns:p14="http://schemas.microsoft.com/office/powerpoint/2010/main" val="131351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820921-D0DC-4CEC-B5CE-B054DA76B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D9C1F5-21B8-453E-A7B5-F8617B5986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9A2F59-0805-4170-BA43-A97D28FE5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709D2-743C-4038-9334-3966D9C6C3BA}" type="datetimeFigureOut">
              <a:rPr lang="en-IN" smtClean="0"/>
              <a:t>03-03-2023</a:t>
            </a:fld>
            <a:endParaRPr lang="en-IN"/>
          </a:p>
        </p:txBody>
      </p:sp>
      <p:sp>
        <p:nvSpPr>
          <p:cNvPr id="5" name="Footer Placeholder 4">
            <a:extLst>
              <a:ext uri="{FF2B5EF4-FFF2-40B4-BE49-F238E27FC236}">
                <a16:creationId xmlns:a16="http://schemas.microsoft.com/office/drawing/2014/main" id="{DB8E14C0-4AC9-4440-9697-C0807C30C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5FF51D-C4EF-4939-A54E-64BF80BDB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75C7F-6CF4-470A-BC64-892F8197449B}" type="slidenum">
              <a:rPr lang="en-IN" smtClean="0"/>
              <a:t>‹#›</a:t>
            </a:fld>
            <a:endParaRPr lang="en-IN"/>
          </a:p>
        </p:txBody>
      </p:sp>
    </p:spTree>
    <p:extLst>
      <p:ext uri="{BB962C8B-B14F-4D97-AF65-F5344CB8AC3E}">
        <p14:creationId xmlns:p14="http://schemas.microsoft.com/office/powerpoint/2010/main" val="3548802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C785-686C-48F9-A51C-6F0941F8AFB8}"/>
              </a:ext>
            </a:extLst>
          </p:cNvPr>
          <p:cNvSpPr>
            <a:spLocks noGrp="1"/>
          </p:cNvSpPr>
          <p:nvPr>
            <p:ph type="ctrTitle"/>
          </p:nvPr>
        </p:nvSpPr>
        <p:spPr>
          <a:xfrm>
            <a:off x="1524000" y="2346045"/>
            <a:ext cx="9144000" cy="2387600"/>
          </a:xfrm>
        </p:spPr>
        <p:txBody>
          <a:bodyPr>
            <a:normAutofit fontScale="90000"/>
          </a:bodyPr>
          <a:lstStyle/>
          <a:p>
            <a:r>
              <a:rPr lang="en-IN" sz="8000" b="1" dirty="0">
                <a:latin typeface="Algerian" panose="04020705040A02060702" pitchFamily="82" charset="0"/>
              </a:rPr>
              <a:t>Unified Process Model</a:t>
            </a:r>
            <a:br>
              <a:rPr lang="en-IN" b="1" dirty="0"/>
            </a:br>
            <a:endParaRPr lang="en-IN" dirty="0"/>
          </a:p>
        </p:txBody>
      </p:sp>
      <p:pic>
        <p:nvPicPr>
          <p:cNvPr id="4" name="Picture 3">
            <a:extLst>
              <a:ext uri="{FF2B5EF4-FFF2-40B4-BE49-F238E27FC236}">
                <a16:creationId xmlns:a16="http://schemas.microsoft.com/office/drawing/2014/main" id="{BADAA910-8275-4626-B30D-C2131F8D42A7}"/>
              </a:ext>
            </a:extLst>
          </p:cNvPr>
          <p:cNvPicPr>
            <a:picLocks noChangeAspect="1"/>
          </p:cNvPicPr>
          <p:nvPr/>
        </p:nvPicPr>
        <p:blipFill>
          <a:blip r:embed="rId2"/>
          <a:stretch>
            <a:fillRect/>
          </a:stretch>
        </p:blipFill>
        <p:spPr>
          <a:xfrm>
            <a:off x="9776012" y="-40341"/>
            <a:ext cx="2415987" cy="1008529"/>
          </a:xfrm>
          <a:prstGeom prst="rect">
            <a:avLst/>
          </a:prstGeom>
        </p:spPr>
      </p:pic>
    </p:spTree>
    <p:extLst>
      <p:ext uri="{BB962C8B-B14F-4D97-AF65-F5344CB8AC3E}">
        <p14:creationId xmlns:p14="http://schemas.microsoft.com/office/powerpoint/2010/main" val="1539595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411CA-45CE-44A6-A8E1-78A4051D3631}"/>
              </a:ext>
            </a:extLst>
          </p:cNvPr>
          <p:cNvSpPr>
            <a:spLocks noGrp="1"/>
          </p:cNvSpPr>
          <p:nvPr>
            <p:ph idx="1"/>
          </p:nvPr>
        </p:nvSpPr>
        <p:spPr>
          <a:xfrm>
            <a:off x="457200" y="376518"/>
            <a:ext cx="9318812" cy="6145306"/>
          </a:xfrm>
        </p:spPr>
        <p:txBody>
          <a:bodyPr/>
          <a:lstStyle/>
          <a:p>
            <a:pPr marL="0" indent="0">
              <a:buNone/>
            </a:pPr>
            <a:r>
              <a:rPr lang="en-IN" sz="3600" b="1" dirty="0"/>
              <a:t>Characteristics of Programming Language: </a:t>
            </a:r>
          </a:p>
          <a:p>
            <a:endParaRPr lang="en-IN" dirty="0"/>
          </a:p>
        </p:txBody>
      </p:sp>
      <p:pic>
        <p:nvPicPr>
          <p:cNvPr id="4" name="Picture 3">
            <a:extLst>
              <a:ext uri="{FF2B5EF4-FFF2-40B4-BE49-F238E27FC236}">
                <a16:creationId xmlns:a16="http://schemas.microsoft.com/office/drawing/2014/main" id="{D7B095DB-3D4E-4394-9D2A-F8CB0B33024E}"/>
              </a:ext>
            </a:extLst>
          </p:cNvPr>
          <p:cNvPicPr>
            <a:picLocks noChangeAspect="1"/>
          </p:cNvPicPr>
          <p:nvPr/>
        </p:nvPicPr>
        <p:blipFill>
          <a:blip r:embed="rId3"/>
          <a:stretch>
            <a:fillRect/>
          </a:stretch>
        </p:blipFill>
        <p:spPr>
          <a:xfrm>
            <a:off x="9776012" y="-40341"/>
            <a:ext cx="2415987" cy="1008529"/>
          </a:xfrm>
          <a:prstGeom prst="rect">
            <a:avLst/>
          </a:prstGeom>
        </p:spPr>
      </p:pic>
      <p:pic>
        <p:nvPicPr>
          <p:cNvPr id="2050" name="Picture 2" descr="Coding">
            <a:extLst>
              <a:ext uri="{FF2B5EF4-FFF2-40B4-BE49-F238E27FC236}">
                <a16:creationId xmlns:a16="http://schemas.microsoft.com/office/drawing/2014/main" id="{F4D2BFE3-1BD8-4957-9AD2-424E093B8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576" y="1543050"/>
            <a:ext cx="6759949" cy="468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43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37AE9-F513-478B-A142-44A20795CA31}"/>
              </a:ext>
            </a:extLst>
          </p:cNvPr>
          <p:cNvSpPr>
            <a:spLocks noGrp="1"/>
          </p:cNvSpPr>
          <p:nvPr>
            <p:ph idx="1"/>
          </p:nvPr>
        </p:nvSpPr>
        <p:spPr>
          <a:xfrm>
            <a:off x="376518" y="309283"/>
            <a:ext cx="9399494" cy="6118411"/>
          </a:xfrm>
        </p:spPr>
        <p:txBody>
          <a:bodyPr/>
          <a:lstStyle/>
          <a:p>
            <a:pPr marL="0" indent="0">
              <a:buNone/>
            </a:pPr>
            <a:r>
              <a:rPr lang="en-US" sz="3600" b="1" dirty="0"/>
              <a:t>Coding Standards</a:t>
            </a:r>
          </a:p>
          <a:p>
            <a:r>
              <a:rPr lang="en-US" dirty="0"/>
              <a:t>General coding standards refers to how the developer writes code, so here we will discuss some essential standards regardless of the programming language being used.</a:t>
            </a:r>
          </a:p>
          <a:p>
            <a:pPr marL="0" indent="0">
              <a:buNone/>
            </a:pPr>
            <a:r>
              <a:rPr lang="en-US" b="1" dirty="0"/>
              <a:t>The following are some representative coding standards:</a:t>
            </a:r>
            <a:endParaRPr lang="en-US" dirty="0"/>
          </a:p>
          <a:p>
            <a:endParaRPr lang="en-IN" dirty="0"/>
          </a:p>
        </p:txBody>
      </p:sp>
      <p:pic>
        <p:nvPicPr>
          <p:cNvPr id="4" name="Picture 3">
            <a:extLst>
              <a:ext uri="{FF2B5EF4-FFF2-40B4-BE49-F238E27FC236}">
                <a16:creationId xmlns:a16="http://schemas.microsoft.com/office/drawing/2014/main" id="{1E1CD5BE-447B-41BD-9776-B5CE351C471A}"/>
              </a:ext>
            </a:extLst>
          </p:cNvPr>
          <p:cNvPicPr>
            <a:picLocks noChangeAspect="1"/>
          </p:cNvPicPr>
          <p:nvPr/>
        </p:nvPicPr>
        <p:blipFill>
          <a:blip r:embed="rId3"/>
          <a:stretch>
            <a:fillRect/>
          </a:stretch>
        </p:blipFill>
        <p:spPr>
          <a:xfrm>
            <a:off x="9776012" y="-40341"/>
            <a:ext cx="2415987" cy="1008529"/>
          </a:xfrm>
          <a:prstGeom prst="rect">
            <a:avLst/>
          </a:prstGeom>
        </p:spPr>
      </p:pic>
      <p:pic>
        <p:nvPicPr>
          <p:cNvPr id="1026" name="Picture 2" descr="Coding">
            <a:extLst>
              <a:ext uri="{FF2B5EF4-FFF2-40B4-BE49-F238E27FC236}">
                <a16:creationId xmlns:a16="http://schemas.microsoft.com/office/drawing/2014/main" id="{BBF1FFCB-E50A-4755-8742-56940B5DEA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463" y="2841251"/>
            <a:ext cx="2962275"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43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F96C55-D91C-4636-BAC3-4BFECF79011D}"/>
              </a:ext>
            </a:extLst>
          </p:cNvPr>
          <p:cNvPicPr>
            <a:picLocks noChangeAspect="1"/>
          </p:cNvPicPr>
          <p:nvPr/>
        </p:nvPicPr>
        <p:blipFill>
          <a:blip r:embed="rId3"/>
          <a:stretch>
            <a:fillRect/>
          </a:stretch>
        </p:blipFill>
        <p:spPr>
          <a:xfrm>
            <a:off x="9776012" y="-40341"/>
            <a:ext cx="2415987" cy="1008529"/>
          </a:xfrm>
          <a:prstGeom prst="rect">
            <a:avLst/>
          </a:prstGeom>
        </p:spPr>
      </p:pic>
      <p:pic>
        <p:nvPicPr>
          <p:cNvPr id="2050" name="Picture 2" descr="Coding">
            <a:extLst>
              <a:ext uri="{FF2B5EF4-FFF2-40B4-BE49-F238E27FC236}">
                <a16:creationId xmlns:a16="http://schemas.microsoft.com/office/drawing/2014/main" id="{D9F565CF-FAAD-463E-8E47-B3AC872F2B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7059" y="968189"/>
            <a:ext cx="7342093" cy="5280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F5CFF5-6ED4-421C-A890-F61C3B78FD45}"/>
              </a:ext>
            </a:extLst>
          </p:cNvPr>
          <p:cNvSpPr txBox="1"/>
          <p:nvPr/>
        </p:nvSpPr>
        <p:spPr>
          <a:xfrm>
            <a:off x="672353" y="322729"/>
            <a:ext cx="4719918" cy="584775"/>
          </a:xfrm>
          <a:prstGeom prst="rect">
            <a:avLst/>
          </a:prstGeom>
          <a:noFill/>
        </p:spPr>
        <p:txBody>
          <a:bodyPr wrap="square" rtlCol="0">
            <a:spAutoFit/>
          </a:bodyPr>
          <a:lstStyle/>
          <a:p>
            <a:r>
              <a:rPr lang="en-IN" sz="3200" b="1" dirty="0"/>
              <a:t>Coding Guidelines</a:t>
            </a:r>
          </a:p>
        </p:txBody>
      </p:sp>
    </p:spTree>
    <p:extLst>
      <p:ext uri="{BB962C8B-B14F-4D97-AF65-F5344CB8AC3E}">
        <p14:creationId xmlns:p14="http://schemas.microsoft.com/office/powerpoint/2010/main" val="254631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D4A599-3DDD-4CC9-B3BD-0E7D3844CC64}"/>
              </a:ext>
            </a:extLst>
          </p:cNvPr>
          <p:cNvPicPr>
            <a:picLocks noChangeAspect="1"/>
          </p:cNvPicPr>
          <p:nvPr/>
        </p:nvPicPr>
        <p:blipFill>
          <a:blip r:embed="rId2"/>
          <a:stretch>
            <a:fillRect/>
          </a:stretch>
        </p:blipFill>
        <p:spPr>
          <a:xfrm>
            <a:off x="9776013" y="4863"/>
            <a:ext cx="2415987" cy="1008529"/>
          </a:xfrm>
          <a:prstGeom prst="rect">
            <a:avLst/>
          </a:prstGeom>
        </p:spPr>
      </p:pic>
      <p:pic>
        <p:nvPicPr>
          <p:cNvPr id="3074" name="Picture 2" descr="Code Review in Software Testing">
            <a:extLst>
              <a:ext uri="{FF2B5EF4-FFF2-40B4-BE49-F238E27FC236}">
                <a16:creationId xmlns:a16="http://schemas.microsoft.com/office/drawing/2014/main" id="{1266BB21-90D5-4463-A249-EABC077EE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585120"/>
            <a:ext cx="7474857" cy="4516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C7B691-0B85-4F81-B53F-5760F6728809}"/>
              </a:ext>
            </a:extLst>
          </p:cNvPr>
          <p:cNvSpPr txBox="1"/>
          <p:nvPr/>
        </p:nvSpPr>
        <p:spPr>
          <a:xfrm>
            <a:off x="1257300" y="485775"/>
            <a:ext cx="2814638" cy="923330"/>
          </a:xfrm>
          <a:prstGeom prst="rect">
            <a:avLst/>
          </a:prstGeom>
          <a:noFill/>
        </p:spPr>
        <p:txBody>
          <a:bodyPr wrap="square" rtlCol="0">
            <a:spAutoFit/>
          </a:bodyPr>
          <a:lstStyle/>
          <a:p>
            <a:r>
              <a:rPr lang="en-IN" sz="3600" b="1" dirty="0"/>
              <a:t>Code Review</a:t>
            </a:r>
          </a:p>
          <a:p>
            <a:endParaRPr lang="en-IN" dirty="0"/>
          </a:p>
        </p:txBody>
      </p:sp>
    </p:spTree>
    <p:extLst>
      <p:ext uri="{BB962C8B-B14F-4D97-AF65-F5344CB8AC3E}">
        <p14:creationId xmlns:p14="http://schemas.microsoft.com/office/powerpoint/2010/main" val="173390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F3BC8-3C6C-4D1B-BF70-BA78E5F5019B}"/>
              </a:ext>
            </a:extLst>
          </p:cNvPr>
          <p:cNvSpPr>
            <a:spLocks noGrp="1"/>
          </p:cNvSpPr>
          <p:nvPr>
            <p:ph idx="1"/>
          </p:nvPr>
        </p:nvSpPr>
        <p:spPr>
          <a:xfrm>
            <a:off x="363071" y="268941"/>
            <a:ext cx="9412941" cy="6293224"/>
          </a:xfrm>
        </p:spPr>
        <p:txBody>
          <a:bodyPr/>
          <a:lstStyle/>
          <a:p>
            <a:pPr marL="0" indent="0" algn="just">
              <a:buNone/>
            </a:pPr>
            <a:r>
              <a:rPr lang="en-US" dirty="0"/>
              <a:t>The </a:t>
            </a:r>
            <a:r>
              <a:rPr lang="en-US" b="1" dirty="0"/>
              <a:t>Unified Process (UP)</a:t>
            </a:r>
            <a:r>
              <a:rPr lang="en-US" dirty="0"/>
              <a:t> is a software development framework used for object-oriented modeling. The framework is also known as Rational Unified Process (RUP) and the Open Unified Process (Open UP). Some of the key features of this process include:</a:t>
            </a:r>
          </a:p>
          <a:p>
            <a:pPr algn="just"/>
            <a:r>
              <a:rPr lang="en-US" dirty="0"/>
              <a:t>It defines the order of phases.</a:t>
            </a:r>
          </a:p>
          <a:p>
            <a:pPr algn="just"/>
            <a:r>
              <a:rPr lang="en-US" dirty="0"/>
              <a:t>It is component-based, meaning a software system is built as a set of software components. There must be well-defined interfaces between the components for smooth communication.</a:t>
            </a:r>
          </a:p>
          <a:p>
            <a:pPr algn="just"/>
            <a:r>
              <a:rPr lang="en-US" dirty="0"/>
              <a:t>It follows an iterative, incremental, architecture-centric, and use-case driven approach</a:t>
            </a:r>
          </a:p>
          <a:p>
            <a:endParaRPr lang="en-IN" dirty="0"/>
          </a:p>
        </p:txBody>
      </p:sp>
      <p:pic>
        <p:nvPicPr>
          <p:cNvPr id="4" name="Picture 3">
            <a:extLst>
              <a:ext uri="{FF2B5EF4-FFF2-40B4-BE49-F238E27FC236}">
                <a16:creationId xmlns:a16="http://schemas.microsoft.com/office/drawing/2014/main" id="{2048F165-31DD-4808-8632-582A6CA7EA28}"/>
              </a:ext>
            </a:extLst>
          </p:cNvPr>
          <p:cNvPicPr>
            <a:picLocks noChangeAspect="1"/>
          </p:cNvPicPr>
          <p:nvPr/>
        </p:nvPicPr>
        <p:blipFill>
          <a:blip r:embed="rId2"/>
          <a:stretch>
            <a:fillRect/>
          </a:stretch>
        </p:blipFill>
        <p:spPr>
          <a:xfrm>
            <a:off x="9776012" y="-40341"/>
            <a:ext cx="2415987" cy="1008529"/>
          </a:xfrm>
          <a:prstGeom prst="rect">
            <a:avLst/>
          </a:prstGeom>
        </p:spPr>
      </p:pic>
    </p:spTree>
    <p:extLst>
      <p:ext uri="{BB962C8B-B14F-4D97-AF65-F5344CB8AC3E}">
        <p14:creationId xmlns:p14="http://schemas.microsoft.com/office/powerpoint/2010/main" val="317699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2A4FC-AB46-4307-8173-8B7A2AA32304}"/>
              </a:ext>
            </a:extLst>
          </p:cNvPr>
          <p:cNvSpPr>
            <a:spLocks noGrp="1"/>
          </p:cNvSpPr>
          <p:nvPr>
            <p:ph idx="1"/>
          </p:nvPr>
        </p:nvSpPr>
        <p:spPr>
          <a:xfrm>
            <a:off x="309282" y="349624"/>
            <a:ext cx="9466730" cy="6279776"/>
          </a:xfrm>
        </p:spPr>
        <p:txBody>
          <a:bodyPr/>
          <a:lstStyle/>
          <a:p>
            <a:pPr marL="0" indent="0" algn="just">
              <a:buNone/>
            </a:pPr>
            <a:r>
              <a:rPr lang="en-US" dirty="0"/>
              <a:t>Let's have a look at these approaches in detail.</a:t>
            </a:r>
          </a:p>
          <a:p>
            <a:pPr algn="just"/>
            <a:r>
              <a:rPr lang="en-US" b="1" dirty="0"/>
              <a:t>The case-driven approach</a:t>
            </a:r>
          </a:p>
          <a:p>
            <a:pPr marL="0" indent="0" algn="just">
              <a:buNone/>
            </a:pPr>
            <a:r>
              <a:rPr lang="en-US" dirty="0"/>
              <a:t>Use a case-driven approach that follows a set of actions performed by one or more entities. A use case refers to the process of the team performing the development work from the functional requirements. The functional requirements are made from the list of requirements that were specified by the client. For example, an online learning management system can be specified in terms of use cases such as "add a course," "delete a course," "pay fees," and so on.</a:t>
            </a:r>
          </a:p>
          <a:p>
            <a:pPr algn="just"/>
            <a:r>
              <a:rPr lang="en-US" b="1" dirty="0"/>
              <a:t>The architecture-centric approach</a:t>
            </a:r>
          </a:p>
          <a:p>
            <a:pPr marL="0" indent="0" algn="just">
              <a:buNone/>
            </a:pPr>
            <a:r>
              <a:rPr lang="en-US" dirty="0"/>
              <a:t>The architecture-centric approach defines the form of the system and how it should be structured to provide a specific functionality whereas the use case defines the functionality.</a:t>
            </a:r>
          </a:p>
          <a:p>
            <a:pPr marL="0" indent="0">
              <a:buNone/>
            </a:pPr>
            <a:endParaRPr lang="en-IN" dirty="0"/>
          </a:p>
        </p:txBody>
      </p:sp>
      <p:pic>
        <p:nvPicPr>
          <p:cNvPr id="4" name="Picture 3">
            <a:extLst>
              <a:ext uri="{FF2B5EF4-FFF2-40B4-BE49-F238E27FC236}">
                <a16:creationId xmlns:a16="http://schemas.microsoft.com/office/drawing/2014/main" id="{535D42CA-6814-4E8F-B15E-2F805533CD40}"/>
              </a:ext>
            </a:extLst>
          </p:cNvPr>
          <p:cNvPicPr>
            <a:picLocks noChangeAspect="1"/>
          </p:cNvPicPr>
          <p:nvPr/>
        </p:nvPicPr>
        <p:blipFill>
          <a:blip r:embed="rId2"/>
          <a:stretch>
            <a:fillRect/>
          </a:stretch>
        </p:blipFill>
        <p:spPr>
          <a:xfrm>
            <a:off x="9776012" y="-40341"/>
            <a:ext cx="2415987" cy="1008529"/>
          </a:xfrm>
          <a:prstGeom prst="rect">
            <a:avLst/>
          </a:prstGeom>
        </p:spPr>
      </p:pic>
    </p:spTree>
    <p:extLst>
      <p:ext uri="{BB962C8B-B14F-4D97-AF65-F5344CB8AC3E}">
        <p14:creationId xmlns:p14="http://schemas.microsoft.com/office/powerpoint/2010/main" val="235839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A2E6C-B35F-4F9A-B3C5-EDE1B3F7C6E9}"/>
              </a:ext>
            </a:extLst>
          </p:cNvPr>
          <p:cNvSpPr>
            <a:spLocks noGrp="1"/>
          </p:cNvSpPr>
          <p:nvPr>
            <p:ph idx="1"/>
          </p:nvPr>
        </p:nvSpPr>
        <p:spPr>
          <a:xfrm>
            <a:off x="363071" y="282388"/>
            <a:ext cx="9412941" cy="6279777"/>
          </a:xfrm>
        </p:spPr>
        <p:txBody>
          <a:bodyPr>
            <a:normAutofit/>
          </a:bodyPr>
          <a:lstStyle/>
          <a:p>
            <a:r>
              <a:rPr lang="en-US" b="1" dirty="0"/>
              <a:t>The iterative and incremental approach</a:t>
            </a:r>
          </a:p>
          <a:p>
            <a:pPr marL="0" indent="0">
              <a:buNone/>
            </a:pPr>
            <a:r>
              <a:rPr lang="en-US" dirty="0"/>
              <a:t>An iterative and incremental approach means that the product will be developed in multiple phases. During these phases, the developers evaluate and test.</a:t>
            </a:r>
          </a:p>
          <a:p>
            <a:pPr marL="0" indent="0">
              <a:buNone/>
            </a:pPr>
            <a:r>
              <a:rPr lang="en-US" sz="4000" b="1" dirty="0"/>
              <a:t>Phases</a:t>
            </a:r>
          </a:p>
          <a:p>
            <a:pPr marL="0" indent="0">
              <a:buNone/>
            </a:pPr>
            <a:r>
              <a:rPr lang="en-US" dirty="0"/>
              <a:t>We can represent a unified process model as a series of cycles. Each cycle ends with the release of a new system version for the customers. We have four phases in every cycle:</a:t>
            </a:r>
          </a:p>
          <a:p>
            <a:r>
              <a:rPr lang="en-US" dirty="0"/>
              <a:t>Inception</a:t>
            </a:r>
          </a:p>
          <a:p>
            <a:r>
              <a:rPr lang="en-US" dirty="0"/>
              <a:t>Elaboration</a:t>
            </a:r>
          </a:p>
          <a:p>
            <a:r>
              <a:rPr lang="en-US" dirty="0"/>
              <a:t>Construction</a:t>
            </a:r>
          </a:p>
          <a:p>
            <a:r>
              <a:rPr lang="en-US" dirty="0"/>
              <a:t>Transition</a:t>
            </a:r>
          </a:p>
          <a:p>
            <a:pPr marL="0" indent="0">
              <a:buNone/>
            </a:pPr>
            <a:endParaRPr lang="en-IN" dirty="0"/>
          </a:p>
        </p:txBody>
      </p:sp>
      <p:pic>
        <p:nvPicPr>
          <p:cNvPr id="4" name="Picture 3">
            <a:extLst>
              <a:ext uri="{FF2B5EF4-FFF2-40B4-BE49-F238E27FC236}">
                <a16:creationId xmlns:a16="http://schemas.microsoft.com/office/drawing/2014/main" id="{73452A95-599A-4821-BCF8-4E166490AA22}"/>
              </a:ext>
            </a:extLst>
          </p:cNvPr>
          <p:cNvPicPr>
            <a:picLocks noChangeAspect="1"/>
          </p:cNvPicPr>
          <p:nvPr/>
        </p:nvPicPr>
        <p:blipFill>
          <a:blip r:embed="rId2"/>
          <a:stretch>
            <a:fillRect/>
          </a:stretch>
        </p:blipFill>
        <p:spPr>
          <a:xfrm>
            <a:off x="9776012" y="-40341"/>
            <a:ext cx="2415987" cy="1008529"/>
          </a:xfrm>
          <a:prstGeom prst="rect">
            <a:avLst/>
          </a:prstGeom>
        </p:spPr>
      </p:pic>
    </p:spTree>
    <p:extLst>
      <p:ext uri="{BB962C8B-B14F-4D97-AF65-F5344CB8AC3E}">
        <p14:creationId xmlns:p14="http://schemas.microsoft.com/office/powerpoint/2010/main" val="16568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AA0E73-B327-42D5-A826-267F5EAF9ED8}"/>
              </a:ext>
            </a:extLst>
          </p:cNvPr>
          <p:cNvPicPr>
            <a:picLocks noChangeAspect="1"/>
          </p:cNvPicPr>
          <p:nvPr/>
        </p:nvPicPr>
        <p:blipFill>
          <a:blip r:embed="rId2"/>
          <a:stretch>
            <a:fillRect/>
          </a:stretch>
        </p:blipFill>
        <p:spPr>
          <a:xfrm>
            <a:off x="9776012" y="-40341"/>
            <a:ext cx="2415987" cy="1008529"/>
          </a:xfrm>
          <a:prstGeom prst="rect">
            <a:avLst/>
          </a:prstGeom>
        </p:spPr>
      </p:pic>
      <p:pic>
        <p:nvPicPr>
          <p:cNvPr id="1026" name="Picture 2" descr="The phases of the unified process">
            <a:extLst>
              <a:ext uri="{FF2B5EF4-FFF2-40B4-BE49-F238E27FC236}">
                <a16:creationId xmlns:a16="http://schemas.microsoft.com/office/drawing/2014/main" id="{C5EF6E0F-5BFB-4538-B1CC-455F125E7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212" y="1187103"/>
            <a:ext cx="9762564" cy="432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35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B2FD1-315F-4613-934F-92EA5E60CDD7}"/>
              </a:ext>
            </a:extLst>
          </p:cNvPr>
          <p:cNvSpPr>
            <a:spLocks noGrp="1"/>
          </p:cNvSpPr>
          <p:nvPr>
            <p:ph idx="1"/>
          </p:nvPr>
        </p:nvSpPr>
        <p:spPr>
          <a:xfrm>
            <a:off x="363071" y="255494"/>
            <a:ext cx="9412941" cy="6306671"/>
          </a:xfrm>
        </p:spPr>
        <p:txBody>
          <a:bodyPr>
            <a:normAutofit fontScale="92500" lnSpcReduction="20000"/>
          </a:bodyPr>
          <a:lstStyle/>
          <a:p>
            <a:pPr marL="0" indent="0">
              <a:buNone/>
            </a:pPr>
            <a:r>
              <a:rPr lang="en-US" b="1" dirty="0"/>
              <a:t>Benefits of Iterative Development</a:t>
            </a:r>
          </a:p>
          <a:p>
            <a:pPr marL="0" indent="0" algn="just">
              <a:buNone/>
              <a:defRPr/>
            </a:pPr>
            <a:r>
              <a:rPr lang="en-US" sz="2000" dirty="0"/>
              <a:t>It includes:</a:t>
            </a:r>
          </a:p>
          <a:p>
            <a:pPr algn="just">
              <a:defRPr/>
            </a:pPr>
            <a:r>
              <a:rPr lang="en-US" sz="2000" dirty="0"/>
              <a:t>early rather than late mitigation of high risks (technical, requirements, objectives, usability, and so forth)</a:t>
            </a:r>
          </a:p>
          <a:p>
            <a:pPr algn="just">
              <a:defRPr/>
            </a:pPr>
            <a:r>
              <a:rPr lang="en-US" sz="2000" dirty="0"/>
              <a:t>early visible progress</a:t>
            </a:r>
          </a:p>
          <a:p>
            <a:pPr algn="just">
              <a:defRPr/>
            </a:pPr>
            <a:r>
              <a:rPr lang="en-US" sz="2000" dirty="0"/>
              <a:t>early feedback, user engagement, and adaptation, leading to a refined system that more closely meets the real needs of the stakeholders</a:t>
            </a:r>
          </a:p>
          <a:p>
            <a:pPr algn="just">
              <a:defRPr/>
            </a:pPr>
            <a:r>
              <a:rPr lang="en-US" sz="2000" dirty="0"/>
              <a:t>managed complexity; the team is not overwhelmed by "analysis paralysis" or very long and complex steps</a:t>
            </a:r>
          </a:p>
          <a:p>
            <a:pPr algn="just">
              <a:defRPr/>
            </a:pPr>
            <a:r>
              <a:rPr lang="en-US" sz="2000" dirty="0"/>
              <a:t>the learning within an iteration can be methodically used to improve the development process itself, iteration by iteration</a:t>
            </a:r>
          </a:p>
          <a:p>
            <a:pPr marL="0" indent="0">
              <a:buNone/>
            </a:pPr>
            <a:r>
              <a:rPr lang="en-US" b="1" dirty="0"/>
              <a:t>Time-boxed</a:t>
            </a:r>
          </a:p>
          <a:p>
            <a:pPr algn="just"/>
            <a:r>
              <a:rPr lang="en-US" altLang="en-US" sz="2000" dirty="0"/>
              <a:t>A key idea is that iterations are </a:t>
            </a:r>
            <a:r>
              <a:rPr lang="en-US" altLang="en-US" sz="2000" b="1" dirty="0"/>
              <a:t>time boxed, </a:t>
            </a:r>
            <a:r>
              <a:rPr lang="en-US" altLang="en-US" sz="2000" dirty="0"/>
              <a:t>or fixed in length.</a:t>
            </a:r>
          </a:p>
          <a:p>
            <a:pPr algn="just"/>
            <a:endParaRPr lang="en-US" altLang="en-US" sz="2000" dirty="0"/>
          </a:p>
          <a:p>
            <a:pPr algn="just"/>
            <a:r>
              <a:rPr lang="en-US" altLang="en-US" sz="2000" dirty="0"/>
              <a:t>For example, if the next iteration is chosen to be four weeks long, then the partial system should be integrated, tested, and stabilized by the scheduled </a:t>
            </a:r>
            <a:r>
              <a:rPr lang="en-US" altLang="en-US" sz="2000" b="1" dirty="0"/>
              <a:t>date—date slippage is discouraged.</a:t>
            </a:r>
          </a:p>
          <a:p>
            <a:pPr algn="just"/>
            <a:endParaRPr lang="en-US" altLang="en-US" sz="2000" dirty="0"/>
          </a:p>
          <a:p>
            <a:pPr algn="just"/>
            <a:r>
              <a:rPr lang="en-US" altLang="en-US" sz="2000" dirty="0"/>
              <a:t>If it seems that it will be difficult to meet the deadline, the recommended response is to remove tasks or requirements from the iteration, and include them in a future iteration, rather than slip the completion date.</a:t>
            </a:r>
          </a:p>
          <a:p>
            <a:pPr marL="0" indent="0">
              <a:buNone/>
            </a:pPr>
            <a:endParaRPr lang="en-IN" b="1" dirty="0"/>
          </a:p>
        </p:txBody>
      </p:sp>
      <p:pic>
        <p:nvPicPr>
          <p:cNvPr id="4" name="Picture 3">
            <a:extLst>
              <a:ext uri="{FF2B5EF4-FFF2-40B4-BE49-F238E27FC236}">
                <a16:creationId xmlns:a16="http://schemas.microsoft.com/office/drawing/2014/main" id="{1D67F5E9-626B-453A-80A9-983F7654D5D3}"/>
              </a:ext>
            </a:extLst>
          </p:cNvPr>
          <p:cNvPicPr>
            <a:picLocks noChangeAspect="1"/>
          </p:cNvPicPr>
          <p:nvPr/>
        </p:nvPicPr>
        <p:blipFill>
          <a:blip r:embed="rId2"/>
          <a:stretch>
            <a:fillRect/>
          </a:stretch>
        </p:blipFill>
        <p:spPr>
          <a:xfrm>
            <a:off x="9776012" y="-40341"/>
            <a:ext cx="2415987" cy="1008529"/>
          </a:xfrm>
          <a:prstGeom prst="rect">
            <a:avLst/>
          </a:prstGeom>
        </p:spPr>
      </p:pic>
    </p:spTree>
    <p:extLst>
      <p:ext uri="{BB962C8B-B14F-4D97-AF65-F5344CB8AC3E}">
        <p14:creationId xmlns:p14="http://schemas.microsoft.com/office/powerpoint/2010/main" val="211808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59CC7-4963-40CD-9D8F-A5DE6C2161BB}"/>
              </a:ext>
            </a:extLst>
          </p:cNvPr>
          <p:cNvSpPr>
            <a:spLocks noGrp="1"/>
          </p:cNvSpPr>
          <p:nvPr>
            <p:ph idx="1"/>
          </p:nvPr>
        </p:nvSpPr>
        <p:spPr>
          <a:xfrm>
            <a:off x="389965" y="147917"/>
            <a:ext cx="9386047" cy="6333565"/>
          </a:xfrm>
        </p:spPr>
        <p:txBody>
          <a:bodyPr/>
          <a:lstStyle/>
          <a:p>
            <a:pPr marL="0" indent="0">
              <a:buNone/>
            </a:pPr>
            <a:r>
              <a:rPr lang="en-US" b="1" dirty="0"/>
              <a:t>Schedule-oriented terms in the UP.</a:t>
            </a:r>
          </a:p>
          <a:p>
            <a:pPr marL="0" indent="0">
              <a:buNone/>
            </a:pPr>
            <a:endParaRPr lang="en-IN" b="1" dirty="0"/>
          </a:p>
        </p:txBody>
      </p:sp>
      <p:pic>
        <p:nvPicPr>
          <p:cNvPr id="4" name="Picture 3">
            <a:extLst>
              <a:ext uri="{FF2B5EF4-FFF2-40B4-BE49-F238E27FC236}">
                <a16:creationId xmlns:a16="http://schemas.microsoft.com/office/drawing/2014/main" id="{1848AB81-A1BE-4142-9572-BEAEF01AD0A8}"/>
              </a:ext>
            </a:extLst>
          </p:cNvPr>
          <p:cNvPicPr>
            <a:picLocks noChangeAspect="1"/>
          </p:cNvPicPr>
          <p:nvPr/>
        </p:nvPicPr>
        <p:blipFill>
          <a:blip r:embed="rId2"/>
          <a:stretch>
            <a:fillRect/>
          </a:stretch>
        </p:blipFill>
        <p:spPr>
          <a:xfrm>
            <a:off x="9776012" y="-40341"/>
            <a:ext cx="2415987" cy="1008529"/>
          </a:xfrm>
          <a:prstGeom prst="rect">
            <a:avLst/>
          </a:prstGeom>
        </p:spPr>
      </p:pic>
      <p:pic>
        <p:nvPicPr>
          <p:cNvPr id="5" name="Content Placeholder 3">
            <a:extLst>
              <a:ext uri="{FF2B5EF4-FFF2-40B4-BE49-F238E27FC236}">
                <a16:creationId xmlns:a16="http://schemas.microsoft.com/office/drawing/2014/main" id="{00F3AD04-A142-4F74-B7C1-89AC8AD4E7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89965" y="1369312"/>
            <a:ext cx="10179050" cy="4751387"/>
          </a:xfrm>
          <a:prstGeom prst="rect">
            <a:avLst/>
          </a:prstGeom>
        </p:spPr>
      </p:pic>
    </p:spTree>
    <p:extLst>
      <p:ext uri="{BB962C8B-B14F-4D97-AF65-F5344CB8AC3E}">
        <p14:creationId xmlns:p14="http://schemas.microsoft.com/office/powerpoint/2010/main" val="295619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30AE3-E2A2-425B-A04A-431F93DEF978}"/>
              </a:ext>
            </a:extLst>
          </p:cNvPr>
          <p:cNvSpPr>
            <a:spLocks noGrp="1"/>
          </p:cNvSpPr>
          <p:nvPr>
            <p:ph idx="1"/>
          </p:nvPr>
        </p:nvSpPr>
        <p:spPr>
          <a:xfrm>
            <a:off x="484094" y="363071"/>
            <a:ext cx="9291918" cy="6225988"/>
          </a:xfrm>
        </p:spPr>
        <p:txBody>
          <a:bodyPr/>
          <a:lstStyle/>
          <a:p>
            <a:pPr marL="0" indent="0" algn="ctr">
              <a:buNone/>
            </a:pPr>
            <a:r>
              <a:rPr lang="en-IN" sz="3200" b="1" dirty="0">
                <a:latin typeface="Algerian" panose="04020705040A02060702" pitchFamily="82" charset="0"/>
              </a:rPr>
              <a:t>Coding</a:t>
            </a:r>
          </a:p>
          <a:p>
            <a:pPr marL="0" indent="0" algn="just">
              <a:buNone/>
            </a:pPr>
            <a:r>
              <a:rPr lang="en-US" dirty="0"/>
              <a:t>The coding is the process of transforming the design of a system into a computer language format. This coding phase of software development is concerned with software translating design specification into the source code. It is necessary to write source code &amp; internal documentation so that conformance of the code to its specification can be easily verified.</a:t>
            </a:r>
          </a:p>
          <a:p>
            <a:pPr marL="0" indent="0" algn="just">
              <a:buNone/>
            </a:pPr>
            <a:r>
              <a:rPr lang="en-US" dirty="0"/>
              <a:t>Coding is done by the coder or programmers who are independent people than the designer. The goal is not to reduce the effort and cost of the coding phase, but to cut to the cost of a later stage. The cost of testing and maintenance can be significantly reduced with efficient coding.</a:t>
            </a:r>
          </a:p>
          <a:p>
            <a:pPr marL="0" indent="0">
              <a:buNone/>
            </a:pPr>
            <a:endParaRPr lang="en-IN" dirty="0"/>
          </a:p>
          <a:p>
            <a:endParaRPr lang="en-IN" dirty="0"/>
          </a:p>
        </p:txBody>
      </p:sp>
      <p:pic>
        <p:nvPicPr>
          <p:cNvPr id="4" name="Picture 3">
            <a:extLst>
              <a:ext uri="{FF2B5EF4-FFF2-40B4-BE49-F238E27FC236}">
                <a16:creationId xmlns:a16="http://schemas.microsoft.com/office/drawing/2014/main" id="{FB883126-3743-43CD-A2C2-297E79FBE113}"/>
              </a:ext>
            </a:extLst>
          </p:cNvPr>
          <p:cNvPicPr>
            <a:picLocks noChangeAspect="1"/>
          </p:cNvPicPr>
          <p:nvPr/>
        </p:nvPicPr>
        <p:blipFill>
          <a:blip r:embed="rId2"/>
          <a:stretch>
            <a:fillRect/>
          </a:stretch>
        </p:blipFill>
        <p:spPr>
          <a:xfrm>
            <a:off x="9776012" y="-40341"/>
            <a:ext cx="2415987" cy="1008529"/>
          </a:xfrm>
          <a:prstGeom prst="rect">
            <a:avLst/>
          </a:prstGeom>
        </p:spPr>
      </p:pic>
    </p:spTree>
    <p:extLst>
      <p:ext uri="{BB962C8B-B14F-4D97-AF65-F5344CB8AC3E}">
        <p14:creationId xmlns:p14="http://schemas.microsoft.com/office/powerpoint/2010/main" val="74416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191219-53E6-418E-93C7-A0DA15C8FDE5}"/>
              </a:ext>
            </a:extLst>
          </p:cNvPr>
          <p:cNvSpPr>
            <a:spLocks noGrp="1"/>
          </p:cNvSpPr>
          <p:nvPr>
            <p:ph idx="1"/>
          </p:nvPr>
        </p:nvSpPr>
        <p:spPr>
          <a:xfrm>
            <a:off x="363071" y="430306"/>
            <a:ext cx="9412941" cy="6118412"/>
          </a:xfrm>
        </p:spPr>
        <p:txBody>
          <a:bodyPr/>
          <a:lstStyle/>
          <a:p>
            <a:pPr marL="0" indent="0">
              <a:buNone/>
            </a:pPr>
            <a:r>
              <a:rPr lang="en-US" sz="3600" b="1" dirty="0"/>
              <a:t>Goals of Coding: </a:t>
            </a:r>
          </a:p>
          <a:p>
            <a:pPr algn="just"/>
            <a:r>
              <a:rPr lang="en-US" sz="2400" b="1" dirty="0"/>
              <a:t>To translate the design of system into a computer language format:</a:t>
            </a:r>
            <a:r>
              <a:rPr lang="en-US" sz="2400" dirty="0"/>
              <a:t> The coding is the process of transforming the design of a system into a computer language format, which can be executed by a computer and that perform tasks as specified by the design of operation during the design phase.</a:t>
            </a:r>
          </a:p>
          <a:p>
            <a:pPr algn="just"/>
            <a:r>
              <a:rPr lang="en-US" sz="2400" b="1" dirty="0"/>
              <a:t>To reduce the cost of later phases:</a:t>
            </a:r>
            <a:r>
              <a:rPr lang="en-US" sz="2400" dirty="0"/>
              <a:t> The cost of testing and maintenance can be significantly reduced with efficient coding.</a:t>
            </a:r>
          </a:p>
          <a:p>
            <a:pPr algn="just"/>
            <a:r>
              <a:rPr lang="en-US" sz="2400" b="1" dirty="0"/>
              <a:t>Making the program more readable:</a:t>
            </a:r>
            <a:r>
              <a:rPr lang="en-US" sz="2400" dirty="0"/>
              <a:t> Program should be easy to read and understand. It increases code understanding having readability and understandability as a clear objective of the coding activity can itself help in producing more maintainable software.</a:t>
            </a:r>
          </a:p>
          <a:p>
            <a:endParaRPr lang="en-IN" dirty="0"/>
          </a:p>
        </p:txBody>
      </p:sp>
      <p:pic>
        <p:nvPicPr>
          <p:cNvPr id="4" name="Picture 3">
            <a:extLst>
              <a:ext uri="{FF2B5EF4-FFF2-40B4-BE49-F238E27FC236}">
                <a16:creationId xmlns:a16="http://schemas.microsoft.com/office/drawing/2014/main" id="{C00F09DD-2306-4DB0-8642-C054F88103FE}"/>
              </a:ext>
            </a:extLst>
          </p:cNvPr>
          <p:cNvPicPr>
            <a:picLocks noChangeAspect="1"/>
          </p:cNvPicPr>
          <p:nvPr/>
        </p:nvPicPr>
        <p:blipFill>
          <a:blip r:embed="rId2"/>
          <a:stretch>
            <a:fillRect/>
          </a:stretch>
        </p:blipFill>
        <p:spPr>
          <a:xfrm>
            <a:off x="9776012" y="-40341"/>
            <a:ext cx="2415987" cy="1008529"/>
          </a:xfrm>
          <a:prstGeom prst="rect">
            <a:avLst/>
          </a:prstGeom>
        </p:spPr>
      </p:pic>
    </p:spTree>
    <p:extLst>
      <p:ext uri="{BB962C8B-B14F-4D97-AF65-F5344CB8AC3E}">
        <p14:creationId xmlns:p14="http://schemas.microsoft.com/office/powerpoint/2010/main" val="949989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5668</TotalTime>
  <Words>593</Words>
  <Application>Microsoft Office PowerPoint</Application>
  <PresentationFormat>Widescreen</PresentationFormat>
  <Paragraphs>76</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Calibri</vt:lpstr>
      <vt:lpstr>Calibri Light</vt:lpstr>
      <vt:lpstr>Office Theme</vt:lpstr>
      <vt:lpstr>Unified Process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Process Model</dc:title>
  <dc:creator>Lenovo</dc:creator>
  <cp:lastModifiedBy>Lenovo</cp:lastModifiedBy>
  <cp:revision>12</cp:revision>
  <dcterms:created xsi:type="dcterms:W3CDTF">2023-03-03T07:01:19Z</dcterms:created>
  <dcterms:modified xsi:type="dcterms:W3CDTF">2023-03-07T05:30:50Z</dcterms:modified>
</cp:coreProperties>
</file>