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68" r:id="rId4"/>
    <p:sldId id="269" r:id="rId5"/>
    <p:sldId id="258" r:id="rId6"/>
    <p:sldId id="293" r:id="rId7"/>
    <p:sldId id="291" r:id="rId8"/>
    <p:sldId id="292" r:id="rId9"/>
    <p:sldId id="263" r:id="rId10"/>
    <p:sldId id="264" r:id="rId11"/>
    <p:sldId id="265" r:id="rId12"/>
    <p:sldId id="294" r:id="rId13"/>
    <p:sldId id="266" r:id="rId14"/>
    <p:sldId id="267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5977D-0798-48FF-9D76-B030D505B40C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8AF91-1D1E-4B29-83D7-D484E3B24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46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6">
            <a:extLst>
              <a:ext uri="{FF2B5EF4-FFF2-40B4-BE49-F238E27FC236}">
                <a16:creationId xmlns:a16="http://schemas.microsoft.com/office/drawing/2014/main" id="{65F1499D-861D-EEA1-D728-BB30D652A9B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AD2482-1823-4F84-920C-ACBC2200EF00}" type="slidenum">
              <a:rPr lang="en-US" altLang="en-US" sz="1400" smtClean="0">
                <a:ea typeface="Droid Sans Fallbac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>
              <a:ea typeface="Droid Sans Fallback" charset="0"/>
            </a:endParaRPr>
          </a:p>
        </p:txBody>
      </p:sp>
      <p:sp>
        <p:nvSpPr>
          <p:cNvPr id="20483" name="Text Box 1">
            <a:extLst>
              <a:ext uri="{FF2B5EF4-FFF2-40B4-BE49-F238E27FC236}">
                <a16:creationId xmlns:a16="http://schemas.microsoft.com/office/drawing/2014/main" id="{0C518D1C-C2DA-32BC-CF61-097A2BBFA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72F5DEAD-3968-4A74-8E93-D07EAC7CFBBB}" type="slidenum">
              <a:rPr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157B9D8D-30F9-9F2D-236D-3C6F1FDAB0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0485" name="Text Box 3">
            <a:extLst>
              <a:ext uri="{FF2B5EF4-FFF2-40B4-BE49-F238E27FC236}">
                <a16:creationId xmlns:a16="http://schemas.microsoft.com/office/drawing/2014/main" id="{267A1438-0CA8-0DBB-E87C-51C1B76AE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6">
            <a:extLst>
              <a:ext uri="{FF2B5EF4-FFF2-40B4-BE49-F238E27FC236}">
                <a16:creationId xmlns:a16="http://schemas.microsoft.com/office/drawing/2014/main" id="{792786EF-69F3-EDDF-AD4D-4AA988CF9AB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773E8E0-CD34-4C33-8ACC-5EB25ED87A4D}" type="slidenum">
              <a:rPr lang="en-US" altLang="en-US" sz="1400" smtClean="0">
                <a:ea typeface="Droid Sans Fallbac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>
              <a:ea typeface="Droid Sans Fallback" charset="0"/>
            </a:endParaRPr>
          </a:p>
        </p:txBody>
      </p:sp>
      <p:sp>
        <p:nvSpPr>
          <p:cNvPr id="36867" name="Text Box 1">
            <a:extLst>
              <a:ext uri="{FF2B5EF4-FFF2-40B4-BE49-F238E27FC236}">
                <a16:creationId xmlns:a16="http://schemas.microsoft.com/office/drawing/2014/main" id="{2C1B509C-7136-6E52-40DB-3F6834321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D734CF56-7502-4512-A360-0A421E7A9757}" type="slidenum">
              <a:rPr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27634A52-C3BF-D751-CD72-7A6D098C51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6869" name="Text Box 3">
            <a:extLst>
              <a:ext uri="{FF2B5EF4-FFF2-40B4-BE49-F238E27FC236}">
                <a16:creationId xmlns:a16="http://schemas.microsoft.com/office/drawing/2014/main" id="{B2910A71-D0A0-50F4-AB32-BEE60DCB0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6">
            <a:extLst>
              <a:ext uri="{FF2B5EF4-FFF2-40B4-BE49-F238E27FC236}">
                <a16:creationId xmlns:a16="http://schemas.microsoft.com/office/drawing/2014/main" id="{25873DE5-3605-F563-3388-11C909C9B4F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FB073A-AB60-4E2D-8676-914C013E9E44}" type="slidenum">
              <a:rPr lang="en-US" altLang="en-US" sz="1400" smtClean="0">
                <a:ea typeface="Droid Sans Fallbac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>
              <a:ea typeface="Droid Sans Fallback" charset="0"/>
            </a:endParaRPr>
          </a:p>
        </p:txBody>
      </p:sp>
      <p:sp>
        <p:nvSpPr>
          <p:cNvPr id="38915" name="Text Box 1">
            <a:extLst>
              <a:ext uri="{FF2B5EF4-FFF2-40B4-BE49-F238E27FC236}">
                <a16:creationId xmlns:a16="http://schemas.microsoft.com/office/drawing/2014/main" id="{6F89D077-88CC-A7C6-2164-F28597045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7D86034D-BE0E-4D95-9F43-50CB93964894}" type="slidenum">
              <a:rPr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5B7BEC48-24D1-0E58-1665-9600A9FDB6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38917" name="Text Box 3">
            <a:extLst>
              <a:ext uri="{FF2B5EF4-FFF2-40B4-BE49-F238E27FC236}">
                <a16:creationId xmlns:a16="http://schemas.microsoft.com/office/drawing/2014/main" id="{0791FB0A-4E4C-5290-C5FA-CEDFF5176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6">
            <a:extLst>
              <a:ext uri="{FF2B5EF4-FFF2-40B4-BE49-F238E27FC236}">
                <a16:creationId xmlns:a16="http://schemas.microsoft.com/office/drawing/2014/main" id="{1A7ECA55-4993-885F-82C7-E3AB5A29674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1ECF00-528C-48F1-9256-995A2FB94C65}" type="slidenum">
              <a:rPr lang="en-US" altLang="en-US" sz="1400" smtClean="0">
                <a:ea typeface="Droid Sans Fallbac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>
              <a:ea typeface="Droid Sans Fallback" charset="0"/>
            </a:endParaRPr>
          </a:p>
        </p:txBody>
      </p:sp>
      <p:sp>
        <p:nvSpPr>
          <p:cNvPr id="73731" name="Text Box 1">
            <a:extLst>
              <a:ext uri="{FF2B5EF4-FFF2-40B4-BE49-F238E27FC236}">
                <a16:creationId xmlns:a16="http://schemas.microsoft.com/office/drawing/2014/main" id="{A55A5579-EBFF-1E6A-1A39-CDFF2C925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EDD6BCE-40C2-4E0E-AC74-29BDDD21F897}" type="slidenum">
              <a:rPr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CCD485D0-CC9F-8E29-5215-BD1EE1C8DB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73733" name="Text Box 3">
            <a:extLst>
              <a:ext uri="{FF2B5EF4-FFF2-40B4-BE49-F238E27FC236}">
                <a16:creationId xmlns:a16="http://schemas.microsoft.com/office/drawing/2014/main" id="{56084CEB-F0D0-483E-BCFA-71D83A867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6">
            <a:extLst>
              <a:ext uri="{FF2B5EF4-FFF2-40B4-BE49-F238E27FC236}">
                <a16:creationId xmlns:a16="http://schemas.microsoft.com/office/drawing/2014/main" id="{7126B30C-D151-CC20-21C9-D8C19663828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181922E-25F7-4294-9033-1E3E98C44A59}" type="slidenum">
              <a:rPr lang="en-US" altLang="en-US" sz="1400" smtClean="0">
                <a:ea typeface="Droid Sans Fallbac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400">
              <a:ea typeface="Droid Sans Fallback" charset="0"/>
            </a:endParaRPr>
          </a:p>
        </p:txBody>
      </p:sp>
      <p:sp>
        <p:nvSpPr>
          <p:cNvPr id="75779" name="Text Box 1">
            <a:extLst>
              <a:ext uri="{FF2B5EF4-FFF2-40B4-BE49-F238E27FC236}">
                <a16:creationId xmlns:a16="http://schemas.microsoft.com/office/drawing/2014/main" id="{99E93F0C-106A-1DF6-E5A8-38767479F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F90A720F-5171-40A1-B836-0AF26B5786C3}" type="slidenum">
              <a:rPr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D3989F7C-2E17-6DC8-59C6-172EB7A5E9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75781" name="Text Box 3">
            <a:extLst>
              <a:ext uri="{FF2B5EF4-FFF2-40B4-BE49-F238E27FC236}">
                <a16:creationId xmlns:a16="http://schemas.microsoft.com/office/drawing/2014/main" id="{B9DCAE99-CBC8-1D8C-2616-B64766C38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6886-2F2A-8C10-2EBC-05B8D0BF6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FA82A-85F9-D337-E2F4-0FC5D7EA7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BFD7A-529D-FEB8-A4E8-302CB7860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B54A-E361-4CEF-99EE-95A7225A88A1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43CE1-4791-57EF-4D75-62A8B1C2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FEEE4-D2B7-2365-CF8F-1FB31C0D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480E-C6B9-4DAE-8613-90EE74AD5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8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8945-797B-FDBC-28EE-5808FE6C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347CF-96A9-A23C-56CF-AFD12478A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F67A2-3D9B-6646-0501-43361531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B54A-E361-4CEF-99EE-95A7225A88A1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452AE-1CD8-82B8-5DF2-C86A3B43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D49F-E011-869F-DAC6-3224E2C6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480E-C6B9-4DAE-8613-90EE74AD5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87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79F65-F2A1-AC52-9775-392DFDA49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F94B9-4F30-D6D0-7C18-9E2BD119F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4F4DF-3C66-048B-506C-43314CD1D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B54A-E361-4CEF-99EE-95A7225A88A1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81BF6-7DB1-FF6E-A6D9-CAEFB90CE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D7C6E-146C-485E-17DD-62594B5E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480E-C6B9-4DAE-8613-90EE74AD5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46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2F33-E946-BA72-E0CF-5E04397E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F5DE8-C94C-4415-2EDF-B275DAB43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4CB25-A9FF-C7E1-4CA3-B82E5737D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B54A-E361-4CEF-99EE-95A7225A88A1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AB937-11DC-F6B8-CE49-90B471D4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EC50F-4112-6A79-78A2-1A5F8A1D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480E-C6B9-4DAE-8613-90EE74AD5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08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5206-D617-06FC-178B-3867FB52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B501A-A65C-1E8D-C187-D32823EE0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A1DBC-55B2-965C-4578-6F58A1A9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B54A-E361-4CEF-99EE-95A7225A88A1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EC38A-9CF1-48D1-A442-291070DD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51268-3911-5D70-1A59-1AF0174D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480E-C6B9-4DAE-8613-90EE74AD5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35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A7BD-C8F7-9C24-DE71-5B63893C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CAD60-4A40-F40A-EF1A-1929A72AD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99ED4-F964-C396-A987-09A15B956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A03B0-3F67-3D21-9D1E-2FB292D2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B54A-E361-4CEF-99EE-95A7225A88A1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D16A0-8648-18AA-738F-73881F1C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49BB6-7E13-35B0-FB6D-AD915A3D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480E-C6B9-4DAE-8613-90EE74AD5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52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E7D5-B5ED-F9CB-2918-EE8123FD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568F-6974-74CC-756D-F11B3F7A9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F76EA-8C26-AC16-6F36-34DD8EF07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685A6-6886-DFEF-1BCA-914EE2F35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77CAC7-8F78-B6BC-9D16-D470EC68E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6245E2-964F-9994-0846-A3B3FD7B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B54A-E361-4CEF-99EE-95A7225A88A1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7E382-B2C9-FE03-0959-593A9D0F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68A72-7EFF-6889-4089-1B66B733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480E-C6B9-4DAE-8613-90EE74AD5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60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8366-7DA3-8187-A3B8-6DEC0CD9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C6647-CB48-62D6-CE3A-AD2018B8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B54A-E361-4CEF-99EE-95A7225A88A1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AB29E-5969-D0B0-0915-DB7D590F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EB87A-5228-F17B-9B51-DA35D8D9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480E-C6B9-4DAE-8613-90EE74AD5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25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F563A-A5EF-C32B-8EA2-ABEFEFB0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B54A-E361-4CEF-99EE-95A7225A88A1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8AEB0-B386-34FC-23F2-00178C85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CC2B1-9BF3-5CB2-AFA9-B0031244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480E-C6B9-4DAE-8613-90EE74AD5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84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7D08-3825-5B1E-32A0-9C905DB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3C5B7-8F11-0523-6E5A-304D59EAE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8D99F-A17F-3B66-6D99-A66BA04F1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AED12-2575-F0A1-7B14-CF2355EE1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B54A-E361-4CEF-99EE-95A7225A88A1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1EAFE-C972-0225-A619-97F32C0E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ADCE6-3BC0-3D29-0CA7-B8CC3595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480E-C6B9-4DAE-8613-90EE74AD5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97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2511-A05A-813E-847D-F9C2CDA4D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CA9ED4-BF36-F95B-65C4-5C5A237F3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9F2A8-7CAD-F56C-8834-0B72F8157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8DF15-A228-0739-2A46-D80D9F10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B54A-E361-4CEF-99EE-95A7225A88A1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4E77A-12BF-2CA2-E30C-61D16D87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E9EB5-56DD-421A-E787-DFEB3014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480E-C6B9-4DAE-8613-90EE74AD5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02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F0169F-F0A4-EFFB-8AB7-DB37FAC1C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DE6C6-C54A-6D3B-E1BC-0D9DFEE4C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07B8B-2BBE-BC45-C1D3-D6ED52270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5B54A-E361-4CEF-99EE-95A7225A88A1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92E3C-F496-7909-FC1E-5C834798E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AF04E-0F4A-5A59-D760-A16405A60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480E-C6B9-4DAE-8613-90EE74AD5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3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9E13D-81A3-4B5A-23D3-5F507D836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Experiment -07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6507E-D47D-C611-05E5-497A09DEF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231120" cy="16557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Process Synchronization using Semaphore/-</a:t>
            </a:r>
          </a:p>
          <a:p>
            <a:r>
              <a:rPr lang="en-US" sz="3200" b="1" dirty="0">
                <a:solidFill>
                  <a:srgbClr val="0070C0"/>
                </a:solidFill>
              </a:rPr>
              <a:t>Mutex</a:t>
            </a:r>
            <a:endParaRPr lang="en-IN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791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49571C-DAF7-90F3-596C-D50ED7B72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219" y="731520"/>
            <a:ext cx="9789561" cy="4795520"/>
          </a:xfrm>
        </p:spPr>
      </p:pic>
    </p:spTree>
    <p:extLst>
      <p:ext uri="{BB962C8B-B14F-4D97-AF65-F5344CB8AC3E}">
        <p14:creationId xmlns:p14="http://schemas.microsoft.com/office/powerpoint/2010/main" val="101295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80D5-39C4-8779-6E3A-6765D92E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rPr>
              <a:t>How wait and signal function 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31540F-7F59-6180-87EA-7E877A412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493" y="1940561"/>
            <a:ext cx="6254270" cy="21278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0F6B13-82AA-6FFB-DB7E-157F81A86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492" y="4068421"/>
            <a:ext cx="6332307" cy="22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66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127B-D941-7E6F-496B-8E01E9532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" y="162559"/>
            <a:ext cx="11968480" cy="1365569"/>
          </a:xfrm>
        </p:spPr>
        <p:txBody>
          <a:bodyPr>
            <a:normAutofit fontScale="90000"/>
          </a:bodyPr>
          <a:lstStyle/>
          <a:p>
            <a:pPr algn="ct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br>
              <a:rPr lang="en-IN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rPr>
            </a:br>
            <a:r>
              <a:rPr lang="en-IN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rPr>
              <a:t>Write a c-program of </a:t>
            </a:r>
            <a:r>
              <a:rPr lang="en-US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rPr>
              <a:t>Process Synchronization using Semaphore</a:t>
            </a:r>
            <a:br>
              <a:rPr lang="en-US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rPr>
            </a:br>
            <a:endParaRPr lang="en-IN" sz="3200" b="1" dirty="0"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0459C1-0195-C871-EDA7-C8AA957C5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85" y="1127726"/>
            <a:ext cx="11968480" cy="5659153"/>
          </a:xfrm>
        </p:spPr>
      </p:pic>
    </p:spTree>
    <p:extLst>
      <p:ext uri="{BB962C8B-B14F-4D97-AF65-F5344CB8AC3E}">
        <p14:creationId xmlns:p14="http://schemas.microsoft.com/office/powerpoint/2010/main" val="94734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52CE-2E3B-A7FD-41D0-3B41A43E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rPr>
              <a:t>Process Synchronization using Mutex</a:t>
            </a:r>
            <a:endParaRPr lang="en-IN" sz="3200" b="1" dirty="0"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B0B125-45AA-FB2A-EF06-A75A835BD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5500" y="1769190"/>
            <a:ext cx="5078820" cy="4423191"/>
          </a:xfrm>
        </p:spPr>
      </p:pic>
    </p:spTree>
    <p:extLst>
      <p:ext uri="{BB962C8B-B14F-4D97-AF65-F5344CB8AC3E}">
        <p14:creationId xmlns:p14="http://schemas.microsoft.com/office/powerpoint/2010/main" val="3425327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D842-ABD6-02A3-31AD-D83A8A65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rPr>
              <a:t>Program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3459C0-E7A7-8EE6-2198-27772264C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9103" y="1320801"/>
            <a:ext cx="6131297" cy="5300976"/>
          </a:xfrm>
        </p:spPr>
      </p:pic>
    </p:spTree>
    <p:extLst>
      <p:ext uri="{BB962C8B-B14F-4D97-AF65-F5344CB8AC3E}">
        <p14:creationId xmlns:p14="http://schemas.microsoft.com/office/powerpoint/2010/main" val="1391816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127B-D941-7E6F-496B-8E01E9532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" y="162559"/>
            <a:ext cx="11968480" cy="568961"/>
          </a:xfrm>
        </p:spPr>
        <p:txBody>
          <a:bodyPr>
            <a:normAutofit fontScale="90000"/>
          </a:bodyPr>
          <a:lstStyle/>
          <a:p>
            <a:pPr algn="ct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br>
              <a:rPr lang="en-IN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rPr>
            </a:br>
            <a:r>
              <a:rPr lang="en-IN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rPr>
              <a:t>Write a c-program of </a:t>
            </a:r>
            <a:r>
              <a:rPr lang="en-US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rPr>
              <a:t>Process Synchronization using Semaphore</a:t>
            </a:r>
            <a:br>
              <a:rPr lang="en-US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rPr>
            </a:br>
            <a:endParaRPr lang="en-IN" sz="3200" b="1" dirty="0"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D8C8E0-AC24-9DC7-0A5E-62F550FB1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640" y="685074"/>
            <a:ext cx="8747760" cy="6010367"/>
          </a:xfrm>
        </p:spPr>
      </p:pic>
    </p:spTree>
    <p:extLst>
      <p:ext uri="{BB962C8B-B14F-4D97-AF65-F5344CB8AC3E}">
        <p14:creationId xmlns:p14="http://schemas.microsoft.com/office/powerpoint/2010/main" val="179581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id="{C8E2A715-FA3E-20D1-D00D-02BDBA758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5" y="46037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1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spcBef>
                <a:spcPts val="12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spcBef>
                <a:spcPts val="10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spcBef>
                <a:spcPts val="8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spcBef>
                <a:spcPts val="8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Background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49B5089E-7EFA-91E4-9983-6713EFA38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65" y="1314451"/>
            <a:ext cx="10993120" cy="53117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27025" indent="-327025">
              <a:lnSpc>
                <a:spcPct val="150000"/>
              </a:lnSpc>
              <a:spcBef>
                <a:spcPts val="788"/>
              </a:spcBef>
              <a:buClr>
                <a:srgbClr val="993300"/>
              </a:buClr>
              <a:buSzPct val="90000"/>
              <a:buFont typeface="Monotype Sorts" pitchFamily="2" charset="2"/>
              <a:buChar char="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</a:rPr>
              <a:t>Co-Operating Process: that can affect or be affected by other processes executing in system</a:t>
            </a:r>
          </a:p>
          <a:p>
            <a:pPr marL="327025" indent="-327025">
              <a:lnSpc>
                <a:spcPct val="150000"/>
              </a:lnSpc>
              <a:spcBef>
                <a:spcPts val="788"/>
              </a:spcBef>
              <a:buClr>
                <a:srgbClr val="993300"/>
              </a:buClr>
              <a:buSzPct val="90000"/>
              <a:buFont typeface="Monotype Sorts" pitchFamily="2" charset="2"/>
              <a:buChar char="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Concurrent access to shared data may result in data inconsistency</a:t>
            </a:r>
          </a:p>
          <a:p>
            <a:pPr marL="327025" indent="-327025">
              <a:lnSpc>
                <a:spcPct val="150000"/>
              </a:lnSpc>
              <a:spcBef>
                <a:spcPts val="788"/>
              </a:spcBef>
              <a:buClr>
                <a:srgbClr val="993300"/>
              </a:buClr>
              <a:buSzPct val="90000"/>
              <a:buFont typeface="Monotype Sorts" pitchFamily="2" charset="2"/>
              <a:buChar char="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</a:rPr>
              <a:t>Process Synchronization: Ensures coordination among processes and maintains Data Consistency</a:t>
            </a:r>
          </a:p>
          <a:p>
            <a:pPr marL="341313" indent="-327025">
              <a:lnSpc>
                <a:spcPct val="150000"/>
              </a:lnSpc>
              <a:spcBef>
                <a:spcPts val="788"/>
              </a:spcBef>
              <a:buSzPct val="9000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/>
            </a:pPr>
            <a:endParaRPr lang="en-US" b="1" dirty="0">
              <a:solidFill>
                <a:srgbClr val="000000"/>
              </a:solidFill>
              <a:latin typeface="Arial" charset="0"/>
            </a:endParaRPr>
          </a:p>
          <a:p>
            <a:pPr marL="342900" indent="-327025">
              <a:lnSpc>
                <a:spcPct val="150000"/>
              </a:lnSpc>
              <a:spcBef>
                <a:spcPts val="788"/>
              </a:spcBef>
              <a:buSzPct val="9000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</a:rPr>
              <a:t>Synchronization</a:t>
            </a:r>
          </a:p>
          <a:p>
            <a:pPr marL="342900" indent="-327025" algn="just">
              <a:lnSpc>
                <a:spcPct val="150000"/>
              </a:lnSpc>
              <a:spcBef>
                <a:spcPts val="788"/>
              </a:spcBef>
              <a:buSzPct val="90000"/>
              <a:buFont typeface="Wingdings" panose="05000000000000000000" pitchFamily="2" charset="2"/>
              <a:buChar char="Ø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</a:rPr>
              <a:t>Process or thread synchronization refers to the coordination and orderly execution of concurrent processes or threads in a multi-threaded or multi-process system.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>
            <a:extLst>
              <a:ext uri="{FF2B5EF4-FFF2-40B4-BE49-F238E27FC236}">
                <a16:creationId xmlns:a16="http://schemas.microsoft.com/office/drawing/2014/main" id="{CE047746-1BAE-3ECD-C8CA-CC1D89948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19113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1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spcBef>
                <a:spcPts val="12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spcBef>
                <a:spcPts val="10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spcBef>
                <a:spcPts val="8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spcBef>
                <a:spcPts val="8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Race Condition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AA4D01D3-B044-4A5C-EC0C-B7FCF0B4D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75" y="1365251"/>
            <a:ext cx="8288338" cy="53117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27025" indent="-327025">
              <a:spcBef>
                <a:spcPts val="788"/>
              </a:spcBef>
              <a:buClr>
                <a:srgbClr val="993300"/>
              </a:buClr>
              <a:buSzPct val="90000"/>
              <a:buFont typeface="Monotype Sorts" pitchFamily="2" charset="2"/>
              <a:buChar char="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When  multiple processes access and manipulate the same data at the same time, they may enter into a race condition.</a:t>
            </a:r>
          </a:p>
          <a:p>
            <a:pPr marL="327025" indent="-327025">
              <a:spcBef>
                <a:spcPts val="788"/>
              </a:spcBef>
              <a:buClr>
                <a:srgbClr val="993300"/>
              </a:buClr>
              <a:buSzPct val="90000"/>
              <a:buFont typeface="Monotype Sorts" pitchFamily="2" charset="2"/>
              <a:buChar char="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</a:rPr>
              <a:t>Race Condition: When output of the process is dependent on the sequence of other processes.</a:t>
            </a:r>
          </a:p>
          <a:p>
            <a:pPr marL="327025" indent="-327025">
              <a:spcBef>
                <a:spcPts val="788"/>
              </a:spcBef>
              <a:buClr>
                <a:srgbClr val="993300"/>
              </a:buClr>
              <a:buSzPct val="90000"/>
              <a:buFont typeface="Monotype Sorts" pitchFamily="2" charset="2"/>
              <a:buChar char="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Race Condition occurs when processes share same data </a:t>
            </a:r>
          </a:p>
          <a:p>
            <a:pPr marL="342900" indent="-327025">
              <a:spcBef>
                <a:spcPts val="788"/>
              </a:spcBef>
              <a:buSzPct val="9000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/>
            </a:pP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marL="327025" indent="-327025">
              <a:spcBef>
                <a:spcPts val="788"/>
              </a:spcBef>
              <a:buClr>
                <a:srgbClr val="993300"/>
              </a:buClr>
              <a:buSzPct val="90000"/>
              <a:buFont typeface="Monotype Sorts" pitchFamily="2" charset="2"/>
              <a:buChar char="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</a:rPr>
              <a:t>Process P1						Process P2</a:t>
            </a:r>
          </a:p>
          <a:p>
            <a:pPr marL="342900" indent="-327025">
              <a:spcBef>
                <a:spcPts val="788"/>
              </a:spcBef>
              <a:buSzPct val="9000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1.  reads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=10				</a:t>
            </a:r>
          </a:p>
          <a:p>
            <a:pPr marL="342900" indent="-327025">
              <a:spcBef>
                <a:spcPts val="788"/>
              </a:spcBef>
              <a:buSzPct val="9000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2.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=i+1 =11</a:t>
            </a:r>
          </a:p>
          <a:p>
            <a:pPr marL="342900" indent="-327025">
              <a:spcBef>
                <a:spcPts val="788"/>
              </a:spcBef>
              <a:buSzPct val="9000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		</a:t>
            </a:r>
          </a:p>
          <a:p>
            <a:pPr marL="342900" indent="-327025">
              <a:spcBef>
                <a:spcPts val="788"/>
              </a:spcBef>
              <a:buSzPct val="9000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						 			  1. P2 reads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=11 from memory 					  		  2.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=i+1 = 12</a:t>
            </a:r>
          </a:p>
          <a:p>
            <a:pPr marL="342900" indent="-327025">
              <a:spcBef>
                <a:spcPts val="788"/>
              </a:spcBef>
              <a:buSzPct val="9000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3. Stores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=11 in memory			  3.  Stores 12 in memory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>
            <a:extLst>
              <a:ext uri="{FF2B5EF4-FFF2-40B4-BE49-F238E27FC236}">
                <a16:creationId xmlns:a16="http://schemas.microsoft.com/office/drawing/2014/main" id="{22AAA961-8D48-DDFE-B6E2-8190E3779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19113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1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spcBef>
                <a:spcPts val="12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spcBef>
                <a:spcPts val="10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spcBef>
                <a:spcPts val="8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spcBef>
                <a:spcPts val="8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solidFill>
                  <a:srgbClr val="993300"/>
                </a:solidFill>
              </a:rPr>
              <a:t>Critical Section Problem</a:t>
            </a:r>
          </a:p>
        </p:txBody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1DF7976F-C2AC-0FF9-D766-B7B96DEB4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75" y="1365251"/>
            <a:ext cx="8288338" cy="531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27025" indent="-327025">
              <a:spcBef>
                <a:spcPts val="1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spcBef>
                <a:spcPts val="12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spcBef>
                <a:spcPts val="10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spcBef>
                <a:spcPts val="8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spcBef>
                <a:spcPts val="8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>
              <a:spcBef>
                <a:spcPts val="1050"/>
              </a:spcBef>
              <a:buClr>
                <a:srgbClr val="993300"/>
              </a:buClr>
              <a:buSzPct val="90000"/>
              <a:buFont typeface="Monotype Sorts" pitchFamily="2" charset="2"/>
              <a:buChar char=""/>
            </a:pPr>
            <a:r>
              <a:rPr lang="en-US" altLang="en-US" sz="2400" dirty="0">
                <a:cs typeface="Arial" panose="020B0604020202020204" pitchFamily="34" charset="0"/>
              </a:rPr>
              <a:t>Section of code or set of operations, in which process may be changing shared variables, updating common data.</a:t>
            </a:r>
          </a:p>
          <a:p>
            <a:pPr>
              <a:spcBef>
                <a:spcPts val="1050"/>
              </a:spcBef>
              <a:buClr>
                <a:srgbClr val="993300"/>
              </a:buClr>
              <a:buSzPct val="90000"/>
              <a:buFont typeface="Monotype Sorts" pitchFamily="2" charset="2"/>
              <a:buChar char=""/>
            </a:pPr>
            <a:r>
              <a:rPr lang="en-US" altLang="en-US" sz="2400" b="1" dirty="0">
                <a:cs typeface="Arial" panose="020B0604020202020204" pitchFamily="34" charset="0"/>
              </a:rPr>
              <a:t>A process is in the critical section if it executes code that manipulate shared data and resources.</a:t>
            </a:r>
          </a:p>
          <a:p>
            <a:pPr>
              <a:spcBef>
                <a:spcPts val="1050"/>
              </a:spcBef>
              <a:buClr>
                <a:srgbClr val="993300"/>
              </a:buClr>
              <a:buSzPct val="90000"/>
              <a:buFont typeface="Monotype Sorts" pitchFamily="2" charset="2"/>
              <a:buChar char=""/>
            </a:pPr>
            <a:r>
              <a:rPr lang="en-US" altLang="en-US" sz="2400" dirty="0">
                <a:cs typeface="Arial" panose="020B0604020202020204" pitchFamily="34" charset="0"/>
              </a:rPr>
              <a:t>Each process should seek permission to enter its critical section </a:t>
            </a:r>
            <a:r>
              <a:rPr lang="en-US" altLang="en-US" sz="2400" b="1" dirty="0">
                <a:cs typeface="Arial" panose="020B0604020202020204" pitchFamily="34" charset="0"/>
              </a:rPr>
              <a:t>Entry Section</a:t>
            </a:r>
          </a:p>
          <a:p>
            <a:pPr>
              <a:spcBef>
                <a:spcPts val="1050"/>
              </a:spcBef>
              <a:buClr>
                <a:srgbClr val="993300"/>
              </a:buClr>
              <a:buSzPct val="90000"/>
              <a:buFont typeface="Monotype Sorts" pitchFamily="2" charset="2"/>
              <a:buChar char=""/>
            </a:pPr>
            <a:r>
              <a:rPr lang="en-US" altLang="en-US" sz="2400" b="1" dirty="0">
                <a:cs typeface="Arial" panose="020B0604020202020204" pitchFamily="34" charset="0"/>
              </a:rPr>
              <a:t>Exit Section</a:t>
            </a:r>
          </a:p>
          <a:p>
            <a:pPr>
              <a:spcBef>
                <a:spcPts val="1050"/>
              </a:spcBef>
              <a:buClr>
                <a:srgbClr val="993300"/>
              </a:buClr>
              <a:buSzPct val="90000"/>
              <a:buFont typeface="Monotype Sorts" pitchFamily="2" charset="2"/>
              <a:buChar char=""/>
            </a:pPr>
            <a:r>
              <a:rPr lang="en-US" altLang="en-US" sz="2400" b="1" dirty="0">
                <a:cs typeface="Arial" panose="020B0604020202020204" pitchFamily="34" charset="0"/>
              </a:rPr>
              <a:t>Remainder section: </a:t>
            </a:r>
            <a:r>
              <a:rPr lang="en-US" altLang="en-US" sz="2400" dirty="0">
                <a:cs typeface="Arial" panose="020B0604020202020204" pitchFamily="34" charset="0"/>
              </a:rPr>
              <a:t>Contains remaining code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8CD4-E32C-8B2D-69C7-ADB441045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rPr>
              <a:t>Race Condition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D9F244-091C-F043-F4A6-6DC98349A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4299" y="2347034"/>
            <a:ext cx="4883401" cy="3308520"/>
          </a:xfrm>
        </p:spPr>
      </p:pic>
    </p:spTree>
    <p:extLst>
      <p:ext uri="{BB962C8B-B14F-4D97-AF65-F5344CB8AC3E}">
        <p14:creationId xmlns:p14="http://schemas.microsoft.com/office/powerpoint/2010/main" val="389566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0148-CF2C-3E52-2159-C039408C6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91240" cy="1325563"/>
          </a:xfrm>
        </p:spPr>
        <p:txBody>
          <a:bodyPr/>
          <a:lstStyle/>
          <a:p>
            <a:pPr algn="ct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rPr>
              <a:t>Write a c-program to create the Race Condition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F811BF-3A93-BCD6-E3CF-DC8184203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1269" y="1690688"/>
            <a:ext cx="6954114" cy="5045391"/>
          </a:xfrm>
        </p:spPr>
      </p:pic>
    </p:spTree>
    <p:extLst>
      <p:ext uri="{BB962C8B-B14F-4D97-AF65-F5344CB8AC3E}">
        <p14:creationId xmlns:p14="http://schemas.microsoft.com/office/powerpoint/2010/main" val="58092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>
            <a:extLst>
              <a:ext uri="{FF2B5EF4-FFF2-40B4-BE49-F238E27FC236}">
                <a16:creationId xmlns:a16="http://schemas.microsoft.com/office/drawing/2014/main" id="{E84E7BC1-09AD-5BF4-E95D-07A33A0A9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0" y="533400"/>
            <a:ext cx="8077200" cy="609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/>
          <a:p>
            <a:pPr algn="ct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Semaphore</a:t>
            </a:r>
          </a:p>
        </p:txBody>
      </p:sp>
      <p:sp>
        <p:nvSpPr>
          <p:cNvPr id="51202" name="Text Box 2">
            <a:extLst>
              <a:ext uri="{FF2B5EF4-FFF2-40B4-BE49-F238E27FC236}">
                <a16:creationId xmlns:a16="http://schemas.microsoft.com/office/drawing/2014/main" id="{F881A688-97A1-5E64-8BE2-553E74247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1" y="1279526"/>
            <a:ext cx="8304213" cy="5254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27025" indent="-327025">
              <a:lnSpc>
                <a:spcPct val="90000"/>
              </a:lnSpc>
              <a:spcBef>
                <a:spcPts val="875"/>
              </a:spcBef>
              <a:buClr>
                <a:srgbClr val="993300"/>
              </a:buClr>
              <a:buSzPct val="90000"/>
              <a:buFont typeface="Monotype Sorts" pitchFamily="2" charset="2"/>
              <a:buChar char="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Synchronization tool that maintains concurrency using variables</a:t>
            </a:r>
          </a:p>
          <a:p>
            <a:pPr marL="327025" indent="-327025">
              <a:lnSpc>
                <a:spcPct val="90000"/>
              </a:lnSpc>
              <a:spcBef>
                <a:spcPts val="875"/>
              </a:spcBef>
              <a:buClr>
                <a:srgbClr val="993300"/>
              </a:buClr>
              <a:buSzPct val="90000"/>
              <a:buFont typeface="Monotype Sorts" pitchFamily="2" charset="2"/>
              <a:buChar char="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/>
            </a:pPr>
            <a:r>
              <a:rPr lang="en-US" sz="2000" dirty="0">
                <a:latin typeface="Arial" charset="0"/>
              </a:rPr>
              <a:t>Semaphore S is a integer variable which can take positive values including 0. It is accessed from 2 operations only.</a:t>
            </a:r>
          </a:p>
          <a:p>
            <a:pPr marL="342900" indent="-327025">
              <a:lnSpc>
                <a:spcPct val="90000"/>
              </a:lnSpc>
              <a:spcBef>
                <a:spcPts val="875"/>
              </a:spcBef>
              <a:buSzPct val="9000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Arial" charset="0"/>
              </a:rPr>
              <a:t>Operations On Semaphore:</a:t>
            </a:r>
          </a:p>
          <a:p>
            <a:pPr marL="327025" indent="-327025">
              <a:lnSpc>
                <a:spcPct val="90000"/>
              </a:lnSpc>
              <a:spcBef>
                <a:spcPts val="875"/>
              </a:spcBef>
              <a:buClr>
                <a:srgbClr val="993300"/>
              </a:buClr>
              <a:buSzPct val="90000"/>
              <a:buFont typeface="Monotype Sorts" pitchFamily="2" charset="2"/>
              <a:buChar char="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</a:rPr>
              <a:t>wait()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and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signal()</a:t>
            </a:r>
          </a:p>
          <a:p>
            <a:pPr marL="342900" indent="-327025">
              <a:lnSpc>
                <a:spcPct val="90000"/>
              </a:lnSpc>
              <a:spcBef>
                <a:spcPts val="875"/>
              </a:spcBef>
              <a:buSzPct val="9000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/>
            </a:pPr>
            <a:endParaRPr lang="en-US" sz="2000" dirty="0">
              <a:solidFill>
                <a:srgbClr val="0000FF"/>
              </a:solidFill>
              <a:latin typeface="Arial" charset="0"/>
            </a:endParaRPr>
          </a:p>
          <a:p>
            <a:pPr marL="342900" indent="-327025">
              <a:lnSpc>
                <a:spcPct val="90000"/>
              </a:lnSpc>
              <a:spcBef>
                <a:spcPts val="875"/>
              </a:spcBef>
              <a:buSzPct val="9000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1. Wait Operation is also known as P()	which means to test</a:t>
            </a:r>
          </a:p>
          <a:p>
            <a:pPr marL="342900" indent="-327025">
              <a:lnSpc>
                <a:spcPct val="90000"/>
              </a:lnSpc>
              <a:spcBef>
                <a:spcPts val="875"/>
              </a:spcBef>
              <a:buSzPct val="9000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2. Signal Operation is also known as V() which means to increment</a:t>
            </a:r>
          </a:p>
          <a:p>
            <a:pPr marL="341313" indent="-327025">
              <a:lnSpc>
                <a:spcPct val="90000"/>
              </a:lnSpc>
              <a:spcBef>
                <a:spcPts val="875"/>
              </a:spcBef>
              <a:buSzPct val="9000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/>
            </a:pPr>
            <a:endParaRPr lang="en-US" sz="2000" dirty="0">
              <a:solidFill>
                <a:srgbClr val="000000"/>
              </a:solidFill>
              <a:latin typeface="Arial" charset="0"/>
            </a:endParaRPr>
          </a:p>
          <a:p>
            <a:pPr marL="327025" indent="-327025">
              <a:lnSpc>
                <a:spcPct val="90000"/>
              </a:lnSpc>
              <a:spcBef>
                <a:spcPts val="875"/>
              </a:spcBef>
              <a:buClr>
                <a:srgbClr val="993300"/>
              </a:buClr>
              <a:buSzPct val="90000"/>
              <a:buFont typeface="Monotype Sorts" pitchFamily="2" charset="2"/>
              <a:buChar char="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Entry to C.S. is controlled by wait()</a:t>
            </a:r>
          </a:p>
          <a:p>
            <a:pPr marL="327025" indent="-327025">
              <a:lnSpc>
                <a:spcPct val="90000"/>
              </a:lnSpc>
              <a:spcBef>
                <a:spcPts val="875"/>
              </a:spcBef>
              <a:buClr>
                <a:srgbClr val="993300"/>
              </a:buClr>
              <a:buSzPct val="90000"/>
              <a:buFont typeface="Monotype Sorts" pitchFamily="2" charset="2"/>
              <a:buChar char="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Exit  from C.S. is signaled by signal()</a:t>
            </a:r>
          </a:p>
          <a:p>
            <a:pPr marL="341313" indent="-327025">
              <a:lnSpc>
                <a:spcPct val="90000"/>
              </a:lnSpc>
              <a:spcBef>
                <a:spcPts val="875"/>
              </a:spcBef>
              <a:buSzPct val="9000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/>
            </a:pPr>
            <a:endParaRPr lang="en-US" sz="20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>
            <a:extLst>
              <a:ext uri="{FF2B5EF4-FFF2-40B4-BE49-F238E27FC236}">
                <a16:creationId xmlns:a16="http://schemas.microsoft.com/office/drawing/2014/main" id="{0418E32F-8EF2-796F-E484-CB801F105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920" y="396240"/>
            <a:ext cx="10170160" cy="609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/>
          <a:p>
            <a:pPr algn="ct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Process Synchronization using Semaphore</a:t>
            </a:r>
          </a:p>
        </p:txBody>
      </p:sp>
      <p:pic>
        <p:nvPicPr>
          <p:cNvPr id="74756" name="Picture 2">
            <a:extLst>
              <a:ext uri="{FF2B5EF4-FFF2-40B4-BE49-F238E27FC236}">
                <a16:creationId xmlns:a16="http://schemas.microsoft.com/office/drawing/2014/main" id="{B26B2471-FC60-83F8-3BB9-875553201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19201"/>
            <a:ext cx="7964488" cy="474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4FF1-467D-D774-B8BA-84C38D54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System Call Function Used in </a:t>
            </a:r>
            <a:r>
              <a:rPr lang="en-US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Process Synchronization</a:t>
            </a:r>
            <a:endParaRPr lang="en-IN" b="1" dirty="0"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28D6426-291E-7625-295A-97D2C1219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1201" y="1889760"/>
            <a:ext cx="5365814" cy="4463635"/>
          </a:xfrm>
        </p:spPr>
      </p:pic>
    </p:spTree>
    <p:extLst>
      <p:ext uri="{BB962C8B-B14F-4D97-AF65-F5344CB8AC3E}">
        <p14:creationId xmlns:p14="http://schemas.microsoft.com/office/powerpoint/2010/main" val="197546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422</Words>
  <Application>Microsoft Office PowerPoint</Application>
  <PresentationFormat>Widescreen</PresentationFormat>
  <Paragraphs>57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Droid Sans Fallback</vt:lpstr>
      <vt:lpstr>Monotype Sorts</vt:lpstr>
      <vt:lpstr>Times New Roman</vt:lpstr>
      <vt:lpstr>Wingdings</vt:lpstr>
      <vt:lpstr>Office Theme</vt:lpstr>
      <vt:lpstr>Experiment -07</vt:lpstr>
      <vt:lpstr>PowerPoint Presentation</vt:lpstr>
      <vt:lpstr>PowerPoint Presentation</vt:lpstr>
      <vt:lpstr>PowerPoint Presentation</vt:lpstr>
      <vt:lpstr>Race Condition</vt:lpstr>
      <vt:lpstr>Write a c-program to create the Race Condition</vt:lpstr>
      <vt:lpstr>PowerPoint Presentation</vt:lpstr>
      <vt:lpstr>PowerPoint Presentation</vt:lpstr>
      <vt:lpstr>System Call Function Used in Process Synchronization</vt:lpstr>
      <vt:lpstr>PowerPoint Presentation</vt:lpstr>
      <vt:lpstr>How wait and signal function works</vt:lpstr>
      <vt:lpstr> Write a c-program of Process Synchronization using Semaphore </vt:lpstr>
      <vt:lpstr>Process Synchronization using Mutex</vt:lpstr>
      <vt:lpstr>Program Flow</vt:lpstr>
      <vt:lpstr> Write a c-program of Process Synchronization using Semaphore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-06</dc:title>
  <dc:creator>jhulan.gnit@outlook.com</dc:creator>
  <cp:lastModifiedBy>jhulan.gnit@outlook.com</cp:lastModifiedBy>
  <cp:revision>11</cp:revision>
  <dcterms:created xsi:type="dcterms:W3CDTF">2024-03-17T14:53:55Z</dcterms:created>
  <dcterms:modified xsi:type="dcterms:W3CDTF">2024-04-28T07:35:24Z</dcterms:modified>
</cp:coreProperties>
</file>