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2" r:id="rId3"/>
    <p:sldId id="275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1" r:id="rId15"/>
    <p:sldId id="262" r:id="rId16"/>
    <p:sldId id="260" r:id="rId17"/>
    <p:sldId id="263" r:id="rId18"/>
    <p:sldId id="264" r:id="rId19"/>
    <p:sldId id="265" r:id="rId20"/>
    <p:sldId id="266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AE66F-1949-4171-B656-A9F11BA0379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66154-6FBC-4EF2-BC67-8F8DBF48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1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8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7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0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66154-6FBC-4EF2-BC67-8F8DBF4883B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2BE9BE-9018-4412-AA36-401767D7DF28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AFB610-64D9-4F48-8DDE-0CEDF4DC2F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– 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2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Traceback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find the actual LCS:</a:t>
            </a:r>
          </a:p>
          <a:p>
            <a:pPr lvl="1"/>
            <a:r>
              <a:rPr lang="en-US" dirty="0" smtClean="0"/>
              <a:t>Start from the bottom-right cell.</a:t>
            </a:r>
          </a:p>
          <a:p>
            <a:pPr lvl="1"/>
            <a:r>
              <a:rPr lang="en-US" dirty="0" smtClean="0"/>
              <a:t>Move diagonally up whenever the characters match.</a:t>
            </a:r>
          </a:p>
          <a:p>
            <a:pPr lvl="1"/>
            <a:r>
              <a:rPr lang="en-US" dirty="0" smtClean="0"/>
              <a:t>Follow the path until reaching the top-left cell.</a:t>
            </a:r>
          </a:p>
          <a:p>
            <a:r>
              <a:rPr lang="en-US" dirty="0" smtClean="0"/>
              <a:t>Complexity:</a:t>
            </a:r>
          </a:p>
          <a:p>
            <a:r>
              <a:rPr lang="en-US" dirty="0" smtClean="0"/>
              <a:t>Time Complexity: O(</a:t>
            </a:r>
            <a:r>
              <a:rPr lang="en-US" dirty="0" err="1" smtClean="0"/>
              <a:t>mn</a:t>
            </a:r>
            <a:r>
              <a:rPr lang="en-US" dirty="0" smtClean="0"/>
              <a:t>) where m and n are the lengths of the two sequences.</a:t>
            </a:r>
          </a:p>
          <a:p>
            <a:r>
              <a:rPr lang="en-US" dirty="0" smtClean="0"/>
              <a:t>Space Complexity: O(</a:t>
            </a:r>
            <a:r>
              <a:rPr lang="en-US" dirty="0" err="1" smtClean="0"/>
              <a:t>mn</a:t>
            </a:r>
            <a:r>
              <a:rPr lang="en-US" dirty="0" smtClean="0"/>
              <a:t>) for the 2D table.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6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Greedy Algorithm?</a:t>
            </a:r>
          </a:p>
          <a:p>
            <a:r>
              <a:rPr lang="en-US" dirty="0"/>
              <a:t>A Greedy Algorithm is an algorithmic paradigm that makes a series of locally optimal choices at each step with the hope of finding a global optimum.</a:t>
            </a:r>
          </a:p>
          <a:p>
            <a:r>
              <a:rPr lang="en-US" dirty="0"/>
              <a:t>It makes the best choice at each step without regard for the global structure, with the belief that this will lead to the best possible solution.</a:t>
            </a:r>
          </a:p>
          <a:p>
            <a:r>
              <a:rPr lang="en-US" dirty="0"/>
              <a:t>Greedy algorithms are quite efficient and straightforward to implement, making them useful in a variety of problems.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 to Greedy Algorithm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Introduction to Greedy Algorithm</a:t>
            </a:r>
          </a:p>
          <a:p>
            <a:r>
              <a:rPr lang="en-US" dirty="0"/>
              <a:t>What is a Greedy Algorithm?</a:t>
            </a:r>
          </a:p>
          <a:p>
            <a:r>
              <a:rPr lang="en-US" dirty="0"/>
              <a:t>A Greedy Algorithm is an algorithmic paradigm that makes a series of locally optimal choices at each step with the hope of finding a global optimum.</a:t>
            </a:r>
          </a:p>
          <a:p>
            <a:r>
              <a:rPr lang="en-US" dirty="0"/>
              <a:t>It makes the best choice at each step without regard for the global structure, with the belief that this will lead to the best possible solution.</a:t>
            </a:r>
          </a:p>
          <a:p>
            <a:r>
              <a:rPr lang="en-US" dirty="0"/>
              <a:t>Greedy algorithms are quite efficient and straightforward to implement, making them useful in a variety of problems.</a:t>
            </a:r>
          </a:p>
          <a:p>
            <a:r>
              <a:rPr lang="en-US" b="1" dirty="0"/>
              <a:t>Greedy Interval Scheduling</a:t>
            </a:r>
          </a:p>
          <a:p>
            <a:r>
              <a:rPr lang="en-US" dirty="0"/>
              <a:t>Problem Statement:</a:t>
            </a:r>
          </a:p>
          <a:p>
            <a:r>
              <a:rPr lang="en-US" dirty="0"/>
              <a:t>Given a set of tasks with start and finish times, the goal is to find the maximum number of tasks that can be completed without conflicts.</a:t>
            </a:r>
          </a:p>
          <a:p>
            <a:r>
              <a:rPr lang="en-US" dirty="0"/>
              <a:t>Greedy Solution: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Greedy Interval Scheduling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6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Sort</a:t>
            </a:r>
            <a:r>
              <a:rPr lang="en-US" dirty="0" smtClean="0"/>
              <a:t>: First, sort the tasks by their finish times in ascending order.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: Iterate through the sorted tasks. At each step, choose the task that finishes earliest and does not conflict with previously selected tasks.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Task 1: Start - 1, Finish - 4</a:t>
            </a:r>
          </a:p>
          <a:p>
            <a:pPr lvl="1"/>
            <a:r>
              <a:rPr lang="en-US" dirty="0" smtClean="0"/>
              <a:t>Task 2: Start - 3, Finish - 5</a:t>
            </a:r>
          </a:p>
          <a:p>
            <a:pPr lvl="1"/>
            <a:r>
              <a:rPr lang="en-US" dirty="0" smtClean="0"/>
              <a:t>Task 3: Start - 0, Finish - 6</a:t>
            </a:r>
          </a:p>
          <a:p>
            <a:pPr lvl="1"/>
            <a:r>
              <a:rPr lang="en-US" dirty="0" smtClean="0"/>
              <a:t>Task 4: Start - 5, Finish - 7</a:t>
            </a:r>
          </a:p>
          <a:p>
            <a:pPr lvl="1"/>
            <a:r>
              <a:rPr lang="en-US" dirty="0" smtClean="0"/>
              <a:t>Task 5: Start - 3, Finish - 8</a:t>
            </a:r>
          </a:p>
          <a:p>
            <a:pPr lvl="1"/>
            <a:r>
              <a:rPr lang="en-US" dirty="0" smtClean="0"/>
              <a:t>Task 6: Start - 5, Finish - 9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5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Prefix Codes?</a:t>
            </a:r>
          </a:p>
          <a:p>
            <a:r>
              <a:rPr lang="en-US" dirty="0"/>
              <a:t>Prefix codes are codes with the property that no code word is a prefix of another.</a:t>
            </a:r>
          </a:p>
          <a:p>
            <a:r>
              <a:rPr lang="en-US" dirty="0"/>
              <a:t>Huffman coding is a method to construct such prefix codes efficiently.</a:t>
            </a:r>
          </a:p>
          <a:p>
            <a:r>
              <a:rPr lang="en-US" dirty="0"/>
              <a:t>Huffman Coding Steps:</a:t>
            </a:r>
          </a:p>
          <a:p>
            <a:r>
              <a:rPr lang="en-US" b="1" dirty="0"/>
              <a:t>Frequency Table</a:t>
            </a:r>
            <a:r>
              <a:rPr lang="en-US" dirty="0"/>
              <a:t>: Create a frequency table of characters based on their occurrence in the given data.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Prefix Codes (Huffman Code)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6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Build Huffman Tree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with all characters as individual nodes with their frequencies.</a:t>
            </a:r>
          </a:p>
          <a:p>
            <a:pPr lvl="1"/>
            <a:r>
              <a:rPr lang="en-US" dirty="0" smtClean="0"/>
              <a:t>Combine two nodes with the lowest frequencies into a new node. Repeat until there's only one node left.</a:t>
            </a:r>
          </a:p>
          <a:p>
            <a:r>
              <a:rPr lang="en-US" b="1" dirty="0" smtClean="0"/>
              <a:t>Assign 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Traverse the Huffman tree:</a:t>
            </a:r>
          </a:p>
          <a:p>
            <a:pPr lvl="2"/>
            <a:r>
              <a:rPr lang="en-US" dirty="0" smtClean="0"/>
              <a:t>Left edge -&gt; '0'</a:t>
            </a:r>
          </a:p>
          <a:p>
            <a:pPr lvl="2"/>
            <a:r>
              <a:rPr lang="en-US" dirty="0" smtClean="0"/>
              <a:t>Right edge -&gt; '1'</a:t>
            </a:r>
          </a:p>
          <a:p>
            <a:pPr lvl="1"/>
            <a:r>
              <a:rPr lang="en-US" dirty="0" smtClean="0"/>
              <a:t>Assign codes by the path from the root to each character.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5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Sorted by Finish Time:</a:t>
            </a:r>
          </a:p>
          <a:p>
            <a:pPr lvl="1"/>
            <a:r>
              <a:rPr lang="en-US" dirty="0" smtClean="0"/>
              <a:t>Task 3, Task 1, Task 2, Task 5, Task 4, Task 6</a:t>
            </a:r>
          </a:p>
          <a:p>
            <a:r>
              <a:rPr lang="en-US" dirty="0" smtClean="0"/>
              <a:t>Greedy Selection:</a:t>
            </a:r>
          </a:p>
          <a:p>
            <a:pPr lvl="1"/>
            <a:r>
              <a:rPr lang="en-US" dirty="0" smtClean="0"/>
              <a:t>Select Task 3, Task 5, Task 6 for a total of 3 tasks.</a:t>
            </a:r>
          </a:p>
          <a:p>
            <a:r>
              <a:rPr lang="en-US" dirty="0" smtClean="0"/>
              <a:t>Explanation:</a:t>
            </a:r>
          </a:p>
          <a:p>
            <a:r>
              <a:rPr lang="en-US" dirty="0" smtClean="0"/>
              <a:t>Greedy Interval Scheduling works because selecting the task that finishes earliest allows room for more tasks to fit into the schedule without overlap.</a:t>
            </a:r>
          </a:p>
          <a:p>
            <a:r>
              <a:rPr lang="en-US" dirty="0" smtClean="0"/>
              <a:t>It doesn't always provide the optimal solution, but in this case, it does.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8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Data: "ABBCCCDDDDEEEEE"</a:t>
            </a:r>
          </a:p>
          <a:p>
            <a:r>
              <a:rPr lang="en-US" dirty="0"/>
              <a:t>Frequency Table:</a:t>
            </a:r>
          </a:p>
          <a:p>
            <a:pPr lvl="1"/>
            <a:r>
              <a:rPr lang="en-US" dirty="0"/>
              <a:t>A: 1, B: 2, C: 3, D: 4, E: 5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7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/\</a:t>
            </a:r>
          </a:p>
          <a:p>
            <a:r>
              <a:rPr lang="en-IN" dirty="0" smtClean="0"/>
              <a:t>    /  \</a:t>
            </a:r>
          </a:p>
          <a:p>
            <a:r>
              <a:rPr lang="en-IN" dirty="0" smtClean="0"/>
              <a:t>   /    \</a:t>
            </a:r>
          </a:p>
          <a:p>
            <a:r>
              <a:rPr lang="en-IN" dirty="0" smtClean="0"/>
              <a:t>  E:5   /\</a:t>
            </a:r>
          </a:p>
          <a:p>
            <a:r>
              <a:rPr lang="en-IN" dirty="0" smtClean="0"/>
              <a:t>      A:1 B:2</a:t>
            </a:r>
          </a:p>
          <a:p>
            <a:r>
              <a:rPr lang="en-IN" dirty="0" smtClean="0"/>
              <a:t>        /\</a:t>
            </a:r>
          </a:p>
          <a:p>
            <a:r>
              <a:rPr lang="en-IN" dirty="0" smtClean="0"/>
              <a:t>      C:3 D:4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3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Codes:</a:t>
            </a:r>
          </a:p>
          <a:p>
            <a:pPr lvl="1"/>
            <a:r>
              <a:rPr lang="en-US" dirty="0"/>
              <a:t>A: 00, B: 01, C: 10, D: 11, E: 1</a:t>
            </a:r>
          </a:p>
          <a:p>
            <a:r>
              <a:rPr lang="en-US" dirty="0"/>
              <a:t>Explanation:</a:t>
            </a:r>
          </a:p>
          <a:p>
            <a:r>
              <a:rPr lang="en-US" dirty="0"/>
              <a:t>Huffman Coding optimally assigns shorter codes to more frequent characters.</a:t>
            </a:r>
          </a:p>
          <a:p>
            <a:r>
              <a:rPr lang="en-US" dirty="0"/>
              <a:t>Prefix property ensures no ambiguity in decoding, as no code is a prefix of another.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a problem does not exhibit the optimal substructure property, it means that a straightforward application of dynamic programming may not be appropriate or may fail to provide the optimal solution. Here are a few scenarios where the optimal substructure property fails:</a:t>
            </a:r>
          </a:p>
          <a:p>
            <a:r>
              <a:rPr lang="en-US" b="1" dirty="0"/>
              <a:t>Scenario 1: Overlapping </a:t>
            </a:r>
            <a:r>
              <a:rPr lang="en-US" b="1" dirty="0" err="1"/>
              <a:t>Subproblems</a:t>
            </a:r>
            <a:endParaRPr lang="en-US" b="1" dirty="0"/>
          </a:p>
          <a:p>
            <a:r>
              <a:rPr lang="en-US" dirty="0"/>
              <a:t>Dynamic programming relies on storing solutions to </a:t>
            </a:r>
            <a:r>
              <a:rPr lang="en-US" dirty="0" err="1"/>
              <a:t>subproblems</a:t>
            </a:r>
            <a:r>
              <a:rPr lang="en-US" dirty="0"/>
              <a:t> to avoid redundant computations.</a:t>
            </a:r>
          </a:p>
          <a:p>
            <a:r>
              <a:rPr lang="en-US" dirty="0"/>
              <a:t>If there are overlapping </a:t>
            </a:r>
            <a:r>
              <a:rPr lang="en-US" dirty="0" err="1"/>
              <a:t>subproblems</a:t>
            </a:r>
            <a:r>
              <a:rPr lang="en-US" dirty="0"/>
              <a:t>, meaning the same </a:t>
            </a:r>
            <a:r>
              <a:rPr lang="en-US" dirty="0" err="1"/>
              <a:t>subproblem</a:t>
            </a:r>
            <a:r>
              <a:rPr lang="en-US" dirty="0"/>
              <a:t> is solved multiple times, DP can be inefficient.</a:t>
            </a:r>
          </a:p>
          <a:p>
            <a:r>
              <a:rPr lang="en-US" dirty="0"/>
              <a:t>In such cases, </a:t>
            </a:r>
            <a:r>
              <a:rPr lang="en-US" dirty="0" err="1"/>
              <a:t>memoization</a:t>
            </a:r>
            <a:r>
              <a:rPr lang="en-US" dirty="0"/>
              <a:t> (top-down DP) or tabulation (bottom-up DP) can still be used, but the efficiency gains may not be significant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 When Optimal Substructure Fails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6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Greedy </a:t>
            </a:r>
            <a:r>
              <a:rPr lang="en-US" dirty="0"/>
              <a:t>algorithms make locally optimal choices with the hope of finding a global optimum.</a:t>
            </a:r>
          </a:p>
          <a:p>
            <a:r>
              <a:rPr lang="en-US" dirty="0"/>
              <a:t>Greedy Interval Scheduling selects tasks based on earliest finish times without conflicts.</a:t>
            </a:r>
          </a:p>
          <a:p>
            <a:r>
              <a:rPr lang="en-US" dirty="0"/>
              <a:t>Huffman Coding creates prefix codes efficiently for data compression.</a:t>
            </a:r>
          </a:p>
          <a:p>
            <a:r>
              <a:rPr lang="en-US" dirty="0"/>
              <a:t>Feel free to use these points and examples to create a PowerPoint presentation on Greedy Algorithms, Greedy Interval Scheduling, and Huffman Coding!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Summary:</a:t>
            </a:r>
            <a:br>
              <a:rPr lang="en-US" b="1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99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main concept behind Greedy Algorithms</a:t>
            </a:r>
            <a:r>
              <a:rPr lang="en-US" dirty="0" smtClean="0"/>
              <a:t>?</a:t>
            </a:r>
          </a:p>
          <a:p>
            <a:r>
              <a:rPr lang="en-US" dirty="0"/>
              <a:t>A) Making decisions based on current </a:t>
            </a:r>
            <a:r>
              <a:rPr lang="en-US" dirty="0" smtClean="0"/>
              <a:t>information</a:t>
            </a:r>
          </a:p>
          <a:p>
            <a:r>
              <a:rPr lang="en-US" dirty="0"/>
              <a:t>B) Randomly selecting </a:t>
            </a:r>
            <a:r>
              <a:rPr lang="en-US" dirty="0" smtClean="0"/>
              <a:t>options</a:t>
            </a:r>
          </a:p>
          <a:p>
            <a:r>
              <a:rPr lang="en-US" dirty="0"/>
              <a:t>C) Considering all possible </a:t>
            </a:r>
            <a:r>
              <a:rPr lang="en-US" dirty="0" smtClean="0"/>
              <a:t>solutions</a:t>
            </a:r>
          </a:p>
          <a:p>
            <a:r>
              <a:rPr lang="en-US" dirty="0"/>
              <a:t>D) Using trial and error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3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an example of a Greedy Interval Scheduling problem</a:t>
            </a:r>
            <a:r>
              <a:rPr lang="en-US" dirty="0" smtClean="0"/>
              <a:t>?</a:t>
            </a:r>
          </a:p>
          <a:p>
            <a:r>
              <a:rPr lang="en-US" dirty="0"/>
              <a:t>A) Graph </a:t>
            </a:r>
            <a:r>
              <a:rPr lang="en-US" dirty="0" smtClean="0"/>
              <a:t>traversal</a:t>
            </a:r>
          </a:p>
          <a:p>
            <a:r>
              <a:rPr lang="en-US" dirty="0"/>
              <a:t>B) Job </a:t>
            </a:r>
            <a:r>
              <a:rPr lang="en-US" dirty="0" smtClean="0"/>
              <a:t>Scheduling</a:t>
            </a:r>
          </a:p>
          <a:p>
            <a:r>
              <a:rPr lang="en-US" dirty="0"/>
              <a:t>C) Sorting </a:t>
            </a:r>
            <a:r>
              <a:rPr lang="en-US" dirty="0" smtClean="0"/>
              <a:t>algorithms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4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algorithm is commonly used to construct Huffman Codes</a:t>
            </a:r>
            <a:r>
              <a:rPr lang="en-US" dirty="0" smtClean="0"/>
              <a:t>?</a:t>
            </a:r>
          </a:p>
          <a:p>
            <a:r>
              <a:rPr lang="en-IN" dirty="0" smtClean="0"/>
              <a:t>A) </a:t>
            </a:r>
            <a:r>
              <a:rPr lang="en-IN" dirty="0" err="1" smtClean="0"/>
              <a:t>Kruskal's</a:t>
            </a:r>
            <a:r>
              <a:rPr lang="en-IN" dirty="0" smtClean="0"/>
              <a:t> algorithm</a:t>
            </a:r>
          </a:p>
          <a:p>
            <a:r>
              <a:rPr lang="en-US" dirty="0"/>
              <a:t>B) Prim's </a:t>
            </a:r>
            <a:r>
              <a:rPr lang="en-US" dirty="0" smtClean="0"/>
              <a:t>algorithm</a:t>
            </a:r>
          </a:p>
          <a:p>
            <a:r>
              <a:rPr lang="en-US" dirty="0"/>
              <a:t>C) </a:t>
            </a:r>
            <a:r>
              <a:rPr lang="en-US" dirty="0" err="1"/>
              <a:t>Dijkstra's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r>
              <a:rPr lang="en-US" dirty="0"/>
              <a:t>D) Huffman's algorithm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765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advantage of using Huffman Codes for data compression</a:t>
            </a:r>
            <a:r>
              <a:rPr lang="en-US" dirty="0" smtClean="0"/>
              <a:t>?</a:t>
            </a:r>
          </a:p>
          <a:p>
            <a:r>
              <a:rPr lang="en-IN" dirty="0"/>
              <a:t>Reduced file </a:t>
            </a:r>
            <a:r>
              <a:rPr lang="en-IN" dirty="0" smtClean="0"/>
              <a:t>size</a:t>
            </a:r>
          </a:p>
          <a:p>
            <a:r>
              <a:rPr lang="en-IN" dirty="0"/>
              <a:t>Faster data </a:t>
            </a:r>
            <a:r>
              <a:rPr lang="en-IN" dirty="0" smtClean="0"/>
              <a:t>transmission</a:t>
            </a:r>
          </a:p>
          <a:p>
            <a:r>
              <a:rPr lang="en-IN" dirty="0"/>
              <a:t>Improved data </a:t>
            </a:r>
            <a:r>
              <a:rPr lang="en-IN" dirty="0" smtClean="0"/>
              <a:t>security</a:t>
            </a:r>
          </a:p>
          <a:p>
            <a:r>
              <a:rPr lang="en-IN" dirty="0"/>
              <a:t>Efficient </a:t>
            </a:r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8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scheduling problem can be solved using the Interval Scheduling algorithm</a:t>
            </a:r>
            <a:r>
              <a:rPr lang="en-US" dirty="0" smtClean="0"/>
              <a:t>?</a:t>
            </a:r>
          </a:p>
          <a:p>
            <a:r>
              <a:rPr lang="en-US" dirty="0"/>
              <a:t>A) Job </a:t>
            </a:r>
            <a:r>
              <a:rPr lang="en-US" dirty="0" smtClean="0"/>
              <a:t>Scheduling</a:t>
            </a:r>
          </a:p>
          <a:p>
            <a:r>
              <a:rPr lang="en-US" dirty="0"/>
              <a:t>B) Task </a:t>
            </a:r>
            <a:r>
              <a:rPr lang="en-US" dirty="0" smtClean="0"/>
              <a:t>Allocation</a:t>
            </a:r>
          </a:p>
          <a:p>
            <a:r>
              <a:rPr lang="en-US" dirty="0"/>
              <a:t>C) Network </a:t>
            </a:r>
            <a:r>
              <a:rPr lang="en-US" dirty="0" smtClean="0"/>
              <a:t>Routing</a:t>
            </a:r>
          </a:p>
          <a:p>
            <a:r>
              <a:rPr lang="en-US" dirty="0"/>
              <a:t>D) Resource Allocation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 complexity of the Interval Scheduling algorithm</a:t>
            </a:r>
            <a:r>
              <a:rPr lang="en-US" dirty="0" smtClean="0"/>
              <a:t>?</a:t>
            </a:r>
          </a:p>
          <a:p>
            <a:r>
              <a:rPr lang="en-IN" dirty="0" smtClean="0"/>
              <a:t>A) O(n^2)</a:t>
            </a:r>
          </a:p>
          <a:p>
            <a:r>
              <a:rPr lang="en-US" dirty="0"/>
              <a:t>B) O(log n</a:t>
            </a:r>
            <a:r>
              <a:rPr lang="en-US" dirty="0" smtClean="0"/>
              <a:t>)</a:t>
            </a:r>
          </a:p>
          <a:p>
            <a:r>
              <a:rPr lang="en-US" dirty="0"/>
              <a:t>C) O(2^n</a:t>
            </a:r>
            <a:r>
              <a:rPr lang="en-US" dirty="0" smtClean="0"/>
              <a:t>)</a:t>
            </a:r>
          </a:p>
          <a:p>
            <a:r>
              <a:rPr lang="en-US" dirty="0"/>
              <a:t>D) O(n)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6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 structure is commonly used to implement Huffman Codes</a:t>
            </a:r>
            <a:r>
              <a:rPr lang="en-US" dirty="0" smtClean="0"/>
              <a:t>?</a:t>
            </a:r>
          </a:p>
          <a:p>
            <a:r>
              <a:rPr lang="en-US" dirty="0"/>
              <a:t>A) </a:t>
            </a:r>
            <a:r>
              <a:rPr lang="en-US" dirty="0" smtClean="0"/>
              <a:t>Heap</a:t>
            </a:r>
          </a:p>
          <a:p>
            <a:r>
              <a:rPr lang="en-US" dirty="0"/>
              <a:t>B) Linked List</a:t>
            </a:r>
            <a:endParaRPr lang="en-US" dirty="0" smtClean="0"/>
          </a:p>
          <a:p>
            <a:r>
              <a:rPr lang="en-US" dirty="0"/>
              <a:t>C) Hash Table</a:t>
            </a:r>
            <a:endParaRPr lang="en-US" dirty="0" smtClean="0"/>
          </a:p>
          <a:p>
            <a:r>
              <a:rPr lang="en-US" dirty="0"/>
              <a:t>D) Binary Search Tree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Scenario 2: Greedy Choice is Not Always Optimal</a:t>
            </a:r>
          </a:p>
          <a:p>
            <a:r>
              <a:rPr lang="en-US" dirty="0" smtClean="0"/>
              <a:t>Some problems require making greedy choices at each step, but these local optimal choices do not lead to a global optimal solution.</a:t>
            </a:r>
          </a:p>
          <a:p>
            <a:r>
              <a:rPr lang="en-US" dirty="0" smtClean="0"/>
              <a:t>Greedy algorithms, which make the best choice at each step, might not work if the problem doesn't have the property that a global optimum can be reached by selecting local optima.</a:t>
            </a:r>
          </a:p>
          <a:p>
            <a:r>
              <a:rPr lang="en-US" dirty="0" smtClean="0"/>
              <a:t>In such cases, a different algorithmic approach may be needed.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 When Optimal Substructure Fails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1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Scenario 3: Non-Monotonicity</a:t>
            </a:r>
          </a:p>
          <a:p>
            <a:r>
              <a:rPr lang="en-US" dirty="0" smtClean="0"/>
              <a:t>Problems where the optimal solution does not necessarily include the optimal solution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example is the "Longest Increasing Subsequence" problem, where simply choosing the longest subsequence at each step does not guarantee the overall longest increasing subsequence.</a:t>
            </a:r>
          </a:p>
          <a:p>
            <a:r>
              <a:rPr lang="en-US" dirty="0" smtClean="0"/>
              <a:t>This violates the optimal substructure because the optimal solution of the problem cannot be directly constructed from the optimal solutions of its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 When Optimal Substructure Fails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9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 4: Dependency on Future Choices</a:t>
            </a:r>
          </a:p>
          <a:p>
            <a:r>
              <a:rPr lang="en-US" dirty="0" smtClean="0"/>
              <a:t>Problems where the optimal solution at a particular step depends on future choices, which dynamic programming cannot anticipate.</a:t>
            </a:r>
          </a:p>
          <a:p>
            <a:r>
              <a:rPr lang="en-US" dirty="0" smtClean="0"/>
              <a:t>An example is the "0-1 Knapsack Problem" with a constraint on the weight of items.</a:t>
            </a:r>
          </a:p>
          <a:p>
            <a:r>
              <a:rPr lang="en-US" dirty="0" smtClean="0"/>
              <a:t>Choosing an item in the current step may affect the choices available for future steps, making it challenging to use DP directly.</a:t>
            </a:r>
          </a:p>
          <a:p>
            <a:r>
              <a:rPr lang="en-US" b="1" dirty="0" smtClean="0"/>
              <a:t>Scenario 5: NP-Hard or NP-Complete Problems</a:t>
            </a:r>
          </a:p>
          <a:p>
            <a:r>
              <a:rPr lang="en-US" dirty="0" smtClean="0"/>
              <a:t>Problems that are inherently complex, such as "Traveling Salesman Problem" or "Subset Sum Problem".</a:t>
            </a:r>
          </a:p>
          <a:p>
            <a:r>
              <a:rPr lang="en-US" dirty="0" smtClean="0"/>
              <a:t>These problems do not have efficient solutions in general and dynamic programming might not be a suitable approach due to the exponential time complexity.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 When Optimal Substructure Fails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80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</a:t>
            </a:r>
          </a:p>
          <a:p>
            <a:r>
              <a:rPr lang="en-US" dirty="0"/>
              <a:t>Given two sequences of characters, find the length of the longest subsequence present in both sequences.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Sequence 1: "ABCDGH"</a:t>
            </a:r>
          </a:p>
          <a:p>
            <a:r>
              <a:rPr lang="en-US" dirty="0"/>
              <a:t>Sequence 2: "AEDFHR"</a:t>
            </a:r>
          </a:p>
          <a:p>
            <a:r>
              <a:rPr lang="en-US" dirty="0"/>
              <a:t>Longest Common Subsequence (LCS): "ADH" (length = 3)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Dynamic </a:t>
            </a:r>
            <a:r>
              <a:rPr lang="en-US" b="1" dirty="0"/>
              <a:t>Programming: Longest Common Subsequence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Approach:</a:t>
            </a:r>
          </a:p>
          <a:p>
            <a:r>
              <a:rPr lang="en-US" b="1" dirty="0"/>
              <a:t>Dynamic Programming</a:t>
            </a:r>
            <a:r>
              <a:rPr lang="en-US" dirty="0"/>
              <a:t> is used to solve this problem efficiently.</a:t>
            </a:r>
          </a:p>
          <a:p>
            <a:r>
              <a:rPr lang="en-US" dirty="0"/>
              <a:t>We create a 2D table to store the lengths of LCS for different prefixes of the two sequences.</a:t>
            </a:r>
          </a:p>
          <a:p>
            <a:r>
              <a:rPr lang="en-US" dirty="0"/>
              <a:t>Dynamic Programming Table:</a:t>
            </a:r>
          </a:p>
          <a:p>
            <a:r>
              <a:rPr lang="en-US" dirty="0"/>
              <a:t>Let's use the sequences "ABCBDAB" and "BDCAB" for illustration.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0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B  D  C  A  B</a:t>
            </a:r>
          </a:p>
          <a:p>
            <a:r>
              <a:rPr lang="pt-BR" dirty="0" smtClean="0"/>
              <a:t>      0 0  0  0  0  0</a:t>
            </a:r>
          </a:p>
          <a:p>
            <a:r>
              <a:rPr lang="pt-BR" dirty="0" smtClean="0"/>
              <a:t>    A 0 0  0  0  1  1</a:t>
            </a:r>
          </a:p>
          <a:p>
            <a:r>
              <a:rPr lang="pt-BR" dirty="0" smtClean="0"/>
              <a:t>    B 0 0  0  0  1  2</a:t>
            </a:r>
          </a:p>
          <a:p>
            <a:r>
              <a:rPr lang="pt-BR" dirty="0" smtClean="0"/>
              <a:t>    C 0 0  1  1  1  2</a:t>
            </a:r>
          </a:p>
          <a:p>
            <a:r>
              <a:rPr lang="pt-BR" dirty="0" smtClean="0"/>
              <a:t>    B 0 0  1  1  1  2</a:t>
            </a:r>
          </a:p>
          <a:p>
            <a:r>
              <a:rPr lang="pt-BR" dirty="0" smtClean="0"/>
              <a:t>    D 0 1  1  1  1  2</a:t>
            </a:r>
          </a:p>
          <a:p>
            <a:r>
              <a:rPr lang="pt-BR" dirty="0" smtClean="0"/>
              <a:t>    A 0 1  1  1  2  2</a:t>
            </a:r>
          </a:p>
          <a:p>
            <a:r>
              <a:rPr lang="pt-BR" dirty="0" smtClean="0"/>
              <a:t>    B 0 1  1  1  2  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2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</a:t>
            </a:r>
          </a:p>
          <a:p>
            <a:r>
              <a:rPr lang="en-US" b="1" dirty="0"/>
              <a:t>Initialization</a:t>
            </a:r>
            <a:r>
              <a:rPr lang="en-US" dirty="0"/>
              <a:t>: Fill the first row and column of the table with zeros.</a:t>
            </a:r>
          </a:p>
          <a:p>
            <a:r>
              <a:rPr lang="en-US" b="1" dirty="0"/>
              <a:t>Build the 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characters match:</a:t>
            </a:r>
          </a:p>
          <a:p>
            <a:pPr lvl="2"/>
            <a:r>
              <a:rPr lang="en-US" dirty="0"/>
              <a:t>Increment the value in the diagonal by 1.</a:t>
            </a:r>
          </a:p>
          <a:p>
            <a:pPr lvl="1"/>
            <a:r>
              <a:rPr lang="en-US" dirty="0"/>
              <a:t>If characters don't match:</a:t>
            </a:r>
          </a:p>
          <a:p>
            <a:pPr lvl="2"/>
            <a:r>
              <a:rPr lang="en-US" dirty="0"/>
              <a:t>Take the maximum of the value above or left.</a:t>
            </a:r>
          </a:p>
          <a:p>
            <a:r>
              <a:rPr lang="en-US" b="1" dirty="0"/>
              <a:t>Result</a:t>
            </a:r>
            <a:r>
              <a:rPr lang="en-US" dirty="0"/>
              <a:t>: The bottom-right cell contains the length of the LCS.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5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1464</Words>
  <Application>Microsoft Office PowerPoint</Application>
  <PresentationFormat>On-screen Show (4:3)</PresentationFormat>
  <Paragraphs>175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WEEK – 9</vt:lpstr>
      <vt:lpstr>. When Optimal Substructure Fails </vt:lpstr>
      <vt:lpstr>. When Optimal Substructure Fails </vt:lpstr>
      <vt:lpstr>. When Optimal Substructure Fails </vt:lpstr>
      <vt:lpstr>. When Optimal Substructure Fails </vt:lpstr>
      <vt:lpstr>  Dynamic Programming: Longest Common Subsequence  </vt:lpstr>
      <vt:lpstr>PowerPoint Presentation</vt:lpstr>
      <vt:lpstr>PowerPoint Presentation</vt:lpstr>
      <vt:lpstr>PowerPoint Presentation</vt:lpstr>
      <vt:lpstr>PowerPoint Presentation</vt:lpstr>
      <vt:lpstr>Introduction to Greedy Algorithm </vt:lpstr>
      <vt:lpstr>Greedy Interval Scheduling </vt:lpstr>
      <vt:lpstr>PowerPoint Presentation</vt:lpstr>
      <vt:lpstr>Prefix Codes (Huffman Code)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2024-03-27T15:23:09Z</dcterms:created>
  <dcterms:modified xsi:type="dcterms:W3CDTF">2024-03-27T16:10:17Z</dcterms:modified>
</cp:coreProperties>
</file>