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90" r:id="rId3"/>
    <p:sldId id="291" r:id="rId4"/>
    <p:sldId id="257"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7" r:id="rId26"/>
    <p:sldId id="288" r:id="rId27"/>
    <p:sldId id="281" r:id="rId28"/>
    <p:sldId id="282" r:id="rId29"/>
    <p:sldId id="283" r:id="rId30"/>
    <p:sldId id="285" r:id="rId31"/>
    <p:sldId id="275" r:id="rId32"/>
    <p:sldId id="28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257" autoAdjust="0"/>
    <p:restoredTop sz="94660"/>
  </p:normalViewPr>
  <p:slideViewPr>
    <p:cSldViewPr>
      <p:cViewPr>
        <p:scale>
          <a:sx n="76" d="100"/>
          <a:sy n="76" d="100"/>
        </p:scale>
        <p:origin x="-972" y="22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B8C254F-EE7E-45E8-81F7-09AE0D71C33C}" type="datetimeFigureOut">
              <a:rPr lang="en-IN" smtClean="0"/>
              <a:pPr/>
              <a:t>25-01-2024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CF3B8E1D-76CE-4DAF-8DB2-1EBA774238E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8C254F-EE7E-45E8-81F7-09AE0D71C33C}" type="datetimeFigureOut">
              <a:rPr lang="en-IN" smtClean="0"/>
              <a:pPr/>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B8E1D-76CE-4DAF-8DB2-1EBA774238E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8C254F-EE7E-45E8-81F7-09AE0D71C33C}" type="datetimeFigureOut">
              <a:rPr lang="en-IN" smtClean="0"/>
              <a:pPr/>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B8E1D-76CE-4DAF-8DB2-1EBA774238E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8C254F-EE7E-45E8-81F7-09AE0D71C33C}" type="datetimeFigureOut">
              <a:rPr lang="en-IN" smtClean="0"/>
              <a:pPr/>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B8E1D-76CE-4DAF-8DB2-1EBA774238E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B8C254F-EE7E-45E8-81F7-09AE0D71C33C}" type="datetimeFigureOut">
              <a:rPr lang="en-IN" smtClean="0"/>
              <a:pPr/>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B8E1D-76CE-4DAF-8DB2-1EBA774238E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B8C254F-EE7E-45E8-81F7-09AE0D71C33C}" type="datetimeFigureOut">
              <a:rPr lang="en-IN" smtClean="0"/>
              <a:pPr/>
              <a:t>25-01-2024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3B8E1D-76CE-4DAF-8DB2-1EBA774238E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B8C254F-EE7E-45E8-81F7-09AE0D71C33C}" type="datetimeFigureOut">
              <a:rPr lang="en-IN" smtClean="0"/>
              <a:pPr/>
              <a:t>25-01-2024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3B8E1D-76CE-4DAF-8DB2-1EBA774238E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B8C254F-EE7E-45E8-81F7-09AE0D71C33C}" type="datetimeFigureOut">
              <a:rPr lang="en-IN" smtClean="0"/>
              <a:pPr/>
              <a:t>25-01-2024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3B8E1D-76CE-4DAF-8DB2-1EBA774238E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8C254F-EE7E-45E8-81F7-09AE0D71C33C}" type="datetimeFigureOut">
              <a:rPr lang="en-IN" smtClean="0"/>
              <a:pPr/>
              <a:t>25-01-2024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3B8E1D-76CE-4DAF-8DB2-1EBA774238E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B8C254F-EE7E-45E8-81F7-09AE0D71C33C}" type="datetimeFigureOut">
              <a:rPr lang="en-IN" smtClean="0"/>
              <a:pPr/>
              <a:t>25-01-2024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3B8E1D-76CE-4DAF-8DB2-1EBA774238E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B8C254F-EE7E-45E8-81F7-09AE0D71C33C}" type="datetimeFigureOut">
              <a:rPr lang="en-IN" smtClean="0"/>
              <a:pPr/>
              <a:t>25-01-2024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CF3B8E1D-76CE-4DAF-8DB2-1EBA774238E0}"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B8C254F-EE7E-45E8-81F7-09AE0D71C33C}" type="datetimeFigureOut">
              <a:rPr lang="en-IN" smtClean="0"/>
              <a:pPr/>
              <a:t>25-01-2024</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3B8E1D-76CE-4DAF-8DB2-1EBA774238E0}"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Generating functions </a:t>
            </a:r>
            <a:endParaRPr lang="en-IN" dirty="0"/>
          </a:p>
        </p:txBody>
      </p:sp>
      <p:sp>
        <p:nvSpPr>
          <p:cNvPr id="3" name="Subtitle 2"/>
          <p:cNvSpPr>
            <a:spLocks noGrp="1"/>
          </p:cNvSpPr>
          <p:nvPr>
            <p:ph type="subTitle" idx="1"/>
          </p:nvPr>
        </p:nvSpPr>
        <p:spPr/>
        <p:txBody>
          <a:bodyPr/>
          <a:lstStyle/>
          <a:p>
            <a:r>
              <a:rPr lang="en-US" dirty="0" smtClean="0"/>
              <a:t>Week - 2</a:t>
            </a:r>
            <a:endParaRPr lang="en-IN" dirty="0"/>
          </a:p>
        </p:txBody>
      </p:sp>
    </p:spTree>
    <p:extLst>
      <p:ext uri="{BB962C8B-B14F-4D97-AF65-F5344CB8AC3E}">
        <p14:creationId xmlns="" xmlns:p14="http://schemas.microsoft.com/office/powerpoint/2010/main" val="3775949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869848"/>
            <a:ext cx="8534400" cy="758952"/>
          </a:xfrm>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dirty="0" smtClean="0"/>
              <a:t>Program </a:t>
            </a:r>
            <a:r>
              <a:rPr lang="en-US" dirty="0"/>
              <a:t>for n</a:t>
            </a:r>
            <a:r>
              <a:rPr lang="en-US" baseline="30000" dirty="0"/>
              <a:t>th</a:t>
            </a:r>
            <a:r>
              <a:rPr lang="en-US" dirty="0"/>
              <a:t> Catalan Number using </a:t>
            </a:r>
            <a:r>
              <a:rPr lang="en-US" dirty="0" smtClean="0"/>
              <a:t>Recursion:</a:t>
            </a:r>
            <a:r>
              <a:rPr lang="en-US" b="1" dirty="0"/>
              <a:t/>
            </a:r>
            <a:br>
              <a:rPr lang="en-US" b="1"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457200" y="3455969"/>
            <a:ext cx="8229600" cy="1347824"/>
          </a:xfrm>
        </p:spPr>
      </p:pic>
    </p:spTree>
    <p:extLst>
      <p:ext uri="{BB962C8B-B14F-4D97-AF65-F5344CB8AC3E}">
        <p14:creationId xmlns="" xmlns:p14="http://schemas.microsoft.com/office/powerpoint/2010/main" val="86526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Step-by-step </a:t>
            </a:r>
            <a:r>
              <a:rPr lang="en-IN" dirty="0" smtClean="0"/>
              <a:t>approach</a:t>
            </a:r>
            <a:endParaRPr lang="en-IN" dirty="0"/>
          </a:p>
        </p:txBody>
      </p:sp>
      <p:sp>
        <p:nvSpPr>
          <p:cNvPr id="3" name="Content Placeholder 2"/>
          <p:cNvSpPr>
            <a:spLocks noGrp="1"/>
          </p:cNvSpPr>
          <p:nvPr>
            <p:ph idx="1"/>
          </p:nvPr>
        </p:nvSpPr>
        <p:spPr/>
        <p:txBody>
          <a:bodyPr/>
          <a:lstStyle/>
          <a:p>
            <a:pPr fontAlgn="base"/>
            <a:r>
              <a:rPr lang="en-US" dirty="0"/>
              <a:t>Base condition for the recursive approach, when </a:t>
            </a:r>
            <a:r>
              <a:rPr lang="en-US" b="1" dirty="0"/>
              <a:t>n &lt;= 1</a:t>
            </a:r>
            <a:r>
              <a:rPr lang="en-US" dirty="0"/>
              <a:t>, return </a:t>
            </a:r>
            <a:r>
              <a:rPr lang="en-US" b="1" dirty="0"/>
              <a:t>1</a:t>
            </a:r>
            <a:endParaRPr lang="en-US" dirty="0"/>
          </a:p>
          <a:p>
            <a:pPr fontAlgn="base"/>
            <a:r>
              <a:rPr lang="en-US" dirty="0"/>
              <a:t>Iterate from</a:t>
            </a:r>
            <a:r>
              <a:rPr lang="en-US" b="1" dirty="0"/>
              <a:t> i = 0</a:t>
            </a:r>
            <a:r>
              <a:rPr lang="en-US" dirty="0"/>
              <a:t> to </a:t>
            </a:r>
            <a:r>
              <a:rPr lang="en-US" b="1" dirty="0"/>
              <a:t>i &lt; n</a:t>
            </a:r>
            <a:endParaRPr lang="en-US" dirty="0"/>
          </a:p>
          <a:p>
            <a:pPr lvl="1" fontAlgn="base"/>
            <a:r>
              <a:rPr lang="en-US" dirty="0"/>
              <a:t>Make a recursive call</a:t>
            </a:r>
            <a:r>
              <a:rPr lang="en-US" b="1" dirty="0"/>
              <a:t> </a:t>
            </a:r>
            <a:r>
              <a:rPr lang="en-US" b="1" dirty="0" err="1"/>
              <a:t>catalan</a:t>
            </a:r>
            <a:r>
              <a:rPr lang="en-US" b="1" dirty="0"/>
              <a:t>(i) </a:t>
            </a:r>
            <a:r>
              <a:rPr lang="en-US" dirty="0"/>
              <a:t>and</a:t>
            </a:r>
            <a:r>
              <a:rPr lang="en-US" b="1" dirty="0"/>
              <a:t> </a:t>
            </a:r>
            <a:r>
              <a:rPr lang="en-US" b="1" dirty="0" err="1"/>
              <a:t>catalan</a:t>
            </a:r>
            <a:r>
              <a:rPr lang="en-US" b="1" dirty="0"/>
              <a:t>(n – i – 1)</a:t>
            </a:r>
            <a:r>
              <a:rPr lang="en-US" dirty="0"/>
              <a:t> and keep adding the product of both into </a:t>
            </a:r>
            <a:r>
              <a:rPr lang="en-US" b="1" dirty="0"/>
              <a:t>res</a:t>
            </a:r>
            <a:r>
              <a:rPr lang="en-US" dirty="0"/>
              <a:t>.</a:t>
            </a:r>
          </a:p>
          <a:p>
            <a:pPr fontAlgn="base"/>
            <a:r>
              <a:rPr lang="en-US" dirty="0"/>
              <a:t>Return the </a:t>
            </a:r>
            <a:r>
              <a:rPr lang="en-US" b="1" dirty="0"/>
              <a:t>res</a:t>
            </a:r>
            <a:r>
              <a:rPr lang="en-US" dirty="0"/>
              <a:t>.</a:t>
            </a:r>
          </a:p>
          <a:p>
            <a:endParaRPr lang="en-IN" dirty="0"/>
          </a:p>
        </p:txBody>
      </p:sp>
    </p:spTree>
    <p:extLst>
      <p:ext uri="{BB962C8B-B14F-4D97-AF65-F5344CB8AC3E}">
        <p14:creationId xmlns="" xmlns:p14="http://schemas.microsoft.com/office/powerpoint/2010/main" val="3778130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Following is the implementation of the above recursive </a:t>
            </a:r>
            <a:r>
              <a:rPr lang="en-US" dirty="0" smtClean="0"/>
              <a:t>formula in C++</a:t>
            </a:r>
            <a:endParaRPr lang="en-IN" dirty="0"/>
          </a:p>
        </p:txBody>
      </p:sp>
      <p:sp>
        <p:nvSpPr>
          <p:cNvPr id="3" name="Content Placeholder 2"/>
          <p:cNvSpPr>
            <a:spLocks noGrp="1"/>
          </p:cNvSpPr>
          <p:nvPr>
            <p:ph idx="1"/>
          </p:nvPr>
        </p:nvSpPr>
        <p:spPr/>
        <p:txBody>
          <a:bodyPr>
            <a:normAutofit fontScale="25000" lnSpcReduction="20000"/>
          </a:bodyPr>
          <a:lstStyle/>
          <a:p>
            <a:r>
              <a:rPr lang="en-IN" sz="5600" dirty="0" smtClean="0"/>
              <a:t>#include &lt;</a:t>
            </a:r>
            <a:r>
              <a:rPr lang="en-IN" sz="5600" dirty="0" err="1" smtClean="0"/>
              <a:t>iostream</a:t>
            </a:r>
            <a:r>
              <a:rPr lang="en-IN" sz="5600" dirty="0" smtClean="0"/>
              <a:t>&gt;</a:t>
            </a:r>
          </a:p>
          <a:p>
            <a:r>
              <a:rPr lang="en-IN" sz="5600" dirty="0" smtClean="0"/>
              <a:t>using namespace </a:t>
            </a:r>
            <a:r>
              <a:rPr lang="en-IN" sz="5600" dirty="0" err="1" smtClean="0"/>
              <a:t>std</a:t>
            </a:r>
            <a:r>
              <a:rPr lang="en-IN" sz="5600" dirty="0" smtClean="0"/>
              <a:t>;</a:t>
            </a:r>
          </a:p>
          <a:p>
            <a:pPr marL="0" indent="0">
              <a:buNone/>
            </a:pPr>
            <a:r>
              <a:rPr lang="en-IN" sz="5600" dirty="0"/>
              <a:t> </a:t>
            </a:r>
            <a:r>
              <a:rPr lang="en-IN" sz="5600" dirty="0" smtClean="0"/>
              <a:t>           // A recursive function to find nth </a:t>
            </a:r>
            <a:r>
              <a:rPr lang="en-IN" sz="5600" dirty="0" err="1" smtClean="0"/>
              <a:t>catalan</a:t>
            </a:r>
            <a:r>
              <a:rPr lang="en-IN" sz="5600" dirty="0" smtClean="0"/>
              <a:t> number</a:t>
            </a:r>
          </a:p>
          <a:p>
            <a:r>
              <a:rPr lang="en-IN" sz="5600" dirty="0" smtClean="0"/>
              <a:t>unsigned long </a:t>
            </a:r>
            <a:r>
              <a:rPr lang="en-IN" sz="5600" dirty="0" err="1" smtClean="0"/>
              <a:t>int</a:t>
            </a:r>
            <a:r>
              <a:rPr lang="en-IN" sz="5600" dirty="0" smtClean="0"/>
              <a:t> </a:t>
            </a:r>
            <a:r>
              <a:rPr lang="en-IN" sz="5600" dirty="0" err="1" smtClean="0"/>
              <a:t>catalan</a:t>
            </a:r>
            <a:r>
              <a:rPr lang="en-IN" sz="5600" dirty="0" smtClean="0"/>
              <a:t>(unsigned </a:t>
            </a:r>
            <a:r>
              <a:rPr lang="en-IN" sz="5600" dirty="0" err="1" smtClean="0"/>
              <a:t>int</a:t>
            </a:r>
            <a:r>
              <a:rPr lang="en-IN" sz="5600" dirty="0" smtClean="0"/>
              <a:t> n)</a:t>
            </a:r>
          </a:p>
          <a:p>
            <a:r>
              <a:rPr lang="en-IN" sz="5600" dirty="0" smtClean="0"/>
              <a:t>{</a:t>
            </a:r>
          </a:p>
          <a:p>
            <a:r>
              <a:rPr lang="en-IN" sz="5600" dirty="0" smtClean="0"/>
              <a:t>	// Base case</a:t>
            </a:r>
          </a:p>
          <a:p>
            <a:r>
              <a:rPr lang="en-IN" sz="5600" dirty="0" smtClean="0"/>
              <a:t>	if (n &lt;= 1)</a:t>
            </a:r>
          </a:p>
          <a:p>
            <a:r>
              <a:rPr lang="en-IN" sz="5600" dirty="0" smtClean="0"/>
              <a:t>		return 1;</a:t>
            </a:r>
          </a:p>
          <a:p>
            <a:endParaRPr lang="en-IN" sz="5600" dirty="0" smtClean="0"/>
          </a:p>
          <a:p>
            <a:r>
              <a:rPr lang="en-IN" sz="5600" dirty="0" smtClean="0"/>
              <a:t>	// </a:t>
            </a:r>
            <a:r>
              <a:rPr lang="en-IN" sz="5600" dirty="0" err="1" smtClean="0"/>
              <a:t>catalan</a:t>
            </a:r>
            <a:r>
              <a:rPr lang="en-IN" sz="5600" dirty="0" smtClean="0"/>
              <a:t>(n) is sum of</a:t>
            </a:r>
          </a:p>
          <a:p>
            <a:r>
              <a:rPr lang="en-IN" sz="5600" dirty="0" smtClean="0"/>
              <a:t>	// </a:t>
            </a:r>
            <a:r>
              <a:rPr lang="en-IN" sz="5600" dirty="0" err="1" smtClean="0"/>
              <a:t>catalan</a:t>
            </a:r>
            <a:r>
              <a:rPr lang="en-IN" sz="5600" dirty="0" smtClean="0"/>
              <a:t>(i)*</a:t>
            </a:r>
            <a:r>
              <a:rPr lang="en-IN" sz="5600" dirty="0" err="1" smtClean="0"/>
              <a:t>catalan</a:t>
            </a:r>
            <a:r>
              <a:rPr lang="en-IN" sz="5600" dirty="0" smtClean="0"/>
              <a:t>(n-i-1)</a:t>
            </a:r>
          </a:p>
          <a:p>
            <a:r>
              <a:rPr lang="en-IN" sz="5600" dirty="0" smtClean="0"/>
              <a:t>	unsigned long </a:t>
            </a:r>
            <a:r>
              <a:rPr lang="en-IN" sz="5600" dirty="0" err="1" smtClean="0"/>
              <a:t>int</a:t>
            </a:r>
            <a:r>
              <a:rPr lang="en-IN" sz="5600" dirty="0" smtClean="0"/>
              <a:t> res = 0;</a:t>
            </a:r>
          </a:p>
          <a:p>
            <a:r>
              <a:rPr lang="en-IN" sz="5600" dirty="0" smtClean="0"/>
              <a:t>	for (</a:t>
            </a:r>
            <a:r>
              <a:rPr lang="en-IN" sz="5600" dirty="0" err="1" smtClean="0"/>
              <a:t>int</a:t>
            </a:r>
            <a:r>
              <a:rPr lang="en-IN" sz="5600" dirty="0" smtClean="0"/>
              <a:t> i = 0; i &lt; n; i++)</a:t>
            </a:r>
          </a:p>
          <a:p>
            <a:r>
              <a:rPr lang="en-IN" sz="5600" dirty="0" smtClean="0"/>
              <a:t>		res += </a:t>
            </a:r>
            <a:r>
              <a:rPr lang="en-IN" sz="5600" dirty="0" err="1" smtClean="0"/>
              <a:t>catalan</a:t>
            </a:r>
            <a:r>
              <a:rPr lang="en-IN" sz="5600" dirty="0" smtClean="0"/>
              <a:t>(i) * </a:t>
            </a:r>
            <a:r>
              <a:rPr lang="en-IN" sz="5600" dirty="0" err="1" smtClean="0"/>
              <a:t>catalan</a:t>
            </a:r>
            <a:r>
              <a:rPr lang="en-IN" sz="5600" dirty="0" smtClean="0"/>
              <a:t>(n - i - 1);</a:t>
            </a:r>
          </a:p>
          <a:p>
            <a:endParaRPr lang="en-IN" sz="5600" dirty="0" smtClean="0"/>
          </a:p>
          <a:p>
            <a:r>
              <a:rPr lang="en-IN" sz="5600" dirty="0" smtClean="0"/>
              <a:t>	return res;</a:t>
            </a:r>
          </a:p>
          <a:p>
            <a:r>
              <a:rPr lang="en-IN" sz="5600" dirty="0" smtClean="0"/>
              <a:t>}</a:t>
            </a:r>
          </a:p>
          <a:p>
            <a:pPr marL="0" indent="0">
              <a:buNone/>
            </a:pPr>
            <a:endParaRPr lang="en-IN" sz="5600" dirty="0" smtClean="0"/>
          </a:p>
          <a:p>
            <a:r>
              <a:rPr lang="en-IN" sz="5600" dirty="0" err="1" smtClean="0"/>
              <a:t>int</a:t>
            </a:r>
            <a:r>
              <a:rPr lang="en-IN" sz="5600" dirty="0" smtClean="0"/>
              <a:t> main()</a:t>
            </a:r>
          </a:p>
          <a:p>
            <a:r>
              <a:rPr lang="en-IN" sz="5600" dirty="0" smtClean="0"/>
              <a:t>{</a:t>
            </a:r>
          </a:p>
          <a:p>
            <a:r>
              <a:rPr lang="en-IN" sz="5600" dirty="0" smtClean="0"/>
              <a:t>	for (</a:t>
            </a:r>
            <a:r>
              <a:rPr lang="en-IN" sz="5600" dirty="0" err="1" smtClean="0"/>
              <a:t>int</a:t>
            </a:r>
            <a:r>
              <a:rPr lang="en-IN" sz="5600" dirty="0" smtClean="0"/>
              <a:t> i = 0; i &lt; 10; i++)</a:t>
            </a:r>
          </a:p>
          <a:p>
            <a:r>
              <a:rPr lang="en-IN" sz="5600" dirty="0" smtClean="0"/>
              <a:t>		</a:t>
            </a:r>
            <a:r>
              <a:rPr lang="en-IN" sz="5600" dirty="0" err="1" smtClean="0"/>
              <a:t>cout</a:t>
            </a:r>
            <a:r>
              <a:rPr lang="en-IN" sz="5600" dirty="0" smtClean="0"/>
              <a:t> &lt;&lt; </a:t>
            </a:r>
            <a:r>
              <a:rPr lang="en-IN" sz="5600" dirty="0" err="1" smtClean="0"/>
              <a:t>catalan</a:t>
            </a:r>
            <a:r>
              <a:rPr lang="en-IN" sz="5600" dirty="0" smtClean="0"/>
              <a:t>(i) &lt;&lt; " ";</a:t>
            </a:r>
          </a:p>
          <a:p>
            <a:r>
              <a:rPr lang="en-IN" sz="5600" dirty="0" smtClean="0"/>
              <a:t>	return 0;</a:t>
            </a:r>
          </a:p>
          <a:p>
            <a:r>
              <a:rPr lang="en-IN" sz="5600" dirty="0" smtClean="0"/>
              <a:t>}</a:t>
            </a:r>
          </a:p>
          <a:p>
            <a:endParaRPr lang="en-IN" dirty="0"/>
          </a:p>
        </p:txBody>
      </p:sp>
    </p:spTree>
    <p:extLst>
      <p:ext uri="{BB962C8B-B14F-4D97-AF65-F5344CB8AC3E}">
        <p14:creationId xmlns="" xmlns:p14="http://schemas.microsoft.com/office/powerpoint/2010/main" val="22201772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Program for nth Catalan Number using Dynamic Programming:</a:t>
            </a:r>
            <a:endParaRPr lang="en-IN" dirty="0"/>
          </a:p>
        </p:txBody>
      </p:sp>
      <p:sp>
        <p:nvSpPr>
          <p:cNvPr id="3" name="Content Placeholder 2"/>
          <p:cNvSpPr>
            <a:spLocks noGrp="1"/>
          </p:cNvSpPr>
          <p:nvPr>
            <p:ph idx="1"/>
          </p:nvPr>
        </p:nvSpPr>
        <p:spPr/>
        <p:txBody>
          <a:bodyPr/>
          <a:lstStyle/>
          <a:p>
            <a:endParaRPr lang="en-US" dirty="0" smtClean="0"/>
          </a:p>
          <a:p>
            <a:r>
              <a:rPr lang="en-US" dirty="0" smtClean="0"/>
              <a:t>We can observe that the above recursive implementation does a lot of repeated work. Since there are overlapping </a:t>
            </a:r>
            <a:r>
              <a:rPr lang="en-US" dirty="0" err="1" smtClean="0"/>
              <a:t>subproblems</a:t>
            </a:r>
            <a:r>
              <a:rPr lang="en-US" dirty="0" smtClean="0"/>
              <a:t>, we can use dynamic programming for this.</a:t>
            </a:r>
            <a:endParaRPr lang="en-IN" dirty="0"/>
          </a:p>
        </p:txBody>
      </p:sp>
    </p:spTree>
    <p:extLst>
      <p:ext uri="{BB962C8B-B14F-4D97-AF65-F5344CB8AC3E}">
        <p14:creationId xmlns="" xmlns:p14="http://schemas.microsoft.com/office/powerpoint/2010/main" val="4911925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Step-by-step approach:</a:t>
            </a:r>
          </a:p>
        </p:txBody>
      </p:sp>
      <p:sp>
        <p:nvSpPr>
          <p:cNvPr id="3" name="Content Placeholder 2"/>
          <p:cNvSpPr>
            <a:spLocks noGrp="1"/>
          </p:cNvSpPr>
          <p:nvPr>
            <p:ph idx="1"/>
          </p:nvPr>
        </p:nvSpPr>
        <p:spPr/>
        <p:txBody>
          <a:bodyPr>
            <a:normAutofit/>
          </a:bodyPr>
          <a:lstStyle/>
          <a:p>
            <a:pPr fontAlgn="base"/>
            <a:r>
              <a:rPr lang="en-US" dirty="0"/>
              <a:t>Create an array </a:t>
            </a:r>
            <a:r>
              <a:rPr lang="en-US" b="1" dirty="0" err="1"/>
              <a:t>catalan</a:t>
            </a:r>
            <a:r>
              <a:rPr lang="en-US" b="1" dirty="0"/>
              <a:t>[] </a:t>
            </a:r>
            <a:r>
              <a:rPr lang="en-US" dirty="0"/>
              <a:t>for storing </a:t>
            </a:r>
            <a:r>
              <a:rPr lang="en-US" b="1" dirty="0" err="1"/>
              <a:t>ith</a:t>
            </a:r>
            <a:r>
              <a:rPr lang="en-US" b="1" dirty="0"/>
              <a:t> </a:t>
            </a:r>
            <a:r>
              <a:rPr lang="en-US" dirty="0"/>
              <a:t>Catalan number.</a:t>
            </a:r>
          </a:p>
          <a:p>
            <a:pPr fontAlgn="base"/>
            <a:r>
              <a:rPr lang="en-US" dirty="0"/>
              <a:t>Initialize, </a:t>
            </a:r>
            <a:r>
              <a:rPr lang="en-US" b="1" dirty="0" err="1"/>
              <a:t>catalan</a:t>
            </a:r>
            <a:r>
              <a:rPr lang="en-US" b="1" dirty="0"/>
              <a:t>[0] and </a:t>
            </a:r>
            <a:r>
              <a:rPr lang="en-US" b="1" dirty="0" err="1"/>
              <a:t>catalan</a:t>
            </a:r>
            <a:r>
              <a:rPr lang="en-US" b="1" dirty="0"/>
              <a:t>[1] = 1</a:t>
            </a:r>
            <a:endParaRPr lang="en-US" dirty="0"/>
          </a:p>
          <a:p>
            <a:pPr fontAlgn="base"/>
            <a:r>
              <a:rPr lang="en-US" dirty="0"/>
              <a:t>Loop through </a:t>
            </a:r>
            <a:r>
              <a:rPr lang="en-US" b="1" dirty="0"/>
              <a:t>i = 2</a:t>
            </a:r>
            <a:r>
              <a:rPr lang="en-US" dirty="0"/>
              <a:t> to the given Catalan number </a:t>
            </a:r>
            <a:r>
              <a:rPr lang="en-US" b="1" dirty="0"/>
              <a:t>n</a:t>
            </a:r>
            <a:r>
              <a:rPr lang="en-US" dirty="0"/>
              <a:t>.</a:t>
            </a:r>
          </a:p>
          <a:p>
            <a:pPr lvl="1" fontAlgn="base"/>
            <a:r>
              <a:rPr lang="en-US" dirty="0"/>
              <a:t>Loop through</a:t>
            </a:r>
            <a:r>
              <a:rPr lang="en-US" b="1" dirty="0"/>
              <a:t> j = 0 </a:t>
            </a:r>
            <a:r>
              <a:rPr lang="en-US" dirty="0"/>
              <a:t>to </a:t>
            </a:r>
            <a:r>
              <a:rPr lang="en-US" b="1" dirty="0"/>
              <a:t>j &lt; i</a:t>
            </a:r>
            <a:r>
              <a:rPr lang="en-US" dirty="0"/>
              <a:t> and Keep adding value of </a:t>
            </a:r>
            <a:r>
              <a:rPr lang="en-US" b="1" dirty="0" err="1"/>
              <a:t>catalan</a:t>
            </a:r>
            <a:r>
              <a:rPr lang="en-US" b="1" dirty="0"/>
              <a:t>[j] * </a:t>
            </a:r>
            <a:r>
              <a:rPr lang="en-US" b="1" dirty="0" err="1"/>
              <a:t>catalan</a:t>
            </a:r>
            <a:r>
              <a:rPr lang="en-US" b="1" dirty="0"/>
              <a:t>[i – j – 1]</a:t>
            </a:r>
            <a:r>
              <a:rPr lang="en-US" dirty="0"/>
              <a:t> into </a:t>
            </a:r>
            <a:r>
              <a:rPr lang="en-US" b="1" dirty="0" err="1"/>
              <a:t>catalan</a:t>
            </a:r>
            <a:r>
              <a:rPr lang="en-US" b="1" dirty="0"/>
              <a:t>[i]</a:t>
            </a:r>
            <a:r>
              <a:rPr lang="en-US" dirty="0"/>
              <a:t>.</a:t>
            </a:r>
          </a:p>
          <a:p>
            <a:pPr fontAlgn="base"/>
            <a:r>
              <a:rPr lang="en-US" dirty="0"/>
              <a:t>Finally, return </a:t>
            </a:r>
            <a:r>
              <a:rPr lang="en-US" b="1" dirty="0" err="1"/>
              <a:t>catalan</a:t>
            </a:r>
            <a:r>
              <a:rPr lang="en-US" b="1" dirty="0"/>
              <a:t>[n]</a:t>
            </a:r>
            <a:endParaRPr lang="en-US" dirty="0"/>
          </a:p>
          <a:p>
            <a:endParaRPr lang="en-IN" dirty="0"/>
          </a:p>
        </p:txBody>
      </p:sp>
    </p:spTree>
    <p:extLst>
      <p:ext uri="{BB962C8B-B14F-4D97-AF65-F5344CB8AC3E}">
        <p14:creationId xmlns="" xmlns:p14="http://schemas.microsoft.com/office/powerpoint/2010/main" val="349071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Following is the implementation of the above in C++</a:t>
            </a:r>
            <a:endParaRPr lang="en-IN" dirty="0"/>
          </a:p>
        </p:txBody>
      </p:sp>
      <p:sp>
        <p:nvSpPr>
          <p:cNvPr id="3" name="Content Placeholder 2"/>
          <p:cNvSpPr>
            <a:spLocks noGrp="1"/>
          </p:cNvSpPr>
          <p:nvPr>
            <p:ph idx="1"/>
          </p:nvPr>
        </p:nvSpPr>
        <p:spPr/>
        <p:txBody>
          <a:bodyPr>
            <a:normAutofit fontScale="25000" lnSpcReduction="20000"/>
          </a:bodyPr>
          <a:lstStyle/>
          <a:p>
            <a:r>
              <a:rPr lang="en-IN" sz="4400" dirty="0" smtClean="0"/>
              <a:t>#include &lt;</a:t>
            </a:r>
            <a:r>
              <a:rPr lang="en-IN" sz="4400" dirty="0" err="1" smtClean="0"/>
              <a:t>iostream</a:t>
            </a:r>
            <a:r>
              <a:rPr lang="en-IN" sz="4400" dirty="0" smtClean="0"/>
              <a:t>&gt;</a:t>
            </a:r>
          </a:p>
          <a:p>
            <a:r>
              <a:rPr lang="en-IN" sz="4400" dirty="0" smtClean="0"/>
              <a:t>using namespace </a:t>
            </a:r>
            <a:r>
              <a:rPr lang="en-IN" sz="4400" dirty="0" err="1" smtClean="0"/>
              <a:t>std</a:t>
            </a:r>
            <a:r>
              <a:rPr lang="en-IN" sz="4400" dirty="0" smtClean="0"/>
              <a:t>;</a:t>
            </a:r>
          </a:p>
          <a:p>
            <a:endParaRPr lang="en-IN" sz="4400" dirty="0" smtClean="0"/>
          </a:p>
          <a:p>
            <a:r>
              <a:rPr lang="en-IN" sz="4400" dirty="0" smtClean="0"/>
              <a:t>// A dynamic programming based function to find nth</a:t>
            </a:r>
          </a:p>
          <a:p>
            <a:r>
              <a:rPr lang="en-IN" sz="4400" dirty="0" smtClean="0"/>
              <a:t>// Catalan number</a:t>
            </a:r>
          </a:p>
          <a:p>
            <a:r>
              <a:rPr lang="en-IN" sz="4400" dirty="0" smtClean="0"/>
              <a:t>unsigned long </a:t>
            </a:r>
            <a:r>
              <a:rPr lang="en-IN" sz="4400" dirty="0" err="1" smtClean="0"/>
              <a:t>int</a:t>
            </a:r>
            <a:r>
              <a:rPr lang="en-IN" sz="4400" dirty="0" smtClean="0"/>
              <a:t> </a:t>
            </a:r>
            <a:r>
              <a:rPr lang="en-IN" sz="4400" dirty="0" err="1" smtClean="0"/>
              <a:t>catalanDP</a:t>
            </a:r>
            <a:r>
              <a:rPr lang="en-IN" sz="4400" dirty="0" smtClean="0"/>
              <a:t>(unsigned </a:t>
            </a:r>
            <a:r>
              <a:rPr lang="en-IN" sz="4400" dirty="0" err="1" smtClean="0"/>
              <a:t>int</a:t>
            </a:r>
            <a:r>
              <a:rPr lang="en-IN" sz="4400" dirty="0" smtClean="0"/>
              <a:t> n)</a:t>
            </a:r>
          </a:p>
          <a:p>
            <a:r>
              <a:rPr lang="en-IN" sz="4400" dirty="0" smtClean="0"/>
              <a:t>{</a:t>
            </a:r>
          </a:p>
          <a:p>
            <a:r>
              <a:rPr lang="en-IN" sz="4400" dirty="0" smtClean="0"/>
              <a:t>	// Table to store results of </a:t>
            </a:r>
            <a:r>
              <a:rPr lang="en-IN" sz="4400" dirty="0" err="1" smtClean="0"/>
              <a:t>subproblems</a:t>
            </a:r>
            <a:endParaRPr lang="en-IN" sz="4400" dirty="0" smtClean="0"/>
          </a:p>
          <a:p>
            <a:r>
              <a:rPr lang="en-IN" sz="4400" dirty="0" smtClean="0"/>
              <a:t>	unsigned long </a:t>
            </a:r>
            <a:r>
              <a:rPr lang="en-IN" sz="4400" dirty="0" err="1" smtClean="0"/>
              <a:t>int</a:t>
            </a:r>
            <a:r>
              <a:rPr lang="en-IN" sz="4400" dirty="0" smtClean="0"/>
              <a:t> </a:t>
            </a:r>
            <a:r>
              <a:rPr lang="en-IN" sz="4400" dirty="0" err="1" smtClean="0"/>
              <a:t>catalan</a:t>
            </a:r>
            <a:r>
              <a:rPr lang="en-IN" sz="4400" dirty="0" smtClean="0"/>
              <a:t>[n + 1];</a:t>
            </a:r>
          </a:p>
          <a:p>
            <a:endParaRPr lang="en-IN" sz="4400" dirty="0" smtClean="0"/>
          </a:p>
          <a:p>
            <a:r>
              <a:rPr lang="en-IN" sz="4400" dirty="0" smtClean="0"/>
              <a:t>	// Initialize first two values in table</a:t>
            </a:r>
          </a:p>
          <a:p>
            <a:r>
              <a:rPr lang="en-IN" sz="4400" dirty="0" smtClean="0"/>
              <a:t>	</a:t>
            </a:r>
            <a:r>
              <a:rPr lang="en-IN" sz="4400" dirty="0" err="1" smtClean="0"/>
              <a:t>catalan</a:t>
            </a:r>
            <a:r>
              <a:rPr lang="en-IN" sz="4400" dirty="0" smtClean="0"/>
              <a:t>[0] = </a:t>
            </a:r>
            <a:r>
              <a:rPr lang="en-IN" sz="4400" dirty="0" err="1" smtClean="0"/>
              <a:t>catalan</a:t>
            </a:r>
            <a:r>
              <a:rPr lang="en-IN" sz="4400" dirty="0" smtClean="0"/>
              <a:t>[1] = 1;</a:t>
            </a:r>
          </a:p>
          <a:p>
            <a:endParaRPr lang="en-IN" sz="4400" dirty="0" smtClean="0"/>
          </a:p>
          <a:p>
            <a:r>
              <a:rPr lang="en-IN" sz="4400" dirty="0" smtClean="0"/>
              <a:t>	// Fill entries in </a:t>
            </a:r>
            <a:r>
              <a:rPr lang="en-IN" sz="4400" dirty="0" err="1" smtClean="0"/>
              <a:t>catalan</a:t>
            </a:r>
            <a:r>
              <a:rPr lang="en-IN" sz="4400" dirty="0" smtClean="0"/>
              <a:t>[] using recursive formula</a:t>
            </a:r>
          </a:p>
          <a:p>
            <a:r>
              <a:rPr lang="en-IN" sz="4400" dirty="0" smtClean="0"/>
              <a:t>	for (</a:t>
            </a:r>
            <a:r>
              <a:rPr lang="en-IN" sz="4400" dirty="0" err="1" smtClean="0"/>
              <a:t>int</a:t>
            </a:r>
            <a:r>
              <a:rPr lang="en-IN" sz="4400" dirty="0" smtClean="0"/>
              <a:t> i = 2; i &lt;= n; i++) {</a:t>
            </a:r>
          </a:p>
          <a:p>
            <a:r>
              <a:rPr lang="en-IN" sz="4400" dirty="0" smtClean="0"/>
              <a:t>		</a:t>
            </a:r>
            <a:r>
              <a:rPr lang="en-IN" sz="4400" dirty="0" err="1" smtClean="0"/>
              <a:t>catalan</a:t>
            </a:r>
            <a:r>
              <a:rPr lang="en-IN" sz="4400" dirty="0" smtClean="0"/>
              <a:t>[i] = 0;</a:t>
            </a:r>
          </a:p>
          <a:p>
            <a:r>
              <a:rPr lang="en-IN" sz="4400" dirty="0" smtClean="0"/>
              <a:t>		for (</a:t>
            </a:r>
            <a:r>
              <a:rPr lang="en-IN" sz="4400" dirty="0" err="1" smtClean="0"/>
              <a:t>int</a:t>
            </a:r>
            <a:r>
              <a:rPr lang="en-IN" sz="4400" dirty="0" smtClean="0"/>
              <a:t> j = 0; j &lt; i; j++)</a:t>
            </a:r>
          </a:p>
          <a:p>
            <a:r>
              <a:rPr lang="en-IN" sz="4400" dirty="0" smtClean="0"/>
              <a:t>			</a:t>
            </a:r>
            <a:r>
              <a:rPr lang="en-IN" sz="4400" dirty="0" err="1" smtClean="0"/>
              <a:t>catalan</a:t>
            </a:r>
            <a:r>
              <a:rPr lang="en-IN" sz="4400" dirty="0" smtClean="0"/>
              <a:t>[i] += </a:t>
            </a:r>
            <a:r>
              <a:rPr lang="en-IN" sz="4400" dirty="0" err="1" smtClean="0"/>
              <a:t>catalan</a:t>
            </a:r>
            <a:r>
              <a:rPr lang="en-IN" sz="4400" dirty="0" smtClean="0"/>
              <a:t>[j] * </a:t>
            </a:r>
            <a:r>
              <a:rPr lang="en-IN" sz="4400" dirty="0" err="1" smtClean="0"/>
              <a:t>catalan</a:t>
            </a:r>
            <a:r>
              <a:rPr lang="en-IN" sz="4400" dirty="0" smtClean="0"/>
              <a:t>[i - j - 1];</a:t>
            </a:r>
          </a:p>
          <a:p>
            <a:r>
              <a:rPr lang="en-IN" sz="4400" dirty="0" smtClean="0"/>
              <a:t>	}</a:t>
            </a:r>
          </a:p>
          <a:p>
            <a:endParaRPr lang="en-IN" sz="4400" dirty="0" smtClean="0"/>
          </a:p>
          <a:p>
            <a:r>
              <a:rPr lang="en-IN" sz="4400" dirty="0" smtClean="0"/>
              <a:t>	// Return last entry</a:t>
            </a:r>
          </a:p>
          <a:p>
            <a:r>
              <a:rPr lang="en-IN" sz="4400" dirty="0" smtClean="0"/>
              <a:t>	return </a:t>
            </a:r>
            <a:r>
              <a:rPr lang="en-IN" sz="4400" dirty="0" err="1" smtClean="0"/>
              <a:t>catalan</a:t>
            </a:r>
            <a:r>
              <a:rPr lang="en-IN" sz="4400" dirty="0" smtClean="0"/>
              <a:t>[n];</a:t>
            </a:r>
          </a:p>
          <a:p>
            <a:r>
              <a:rPr lang="en-IN" sz="4400" dirty="0" smtClean="0"/>
              <a:t>}</a:t>
            </a:r>
          </a:p>
          <a:p>
            <a:endParaRPr lang="en-IN" sz="4400" dirty="0" smtClean="0"/>
          </a:p>
          <a:p>
            <a:r>
              <a:rPr lang="en-IN" sz="4400" dirty="0" smtClean="0"/>
              <a:t>// Driver code</a:t>
            </a:r>
          </a:p>
          <a:p>
            <a:r>
              <a:rPr lang="en-IN" sz="4400" dirty="0" err="1" smtClean="0"/>
              <a:t>int</a:t>
            </a:r>
            <a:r>
              <a:rPr lang="en-IN" sz="4400" dirty="0" smtClean="0"/>
              <a:t> main()</a:t>
            </a:r>
          </a:p>
          <a:p>
            <a:r>
              <a:rPr lang="en-IN" sz="4400" dirty="0" smtClean="0"/>
              <a:t>{</a:t>
            </a:r>
          </a:p>
          <a:p>
            <a:r>
              <a:rPr lang="en-IN" sz="4400" dirty="0" smtClean="0"/>
              <a:t>	for (</a:t>
            </a:r>
            <a:r>
              <a:rPr lang="en-IN" sz="4400" dirty="0" err="1" smtClean="0"/>
              <a:t>int</a:t>
            </a:r>
            <a:r>
              <a:rPr lang="en-IN" sz="4400" dirty="0" smtClean="0"/>
              <a:t> i = 0; i &lt; 10; i++)</a:t>
            </a:r>
          </a:p>
          <a:p>
            <a:r>
              <a:rPr lang="en-IN" sz="4400" dirty="0" smtClean="0"/>
              <a:t>		</a:t>
            </a:r>
            <a:r>
              <a:rPr lang="en-IN" sz="4400" dirty="0" err="1" smtClean="0"/>
              <a:t>cout</a:t>
            </a:r>
            <a:r>
              <a:rPr lang="en-IN" sz="4400" dirty="0" smtClean="0"/>
              <a:t> &lt;&lt; </a:t>
            </a:r>
            <a:r>
              <a:rPr lang="en-IN" sz="4400" dirty="0" err="1" smtClean="0"/>
              <a:t>catalanDP</a:t>
            </a:r>
            <a:r>
              <a:rPr lang="en-IN" sz="4400" dirty="0" smtClean="0"/>
              <a:t>(i) &lt;&lt; " ";</a:t>
            </a:r>
          </a:p>
          <a:p>
            <a:r>
              <a:rPr lang="en-IN" sz="4400" dirty="0" smtClean="0"/>
              <a:t>	return 0;</a:t>
            </a:r>
          </a:p>
          <a:p>
            <a:r>
              <a:rPr lang="en-IN" sz="4400" dirty="0" smtClean="0"/>
              <a:t>}</a:t>
            </a:r>
          </a:p>
          <a:p>
            <a:endParaRPr lang="en-IN" dirty="0"/>
          </a:p>
        </p:txBody>
      </p:sp>
    </p:spTree>
    <p:extLst>
      <p:ext uri="{BB962C8B-B14F-4D97-AF65-F5344CB8AC3E}">
        <p14:creationId xmlns="" xmlns:p14="http://schemas.microsoft.com/office/powerpoint/2010/main" val="2670651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pt-BR" b="1" dirty="0"/>
              <a:t>Time Complexity:</a:t>
            </a:r>
            <a:r>
              <a:rPr lang="pt-BR" dirty="0"/>
              <a:t> O(n</a:t>
            </a:r>
            <a:r>
              <a:rPr lang="pt-BR" baseline="30000" dirty="0"/>
              <a:t>2</a:t>
            </a:r>
            <a:r>
              <a:rPr lang="pt-BR" dirty="0"/>
              <a:t>)</a:t>
            </a:r>
            <a:r>
              <a:rPr lang="pt-BR" dirty="0" smtClean="0"/>
              <a:t/>
            </a:r>
            <a:br>
              <a:rPr lang="pt-BR" dirty="0" smtClean="0"/>
            </a:br>
            <a:r>
              <a:rPr lang="pt-BR" b="1" dirty="0"/>
              <a:t>Auxiliary Space:</a:t>
            </a:r>
            <a:r>
              <a:rPr lang="pt-BR" dirty="0"/>
              <a:t> O(n)</a:t>
            </a:r>
            <a:endParaRPr lang="en-IN" dirty="0"/>
          </a:p>
        </p:txBody>
      </p:sp>
    </p:spTree>
    <p:extLst>
      <p:ext uri="{BB962C8B-B14F-4D97-AF65-F5344CB8AC3E}">
        <p14:creationId xmlns="" xmlns:p14="http://schemas.microsoft.com/office/powerpoint/2010/main" val="1727033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Exponential Generating Functions </a:t>
            </a:r>
          </a:p>
        </p:txBody>
      </p:sp>
      <p:sp>
        <p:nvSpPr>
          <p:cNvPr id="3" name="Content Placeholder 2"/>
          <p:cNvSpPr>
            <a:spLocks noGrp="1"/>
          </p:cNvSpPr>
          <p:nvPr>
            <p:ph idx="1"/>
          </p:nvPr>
        </p:nvSpPr>
        <p:spPr/>
        <p:txBody>
          <a:bodyPr/>
          <a:lstStyle/>
          <a:p>
            <a:r>
              <a:rPr lang="en-US" dirty="0"/>
              <a:t>Exponential generating functions provide a way to encode the sequence as the coefficients of a power series. This encoding turns out to be useful in a variety of ways. </a:t>
            </a:r>
            <a:r>
              <a:rPr lang="en-US" dirty="0" smtClean="0"/>
              <a:t>Then </a:t>
            </a:r>
            <a:r>
              <a:rPr lang="en-US" dirty="0"/>
              <a:t>f is the exponential generating function for A.</a:t>
            </a:r>
            <a:endParaRPr lang="en-IN" dirty="0"/>
          </a:p>
        </p:txBody>
      </p:sp>
    </p:spTree>
    <p:extLst>
      <p:ext uri="{BB962C8B-B14F-4D97-AF65-F5344CB8AC3E}">
        <p14:creationId xmlns="" xmlns:p14="http://schemas.microsoft.com/office/powerpoint/2010/main" val="3591849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188640"/>
            <a:ext cx="9144000" cy="5760640"/>
          </a:xfrm>
          <a:prstGeom prst="rect">
            <a:avLst/>
          </a:prstGeom>
        </p:spPr>
      </p:pic>
    </p:spTree>
    <p:extLst>
      <p:ext uri="{BB962C8B-B14F-4D97-AF65-F5344CB8AC3E}">
        <p14:creationId xmlns="" xmlns:p14="http://schemas.microsoft.com/office/powerpoint/2010/main" val="19300102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TIME</a:t>
            </a:r>
            <a:endParaRPr lang="en-IN" dirty="0"/>
          </a:p>
        </p:txBody>
      </p:sp>
      <p:sp>
        <p:nvSpPr>
          <p:cNvPr id="3" name="Content Placeholder 2"/>
          <p:cNvSpPr>
            <a:spLocks noGrp="1"/>
          </p:cNvSpPr>
          <p:nvPr>
            <p:ph idx="1"/>
          </p:nvPr>
        </p:nvSpPr>
        <p:spPr/>
        <p:txBody>
          <a:bodyPr>
            <a:normAutofit/>
          </a:bodyPr>
          <a:lstStyle/>
          <a:p>
            <a:pPr>
              <a:buNone/>
            </a:pPr>
            <a:r>
              <a:rPr lang="en-US" dirty="0" smtClean="0"/>
              <a:t>1. What </a:t>
            </a:r>
            <a:r>
              <a:rPr lang="en-US" dirty="0"/>
              <a:t>is a generating function in the context of Design and Analysis of Algorithms (DAA</a:t>
            </a:r>
            <a:r>
              <a:rPr lang="en-US" dirty="0" smtClean="0"/>
              <a:t>)?</a:t>
            </a:r>
          </a:p>
          <a:p>
            <a:pPr marL="514350" indent="-514350">
              <a:buAutoNum type="alphaLcParenR"/>
            </a:pPr>
            <a:r>
              <a:rPr lang="en-US" dirty="0" smtClean="0"/>
              <a:t>Generating </a:t>
            </a:r>
            <a:r>
              <a:rPr lang="en-US" dirty="0"/>
              <a:t>functions can be used to solve recurrence relations</a:t>
            </a:r>
            <a:r>
              <a:rPr lang="en-US" dirty="0" smtClean="0"/>
              <a:t>.</a:t>
            </a:r>
          </a:p>
          <a:p>
            <a:pPr marL="514350" indent="-514350">
              <a:buAutoNum type="alphaLcParenR"/>
            </a:pPr>
            <a:r>
              <a:rPr lang="en-US" dirty="0"/>
              <a:t>Generating functions are only applicable to numerical sequences</a:t>
            </a:r>
            <a:r>
              <a:rPr lang="en-US" dirty="0" smtClean="0"/>
              <a:t>.</a:t>
            </a:r>
          </a:p>
          <a:p>
            <a:pPr marL="514350" indent="-514350">
              <a:buAutoNum type="alphaLcParenR"/>
            </a:pPr>
            <a:r>
              <a:rPr lang="en-US" dirty="0"/>
              <a:t>Generating functions are primarily used for sorting algorithms.</a:t>
            </a:r>
            <a:endParaRPr lang="en-US" dirty="0" smtClean="0"/>
          </a:p>
        </p:txBody>
      </p:sp>
    </p:spTree>
    <p:extLst>
      <p:ext uri="{BB962C8B-B14F-4D97-AF65-F5344CB8AC3E}">
        <p14:creationId xmlns="" xmlns:p14="http://schemas.microsoft.com/office/powerpoint/2010/main" val="36248605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285720" y="857232"/>
            <a:ext cx="8501122" cy="321471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57158" y="4032250"/>
            <a:ext cx="8143932" cy="282575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idx="1"/>
          </p:nvPr>
        </p:nvSpPr>
        <p:spPr/>
        <p:txBody>
          <a:bodyPr/>
          <a:lstStyle/>
          <a:p>
            <a:pPr>
              <a:buNone/>
            </a:pPr>
            <a:r>
              <a:rPr lang="en-US" dirty="0" smtClean="0"/>
              <a:t>2. Which </a:t>
            </a:r>
            <a:r>
              <a:rPr lang="en-US" dirty="0"/>
              <a:t>of the following is NOT a common operation performed on generating functions</a:t>
            </a:r>
            <a:r>
              <a:rPr lang="en-US" dirty="0" smtClean="0"/>
              <a:t>?</a:t>
            </a:r>
          </a:p>
          <a:p>
            <a:pPr marL="514350" indent="-514350">
              <a:buFont typeface="+mj-lt"/>
              <a:buAutoNum type="alphaLcParenR"/>
            </a:pPr>
            <a:r>
              <a:rPr lang="en-IN" dirty="0" smtClean="0"/>
              <a:t>Integration</a:t>
            </a:r>
          </a:p>
          <a:p>
            <a:pPr marL="514350" indent="-514350">
              <a:buFont typeface="+mj-lt"/>
              <a:buAutoNum type="alphaLcParenR"/>
            </a:pPr>
            <a:r>
              <a:rPr lang="en-IN" dirty="0" smtClean="0"/>
              <a:t>Differentiation</a:t>
            </a:r>
          </a:p>
          <a:p>
            <a:pPr marL="514350" indent="-514350">
              <a:buFont typeface="+mj-lt"/>
              <a:buAutoNum type="alphaLcParenR"/>
            </a:pPr>
            <a:r>
              <a:rPr lang="en-IN" dirty="0" smtClean="0"/>
              <a:t>Multiplication</a:t>
            </a:r>
          </a:p>
          <a:p>
            <a:pPr marL="514350" indent="-514350">
              <a:buFont typeface="+mj-lt"/>
              <a:buAutoNum type="alphaLcParenR"/>
            </a:pPr>
            <a:r>
              <a:rPr lang="en-IN" dirty="0"/>
              <a:t>Addition</a:t>
            </a:r>
          </a:p>
        </p:txBody>
      </p:sp>
    </p:spTree>
    <p:extLst>
      <p:ext uri="{BB962C8B-B14F-4D97-AF65-F5344CB8AC3E}">
        <p14:creationId xmlns="" xmlns:p14="http://schemas.microsoft.com/office/powerpoint/2010/main" val="36667842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idx="1"/>
          </p:nvPr>
        </p:nvSpPr>
        <p:spPr/>
        <p:txBody>
          <a:bodyPr/>
          <a:lstStyle/>
          <a:p>
            <a:pPr>
              <a:buNone/>
            </a:pPr>
            <a:r>
              <a:rPr lang="en-US" dirty="0" smtClean="0"/>
              <a:t>3. Which </a:t>
            </a:r>
            <a:r>
              <a:rPr lang="en-US" dirty="0"/>
              <a:t>of the following is an example of a generating function</a:t>
            </a:r>
            <a:r>
              <a:rPr lang="en-US" dirty="0" smtClean="0"/>
              <a:t>?</a:t>
            </a:r>
          </a:p>
          <a:p>
            <a:pPr marL="514350" indent="-514350">
              <a:buFont typeface="+mj-lt"/>
              <a:buAutoNum type="alphaLcParenR"/>
            </a:pPr>
            <a:r>
              <a:rPr lang="nn-NO" dirty="0"/>
              <a:t>G(x) = 1 + x + x^2 + x^3 + </a:t>
            </a:r>
            <a:r>
              <a:rPr lang="nn-NO" dirty="0" smtClean="0"/>
              <a:t>...</a:t>
            </a:r>
          </a:p>
          <a:p>
            <a:pPr marL="514350" indent="-514350">
              <a:buFont typeface="+mj-lt"/>
              <a:buAutoNum type="alphaLcParenR"/>
            </a:pPr>
            <a:r>
              <a:rPr lang="en-IN" dirty="0"/>
              <a:t>F(n) = n</a:t>
            </a:r>
            <a:r>
              <a:rPr lang="en-IN" dirty="0" smtClean="0"/>
              <a:t>!</a:t>
            </a:r>
          </a:p>
          <a:p>
            <a:pPr marL="514350" indent="-514350">
              <a:buFont typeface="+mj-lt"/>
              <a:buAutoNum type="alphaLcParenR"/>
            </a:pPr>
            <a:r>
              <a:rPr lang="en-IN" dirty="0"/>
              <a:t>A(n) = </a:t>
            </a:r>
            <a:r>
              <a:rPr lang="en-IN" dirty="0" smtClean="0"/>
              <a:t>2^n</a:t>
            </a:r>
          </a:p>
          <a:p>
            <a:pPr marL="514350" indent="-514350">
              <a:buFont typeface="+mj-lt"/>
              <a:buAutoNum type="alphaLcParenR"/>
            </a:pPr>
            <a:r>
              <a:rPr lang="en-IN" dirty="0"/>
              <a:t>S(n) = n^2 + 3n + 5</a:t>
            </a:r>
          </a:p>
        </p:txBody>
      </p:sp>
    </p:spTree>
    <p:extLst>
      <p:ext uri="{BB962C8B-B14F-4D97-AF65-F5344CB8AC3E}">
        <p14:creationId xmlns="" xmlns:p14="http://schemas.microsoft.com/office/powerpoint/2010/main" val="21141511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idx="1"/>
          </p:nvPr>
        </p:nvSpPr>
        <p:spPr/>
        <p:txBody>
          <a:bodyPr/>
          <a:lstStyle/>
          <a:p>
            <a:pPr>
              <a:buNone/>
            </a:pPr>
            <a:r>
              <a:rPr lang="en-US" dirty="0" smtClean="0"/>
              <a:t>4. Which of the following is not </a:t>
            </a:r>
            <a:r>
              <a:rPr lang="en-US" dirty="0" err="1" smtClean="0"/>
              <a:t>catlan</a:t>
            </a:r>
            <a:r>
              <a:rPr lang="en-US" dirty="0" smtClean="0"/>
              <a:t> number?</a:t>
            </a:r>
          </a:p>
          <a:p>
            <a:pPr marL="514350" indent="-514350">
              <a:buFont typeface="+mj-lt"/>
              <a:buAutoNum type="alphaLcParenR"/>
            </a:pPr>
            <a:r>
              <a:rPr lang="en-US" dirty="0" smtClean="0"/>
              <a:t>1</a:t>
            </a:r>
          </a:p>
          <a:p>
            <a:pPr marL="514350" indent="-514350">
              <a:buFont typeface="+mj-lt"/>
              <a:buAutoNum type="alphaLcParenR"/>
            </a:pPr>
            <a:r>
              <a:rPr lang="en-US" dirty="0" smtClean="0"/>
              <a:t>14</a:t>
            </a:r>
          </a:p>
          <a:p>
            <a:pPr marL="514350" indent="-514350">
              <a:buFont typeface="+mj-lt"/>
              <a:buAutoNum type="alphaLcParenR"/>
            </a:pPr>
            <a:r>
              <a:rPr lang="en-US" dirty="0" smtClean="0"/>
              <a:t>5</a:t>
            </a:r>
          </a:p>
          <a:p>
            <a:pPr marL="514350" indent="-514350">
              <a:buFont typeface="+mj-lt"/>
              <a:buAutoNum type="alphaLcParenR"/>
            </a:pPr>
            <a:r>
              <a:rPr lang="en-US" dirty="0" smtClean="0"/>
              <a:t>43</a:t>
            </a:r>
            <a:endParaRPr lang="en-IN" dirty="0"/>
          </a:p>
        </p:txBody>
      </p:sp>
    </p:spTree>
    <p:extLst>
      <p:ext uri="{BB962C8B-B14F-4D97-AF65-F5344CB8AC3E}">
        <p14:creationId xmlns="" xmlns:p14="http://schemas.microsoft.com/office/powerpoint/2010/main" val="27650819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457200" y="1556792"/>
            <a:ext cx="8229600" cy="3672408"/>
          </a:xfrm>
        </p:spPr>
      </p:pic>
    </p:spTree>
    <p:extLst>
      <p:ext uri="{BB962C8B-B14F-4D97-AF65-F5344CB8AC3E}">
        <p14:creationId xmlns="" xmlns:p14="http://schemas.microsoft.com/office/powerpoint/2010/main" val="36488174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idx="1"/>
          </p:nvPr>
        </p:nvSpPr>
        <p:spPr/>
        <p:txBody>
          <a:bodyPr/>
          <a:lstStyle/>
          <a:p>
            <a:pPr>
              <a:buNone/>
            </a:pPr>
            <a:r>
              <a:rPr lang="en-US" dirty="0" smtClean="0"/>
              <a:t>6. What </a:t>
            </a:r>
            <a:r>
              <a:rPr lang="en-US" dirty="0"/>
              <a:t>is the pattern of the Catalan numbers</a:t>
            </a:r>
            <a:r>
              <a:rPr lang="en-US" dirty="0" smtClean="0"/>
              <a:t>?</a:t>
            </a:r>
          </a:p>
          <a:p>
            <a:pPr marL="514350" indent="-514350">
              <a:buFont typeface="+mj-lt"/>
              <a:buAutoNum type="alphaLcParenR"/>
            </a:pPr>
            <a:r>
              <a:rPr lang="en-US" dirty="0" smtClean="0"/>
              <a:t>1,3,5,8,89,98….</a:t>
            </a:r>
          </a:p>
          <a:p>
            <a:pPr marL="514350" indent="-514350">
              <a:buFont typeface="+mj-lt"/>
              <a:buAutoNum type="alphaLcParenR"/>
            </a:pPr>
            <a:r>
              <a:rPr lang="en-US" dirty="0" smtClean="0"/>
              <a:t>2,4,6,8,0,…</a:t>
            </a:r>
          </a:p>
          <a:p>
            <a:pPr marL="514350" indent="-514350">
              <a:buFont typeface="+mj-lt"/>
              <a:buAutoNum type="alphaLcParenR"/>
            </a:pPr>
            <a:r>
              <a:rPr lang="en-IN" dirty="0"/>
              <a:t>1, 2, 5, 14, 42, 132, 429, 1430, 4862, </a:t>
            </a:r>
            <a:r>
              <a:rPr lang="en-IN" dirty="0" smtClean="0"/>
              <a:t>16796,…….</a:t>
            </a:r>
          </a:p>
          <a:p>
            <a:pPr marL="514350" indent="-514350">
              <a:buFont typeface="+mj-lt"/>
              <a:buAutoNum type="alphaLcParenR"/>
            </a:pPr>
            <a:r>
              <a:rPr lang="en-IN" dirty="0" smtClean="0"/>
              <a:t>58786</a:t>
            </a:r>
            <a:r>
              <a:rPr lang="en-IN" dirty="0"/>
              <a:t>, 208012, 742900, 2674440, 9694845</a:t>
            </a:r>
            <a:r>
              <a:rPr lang="en-IN" dirty="0" smtClean="0"/>
              <a:t>,…..</a:t>
            </a:r>
            <a:endParaRPr lang="en-IN" dirty="0"/>
          </a:p>
        </p:txBody>
      </p:sp>
    </p:spTree>
    <p:extLst>
      <p:ext uri="{BB962C8B-B14F-4D97-AF65-F5344CB8AC3E}">
        <p14:creationId xmlns="" xmlns:p14="http://schemas.microsoft.com/office/powerpoint/2010/main" val="4277644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idx="1"/>
          </p:nvPr>
        </p:nvSpPr>
        <p:spPr/>
        <p:txBody>
          <a:bodyPr/>
          <a:lstStyle/>
          <a:p>
            <a:pPr>
              <a:buNone/>
            </a:pPr>
            <a:r>
              <a:rPr lang="en-US" dirty="0" smtClean="0"/>
              <a:t>7. What </a:t>
            </a:r>
            <a:r>
              <a:rPr lang="en-US" dirty="0"/>
              <a:t>is the primary use of Exponential Generating Functions (EGFs) in combinatorics and algorithm analysis?</a:t>
            </a:r>
          </a:p>
          <a:p>
            <a:r>
              <a:rPr lang="en-US" dirty="0"/>
              <a:t>A) Sorting algorithms </a:t>
            </a:r>
            <a:endParaRPr lang="en-US" dirty="0" smtClean="0"/>
          </a:p>
          <a:p>
            <a:r>
              <a:rPr lang="en-US" dirty="0" smtClean="0"/>
              <a:t>B</a:t>
            </a:r>
            <a:r>
              <a:rPr lang="en-US" dirty="0"/>
              <a:t>) String manipulation </a:t>
            </a:r>
            <a:endParaRPr lang="en-US" dirty="0" smtClean="0"/>
          </a:p>
          <a:p>
            <a:r>
              <a:rPr lang="en-US" dirty="0" smtClean="0"/>
              <a:t>C</a:t>
            </a:r>
            <a:r>
              <a:rPr lang="en-US" dirty="0"/>
              <a:t>) Counting and enumeration </a:t>
            </a:r>
            <a:endParaRPr lang="en-US" dirty="0" smtClean="0"/>
          </a:p>
          <a:p>
            <a:r>
              <a:rPr lang="en-US" dirty="0" smtClean="0"/>
              <a:t>D</a:t>
            </a:r>
            <a:r>
              <a:rPr lang="en-US" dirty="0"/>
              <a:t>) Graph theory</a:t>
            </a:r>
          </a:p>
        </p:txBody>
      </p:sp>
    </p:spTree>
    <p:extLst>
      <p:ext uri="{BB962C8B-B14F-4D97-AF65-F5344CB8AC3E}">
        <p14:creationId xmlns="" xmlns:p14="http://schemas.microsoft.com/office/powerpoint/2010/main" val="33067360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idx="1"/>
          </p:nvPr>
        </p:nvSpPr>
        <p:spPr/>
        <p:txBody>
          <a:bodyPr/>
          <a:lstStyle/>
          <a:p>
            <a:pPr>
              <a:buNone/>
            </a:pPr>
            <a:r>
              <a:rPr lang="en-US" dirty="0" smtClean="0"/>
              <a:t>8.Which </a:t>
            </a:r>
            <a:r>
              <a:rPr lang="en-US" dirty="0"/>
              <a:t>operation on Exponential Generating Functions corresponds to finding the nth derivative of the associated generating function?</a:t>
            </a:r>
          </a:p>
          <a:p>
            <a:r>
              <a:rPr lang="en-US" dirty="0"/>
              <a:t>A) Integration </a:t>
            </a:r>
            <a:endParaRPr lang="en-US" dirty="0" smtClean="0"/>
          </a:p>
          <a:p>
            <a:r>
              <a:rPr lang="en-US" dirty="0" smtClean="0"/>
              <a:t>B</a:t>
            </a:r>
            <a:r>
              <a:rPr lang="en-US" dirty="0"/>
              <a:t>) Differentiation </a:t>
            </a:r>
            <a:endParaRPr lang="en-US" dirty="0" smtClean="0"/>
          </a:p>
          <a:p>
            <a:r>
              <a:rPr lang="en-US" dirty="0" smtClean="0"/>
              <a:t>C</a:t>
            </a:r>
            <a:r>
              <a:rPr lang="en-US" dirty="0"/>
              <a:t>) Composition </a:t>
            </a:r>
            <a:endParaRPr lang="en-US" dirty="0" smtClean="0"/>
          </a:p>
          <a:p>
            <a:r>
              <a:rPr lang="en-US" dirty="0" smtClean="0"/>
              <a:t>D</a:t>
            </a:r>
            <a:r>
              <a:rPr lang="en-US" dirty="0"/>
              <a:t>) Inversion</a:t>
            </a:r>
          </a:p>
        </p:txBody>
      </p:sp>
    </p:spTree>
    <p:extLst>
      <p:ext uri="{BB962C8B-B14F-4D97-AF65-F5344CB8AC3E}">
        <p14:creationId xmlns="" xmlns:p14="http://schemas.microsoft.com/office/powerpoint/2010/main" val="1034922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9. Which </a:t>
            </a:r>
            <a:r>
              <a:rPr lang="en-US" dirty="0"/>
              <a:t>of the following statements about generating functions in the context of design analysis and algorithms is true?</a:t>
            </a:r>
          </a:p>
          <a:p>
            <a:r>
              <a:rPr lang="en-US" dirty="0"/>
              <a:t>a) Generating functions are only useful in combinatorics and have no application in algorithmic design. </a:t>
            </a:r>
            <a:endParaRPr lang="en-US" dirty="0" smtClean="0"/>
          </a:p>
          <a:p>
            <a:r>
              <a:rPr lang="en-US" dirty="0" smtClean="0"/>
              <a:t>b</a:t>
            </a:r>
            <a:r>
              <a:rPr lang="en-US" dirty="0"/>
              <a:t>) Generating functions are mathematical tools that can be used to represent and manipulate sequences of numbers, making them useful in analyzing algorithms. </a:t>
            </a:r>
            <a:endParaRPr lang="en-US" dirty="0" smtClean="0"/>
          </a:p>
          <a:p>
            <a:r>
              <a:rPr lang="en-US" dirty="0" smtClean="0"/>
              <a:t>c</a:t>
            </a:r>
            <a:r>
              <a:rPr lang="en-US" dirty="0"/>
              <a:t>) Generating functions are limited to counting problems and cannot be applied to algorithmic efficiency analysis. </a:t>
            </a:r>
            <a:endParaRPr lang="en-US" dirty="0" smtClean="0"/>
          </a:p>
          <a:p>
            <a:r>
              <a:rPr lang="en-US" dirty="0" smtClean="0"/>
              <a:t>d</a:t>
            </a:r>
            <a:r>
              <a:rPr lang="en-US" dirty="0"/>
              <a:t>) Generating functions are primarily used in physics and have minimal relevance in design analysis.</a:t>
            </a:r>
          </a:p>
          <a:p>
            <a:endParaRPr lang="en-IN" dirty="0"/>
          </a:p>
        </p:txBody>
      </p:sp>
    </p:spTree>
    <p:extLst>
      <p:ext uri="{BB962C8B-B14F-4D97-AF65-F5344CB8AC3E}">
        <p14:creationId xmlns="" xmlns:p14="http://schemas.microsoft.com/office/powerpoint/2010/main" val="602717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01752" y="1527048"/>
            <a:ext cx="8503920" cy="4926288"/>
          </a:xfrm>
        </p:spPr>
        <p:txBody>
          <a:bodyPr/>
          <a:lstStyle/>
          <a:p>
            <a:pPr>
              <a:buNone/>
            </a:pPr>
            <a:r>
              <a:rPr lang="en-US" dirty="0" smtClean="0"/>
              <a:t>10.In </a:t>
            </a:r>
            <a:r>
              <a:rPr lang="en-US" dirty="0"/>
              <a:t>the context of counting with generating functions, what does the coefficient of a specific term in a generating function represent?</a:t>
            </a:r>
          </a:p>
          <a:p>
            <a:r>
              <a:rPr lang="en-US" dirty="0"/>
              <a:t>a) The order of the generating function. </a:t>
            </a:r>
            <a:endParaRPr lang="en-US" dirty="0" smtClean="0"/>
          </a:p>
          <a:p>
            <a:r>
              <a:rPr lang="en-US" dirty="0" smtClean="0"/>
              <a:t>b</a:t>
            </a:r>
            <a:r>
              <a:rPr lang="en-US" dirty="0"/>
              <a:t>) The exponent of the term in the generating function. </a:t>
            </a:r>
            <a:endParaRPr lang="en-US" dirty="0" smtClean="0"/>
          </a:p>
          <a:p>
            <a:r>
              <a:rPr lang="en-US" dirty="0" smtClean="0"/>
              <a:t>c</a:t>
            </a:r>
            <a:r>
              <a:rPr lang="en-US" dirty="0"/>
              <a:t>) The number of ways a certain combinatorial problem can be solved. </a:t>
            </a:r>
            <a:endParaRPr lang="en-US" dirty="0" smtClean="0"/>
          </a:p>
          <a:p>
            <a:r>
              <a:rPr lang="en-US" dirty="0" smtClean="0"/>
              <a:t>d</a:t>
            </a:r>
            <a:r>
              <a:rPr lang="en-US" dirty="0"/>
              <a:t>) The total number of terms in the generating function.</a:t>
            </a:r>
          </a:p>
          <a:p>
            <a:endParaRPr lang="en-IN" dirty="0"/>
          </a:p>
        </p:txBody>
      </p:sp>
    </p:spTree>
    <p:extLst>
      <p:ext uri="{BB962C8B-B14F-4D97-AF65-F5344CB8AC3E}">
        <p14:creationId xmlns="" xmlns:p14="http://schemas.microsoft.com/office/powerpoint/2010/main" val="1686745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TIME</a:t>
            </a:r>
            <a:endParaRPr lang="en-IN" dirty="0"/>
          </a:p>
        </p:txBody>
      </p:sp>
      <p:sp>
        <p:nvSpPr>
          <p:cNvPr id="3" name="Content Placeholder 2"/>
          <p:cNvSpPr>
            <a:spLocks noGrp="1"/>
          </p:cNvSpPr>
          <p:nvPr>
            <p:ph idx="1"/>
          </p:nvPr>
        </p:nvSpPr>
        <p:spPr/>
        <p:txBody>
          <a:bodyPr/>
          <a:lstStyle/>
          <a:p>
            <a:pPr>
              <a:buNone/>
            </a:pPr>
            <a:r>
              <a:rPr lang="en-US" dirty="0" smtClean="0"/>
              <a:t>11.When </a:t>
            </a:r>
            <a:r>
              <a:rPr lang="en-US" dirty="0"/>
              <a:t>analyzing algorithms using Ordinary Generating Functions (OGFs), what is the role of the coefficient of </a:t>
            </a:r>
            <a:r>
              <a:rPr lang="en-US" dirty="0" err="1" smtClean="0"/>
              <a:t>x</a:t>
            </a:r>
            <a:r>
              <a:rPr lang="en-US" baseline="30000" dirty="0" err="1" smtClean="0"/>
              <a:t>n</a:t>
            </a:r>
            <a:r>
              <a:rPr lang="en-US" dirty="0" smtClean="0"/>
              <a:t> </a:t>
            </a:r>
            <a:r>
              <a:rPr lang="en-US" dirty="0"/>
              <a:t>in the OGF?</a:t>
            </a:r>
          </a:p>
          <a:p>
            <a:r>
              <a:rPr lang="en-US" dirty="0"/>
              <a:t>a) It represents the order of the OGF. </a:t>
            </a:r>
            <a:endParaRPr lang="en-US" dirty="0" smtClean="0"/>
          </a:p>
          <a:p>
            <a:r>
              <a:rPr lang="en-US" dirty="0" smtClean="0"/>
              <a:t>b</a:t>
            </a:r>
            <a:r>
              <a:rPr lang="en-US" dirty="0"/>
              <a:t>) It corresponds to the exponent of x in the OGF</a:t>
            </a:r>
            <a:r>
              <a:rPr lang="en-US" dirty="0" smtClean="0"/>
              <a:t>.</a:t>
            </a:r>
          </a:p>
          <a:p>
            <a:r>
              <a:rPr lang="en-US" dirty="0" smtClean="0"/>
              <a:t>c</a:t>
            </a:r>
            <a:r>
              <a:rPr lang="en-US" dirty="0"/>
              <a:t>) It indicates the number of ways to solve a combinatorial problem of size n. </a:t>
            </a:r>
            <a:endParaRPr lang="en-US" dirty="0" smtClean="0"/>
          </a:p>
          <a:p>
            <a:r>
              <a:rPr lang="en-US" dirty="0" smtClean="0"/>
              <a:t>d</a:t>
            </a:r>
            <a:r>
              <a:rPr lang="en-US" dirty="0"/>
              <a:t>) It signifies the total number of terms in the OGF.</a:t>
            </a:r>
          </a:p>
          <a:p>
            <a:endParaRPr lang="en-IN" dirty="0"/>
          </a:p>
        </p:txBody>
      </p:sp>
    </p:spTree>
    <p:extLst>
      <p:ext uri="{BB962C8B-B14F-4D97-AF65-F5344CB8AC3E}">
        <p14:creationId xmlns="" xmlns:p14="http://schemas.microsoft.com/office/powerpoint/2010/main" val="2604996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428596" y="785794"/>
            <a:ext cx="8358246" cy="5429288"/>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TIME</a:t>
            </a:r>
            <a:endParaRPr lang="en-IN" dirty="0"/>
          </a:p>
        </p:txBody>
      </p:sp>
      <p:sp>
        <p:nvSpPr>
          <p:cNvPr id="3" name="Content Placeholder 2"/>
          <p:cNvSpPr>
            <a:spLocks noGrp="1"/>
          </p:cNvSpPr>
          <p:nvPr>
            <p:ph idx="1"/>
          </p:nvPr>
        </p:nvSpPr>
        <p:spPr>
          <a:xfrm>
            <a:off x="301752" y="1527048"/>
            <a:ext cx="8503920" cy="4998296"/>
          </a:xfrm>
        </p:spPr>
        <p:txBody>
          <a:bodyPr>
            <a:normAutofit fontScale="92500"/>
          </a:bodyPr>
          <a:lstStyle/>
          <a:p>
            <a:pPr marL="0" indent="0">
              <a:buNone/>
            </a:pPr>
            <a:r>
              <a:rPr lang="en-US" dirty="0" smtClean="0"/>
              <a:t>12.In </a:t>
            </a:r>
            <a:r>
              <a:rPr lang="en-US" dirty="0"/>
              <a:t>the context of design analysis and algorithm, what advantage does using Ordinary Generating Functions (OGFs) offer compared to other analytical methods?</a:t>
            </a:r>
          </a:p>
          <a:p>
            <a:r>
              <a:rPr lang="en-US" dirty="0"/>
              <a:t>a) OGFs are only applicable to simple counting problems and not suitable for algorithmic analysis. </a:t>
            </a:r>
            <a:endParaRPr lang="en-US" dirty="0" smtClean="0"/>
          </a:p>
          <a:p>
            <a:r>
              <a:rPr lang="en-US" dirty="0" smtClean="0"/>
              <a:t>b</a:t>
            </a:r>
            <a:r>
              <a:rPr lang="en-US" dirty="0"/>
              <a:t>) OGFs provide a convenient and concise way to represent and manipulate sequences of numbers, facilitating the analysis of algorithms. </a:t>
            </a:r>
            <a:endParaRPr lang="en-US" dirty="0" smtClean="0"/>
          </a:p>
          <a:p>
            <a:r>
              <a:rPr lang="en-US" dirty="0" smtClean="0"/>
              <a:t>c</a:t>
            </a:r>
            <a:r>
              <a:rPr lang="en-US" dirty="0"/>
              <a:t>) OGFs are primarily used in physics and have limited relevance in design analysis. </a:t>
            </a:r>
            <a:endParaRPr lang="en-US" dirty="0" smtClean="0"/>
          </a:p>
          <a:p>
            <a:r>
              <a:rPr lang="en-US" dirty="0" smtClean="0"/>
              <a:t>d</a:t>
            </a:r>
            <a:r>
              <a:rPr lang="en-US" dirty="0"/>
              <a:t>) OGFs are computationally expensive and are not preferred in algorithmic complexity analysis.</a:t>
            </a:r>
          </a:p>
          <a:p>
            <a:endParaRPr lang="en-IN" dirty="0"/>
          </a:p>
        </p:txBody>
      </p:sp>
    </p:spTree>
    <p:extLst>
      <p:ext uri="{BB962C8B-B14F-4D97-AF65-F5344CB8AC3E}">
        <p14:creationId xmlns="" xmlns:p14="http://schemas.microsoft.com/office/powerpoint/2010/main" val="829419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Explaination</a:t>
            </a:r>
            <a:r>
              <a:rPr lang="en-US" dirty="0" smtClean="0"/>
              <a:t> Of </a:t>
            </a:r>
            <a:r>
              <a:rPr lang="en-US" dirty="0" err="1" smtClean="0"/>
              <a:t>Aanswer</a:t>
            </a:r>
            <a:endParaRPr lang="en-IN" dirty="0"/>
          </a:p>
        </p:txBody>
      </p:sp>
      <p:sp>
        <p:nvSpPr>
          <p:cNvPr id="3" name="Content Placeholder 2"/>
          <p:cNvSpPr>
            <a:spLocks noGrp="1"/>
          </p:cNvSpPr>
          <p:nvPr>
            <p:ph idx="1"/>
          </p:nvPr>
        </p:nvSpPr>
        <p:spPr>
          <a:xfrm>
            <a:off x="301752" y="1527048"/>
            <a:ext cx="8503920" cy="4998296"/>
          </a:xfrm>
        </p:spPr>
        <p:txBody>
          <a:bodyPr>
            <a:normAutofit fontScale="25000" lnSpcReduction="20000"/>
          </a:bodyPr>
          <a:lstStyle/>
          <a:p>
            <a:pPr>
              <a:lnSpc>
                <a:spcPct val="170000"/>
              </a:lnSpc>
            </a:pPr>
            <a:r>
              <a:rPr lang="en-US" sz="5600" dirty="0" smtClean="0"/>
              <a:t>1. a </a:t>
            </a:r>
            <a:r>
              <a:rPr lang="en-IN" sz="5600" dirty="0" smtClean="0"/>
              <a:t>(</a:t>
            </a:r>
            <a:r>
              <a:rPr lang="en-US" sz="5600" dirty="0"/>
              <a:t>Generating functions can be used to solve recurrence relations by transforming them into algebraic equations. They can also be used to find closed-form expressions for sequences, allowing us to compute specific terms without having to iterate through the entire sequence. Additionally, generating functions can be used to analyze the time complexity of algorithms </a:t>
            </a:r>
            <a:r>
              <a:rPr lang="en-US" sz="5600" dirty="0" smtClean="0"/>
              <a:t>by </a:t>
            </a:r>
            <a:r>
              <a:rPr lang="en-US" sz="5600" dirty="0"/>
              <a:t>examining the coefficients of the power series representation</a:t>
            </a:r>
            <a:r>
              <a:rPr lang="en-US" sz="5600" dirty="0" smtClean="0"/>
              <a:t>.)</a:t>
            </a:r>
          </a:p>
          <a:p>
            <a:pPr>
              <a:lnSpc>
                <a:spcPct val="170000"/>
              </a:lnSpc>
            </a:pPr>
            <a:r>
              <a:rPr lang="en-US" sz="5600" dirty="0"/>
              <a:t>2. Integration is not a common operation performed on generating functions. Differentiation, addition, and multiplication are commonly used operations to manipulate generating functions and derive useful information from them</a:t>
            </a:r>
            <a:r>
              <a:rPr lang="en-US" sz="5600" dirty="0" smtClean="0"/>
              <a:t>.</a:t>
            </a:r>
          </a:p>
          <a:p>
            <a:pPr>
              <a:lnSpc>
                <a:spcPct val="170000"/>
              </a:lnSpc>
            </a:pPr>
            <a:r>
              <a:rPr lang="en-US" sz="5600" dirty="0"/>
              <a:t>3. G(x) = 1 + x + x^2 + x^3 + ... is an example of a generating function. It represents the sequence of coefficients where each term corresponds to the power of x in the series. F(n), A(n), and S(n) are not generating functions as they do not have a power series representation</a:t>
            </a:r>
            <a:r>
              <a:rPr lang="en-US" sz="5600" dirty="0" smtClean="0"/>
              <a:t>.</a:t>
            </a:r>
          </a:p>
          <a:p>
            <a:pPr>
              <a:lnSpc>
                <a:spcPct val="170000"/>
              </a:lnSpc>
            </a:pPr>
            <a:r>
              <a:rPr lang="en-US" sz="5600" dirty="0" smtClean="0"/>
              <a:t>4. d ( calculate the vale of c0 = 1 ,c1 = 1 c2= 5 …… not 43)</a:t>
            </a:r>
          </a:p>
          <a:p>
            <a:pPr>
              <a:lnSpc>
                <a:spcPct val="170000"/>
              </a:lnSpc>
            </a:pPr>
            <a:r>
              <a:rPr lang="en-US" sz="5600" dirty="0" smtClean="0"/>
              <a:t>5. d.</a:t>
            </a:r>
          </a:p>
          <a:p>
            <a:pPr>
              <a:lnSpc>
                <a:spcPct val="170000"/>
              </a:lnSpc>
            </a:pPr>
            <a:r>
              <a:rPr lang="en-US" sz="5600" dirty="0" smtClean="0"/>
              <a:t>6. c</a:t>
            </a:r>
          </a:p>
        </p:txBody>
      </p:sp>
    </p:spTree>
    <p:extLst>
      <p:ext uri="{BB962C8B-B14F-4D97-AF65-F5344CB8AC3E}">
        <p14:creationId xmlns="" xmlns:p14="http://schemas.microsoft.com/office/powerpoint/2010/main" val="36136899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Explaination</a:t>
            </a:r>
            <a:r>
              <a:rPr lang="en-US" dirty="0" smtClean="0"/>
              <a:t> Of </a:t>
            </a:r>
            <a:r>
              <a:rPr lang="en-US" dirty="0" err="1" smtClean="0"/>
              <a:t>Aanswer</a:t>
            </a:r>
            <a:endParaRPr lang="en-IN" dirty="0"/>
          </a:p>
        </p:txBody>
      </p:sp>
      <p:sp>
        <p:nvSpPr>
          <p:cNvPr id="3" name="Content Placeholder 2"/>
          <p:cNvSpPr>
            <a:spLocks noGrp="1"/>
          </p:cNvSpPr>
          <p:nvPr>
            <p:ph idx="1"/>
          </p:nvPr>
        </p:nvSpPr>
        <p:spPr/>
        <p:txBody>
          <a:bodyPr>
            <a:normAutofit fontScale="25000" lnSpcReduction="20000"/>
          </a:bodyPr>
          <a:lstStyle/>
          <a:p>
            <a:pPr>
              <a:lnSpc>
                <a:spcPct val="170000"/>
              </a:lnSpc>
            </a:pPr>
            <a:r>
              <a:rPr lang="en-US" sz="5600" dirty="0"/>
              <a:t>7. C) Counting and enumeration </a:t>
            </a:r>
          </a:p>
          <a:p>
            <a:pPr>
              <a:lnSpc>
                <a:spcPct val="170000"/>
              </a:lnSpc>
            </a:pPr>
            <a:r>
              <a:rPr lang="en-US" sz="5600" dirty="0"/>
              <a:t>8. B) Differentiation</a:t>
            </a:r>
          </a:p>
          <a:p>
            <a:pPr>
              <a:lnSpc>
                <a:spcPct val="170000"/>
              </a:lnSpc>
            </a:pPr>
            <a:r>
              <a:rPr lang="en-US" sz="5600" dirty="0"/>
              <a:t>9. B) Generating functions are mathematical tools that can be used to represent and manipulate sequences of numbers, making them useful in analyzing algorithms.</a:t>
            </a:r>
          </a:p>
          <a:p>
            <a:pPr>
              <a:lnSpc>
                <a:spcPct val="170000"/>
              </a:lnSpc>
            </a:pPr>
            <a:r>
              <a:rPr lang="en-US" sz="5600" dirty="0"/>
              <a:t>10. c) The number of ways a certain combinatorial problem can be solved.</a:t>
            </a:r>
          </a:p>
          <a:p>
            <a:pPr>
              <a:lnSpc>
                <a:spcPct val="170000"/>
              </a:lnSpc>
            </a:pPr>
            <a:r>
              <a:rPr lang="en-US" sz="5600" dirty="0"/>
              <a:t>11. c) It indicates the number of ways to solve a combinatorial problem of size n.</a:t>
            </a:r>
          </a:p>
          <a:p>
            <a:pPr>
              <a:lnSpc>
                <a:spcPct val="170000"/>
              </a:lnSpc>
            </a:pPr>
            <a:r>
              <a:rPr lang="en-US" sz="5600" dirty="0"/>
              <a:t>12. b) OGFs provide a convenient and concise way to represent and manipulate sequences of numbers, facilitating the analysis of algorithms.</a:t>
            </a:r>
          </a:p>
          <a:p>
            <a:r>
              <a:rPr lang="en-US" sz="1600" dirty="0"/>
              <a:t/>
            </a:r>
            <a:br>
              <a:rPr lang="en-US" sz="1600" dirty="0"/>
            </a:br>
            <a:endParaRPr lang="en-US" sz="1600" dirty="0"/>
          </a:p>
          <a:p>
            <a:endParaRPr lang="en-US" sz="1600" dirty="0"/>
          </a:p>
          <a:p>
            <a:endParaRPr lang="en-US" sz="1600" dirty="0"/>
          </a:p>
          <a:p>
            <a:endParaRPr lang="en-US" sz="1600" dirty="0"/>
          </a:p>
        </p:txBody>
      </p:sp>
    </p:spTree>
    <p:extLst>
      <p:ext uri="{BB962C8B-B14F-4D97-AF65-F5344CB8AC3E}">
        <p14:creationId xmlns="" xmlns:p14="http://schemas.microsoft.com/office/powerpoint/2010/main" val="1374639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a:t>Ordinary Generating Functions</a:t>
            </a:r>
          </a:p>
        </p:txBody>
      </p:sp>
      <p:sp>
        <p:nvSpPr>
          <p:cNvPr id="3" name="Content Placeholder 2"/>
          <p:cNvSpPr>
            <a:spLocks noGrp="1"/>
          </p:cNvSpPr>
          <p:nvPr>
            <p:ph idx="1"/>
          </p:nvPr>
        </p:nvSpPr>
        <p:spPr/>
        <p:txBody>
          <a:bodyPr/>
          <a:lstStyle/>
          <a:p>
            <a:r>
              <a:rPr lang="en-US" dirty="0"/>
              <a:t>Often, our goal in the analysis of algorithms is to derive specific expressions for the values of terms in a sequence </a:t>
            </a:r>
            <a:r>
              <a:rPr lang="en-US" dirty="0" smtClean="0"/>
              <a:t>of quantities a0 ,a1 ,a2 , … 0 ,1 ,2 ,…</a:t>
            </a:r>
            <a:r>
              <a:rPr lang="en-US" dirty="0"/>
              <a:t> that measure some </a:t>
            </a:r>
            <a:r>
              <a:rPr lang="en-US" dirty="0" smtClean="0"/>
              <a:t>       performance </a:t>
            </a:r>
            <a:r>
              <a:rPr lang="en-US" dirty="0"/>
              <a:t>parameter. In this chapter we see the benefits of working with a single mathematical object that represents the whole sequence.</a:t>
            </a:r>
            <a:endParaRPr lang="en-IN" dirty="0"/>
          </a:p>
        </p:txBody>
      </p:sp>
    </p:spTree>
    <p:extLst>
      <p:ext uri="{BB962C8B-B14F-4D97-AF65-F5344CB8AC3E}">
        <p14:creationId xmlns="" xmlns:p14="http://schemas.microsoft.com/office/powerpoint/2010/main" val="1061857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US" b="1" dirty="0"/>
              <a:t>Definition.</a:t>
            </a:r>
            <a:r>
              <a:rPr lang="en-US" dirty="0"/>
              <a:t> </a:t>
            </a:r>
            <a:r>
              <a:rPr lang="en-US" sz="3000" dirty="0"/>
              <a:t>Given a sequence a0,a1,a2,…,</a:t>
            </a:r>
            <a:r>
              <a:rPr lang="en-US" sz="3000" dirty="0" err="1"/>
              <a:t>ak</a:t>
            </a:r>
            <a:r>
              <a:rPr lang="en-US" sz="3000" dirty="0" smtClean="0"/>
              <a:t>,…0,1,2,…,,…, </a:t>
            </a:r>
            <a:r>
              <a:rPr lang="en-US" sz="3000" dirty="0"/>
              <a:t>the </a:t>
            </a:r>
            <a:r>
              <a:rPr lang="en-US" sz="3000" dirty="0" smtClean="0"/>
              <a:t>function</a:t>
            </a:r>
          </a:p>
          <a:p>
            <a:r>
              <a:rPr lang="en-IN" dirty="0" smtClean="0"/>
              <a:t>     </a:t>
            </a:r>
            <a:br>
              <a:rPr lang="en-IN" dirty="0" smtClean="0"/>
            </a:br>
            <a:endParaRPr lang="en-IN" dirty="0" smtClean="0"/>
          </a:p>
          <a:p>
            <a:endParaRPr lang="en-US" dirty="0"/>
          </a:p>
          <a:p>
            <a:r>
              <a:rPr lang="en-US" dirty="0"/>
              <a:t>is called the </a:t>
            </a:r>
            <a:r>
              <a:rPr lang="en-US" i="1" dirty="0"/>
              <a:t>ordinary generating function </a:t>
            </a:r>
            <a:r>
              <a:rPr lang="en-US" sz="3000" i="1" dirty="0"/>
              <a:t>(OGF)</a:t>
            </a:r>
            <a:r>
              <a:rPr lang="en-US" sz="3000" dirty="0"/>
              <a:t> of the sequence. We use the notation [</a:t>
            </a:r>
            <a:r>
              <a:rPr lang="en-US" sz="3000" dirty="0" err="1" smtClean="0"/>
              <a:t>z^k</a:t>
            </a:r>
            <a:r>
              <a:rPr lang="en-US" sz="3000" dirty="0" smtClean="0"/>
              <a:t>]A(z)</a:t>
            </a:r>
            <a:r>
              <a:rPr lang="en-US" sz="3000" dirty="0"/>
              <a:t> to refer to the coefficient </a:t>
            </a:r>
            <a:r>
              <a:rPr lang="en-US" sz="3000" dirty="0" err="1" smtClean="0"/>
              <a:t>ak</a:t>
            </a:r>
            <a:r>
              <a:rPr lang="en-US" sz="3000" dirty="0" smtClean="0"/>
              <a:t>.</a:t>
            </a:r>
            <a:endParaRPr lang="en-IN" sz="3000"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3068960"/>
            <a:ext cx="9144000" cy="1440160"/>
          </a:xfrm>
          <a:prstGeom prst="rect">
            <a:avLst/>
          </a:prstGeom>
        </p:spPr>
      </p:pic>
    </p:spTree>
    <p:extLst>
      <p:ext uri="{BB962C8B-B14F-4D97-AF65-F5344CB8AC3E}">
        <p14:creationId xmlns="" xmlns:p14="http://schemas.microsoft.com/office/powerpoint/2010/main" val="2938366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218946" y="0"/>
            <a:ext cx="6706107" cy="6858000"/>
          </a:xfrm>
          <a:prstGeom prst="rect">
            <a:avLst/>
          </a:prstGeom>
        </p:spPr>
      </p:pic>
    </p:spTree>
    <p:extLst>
      <p:ext uri="{BB962C8B-B14F-4D97-AF65-F5344CB8AC3E}">
        <p14:creationId xmlns="" xmlns:p14="http://schemas.microsoft.com/office/powerpoint/2010/main" val="3979316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04310" y="332656"/>
            <a:ext cx="7735380" cy="6336704"/>
          </a:xfrm>
          <a:prstGeom prst="rect">
            <a:avLst/>
          </a:prstGeom>
        </p:spPr>
      </p:pic>
    </p:spTree>
    <p:extLst>
      <p:ext uri="{BB962C8B-B14F-4D97-AF65-F5344CB8AC3E}">
        <p14:creationId xmlns="" xmlns:p14="http://schemas.microsoft.com/office/powerpoint/2010/main" val="2062317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88640"/>
            <a:ext cx="8928992" cy="923330"/>
          </a:xfrm>
          <a:prstGeom prst="rect">
            <a:avLst/>
          </a:prstGeom>
        </p:spPr>
        <p:txBody>
          <a:bodyPr wrap="square">
            <a:spAutoFit/>
          </a:bodyPr>
          <a:lstStyle/>
          <a:p>
            <a:r>
              <a:rPr lang="en-US" dirty="0"/>
              <a:t>As with OGFs, application simple operations on these basic functions yields a large fraction of the EGFs that arise in practice. Note that the shift left/right operations for EGFs are the same as the index multiply/divide operations for OGFs and vice versa.</a:t>
            </a:r>
            <a:endParaRPr lang="en-IN" dirty="0"/>
          </a:p>
        </p:txBody>
      </p:sp>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61474" y="1111970"/>
            <a:ext cx="5821051" cy="5746030"/>
          </a:xfrm>
          <a:prstGeom prst="rect">
            <a:avLst/>
          </a:prstGeom>
        </p:spPr>
      </p:pic>
    </p:spTree>
    <p:extLst>
      <p:ext uri="{BB962C8B-B14F-4D97-AF65-F5344CB8AC3E}">
        <p14:creationId xmlns="" xmlns:p14="http://schemas.microsoft.com/office/powerpoint/2010/main" val="35117040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Catalan numbers</a:t>
            </a:r>
          </a:p>
        </p:txBody>
      </p:sp>
      <p:sp>
        <p:nvSpPr>
          <p:cNvPr id="3" name="Content Placeholder 2"/>
          <p:cNvSpPr>
            <a:spLocks noGrp="1"/>
          </p:cNvSpPr>
          <p:nvPr>
            <p:ph idx="1"/>
          </p:nvPr>
        </p:nvSpPr>
        <p:spPr/>
        <p:txBody>
          <a:bodyPr/>
          <a:lstStyle/>
          <a:p>
            <a:r>
              <a:rPr lang="en-US" b="1" dirty="0"/>
              <a:t>Catalan numbers</a:t>
            </a:r>
            <a:r>
              <a:rPr lang="en-US" dirty="0"/>
              <a:t> are defined as a mathematical sequence that consists of positive integers, which can be used to find the number of possibilities of various combinations</a:t>
            </a:r>
            <a:r>
              <a:rPr lang="en-US" dirty="0" smtClean="0"/>
              <a:t>.</a:t>
            </a:r>
          </a:p>
          <a:p>
            <a:r>
              <a:rPr lang="en-US" dirty="0"/>
              <a:t>The first few Catalan numbers for n = 0, 1, 2, 3, … are : 1, 1, 2, 5, 14, 42, 132, 429, 1430, 4862, … </a:t>
            </a:r>
            <a:r>
              <a:rPr lang="en-US" b="1" dirty="0"/>
              <a:t> </a:t>
            </a:r>
            <a:endParaRPr lang="en-IN" dirty="0"/>
          </a:p>
        </p:txBody>
      </p:sp>
    </p:spTree>
    <p:extLst>
      <p:ext uri="{BB962C8B-B14F-4D97-AF65-F5344CB8AC3E}">
        <p14:creationId xmlns="" xmlns:p14="http://schemas.microsoft.com/office/powerpoint/2010/main" val="5164183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189</TotalTime>
  <Words>1140</Words>
  <Application>Microsoft Office PowerPoint</Application>
  <PresentationFormat>On-screen Show (4:3)</PresentationFormat>
  <Paragraphs>168</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Flow</vt:lpstr>
      <vt:lpstr>Generating functions </vt:lpstr>
      <vt:lpstr>Slide 2</vt:lpstr>
      <vt:lpstr>Slide 3</vt:lpstr>
      <vt:lpstr>Ordinary Generating Functions</vt:lpstr>
      <vt:lpstr>Slide 5</vt:lpstr>
      <vt:lpstr>Slide 6</vt:lpstr>
      <vt:lpstr>Slide 7</vt:lpstr>
      <vt:lpstr>Slide 8</vt:lpstr>
      <vt:lpstr>Catalan numbers</vt:lpstr>
      <vt:lpstr>   Program for nth Catalan Number using Recursion: </vt:lpstr>
      <vt:lpstr>Step-by-step approach</vt:lpstr>
      <vt:lpstr>Following is the implementation of the above recursive formula in C++</vt:lpstr>
      <vt:lpstr>Program for nth Catalan Number using Dynamic Programming:</vt:lpstr>
      <vt:lpstr>Step-by-step approach:</vt:lpstr>
      <vt:lpstr>Following is the implementation of the above in C++</vt:lpstr>
      <vt:lpstr>Slide 16</vt:lpstr>
      <vt:lpstr>Exponential Generating Functions </vt:lpstr>
      <vt:lpstr>Slide 18</vt:lpstr>
      <vt:lpstr>QUIZ TIME</vt:lpstr>
      <vt:lpstr>QUIZ TIME</vt:lpstr>
      <vt:lpstr>QUIZ TIME</vt:lpstr>
      <vt:lpstr>QUIZ TIME</vt:lpstr>
      <vt:lpstr>QUIZ TIME</vt:lpstr>
      <vt:lpstr>QUIZ TIME</vt:lpstr>
      <vt:lpstr>QUIZ TIME</vt:lpstr>
      <vt:lpstr>QUIZ TIME</vt:lpstr>
      <vt:lpstr>QUIZ TIME</vt:lpstr>
      <vt:lpstr>Slide 28</vt:lpstr>
      <vt:lpstr>QUIZ TIME</vt:lpstr>
      <vt:lpstr>QUIZ TIME</vt:lpstr>
      <vt:lpstr>Explaination Of Aanswer</vt:lpstr>
      <vt:lpstr>Explaination Of Aanswer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functions</dc:title>
  <dc:creator>Dell</dc:creator>
  <cp:lastModifiedBy>Nikhil Vaid</cp:lastModifiedBy>
  <cp:revision>22</cp:revision>
  <dcterms:created xsi:type="dcterms:W3CDTF">2024-01-23T03:50:11Z</dcterms:created>
  <dcterms:modified xsi:type="dcterms:W3CDTF">2024-01-25T04:38:37Z</dcterms:modified>
</cp:coreProperties>
</file>