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0" r:id="rId14"/>
    <p:sldId id="274" r:id="rId15"/>
    <p:sldId id="275" r:id="rId16"/>
    <p:sldId id="276" r:id="rId17"/>
    <p:sldId id="277" r:id="rId18"/>
    <p:sldId id="278" r:id="rId19"/>
    <p:sldId id="261" r:id="rId20"/>
    <p:sldId id="262" r:id="rId21"/>
    <p:sldId id="263" r:id="rId22"/>
    <p:sldId id="264" r:id="rId23"/>
    <p:sldId id="279" r:id="rId24"/>
    <p:sldId id="281" r:id="rId25"/>
    <p:sldId id="282" r:id="rId26"/>
    <p:sldId id="283" r:id="rId27"/>
    <p:sldId id="284" r:id="rId28"/>
    <p:sldId id="28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A0632-DD9C-4BAF-8DA7-4A48E9359B9F}" type="datetimeFigureOut">
              <a:rPr lang="en-IN" smtClean="0"/>
              <a:pPr/>
              <a:t>15-02-2024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6FDED-6E63-4AF6-B53C-EA70C39D17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2459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48421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0719110-3BEC-411A-8D5E-26850155F048}" type="slidenum">
              <a:rPr lang="en-US" sz="1100"/>
              <a:pPr/>
              <a:t>2</a:t>
            </a:fld>
            <a:endParaRPr lang="en-US" sz="11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7B16B3-B43B-47E8-A006-3C562302AAD8}" type="slidenum">
              <a:rPr lang="en-US" sz="1100"/>
              <a:pPr/>
              <a:t>3</a:t>
            </a:fld>
            <a:endParaRPr lang="en-US" sz="11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95535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93492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15221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36045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2009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pPr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6722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pPr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687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pPr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7303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pPr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563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pPr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1930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pPr/>
              <a:t>15-02-2024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7204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pPr/>
              <a:t>15-02-2024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4100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pPr/>
              <a:t>15-02-2024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2880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pPr/>
              <a:t>15-02-2024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0689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pPr/>
              <a:t>15-02-2024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1971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pPr/>
              <a:t>15-02-2024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5322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EF01C-9D7F-4316-A0D7-4BC4CB89065A}" type="datetimeFigureOut">
              <a:rPr lang="en-IN" smtClean="0"/>
              <a:pPr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66CA7-ABF5-481C-92D9-EC340764CF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979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179388" y="2205038"/>
            <a:ext cx="8856662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0" smtClean="0">
                <a:effectLst/>
                <a:latin typeface="Broadway" pitchFamily="82" charset="0"/>
              </a:rPr>
              <a:t>CSE408</a:t>
            </a:r>
            <a:br>
              <a:rPr lang="en-US" sz="4800" b="0" smtClean="0">
                <a:effectLst/>
                <a:latin typeface="Broadway" pitchFamily="82" charset="0"/>
              </a:rPr>
            </a:br>
            <a:r>
              <a:rPr lang="en-US" sz="4800" b="0" smtClean="0">
                <a:effectLst/>
                <a:latin typeface="Broadway" pitchFamily="82" charset="0"/>
              </a:rPr>
              <a:t>Divide and Conquer</a:t>
            </a:r>
            <a:endParaRPr lang="en-IN" sz="4800" b="0" smtClean="0">
              <a:effectLst/>
              <a:latin typeface="Broadway" pitchFamily="8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4038600"/>
            <a:ext cx="70580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9182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Divide-and-Conquer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(3) find maximum </a:t>
            </a:r>
            <a:r>
              <a:rPr lang="en-US" dirty="0" err="1" smtClean="0"/>
              <a:t>subarray</a:t>
            </a:r>
            <a:r>
              <a:rPr lang="en-US" dirty="0" smtClean="0"/>
              <a:t> that crosses midpoint</a:t>
            </a:r>
          </a:p>
          <a:p>
            <a:pPr lvl="1"/>
            <a:r>
              <a:rPr lang="en-US" dirty="0" smtClean="0"/>
              <a:t>Need to find maximum  </a:t>
            </a:r>
            <a:r>
              <a:rPr lang="en-US" dirty="0" err="1" smtClean="0"/>
              <a:t>subarrays</a:t>
            </a:r>
            <a:r>
              <a:rPr lang="en-US" dirty="0" smtClean="0"/>
              <a:t> of the form</a:t>
            </a:r>
          </a:p>
          <a:p>
            <a:pPr lvl="2">
              <a:buNone/>
            </a:pPr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..mid], A[mid+1..j], low &lt;= </a:t>
            </a:r>
            <a:r>
              <a:rPr lang="en-US" dirty="0" err="1" smtClean="0"/>
              <a:t>i</a:t>
            </a:r>
            <a:r>
              <a:rPr lang="en-US" dirty="0" smtClean="0"/>
              <a:t>, j &lt;= high </a:t>
            </a:r>
          </a:p>
          <a:p>
            <a:r>
              <a:rPr lang="en-US" dirty="0" smtClean="0"/>
              <a:t>Take </a:t>
            </a:r>
            <a:r>
              <a:rPr lang="en-US" dirty="0" err="1" smtClean="0"/>
              <a:t>subarray</a:t>
            </a:r>
            <a:r>
              <a:rPr lang="en-US" dirty="0" smtClean="0"/>
              <a:t> with largest sum of (1), (2), (3)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743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Divide-and-Conquer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Find-Max-Cross-</a:t>
            </a:r>
            <a:r>
              <a:rPr lang="en-US" dirty="0" err="1" smtClean="0"/>
              <a:t>Subarray</a:t>
            </a:r>
            <a:r>
              <a:rPr lang="en-US" dirty="0" smtClean="0"/>
              <a:t>(</a:t>
            </a:r>
            <a:r>
              <a:rPr lang="en-US" dirty="0" err="1" smtClean="0"/>
              <a:t>A,low,mid,high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left-sum = -∞</a:t>
            </a:r>
          </a:p>
          <a:p>
            <a:pPr>
              <a:buNone/>
            </a:pPr>
            <a:r>
              <a:rPr lang="en-US" dirty="0" smtClean="0"/>
              <a:t>	sum = 0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for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mid </a:t>
            </a:r>
            <a:r>
              <a:rPr lang="en-US" b="1" dirty="0" err="1" smtClean="0"/>
              <a:t>downto</a:t>
            </a:r>
            <a:r>
              <a:rPr lang="en-US" dirty="0" smtClean="0"/>
              <a:t> low</a:t>
            </a:r>
          </a:p>
          <a:p>
            <a:pPr>
              <a:buNone/>
            </a:pPr>
            <a:r>
              <a:rPr lang="en-US" dirty="0" smtClean="0"/>
              <a:t>		sum = sum + A[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if</a:t>
            </a:r>
            <a:r>
              <a:rPr lang="en-US" dirty="0" smtClean="0"/>
              <a:t> sum &gt; left-sum </a:t>
            </a:r>
            <a:r>
              <a:rPr lang="en-US" b="1" dirty="0" smtClean="0"/>
              <a:t>then</a:t>
            </a:r>
          </a:p>
          <a:p>
            <a:pPr>
              <a:buNone/>
            </a:pPr>
            <a:r>
              <a:rPr lang="en-US" dirty="0" smtClean="0"/>
              <a:t>			left-sum = sum</a:t>
            </a:r>
          </a:p>
          <a:p>
            <a:pPr>
              <a:buNone/>
            </a:pPr>
            <a:r>
              <a:rPr lang="en-US" dirty="0" smtClean="0"/>
              <a:t>			max-left = </a:t>
            </a:r>
            <a:r>
              <a:rPr lang="en-US" dirty="0" err="1" smtClean="0"/>
              <a:t>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right-sum = -∞</a:t>
            </a:r>
          </a:p>
          <a:p>
            <a:pPr>
              <a:buNone/>
            </a:pPr>
            <a:r>
              <a:rPr lang="en-US" dirty="0" smtClean="0"/>
              <a:t>	sum = 0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for</a:t>
            </a:r>
            <a:r>
              <a:rPr lang="en-US" dirty="0" smtClean="0"/>
              <a:t> j = mid+1 </a:t>
            </a:r>
            <a:r>
              <a:rPr lang="en-US" b="1" dirty="0" smtClean="0"/>
              <a:t>to</a:t>
            </a:r>
            <a:r>
              <a:rPr lang="en-US" dirty="0" smtClean="0"/>
              <a:t> high</a:t>
            </a:r>
          </a:p>
          <a:p>
            <a:pPr>
              <a:buNone/>
            </a:pPr>
            <a:r>
              <a:rPr lang="en-US" dirty="0" smtClean="0"/>
              <a:t>		sum = sum + A[j]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if </a:t>
            </a:r>
            <a:r>
              <a:rPr lang="en-US" dirty="0" smtClean="0"/>
              <a:t>sum &gt; right-sum </a:t>
            </a:r>
            <a:r>
              <a:rPr lang="en-US" b="1" dirty="0" smtClean="0"/>
              <a:t>then</a:t>
            </a:r>
          </a:p>
          <a:p>
            <a:pPr>
              <a:buNone/>
            </a:pPr>
            <a:r>
              <a:rPr lang="en-US" dirty="0" smtClean="0"/>
              <a:t>			right-sum = sum</a:t>
            </a:r>
          </a:p>
          <a:p>
            <a:pPr>
              <a:buNone/>
            </a:pPr>
            <a:r>
              <a:rPr lang="en-US" dirty="0" smtClean="0"/>
              <a:t>			max-right = j</a:t>
            </a:r>
          </a:p>
          <a:p>
            <a:pPr>
              <a:buNone/>
            </a:pPr>
            <a:r>
              <a:rPr lang="en-US" b="1" dirty="0" smtClean="0"/>
              <a:t>return</a:t>
            </a:r>
            <a:r>
              <a:rPr lang="en-US" dirty="0" smtClean="0"/>
              <a:t> (max-left, max-right, left-sum + right-sum)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322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Find-Max-Cross-</a:t>
            </a:r>
            <a:r>
              <a:rPr lang="en-US" dirty="0" err="1" smtClean="0"/>
              <a:t>Subarray</a:t>
            </a:r>
            <a:r>
              <a:rPr lang="en-US" dirty="0" smtClean="0"/>
              <a:t>: O(n) time</a:t>
            </a:r>
          </a:p>
          <a:p>
            <a:endParaRPr lang="en-US" dirty="0" smtClean="0"/>
          </a:p>
          <a:p>
            <a:r>
              <a:rPr lang="en-US" dirty="0" smtClean="0"/>
              <a:t>Two recursive calls on input size n/2</a:t>
            </a:r>
          </a:p>
          <a:p>
            <a:endParaRPr lang="en-US" dirty="0" smtClean="0"/>
          </a:p>
          <a:p>
            <a:r>
              <a:rPr lang="en-US" dirty="0" smtClean="0"/>
              <a:t>Thus:</a:t>
            </a:r>
          </a:p>
          <a:p>
            <a:pPr lvl="1">
              <a:buNone/>
            </a:pPr>
            <a:r>
              <a:rPr lang="en-US" dirty="0" smtClean="0"/>
              <a:t>	T(n) = 2T(n/2) + O(n)</a:t>
            </a:r>
          </a:p>
          <a:p>
            <a:pPr lvl="1">
              <a:buNone/>
            </a:pPr>
            <a:r>
              <a:rPr lang="en-US" dirty="0" smtClean="0"/>
              <a:t>	T(n) = O(n log n)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002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In the Divide and Conquer approach for the Maximum </a:t>
            </a:r>
            <a:r>
              <a:rPr lang="en-IN" dirty="0" err="1"/>
              <a:t>Subarray</a:t>
            </a:r>
            <a:r>
              <a:rPr lang="en-IN" dirty="0"/>
              <a:t> Problem, what is the base case for termination of recursion?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</a:t>
            </a:r>
            <a:r>
              <a:rPr lang="en-IN" dirty="0"/>
              <a:t>) When the </a:t>
            </a:r>
            <a:r>
              <a:rPr lang="en-IN" dirty="0" err="1"/>
              <a:t>subarray</a:t>
            </a:r>
            <a:r>
              <a:rPr lang="en-IN" dirty="0"/>
              <a:t> size becomes 0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b</a:t>
            </a:r>
            <a:r>
              <a:rPr lang="en-IN" dirty="0"/>
              <a:t>) When the </a:t>
            </a:r>
            <a:r>
              <a:rPr lang="en-IN" dirty="0" err="1"/>
              <a:t>subarray</a:t>
            </a:r>
            <a:r>
              <a:rPr lang="en-IN" dirty="0"/>
              <a:t> size becomes 1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</a:t>
            </a:r>
            <a:r>
              <a:rPr lang="en-IN" dirty="0"/>
              <a:t>) When the </a:t>
            </a:r>
            <a:r>
              <a:rPr lang="en-IN" dirty="0" err="1"/>
              <a:t>subarray</a:t>
            </a:r>
            <a:r>
              <a:rPr lang="en-IN" dirty="0"/>
              <a:t> size becomes </a:t>
            </a:r>
            <a:r>
              <a:rPr lang="en-IN" dirty="0" smtClean="0"/>
              <a:t>2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d) When the </a:t>
            </a:r>
            <a:r>
              <a:rPr lang="en-IN" dirty="0" err="1"/>
              <a:t>subarray</a:t>
            </a:r>
            <a:r>
              <a:rPr lang="en-IN" dirty="0"/>
              <a:t> size becomes n</a:t>
            </a:r>
          </a:p>
        </p:txBody>
      </p:sp>
    </p:spTree>
    <p:extLst>
      <p:ext uri="{BB962C8B-B14F-4D97-AF65-F5344CB8AC3E}">
        <p14:creationId xmlns:p14="http://schemas.microsoft.com/office/powerpoint/2010/main" xmlns="" val="395049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Karatsuba’s Multiplication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suppose we have two arrays</a:t>
            </a:r>
          </a:p>
          <a:p>
            <a:pPr lvl="1"/>
            <a:r>
              <a:rPr lang="en-US" dirty="0" smtClean="0"/>
              <a:t>a: [1,0,0,0…..1]   of n bit size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: [1,0,1,0,…..1] of n bit size</a:t>
            </a:r>
          </a:p>
          <a:p>
            <a:pPr lvl="1"/>
            <a:r>
              <a:rPr lang="en-US" dirty="0" smtClean="0"/>
              <a:t>And for simplicity, n is a power of 2</a:t>
            </a:r>
          </a:p>
          <a:p>
            <a:r>
              <a:rPr lang="en-US" dirty="0" smtClean="0"/>
              <a:t>Using Divide and Conquer, divide the arrays a, b in two halves, i.e.</a:t>
            </a:r>
          </a:p>
          <a:p>
            <a:pPr marL="457200" lvl="1" indent="0" algn="ctr">
              <a:buNone/>
            </a:pPr>
            <a:r>
              <a:rPr lang="en-US" dirty="0"/>
              <a:t>a: [1,0,0,0…..1] </a:t>
            </a:r>
            <a:endParaRPr lang="en-US" dirty="0" smtClean="0"/>
          </a:p>
          <a:p>
            <a:pPr marL="457200" lvl="1" indent="0" algn="ctr">
              <a:buNone/>
            </a:pPr>
            <a:r>
              <a:rPr lang="en-US" dirty="0" smtClean="0"/>
              <a:t>b</a:t>
            </a:r>
            <a:r>
              <a:rPr lang="en-US" dirty="0"/>
              <a:t>: [1,0,1,0,…..1]</a:t>
            </a: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932040" y="4797152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55976" y="45091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45091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55976" y="570716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0072" y="570716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9334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dividing, a1, a2, b1, and b2 contains n/2 bits in each.</a:t>
            </a:r>
          </a:p>
          <a:p>
            <a:r>
              <a:rPr lang="en-US" dirty="0" smtClean="0"/>
              <a:t>Now perform multiplication, i.e.,</a:t>
            </a:r>
          </a:p>
          <a:p>
            <a:r>
              <a:rPr lang="en-US" dirty="0" smtClean="0"/>
              <a:t>a*b= </a:t>
            </a:r>
            <a:r>
              <a:rPr lang="pt-BR" dirty="0" smtClean="0"/>
              <a:t>2^n[a_1</a:t>
            </a:r>
            <a:r>
              <a:rPr lang="pt-BR" dirty="0"/>
              <a:t>]*[</a:t>
            </a:r>
            <a:r>
              <a:rPr lang="pt-BR" dirty="0" smtClean="0"/>
              <a:t>b_2]+</a:t>
            </a:r>
            <a:r>
              <a:rPr lang="pt-BR" dirty="0"/>
              <a:t>2^n/2[a_1][b_2]+[a_2][b_1</a:t>
            </a:r>
            <a:r>
              <a:rPr lang="pt-BR" dirty="0" smtClean="0"/>
              <a:t>].</a:t>
            </a:r>
          </a:p>
          <a:p>
            <a:r>
              <a:rPr lang="en-US" dirty="0" smtClean="0"/>
              <a:t>Now if a and b are one bit, then perform one-bit multiplication</a:t>
            </a:r>
          </a:p>
          <a:p>
            <a:r>
              <a:rPr lang="en-US" dirty="0" smtClean="0"/>
              <a:t>But, if a and b are more than one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6553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Then, recursively split a and b in two halves.</a:t>
            </a:r>
          </a:p>
          <a:p>
            <a:r>
              <a:rPr lang="en-US" dirty="0" smtClean="0"/>
              <a:t>Perform four multiplications, i.e., </a:t>
            </a:r>
          </a:p>
          <a:p>
            <a:pPr marL="0" indent="0" algn="ctr">
              <a:buNone/>
            </a:pPr>
            <a:r>
              <a:rPr lang="pt-BR" dirty="0"/>
              <a:t>a_1 b_1, a_2 b_2</a:t>
            </a:r>
            <a:r>
              <a:rPr lang="pt-BR" dirty="0" smtClean="0"/>
              <a:t>, a_2 </a:t>
            </a:r>
            <a:r>
              <a:rPr lang="pt-BR" dirty="0"/>
              <a:t>b_1, a_2 b_2</a:t>
            </a:r>
            <a:r>
              <a:rPr lang="pt-BR" dirty="0" smtClean="0"/>
              <a:t>.</a:t>
            </a:r>
          </a:p>
          <a:p>
            <a:r>
              <a:rPr lang="pt-BR" dirty="0" smtClean="0"/>
              <a:t>Perform four n/2 bit multiplications</a:t>
            </a:r>
          </a:p>
          <a:p>
            <a:r>
              <a:rPr lang="pt-BR" dirty="0" smtClean="0"/>
              <a:t>Add one n-bit padding</a:t>
            </a:r>
          </a:p>
          <a:p>
            <a:r>
              <a:rPr lang="pt-BR" dirty="0" smtClean="0"/>
              <a:t>Add one n/2 bit padding</a:t>
            </a:r>
          </a:p>
          <a:p>
            <a:r>
              <a:rPr lang="pt-BR" dirty="0" smtClean="0"/>
              <a:t>So the recurrence relations is:</a:t>
            </a:r>
            <a:endParaRPr lang="pt-B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4076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T(n)= Theta (1) ,   if n=1</a:t>
            </a:r>
          </a:p>
          <a:p>
            <a:pPr marL="0" indent="0">
              <a:buNone/>
            </a:pPr>
            <a:r>
              <a:rPr lang="en-US" dirty="0" smtClean="0"/>
              <a:t>T(n) = 4T(n/2) + Theta (n) , if n&gt;1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Where Theta(n) is complexity for padding</a:t>
            </a:r>
          </a:p>
          <a:p>
            <a:r>
              <a:rPr lang="en-US" dirty="0" smtClean="0"/>
              <a:t>This complexity is high, therefore, we are going to convert this four multiplication to three multiplications and this conversion is known as Karatsuba’s multiplication.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6177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hange </a:t>
            </a:r>
            <a:r>
              <a:rPr lang="en-US" dirty="0"/>
              <a:t>that four multiplies into three </a:t>
            </a:r>
            <a:r>
              <a:rPr lang="en-US" dirty="0" smtClean="0"/>
              <a:t>multiplies, 2+1</a:t>
            </a:r>
            <a:r>
              <a:rPr lang="en-US" dirty="0"/>
              <a:t>, three multiplies, </a:t>
            </a:r>
          </a:p>
          <a:p>
            <a:r>
              <a:rPr lang="en-US" dirty="0" smtClean="0"/>
              <a:t>Add a </a:t>
            </a:r>
            <a:r>
              <a:rPr lang="en-US" dirty="0"/>
              <a:t>bunch of </a:t>
            </a:r>
            <a:r>
              <a:rPr lang="en-US" dirty="0" smtClean="0"/>
              <a:t>adds </a:t>
            </a:r>
            <a:r>
              <a:rPr lang="en-US" dirty="0"/>
              <a:t>subtract padding, </a:t>
            </a:r>
          </a:p>
          <a:p>
            <a:r>
              <a:rPr lang="en-US" dirty="0"/>
              <a:t>all of which is Theta n. Therefore, </a:t>
            </a:r>
          </a:p>
          <a:p>
            <a:r>
              <a:rPr lang="en-US" dirty="0" smtClean="0"/>
              <a:t>We get </a:t>
            </a:r>
            <a:r>
              <a:rPr lang="en-US" dirty="0"/>
              <a:t>a recurrence which looks </a:t>
            </a:r>
            <a:r>
              <a:rPr lang="en-US" dirty="0" smtClean="0"/>
              <a:t>like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/>
              <a:t>T(n) is </a:t>
            </a:r>
            <a:r>
              <a:rPr lang="en-US" dirty="0" smtClean="0"/>
              <a:t>3T </a:t>
            </a:r>
            <a:r>
              <a:rPr lang="en-US" dirty="0"/>
              <a:t>n/2+Theta n</a:t>
            </a:r>
          </a:p>
          <a:p>
            <a:r>
              <a:rPr lang="en-US" dirty="0" smtClean="0"/>
              <a:t>By solving, the complexity is n^log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5941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Q1. What </a:t>
            </a:r>
            <a:r>
              <a:rPr lang="en-IN" dirty="0"/>
              <a:t>is the main idea behind the Divide and Conquer approach for the Maximum Subarray Problem</a:t>
            </a:r>
            <a:r>
              <a:rPr lang="en-IN" dirty="0" smtClean="0"/>
              <a:t>?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a) Find the maximum </a:t>
            </a:r>
            <a:r>
              <a:rPr lang="en-IN" dirty="0" err="1"/>
              <a:t>subarray</a:t>
            </a:r>
            <a:r>
              <a:rPr lang="en-IN" dirty="0"/>
              <a:t> by repeatedly dividing the array into smaller </a:t>
            </a:r>
            <a:r>
              <a:rPr lang="en-IN" dirty="0" err="1" smtClean="0"/>
              <a:t>subarrays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b) Iterate through the array and find the maximum </a:t>
            </a:r>
            <a:r>
              <a:rPr lang="en-IN" dirty="0" err="1"/>
              <a:t>subarray</a:t>
            </a:r>
            <a:r>
              <a:rPr lang="en-IN" dirty="0"/>
              <a:t> using dynamic </a:t>
            </a:r>
            <a:r>
              <a:rPr lang="en-IN" dirty="0" smtClean="0"/>
              <a:t>programming</a:t>
            </a:r>
          </a:p>
          <a:p>
            <a:pPr marL="0" indent="0">
              <a:buNone/>
            </a:pPr>
            <a:r>
              <a:rPr lang="en-IN" dirty="0" smtClean="0"/>
              <a:t>c</a:t>
            </a:r>
            <a:r>
              <a:rPr lang="en-IN" dirty="0"/>
              <a:t>) Perform a binary search to find the maximum </a:t>
            </a:r>
            <a:r>
              <a:rPr lang="en-IN" dirty="0" err="1"/>
              <a:t>subarray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d</a:t>
            </a:r>
            <a:r>
              <a:rPr lang="en-IN" dirty="0"/>
              <a:t>) Randomly select </a:t>
            </a:r>
            <a:r>
              <a:rPr lang="en-IN" dirty="0" err="1"/>
              <a:t>subarrays</a:t>
            </a:r>
            <a:r>
              <a:rPr lang="en-IN" dirty="0"/>
              <a:t> and check for the maximum sum</a:t>
            </a:r>
          </a:p>
        </p:txBody>
      </p:sp>
    </p:spTree>
    <p:extLst>
      <p:ext uri="{BB962C8B-B14F-4D97-AF65-F5344CB8AC3E}">
        <p14:creationId xmlns:p14="http://schemas.microsoft.com/office/powerpoint/2010/main" xmlns="" val="251451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Divide-and-Conquer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Monotype Sorts" pitchFamily="2" charset="2"/>
              <a:buNone/>
            </a:pPr>
            <a:r>
              <a:rPr lang="en-US" smtClean="0"/>
              <a:t>The most-well known algorithm design strategy:</a:t>
            </a:r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mtClean="0"/>
              <a:t> Divide instance of problem into two or more smaller instances</a:t>
            </a:r>
          </a:p>
          <a:p>
            <a:pPr marL="457200" indent="-457200">
              <a:buFont typeface="Monotype Sorts" pitchFamily="2" charset="2"/>
              <a:buAutoNum type="arabicPeriod"/>
            </a:pPr>
            <a:endParaRPr lang="en-US" smtClean="0"/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mtClean="0"/>
              <a:t>Solve smaller instances recursively</a:t>
            </a:r>
          </a:p>
          <a:p>
            <a:pPr marL="457200" indent="-457200">
              <a:buFont typeface="Monotype Sorts" pitchFamily="2" charset="2"/>
              <a:buAutoNum type="arabicPeriod"/>
            </a:pPr>
            <a:endParaRPr lang="en-US" smtClean="0"/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mtClean="0"/>
              <a:t>Obtain solution to original (larger) instance by combining these solutions</a:t>
            </a:r>
          </a:p>
          <a:p>
            <a:pPr marL="457200" indent="-457200">
              <a:buFont typeface="Monotype Sorts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16112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Q2. What </a:t>
            </a:r>
            <a:r>
              <a:rPr lang="en-IN" dirty="0"/>
              <a:t>does the Combine phase in the Divide and Conquer approach for the Maximum Subarray Problem involve?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</a:t>
            </a:r>
            <a:r>
              <a:rPr lang="en-IN" dirty="0"/>
              <a:t>) Combining the maximum </a:t>
            </a:r>
            <a:r>
              <a:rPr lang="en-IN" dirty="0" err="1"/>
              <a:t>subarrays</a:t>
            </a:r>
            <a:r>
              <a:rPr lang="en-IN" dirty="0"/>
              <a:t> of the left and right halves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b</a:t>
            </a:r>
            <a:r>
              <a:rPr lang="en-IN" dirty="0"/>
              <a:t>) Combining all elements of the </a:t>
            </a:r>
            <a:r>
              <a:rPr lang="en-IN" dirty="0" smtClean="0"/>
              <a:t>array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c) Combining the positive and negative elements of the array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d</a:t>
            </a:r>
            <a:r>
              <a:rPr lang="en-IN" dirty="0"/>
              <a:t>) Combining the elements using a hash function</a:t>
            </a:r>
          </a:p>
        </p:txBody>
      </p:sp>
    </p:spTree>
    <p:extLst>
      <p:ext uri="{BB962C8B-B14F-4D97-AF65-F5344CB8AC3E}">
        <p14:creationId xmlns:p14="http://schemas.microsoft.com/office/powerpoint/2010/main" xmlns="" val="2514511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Q3. In </a:t>
            </a:r>
            <a:r>
              <a:rPr lang="en-IN" dirty="0"/>
              <a:t>the context of the maximum subarray problem, what does a negative sum of a subarray indicate?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</a:t>
            </a:r>
            <a:r>
              <a:rPr lang="en-IN" dirty="0"/>
              <a:t>) The </a:t>
            </a:r>
            <a:r>
              <a:rPr lang="en-IN" dirty="0" err="1"/>
              <a:t>subarray</a:t>
            </a:r>
            <a:r>
              <a:rPr lang="en-IN" dirty="0"/>
              <a:t> does not contribute to the maximum </a:t>
            </a:r>
            <a:r>
              <a:rPr lang="en-IN" dirty="0" err="1"/>
              <a:t>subarray</a:t>
            </a:r>
            <a:r>
              <a:rPr lang="en-IN" dirty="0"/>
              <a:t> </a:t>
            </a:r>
            <a:r>
              <a:rPr lang="en-IN" dirty="0" smtClean="0"/>
              <a:t>sum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b) There is a bug in the algorithm c)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/>
              <a:t>array contains invalid </a:t>
            </a:r>
            <a:r>
              <a:rPr lang="en-IN" dirty="0" smtClean="0"/>
              <a:t>elements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d) The </a:t>
            </a:r>
            <a:r>
              <a:rPr lang="en-IN" dirty="0" err="1"/>
              <a:t>subarray</a:t>
            </a:r>
            <a:r>
              <a:rPr lang="en-IN" dirty="0"/>
              <a:t> is the maximum </a:t>
            </a:r>
            <a:r>
              <a:rPr lang="en-IN" dirty="0" err="1"/>
              <a:t>subarray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14511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Q4. If </a:t>
            </a:r>
            <a:r>
              <a:rPr lang="en-IN" dirty="0"/>
              <a:t>an array contains both positive and negative elements, what is the significance of the maximum subarray sum</a:t>
            </a:r>
            <a:r>
              <a:rPr lang="en-IN" dirty="0" smtClean="0"/>
              <a:t>?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a) It represents the sum of the </a:t>
            </a:r>
            <a:r>
              <a:rPr lang="en-IN" dirty="0" err="1"/>
              <a:t>subarray</a:t>
            </a:r>
            <a:r>
              <a:rPr lang="en-IN" dirty="0"/>
              <a:t> with the most positive elements </a:t>
            </a:r>
          </a:p>
          <a:p>
            <a:pPr marL="0" indent="0">
              <a:buNone/>
            </a:pPr>
            <a:r>
              <a:rPr lang="en-IN" dirty="0" smtClean="0"/>
              <a:t>b</a:t>
            </a:r>
            <a:r>
              <a:rPr lang="en-IN" dirty="0"/>
              <a:t>) It represents the sum of the </a:t>
            </a:r>
            <a:r>
              <a:rPr lang="en-IN" dirty="0" err="1"/>
              <a:t>subarray</a:t>
            </a:r>
            <a:r>
              <a:rPr lang="en-IN" dirty="0"/>
              <a:t> with the least negative elements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</a:t>
            </a:r>
            <a:r>
              <a:rPr lang="en-IN" dirty="0"/>
              <a:t>) It represents the sum of a contiguous </a:t>
            </a:r>
            <a:r>
              <a:rPr lang="en-IN" dirty="0" err="1"/>
              <a:t>subarray</a:t>
            </a:r>
            <a:r>
              <a:rPr lang="en-IN" dirty="0"/>
              <a:t> with the largest sum among all possible contiguous </a:t>
            </a:r>
            <a:r>
              <a:rPr lang="en-IN" dirty="0" err="1" smtClean="0"/>
              <a:t>subarrays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d) It represents the sum of the entire array</a:t>
            </a:r>
          </a:p>
        </p:txBody>
      </p:sp>
    </p:spTree>
    <p:extLst>
      <p:ext uri="{BB962C8B-B14F-4D97-AF65-F5344CB8AC3E}">
        <p14:creationId xmlns:p14="http://schemas.microsoft.com/office/powerpoint/2010/main" xmlns="" val="2514511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Q5. Which of the following is a divide and conquer application for the fast multiplication?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Karatsuba algorithm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Booths algorithm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Euclid algorithm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None of the above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6812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Q6. </a:t>
            </a:r>
            <a:r>
              <a:rPr lang="en-US" dirty="0"/>
              <a:t>What is the time complexity of Karatsuba's algorithm for multiplying two </a:t>
            </a:r>
            <a:r>
              <a:rPr lang="en-US" i="1" dirty="0" smtClean="0"/>
              <a:t>n</a:t>
            </a:r>
            <a:r>
              <a:rPr lang="en-US" dirty="0" smtClean="0"/>
              <a:t>-digit </a:t>
            </a:r>
            <a:r>
              <a:rPr lang="en-US" dirty="0"/>
              <a:t>numbers? a)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dirty="0"/>
              <a:t>n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b) O(n^2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</a:t>
            </a:r>
            <a:r>
              <a:rPr lang="en-US" dirty="0"/>
              <a:t>) </a:t>
            </a:r>
            <a:r>
              <a:rPr lang="en-US" dirty="0" smtClean="0"/>
              <a:t>O(n^log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3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 smtClean="0"/>
              <a:t>d) O(2^n)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2649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Q7. </a:t>
            </a:r>
            <a:r>
              <a:rPr lang="en-US" dirty="0"/>
              <a:t>What is the primary factor that influences the efficiency of Karatsuba's algorithm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a) Number of additions </a:t>
            </a:r>
            <a:r>
              <a:rPr lang="en-US" dirty="0" smtClean="0"/>
              <a:t>required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b) Number of recursive calls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</a:t>
            </a:r>
            <a:r>
              <a:rPr lang="en-US" dirty="0"/>
              <a:t>) Number of subtractions </a:t>
            </a:r>
            <a:r>
              <a:rPr lang="en-US" dirty="0" smtClean="0"/>
              <a:t>required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d) Number of divisions required</a:t>
            </a:r>
          </a:p>
        </p:txBody>
      </p:sp>
    </p:spTree>
    <p:extLst>
      <p:ext uri="{BB962C8B-B14F-4D97-AF65-F5344CB8AC3E}">
        <p14:creationId xmlns:p14="http://schemas.microsoft.com/office/powerpoint/2010/main" xmlns="" val="1465266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Q8. </a:t>
            </a:r>
            <a:r>
              <a:rPr lang="en-US" dirty="0"/>
              <a:t>Which of the following is a limitation of Karatsuba's algorithm? </a:t>
            </a: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It </a:t>
            </a:r>
            <a:r>
              <a:rPr lang="en-US" dirty="0"/>
              <a:t>cannot handle negative </a:t>
            </a:r>
            <a:r>
              <a:rPr lang="en-US" dirty="0" smtClean="0"/>
              <a:t>numbers</a:t>
            </a:r>
          </a:p>
          <a:p>
            <a:pPr marL="514350" indent="-514350">
              <a:buAutoNum type="alphaLcParenR"/>
            </a:pPr>
            <a:r>
              <a:rPr lang="en-US" dirty="0" smtClean="0"/>
              <a:t>It </a:t>
            </a:r>
            <a:r>
              <a:rPr lang="en-US" dirty="0"/>
              <a:t>requires more memory compared to traditional methods </a:t>
            </a: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It </a:t>
            </a:r>
            <a:r>
              <a:rPr lang="en-US" dirty="0"/>
              <a:t>becomes less efficient for very large numbers </a:t>
            </a: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It </a:t>
            </a:r>
            <a:r>
              <a:rPr lang="en-US" dirty="0"/>
              <a:t>is not applicable for decimal numbers</a:t>
            </a:r>
          </a:p>
        </p:txBody>
      </p:sp>
    </p:spTree>
    <p:extLst>
      <p:ext uri="{BB962C8B-B14F-4D97-AF65-F5344CB8AC3E}">
        <p14:creationId xmlns:p14="http://schemas.microsoft.com/office/powerpoint/2010/main" xmlns="" val="1327482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Q9. </a:t>
            </a:r>
            <a:r>
              <a:rPr lang="en-US" dirty="0"/>
              <a:t>What is the key advantage of Karatsuba's algorithm over traditional multiplication methods? </a:t>
            </a: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It </a:t>
            </a:r>
            <a:r>
              <a:rPr lang="en-US" dirty="0"/>
              <a:t>requires less memory </a:t>
            </a: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It </a:t>
            </a:r>
            <a:r>
              <a:rPr lang="en-US" dirty="0"/>
              <a:t>has a lower time complexity </a:t>
            </a: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It </a:t>
            </a:r>
            <a:r>
              <a:rPr lang="en-US" dirty="0"/>
              <a:t>is easier to implement </a:t>
            </a: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It </a:t>
            </a:r>
            <a:r>
              <a:rPr lang="en-US" dirty="0"/>
              <a:t>can handle negative numbers more efficiently</a:t>
            </a:r>
          </a:p>
        </p:txBody>
      </p:sp>
    </p:spTree>
    <p:extLst>
      <p:ext uri="{BB962C8B-B14F-4D97-AF65-F5344CB8AC3E}">
        <p14:creationId xmlns:p14="http://schemas.microsoft.com/office/powerpoint/2010/main" xmlns="" val="238765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5- a) Karatsuba algorithm</a:t>
            </a:r>
          </a:p>
          <a:p>
            <a:r>
              <a:rPr lang="en-US" dirty="0" smtClean="0"/>
              <a:t>6- c) </a:t>
            </a:r>
            <a:r>
              <a:rPr lang="en-US" dirty="0"/>
              <a:t>O(n^log</a:t>
            </a:r>
            <a:r>
              <a:rPr lang="en-US" baseline="-25000" dirty="0"/>
              <a:t>2</a:t>
            </a:r>
            <a:r>
              <a:rPr lang="en-US" baseline="30000" dirty="0"/>
              <a:t>3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7- a) No. of additions are required</a:t>
            </a:r>
          </a:p>
          <a:p>
            <a:r>
              <a:rPr lang="en-US" dirty="0" smtClean="0"/>
              <a:t>8- c) </a:t>
            </a:r>
            <a:r>
              <a:rPr lang="en-US" dirty="0"/>
              <a:t>It becomes less efficient for very large numbers </a:t>
            </a:r>
            <a:endParaRPr lang="en-US" dirty="0" smtClean="0"/>
          </a:p>
          <a:p>
            <a:r>
              <a:rPr lang="en-US" dirty="0" smtClean="0"/>
              <a:t>9- b) It has a lower time complexity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794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Divide-and-Conquer Technique (cont.)</a:t>
            </a:r>
          </a:p>
        </p:txBody>
      </p:sp>
      <p:sp>
        <p:nvSpPr>
          <p:cNvPr id="6147" name="Oval 6"/>
          <p:cNvSpPr>
            <a:spLocks noChangeArrowheads="1"/>
          </p:cNvSpPr>
          <p:nvPr/>
        </p:nvSpPr>
        <p:spPr bwMode="auto">
          <a:xfrm>
            <a:off x="5562600" y="23622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bg2"/>
                </a:solidFill>
              </a:rPr>
              <a:t>subproblem 2 </a:t>
            </a:r>
          </a:p>
          <a:p>
            <a:r>
              <a:rPr lang="en-US" sz="1800" b="1">
                <a:solidFill>
                  <a:schemeClr val="bg2"/>
                </a:solidFill>
              </a:rPr>
              <a:t>of size </a:t>
            </a:r>
            <a:r>
              <a:rPr lang="en-US" sz="1800" b="1" i="1">
                <a:solidFill>
                  <a:schemeClr val="bg2"/>
                </a:solidFill>
              </a:rPr>
              <a:t>n</a:t>
            </a:r>
            <a:r>
              <a:rPr lang="en-US" sz="1800" b="1">
                <a:solidFill>
                  <a:schemeClr val="bg2"/>
                </a:solidFill>
              </a:rPr>
              <a:t>/2</a:t>
            </a:r>
          </a:p>
        </p:txBody>
      </p:sp>
      <p:sp>
        <p:nvSpPr>
          <p:cNvPr id="6148" name="Oval 7"/>
          <p:cNvSpPr>
            <a:spLocks noChangeArrowheads="1"/>
          </p:cNvSpPr>
          <p:nvPr/>
        </p:nvSpPr>
        <p:spPr bwMode="auto">
          <a:xfrm>
            <a:off x="1219200" y="23622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bg2"/>
                </a:solidFill>
              </a:rPr>
              <a:t>subproblem 1 </a:t>
            </a:r>
          </a:p>
          <a:p>
            <a:r>
              <a:rPr lang="en-US" sz="1800" b="1">
                <a:solidFill>
                  <a:schemeClr val="bg2"/>
                </a:solidFill>
              </a:rPr>
              <a:t>of size </a:t>
            </a:r>
            <a:r>
              <a:rPr lang="en-US" sz="1800" b="1" i="1">
                <a:solidFill>
                  <a:schemeClr val="bg2"/>
                </a:solidFill>
              </a:rPr>
              <a:t>n</a:t>
            </a:r>
            <a:r>
              <a:rPr lang="en-US" sz="1800" b="1">
                <a:solidFill>
                  <a:schemeClr val="bg2"/>
                </a:solidFill>
              </a:rPr>
              <a:t>/2</a:t>
            </a:r>
          </a:p>
        </p:txBody>
      </p:sp>
      <p:sp>
        <p:nvSpPr>
          <p:cNvPr id="6149" name="Rectangle 8"/>
          <p:cNvSpPr>
            <a:spLocks noChangeArrowheads="1"/>
          </p:cNvSpPr>
          <p:nvPr/>
        </p:nvSpPr>
        <p:spPr bwMode="auto">
          <a:xfrm>
            <a:off x="1219200" y="36576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 </a:t>
            </a:r>
          </a:p>
          <a:p>
            <a:r>
              <a:rPr lang="en-US" sz="1600" b="1">
                <a:solidFill>
                  <a:schemeClr val="bg2"/>
                </a:solidFill>
              </a:rPr>
              <a:t>subproblem 1</a:t>
            </a:r>
            <a:endParaRPr lang="en-US"/>
          </a:p>
        </p:txBody>
      </p:sp>
      <p:sp>
        <p:nvSpPr>
          <p:cNvPr id="6150" name="Rectangle 9"/>
          <p:cNvSpPr>
            <a:spLocks noChangeArrowheads="1"/>
          </p:cNvSpPr>
          <p:nvPr/>
        </p:nvSpPr>
        <p:spPr bwMode="auto">
          <a:xfrm>
            <a:off x="3429000" y="54102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</a:t>
            </a:r>
          </a:p>
          <a:p>
            <a:r>
              <a:rPr lang="en-US" sz="1600" b="1">
                <a:solidFill>
                  <a:schemeClr val="bg2"/>
                </a:solidFill>
              </a:rPr>
              <a:t>the original problem</a:t>
            </a:r>
            <a:endParaRPr lang="en-US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5562600" y="36576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 </a:t>
            </a:r>
          </a:p>
          <a:p>
            <a:r>
              <a:rPr lang="en-US" sz="1600" b="1">
                <a:solidFill>
                  <a:schemeClr val="bg2"/>
                </a:solidFill>
              </a:rPr>
              <a:t>subproblem 2</a:t>
            </a:r>
            <a:endParaRPr lang="en-US"/>
          </a:p>
        </p:txBody>
      </p:sp>
      <p:sp>
        <p:nvSpPr>
          <p:cNvPr id="6152" name="Line 11"/>
          <p:cNvSpPr>
            <a:spLocks noChangeShapeType="1"/>
          </p:cNvSpPr>
          <p:nvPr/>
        </p:nvSpPr>
        <p:spPr bwMode="auto">
          <a:xfrm flipH="1">
            <a:off x="2667000" y="2057400"/>
            <a:ext cx="14478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3" name="Line 12"/>
          <p:cNvSpPr>
            <a:spLocks noChangeShapeType="1"/>
          </p:cNvSpPr>
          <p:nvPr/>
        </p:nvSpPr>
        <p:spPr bwMode="auto">
          <a:xfrm>
            <a:off x="4953000" y="2057400"/>
            <a:ext cx="15240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4" name="Oval 4"/>
          <p:cNvSpPr>
            <a:spLocks noChangeArrowheads="1"/>
          </p:cNvSpPr>
          <p:nvPr/>
        </p:nvSpPr>
        <p:spPr bwMode="auto">
          <a:xfrm>
            <a:off x="3429000" y="12954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bg2"/>
                </a:solidFill>
              </a:rPr>
              <a:t>a problem of size </a:t>
            </a:r>
            <a:r>
              <a:rPr lang="en-US" sz="1800" b="1" i="1">
                <a:solidFill>
                  <a:schemeClr val="bg2"/>
                </a:solidFill>
              </a:rPr>
              <a:t>n</a:t>
            </a:r>
            <a:endParaRPr lang="en-US" sz="1800" b="1">
              <a:solidFill>
                <a:schemeClr val="bg2"/>
              </a:solidFill>
            </a:endParaRPr>
          </a:p>
        </p:txBody>
      </p:sp>
      <p:sp>
        <p:nvSpPr>
          <p:cNvPr id="6155" name="Line 13"/>
          <p:cNvSpPr>
            <a:spLocks noChangeShapeType="1"/>
          </p:cNvSpPr>
          <p:nvPr/>
        </p:nvSpPr>
        <p:spPr bwMode="auto">
          <a:xfrm>
            <a:off x="2286000" y="32004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6" name="Line 14"/>
          <p:cNvSpPr>
            <a:spLocks noChangeShapeType="1"/>
          </p:cNvSpPr>
          <p:nvPr/>
        </p:nvSpPr>
        <p:spPr bwMode="auto">
          <a:xfrm>
            <a:off x="6705600" y="32004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7" name="Line 15"/>
          <p:cNvSpPr>
            <a:spLocks noChangeShapeType="1"/>
          </p:cNvSpPr>
          <p:nvPr/>
        </p:nvSpPr>
        <p:spPr bwMode="auto">
          <a:xfrm>
            <a:off x="2286000" y="43434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8" name="Line 16"/>
          <p:cNvSpPr>
            <a:spLocks noChangeShapeType="1"/>
          </p:cNvSpPr>
          <p:nvPr/>
        </p:nvSpPr>
        <p:spPr bwMode="auto">
          <a:xfrm>
            <a:off x="6705600" y="43434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9" name="Line 17"/>
          <p:cNvSpPr>
            <a:spLocks noChangeShapeType="1"/>
          </p:cNvSpPr>
          <p:nvPr/>
        </p:nvSpPr>
        <p:spPr bwMode="auto">
          <a:xfrm>
            <a:off x="2286000" y="4876800"/>
            <a:ext cx="4419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60" name="Line 18"/>
          <p:cNvSpPr>
            <a:spLocks noChangeShapeType="1"/>
          </p:cNvSpPr>
          <p:nvPr/>
        </p:nvSpPr>
        <p:spPr bwMode="auto">
          <a:xfrm>
            <a:off x="4572000" y="4876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61" name="Text Box 19"/>
          <p:cNvSpPr txBox="1">
            <a:spLocks noChangeArrowheads="1"/>
          </p:cNvSpPr>
          <p:nvPr/>
        </p:nvSpPr>
        <p:spPr bwMode="auto">
          <a:xfrm>
            <a:off x="3581400" y="17526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9933"/>
                </a:solidFill>
              </a:rPr>
              <a:t>(instance)</a:t>
            </a:r>
          </a:p>
        </p:txBody>
      </p:sp>
      <p:sp>
        <p:nvSpPr>
          <p:cNvPr id="281620" name="Text Box 20"/>
          <p:cNvSpPr txBox="1">
            <a:spLocks noChangeArrowheads="1"/>
          </p:cNvSpPr>
          <p:nvPr/>
        </p:nvSpPr>
        <p:spPr bwMode="auto">
          <a:xfrm>
            <a:off x="6324600" y="5426075"/>
            <a:ext cx="2743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>
                <a:solidFill>
                  <a:srgbClr val="FF6600"/>
                </a:solidFill>
              </a:rPr>
              <a:t>It general leads to a recursive algorithm!</a:t>
            </a:r>
          </a:p>
        </p:txBody>
      </p:sp>
    </p:spTree>
    <p:extLst>
      <p:ext uri="{BB962C8B-B14F-4D97-AF65-F5344CB8AC3E}">
        <p14:creationId xmlns:p14="http://schemas.microsoft.com/office/powerpoint/2010/main" xmlns="" val="304006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</a:t>
            </a:r>
            <a:r>
              <a:rPr lang="en-US" dirty="0" err="1" smtClean="0"/>
              <a:t>Subarray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You can buy a unit of stock, only </a:t>
            </a:r>
            <a:r>
              <a:rPr lang="en-US" i="1" dirty="0" smtClean="0"/>
              <a:t>one</a:t>
            </a:r>
            <a:r>
              <a:rPr lang="en-US" dirty="0" smtClean="0"/>
              <a:t> time, then sell it at a later date</a:t>
            </a:r>
          </a:p>
          <a:p>
            <a:pPr lvl="1"/>
            <a:r>
              <a:rPr lang="en-US" dirty="0" smtClean="0"/>
              <a:t>Buy/sell at end of day</a:t>
            </a:r>
          </a:p>
          <a:p>
            <a:endParaRPr lang="en-US" dirty="0" smtClean="0"/>
          </a:p>
          <a:p>
            <a:r>
              <a:rPr lang="en-US" dirty="0" smtClean="0"/>
              <a:t>Strategy: buy low, sell high</a:t>
            </a:r>
          </a:p>
          <a:p>
            <a:pPr lvl="1"/>
            <a:r>
              <a:rPr lang="en-US" dirty="0" smtClean="0"/>
              <a:t>The lowest price may appear after the highest price</a:t>
            </a:r>
          </a:p>
          <a:p>
            <a:endParaRPr lang="en-US" dirty="0" smtClean="0"/>
          </a:p>
          <a:p>
            <a:r>
              <a:rPr lang="en-US" dirty="0" smtClean="0"/>
              <a:t>Assume you know future prices</a:t>
            </a:r>
          </a:p>
          <a:p>
            <a:endParaRPr lang="en-US" dirty="0" smtClean="0"/>
          </a:p>
          <a:p>
            <a:r>
              <a:rPr lang="en-US" dirty="0" smtClean="0"/>
              <a:t>Can you maximize profit by buying at lowest price and selling at highest price?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356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 lowest sell highest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H="1" flipV="1">
            <a:off x="2286000" y="2209800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90800" y="22098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2705100" y="2552700"/>
            <a:ext cx="609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3086100" y="2476500"/>
            <a:ext cx="533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81400" y="2438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3581400" y="2895600"/>
            <a:ext cx="9144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4038600" y="2743200"/>
            <a:ext cx="9144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800600" y="25908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029200" y="25146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334000" y="25146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5562600" y="2819400"/>
            <a:ext cx="533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5867400" y="2895600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172200" y="2819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477000" y="28194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86000" y="4038600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 flipH="1">
            <a:off x="2400300" y="4305300"/>
            <a:ext cx="990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H="1" flipV="1">
            <a:off x="3009900" y="4457700"/>
            <a:ext cx="685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6200000" flipH="1">
            <a:off x="3314700" y="4610100"/>
            <a:ext cx="990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038600" y="5105400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8928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buy/sell pairs are possible over </a:t>
            </a:r>
            <a:r>
              <a:rPr lang="en-US" i="1" dirty="0" smtClean="0"/>
              <a:t>n</a:t>
            </a:r>
            <a:r>
              <a:rPr lang="en-US" dirty="0" smtClean="0"/>
              <a:t> days?</a:t>
            </a:r>
          </a:p>
          <a:p>
            <a:r>
              <a:rPr lang="en-US" dirty="0" smtClean="0"/>
              <a:t>Evaluate each pair and keep track of maximum</a:t>
            </a:r>
          </a:p>
          <a:p>
            <a:r>
              <a:rPr lang="en-US" dirty="0" smtClean="0"/>
              <a:t>Can we do better?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064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Find sequence of days so that: </a:t>
            </a:r>
          </a:p>
          <a:p>
            <a:pPr lvl="1"/>
            <a:r>
              <a:rPr lang="en-US" dirty="0" smtClean="0"/>
              <a:t>the net change from last to first is maximized</a:t>
            </a:r>
          </a:p>
          <a:p>
            <a:r>
              <a:rPr lang="en-US" dirty="0" smtClean="0"/>
              <a:t>Look at the daily change in price</a:t>
            </a:r>
          </a:p>
          <a:p>
            <a:pPr lvl="1"/>
            <a:r>
              <a:rPr lang="en-US" dirty="0" smtClean="0"/>
              <a:t>Change on day </a:t>
            </a:r>
            <a:r>
              <a:rPr lang="en-US" i="1" dirty="0" err="1" smtClean="0"/>
              <a:t>i</a:t>
            </a:r>
            <a:r>
              <a:rPr lang="en-US" dirty="0" smtClean="0"/>
              <a:t>: price day </a:t>
            </a:r>
            <a:r>
              <a:rPr lang="en-US" i="1" dirty="0" err="1" smtClean="0"/>
              <a:t>i</a:t>
            </a:r>
            <a:r>
              <a:rPr lang="en-US" dirty="0" smtClean="0"/>
              <a:t> minus price day </a:t>
            </a:r>
            <a:r>
              <a:rPr lang="en-US" i="1" dirty="0" smtClean="0"/>
              <a:t>i</a:t>
            </a:r>
            <a:r>
              <a:rPr lang="en-US" dirty="0" smtClean="0"/>
              <a:t>-1</a:t>
            </a:r>
          </a:p>
          <a:p>
            <a:pPr lvl="1"/>
            <a:r>
              <a:rPr lang="en-US" dirty="0" smtClean="0"/>
              <a:t>We now have an array of changes (numbers), e.g.</a:t>
            </a:r>
          </a:p>
          <a:p>
            <a:pPr lvl="2">
              <a:buNone/>
            </a:pPr>
            <a:r>
              <a:rPr lang="en-US" dirty="0" smtClean="0"/>
              <a:t>12,-3,-24,20,-3,-16,-23,18,20,-7,12,-5,-22,14,-4,6 </a:t>
            </a:r>
          </a:p>
          <a:p>
            <a:pPr lvl="1"/>
            <a:r>
              <a:rPr lang="en-US" dirty="0" smtClean="0"/>
              <a:t>Find contiguous </a:t>
            </a:r>
            <a:r>
              <a:rPr lang="en-US" dirty="0" err="1" smtClean="0"/>
              <a:t>subarray</a:t>
            </a:r>
            <a:r>
              <a:rPr lang="en-US" dirty="0" smtClean="0"/>
              <a:t> with largest sum</a:t>
            </a:r>
          </a:p>
          <a:p>
            <a:pPr lvl="2"/>
            <a:r>
              <a:rPr lang="en-US" b="1" dirty="0" smtClean="0"/>
              <a:t>maximum </a:t>
            </a:r>
            <a:r>
              <a:rPr lang="en-US" b="1" dirty="0" err="1" smtClean="0"/>
              <a:t>subarray</a:t>
            </a:r>
            <a:endParaRPr lang="en-US" b="1" dirty="0" smtClean="0"/>
          </a:p>
          <a:p>
            <a:pPr lvl="1"/>
            <a:r>
              <a:rPr lang="en-US" dirty="0" smtClean="0"/>
              <a:t>E.g.: buy after day 7, sell after day 11</a:t>
            </a:r>
          </a:p>
        </p:txBody>
      </p:sp>
    </p:spTree>
    <p:extLst>
      <p:ext uri="{BB962C8B-B14F-4D97-AF65-F5344CB8AC3E}">
        <p14:creationId xmlns:p14="http://schemas.microsoft.com/office/powerpoint/2010/main" xmlns="" val="348429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Trivial if only positive numbers (assume not)</a:t>
            </a:r>
          </a:p>
          <a:p>
            <a:endParaRPr lang="en-US" dirty="0" smtClean="0"/>
          </a:p>
          <a:p>
            <a:r>
              <a:rPr lang="en-US" dirty="0" smtClean="0"/>
              <a:t>Need to check O(n</a:t>
            </a:r>
            <a:r>
              <a:rPr lang="en-US" baseline="30000" dirty="0" smtClean="0"/>
              <a:t>2</a:t>
            </a:r>
            <a:r>
              <a:rPr lang="en-US" dirty="0" smtClean="0"/>
              <a:t>) pairs</a:t>
            </a:r>
          </a:p>
          <a:p>
            <a:endParaRPr lang="en-US" dirty="0" smtClean="0"/>
          </a:p>
          <a:p>
            <a:r>
              <a:rPr lang="en-US" dirty="0" smtClean="0"/>
              <a:t>For each pair, find the sum</a:t>
            </a:r>
          </a:p>
          <a:p>
            <a:endParaRPr lang="en-US" dirty="0" smtClean="0"/>
          </a:p>
          <a:p>
            <a:r>
              <a:rPr lang="en-US" dirty="0" smtClean="0"/>
              <a:t>Thus total time is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883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Divide-and-Conquer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A[low..high]</a:t>
            </a:r>
          </a:p>
          <a:p>
            <a:r>
              <a:rPr lang="en-US" dirty="0" smtClean="0"/>
              <a:t>Divide in the middle: </a:t>
            </a:r>
          </a:p>
          <a:p>
            <a:pPr lvl="1"/>
            <a:r>
              <a:rPr lang="en-US" dirty="0" smtClean="0"/>
              <a:t>A[</a:t>
            </a:r>
            <a:r>
              <a:rPr lang="en-US" dirty="0" err="1" smtClean="0"/>
              <a:t>low,mid</a:t>
            </a:r>
            <a:r>
              <a:rPr lang="en-US" dirty="0" smtClean="0"/>
              <a:t>], A[mid+1,high]</a:t>
            </a:r>
          </a:p>
          <a:p>
            <a:r>
              <a:rPr lang="en-US" dirty="0" smtClean="0"/>
              <a:t>Any </a:t>
            </a:r>
            <a:r>
              <a:rPr lang="en-US" dirty="0" err="1" smtClean="0"/>
              <a:t>subarray</a:t>
            </a:r>
            <a:r>
              <a:rPr lang="en-US" dirty="0" smtClean="0"/>
              <a:t> A[</a:t>
            </a:r>
            <a:r>
              <a:rPr lang="en-US" dirty="0" err="1" smtClean="0"/>
              <a:t>i</a:t>
            </a:r>
            <a:r>
              <a:rPr lang="en-US" dirty="0" smtClean="0"/>
              <a:t>,..j] is</a:t>
            </a:r>
          </a:p>
          <a:p>
            <a:pPr lvl="1">
              <a:buNone/>
            </a:pPr>
            <a:r>
              <a:rPr lang="en-US" dirty="0" smtClean="0"/>
              <a:t>(1) Entirely in A[</a:t>
            </a:r>
            <a:r>
              <a:rPr lang="en-US" dirty="0" err="1" smtClean="0"/>
              <a:t>low,mid</a:t>
            </a:r>
            <a:r>
              <a:rPr lang="en-US" dirty="0" smtClean="0"/>
              <a:t>]</a:t>
            </a:r>
          </a:p>
          <a:p>
            <a:pPr lvl="1">
              <a:buNone/>
            </a:pPr>
            <a:r>
              <a:rPr lang="en-US" dirty="0" smtClean="0"/>
              <a:t>(2) Entirely in A[mid+1,high]</a:t>
            </a:r>
          </a:p>
          <a:p>
            <a:pPr lvl="1">
              <a:buNone/>
            </a:pPr>
            <a:r>
              <a:rPr lang="en-US" dirty="0" smtClean="0"/>
              <a:t>(3) In both</a:t>
            </a:r>
          </a:p>
          <a:p>
            <a:r>
              <a:rPr lang="en-US" dirty="0" smtClean="0"/>
              <a:t>(1) and (2) can be found recursively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538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1240</Words>
  <Application>Microsoft Office PowerPoint</Application>
  <PresentationFormat>On-screen Show (4:3)</PresentationFormat>
  <Paragraphs>200</Paragraphs>
  <Slides>28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CSE408 Divide and Conquer</vt:lpstr>
      <vt:lpstr>Divide-and-Conquer</vt:lpstr>
      <vt:lpstr>Divide-and-Conquer Technique (cont.)</vt:lpstr>
      <vt:lpstr>Maximum Subarray Problem</vt:lpstr>
      <vt:lpstr>Buy lowest sell highest</vt:lpstr>
      <vt:lpstr>Brute force</vt:lpstr>
      <vt:lpstr>Transformation</vt:lpstr>
      <vt:lpstr>Brute force again</vt:lpstr>
      <vt:lpstr>Divide-and-Conquer</vt:lpstr>
      <vt:lpstr>Divide-and-Conquer (cont.)</vt:lpstr>
      <vt:lpstr>Divide-and-Conquer (cont.)</vt:lpstr>
      <vt:lpstr>Time analysis</vt:lpstr>
      <vt:lpstr>Slide 13</vt:lpstr>
      <vt:lpstr>Karatsuba’s Multiplication Algorithm</vt:lpstr>
      <vt:lpstr>Continued.</vt:lpstr>
      <vt:lpstr>Continued.</vt:lpstr>
      <vt:lpstr>Continued.</vt:lpstr>
      <vt:lpstr>Continued.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Answers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CSE408 Divide and Conquer</dc:title>
  <dc:creator>Ritika</dc:creator>
  <cp:lastModifiedBy>Nikhil Vaid</cp:lastModifiedBy>
  <cp:revision>12</cp:revision>
  <dcterms:created xsi:type="dcterms:W3CDTF">2024-02-13T05:29:12Z</dcterms:created>
  <dcterms:modified xsi:type="dcterms:W3CDTF">2024-02-15T04:22:41Z</dcterms:modified>
</cp:coreProperties>
</file>