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3" r:id="rId4"/>
    <p:sldId id="259" r:id="rId5"/>
    <p:sldId id="264" r:id="rId6"/>
    <p:sldId id="260" r:id="rId7"/>
    <p:sldId id="261" r:id="rId8"/>
    <p:sldId id="262"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pPr/>
              <a:t>12-03-2024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pPr/>
              <a:t>‹#›</a:t>
            </a:fld>
            <a:endParaRPr lang="en-IN"/>
          </a:p>
        </p:txBody>
      </p:sp>
    </p:spTree>
    <p:extLst>
      <p:ext uri="{BB962C8B-B14F-4D97-AF65-F5344CB8AC3E}">
        <p14:creationId xmlns:p14="http://schemas.microsoft.com/office/powerpoint/2010/main" xmlns=""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pPr/>
              <a:t>1</a:t>
            </a:fld>
            <a:endParaRPr lang="en-IN"/>
          </a:p>
        </p:txBody>
      </p:sp>
    </p:spTree>
    <p:extLst>
      <p:ext uri="{BB962C8B-B14F-4D97-AF65-F5344CB8AC3E}">
        <p14:creationId xmlns:p14="http://schemas.microsoft.com/office/powerpoint/2010/main" xmlns="" val="314842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pPr/>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pPr/>
              <a:t>12-03-2024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pPr/>
              <a:t>‹#›</a:t>
            </a:fld>
            <a:endParaRPr lang="en-IN"/>
          </a:p>
        </p:txBody>
      </p:sp>
    </p:spTree>
    <p:extLst>
      <p:ext uri="{BB962C8B-B14F-4D97-AF65-F5344CB8AC3E}">
        <p14:creationId xmlns:p14="http://schemas.microsoft.com/office/powerpoint/2010/main" xmlns=""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smtClean="0">
                <a:effectLst/>
                <a:latin typeface="Broadway" pitchFamily="82" charset="0"/>
              </a:rPr>
              <a:t>CSE408</a:t>
            </a:r>
            <a:br>
              <a:rPr lang="en-US" sz="4800" b="0" smtClean="0">
                <a:effectLst/>
                <a:latin typeface="Broadway" pitchFamily="82" charset="0"/>
              </a:rPr>
            </a:br>
            <a:r>
              <a:rPr lang="en-US" sz="4800" b="0" smtClean="0">
                <a:effectLst/>
                <a:latin typeface="Broadway" pitchFamily="82" charset="0"/>
              </a:rPr>
              <a:t>Divide and Conquer</a:t>
            </a:r>
            <a:endParaRPr lang="en-IN" sz="4800" b="0" smtClean="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691821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t>
            </a:r>
            <a:r>
              <a:rPr lang="en-US" sz="2400" b="1" dirty="0" smtClean="0"/>
              <a:t>analysis</a:t>
            </a:r>
            <a:r>
              <a:rPr lang="en-US" sz="2000" dirty="0" smtClean="0"/>
              <a:t> particularly </a:t>
            </a:r>
            <a:r>
              <a:rPr lang="en-US" sz="2000" dirty="0"/>
              <a:t>in signal processing and frequency domain analysis. Here are some common applications of FFT in data analysis:</a:t>
            </a:r>
          </a:p>
          <a:p>
            <a:pPr marL="0" indent="0" algn="just">
              <a:buNone/>
            </a:pPr>
            <a:endParaRPr lang="en-US" sz="2000" dirty="0"/>
          </a:p>
          <a:p>
            <a:pPr marL="0" indent="0" algn="just">
              <a:buNone/>
            </a:pPr>
            <a:r>
              <a:rPr lang="en-US" sz="2000" dirty="0"/>
              <a:t>1. </a:t>
            </a:r>
            <a:r>
              <a:rPr lang="en-US" sz="2000" dirty="0" smtClean="0"/>
              <a:t>Signal </a:t>
            </a:r>
            <a:r>
              <a:rPr lang="en-US" sz="2000" dirty="0"/>
              <a:t>Processing</a:t>
            </a:r>
            <a:r>
              <a:rPr lang="en-US" sz="2000" dirty="0" smtClean="0"/>
              <a:t>:</a:t>
            </a:r>
            <a:endParaRPr lang="en-US" sz="2000" dirty="0"/>
          </a:p>
          <a:p>
            <a:pPr marL="0" indent="0" algn="just">
              <a:buNone/>
            </a:pPr>
            <a:r>
              <a:rPr lang="en-US" sz="2000" dirty="0"/>
              <a:t>   - </a:t>
            </a:r>
            <a:r>
              <a:rPr lang="en-US" sz="2000" dirty="0" smtClean="0"/>
              <a:t>Frequency </a:t>
            </a:r>
            <a:r>
              <a:rPr lang="en-US" sz="2000" dirty="0"/>
              <a:t>Analysis</a:t>
            </a:r>
            <a:r>
              <a:rPr lang="en-US" sz="2000" dirty="0" smtClean="0"/>
              <a:t>: </a:t>
            </a:r>
            <a:r>
              <a:rPr lang="en-US" sz="2000" dirty="0"/>
              <a:t>FFT can be used to analyze the frequency components of a signal. This is crucial in understanding the periodicity and dominant frequencies present in a time-series signal.</a:t>
            </a:r>
          </a:p>
          <a:p>
            <a:pPr marL="0" indent="0" algn="just">
              <a:buNone/>
            </a:pPr>
            <a:r>
              <a:rPr lang="en-US" sz="2000" dirty="0"/>
              <a:t>   - </a:t>
            </a:r>
            <a:r>
              <a:rPr lang="en-US" sz="2000" dirty="0" smtClean="0"/>
              <a:t>Filtering: </a:t>
            </a:r>
            <a:r>
              <a:rPr lang="en-US" sz="2000" dirty="0"/>
              <a:t>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t>
            </a:r>
            <a:r>
              <a:rPr lang="en-US" sz="2000" dirty="0" smtClean="0"/>
              <a:t>Audio </a:t>
            </a:r>
            <a:r>
              <a:rPr lang="en-US" sz="2000" dirty="0"/>
              <a:t>Processing</a:t>
            </a:r>
            <a:r>
              <a:rPr lang="en-US" sz="2000" dirty="0" smtClean="0"/>
              <a:t>:</a:t>
            </a:r>
            <a:endParaRPr lang="en-US" sz="2000" dirty="0"/>
          </a:p>
          <a:p>
            <a:pPr marL="0" indent="0" algn="just">
              <a:buNone/>
            </a:pPr>
            <a:r>
              <a:rPr lang="en-US" sz="2000" dirty="0"/>
              <a:t>   - </a:t>
            </a:r>
            <a:r>
              <a:rPr lang="en-US" sz="2000" dirty="0" smtClean="0"/>
              <a:t>Spectrum </a:t>
            </a:r>
            <a:r>
              <a:rPr lang="en-US" sz="2000" dirty="0"/>
              <a:t>Analysis</a:t>
            </a:r>
            <a:r>
              <a:rPr lang="en-US" sz="2000" dirty="0" smtClean="0"/>
              <a:t>: </a:t>
            </a:r>
            <a:r>
              <a:rPr lang="en-US" sz="2000" dirty="0"/>
              <a:t>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xmlns="" val="53372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a:t>
            </a:r>
            <a:r>
              <a:rPr lang="en-US" sz="2000" dirty="0" smtClean="0"/>
              <a:t>Vibration Analysis:</a:t>
            </a:r>
          </a:p>
          <a:p>
            <a:pPr algn="just"/>
            <a:r>
              <a:rPr lang="en-US" sz="2000" dirty="0"/>
              <a:t> - </a:t>
            </a:r>
            <a:r>
              <a:rPr lang="en-US" sz="2000" dirty="0" smtClean="0"/>
              <a:t>Modal Analysis: structural </a:t>
            </a:r>
            <a:r>
              <a:rPr lang="en-US" sz="2000" dirty="0"/>
              <a:t>engineering or machinery monitoring, FFT is used to analyze vibrations. It helps identify natural frequencies, modes of vibration, and potential structural issues.</a:t>
            </a:r>
          </a:p>
          <a:p>
            <a:pPr algn="just"/>
            <a:endParaRPr lang="en-US" sz="2000" dirty="0"/>
          </a:p>
          <a:p>
            <a:pPr algn="just"/>
            <a:r>
              <a:rPr lang="en-US" sz="2000" dirty="0"/>
              <a:t>4. </a:t>
            </a:r>
            <a:r>
              <a:rPr lang="en-US" sz="2000" dirty="0" smtClean="0"/>
              <a:t>Image </a:t>
            </a:r>
            <a:r>
              <a:rPr lang="en-US" sz="2000" dirty="0"/>
              <a:t>Processing</a:t>
            </a:r>
            <a:r>
              <a:rPr lang="en-US" sz="2000" dirty="0" smtClean="0"/>
              <a:t>:</a:t>
            </a:r>
            <a:endParaRPr lang="en-US" sz="2000" dirty="0"/>
          </a:p>
          <a:p>
            <a:pPr algn="just"/>
            <a:r>
              <a:rPr lang="en-US" sz="2000" dirty="0"/>
              <a:t>   - </a:t>
            </a:r>
            <a:r>
              <a:rPr lang="en-US" sz="2000" dirty="0" smtClean="0"/>
              <a:t>Image </a:t>
            </a:r>
            <a:r>
              <a:rPr lang="en-US" sz="2000" dirty="0"/>
              <a:t>Enhancement</a:t>
            </a:r>
            <a:r>
              <a:rPr lang="en-US" sz="2000" dirty="0" smtClean="0"/>
              <a:t>: </a:t>
            </a:r>
            <a:r>
              <a:rPr lang="en-US" sz="2000" dirty="0"/>
              <a:t>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a:t>
            </a:r>
            <a:r>
              <a:rPr lang="en-US" sz="2000" dirty="0" smtClean="0"/>
              <a:t>Biomedical </a:t>
            </a:r>
            <a:r>
              <a:rPr lang="en-US" sz="2000" dirty="0"/>
              <a:t>Signal Analysis</a:t>
            </a:r>
            <a:r>
              <a:rPr lang="en-US" sz="2000" dirty="0" smtClean="0"/>
              <a:t>:</a:t>
            </a:r>
            <a:endParaRPr lang="en-US" sz="2000" dirty="0"/>
          </a:p>
          <a:p>
            <a:pPr algn="just"/>
            <a:r>
              <a:rPr lang="en-US" sz="2000" dirty="0"/>
              <a:t>   - </a:t>
            </a:r>
            <a:r>
              <a:rPr lang="en-US" sz="2000" dirty="0" smtClean="0"/>
              <a:t>Electroencephalography </a:t>
            </a:r>
            <a:r>
              <a:rPr lang="en-US" sz="2000" dirty="0"/>
              <a:t>(EEG) and Electrocardiography (ECG</a:t>
            </a:r>
            <a:r>
              <a:rPr lang="en-US" sz="2000" dirty="0" smtClean="0"/>
              <a:t>): </a:t>
            </a:r>
            <a:r>
              <a:rPr lang="en-US" sz="2000" dirty="0"/>
              <a:t>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xmlns="" val="32197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a:t>
            </a:r>
            <a:r>
              <a:rPr lang="en-US" sz="2000" dirty="0" smtClean="0"/>
              <a:t>Communication </a:t>
            </a:r>
            <a:r>
              <a:rPr lang="en-US" sz="2000" dirty="0"/>
              <a:t>Systems</a:t>
            </a:r>
            <a:r>
              <a:rPr lang="en-US" sz="2000" dirty="0" smtClean="0"/>
              <a:t>:</a:t>
            </a:r>
            <a:endParaRPr lang="en-US" sz="2000" dirty="0"/>
          </a:p>
          <a:p>
            <a:pPr marL="0" indent="0" algn="just">
              <a:buNone/>
            </a:pPr>
            <a:r>
              <a:rPr lang="en-US" sz="2000" dirty="0"/>
              <a:t>   - </a:t>
            </a:r>
            <a:r>
              <a:rPr lang="en-US" sz="2000" dirty="0" smtClean="0"/>
              <a:t>Modulation </a:t>
            </a:r>
            <a:r>
              <a:rPr lang="en-US" sz="2000" dirty="0"/>
              <a:t>Analysis</a:t>
            </a:r>
            <a:r>
              <a:rPr lang="en-US" sz="2000" dirty="0" smtClean="0"/>
              <a:t>: </a:t>
            </a:r>
            <a:r>
              <a:rPr lang="en-US" sz="2000" dirty="0"/>
              <a:t>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a:t>
            </a:r>
            <a:r>
              <a:rPr lang="en-US" sz="2000" dirty="0" smtClean="0"/>
              <a:t>Financial </a:t>
            </a:r>
            <a:r>
              <a:rPr lang="en-US" sz="2000" dirty="0"/>
              <a:t>Time Series Analysis</a:t>
            </a:r>
            <a:r>
              <a:rPr lang="en-US" sz="2000" dirty="0" smtClean="0"/>
              <a:t>:</a:t>
            </a:r>
            <a:endParaRPr lang="en-US" sz="2000" dirty="0"/>
          </a:p>
          <a:p>
            <a:pPr marL="0" indent="0" algn="just">
              <a:buNone/>
            </a:pPr>
            <a:r>
              <a:rPr lang="en-US" sz="2000" dirty="0"/>
              <a:t>   - </a:t>
            </a:r>
            <a:r>
              <a:rPr lang="en-US" sz="2000" dirty="0" smtClean="0"/>
              <a:t>Market </a:t>
            </a:r>
            <a:r>
              <a:rPr lang="en-US" sz="2000" dirty="0"/>
              <a:t>Analysis</a:t>
            </a:r>
            <a:r>
              <a:rPr lang="en-US" sz="2000" dirty="0" smtClean="0"/>
              <a:t>: </a:t>
            </a:r>
            <a:r>
              <a:rPr lang="en-US" sz="2000" dirty="0"/>
              <a:t>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a:t>
            </a:r>
            <a:r>
              <a:rPr lang="en-US" sz="2000" dirty="0" smtClean="0"/>
              <a:t>Climate </a:t>
            </a:r>
            <a:r>
              <a:rPr lang="en-US" sz="2000" dirty="0"/>
              <a:t>and Environmental Data</a:t>
            </a:r>
            <a:r>
              <a:rPr lang="en-US" sz="2000" dirty="0" smtClean="0"/>
              <a:t>:</a:t>
            </a:r>
            <a:endParaRPr lang="en-US" sz="2000" dirty="0"/>
          </a:p>
          <a:p>
            <a:pPr marL="0" indent="0" algn="just">
              <a:buNone/>
            </a:pPr>
            <a:r>
              <a:rPr lang="en-US" sz="2000" dirty="0"/>
              <a:t>   - </a:t>
            </a:r>
            <a:r>
              <a:rPr lang="en-US" sz="2000" dirty="0" smtClean="0"/>
              <a:t>Spectral </a:t>
            </a:r>
            <a:r>
              <a:rPr lang="en-US" sz="2000" dirty="0"/>
              <a:t>Analysis</a:t>
            </a:r>
            <a:r>
              <a:rPr lang="en-US" sz="2000" dirty="0" smtClean="0"/>
              <a:t>: </a:t>
            </a:r>
            <a:r>
              <a:rPr lang="en-US" sz="2000" dirty="0"/>
              <a:t>FFT can be used to analyze climate data, such as temperature or rainfall patterns. Identifying dominant frequencies can help in understanding climatic cycles</a:t>
            </a:r>
            <a:r>
              <a:rPr lang="en-US" sz="2000" dirty="0" smtClean="0"/>
              <a:t>.</a:t>
            </a:r>
            <a:endParaRPr lang="en-US" sz="2000" dirty="0"/>
          </a:p>
        </p:txBody>
      </p:sp>
    </p:spTree>
    <p:extLst>
      <p:ext uri="{BB962C8B-B14F-4D97-AF65-F5344CB8AC3E}">
        <p14:creationId xmlns:p14="http://schemas.microsoft.com/office/powerpoint/2010/main" xmlns="" val="396422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Autofit/>
          </a:bodyPr>
          <a:lstStyle/>
          <a:p>
            <a:pPr marL="0" indent="0">
              <a:buNone/>
            </a:pPr>
            <a:r>
              <a:rPr lang="en-IN" sz="1800" b="1" dirty="0"/>
              <a:t>1. What does the Fourier Transform do?</a:t>
            </a:r>
            <a:endParaRPr lang="en-IN" sz="1800" dirty="0"/>
          </a:p>
          <a:p>
            <a:pPr marL="0" indent="0">
              <a:buNone/>
            </a:pPr>
            <a:r>
              <a:rPr lang="en-IN" sz="1800" dirty="0">
                <a:solidFill>
                  <a:srgbClr val="FF0000"/>
                </a:solidFill>
              </a:rPr>
              <a:t>(a) Converts a signal from time domain to frequency domain. (Right Answer)</a:t>
            </a:r>
          </a:p>
          <a:p>
            <a:pPr marL="0" indent="0">
              <a:buNone/>
            </a:pPr>
            <a:r>
              <a:rPr lang="en-IN" sz="1800" dirty="0"/>
              <a:t>(b) Sorts a list of numbers in ascending order.</a:t>
            </a:r>
          </a:p>
          <a:p>
            <a:pPr marL="0" indent="0">
              <a:buNone/>
            </a:pPr>
            <a:r>
              <a:rPr lang="en-IN" sz="1800" dirty="0"/>
              <a:t>(c) Encrypts data for secure transmission.</a:t>
            </a:r>
          </a:p>
          <a:p>
            <a:pPr marL="0" indent="0">
              <a:buNone/>
            </a:pPr>
            <a:r>
              <a:rPr lang="en-IN" sz="1800" dirty="0"/>
              <a:t>(d) Calculates the area under a curve.</a:t>
            </a:r>
          </a:p>
          <a:p>
            <a:pPr marL="0" indent="0">
              <a:buNone/>
            </a:pPr>
            <a:r>
              <a:rPr lang="en-IN" sz="1800" dirty="0"/>
              <a:t> </a:t>
            </a:r>
          </a:p>
          <a:p>
            <a:pPr marL="0" indent="0">
              <a:buNone/>
            </a:pPr>
            <a:r>
              <a:rPr lang="en-IN" sz="1800" b="1" dirty="0"/>
              <a:t>2. What is the inverse Fourier Transform used for?</a:t>
            </a:r>
            <a:endParaRPr lang="en-IN" sz="1800" dirty="0"/>
          </a:p>
          <a:p>
            <a:pPr marL="0" indent="0">
              <a:buNone/>
            </a:pPr>
            <a:r>
              <a:rPr lang="en-IN" sz="1800" dirty="0"/>
              <a:t>(a) To identify the highest frequency component in a signal.</a:t>
            </a:r>
          </a:p>
          <a:p>
            <a:pPr marL="0" indent="0">
              <a:buNone/>
            </a:pPr>
            <a:r>
              <a:rPr lang="en-IN" sz="1800" dirty="0"/>
              <a:t>(b) To remove noise from a signal.</a:t>
            </a:r>
          </a:p>
          <a:p>
            <a:pPr marL="0" indent="0">
              <a:buNone/>
            </a:pPr>
            <a:r>
              <a:rPr lang="en-IN" sz="1800" dirty="0">
                <a:solidFill>
                  <a:srgbClr val="FF0000"/>
                </a:solidFill>
              </a:rPr>
              <a:t>(c) To convert a frequency domain representation back to the original signal. (Right Answer)</a:t>
            </a:r>
          </a:p>
          <a:p>
            <a:pPr marL="0" indent="0">
              <a:buNone/>
            </a:pPr>
            <a:r>
              <a:rPr lang="en-IN" sz="1800" dirty="0"/>
              <a:t>(d) To compress a signal for storage.</a:t>
            </a:r>
          </a:p>
          <a:p>
            <a:pPr marL="0" indent="0">
              <a:buNone/>
            </a:pPr>
            <a:r>
              <a:rPr lang="en-IN" sz="1800" dirty="0"/>
              <a:t> </a:t>
            </a:r>
          </a:p>
          <a:p>
            <a:pPr marL="0" indent="0">
              <a:buNone/>
            </a:pPr>
            <a:r>
              <a:rPr lang="en-IN" sz="1800" b="1" dirty="0"/>
              <a:t>3. The nth root of unity, denoted by </a:t>
            </a:r>
            <a:r>
              <a:rPr lang="en-IN" sz="1800" b="1" dirty="0" err="1"/>
              <a:t>ω_n^k</a:t>
            </a:r>
            <a:r>
              <a:rPr lang="en-IN" sz="1800" b="1" dirty="0"/>
              <a:t>, makes an angle of:</a:t>
            </a:r>
            <a:endParaRPr lang="en-IN" sz="1800" dirty="0"/>
          </a:p>
          <a:p>
            <a:pPr marL="0" indent="0">
              <a:buNone/>
            </a:pPr>
            <a:r>
              <a:rPr lang="en-IN" sz="1800" dirty="0"/>
              <a:t>(a) kπ / n radians </a:t>
            </a:r>
          </a:p>
          <a:p>
            <a:pPr marL="0" indent="0">
              <a:buNone/>
            </a:pPr>
            <a:r>
              <a:rPr lang="en-IN" sz="1800" dirty="0">
                <a:solidFill>
                  <a:srgbClr val="FF0000"/>
                </a:solidFill>
              </a:rPr>
              <a:t>(b) 2πk / n radians (Right Answer)</a:t>
            </a:r>
          </a:p>
          <a:p>
            <a:pPr marL="0" indent="0">
              <a:buNone/>
            </a:pPr>
            <a:r>
              <a:rPr lang="en-IN" sz="1800" dirty="0"/>
              <a:t>(c) </a:t>
            </a:r>
            <a:r>
              <a:rPr lang="en-IN" sz="1800" dirty="0" err="1"/>
              <a:t>kn</a:t>
            </a:r>
            <a:r>
              <a:rPr lang="en-IN" sz="1800" dirty="0"/>
              <a:t>π radians </a:t>
            </a:r>
          </a:p>
          <a:p>
            <a:pPr marL="0" indent="0">
              <a:buNone/>
            </a:pPr>
            <a:r>
              <a:rPr lang="en-IN" sz="1800" dirty="0"/>
              <a:t>(d) k / nπ radians</a:t>
            </a:r>
          </a:p>
          <a:p>
            <a:pPr marL="0" indent="0">
              <a:buNone/>
            </a:pPr>
            <a:endParaRPr lang="en-IN" sz="1800" dirty="0"/>
          </a:p>
        </p:txBody>
      </p:sp>
    </p:spTree>
    <p:extLst>
      <p:ext uri="{BB962C8B-B14F-4D97-AF65-F5344CB8AC3E}">
        <p14:creationId xmlns:p14="http://schemas.microsoft.com/office/powerpoint/2010/main" xmlns="" val="3068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fontScale="55000" lnSpcReduction="20000"/>
          </a:bodyPr>
          <a:lstStyle/>
          <a:p>
            <a:pPr marL="0" indent="0">
              <a:buNone/>
            </a:pPr>
            <a:r>
              <a:rPr lang="en-IN" b="1" dirty="0"/>
              <a:t>. </a:t>
            </a:r>
            <a:r>
              <a:rPr lang="en-IN" dirty="0"/>
              <a:t>The Fourier transform of a sequence A_0, A_1, ..., A_(n-1) is:</a:t>
            </a:r>
          </a:p>
          <a:p>
            <a:pPr marL="0" indent="0">
              <a:buNone/>
            </a:pPr>
            <a:r>
              <a:rPr lang="en-IN" dirty="0"/>
              <a:t>(a) The sum of the sequence elements </a:t>
            </a:r>
          </a:p>
          <a:p>
            <a:pPr marL="0" indent="0">
              <a:buNone/>
            </a:pPr>
            <a:r>
              <a:rPr lang="en-IN" dirty="0"/>
              <a:t>(b) The average of the sequence elements</a:t>
            </a:r>
          </a:p>
          <a:p>
            <a:pPr marL="0" indent="0">
              <a:buNone/>
            </a:pPr>
            <a:r>
              <a:rPr lang="en-IN" dirty="0"/>
              <a:t>(c) The polynomial formed by the sequence coefficients </a:t>
            </a:r>
          </a:p>
          <a:p>
            <a:pPr marL="0" indent="0">
              <a:buNone/>
            </a:pPr>
            <a:r>
              <a:rPr lang="en-IN" dirty="0"/>
              <a:t>(d) The sequence evaluated at the roots of unity </a:t>
            </a:r>
            <a:r>
              <a:rPr lang="en-IN" dirty="0">
                <a:solidFill>
                  <a:srgbClr val="FF0000"/>
                </a:solidFill>
              </a:rPr>
              <a:t>(Right Answer)</a:t>
            </a:r>
          </a:p>
          <a:p>
            <a:pPr marL="0" indent="0">
              <a:buNone/>
            </a:pPr>
            <a:r>
              <a:rPr lang="en-IN" dirty="0"/>
              <a:t> </a:t>
            </a:r>
          </a:p>
          <a:p>
            <a:pPr marL="0" indent="0">
              <a:buNone/>
            </a:pPr>
            <a:r>
              <a:rPr lang="en-IN" b="1" dirty="0"/>
              <a:t>5. </a:t>
            </a:r>
            <a:r>
              <a:rPr lang="en-IN" dirty="0"/>
              <a:t>The key idea behind the divide-and-conquer approach of FFT is to:</a:t>
            </a:r>
          </a:p>
          <a:p>
            <a:pPr marL="0" indent="0">
              <a:buNone/>
            </a:pPr>
            <a:r>
              <a:rPr lang="en-IN" dirty="0"/>
              <a:t>(a) Split the original sequence into odd and even sub-sequences with different lengths. </a:t>
            </a:r>
          </a:p>
          <a:p>
            <a:pPr marL="0" indent="0">
              <a:buNone/>
            </a:pPr>
            <a:r>
              <a:rPr lang="en-IN" dirty="0"/>
              <a:t>(b) Split the original sequence into odd and even sub-sequences with equal lengths. (Right Answer)</a:t>
            </a:r>
          </a:p>
          <a:p>
            <a:pPr marL="0" indent="0">
              <a:buNone/>
            </a:pPr>
            <a:r>
              <a:rPr lang="en-IN" dirty="0"/>
              <a:t>(c) Split the original sequence into prime-numbered sub-sequences. </a:t>
            </a:r>
          </a:p>
          <a:p>
            <a:pPr marL="0" indent="0">
              <a:buNone/>
            </a:pPr>
            <a:r>
              <a:rPr lang="en-IN" dirty="0"/>
              <a:t>(d) Split the original sequence into randomly chosen sub-sequences.</a:t>
            </a:r>
          </a:p>
          <a:p>
            <a:pPr marL="0" indent="0">
              <a:buNone/>
            </a:pPr>
            <a:r>
              <a:rPr lang="en-IN" dirty="0"/>
              <a:t> </a:t>
            </a:r>
          </a:p>
          <a:p>
            <a:pPr marL="0" indent="0">
              <a:buNone/>
            </a:pPr>
            <a:r>
              <a:rPr lang="en-IN" b="1" dirty="0"/>
              <a:t>6. </a:t>
            </a:r>
            <a:r>
              <a:rPr lang="en-IN" dirty="0"/>
              <a:t>The computational complexity of the FFT algorithm is:</a:t>
            </a:r>
          </a:p>
          <a:p>
            <a:pPr marL="0" indent="0">
              <a:buNone/>
            </a:pPr>
            <a:r>
              <a:rPr lang="en-IN" dirty="0"/>
              <a:t>(a) O(n^2) </a:t>
            </a:r>
          </a:p>
          <a:p>
            <a:pPr marL="0" indent="0">
              <a:buNone/>
            </a:pPr>
            <a:r>
              <a:rPr lang="en-IN" dirty="0"/>
              <a:t>(b) O(n log n) (Right Answer)</a:t>
            </a:r>
          </a:p>
          <a:p>
            <a:pPr marL="0" indent="0">
              <a:buNone/>
            </a:pPr>
            <a:r>
              <a:rPr lang="en-IN" dirty="0"/>
              <a:t>(c) O(n) </a:t>
            </a:r>
          </a:p>
          <a:p>
            <a:pPr marL="0" indent="0">
              <a:buNone/>
            </a:pPr>
            <a:r>
              <a:rPr lang="en-IN" dirty="0"/>
              <a:t>(d) O(log n)</a:t>
            </a:r>
          </a:p>
          <a:p>
            <a:pPr marL="0" indent="0">
              <a:buNone/>
            </a:pPr>
            <a:endParaRPr lang="en-IN" dirty="0"/>
          </a:p>
        </p:txBody>
      </p:sp>
    </p:spTree>
    <p:extLst>
      <p:ext uri="{BB962C8B-B14F-4D97-AF65-F5344CB8AC3E}">
        <p14:creationId xmlns:p14="http://schemas.microsoft.com/office/powerpoint/2010/main" xmlns="" val="389732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8600"/>
            <a:ext cx="8229600" cy="4525963"/>
          </a:xfrm>
        </p:spPr>
        <p:txBody>
          <a:bodyPr>
            <a:noAutofit/>
          </a:bodyPr>
          <a:lstStyle/>
          <a:p>
            <a:pPr marL="0" indent="0">
              <a:buNone/>
            </a:pPr>
            <a:r>
              <a:rPr lang="en-IN" sz="1500" b="1" dirty="0"/>
              <a:t>7. </a:t>
            </a:r>
            <a:r>
              <a:rPr lang="en-IN" sz="1500" dirty="0"/>
              <a:t>What is the time complexity of the naive algorithm for multiplying two polynomials of degree n-1?</a:t>
            </a:r>
          </a:p>
          <a:p>
            <a:pPr marL="0" indent="0">
              <a:buNone/>
            </a:pPr>
            <a:r>
              <a:rPr lang="en-IN" sz="1500" dirty="0"/>
              <a:t>(a) O(n)</a:t>
            </a:r>
          </a:p>
          <a:p>
            <a:pPr marL="0" indent="0">
              <a:buNone/>
            </a:pPr>
            <a:r>
              <a:rPr lang="en-IN" sz="1500" dirty="0"/>
              <a:t>(b) O(n log n)</a:t>
            </a:r>
          </a:p>
          <a:p>
            <a:pPr marL="0" indent="0">
              <a:buNone/>
            </a:pPr>
            <a:r>
              <a:rPr lang="en-IN" sz="1500" dirty="0"/>
              <a:t>(c) O(n^2) (Right Answer)</a:t>
            </a:r>
          </a:p>
          <a:p>
            <a:pPr marL="0" indent="0">
              <a:buNone/>
            </a:pPr>
            <a:r>
              <a:rPr lang="en-IN" sz="1500" dirty="0"/>
              <a:t>(d) O(n^3)</a:t>
            </a:r>
          </a:p>
          <a:p>
            <a:pPr marL="0" indent="0">
              <a:buNone/>
            </a:pPr>
            <a:r>
              <a:rPr lang="en-IN" sz="1500" dirty="0"/>
              <a:t> </a:t>
            </a:r>
          </a:p>
          <a:p>
            <a:pPr marL="0" indent="0">
              <a:buNone/>
            </a:pPr>
            <a:r>
              <a:rPr lang="en-IN" sz="1500" b="1" dirty="0"/>
              <a:t>8. </a:t>
            </a:r>
            <a:r>
              <a:rPr lang="en-IN" sz="1500" dirty="0"/>
              <a:t>What is the frequency of the 512</a:t>
            </a:r>
            <a:r>
              <a:rPr lang="en-IN" sz="1500" baseline="30000" dirty="0"/>
              <a:t>th</a:t>
            </a:r>
            <a:r>
              <a:rPr lang="en-IN" sz="1500" dirty="0"/>
              <a:t> Fourier coefficient?</a:t>
            </a:r>
          </a:p>
          <a:p>
            <a:pPr marL="0" lvl="0" indent="0">
              <a:buNone/>
            </a:pPr>
            <a:r>
              <a:rPr lang="en-IN" sz="1500" dirty="0"/>
              <a:t>0 Hz</a:t>
            </a:r>
          </a:p>
          <a:p>
            <a:pPr marL="0" lvl="0" indent="0">
              <a:buNone/>
            </a:pPr>
            <a:r>
              <a:rPr lang="en-IN" sz="1500" dirty="0"/>
              <a:t>1 Hz</a:t>
            </a:r>
          </a:p>
          <a:p>
            <a:pPr marL="0" lvl="0" indent="0">
              <a:buNone/>
            </a:pPr>
            <a:r>
              <a:rPr lang="en-IN" sz="1500" dirty="0"/>
              <a:t>256 Hz</a:t>
            </a:r>
          </a:p>
          <a:p>
            <a:pPr marL="0" lvl="0" indent="0">
              <a:buNone/>
            </a:pPr>
            <a:r>
              <a:rPr lang="en-IN" sz="1500" dirty="0"/>
              <a:t>512 Hz (Right Answer)</a:t>
            </a:r>
          </a:p>
          <a:p>
            <a:pPr marL="0" lvl="0" indent="0">
              <a:buNone/>
            </a:pPr>
            <a:r>
              <a:rPr lang="en-IN" sz="1500" dirty="0"/>
              <a:t>What is the significance of the negative frequencies in the Fourier transform?</a:t>
            </a:r>
          </a:p>
          <a:p>
            <a:pPr marL="0" lvl="0" indent="0">
              <a:buNone/>
            </a:pPr>
            <a:r>
              <a:rPr lang="en-IN" sz="1500" dirty="0"/>
              <a:t>They represent frequencies that are not present in the original signal.</a:t>
            </a:r>
          </a:p>
          <a:p>
            <a:pPr marL="0" lvl="0" indent="0">
              <a:buNone/>
            </a:pPr>
            <a:r>
              <a:rPr lang="en-IN" sz="1500" dirty="0"/>
              <a:t>They are </a:t>
            </a:r>
            <a:r>
              <a:rPr lang="en-IN" sz="1500" dirty="0" err="1"/>
              <a:t>artifacts</a:t>
            </a:r>
            <a:r>
              <a:rPr lang="en-IN" sz="1500" dirty="0"/>
              <a:t> of the sampling process.</a:t>
            </a:r>
          </a:p>
          <a:p>
            <a:pPr marL="0" lvl="0" indent="0">
              <a:buNone/>
            </a:pPr>
            <a:r>
              <a:rPr lang="en-IN" sz="1500" dirty="0">
                <a:solidFill>
                  <a:srgbClr val="FF0000"/>
                </a:solidFill>
              </a:rPr>
              <a:t>They correspond to components of the signal that oscillate in the opposite direction.  (Right Answer)</a:t>
            </a:r>
          </a:p>
          <a:p>
            <a:pPr marL="0" lvl="0" indent="0">
              <a:buNone/>
            </a:pPr>
            <a:r>
              <a:rPr lang="en-IN" sz="1500" dirty="0"/>
              <a:t>They are used to cancel out positive frequencies.</a:t>
            </a:r>
          </a:p>
          <a:p>
            <a:pPr marL="0" indent="0">
              <a:buNone/>
            </a:pPr>
            <a:r>
              <a:rPr lang="en-IN" sz="1500" dirty="0"/>
              <a:t> </a:t>
            </a:r>
          </a:p>
          <a:p>
            <a:pPr marL="0" lvl="0" indent="0">
              <a:buNone/>
            </a:pPr>
            <a:r>
              <a:rPr lang="en-IN" sz="1500" b="1" dirty="0"/>
              <a:t>What is the advantage of using the FFT algorithm to compute the Fourier transform?</a:t>
            </a:r>
            <a:endParaRPr lang="en-IN" sz="1500" dirty="0"/>
          </a:p>
          <a:p>
            <a:pPr marL="0" lvl="0" indent="0">
              <a:buNone/>
            </a:pPr>
            <a:r>
              <a:rPr lang="en-IN" sz="1500" dirty="0"/>
              <a:t>It is more accurate than other methods.</a:t>
            </a:r>
          </a:p>
          <a:p>
            <a:pPr marL="0" lvl="0" indent="0">
              <a:buNone/>
            </a:pPr>
            <a:r>
              <a:rPr lang="en-IN" sz="1500" dirty="0">
                <a:solidFill>
                  <a:srgbClr val="FF0000"/>
                </a:solidFill>
              </a:rPr>
              <a:t>It is more efficient than other methods for large signals. (Right Answer)</a:t>
            </a:r>
          </a:p>
          <a:p>
            <a:pPr marL="0" lvl="0" indent="0">
              <a:buNone/>
            </a:pPr>
            <a:r>
              <a:rPr lang="en-IN" sz="1500" dirty="0"/>
              <a:t>It is easier to implement than other methods.</a:t>
            </a:r>
          </a:p>
          <a:p>
            <a:pPr marL="0" lvl="0" indent="0">
              <a:buNone/>
            </a:pPr>
            <a:r>
              <a:rPr lang="en-IN" sz="1500" dirty="0"/>
              <a:t>It is the only method that can be used to compute the Fourier transform.</a:t>
            </a:r>
          </a:p>
          <a:p>
            <a:pPr marL="0" indent="0">
              <a:buNone/>
            </a:pPr>
            <a:endParaRPr lang="en-IN" sz="1500" dirty="0"/>
          </a:p>
        </p:txBody>
      </p:sp>
    </p:spTree>
    <p:extLst>
      <p:ext uri="{BB962C8B-B14F-4D97-AF65-F5344CB8AC3E}">
        <p14:creationId xmlns:p14="http://schemas.microsoft.com/office/powerpoint/2010/main" xmlns="" val="333657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smtClean="0"/>
              <a:t>Fast </a:t>
            </a:r>
            <a:r>
              <a:rPr lang="en-US" sz="2200" b="1" dirty="0"/>
              <a:t>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smtClean="0"/>
              <a:t>Discrete </a:t>
            </a:r>
            <a:r>
              <a:rPr lang="en-US" sz="2200" dirty="0"/>
              <a:t>Fourier Transform (DFT</a:t>
            </a:r>
            <a:r>
              <a:rPr lang="en-US" sz="2200" dirty="0" smtClean="0"/>
              <a:t>): </a:t>
            </a:r>
            <a:r>
              <a:rPr lang="en-US" sz="2200" dirty="0"/>
              <a:t>It transforms a sequence of complex or real numbers (a time-domain signal) into another sequence of complex numbers (the frequency-domain representation).</a:t>
            </a:r>
          </a:p>
          <a:p>
            <a:pPr algn="just"/>
            <a:endParaRPr lang="en-US" sz="2200" dirty="0"/>
          </a:p>
          <a:p>
            <a:pPr algn="just"/>
            <a:r>
              <a:rPr lang="en-US" sz="2200" dirty="0" smtClean="0"/>
              <a:t>Fast </a:t>
            </a:r>
            <a:r>
              <a:rPr lang="en-US" sz="2200" dirty="0"/>
              <a:t>Fourier Transform (FFT</a:t>
            </a:r>
            <a:r>
              <a:rPr lang="en-US" sz="2200" dirty="0" smtClean="0"/>
              <a:t>):FFT </a:t>
            </a:r>
            <a:r>
              <a:rPr lang="en-US" sz="2200" dirty="0"/>
              <a:t>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xmlns=""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xmlns=""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smtClean="0"/>
              <a:t> </a:t>
            </a:r>
            <a:r>
              <a:rPr lang="en-US" sz="2400" b="1" dirty="0"/>
              <a:t>Fast Fourier Transform (FFT):</a:t>
            </a:r>
          </a:p>
          <a:p>
            <a:pPr marL="0" indent="0" algn="just">
              <a:buNone/>
            </a:pPr>
            <a:r>
              <a:rPr lang="en-US" sz="2000" dirty="0" smtClean="0"/>
              <a:t> </a:t>
            </a:r>
          </a:p>
          <a:p>
            <a:pPr marL="0" indent="0" algn="just">
              <a:buNone/>
            </a:pPr>
            <a:r>
              <a:rPr lang="en-US" sz="2000" dirty="0" smtClean="0"/>
              <a:t>The </a:t>
            </a:r>
            <a:r>
              <a:rPr lang="en-US" sz="2000" dirty="0"/>
              <a:t>Fast Fourier Transform (FFT) is an algorithm for efficiently computing the DFT. It reduces the number of computations needed to perform the DFT from </a:t>
            </a:r>
            <a:r>
              <a:rPr lang="en-US" sz="2000" dirty="0" smtClean="0"/>
              <a:t>(</a:t>
            </a:r>
            <a:r>
              <a:rPr lang="en-US" sz="2000" dirty="0"/>
              <a:t>O(N^2</a:t>
            </a:r>
            <a:r>
              <a:rPr lang="en-US" sz="2000" dirty="0" smtClean="0"/>
              <a:t>)) </a:t>
            </a:r>
            <a:r>
              <a:rPr lang="en-US" sz="2000" dirty="0"/>
              <a:t>to </a:t>
            </a:r>
            <a:r>
              <a:rPr lang="en-US" sz="2000" dirty="0" smtClean="0"/>
              <a:t>(</a:t>
            </a:r>
            <a:r>
              <a:rPr lang="en-US" sz="2000" dirty="0"/>
              <a:t>O(N </a:t>
            </a:r>
            <a:r>
              <a:rPr lang="en-US" sz="2000" dirty="0" smtClean="0"/>
              <a:t>log </a:t>
            </a:r>
            <a:r>
              <a:rPr lang="en-US" sz="2000" dirty="0"/>
              <a:t>N</a:t>
            </a:r>
            <a:r>
              <a:rPr lang="en-US" sz="2000" dirty="0" smtClean="0"/>
              <a:t>)), </a:t>
            </a:r>
            <a:r>
              <a:rPr lang="en-US" sz="2000" dirty="0"/>
              <a:t>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a:t>
            </a:r>
            <a:r>
              <a:rPr lang="en-US" sz="2000" dirty="0" smtClean="0"/>
              <a:t>N/2, N/4, </a:t>
            </a:r>
            <a:r>
              <a:rPr lang="en-US" sz="2000" dirty="0"/>
              <a:t>and so on, until the base case of </a:t>
            </a:r>
            <a:r>
              <a:rPr lang="en-US" sz="2000" dirty="0" smtClean="0"/>
              <a:t>(N=2) </a:t>
            </a:r>
            <a:r>
              <a:rPr lang="en-US" sz="2000" dirty="0"/>
              <a:t>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result, \(</a:t>
            </a:r>
            <a:r>
              <a:rPr lang="en-US" sz="2000" dirty="0" err="1"/>
              <a:t>X_k</a:t>
            </a:r>
            <a:r>
              <a:rPr lang="en-US" sz="2000" dirty="0"/>
              <a:t>\), represents the amplitude and phase of the frequency component at index \(k\) in the original signal.</a:t>
            </a:r>
          </a:p>
          <a:p>
            <a:endParaRPr lang="en-US" sz="2000" dirty="0"/>
          </a:p>
        </p:txBody>
      </p:sp>
    </p:spTree>
    <p:extLst>
      <p:ext uri="{BB962C8B-B14F-4D97-AF65-F5344CB8AC3E}">
        <p14:creationId xmlns:p14="http://schemas.microsoft.com/office/powerpoint/2010/main" xmlns=""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smtClean="0"/>
              <a:t>Spectral Analysis: By </a:t>
            </a:r>
            <a:r>
              <a:rPr lang="en-US" sz="2200" dirty="0"/>
              <a:t>examining the magnitudes and phases of the complex numbers in the DFT/FFT output, we can identify the dominant frequencies present in a </a:t>
            </a:r>
            <a:r>
              <a:rPr lang="en-US" sz="2200" dirty="0" smtClean="0"/>
              <a:t>signal.</a:t>
            </a:r>
          </a:p>
          <a:p>
            <a:pPr algn="just"/>
            <a:endParaRPr lang="en-US" sz="2200" dirty="0"/>
          </a:p>
          <a:p>
            <a:pPr algn="just"/>
            <a:r>
              <a:rPr lang="en-US" sz="2200" dirty="0" smtClean="0"/>
              <a:t>Filtering </a:t>
            </a:r>
            <a:r>
              <a:rPr lang="en-US" sz="2200" dirty="0"/>
              <a:t>and </a:t>
            </a:r>
            <a:r>
              <a:rPr lang="en-US" sz="2200" dirty="0" smtClean="0"/>
              <a:t>Compression: DFT/FFT </a:t>
            </a:r>
            <a:r>
              <a:rPr lang="en-US" sz="2200" dirty="0"/>
              <a:t>can be used for filtering unwanted frequencies from a signal or compressing information by representing a signal in terms of a smaller set of significant frequency </a:t>
            </a:r>
            <a:r>
              <a:rPr lang="en-US" sz="2200" dirty="0" smtClean="0"/>
              <a:t>components.</a:t>
            </a:r>
          </a:p>
          <a:p>
            <a:pPr algn="just"/>
            <a:endParaRPr lang="en-US" sz="2200" dirty="0" smtClean="0"/>
          </a:p>
          <a:p>
            <a:pPr algn="just"/>
            <a:r>
              <a:rPr lang="en-US" sz="2400" dirty="0" smtClean="0"/>
              <a:t>Applications</a:t>
            </a:r>
            <a:r>
              <a:rPr lang="en-US" sz="2400" dirty="0"/>
              <a:t>: Widely used in signal processing, audio and image analysis, communication systems, and various scientific and engineering applications</a:t>
            </a:r>
            <a:r>
              <a:rPr lang="en-US" sz="2400" dirty="0" smtClean="0"/>
              <a:t>.</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r>
              <a:rPr lang="en-US" sz="2400" dirty="0" smtClean="0"/>
              <a:t>.</a:t>
            </a:r>
            <a:endParaRPr lang="en-IN" sz="2400" dirty="0"/>
          </a:p>
        </p:txBody>
      </p:sp>
    </p:spTree>
    <p:extLst>
      <p:ext uri="{BB962C8B-B14F-4D97-AF65-F5344CB8AC3E}">
        <p14:creationId xmlns:p14="http://schemas.microsoft.com/office/powerpoint/2010/main" xmlns=""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smtClean="0"/>
              <a:t>The </a:t>
            </a:r>
            <a:r>
              <a:rPr lang="en-US" sz="2400" dirty="0"/>
              <a:t>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smtClean="0"/>
              <a:t>N</a:t>
            </a:r>
            <a:r>
              <a:rPr lang="en-US" sz="2400" dirty="0" smtClean="0"/>
              <a:t> </a:t>
            </a:r>
            <a:r>
              <a:rPr lang="en-US" sz="2400" dirty="0"/>
              <a:t>as the combination of smaller DFTs of sizes </a:t>
            </a:r>
            <a:r>
              <a:rPr lang="en-US" sz="2400" dirty="0" smtClean="0"/>
              <a:t>2</a:t>
            </a:r>
            <a:r>
              <a:rPr lang="en-US" sz="2400" i="1" dirty="0" smtClean="0"/>
              <a:t>N</a:t>
            </a:r>
            <a:r>
              <a:rPr lang="en-US" sz="2400" dirty="0" smtClean="0"/>
              <a:t>/2.</a:t>
            </a:r>
          </a:p>
          <a:p>
            <a:pPr algn="just"/>
            <a:endParaRPr lang="en-US" sz="2400" dirty="0"/>
          </a:p>
          <a:p>
            <a:pPr algn="just"/>
            <a:r>
              <a:rPr lang="en-US" sz="2400" dirty="0"/>
              <a:t>Here is a high-level overview of the Cooley-</a:t>
            </a:r>
            <a:r>
              <a:rPr lang="en-US" sz="2400" dirty="0" err="1"/>
              <a:t>Tukey</a:t>
            </a:r>
            <a:r>
              <a:rPr lang="en-US" sz="2400" dirty="0"/>
              <a:t> algorithm</a:t>
            </a:r>
            <a:r>
              <a:rPr lang="en-US" sz="2400" dirty="0" smtClean="0"/>
              <a:t>:</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smtClean="0"/>
              <a:t>N</a:t>
            </a:r>
            <a:r>
              <a:rPr lang="en-US" sz="2400" dirty="0" smtClean="0"/>
              <a:t> </a:t>
            </a:r>
            <a:r>
              <a:rPr lang="en-US" sz="2400" dirty="0"/>
              <a:t>into two DFTs of size </a:t>
            </a:r>
            <a:r>
              <a:rPr lang="en-US" sz="2400" dirty="0" smtClean="0"/>
              <a:t>2</a:t>
            </a:r>
            <a:r>
              <a:rPr lang="en-US" sz="2400" i="1" dirty="0" smtClean="0"/>
              <a:t>N</a:t>
            </a:r>
            <a:r>
              <a:rPr lang="en-US" sz="2400" dirty="0" smtClean="0"/>
              <a:t>/2</a:t>
            </a:r>
            <a:r>
              <a:rPr lang="en-US" sz="2400" dirty="0"/>
              <a:t>. This process continues until the base case of </a:t>
            </a:r>
            <a:r>
              <a:rPr lang="en-US" sz="2400" i="1" dirty="0" smtClean="0"/>
              <a:t>N</a:t>
            </a:r>
            <a:r>
              <a:rPr lang="en-US" sz="2400" dirty="0" smtClean="0"/>
              <a:t>=2 </a:t>
            </a:r>
            <a:r>
              <a:rPr lang="en-US" sz="2400" dirty="0"/>
              <a:t>is reached</a:t>
            </a:r>
            <a:r>
              <a:rPr lang="en-US" sz="2400" dirty="0" smtClean="0"/>
              <a:t>.</a:t>
            </a:r>
            <a:endParaRPr lang="en-US" sz="2400" dirty="0"/>
          </a:p>
        </p:txBody>
      </p:sp>
    </p:spTree>
    <p:extLst>
      <p:ext uri="{BB962C8B-B14F-4D97-AF65-F5344CB8AC3E}">
        <p14:creationId xmlns:p14="http://schemas.microsoft.com/office/powerpoint/2010/main" xmlns=""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i="1" dirty="0"/>
              <a:t>e</a:t>
            </a:r>
            <a:r>
              <a:rPr lang="en-US" sz="2400" dirty="0"/>
              <a:t>−</a:t>
            </a:r>
            <a:r>
              <a:rPr lang="en-US" sz="2400" i="1" dirty="0"/>
              <a:t>N</a:t>
            </a:r>
            <a:r>
              <a:rPr lang="en-US" sz="2400" dirty="0"/>
              <a:t>2</a:t>
            </a:r>
            <a:r>
              <a:rPr lang="en-US" sz="2400" i="1" dirty="0"/>
              <a:t>π</a:t>
            </a:r>
            <a:r>
              <a:rPr lang="en-US" sz="2400" i="1" dirty="0" err="1"/>
              <a:t>i</a:t>
            </a:r>
            <a:r>
              <a:rPr lang="en-US" sz="2400" dirty="0"/>
              <a:t>​</a:t>
            </a:r>
            <a:r>
              <a:rPr lang="en-US" sz="2400" i="1" dirty="0"/>
              <a:t>k/n</a:t>
            </a:r>
            <a:r>
              <a:rPr lang="en-US" sz="2400" dirty="0"/>
              <a:t>, is used to combine the smaller DFTs to obtain the DFT of size </a:t>
            </a:r>
            <a:r>
              <a:rPr lang="en-US" sz="2400" i="1" dirty="0"/>
              <a:t>N</a:t>
            </a:r>
            <a:r>
              <a:rPr lang="en-US" sz="2400" dirty="0"/>
              <a:t>. The twiddle factor incorporates the necessary phase shifts for each term in the summation</a:t>
            </a:r>
            <a:r>
              <a:rPr lang="en-US" sz="2400" dirty="0" smtClean="0"/>
              <a:t>.</a:t>
            </a:r>
            <a:endParaRPr lang="en-US" sz="2400" b="1" dirty="0" smtClean="0"/>
          </a:p>
          <a:p>
            <a:r>
              <a:rPr lang="en-US" sz="2400" b="1" dirty="0" smtClean="0"/>
              <a:t>Combine</a:t>
            </a:r>
            <a:r>
              <a:rPr lang="en-US" sz="2400" b="1" dirty="0"/>
              <a:t>:</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r>
              <a:rPr lang="en-US" sz="2400" dirty="0" smtClean="0"/>
              <a:t>.</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a:t>O</a:t>
            </a:r>
            <a:r>
              <a:rPr lang="en-US" sz="2400" dirty="0"/>
              <a:t>(</a:t>
            </a:r>
            <a:r>
              <a:rPr lang="en-US" sz="2400" i="1" dirty="0"/>
              <a:t>N</a:t>
            </a:r>
            <a:r>
              <a:rPr lang="en-US" sz="2400" dirty="0"/>
              <a:t>2)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xmlns=""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smtClean="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xmlns=""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marL="0" indent="0" algn="just">
              <a:buNone/>
            </a:pPr>
            <a:r>
              <a:rPr lang="en-US" sz="2800" b="1" dirty="0"/>
              <a:t>Fast Polynomial Multiplication </a:t>
            </a:r>
            <a:endParaRPr lang="en-US" sz="2800" b="1" dirty="0" smtClean="0"/>
          </a:p>
          <a:p>
            <a:pPr marL="0" indent="0" algn="just">
              <a:buNone/>
            </a:pPr>
            <a:r>
              <a:rPr lang="en-US" sz="2000" dirty="0" smtClean="0"/>
              <a:t>using </a:t>
            </a:r>
            <a:r>
              <a:rPr lang="en-US" sz="2000" dirty="0"/>
              <a:t>the Fast Fourier Transform (FFT) is a widely used algorithm for efficiently multiplying polynomials. The basic idea is to convert the polynomials from the coefficient domain to the point-value domain using FFT, perform </a:t>
            </a:r>
            <a:r>
              <a:rPr lang="en-US" sz="2000" dirty="0" err="1"/>
              <a:t>pointwise</a:t>
            </a:r>
            <a:r>
              <a:rPr lang="en-US" sz="2000" dirty="0"/>
              <a:t> multiplication in the transformed domain, and then apply the inverse FFT to get the coefficients of the resulting polynomial.</a:t>
            </a:r>
          </a:p>
          <a:p>
            <a:pPr algn="just"/>
            <a:r>
              <a:rPr lang="en-US" sz="2000" dirty="0"/>
              <a:t>Here's a high-level overview of the algorithm</a:t>
            </a:r>
            <a:r>
              <a:rPr lang="en-US" sz="2000" dirty="0" smtClean="0"/>
              <a:t>:</a:t>
            </a:r>
          </a:p>
          <a:p>
            <a:pPr algn="just"/>
            <a:endParaRPr lang="en-US" sz="2000" dirty="0"/>
          </a:p>
        </p:txBody>
      </p:sp>
      <p:pic>
        <p:nvPicPr>
          <p:cNvPr id="4" name="Picture 3"/>
          <p:cNvPicPr>
            <a:picLocks noChangeAspect="1"/>
          </p:cNvPicPr>
          <p:nvPr/>
        </p:nvPicPr>
        <p:blipFill>
          <a:blip r:embed="rId2"/>
          <a:stretch>
            <a:fillRect/>
          </a:stretch>
        </p:blipFill>
        <p:spPr>
          <a:xfrm>
            <a:off x="909936" y="2852936"/>
            <a:ext cx="7056784" cy="3600400"/>
          </a:xfrm>
          <a:prstGeom prst="rect">
            <a:avLst/>
          </a:prstGeom>
        </p:spPr>
      </p:pic>
    </p:spTree>
    <p:extLst>
      <p:ext uri="{BB962C8B-B14F-4D97-AF65-F5344CB8AC3E}">
        <p14:creationId xmlns:p14="http://schemas.microsoft.com/office/powerpoint/2010/main" xmlns="" val="347912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1406</Words>
  <Application>Microsoft Office PowerPoint</Application>
  <PresentationFormat>On-screen Show (4:3)</PresentationFormat>
  <Paragraphs>137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CSE408 Divide and Conquer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Nikhil Vaid</cp:lastModifiedBy>
  <cp:revision>27</cp:revision>
  <dcterms:created xsi:type="dcterms:W3CDTF">2024-02-13T05:29:12Z</dcterms:created>
  <dcterms:modified xsi:type="dcterms:W3CDTF">2024-03-12T11:30:34Z</dcterms:modified>
</cp:coreProperties>
</file>