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5" r:id="rId12"/>
    <p:sldId id="286" r:id="rId13"/>
    <p:sldId id="287" r:id="rId14"/>
    <p:sldId id="289" r:id="rId15"/>
    <p:sldId id="273" r:id="rId16"/>
    <p:sldId id="274" r:id="rId17"/>
    <p:sldId id="275" r:id="rId18"/>
    <p:sldId id="276" r:id="rId19"/>
    <p:sldId id="277" r:id="rId20"/>
    <p:sldId id="278" r:id="rId21"/>
    <p:sldId id="288" r:id="rId22"/>
    <p:sldId id="261" r:id="rId23"/>
    <p:sldId id="262" r:id="rId24"/>
    <p:sldId id="263" r:id="rId25"/>
    <p:sldId id="264" r:id="rId26"/>
    <p:sldId id="279" r:id="rId27"/>
    <p:sldId id="281" r:id="rId28"/>
    <p:sldId id="282" r:id="rId29"/>
    <p:sldId id="283" r:id="rId30"/>
    <p:sldId id="284" r:id="rId31"/>
    <p:sldId id="28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48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0632-DD9C-4BAF-8DA7-4A48E9359B9F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FDED-6E63-4AF6-B53C-EA70C39D1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9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2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1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2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83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3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719110-3BEC-411A-8D5E-26850155F048}" type="slidenum">
              <a:rPr lang="en-US" sz="1100"/>
              <a:pPr/>
              <a:t>2</a:t>
            </a:fld>
            <a:endParaRPr lang="en-US" sz="11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16B3-B43B-47E8-A006-3C562302AAD8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6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9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2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4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0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FDED-6E63-4AF6-B53C-EA70C39D17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5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3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3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4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9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1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2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F01C-9D7F-4316-A0D7-4BC4CB89065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6CA7-ABF5-481C-92D9-EC340764C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0" smtClean="0">
                <a:effectLst/>
                <a:latin typeface="Broadway" pitchFamily="82" charset="0"/>
              </a:rPr>
              <a:t>CSE408</a:t>
            </a:r>
            <a:br>
              <a:rPr lang="en-US" sz="4800" b="0" smtClean="0">
                <a:effectLst/>
                <a:latin typeface="Broadway" pitchFamily="82" charset="0"/>
              </a:rPr>
            </a:br>
            <a:r>
              <a:rPr lang="en-US" sz="4800" b="0" smtClean="0">
                <a:effectLst/>
                <a:latin typeface="Broadway" pitchFamily="82" charset="0"/>
              </a:rPr>
              <a:t>Divide and Conquer</a:t>
            </a:r>
            <a:endParaRPr lang="en-IN" sz="4800" b="0" smtClean="0">
              <a:effectLst/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(3) find maximum </a:t>
            </a:r>
            <a:r>
              <a:rPr lang="en-US" dirty="0" err="1" smtClean="0"/>
              <a:t>subarray</a:t>
            </a:r>
            <a:r>
              <a:rPr lang="en-US" dirty="0" smtClean="0"/>
              <a:t> that crosses midpoint</a:t>
            </a:r>
          </a:p>
          <a:p>
            <a:pPr lvl="1"/>
            <a:r>
              <a:rPr lang="en-US" dirty="0" smtClean="0"/>
              <a:t>Need to find maximum  </a:t>
            </a:r>
            <a:r>
              <a:rPr lang="en-US" dirty="0" err="1" smtClean="0"/>
              <a:t>subarrays</a:t>
            </a:r>
            <a:r>
              <a:rPr lang="en-US" dirty="0" smtClean="0"/>
              <a:t> of the form</a:t>
            </a:r>
          </a:p>
          <a:p>
            <a:pPr lvl="2">
              <a:buNone/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..mid], A[mid+1..j], low &lt;= </a:t>
            </a:r>
            <a:r>
              <a:rPr lang="en-US" dirty="0" err="1" smtClean="0"/>
              <a:t>i</a:t>
            </a:r>
            <a:r>
              <a:rPr lang="en-US" dirty="0" smtClean="0"/>
              <a:t>, j &lt;= high </a:t>
            </a:r>
          </a:p>
          <a:p>
            <a:r>
              <a:rPr lang="en-US" dirty="0" smtClean="0"/>
              <a:t>Take </a:t>
            </a:r>
            <a:r>
              <a:rPr lang="en-US" dirty="0" err="1" smtClean="0"/>
              <a:t>subarray</a:t>
            </a:r>
            <a:r>
              <a:rPr lang="en-US" dirty="0" smtClean="0"/>
              <a:t> with largest sum of (1), (2), (3)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Karatsuba’s</a:t>
            </a:r>
            <a:r>
              <a:rPr lang="en-IN" dirty="0"/>
              <a:t> Multiplication Algorithm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native algorithm time required for two n – digit number was O(n^2).</a:t>
            </a:r>
          </a:p>
          <a:p>
            <a:r>
              <a:rPr lang="en-US" dirty="0" smtClean="0"/>
              <a:t>But in </a:t>
            </a:r>
            <a:r>
              <a:rPr lang="en-IN" dirty="0" err="1"/>
              <a:t>Karatsuba’s</a:t>
            </a:r>
            <a:r>
              <a:rPr lang="en-IN" dirty="0"/>
              <a:t> Multiplication Algorithm  </a:t>
            </a:r>
            <a:r>
              <a:rPr lang="en-IN" dirty="0" smtClean="0"/>
              <a:t>O(n^1.5)</a:t>
            </a:r>
          </a:p>
          <a:p>
            <a:r>
              <a:rPr lang="en-US" dirty="0" smtClean="0"/>
              <a:t>So, </a:t>
            </a:r>
            <a:r>
              <a:rPr lang="en-IN" dirty="0" err="1"/>
              <a:t>Karatsuba’s</a:t>
            </a:r>
            <a:r>
              <a:rPr lang="en-IN" dirty="0"/>
              <a:t> Multiplication Algorithm  </a:t>
            </a:r>
            <a:r>
              <a:rPr lang="en-IN" dirty="0" smtClean="0"/>
              <a:t>is fastest </a:t>
            </a:r>
            <a:r>
              <a:rPr lang="en-IN" dirty="0" err="1" smtClean="0"/>
              <a:t>algoritm</a:t>
            </a:r>
            <a:r>
              <a:rPr lang="en-IN" dirty="0" smtClean="0"/>
              <a:t>.</a:t>
            </a:r>
          </a:p>
          <a:p>
            <a:r>
              <a:rPr lang="en-IN" dirty="0" err="1"/>
              <a:t>Karatsuba’s</a:t>
            </a:r>
            <a:r>
              <a:rPr lang="en-IN" dirty="0"/>
              <a:t> Multiplication Algorithm </a:t>
            </a:r>
            <a:r>
              <a:rPr lang="en-IN" dirty="0" smtClean="0"/>
              <a:t>uses </a:t>
            </a:r>
            <a:r>
              <a:rPr lang="en-IN" dirty="0" err="1" smtClean="0"/>
              <a:t>devide</a:t>
            </a:r>
            <a:r>
              <a:rPr lang="en-IN" dirty="0" smtClean="0"/>
              <a:t> and conquer technique.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19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Karatsuba’s</a:t>
            </a:r>
            <a:r>
              <a:rPr lang="en-IN" dirty="0"/>
              <a:t> Multiplication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Karatsuba’s</a:t>
            </a:r>
            <a:r>
              <a:rPr lang="en-IN" dirty="0"/>
              <a:t> Multiplication Algorithm </a:t>
            </a:r>
            <a:r>
              <a:rPr lang="en-IN" dirty="0" smtClean="0"/>
              <a:t>can be used to multiply in any base base10, base2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94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for </a:t>
            </a:r>
            <a:r>
              <a:rPr lang="en-IN" dirty="0" err="1"/>
              <a:t>Karatsuba’s</a:t>
            </a:r>
            <a:r>
              <a:rPr lang="en-IN" dirty="0"/>
              <a:t> Multiplication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Step1 :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* Y</a:t>
            </a:r>
            <a:r>
              <a:rPr lang="en-US" baseline="-25000" dirty="0" smtClean="0">
                <a:solidFill>
                  <a:srgbClr val="FF0000"/>
                </a:solidFill>
              </a:rPr>
              <a:t>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2 : X</a:t>
            </a:r>
            <a:r>
              <a:rPr lang="en-US" baseline="-25000" dirty="0" smtClean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 * 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endParaRPr lang="en-IN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Step 3: (X</a:t>
            </a:r>
            <a:r>
              <a:rPr lang="en-US" baseline="-25000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+ X</a:t>
            </a:r>
            <a:r>
              <a:rPr lang="en-US" baseline="-25000" dirty="0" smtClean="0">
                <a:solidFill>
                  <a:srgbClr val="FF0000"/>
                </a:solidFill>
              </a:rPr>
              <a:t>l </a:t>
            </a:r>
            <a:r>
              <a:rPr lang="en-US" dirty="0" smtClean="0">
                <a:solidFill>
                  <a:srgbClr val="FF0000"/>
                </a:solidFill>
              </a:rPr>
              <a:t> )* (Y</a:t>
            </a:r>
            <a:r>
              <a:rPr lang="en-US" baseline="-25000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</a:rPr>
              <a:t>l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4: S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-S</a:t>
            </a:r>
            <a:r>
              <a:rPr lang="en-US" baseline="-25000" dirty="0" smtClean="0">
                <a:solidFill>
                  <a:srgbClr val="FF0000"/>
                </a:solidFill>
              </a:rPr>
              <a:t>2-</a:t>
            </a:r>
            <a:r>
              <a:rPr lang="en-US" dirty="0" smtClean="0">
                <a:solidFill>
                  <a:srgbClr val="FF0000"/>
                </a:solidFill>
              </a:rPr>
              <a:t> S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Step 5: S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 * (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) + S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* (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/2</a:t>
            </a:r>
            <a:r>
              <a:rPr lang="en-US" dirty="0" smtClean="0">
                <a:solidFill>
                  <a:srgbClr val="FF0000"/>
                </a:solidFill>
              </a:rPr>
              <a:t>)   +  S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b is base 10 and n is number of digits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1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Solve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X= 1026732</a:t>
            </a:r>
          </a:p>
          <a:p>
            <a:r>
              <a:rPr lang="en-US" dirty="0" smtClean="0"/>
              <a:t>Y = 732912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17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Find-Max-Cross-</a:t>
            </a:r>
            <a:r>
              <a:rPr lang="en-US" dirty="0" err="1" smtClean="0"/>
              <a:t>Subarray</a:t>
            </a:r>
            <a:r>
              <a:rPr lang="en-US" dirty="0" smtClean="0"/>
              <a:t>: O(n) time</a:t>
            </a:r>
          </a:p>
          <a:p>
            <a:endParaRPr lang="en-US" dirty="0" smtClean="0"/>
          </a:p>
          <a:p>
            <a:r>
              <a:rPr lang="en-US" dirty="0" smtClean="0"/>
              <a:t>Two recursive calls on input size n/2</a:t>
            </a:r>
          </a:p>
          <a:p>
            <a:endParaRPr lang="en-US" dirty="0" smtClean="0"/>
          </a:p>
          <a:p>
            <a:r>
              <a:rPr lang="en-US" dirty="0" smtClean="0"/>
              <a:t>Thus:</a:t>
            </a:r>
          </a:p>
          <a:p>
            <a:pPr lvl="1">
              <a:buNone/>
            </a:pPr>
            <a:r>
              <a:rPr lang="en-US" dirty="0" smtClean="0"/>
              <a:t>	T(n) = 2T(n/2) + O(n)</a:t>
            </a:r>
          </a:p>
          <a:p>
            <a:pPr lvl="1">
              <a:buNone/>
            </a:pPr>
            <a:r>
              <a:rPr lang="en-US" dirty="0" smtClean="0"/>
              <a:t>	T(n) = O(n log n)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2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Karatsuba’s 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suppose we have two arrays</a:t>
            </a:r>
          </a:p>
          <a:p>
            <a:pPr lvl="1"/>
            <a:r>
              <a:rPr lang="en-US" dirty="0" smtClean="0"/>
              <a:t>a: [1,0,0,0…..1]   of n bit size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: [1,0,1,0,…..1] of n bit size</a:t>
            </a:r>
          </a:p>
          <a:p>
            <a:pPr lvl="1"/>
            <a:r>
              <a:rPr lang="en-US" dirty="0" smtClean="0"/>
              <a:t>And for simplicity, n is a power of 2</a:t>
            </a:r>
          </a:p>
          <a:p>
            <a:r>
              <a:rPr lang="en-US" dirty="0" smtClean="0"/>
              <a:t>Using Divide and Conquer, divide the arrays a, b in two halves, i.e.</a:t>
            </a:r>
          </a:p>
          <a:p>
            <a:pPr marL="457200" lvl="1" indent="0" algn="ctr">
              <a:buNone/>
            </a:pPr>
            <a:r>
              <a:rPr lang="en-US" dirty="0"/>
              <a:t>a: [1,0,0,0…..1] 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b</a:t>
            </a:r>
            <a:r>
              <a:rPr lang="en-US" dirty="0"/>
              <a:t>: [1,0,1,0,…..1]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32040" y="479715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5597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57071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dividing, a1, a2, b1, and b2 contains n/2 bits in each.</a:t>
            </a:r>
          </a:p>
          <a:p>
            <a:r>
              <a:rPr lang="en-US" dirty="0" smtClean="0"/>
              <a:t>Now perform multiplication, i.e.,</a:t>
            </a:r>
          </a:p>
          <a:p>
            <a:r>
              <a:rPr lang="en-US" dirty="0" smtClean="0"/>
              <a:t>a*b= </a:t>
            </a:r>
            <a:r>
              <a:rPr lang="pt-BR" dirty="0" smtClean="0"/>
              <a:t>2^n[a_1</a:t>
            </a:r>
            <a:r>
              <a:rPr lang="pt-BR" dirty="0"/>
              <a:t>]*[</a:t>
            </a:r>
            <a:r>
              <a:rPr lang="pt-BR" dirty="0" smtClean="0"/>
              <a:t>b_2]+</a:t>
            </a:r>
            <a:r>
              <a:rPr lang="pt-BR" dirty="0"/>
              <a:t>2^n/2[a_1][b_2]+[a_2][b_1</a:t>
            </a:r>
            <a:r>
              <a:rPr lang="pt-BR" dirty="0" smtClean="0"/>
              <a:t>].</a:t>
            </a:r>
          </a:p>
          <a:p>
            <a:r>
              <a:rPr lang="en-US" dirty="0" smtClean="0"/>
              <a:t>Now if a and b are one bit, then perform one-bit multiplication</a:t>
            </a:r>
          </a:p>
          <a:p>
            <a:r>
              <a:rPr lang="en-US" dirty="0" smtClean="0"/>
              <a:t>But, if a and b are more than one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5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recursively split a and b in two halves.</a:t>
            </a:r>
          </a:p>
          <a:p>
            <a:r>
              <a:rPr lang="en-US" dirty="0" smtClean="0"/>
              <a:t>Perform four multiplications, i.e., </a:t>
            </a:r>
          </a:p>
          <a:p>
            <a:pPr marL="0" indent="0" algn="ctr">
              <a:buNone/>
            </a:pPr>
            <a:r>
              <a:rPr lang="pt-BR" dirty="0"/>
              <a:t>a_1 b_1, a_2 b_2</a:t>
            </a:r>
            <a:r>
              <a:rPr lang="pt-BR" dirty="0" smtClean="0"/>
              <a:t>, a_2 </a:t>
            </a:r>
            <a:r>
              <a:rPr lang="pt-BR" dirty="0"/>
              <a:t>b_1, a_2 b_2</a:t>
            </a:r>
            <a:r>
              <a:rPr lang="pt-BR" dirty="0" smtClean="0"/>
              <a:t>.</a:t>
            </a:r>
          </a:p>
          <a:p>
            <a:r>
              <a:rPr lang="pt-BR" dirty="0" smtClean="0"/>
              <a:t>Perform four n/2 bit multiplications</a:t>
            </a:r>
          </a:p>
          <a:p>
            <a:r>
              <a:rPr lang="pt-BR" dirty="0" smtClean="0"/>
              <a:t>Add one n-bit padding</a:t>
            </a:r>
          </a:p>
          <a:p>
            <a:r>
              <a:rPr lang="pt-BR" dirty="0" smtClean="0"/>
              <a:t>Add one n/2 bit padding</a:t>
            </a:r>
          </a:p>
          <a:p>
            <a:r>
              <a:rPr lang="pt-BR" dirty="0" smtClean="0"/>
              <a:t>So the recurrence relations is: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76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T(n)= Theta (1) ,   if n=1</a:t>
            </a:r>
          </a:p>
          <a:p>
            <a:pPr marL="0" indent="0">
              <a:buNone/>
            </a:pPr>
            <a:r>
              <a:rPr lang="en-US" dirty="0" smtClean="0"/>
              <a:t>T(n) = 4T(n/2) + Theta (n) , if n&gt;1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Where Theta(n) is complexity for padding</a:t>
            </a:r>
          </a:p>
          <a:p>
            <a:r>
              <a:rPr lang="en-US" dirty="0" smtClean="0"/>
              <a:t>This complexity is high, therefore, we are going to convert this four multiplication to three multiplications and this conversion is known as Karatsuba’s multiplication.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7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mtClean="0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11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that four multiplies into three </a:t>
            </a:r>
            <a:r>
              <a:rPr lang="en-US" dirty="0" smtClean="0"/>
              <a:t>multiplies, 2+1</a:t>
            </a:r>
            <a:r>
              <a:rPr lang="en-US" dirty="0"/>
              <a:t>, three multiplies, </a:t>
            </a:r>
          </a:p>
          <a:p>
            <a:r>
              <a:rPr lang="en-US" dirty="0" smtClean="0"/>
              <a:t>Add a </a:t>
            </a:r>
            <a:r>
              <a:rPr lang="en-US" dirty="0"/>
              <a:t>bunch of </a:t>
            </a:r>
            <a:r>
              <a:rPr lang="en-US" dirty="0" smtClean="0"/>
              <a:t>adds </a:t>
            </a:r>
            <a:r>
              <a:rPr lang="en-US" dirty="0"/>
              <a:t>subtract padding, </a:t>
            </a:r>
          </a:p>
          <a:p>
            <a:r>
              <a:rPr lang="en-US" dirty="0"/>
              <a:t>all of which is Theta n. Therefore, </a:t>
            </a:r>
          </a:p>
          <a:p>
            <a:r>
              <a:rPr lang="en-US" dirty="0" smtClean="0"/>
              <a:t>We get </a:t>
            </a:r>
            <a:r>
              <a:rPr lang="en-US" dirty="0"/>
              <a:t>a recurrence which looks </a:t>
            </a:r>
            <a:r>
              <a:rPr lang="en-US" dirty="0" smtClean="0"/>
              <a:t>like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T(n) is </a:t>
            </a:r>
            <a:r>
              <a:rPr lang="en-US" dirty="0" smtClean="0"/>
              <a:t>3T </a:t>
            </a:r>
            <a:r>
              <a:rPr lang="en-US" dirty="0"/>
              <a:t>n/2+Theta n</a:t>
            </a:r>
          </a:p>
          <a:p>
            <a:r>
              <a:rPr lang="en-US" dirty="0" smtClean="0"/>
              <a:t>By solving, the complexity is n^log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4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the Divide and Conquer approach for the Maximum </a:t>
            </a:r>
            <a:r>
              <a:rPr lang="en-IN" dirty="0" err="1"/>
              <a:t>Subarray</a:t>
            </a:r>
            <a:r>
              <a:rPr lang="en-IN" dirty="0"/>
              <a:t> Problem, what is the base case for termination of recursion? </a:t>
            </a:r>
          </a:p>
          <a:p>
            <a:pPr marL="0" indent="0">
              <a:buNone/>
            </a:pPr>
            <a:r>
              <a:rPr lang="en-IN" dirty="0"/>
              <a:t>a) When the </a:t>
            </a:r>
            <a:r>
              <a:rPr lang="en-IN" dirty="0" err="1"/>
              <a:t>subarray</a:t>
            </a:r>
            <a:r>
              <a:rPr lang="en-IN" dirty="0"/>
              <a:t> size becomes 0 </a:t>
            </a:r>
          </a:p>
          <a:p>
            <a:pPr marL="0" indent="0">
              <a:buNone/>
            </a:pPr>
            <a:r>
              <a:rPr lang="en-IN" dirty="0"/>
              <a:t>b) When the </a:t>
            </a:r>
            <a:r>
              <a:rPr lang="en-IN" dirty="0" err="1"/>
              <a:t>subarray</a:t>
            </a:r>
            <a:r>
              <a:rPr lang="en-IN" dirty="0"/>
              <a:t> size becomes 1 </a:t>
            </a:r>
          </a:p>
          <a:p>
            <a:pPr marL="0" indent="0">
              <a:buNone/>
            </a:pPr>
            <a:r>
              <a:rPr lang="en-IN" dirty="0"/>
              <a:t>c) When the </a:t>
            </a:r>
            <a:r>
              <a:rPr lang="en-IN" dirty="0" err="1"/>
              <a:t>subarray</a:t>
            </a:r>
            <a:r>
              <a:rPr lang="en-IN" dirty="0"/>
              <a:t> size becomes 2</a:t>
            </a:r>
          </a:p>
          <a:p>
            <a:pPr marL="0" indent="0">
              <a:buNone/>
            </a:pPr>
            <a:r>
              <a:rPr lang="en-IN" dirty="0"/>
              <a:t> d) When the </a:t>
            </a:r>
            <a:r>
              <a:rPr lang="en-IN" dirty="0" err="1"/>
              <a:t>subarray</a:t>
            </a:r>
            <a:r>
              <a:rPr lang="en-IN" dirty="0"/>
              <a:t> size becomes 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23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Q1. What </a:t>
            </a:r>
            <a:r>
              <a:rPr lang="en-IN" dirty="0"/>
              <a:t>is the main idea behind the Divide and Conquer approach for the Maximum Subarray Problem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a) Find the maximum </a:t>
            </a:r>
            <a:r>
              <a:rPr lang="en-IN" dirty="0" err="1"/>
              <a:t>subarray</a:t>
            </a:r>
            <a:r>
              <a:rPr lang="en-IN" dirty="0"/>
              <a:t> by repeatedly dividing the array into smaller </a:t>
            </a:r>
            <a:r>
              <a:rPr lang="en-IN" dirty="0" err="1" smtClean="0"/>
              <a:t>subarrays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b) Iterate through the array and find the maximum </a:t>
            </a:r>
            <a:r>
              <a:rPr lang="en-IN" dirty="0" err="1"/>
              <a:t>subarray</a:t>
            </a:r>
            <a:r>
              <a:rPr lang="en-IN" dirty="0"/>
              <a:t> using dynamic </a:t>
            </a:r>
            <a:r>
              <a:rPr lang="en-IN" dirty="0" smtClean="0"/>
              <a:t>programming</a:t>
            </a:r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) Perform a binary search to find the maximum </a:t>
            </a:r>
            <a:r>
              <a:rPr lang="en-IN" dirty="0" err="1"/>
              <a:t>subarray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</a:t>
            </a:r>
            <a:r>
              <a:rPr lang="en-IN" dirty="0"/>
              <a:t>) Randomly select </a:t>
            </a:r>
            <a:r>
              <a:rPr lang="en-IN" dirty="0" err="1"/>
              <a:t>subarrays</a:t>
            </a:r>
            <a:r>
              <a:rPr lang="en-IN" dirty="0"/>
              <a:t> and check for the maximum sum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Q2. What </a:t>
            </a:r>
            <a:r>
              <a:rPr lang="en-IN" dirty="0"/>
              <a:t>does the Combine phase in the Divide and Conquer approach for the Maximum Subarray Problem involve?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) Combining the maximum </a:t>
            </a:r>
            <a:r>
              <a:rPr lang="en-IN" dirty="0" err="1"/>
              <a:t>subarrays</a:t>
            </a:r>
            <a:r>
              <a:rPr lang="en-IN" dirty="0"/>
              <a:t> of the left and right halves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) Combining all elements of the </a:t>
            </a:r>
            <a:r>
              <a:rPr lang="en-IN" dirty="0" smtClean="0"/>
              <a:t>array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c) Combining the positive and negative elements of the array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</a:t>
            </a:r>
            <a:r>
              <a:rPr lang="en-IN" dirty="0"/>
              <a:t>) Combining the elements using a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Q3. In </a:t>
            </a:r>
            <a:r>
              <a:rPr lang="en-IN" dirty="0"/>
              <a:t>the context of the maximum subarray problem, what does a negative sum of a subarray indicate?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) The </a:t>
            </a:r>
            <a:r>
              <a:rPr lang="en-IN" dirty="0" err="1"/>
              <a:t>subarray</a:t>
            </a:r>
            <a:r>
              <a:rPr lang="en-IN" dirty="0"/>
              <a:t> does not contribute to the maximum </a:t>
            </a:r>
            <a:r>
              <a:rPr lang="en-IN" dirty="0" err="1"/>
              <a:t>subarray</a:t>
            </a:r>
            <a:r>
              <a:rPr lang="en-IN" dirty="0"/>
              <a:t> </a:t>
            </a:r>
            <a:r>
              <a:rPr lang="en-IN" dirty="0" smtClean="0"/>
              <a:t>sum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b) There is a bug in the algorithm c)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array contains invalid </a:t>
            </a:r>
            <a:r>
              <a:rPr lang="en-IN" dirty="0" smtClean="0"/>
              <a:t>elements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d) The </a:t>
            </a:r>
            <a:r>
              <a:rPr lang="en-IN" dirty="0" err="1"/>
              <a:t>subarray</a:t>
            </a:r>
            <a:r>
              <a:rPr lang="en-IN" dirty="0"/>
              <a:t> is the maximum </a:t>
            </a:r>
            <a:r>
              <a:rPr lang="en-IN" dirty="0" err="1"/>
              <a:t>subarray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Q4. If </a:t>
            </a:r>
            <a:r>
              <a:rPr lang="en-IN" dirty="0"/>
              <a:t>an array contains both positive and negative elements, what is the significance of the maximum subarray sum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a) It represents the sum of the </a:t>
            </a:r>
            <a:r>
              <a:rPr lang="en-IN" dirty="0" err="1"/>
              <a:t>subarray</a:t>
            </a:r>
            <a:r>
              <a:rPr lang="en-IN" dirty="0"/>
              <a:t> with the most positive elements </a:t>
            </a:r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) It represents the sum of the </a:t>
            </a:r>
            <a:r>
              <a:rPr lang="en-IN" dirty="0" err="1"/>
              <a:t>subarray</a:t>
            </a:r>
            <a:r>
              <a:rPr lang="en-IN" dirty="0"/>
              <a:t> with the least negative elements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</a:t>
            </a:r>
            <a:r>
              <a:rPr lang="en-IN" dirty="0"/>
              <a:t>) It represents the sum of a contiguous </a:t>
            </a:r>
            <a:r>
              <a:rPr lang="en-IN" dirty="0" err="1"/>
              <a:t>subarray</a:t>
            </a:r>
            <a:r>
              <a:rPr lang="en-IN" dirty="0"/>
              <a:t> with the largest sum among all possible contiguous </a:t>
            </a:r>
            <a:r>
              <a:rPr lang="en-IN" dirty="0" err="1" smtClean="0"/>
              <a:t>subarrays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d) It represents the sum of the entire array</a:t>
            </a:r>
          </a:p>
        </p:txBody>
      </p:sp>
    </p:spTree>
    <p:extLst>
      <p:ext uri="{BB962C8B-B14F-4D97-AF65-F5344CB8AC3E}">
        <p14:creationId xmlns:p14="http://schemas.microsoft.com/office/powerpoint/2010/main" val="251451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Q5. Which of the following is a divide and conquer application for the fast multiplication?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Karatsuba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Booths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Euclid algorithm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None of the above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Q6. </a:t>
            </a:r>
            <a:r>
              <a:rPr lang="en-US" dirty="0"/>
              <a:t>What is the time complexity of Karatsuba's algorithm for multiplying two </a:t>
            </a:r>
            <a:r>
              <a:rPr lang="en-US" i="1" dirty="0" smtClean="0"/>
              <a:t>n</a:t>
            </a:r>
            <a:r>
              <a:rPr lang="en-US" dirty="0" smtClean="0"/>
              <a:t>-digit </a:t>
            </a:r>
            <a:r>
              <a:rPr lang="en-US" dirty="0"/>
              <a:t>numbers? a)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dirty="0"/>
              <a:t>n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b) O(n^2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dirty="0" smtClean="0"/>
              <a:t>O(n^log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3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smtClean="0"/>
              <a:t>d) O(2^n)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9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Q7. </a:t>
            </a:r>
            <a:r>
              <a:rPr lang="en-US" dirty="0"/>
              <a:t>What is the primary factor that influences the efficiency of Karatsuba's algorithm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a) Number of additions </a:t>
            </a:r>
            <a:r>
              <a:rPr lang="en-US" dirty="0" smtClean="0"/>
              <a:t>required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b) Number of recursive calls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) Number of subtractions </a:t>
            </a:r>
            <a:r>
              <a:rPr lang="en-US" dirty="0" smtClean="0"/>
              <a:t>required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d) Number of divisions required</a:t>
            </a:r>
          </a:p>
        </p:txBody>
      </p:sp>
    </p:spTree>
    <p:extLst>
      <p:ext uri="{BB962C8B-B14F-4D97-AF65-F5344CB8AC3E}">
        <p14:creationId xmlns:p14="http://schemas.microsoft.com/office/powerpoint/2010/main" val="1465266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Q8. </a:t>
            </a:r>
            <a:r>
              <a:rPr lang="en-US" dirty="0"/>
              <a:t>Which of the following is a limitation of Karatsuba's algorithm?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cannot handle negative </a:t>
            </a:r>
            <a:r>
              <a:rPr lang="en-US" dirty="0" smtClean="0"/>
              <a:t>numbers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requires more memory compared to traditional methods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becomes less efficient for very large numbers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is not applicable for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13274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  <p:extLst>
      <p:ext uri="{BB962C8B-B14F-4D97-AF65-F5344CB8AC3E}">
        <p14:creationId xmlns:p14="http://schemas.microsoft.com/office/powerpoint/2010/main" val="30400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Q9. </a:t>
            </a:r>
            <a:r>
              <a:rPr lang="en-US" dirty="0"/>
              <a:t>What is the key advantage of Karatsuba's algorithm over traditional multiplication methods?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requires less memory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has a lower time complexity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is easier to implement </a:t>
            </a: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It </a:t>
            </a:r>
            <a:r>
              <a:rPr lang="en-US" dirty="0"/>
              <a:t>can handle negative numbers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238765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5- a) Karatsuba algorithm</a:t>
            </a:r>
          </a:p>
          <a:p>
            <a:r>
              <a:rPr lang="en-US" dirty="0" smtClean="0"/>
              <a:t>6- c) </a:t>
            </a:r>
            <a:r>
              <a:rPr lang="en-US" dirty="0"/>
              <a:t>O(n^log</a:t>
            </a:r>
            <a:r>
              <a:rPr lang="en-US" baseline="-25000" dirty="0"/>
              <a:t>2</a:t>
            </a:r>
            <a:r>
              <a:rPr lang="en-US" baseline="30000" dirty="0"/>
              <a:t>3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7- a) No. of additions are required</a:t>
            </a:r>
          </a:p>
          <a:p>
            <a:r>
              <a:rPr lang="en-US" dirty="0" smtClean="0"/>
              <a:t>8- c) </a:t>
            </a:r>
            <a:r>
              <a:rPr lang="en-US" dirty="0"/>
              <a:t>It becomes less efficient for very large numbers </a:t>
            </a:r>
            <a:endParaRPr lang="en-US" dirty="0" smtClean="0"/>
          </a:p>
          <a:p>
            <a:r>
              <a:rPr lang="en-US" dirty="0" smtClean="0"/>
              <a:t>9- b) It has a lower time complexity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</a:t>
            </a:r>
            <a:r>
              <a:rPr lang="en-US" dirty="0" err="1" smtClean="0"/>
              <a:t>Subarray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You can buy a unit of stock, only </a:t>
            </a:r>
            <a:r>
              <a:rPr lang="en-US" i="1" dirty="0" smtClean="0"/>
              <a:t>one</a:t>
            </a:r>
            <a:r>
              <a:rPr lang="en-US" dirty="0" smtClean="0"/>
              <a:t> time, then sell it at a later date</a:t>
            </a:r>
          </a:p>
          <a:p>
            <a:pPr lvl="1"/>
            <a:r>
              <a:rPr lang="en-US" dirty="0" smtClean="0"/>
              <a:t>Buy/sell at end of day</a:t>
            </a:r>
          </a:p>
          <a:p>
            <a:endParaRPr lang="en-US" dirty="0" smtClean="0"/>
          </a:p>
          <a:p>
            <a:r>
              <a:rPr lang="en-US" dirty="0" smtClean="0"/>
              <a:t>Strategy: buy low, sell high</a:t>
            </a:r>
          </a:p>
          <a:p>
            <a:pPr lvl="1"/>
            <a:r>
              <a:rPr lang="en-US" dirty="0" smtClean="0"/>
              <a:t>The lowest price may appear after the highest price</a:t>
            </a:r>
          </a:p>
          <a:p>
            <a:endParaRPr lang="en-US" dirty="0" smtClean="0"/>
          </a:p>
          <a:p>
            <a:r>
              <a:rPr lang="en-US" dirty="0" smtClean="0"/>
              <a:t>Assume you know future prices</a:t>
            </a:r>
          </a:p>
          <a:p>
            <a:endParaRPr lang="en-US" dirty="0" smtClean="0"/>
          </a:p>
          <a:p>
            <a:r>
              <a:rPr lang="en-US" dirty="0" smtClean="0"/>
              <a:t>Can you maximize profit by buying at lowest price and selling at highest price?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lowest sell highest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286000" y="2209800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90800" y="2209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705100" y="25527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086100" y="2476500"/>
            <a:ext cx="533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2438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3581400" y="2895600"/>
            <a:ext cx="914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4038600" y="27432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2590800"/>
            <a:ext cx="228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200" y="25146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34000" y="25146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5562600" y="28194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5867400" y="2895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72200" y="2819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77000" y="2819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00" y="40386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2400300" y="43053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009900" y="44577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 flipH="1">
            <a:off x="3314700" y="4610100"/>
            <a:ext cx="990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038600" y="5105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buy/sell pairs are possible over </a:t>
            </a:r>
            <a:r>
              <a:rPr lang="en-US" i="1" dirty="0" smtClean="0"/>
              <a:t>n</a:t>
            </a:r>
            <a:r>
              <a:rPr lang="en-US" dirty="0" smtClean="0"/>
              <a:t> days?</a:t>
            </a:r>
          </a:p>
          <a:p>
            <a:r>
              <a:rPr lang="en-US" dirty="0" smtClean="0"/>
              <a:t>Evaluate each pair and keep track of maximum</a:t>
            </a:r>
          </a:p>
          <a:p>
            <a:r>
              <a:rPr lang="en-US" dirty="0" smtClean="0"/>
              <a:t>Can we do better?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sequence of days so that: </a:t>
            </a:r>
          </a:p>
          <a:p>
            <a:pPr lvl="1"/>
            <a:r>
              <a:rPr lang="en-US" dirty="0" smtClean="0"/>
              <a:t>the net change from last to first is maximized</a:t>
            </a:r>
          </a:p>
          <a:p>
            <a:r>
              <a:rPr lang="en-US" dirty="0" smtClean="0"/>
              <a:t>Look at the daily change in price</a:t>
            </a:r>
          </a:p>
          <a:p>
            <a:pPr lvl="1"/>
            <a:r>
              <a:rPr lang="en-US" dirty="0" smtClean="0"/>
              <a:t>Change on day </a:t>
            </a:r>
            <a:r>
              <a:rPr lang="en-US" i="1" dirty="0" err="1" smtClean="0"/>
              <a:t>i</a:t>
            </a:r>
            <a:r>
              <a:rPr lang="en-US" dirty="0" smtClean="0"/>
              <a:t>: price day </a:t>
            </a:r>
            <a:r>
              <a:rPr lang="en-US" i="1" dirty="0" err="1" smtClean="0"/>
              <a:t>i</a:t>
            </a:r>
            <a:r>
              <a:rPr lang="en-US" dirty="0" smtClean="0"/>
              <a:t> minus price day </a:t>
            </a:r>
            <a:r>
              <a:rPr lang="en-US" i="1" dirty="0" smtClean="0"/>
              <a:t>i</a:t>
            </a:r>
            <a:r>
              <a:rPr lang="en-US" dirty="0" smtClean="0"/>
              <a:t>-1</a:t>
            </a:r>
          </a:p>
          <a:p>
            <a:pPr lvl="1"/>
            <a:r>
              <a:rPr lang="en-US" dirty="0" smtClean="0"/>
              <a:t>We now have an array of changes (numbers), e.g.</a:t>
            </a:r>
          </a:p>
          <a:p>
            <a:pPr lvl="2">
              <a:buNone/>
            </a:pPr>
            <a:r>
              <a:rPr lang="en-US" dirty="0" smtClean="0"/>
              <a:t>12,-3,-24,20,-3,-16,-23,18,20,-7,12,-5,-22,14,-4,6 </a:t>
            </a:r>
          </a:p>
          <a:p>
            <a:pPr lvl="1"/>
            <a:r>
              <a:rPr lang="en-US" dirty="0" smtClean="0"/>
              <a:t>Find contiguous </a:t>
            </a:r>
            <a:r>
              <a:rPr lang="en-US" dirty="0" err="1" smtClean="0"/>
              <a:t>subarray</a:t>
            </a:r>
            <a:r>
              <a:rPr lang="en-US" dirty="0" smtClean="0"/>
              <a:t> with largest sum</a:t>
            </a:r>
          </a:p>
          <a:p>
            <a:pPr lvl="2"/>
            <a:r>
              <a:rPr lang="en-US" b="1" dirty="0" smtClean="0"/>
              <a:t>maximum </a:t>
            </a:r>
            <a:r>
              <a:rPr lang="en-US" b="1" dirty="0" err="1" smtClean="0"/>
              <a:t>subarray</a:t>
            </a:r>
            <a:endParaRPr lang="en-US" b="1" dirty="0" smtClean="0"/>
          </a:p>
          <a:p>
            <a:pPr lvl="1"/>
            <a:r>
              <a:rPr lang="en-US" dirty="0" smtClean="0"/>
              <a:t>E.g.: buy after day 7, sell after day 11</a:t>
            </a:r>
          </a:p>
        </p:txBody>
      </p:sp>
    </p:spTree>
    <p:extLst>
      <p:ext uri="{BB962C8B-B14F-4D97-AF65-F5344CB8AC3E}">
        <p14:creationId xmlns:p14="http://schemas.microsoft.com/office/powerpoint/2010/main" val="3484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if only positive numbers (assume not)</a:t>
            </a:r>
          </a:p>
          <a:p>
            <a:endParaRPr lang="en-US" dirty="0" smtClean="0"/>
          </a:p>
          <a:p>
            <a:r>
              <a:rPr lang="en-US" dirty="0" smtClean="0"/>
              <a:t>Need to check O(n</a:t>
            </a:r>
            <a:r>
              <a:rPr lang="en-US" baseline="30000" dirty="0" smtClean="0"/>
              <a:t>2</a:t>
            </a:r>
            <a:r>
              <a:rPr lang="en-US" dirty="0" smtClean="0"/>
              <a:t>) pairs</a:t>
            </a:r>
          </a:p>
          <a:p>
            <a:endParaRPr lang="en-US" dirty="0" smtClean="0"/>
          </a:p>
          <a:p>
            <a:r>
              <a:rPr lang="en-US" dirty="0" smtClean="0"/>
              <a:t>For each pair, find the sum</a:t>
            </a:r>
          </a:p>
          <a:p>
            <a:endParaRPr lang="en-US" dirty="0" smtClean="0"/>
          </a:p>
          <a:p>
            <a:r>
              <a:rPr lang="en-US" dirty="0" smtClean="0"/>
              <a:t>Thus total time is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Divide-and-Conquer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A[low..high]</a:t>
            </a:r>
          </a:p>
          <a:p>
            <a:r>
              <a:rPr lang="en-US" dirty="0" smtClean="0"/>
              <a:t>Divide in the middle: </a:t>
            </a:r>
          </a:p>
          <a:p>
            <a:pPr lvl="1"/>
            <a:r>
              <a:rPr lang="en-US" dirty="0" smtClean="0"/>
              <a:t>A[</a:t>
            </a:r>
            <a:r>
              <a:rPr lang="en-US" dirty="0" err="1" smtClean="0"/>
              <a:t>low,mid</a:t>
            </a:r>
            <a:r>
              <a:rPr lang="en-US" dirty="0" smtClean="0"/>
              <a:t>], A[mid+1,high]</a:t>
            </a:r>
          </a:p>
          <a:p>
            <a:r>
              <a:rPr lang="en-US" dirty="0" smtClean="0"/>
              <a:t>Any </a:t>
            </a:r>
            <a:r>
              <a:rPr lang="en-US" dirty="0" err="1" smtClean="0"/>
              <a:t>subarray</a:t>
            </a:r>
            <a:r>
              <a:rPr lang="en-US" dirty="0" smtClean="0"/>
              <a:t> A[</a:t>
            </a:r>
            <a:r>
              <a:rPr lang="en-US" dirty="0" err="1" smtClean="0"/>
              <a:t>i</a:t>
            </a:r>
            <a:r>
              <a:rPr lang="en-US" dirty="0" smtClean="0"/>
              <a:t>,..j] is</a:t>
            </a:r>
          </a:p>
          <a:p>
            <a:pPr lvl="1">
              <a:buNone/>
            </a:pPr>
            <a:r>
              <a:rPr lang="en-US" dirty="0" smtClean="0"/>
              <a:t>(1) Entirely in A[</a:t>
            </a:r>
            <a:r>
              <a:rPr lang="en-US" dirty="0" err="1" smtClean="0"/>
              <a:t>low,mid</a:t>
            </a:r>
            <a:r>
              <a:rPr lang="en-US" dirty="0" smtClean="0"/>
              <a:t>]</a:t>
            </a:r>
          </a:p>
          <a:p>
            <a:pPr lvl="1">
              <a:buNone/>
            </a:pPr>
            <a:r>
              <a:rPr lang="en-US" dirty="0" smtClean="0"/>
              <a:t>(2) Entirely in A[mid+1,high]</a:t>
            </a:r>
          </a:p>
          <a:p>
            <a:pPr lvl="1">
              <a:buNone/>
            </a:pPr>
            <a:r>
              <a:rPr lang="en-US" dirty="0" smtClean="0"/>
              <a:t>(3) In both</a:t>
            </a:r>
          </a:p>
          <a:p>
            <a:r>
              <a:rPr lang="en-US" dirty="0" smtClean="0"/>
              <a:t>(1) and (2) can be found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1376</Words>
  <Application>Microsoft Office PowerPoint</Application>
  <PresentationFormat>On-screen Show (4:3)</PresentationFormat>
  <Paragraphs>211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CSE408 Divide and Conquer</vt:lpstr>
      <vt:lpstr>Divide-and-Conquer</vt:lpstr>
      <vt:lpstr>Divide-and-Conquer Technique (cont.)</vt:lpstr>
      <vt:lpstr>Maximum Subarray Problem</vt:lpstr>
      <vt:lpstr>Buy lowest sell highest</vt:lpstr>
      <vt:lpstr>Brute force</vt:lpstr>
      <vt:lpstr>Transformation</vt:lpstr>
      <vt:lpstr>Brute force again</vt:lpstr>
      <vt:lpstr>Divide-and-Conquer</vt:lpstr>
      <vt:lpstr>Divide-and-Conquer (cont.)</vt:lpstr>
      <vt:lpstr>Karatsuba’s Multiplication Algorithm  </vt:lpstr>
      <vt:lpstr>Karatsuba’s Multiplication Algorithm </vt:lpstr>
      <vt:lpstr>Steps for Karatsuba’s Multiplication Algorithm </vt:lpstr>
      <vt:lpstr>Lets Solve</vt:lpstr>
      <vt:lpstr>Time analysis</vt:lpstr>
      <vt:lpstr>Karatsuba’s Multiplication Algorithm</vt:lpstr>
      <vt:lpstr>Continued.</vt:lpstr>
      <vt:lpstr>Continued.</vt:lpstr>
      <vt:lpstr>Continued.</vt:lpstr>
      <vt:lpstr>Continued.</vt:lpstr>
      <vt:lpstr>Quiz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 Divide and Conquer</dc:title>
  <dc:creator>Ritika</dc:creator>
  <cp:lastModifiedBy>Dell</cp:lastModifiedBy>
  <cp:revision>18</cp:revision>
  <dcterms:created xsi:type="dcterms:W3CDTF">2024-02-13T05:29:12Z</dcterms:created>
  <dcterms:modified xsi:type="dcterms:W3CDTF">2024-02-16T03:31:33Z</dcterms:modified>
</cp:coreProperties>
</file>