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9144000"/>
  <p:notesSz cx="7315200" cy="9601200"/>
  <p:embeddedFontLst>
    <p:embeddedFont>
      <p:font typeface="Limelight"/>
      <p:regular r:id="rId35"/>
    </p:embeddedFont>
    <p:embeddedFont>
      <p:font typeface="Merriweather Sans"/>
      <p:regular r:id="rId36"/>
      <p:bold r:id="rId37"/>
      <p:italic r:id="rId38"/>
      <p:boldItalic r:id="rId39"/>
    </p:embeddedFont>
    <p:embeddedFont>
      <p:font typeface="Arial Narrow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024">
          <p15:clr>
            <a:srgbClr val="000000"/>
          </p15:clr>
        </p15:guide>
        <p15:guide id="2" pos="2304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44" roundtripDataSignature="AMtx7mjXXrSuHwgOrwYtIK06dUYvsk7M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ialNarrow-regular.fntdata"/><Relationship Id="rId20" Type="http://schemas.openxmlformats.org/officeDocument/2006/relationships/slide" Target="slides/slide15.xml"/><Relationship Id="rId42" Type="http://schemas.openxmlformats.org/officeDocument/2006/relationships/font" Target="fonts/ArialNarrow-italic.fntdata"/><Relationship Id="rId41" Type="http://schemas.openxmlformats.org/officeDocument/2006/relationships/font" Target="fonts/ArialNarrow-bold.fntdata"/><Relationship Id="rId22" Type="http://schemas.openxmlformats.org/officeDocument/2006/relationships/slide" Target="slides/slide17.xml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font" Target="fonts/ArialNarrow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Limelight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erriweatherSans-bold.fntdata"/><Relationship Id="rId14" Type="http://schemas.openxmlformats.org/officeDocument/2006/relationships/slide" Target="slides/slide9.xml"/><Relationship Id="rId36" Type="http://schemas.openxmlformats.org/officeDocument/2006/relationships/font" Target="fonts/MerriweatherSans-regular.fntdata"/><Relationship Id="rId17" Type="http://schemas.openxmlformats.org/officeDocument/2006/relationships/slide" Target="slides/slide12.xml"/><Relationship Id="rId39" Type="http://schemas.openxmlformats.org/officeDocument/2006/relationships/font" Target="fonts/Merriweather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Merriweather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4963" y="0"/>
            <a:ext cx="3170237" cy="481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/>
          <p:nvPr>
            <p:ph idx="12" type="sldNum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/>
          <p:nvPr>
            <p:ph idx="12" type="sldNum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1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/>
          <p:nvPr>
            <p:ph idx="12" type="sldNum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12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formalization of the notion of an algorithm led to great breakthroughs in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foundations of mathematics in the 1930s.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3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 txBox="1"/>
          <p:nvPr>
            <p:ph idx="12" type="sldNum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14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14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Euclid’s algorithm is good for introducing the notion of an algorithm because it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makes a clear separation from a program that implements the algorithm.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It is also one that is familiar to most students.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Al Khowarizmi (many spellings possible...) – “algorism” (originally) and then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later “algorithm” come from his name.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 txBox="1"/>
          <p:nvPr>
            <p:ph idx="12" type="sldNum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p15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p15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 txBox="1"/>
          <p:nvPr>
            <p:ph idx="12" type="sldNum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6" name="Google Shape;206;p16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16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 txBox="1"/>
          <p:nvPr>
            <p:ph idx="12" type="sldNum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p17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p17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:notes"/>
          <p:cNvSpPr txBox="1"/>
          <p:nvPr>
            <p:ph idx="12" type="sldNum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18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18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9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2" type="sldNum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263650" y="723900"/>
            <a:ext cx="4786313" cy="3589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7375" spcFirstLastPara="1" rIns="9737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:notes"/>
          <p:cNvSpPr txBox="1"/>
          <p:nvPr>
            <p:ph idx="12" type="sldNum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7" name="Google Shape;237;p20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p20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:notes"/>
          <p:cNvSpPr txBox="1"/>
          <p:nvPr>
            <p:ph idx="12" type="sldNum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" name="Google Shape;244;p21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5" name="Google Shape;245;p21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:notes"/>
          <p:cNvSpPr txBox="1"/>
          <p:nvPr>
            <p:ph idx="12" type="sldNum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2" name="Google Shape;252;p22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3" name="Google Shape;253;p22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:notes"/>
          <p:cNvSpPr txBox="1"/>
          <p:nvPr>
            <p:ph idx="12" type="sldNum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" name="Google Shape;259;p23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Google Shape;260;p23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:notes"/>
          <p:cNvSpPr txBox="1"/>
          <p:nvPr>
            <p:ph idx="12" type="sldNum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" name="Google Shape;266;p2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p24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5:notes"/>
          <p:cNvSpPr txBox="1"/>
          <p:nvPr>
            <p:ph idx="12" type="sldNum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p2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Google Shape;274;p25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:notes"/>
          <p:cNvSpPr txBox="1"/>
          <p:nvPr>
            <p:ph idx="12" type="sldNum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0" name="Google Shape;280;p2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p26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:notes"/>
          <p:cNvSpPr txBox="1"/>
          <p:nvPr>
            <p:ph idx="12" type="sldNum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7" name="Google Shape;287;p2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Google Shape;288;p27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:notes"/>
          <p:cNvSpPr txBox="1"/>
          <p:nvPr>
            <p:ph idx="12" type="sldNum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5" name="Google Shape;295;p2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Google Shape;296;p28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9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263650" y="723900"/>
            <a:ext cx="4786313" cy="3589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9500" lIns="97375" spcFirstLastPara="1" rIns="9737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2" type="sldNum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Euclid’s algorithm is good for introducing the notion of an algorithm because it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makes a clear separation from a program that implements the algorithm.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It is also one that is familiar to most students.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Al Khowarizmi (many spellings possible...) – “algorism” (originally) and then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later “algorithm” come from his name.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2" type="sldNum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976313" y="4564063"/>
            <a:ext cx="5702300" cy="432117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algorithm is given *very* informally here. Show students the pseudocode in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section 3.1.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This is a good opportunity to discuss pseudocode conventions.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2" type="sldNum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1-4 have well known efficient (polynomial-time) solutions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5: primality testing has recently been found to have an efficient solution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This is a great problem to discuss because it has recently been in the news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(see mathworld news at: http://mathworld.wolfram.com/news/2002-08-07_primetest/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 or original article: http://www.cse.iitk.ac.in/primality.pdf)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6(TSP)-9(chess) are all problems for which no efficient solution has been found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it is possible to informally discuss the “try all possibilities” approach that is required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to get exact solutions to such problems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10: Towers of Hanoi is a problem that has only exponential-time solutions (simply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because the output required is so large)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11: Program termination is undecidable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2" type="sldNum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1"/>
          <p:cNvSpPr txBox="1"/>
          <p:nvPr>
            <p:ph type="ctrTitle"/>
          </p:nvPr>
        </p:nvSpPr>
        <p:spPr>
          <a:xfrm>
            <a:off x="0" y="-18288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1" type="subTitle"/>
          </p:nvPr>
        </p:nvSpPr>
        <p:spPr>
          <a:xfrm>
            <a:off x="838200" y="1981200"/>
            <a:ext cx="7543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0" type="dt"/>
          </p:nvPr>
        </p:nvSpPr>
        <p:spPr>
          <a:xfrm>
            <a:off x="1295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1"/>
          <p:cNvSpPr txBox="1"/>
          <p:nvPr>
            <p:ph idx="11" type="ftr"/>
          </p:nvPr>
        </p:nvSpPr>
        <p:spPr>
          <a:xfrm>
            <a:off x="37338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31"/>
          <p:cNvSpPr txBox="1"/>
          <p:nvPr>
            <p:ph idx="12" type="sldNum"/>
          </p:nvPr>
        </p:nvSpPr>
        <p:spPr>
          <a:xfrm>
            <a:off x="7162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0"/>
          <p:cNvSpPr txBox="1"/>
          <p:nvPr>
            <p:ph type="title"/>
          </p:nvPr>
        </p:nvSpPr>
        <p:spPr>
          <a:xfrm>
            <a:off x="0" y="-182880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0"/>
          <p:cNvSpPr txBox="1"/>
          <p:nvPr>
            <p:ph idx="1" type="body"/>
          </p:nvPr>
        </p:nvSpPr>
        <p:spPr>
          <a:xfrm rot="5400000">
            <a:off x="2309813" y="-433387"/>
            <a:ext cx="4905375" cy="83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69" name="Google Shape;69;p40"/>
          <p:cNvSpPr txBox="1"/>
          <p:nvPr>
            <p:ph idx="10" type="dt"/>
          </p:nvPr>
        </p:nvSpPr>
        <p:spPr>
          <a:xfrm>
            <a:off x="1225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0"/>
          <p:cNvSpPr txBox="1"/>
          <p:nvPr>
            <p:ph idx="12" type="sldNum"/>
          </p:nvPr>
        </p:nvSpPr>
        <p:spPr>
          <a:xfrm>
            <a:off x="7061200" y="6426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1"/>
          <p:cNvSpPr txBox="1"/>
          <p:nvPr>
            <p:ph type="title"/>
          </p:nvPr>
        </p:nvSpPr>
        <p:spPr>
          <a:xfrm rot="5400000">
            <a:off x="4867275" y="2124075"/>
            <a:ext cx="6019800" cy="2076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1"/>
          <p:cNvSpPr txBox="1"/>
          <p:nvPr>
            <p:ph idx="1" type="body"/>
          </p:nvPr>
        </p:nvSpPr>
        <p:spPr>
          <a:xfrm rot="5400000">
            <a:off x="638175" y="123825"/>
            <a:ext cx="6019800" cy="6076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74" name="Google Shape;74;p41"/>
          <p:cNvSpPr txBox="1"/>
          <p:nvPr>
            <p:ph idx="10" type="dt"/>
          </p:nvPr>
        </p:nvSpPr>
        <p:spPr>
          <a:xfrm>
            <a:off x="1225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1"/>
          <p:cNvSpPr txBox="1"/>
          <p:nvPr>
            <p:ph idx="12" type="sldNum"/>
          </p:nvPr>
        </p:nvSpPr>
        <p:spPr>
          <a:xfrm>
            <a:off x="7061200" y="6426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2"/>
          <p:cNvSpPr txBox="1"/>
          <p:nvPr>
            <p:ph type="title"/>
          </p:nvPr>
        </p:nvSpPr>
        <p:spPr>
          <a:xfrm>
            <a:off x="0" y="-182880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>
                <a:solidFill>
                  <a:schemeClr val="dk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>
                <a:solidFill>
                  <a:schemeClr val="dk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>
                <a:solidFill>
                  <a:schemeClr val="dk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6" name="Google Shape;26;p32"/>
          <p:cNvSpPr txBox="1"/>
          <p:nvPr>
            <p:ph idx="10" type="dt"/>
          </p:nvPr>
        </p:nvSpPr>
        <p:spPr>
          <a:xfrm>
            <a:off x="1225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2"/>
          <p:cNvSpPr txBox="1"/>
          <p:nvPr>
            <p:ph idx="12" type="sldNum"/>
          </p:nvPr>
        </p:nvSpPr>
        <p:spPr>
          <a:xfrm>
            <a:off x="7061200" y="6426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3"/>
          <p:cNvSpPr txBox="1"/>
          <p:nvPr>
            <p:ph type="title"/>
          </p:nvPr>
        </p:nvSpPr>
        <p:spPr>
          <a:xfrm>
            <a:off x="0" y="-182880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3"/>
          <p:cNvSpPr txBox="1"/>
          <p:nvPr>
            <p:ph idx="10" type="dt"/>
          </p:nvPr>
        </p:nvSpPr>
        <p:spPr>
          <a:xfrm>
            <a:off x="1225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12" type="sldNum"/>
          </p:nvPr>
        </p:nvSpPr>
        <p:spPr>
          <a:xfrm>
            <a:off x="7061200" y="6426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/>
          <p:nvPr>
            <p:ph type="title"/>
          </p:nvPr>
        </p:nvSpPr>
        <p:spPr>
          <a:xfrm>
            <a:off x="0" y="-182880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4"/>
          <p:cNvSpPr txBox="1"/>
          <p:nvPr>
            <p:ph idx="1" type="body"/>
          </p:nvPr>
        </p:nvSpPr>
        <p:spPr>
          <a:xfrm>
            <a:off x="609600" y="1266825"/>
            <a:ext cx="40767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35" name="Google Shape;35;p34"/>
          <p:cNvSpPr txBox="1"/>
          <p:nvPr>
            <p:ph idx="2" type="body"/>
          </p:nvPr>
        </p:nvSpPr>
        <p:spPr>
          <a:xfrm>
            <a:off x="4838700" y="1266825"/>
            <a:ext cx="40767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36" name="Google Shape;36;p34"/>
          <p:cNvSpPr txBox="1"/>
          <p:nvPr>
            <p:ph idx="10" type="dt"/>
          </p:nvPr>
        </p:nvSpPr>
        <p:spPr>
          <a:xfrm>
            <a:off x="1225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4"/>
          <p:cNvSpPr txBox="1"/>
          <p:nvPr>
            <p:ph idx="12" type="sldNum"/>
          </p:nvPr>
        </p:nvSpPr>
        <p:spPr>
          <a:xfrm>
            <a:off x="7061200" y="6426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41" name="Google Shape;41;p35"/>
          <p:cNvSpPr txBox="1"/>
          <p:nvPr>
            <p:ph idx="10" type="dt"/>
          </p:nvPr>
        </p:nvSpPr>
        <p:spPr>
          <a:xfrm>
            <a:off x="1225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5"/>
          <p:cNvSpPr txBox="1"/>
          <p:nvPr>
            <p:ph idx="12" type="sldNum"/>
          </p:nvPr>
        </p:nvSpPr>
        <p:spPr>
          <a:xfrm>
            <a:off x="7061200" y="6426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6" name="Google Shape;46;p3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47" name="Google Shape;47;p3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8" name="Google Shape;48;p3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49" name="Google Shape;49;p36"/>
          <p:cNvSpPr txBox="1"/>
          <p:nvPr>
            <p:ph idx="10" type="dt"/>
          </p:nvPr>
        </p:nvSpPr>
        <p:spPr>
          <a:xfrm>
            <a:off x="1225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6"/>
          <p:cNvSpPr txBox="1"/>
          <p:nvPr>
            <p:ph idx="12" type="sldNum"/>
          </p:nvPr>
        </p:nvSpPr>
        <p:spPr>
          <a:xfrm>
            <a:off x="7061200" y="6426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7"/>
          <p:cNvSpPr txBox="1"/>
          <p:nvPr>
            <p:ph idx="10" type="dt"/>
          </p:nvPr>
        </p:nvSpPr>
        <p:spPr>
          <a:xfrm>
            <a:off x="1225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7"/>
          <p:cNvSpPr txBox="1"/>
          <p:nvPr>
            <p:ph idx="12" type="sldNum"/>
          </p:nvPr>
        </p:nvSpPr>
        <p:spPr>
          <a:xfrm>
            <a:off x="7061200" y="6426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●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Char char="•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–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57" name="Google Shape;57;p3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58" name="Google Shape;58;p38"/>
          <p:cNvSpPr txBox="1"/>
          <p:nvPr>
            <p:ph idx="10" type="dt"/>
          </p:nvPr>
        </p:nvSpPr>
        <p:spPr>
          <a:xfrm>
            <a:off x="1225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8"/>
          <p:cNvSpPr txBox="1"/>
          <p:nvPr>
            <p:ph idx="12" type="sldNum"/>
          </p:nvPr>
        </p:nvSpPr>
        <p:spPr>
          <a:xfrm>
            <a:off x="7061200" y="6426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3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4" name="Google Shape;64;p39"/>
          <p:cNvSpPr txBox="1"/>
          <p:nvPr>
            <p:ph idx="10" type="dt"/>
          </p:nvPr>
        </p:nvSpPr>
        <p:spPr>
          <a:xfrm>
            <a:off x="1225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9"/>
          <p:cNvSpPr txBox="1"/>
          <p:nvPr>
            <p:ph idx="12" type="sldNum"/>
          </p:nvPr>
        </p:nvSpPr>
        <p:spPr>
          <a:xfrm>
            <a:off x="7061200" y="6426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Char char="»"/>
              <a:defRPr b="1" i="0" sz="18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Char char="»"/>
              <a:defRPr b="1" i="0" sz="18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Char char="»"/>
              <a:defRPr b="1" i="0" sz="18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Char char="»"/>
              <a:defRPr b="1" i="0" sz="18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30"/>
          <p:cNvSpPr txBox="1"/>
          <p:nvPr>
            <p:ph idx="10" type="dt"/>
          </p:nvPr>
        </p:nvSpPr>
        <p:spPr>
          <a:xfrm>
            <a:off x="1225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30"/>
          <p:cNvSpPr txBox="1"/>
          <p:nvPr>
            <p:ph idx="12" type="sldNum"/>
          </p:nvPr>
        </p:nvSpPr>
        <p:spPr>
          <a:xfrm>
            <a:off x="7061200" y="6426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30"/>
          <p:cNvSpPr/>
          <p:nvPr/>
        </p:nvSpPr>
        <p:spPr>
          <a:xfrm>
            <a:off x="1981200" y="2179638"/>
            <a:ext cx="190500" cy="467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30"/>
          <p:cNvSpPr txBox="1"/>
          <p:nvPr>
            <p:ph type="title"/>
          </p:nvPr>
        </p:nvSpPr>
        <p:spPr>
          <a:xfrm>
            <a:off x="0" y="-182880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30"/>
          <p:cNvSpPr/>
          <p:nvPr/>
        </p:nvSpPr>
        <p:spPr>
          <a:xfrm>
            <a:off x="685800" y="6197600"/>
            <a:ext cx="3886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© 2007 Pearson Addison-Wesley. All rights reserved.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0"/>
          <p:cNvSpPr/>
          <p:nvPr/>
        </p:nvSpPr>
        <p:spPr>
          <a:xfrm>
            <a:off x="2743200" y="6477000"/>
            <a:ext cx="6400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A. Levitin </a:t>
            </a: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1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Introduction to the Design &amp; Analysis of Algorithms,</a:t>
            </a: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1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2</a:t>
            </a:r>
            <a:r>
              <a:rPr b="0" baseline="30000" i="0" lang="en-US" sz="1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nd</a:t>
            </a:r>
            <a:r>
              <a:rPr b="0" i="0" lang="en-US" sz="1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ed., Ch. 1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slide" Target="/ppt/slides/slide27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lib.virginia.edu/science/parshall/khwariz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"/>
          <p:cNvSpPr txBox="1"/>
          <p:nvPr>
            <p:ph type="ctrTitle"/>
          </p:nvPr>
        </p:nvSpPr>
        <p:spPr>
          <a:xfrm>
            <a:off x="179388" y="2205038"/>
            <a:ext cx="8856662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>
                <a:latin typeface="Limelight"/>
                <a:ea typeface="Limelight"/>
                <a:cs typeface="Limelight"/>
                <a:sym typeface="Limelight"/>
              </a:rPr>
              <a:t>CSE408</a:t>
            </a:r>
            <a:br>
              <a:rPr b="0" lang="en-US" sz="4800">
                <a:latin typeface="Limelight"/>
                <a:ea typeface="Limelight"/>
                <a:cs typeface="Limelight"/>
                <a:sym typeface="Limelight"/>
              </a:rPr>
            </a:br>
            <a:r>
              <a:rPr b="0" lang="en-US" sz="4800">
                <a:latin typeface="Limelight"/>
                <a:ea typeface="Limelight"/>
                <a:cs typeface="Limelight"/>
                <a:sym typeface="Limelight"/>
              </a:rPr>
              <a:t>Fundamentals of Algorithms</a:t>
            </a:r>
            <a:endParaRPr b="0" sz="4800">
              <a:latin typeface="Limelight"/>
              <a:ea typeface="Limelight"/>
              <a:cs typeface="Limelight"/>
              <a:sym typeface="Limelight"/>
            </a:endParaRPr>
          </a:p>
        </p:txBody>
      </p:sp>
      <p:cxnSp>
        <p:nvCxnSpPr>
          <p:cNvPr id="81" name="Google Shape;81;p1"/>
          <p:cNvCxnSpPr/>
          <p:nvPr/>
        </p:nvCxnSpPr>
        <p:spPr>
          <a:xfrm>
            <a:off x="1066800" y="4038600"/>
            <a:ext cx="7058025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82" name="Google Shape;82;p1"/>
          <p:cNvSpPr txBox="1"/>
          <p:nvPr/>
        </p:nvSpPr>
        <p:spPr>
          <a:xfrm>
            <a:off x="4095603" y="4724400"/>
            <a:ext cx="17703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Lecture #1</a:t>
            </a:r>
            <a:endParaRPr b="1" sz="24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83" name="Google Shape;83;p1"/>
          <p:cNvSpPr txBox="1"/>
          <p:nvPr>
            <p:ph idx="1" type="subTitle"/>
          </p:nvPr>
        </p:nvSpPr>
        <p:spPr>
          <a:xfrm>
            <a:off x="1371600" y="5105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/>
          <p:nvPr>
            <p:ph type="title"/>
          </p:nvPr>
        </p:nvSpPr>
        <p:spPr>
          <a:xfrm>
            <a:off x="0" y="0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  design strategies</a:t>
            </a:r>
            <a:endParaRPr/>
          </a:p>
        </p:txBody>
      </p:sp>
      <p:sp>
        <p:nvSpPr>
          <p:cNvPr id="167" name="Google Shape;167;p10"/>
          <p:cNvSpPr txBox="1"/>
          <p:nvPr>
            <p:ph idx="1" type="body"/>
          </p:nvPr>
        </p:nvSpPr>
        <p:spPr>
          <a:xfrm>
            <a:off x="685800" y="2209800"/>
            <a:ext cx="4076700" cy="3152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US" sz="1800"/>
              <a:t>Brute force</a:t>
            </a:r>
            <a:endParaRPr/>
          </a:p>
          <a:p>
            <a:pPr indent="-257175" lvl="0" marL="342900" rtl="0" algn="l"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SzPts val="1350"/>
              <a:buChar char="●"/>
            </a:pPr>
            <a:r>
              <a:rPr lang="en-US" sz="1800"/>
              <a:t>Divide and conquer</a:t>
            </a:r>
            <a:endParaRPr/>
          </a:p>
          <a:p>
            <a:pPr indent="-257175" lvl="0" marL="342900" rtl="0" algn="l"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SzPts val="1350"/>
              <a:buChar char="●"/>
            </a:pPr>
            <a:r>
              <a:rPr lang="en-US" sz="1800"/>
              <a:t>Decrease and conquer</a:t>
            </a:r>
            <a:endParaRPr/>
          </a:p>
          <a:p>
            <a:pPr indent="-257175" lvl="0" marL="342900" rtl="0" algn="l"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SzPts val="1350"/>
              <a:buChar char="●"/>
            </a:pPr>
            <a:r>
              <a:rPr lang="en-US" sz="1800"/>
              <a:t>Transform and conquer</a:t>
            </a:r>
            <a:endParaRPr/>
          </a:p>
          <a:p>
            <a:pPr indent="-257175" lvl="0" marL="342900" rtl="0" algn="l"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sz="1800"/>
          </a:p>
          <a:p>
            <a:pPr indent="-257175" lvl="0" marL="342900" rtl="0" algn="l"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sz="1800"/>
          </a:p>
        </p:txBody>
      </p:sp>
      <p:sp>
        <p:nvSpPr>
          <p:cNvPr id="168" name="Google Shape;168;p10"/>
          <p:cNvSpPr/>
          <p:nvPr/>
        </p:nvSpPr>
        <p:spPr>
          <a:xfrm>
            <a:off x="4343400" y="2209800"/>
            <a:ext cx="4800600" cy="3152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Greedy approach</a:t>
            </a:r>
            <a:endParaRPr/>
          </a:p>
          <a:p>
            <a:pPr indent="-24765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programming</a:t>
            </a:r>
            <a:endParaRPr/>
          </a:p>
          <a:p>
            <a:pPr indent="-24765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Backtracking and branch-and-bound</a:t>
            </a:r>
            <a:endParaRPr/>
          </a:p>
          <a:p>
            <a:pPr indent="-24765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Space and time tradeoffs</a:t>
            </a:r>
            <a:endParaRPr/>
          </a:p>
          <a:p>
            <a:pPr indent="-24765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765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"/>
          <p:cNvSpPr txBox="1"/>
          <p:nvPr>
            <p:ph type="title"/>
          </p:nvPr>
        </p:nvSpPr>
        <p:spPr>
          <a:xfrm>
            <a:off x="0" y="0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Analysis of Algorithms</a:t>
            </a:r>
            <a:endParaRPr/>
          </a:p>
        </p:txBody>
      </p:sp>
      <p:sp>
        <p:nvSpPr>
          <p:cNvPr id="175" name="Google Shape;175;p11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How good is the algorithm?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/>
              <a:t>Correctness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/>
              <a:t>Time efficiency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/>
              <a:t>Space efficiency</a:t>
            </a:r>
            <a:endParaRPr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Does there exist a better algorithm?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/>
              <a:t>Lower bounds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/>
              <a:t>Optimality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"/>
          <p:cNvSpPr txBox="1"/>
          <p:nvPr>
            <p:ph type="title"/>
          </p:nvPr>
        </p:nvSpPr>
        <p:spPr>
          <a:xfrm>
            <a:off x="0" y="0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an algorithm?</a:t>
            </a:r>
            <a:endParaRPr/>
          </a:p>
        </p:txBody>
      </p:sp>
      <p:sp>
        <p:nvSpPr>
          <p:cNvPr id="182" name="Google Shape;182;p12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Recipe, process, method, technique, procedure, routine,… with the following requirements: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/>
              <a:t>Finiteness</a:t>
            </a:r>
            <a:endParaRPr/>
          </a:p>
          <a:p>
            <a:pPr indent="-342900" lvl="2" marL="12573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/>
              <a:t>terminates after a finite number of steps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/>
              <a:t>Definiteness</a:t>
            </a:r>
            <a:endParaRPr/>
          </a:p>
          <a:p>
            <a:pPr indent="-342900" lvl="2" marL="12573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/>
              <a:t>rigorously and unambiguously specified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/>
              <a:t>Clearly specified input</a:t>
            </a:r>
            <a:endParaRPr/>
          </a:p>
          <a:p>
            <a:pPr indent="-342900" lvl="2" marL="12573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/>
              <a:t>valid inputs are clearly specified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/>
              <a:t>Clearly specified/expected output</a:t>
            </a:r>
            <a:endParaRPr/>
          </a:p>
          <a:p>
            <a:pPr indent="-342900" lvl="2" marL="12573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/>
              <a:t>can be proved to produce the correct output given a valid input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/>
              <a:t>Effectiveness</a:t>
            </a:r>
            <a:endParaRPr/>
          </a:p>
          <a:p>
            <a:pPr indent="-342900" lvl="2" marL="12573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/>
              <a:t>steps are sufficiently simple and basic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"/>
          <p:cNvSpPr txBox="1"/>
          <p:nvPr>
            <p:ph type="title"/>
          </p:nvPr>
        </p:nvSpPr>
        <p:spPr>
          <a:xfrm>
            <a:off x="0" y="0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study algorithms?</a:t>
            </a:r>
            <a:endParaRPr/>
          </a:p>
        </p:txBody>
      </p:sp>
      <p:sp>
        <p:nvSpPr>
          <p:cNvPr id="188" name="Google Shape;188;p13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Theoretical importance</a:t>
            </a:r>
            <a:endParaRPr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/>
              <a:t>the core of computer science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Practical importance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/>
              <a:t>A practitioner’s toolkit of known algorithms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/>
              <a:t>Framework for designing and analyzing algorithms for new problems</a:t>
            </a:r>
            <a:endParaRPr/>
          </a:p>
          <a:p>
            <a:pPr indent="-114300" lvl="4" marL="2057400" rtl="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None/>
            </a:pPr>
            <a:r>
              <a:t/>
            </a:r>
            <a:endParaRPr sz="18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189" name="Google Shape;189;p13"/>
          <p:cNvSpPr txBox="1"/>
          <p:nvPr/>
        </p:nvSpPr>
        <p:spPr>
          <a:xfrm>
            <a:off x="304800" y="5486400"/>
            <a:ext cx="6324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Google’s PageRank Technology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/>
          <p:nvPr>
            <p:ph type="title"/>
          </p:nvPr>
        </p:nvSpPr>
        <p:spPr>
          <a:xfrm>
            <a:off x="0" y="76200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Euclid’s Algorithm</a:t>
            </a:r>
            <a:endParaRPr/>
          </a:p>
        </p:txBody>
      </p:sp>
      <p:sp>
        <p:nvSpPr>
          <p:cNvPr id="196" name="Google Shape;196;p14"/>
          <p:cNvSpPr txBox="1"/>
          <p:nvPr>
            <p:ph idx="1" type="body"/>
          </p:nvPr>
        </p:nvSpPr>
        <p:spPr>
          <a:xfrm>
            <a:off x="609600" y="1266825"/>
            <a:ext cx="8534400" cy="528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/>
              <a:t>Problem: Find gcd(</a:t>
            </a:r>
            <a:r>
              <a:rPr i="1" lang="en-US"/>
              <a:t>m,n</a:t>
            </a:r>
            <a:r>
              <a:rPr lang="en-US"/>
              <a:t>), the greatest common divisor of two nonnegative, not both zero integers </a:t>
            </a:r>
            <a:r>
              <a:rPr i="1" lang="en-US"/>
              <a:t>m </a:t>
            </a:r>
            <a:r>
              <a:rPr lang="en-US"/>
              <a:t>and </a:t>
            </a:r>
            <a:r>
              <a:rPr i="1" lang="en-US"/>
              <a:t>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/>
              <a:t>Examples:  gcd(60,24) = 12,    gcd(60,0) = 60,    gcd(0,0) = ?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/>
              <a:t>Euclid’s algorithm is based on repeated application of equality</a:t>
            </a:r>
            <a:endParaRPr/>
          </a:p>
          <a:p>
            <a:pPr indent="-342900" lvl="0" marL="342900" rtl="0" algn="ctr"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/>
              <a:t>gcd(</a:t>
            </a:r>
            <a:r>
              <a:rPr i="1" lang="en-US"/>
              <a:t>m,n</a:t>
            </a:r>
            <a:r>
              <a:rPr lang="en-US"/>
              <a:t>) = gcd(</a:t>
            </a:r>
            <a:r>
              <a:rPr i="1" lang="en-US"/>
              <a:t>n, m </a:t>
            </a:r>
            <a:r>
              <a:rPr lang="en-US"/>
              <a:t>mod </a:t>
            </a:r>
            <a:r>
              <a:rPr i="1" lang="en-US"/>
              <a:t>n</a:t>
            </a:r>
            <a:r>
              <a:rPr lang="en-US"/>
              <a:t>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/>
              <a:t>until the second number becomes 0, which makes the problem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/>
              <a:t>trivial.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/>
              <a:t>Example: gcd(60,24) = gcd(24,12) = gcd(12,0) = 12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"/>
          <p:cNvSpPr txBox="1"/>
          <p:nvPr>
            <p:ph type="title"/>
          </p:nvPr>
        </p:nvSpPr>
        <p:spPr>
          <a:xfrm>
            <a:off x="0" y="0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Two descriptions of Euclid’s algorithm</a:t>
            </a:r>
            <a:endParaRPr/>
          </a:p>
        </p:txBody>
      </p:sp>
      <p:sp>
        <p:nvSpPr>
          <p:cNvPr id="203" name="Google Shape;203;p15"/>
          <p:cNvSpPr txBox="1"/>
          <p:nvPr>
            <p:ph idx="1" type="body"/>
          </p:nvPr>
        </p:nvSpPr>
        <p:spPr>
          <a:xfrm>
            <a:off x="609600" y="1266825"/>
            <a:ext cx="8534400" cy="528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/>
              <a:t>Step 1  If </a:t>
            </a:r>
            <a:r>
              <a:rPr i="1" lang="en-US"/>
              <a:t>n</a:t>
            </a:r>
            <a:r>
              <a:rPr lang="en-US"/>
              <a:t> = 0, return </a:t>
            </a:r>
            <a:r>
              <a:rPr i="1" lang="en-US"/>
              <a:t>m</a:t>
            </a:r>
            <a:r>
              <a:rPr lang="en-US"/>
              <a:t> and stop; otherwise go to Step 2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/>
              <a:t>Step 2  Divide </a:t>
            </a:r>
            <a:r>
              <a:rPr i="1" lang="en-US"/>
              <a:t>m</a:t>
            </a:r>
            <a:r>
              <a:rPr lang="en-US"/>
              <a:t> by </a:t>
            </a:r>
            <a:r>
              <a:rPr i="1" lang="en-US"/>
              <a:t>n </a:t>
            </a:r>
            <a:r>
              <a:rPr lang="en-US"/>
              <a:t>and assign the value of the remainder to</a:t>
            </a:r>
            <a:r>
              <a:rPr i="1" lang="en-US"/>
              <a:t> 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/>
              <a:t>Step 3  Assign the value of </a:t>
            </a:r>
            <a:r>
              <a:rPr i="1" lang="en-US"/>
              <a:t>n </a:t>
            </a:r>
            <a:r>
              <a:rPr lang="en-US"/>
              <a:t>to </a:t>
            </a:r>
            <a:r>
              <a:rPr i="1" lang="en-US"/>
              <a:t>m</a:t>
            </a:r>
            <a:r>
              <a:rPr lang="en-US"/>
              <a:t> and the value of </a:t>
            </a:r>
            <a:r>
              <a:rPr i="1" lang="en-US"/>
              <a:t>r</a:t>
            </a:r>
            <a:r>
              <a:rPr lang="en-US"/>
              <a:t> to </a:t>
            </a:r>
            <a:r>
              <a:rPr i="1" lang="en-US"/>
              <a:t>n.  </a:t>
            </a:r>
            <a:r>
              <a:rPr lang="en-US"/>
              <a:t>Go to</a:t>
            </a:r>
            <a:br>
              <a:rPr lang="en-US"/>
            </a:br>
            <a:r>
              <a:rPr lang="en-US"/>
              <a:t>        Step 1.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/>
              <a:t>	  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/>
              <a:t>while</a:t>
            </a:r>
            <a:r>
              <a:rPr i="1" lang="en-US"/>
              <a:t> </a:t>
            </a:r>
            <a:r>
              <a:rPr b="0" i="1" lang="en-US"/>
              <a:t>n</a:t>
            </a:r>
            <a:r>
              <a:rPr b="0" lang="en-US"/>
              <a:t> ≠ 0</a:t>
            </a:r>
            <a:r>
              <a:rPr lang="en-US"/>
              <a:t> do</a:t>
            </a:r>
            <a:r>
              <a:rPr i="1" lang="en-US"/>
              <a:t>           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i="1" lang="en-US"/>
              <a:t>	</a:t>
            </a:r>
            <a:r>
              <a:rPr b="0" i="1" lang="en-US"/>
              <a:t>r ← m </a:t>
            </a:r>
            <a:r>
              <a:rPr b="0" lang="en-US"/>
              <a:t>mod </a:t>
            </a:r>
            <a:r>
              <a:rPr b="0" i="1" lang="en-US"/>
              <a:t>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i="1" lang="en-US"/>
              <a:t>    </a:t>
            </a:r>
            <a:r>
              <a:rPr b="0" i="1" lang="en-US"/>
              <a:t>m← n  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1" lang="en-US"/>
              <a:t>    n ← r</a:t>
            </a:r>
            <a:r>
              <a:rPr i="1" lang="en-US"/>
              <a:t>   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/>
              <a:t>return</a:t>
            </a:r>
            <a:r>
              <a:rPr i="1" lang="en-US"/>
              <a:t> </a:t>
            </a:r>
            <a:r>
              <a:rPr b="0" i="1" lang="en-US"/>
              <a:t>m</a:t>
            </a:r>
            <a:endParaRPr b="0" i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 txBox="1"/>
          <p:nvPr>
            <p:ph type="title"/>
          </p:nvPr>
        </p:nvSpPr>
        <p:spPr>
          <a:xfrm>
            <a:off x="0" y="76200"/>
            <a:ext cx="8382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methods for computing gcd(</a:t>
            </a:r>
            <a:r>
              <a:rPr i="1" lang="en-US"/>
              <a:t>m,n</a:t>
            </a:r>
            <a:r>
              <a:rPr lang="en-US"/>
              <a:t>)</a:t>
            </a:r>
            <a:endParaRPr/>
          </a:p>
        </p:txBody>
      </p:sp>
      <p:sp>
        <p:nvSpPr>
          <p:cNvPr id="210" name="Google Shape;210;p16"/>
          <p:cNvSpPr txBox="1"/>
          <p:nvPr>
            <p:ph idx="1" type="body"/>
          </p:nvPr>
        </p:nvSpPr>
        <p:spPr>
          <a:xfrm>
            <a:off x="533400" y="1219200"/>
            <a:ext cx="8382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rPr lang="en-US" sz="2800"/>
              <a:t>Consecutive integer checking algorithm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/>
              <a:t>Step 1  Assign the value of min{</a:t>
            </a:r>
            <a:r>
              <a:rPr i="1" lang="en-US"/>
              <a:t>m,n</a:t>
            </a:r>
            <a:r>
              <a:rPr lang="en-US"/>
              <a:t>} to </a:t>
            </a:r>
            <a:r>
              <a:rPr i="1" lang="en-US"/>
              <a:t>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/>
              <a:t>Step 2  Divide </a:t>
            </a:r>
            <a:r>
              <a:rPr i="1" lang="en-US"/>
              <a:t>m</a:t>
            </a:r>
            <a:r>
              <a:rPr lang="en-US"/>
              <a:t> by </a:t>
            </a:r>
            <a:r>
              <a:rPr i="1" lang="en-US"/>
              <a:t>t.  </a:t>
            </a:r>
            <a:r>
              <a:rPr lang="en-US"/>
              <a:t>If the remainder is 0, go to Step 3;</a:t>
            </a:r>
            <a:br>
              <a:rPr lang="en-US"/>
            </a:br>
            <a:r>
              <a:rPr lang="en-US"/>
              <a:t>        otherwise, go to Step 4</a:t>
            </a:r>
            <a:endParaRPr i="1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/>
              <a:t>Step 3  Divide </a:t>
            </a:r>
            <a:r>
              <a:rPr i="1" lang="en-US"/>
              <a:t>n</a:t>
            </a:r>
            <a:r>
              <a:rPr lang="en-US"/>
              <a:t> by </a:t>
            </a:r>
            <a:r>
              <a:rPr i="1" lang="en-US"/>
              <a:t>t.  </a:t>
            </a:r>
            <a:r>
              <a:rPr lang="en-US"/>
              <a:t>If the remainder is 0, return </a:t>
            </a:r>
            <a:r>
              <a:rPr i="1" lang="en-US"/>
              <a:t>t</a:t>
            </a:r>
            <a:r>
              <a:rPr lang="en-US"/>
              <a:t> and stop;</a:t>
            </a:r>
            <a:br>
              <a:rPr lang="en-US"/>
            </a:br>
            <a:r>
              <a:rPr lang="en-US"/>
              <a:t>        otherwise, go to Step 4</a:t>
            </a:r>
            <a:endParaRPr i="1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/>
              <a:t>Step 4  Decrease </a:t>
            </a:r>
            <a:r>
              <a:rPr i="1" lang="en-US"/>
              <a:t>t </a:t>
            </a:r>
            <a:r>
              <a:rPr lang="en-US"/>
              <a:t>by 1 and go to Step 2</a:t>
            </a:r>
            <a:endParaRPr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SzPts val="2700"/>
              <a:buFont typeface="Arial"/>
              <a:buNone/>
            </a:pPr>
            <a:r>
              <a:t/>
            </a:r>
            <a:endParaRPr sz="3600"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SzPts val="2700"/>
              <a:buFont typeface="Arial"/>
              <a:buNone/>
            </a:pPr>
            <a:r>
              <a:t/>
            </a:r>
            <a:endParaRPr sz="3600"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211" name="Google Shape;211;p16"/>
          <p:cNvSpPr txBox="1"/>
          <p:nvPr/>
        </p:nvSpPr>
        <p:spPr>
          <a:xfrm>
            <a:off x="685800" y="4724400"/>
            <a:ext cx="5334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this slower than Euclid’s algorithm? How much slower? </a:t>
            </a:r>
            <a:endParaRPr/>
          </a:p>
        </p:txBody>
      </p:sp>
      <p:sp>
        <p:nvSpPr>
          <p:cNvPr id="212" name="Google Shape;212;p16"/>
          <p:cNvSpPr txBox="1"/>
          <p:nvPr/>
        </p:nvSpPr>
        <p:spPr>
          <a:xfrm>
            <a:off x="1981200" y="5791200"/>
            <a:ext cx="464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O(n), if n &lt;= m , vs O(log n)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 txBox="1"/>
          <p:nvPr>
            <p:ph type="title"/>
          </p:nvPr>
        </p:nvSpPr>
        <p:spPr>
          <a:xfrm>
            <a:off x="0" y="76200"/>
            <a:ext cx="8382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methods for gcd(</a:t>
            </a:r>
            <a:r>
              <a:rPr i="1" lang="en-US"/>
              <a:t>m,n</a:t>
            </a:r>
            <a:r>
              <a:rPr lang="en-US"/>
              <a:t>) [cont.]</a:t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33400" y="1219200"/>
            <a:ext cx="8382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rPr lang="en-US" sz="2800"/>
              <a:t>Middle-school procedure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/>
              <a:t>Step 1  Find the prime factorization of </a:t>
            </a:r>
            <a:r>
              <a:rPr i="1" lang="en-US"/>
              <a:t>m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/>
              <a:t>Step 2  Find the prime factorization of </a:t>
            </a:r>
            <a:r>
              <a:rPr i="1" lang="en-US"/>
              <a:t>n</a:t>
            </a:r>
            <a:endParaRPr i="1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/>
              <a:t>Step 3  Find all the common prime factors</a:t>
            </a:r>
            <a:endParaRPr i="1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/>
              <a:t>Step 4  Compute the product of all the  common prime factors</a:t>
            </a:r>
            <a:br>
              <a:rPr lang="en-US"/>
            </a:br>
            <a:r>
              <a:rPr lang="en-US"/>
              <a:t>        and return it as gcd</a:t>
            </a:r>
            <a:r>
              <a:rPr i="1" lang="en-US"/>
              <a:t>(m,n</a:t>
            </a:r>
            <a:r>
              <a:rPr lang="en-US"/>
              <a:t>)</a:t>
            </a:r>
            <a:endParaRPr i="1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/>
              <a:t>Is this an algorithm?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/>
              <a:t>How efficient is it?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220" name="Google Shape;220;p17"/>
          <p:cNvSpPr txBox="1"/>
          <p:nvPr/>
        </p:nvSpPr>
        <p:spPr>
          <a:xfrm>
            <a:off x="2895600" y="5715000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complexity: O(sqrt(n))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 txBox="1"/>
          <p:nvPr>
            <p:ph type="title"/>
          </p:nvPr>
        </p:nvSpPr>
        <p:spPr>
          <a:xfrm>
            <a:off x="0" y="76200"/>
            <a:ext cx="8382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Sieve of Eratosthenes</a:t>
            </a:r>
            <a:endParaRPr/>
          </a:p>
        </p:txBody>
      </p:sp>
      <p:sp>
        <p:nvSpPr>
          <p:cNvPr id="227" name="Google Shape;227;p18"/>
          <p:cNvSpPr txBox="1"/>
          <p:nvPr>
            <p:ph idx="1" type="body"/>
          </p:nvPr>
        </p:nvSpPr>
        <p:spPr>
          <a:xfrm>
            <a:off x="457200" y="10668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lang="en-US"/>
              <a:t>Input: Integer </a:t>
            </a:r>
            <a:r>
              <a:rPr b="0" i="1" lang="en-US"/>
              <a:t>n </a:t>
            </a:r>
            <a:r>
              <a:rPr b="0" lang="en-US">
                <a:latin typeface="Merriweather Sans"/>
                <a:ea typeface="Merriweather Sans"/>
                <a:cs typeface="Merriweather Sans"/>
                <a:sym typeface="Merriweather Sans"/>
              </a:rPr>
              <a:t>≥</a:t>
            </a:r>
            <a:r>
              <a:rPr b="0" lang="en-US"/>
              <a:t> 2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lang="en-US"/>
              <a:t>Output: List of primes less than or equal to </a:t>
            </a:r>
            <a:r>
              <a:rPr b="0" i="1" lang="en-US"/>
              <a:t>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/>
              <a:t>for </a:t>
            </a:r>
            <a:r>
              <a:rPr b="0" i="1" lang="en-US"/>
              <a:t>p </a:t>
            </a:r>
            <a:r>
              <a:rPr b="0" lang="en-US"/>
              <a:t>← 2</a:t>
            </a:r>
            <a:r>
              <a:rPr lang="en-US"/>
              <a:t> to </a:t>
            </a:r>
            <a:r>
              <a:rPr b="0" i="1" lang="en-US"/>
              <a:t>n</a:t>
            </a:r>
            <a:r>
              <a:rPr lang="en-US"/>
              <a:t> do  </a:t>
            </a:r>
            <a:r>
              <a:rPr b="0" i="1" lang="en-US"/>
              <a:t>A</a:t>
            </a:r>
            <a:r>
              <a:rPr b="0" lang="en-US"/>
              <a:t>[</a:t>
            </a:r>
            <a:r>
              <a:rPr b="0" i="1" lang="en-US"/>
              <a:t>p</a:t>
            </a:r>
            <a:r>
              <a:rPr b="0" lang="en-US"/>
              <a:t>] ← </a:t>
            </a:r>
            <a:r>
              <a:rPr b="0" i="1" lang="en-US"/>
              <a:t>p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/>
              <a:t>for </a:t>
            </a:r>
            <a:r>
              <a:rPr b="0" i="1" lang="en-US"/>
              <a:t>p </a:t>
            </a:r>
            <a:r>
              <a:rPr b="0" lang="en-US"/>
              <a:t>← 2</a:t>
            </a:r>
            <a:r>
              <a:rPr lang="en-US"/>
              <a:t> to </a:t>
            </a:r>
            <a:r>
              <a:rPr b="0" i="1" lang="en-US"/>
              <a:t>n</a:t>
            </a:r>
            <a:r>
              <a:rPr lang="en-US"/>
              <a:t> do</a:t>
            </a:r>
            <a:r>
              <a:rPr lang="en-US" sz="2800"/>
              <a:t>  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/>
              <a:t>	  if </a:t>
            </a:r>
            <a:r>
              <a:rPr b="0" i="1" lang="en-US"/>
              <a:t>A</a:t>
            </a:r>
            <a:r>
              <a:rPr b="0" lang="en-US"/>
              <a:t>[</a:t>
            </a:r>
            <a:r>
              <a:rPr b="0" i="1" lang="en-US"/>
              <a:t>p</a:t>
            </a:r>
            <a:r>
              <a:rPr b="0" lang="en-US"/>
              <a:t>] ≠ 0  //</a:t>
            </a:r>
            <a:r>
              <a:rPr b="0" i="1" lang="en-US"/>
              <a:t>p </a:t>
            </a:r>
            <a:r>
              <a:rPr b="0" lang="en-US"/>
              <a:t>hasn’t been previously eliminated from the list</a:t>
            </a:r>
            <a:br>
              <a:rPr b="0" lang="en-US"/>
            </a:br>
            <a:r>
              <a:rPr b="0" lang="en-US"/>
              <a:t>      </a:t>
            </a:r>
            <a:r>
              <a:rPr b="0" i="1" lang="en-US"/>
              <a:t>j </a:t>
            </a:r>
            <a:r>
              <a:rPr b="0" lang="en-US" sz="2800"/>
              <a:t>← </a:t>
            </a:r>
            <a:r>
              <a:rPr b="0" i="1" lang="en-US"/>
              <a:t>p</a:t>
            </a:r>
            <a:r>
              <a:rPr b="0" baseline="-25000" i="1" lang="en-US" sz="2800"/>
              <a:t>*</a:t>
            </a:r>
            <a:r>
              <a:rPr b="0" lang="en-US"/>
              <a:t> </a:t>
            </a:r>
            <a:r>
              <a:rPr b="0" i="1" lang="en-US"/>
              <a:t>p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i="1" lang="en-US"/>
              <a:t>          </a:t>
            </a:r>
            <a:r>
              <a:rPr lang="en-US"/>
              <a:t>while </a:t>
            </a:r>
            <a:r>
              <a:rPr b="0" i="1" lang="en-US"/>
              <a:t>j </a:t>
            </a:r>
            <a:r>
              <a:rPr b="0" lang="en-US">
                <a:latin typeface="Merriweather Sans"/>
                <a:ea typeface="Merriweather Sans"/>
                <a:cs typeface="Merriweather Sans"/>
                <a:sym typeface="Merriweather Sans"/>
              </a:rPr>
              <a:t>≤</a:t>
            </a:r>
            <a:r>
              <a:rPr b="0" i="1" lang="en-US"/>
              <a:t> n</a:t>
            </a:r>
            <a:r>
              <a:rPr i="1" lang="en-US"/>
              <a:t>  </a:t>
            </a:r>
            <a:r>
              <a:rPr lang="en-US"/>
              <a:t>do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/>
              <a:t>                 </a:t>
            </a:r>
            <a:r>
              <a:rPr b="0" i="1" lang="en-US"/>
              <a:t>A</a:t>
            </a:r>
            <a:r>
              <a:rPr b="0" lang="en-US"/>
              <a:t>[</a:t>
            </a:r>
            <a:r>
              <a:rPr b="0" i="1" lang="en-US"/>
              <a:t>j</a:t>
            </a:r>
            <a:r>
              <a:rPr b="0" lang="en-US"/>
              <a:t>] ← 0</a:t>
            </a:r>
            <a:r>
              <a:rPr b="0" lang="en-US" sz="2800"/>
              <a:t>  </a:t>
            </a:r>
            <a:r>
              <a:rPr b="0" lang="en-US"/>
              <a:t>//mark element as eliminated</a:t>
            </a:r>
            <a:r>
              <a:rPr lang="en-US" sz="2800"/>
              <a:t> </a:t>
            </a:r>
            <a:r>
              <a:rPr lang="en-US"/>
              <a:t>	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/>
              <a:t>                 </a:t>
            </a:r>
            <a:r>
              <a:rPr b="0" i="1" lang="en-US"/>
              <a:t>j </a:t>
            </a:r>
            <a:r>
              <a:rPr b="0" lang="en-US"/>
              <a:t>← </a:t>
            </a:r>
            <a:r>
              <a:rPr b="0" i="1" lang="en-US"/>
              <a:t>j</a:t>
            </a:r>
            <a:r>
              <a:rPr b="0" lang="en-US"/>
              <a:t> </a:t>
            </a:r>
            <a:r>
              <a:rPr b="0" i="1" lang="en-US"/>
              <a:t>+ p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i="1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/>
              <a:t>Example: 2  3  4  5  6  7  8  9 10  11  12  13  14  15  16  17  18  19 20</a:t>
            </a:r>
            <a:endParaRPr/>
          </a:p>
        </p:txBody>
      </p:sp>
      <p:sp>
        <p:nvSpPr>
          <p:cNvPr id="228" name="Google Shape;228;p18"/>
          <p:cNvSpPr txBox="1"/>
          <p:nvPr/>
        </p:nvSpPr>
        <p:spPr>
          <a:xfrm>
            <a:off x="2895600" y="6096000"/>
            <a:ext cx="3352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complexity: O(n)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"/>
          <p:cNvSpPr txBox="1"/>
          <p:nvPr>
            <p:ph type="title"/>
          </p:nvPr>
        </p:nvSpPr>
        <p:spPr>
          <a:xfrm>
            <a:off x="0" y="-76200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Fundamentals of Algorithmic Problem Solving</a:t>
            </a:r>
            <a:endParaRPr sz="3000"/>
          </a:p>
        </p:txBody>
      </p:sp>
      <p:pic>
        <p:nvPicPr>
          <p:cNvPr id="234" name="Google Shape;234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1600200"/>
            <a:ext cx="46482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31750" y="76200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an algorithm?</a:t>
            </a:r>
            <a:endParaRPr/>
          </a:p>
        </p:txBody>
      </p:sp>
      <p:sp>
        <p:nvSpPr>
          <p:cNvPr id="90" name="Google Shape;90;p2"/>
          <p:cNvSpPr txBox="1"/>
          <p:nvPr>
            <p:ph idx="1" type="body"/>
          </p:nvPr>
        </p:nvSpPr>
        <p:spPr>
          <a:xfrm>
            <a:off x="457200" y="1219200"/>
            <a:ext cx="8686800" cy="513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rPr lang="en-US" sz="2800"/>
              <a:t>An </a:t>
            </a:r>
            <a:r>
              <a:rPr i="1" lang="en-US" sz="2800" u="sng"/>
              <a:t>algorithm</a:t>
            </a:r>
            <a:r>
              <a:rPr lang="en-US" sz="2800"/>
              <a:t> is a sequence of unambiguous instructions for solving a problem, i.e., for obtaining a required output for any </a:t>
            </a:r>
            <a:r>
              <a:rPr lang="en-US" sz="2800">
                <a:solidFill>
                  <a:srgbClr val="FF9933"/>
                </a:solidFill>
              </a:rPr>
              <a:t>legitimate</a:t>
            </a:r>
            <a:r>
              <a:rPr lang="en-US" sz="2800"/>
              <a:t> input in a finite amount of time.</a:t>
            </a:r>
            <a:br>
              <a:rPr lang="en-US" sz="2800"/>
            </a:br>
            <a:br>
              <a:rPr lang="en-US" sz="2800"/>
            </a:b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91" name="Google Shape;91;p2"/>
          <p:cNvSpPr/>
          <p:nvPr/>
        </p:nvSpPr>
        <p:spPr>
          <a:xfrm>
            <a:off x="3286125" y="5334000"/>
            <a:ext cx="2743200" cy="762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“computer” </a:t>
            </a:r>
            <a:endParaRPr/>
          </a:p>
        </p:txBody>
      </p:sp>
      <p:cxnSp>
        <p:nvCxnSpPr>
          <p:cNvPr id="92" name="Google Shape;92;p2"/>
          <p:cNvCxnSpPr/>
          <p:nvPr/>
        </p:nvCxnSpPr>
        <p:spPr>
          <a:xfrm>
            <a:off x="4581525" y="3657600"/>
            <a:ext cx="0" cy="609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3" name="Google Shape;93;p2"/>
          <p:cNvCxnSpPr/>
          <p:nvPr/>
        </p:nvCxnSpPr>
        <p:spPr>
          <a:xfrm>
            <a:off x="4581525" y="4876800"/>
            <a:ext cx="0" cy="457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4" name="Google Shape;94;p2"/>
          <p:cNvSpPr txBox="1"/>
          <p:nvPr/>
        </p:nvSpPr>
        <p:spPr>
          <a:xfrm>
            <a:off x="3973513" y="3124200"/>
            <a:ext cx="1284287" cy="47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3965575" y="4267200"/>
            <a:ext cx="1370013" cy="47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914400" y="5486400"/>
            <a:ext cx="1198563" cy="47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7010400" y="5486400"/>
            <a:ext cx="1198563" cy="47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</p:txBody>
      </p:sp>
      <p:cxnSp>
        <p:nvCxnSpPr>
          <p:cNvPr id="98" name="Google Shape;98;p2"/>
          <p:cNvCxnSpPr/>
          <p:nvPr/>
        </p:nvCxnSpPr>
        <p:spPr>
          <a:xfrm>
            <a:off x="2057400" y="5791200"/>
            <a:ext cx="12192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9" name="Google Shape;99;p2"/>
          <p:cNvCxnSpPr/>
          <p:nvPr/>
        </p:nvCxnSpPr>
        <p:spPr>
          <a:xfrm>
            <a:off x="6019800" y="5791200"/>
            <a:ext cx="1143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 txBox="1"/>
          <p:nvPr>
            <p:ph type="title"/>
          </p:nvPr>
        </p:nvSpPr>
        <p:spPr>
          <a:xfrm>
            <a:off x="0" y="0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 main issues related to algorithms</a:t>
            </a:r>
            <a:endParaRPr/>
          </a:p>
        </p:txBody>
      </p:sp>
      <p:sp>
        <p:nvSpPr>
          <p:cNvPr id="241" name="Google Shape;241;p20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800"/>
              <a:t>How to design algorithms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800"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 sz="2800"/>
              <a:t>How to analyze algorithm efficiency</a:t>
            </a:r>
            <a:endParaRPr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"/>
          <p:cNvSpPr txBox="1"/>
          <p:nvPr>
            <p:ph type="title"/>
          </p:nvPr>
        </p:nvSpPr>
        <p:spPr>
          <a:xfrm>
            <a:off x="0" y="0"/>
            <a:ext cx="830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  design techniques/strategies</a:t>
            </a:r>
            <a:endParaRPr/>
          </a:p>
        </p:txBody>
      </p:sp>
      <p:sp>
        <p:nvSpPr>
          <p:cNvPr id="248" name="Google Shape;248;p21"/>
          <p:cNvSpPr txBox="1"/>
          <p:nvPr>
            <p:ph idx="1" type="body"/>
          </p:nvPr>
        </p:nvSpPr>
        <p:spPr>
          <a:xfrm>
            <a:off x="685800" y="1676400"/>
            <a:ext cx="38100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Brute force</a:t>
            </a:r>
            <a:endParaRPr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Divide and conquer</a:t>
            </a:r>
            <a:endParaRPr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Decrease and conquer</a:t>
            </a:r>
            <a:endParaRPr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Transform and conquer</a:t>
            </a:r>
            <a:br>
              <a:rPr lang="en-US" sz="2400"/>
            </a:b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Space and time tradeoffs</a:t>
            </a:r>
            <a:endParaRPr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247650" lvl="0" marL="342900" rtl="0" algn="l"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2000"/>
          </a:p>
        </p:txBody>
      </p:sp>
      <p:sp>
        <p:nvSpPr>
          <p:cNvPr id="249" name="Google Shape;249;p21"/>
          <p:cNvSpPr/>
          <p:nvPr/>
        </p:nvSpPr>
        <p:spPr>
          <a:xfrm>
            <a:off x="4724400" y="1676400"/>
            <a:ext cx="44196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Greedy approach</a:t>
            </a:r>
            <a:endParaRPr/>
          </a:p>
          <a:p>
            <a:pPr indent="-2286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programming</a:t>
            </a:r>
            <a:b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Iterative improvement</a:t>
            </a:r>
            <a:b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Backtracking </a:t>
            </a:r>
            <a:b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Branch and bound</a:t>
            </a:r>
            <a:endParaRPr/>
          </a:p>
          <a:p>
            <a:pPr indent="-2286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765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765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765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"/>
          <p:cNvSpPr txBox="1"/>
          <p:nvPr>
            <p:ph type="title"/>
          </p:nvPr>
        </p:nvSpPr>
        <p:spPr>
          <a:xfrm>
            <a:off x="0" y="0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Analysis of algorithms</a:t>
            </a:r>
            <a:endParaRPr/>
          </a:p>
        </p:txBody>
      </p:sp>
      <p:sp>
        <p:nvSpPr>
          <p:cNvPr id="256" name="Google Shape;256;p22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How good is the algorithm?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/>
              <a:t>time efficiency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/>
              <a:t>space efficiency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solidFill>
                  <a:srgbClr val="FF9933"/>
                </a:solidFill>
              </a:rPr>
              <a:t>correctness ignored in this course</a:t>
            </a:r>
            <a:endParaRPr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9933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Does there exist a better algorithm?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/>
              <a:t>lower bounds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/>
              <a:t>optimality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"/>
          <p:cNvSpPr txBox="1"/>
          <p:nvPr>
            <p:ph type="title"/>
          </p:nvPr>
        </p:nvSpPr>
        <p:spPr>
          <a:xfrm>
            <a:off x="0" y="0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Important problem types</a:t>
            </a:r>
            <a:endParaRPr/>
          </a:p>
        </p:txBody>
      </p:sp>
      <p:sp>
        <p:nvSpPr>
          <p:cNvPr id="263" name="Google Shape;263;p23"/>
          <p:cNvSpPr txBox="1"/>
          <p:nvPr>
            <p:ph idx="1" type="body"/>
          </p:nvPr>
        </p:nvSpPr>
        <p:spPr>
          <a:xfrm>
            <a:off x="609600" y="1266825"/>
            <a:ext cx="8305800" cy="536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sorting</a:t>
            </a:r>
            <a:br>
              <a:rPr lang="en-US"/>
            </a:b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searching</a:t>
            </a:r>
            <a:br>
              <a:rPr lang="en-US"/>
            </a:b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string processing</a:t>
            </a:r>
            <a:br>
              <a:rPr lang="en-US"/>
            </a:b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graph problems</a:t>
            </a:r>
            <a:br>
              <a:rPr lang="en-US"/>
            </a:b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combinatorial problems</a:t>
            </a:r>
            <a:br>
              <a:rPr lang="en-US"/>
            </a:b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geometric problems</a:t>
            </a:r>
            <a:br>
              <a:rPr lang="en-US"/>
            </a:b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numerical problems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"/>
          <p:cNvSpPr txBox="1"/>
          <p:nvPr>
            <p:ph type="title"/>
          </p:nvPr>
        </p:nvSpPr>
        <p:spPr>
          <a:xfrm>
            <a:off x="0" y="0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Sorting (I)</a:t>
            </a:r>
            <a:endParaRPr/>
          </a:p>
        </p:txBody>
      </p:sp>
      <p:sp>
        <p:nvSpPr>
          <p:cNvPr id="270" name="Google Shape;270;p24"/>
          <p:cNvSpPr txBox="1"/>
          <p:nvPr>
            <p:ph idx="1" type="body"/>
          </p:nvPr>
        </p:nvSpPr>
        <p:spPr>
          <a:xfrm>
            <a:off x="609600" y="1266825"/>
            <a:ext cx="80772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2000"/>
              <a:t>Rearrange the items of a given list in ascending order.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/>
              <a:t>Input: A sequence of n numbers &lt;a</a:t>
            </a:r>
            <a:r>
              <a:rPr baseline="-25000" lang="en-US" sz="1800"/>
              <a:t>1</a:t>
            </a:r>
            <a:r>
              <a:rPr lang="en-US" sz="1800"/>
              <a:t>, </a:t>
            </a:r>
            <a:r>
              <a:rPr baseline="-25000" lang="en-US" sz="1800"/>
              <a:t>  </a:t>
            </a:r>
            <a:r>
              <a:rPr lang="en-US" sz="1800"/>
              <a:t>a</a:t>
            </a:r>
            <a:r>
              <a:rPr baseline="-25000" lang="en-US" sz="1800"/>
              <a:t>2</a:t>
            </a:r>
            <a:r>
              <a:rPr lang="en-US" sz="1800"/>
              <a:t>, …, a</a:t>
            </a:r>
            <a:r>
              <a:rPr baseline="-25000" i="1" lang="en-US" sz="1800"/>
              <a:t>n</a:t>
            </a:r>
            <a:r>
              <a:rPr lang="en-US" sz="1800"/>
              <a:t>&gt;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/>
              <a:t>Output: A reordering &lt;a</a:t>
            </a:r>
            <a:r>
              <a:rPr baseline="30000" lang="en-US" sz="1800"/>
              <a:t>´</a:t>
            </a:r>
            <a:r>
              <a:rPr baseline="-25000" lang="en-US" sz="1800"/>
              <a:t>1</a:t>
            </a:r>
            <a:r>
              <a:rPr lang="en-US" sz="1800"/>
              <a:t>, </a:t>
            </a:r>
            <a:r>
              <a:rPr baseline="-25000" lang="en-US" sz="1800"/>
              <a:t>  </a:t>
            </a:r>
            <a:r>
              <a:rPr lang="en-US" sz="1800"/>
              <a:t>a</a:t>
            </a:r>
            <a:r>
              <a:rPr baseline="30000" lang="en-US" sz="1800"/>
              <a:t>´</a:t>
            </a:r>
            <a:r>
              <a:rPr baseline="-25000" lang="en-US" sz="1800"/>
              <a:t>2</a:t>
            </a:r>
            <a:r>
              <a:rPr lang="en-US" sz="1800"/>
              <a:t>, …, a</a:t>
            </a:r>
            <a:r>
              <a:rPr baseline="30000" lang="en-US" sz="1800"/>
              <a:t>´</a:t>
            </a:r>
            <a:r>
              <a:rPr baseline="-25000" i="1" lang="en-US" sz="1800"/>
              <a:t>n</a:t>
            </a:r>
            <a:r>
              <a:rPr lang="en-US" sz="1800"/>
              <a:t>&gt; of the input sequence such that a</a:t>
            </a:r>
            <a:r>
              <a:rPr baseline="30000" lang="en-US" sz="1800"/>
              <a:t>´</a:t>
            </a:r>
            <a:r>
              <a:rPr baseline="-25000" i="1" lang="en-US" sz="1800"/>
              <a:t>1</a:t>
            </a:r>
            <a:r>
              <a:rPr lang="en-US" sz="1800"/>
              <a:t>≤ a</a:t>
            </a:r>
            <a:r>
              <a:rPr baseline="30000" lang="en-US" sz="1800"/>
              <a:t>´</a:t>
            </a:r>
            <a:r>
              <a:rPr baseline="-25000" i="1" lang="en-US" sz="1800"/>
              <a:t>2 </a:t>
            </a:r>
            <a:r>
              <a:rPr lang="en-US" sz="1800"/>
              <a:t>≤</a:t>
            </a:r>
            <a:r>
              <a:rPr baseline="-25000" i="1" lang="en-US" sz="1800"/>
              <a:t> … </a:t>
            </a:r>
            <a:r>
              <a:rPr lang="en-US" sz="1800"/>
              <a:t>≤</a:t>
            </a:r>
            <a:r>
              <a:rPr baseline="-25000" i="1" lang="en-US" sz="1800"/>
              <a:t> </a:t>
            </a:r>
            <a:r>
              <a:rPr lang="en-US" sz="1800"/>
              <a:t>a</a:t>
            </a:r>
            <a:r>
              <a:rPr baseline="30000" lang="en-US" sz="1800"/>
              <a:t>´</a:t>
            </a:r>
            <a:r>
              <a:rPr baseline="-25000" i="1" lang="en-US" sz="1800"/>
              <a:t>n.</a:t>
            </a:r>
            <a:endParaRPr sz="1800"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lang="en-US" sz="2000"/>
              <a:t>Why sorting?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/>
              <a:t>Help searching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/>
              <a:t>Algorithms often use sorting as a key subroutine.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lang="en-US" sz="2000"/>
              <a:t>Sorting key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/>
              <a:t>A specially chosen piece of information used to guide sorting. E.g., sort student records by names.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"/>
          <p:cNvSpPr txBox="1"/>
          <p:nvPr>
            <p:ph type="title"/>
          </p:nvPr>
        </p:nvSpPr>
        <p:spPr>
          <a:xfrm>
            <a:off x="0" y="0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Sorting (II)</a:t>
            </a:r>
            <a:endParaRPr/>
          </a:p>
        </p:txBody>
      </p:sp>
      <p:sp>
        <p:nvSpPr>
          <p:cNvPr id="277" name="Google Shape;277;p25"/>
          <p:cNvSpPr txBox="1"/>
          <p:nvPr>
            <p:ph idx="1" type="body"/>
          </p:nvPr>
        </p:nvSpPr>
        <p:spPr>
          <a:xfrm>
            <a:off x="10668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US" sz="1800"/>
              <a:t>Examples of sorting algorithms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-US" sz="1600" u="sng">
                <a:solidFill>
                  <a:schemeClr val="hlink"/>
                </a:solidFill>
                <a:hlinkClick action="ppaction://hlinksldjump" r:id="rId3"/>
              </a:rPr>
              <a:t>Selection sort</a:t>
            </a:r>
            <a:endParaRPr sz="1600"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-US" sz="1600"/>
              <a:t>Bubble sort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-US" sz="1600"/>
              <a:t>Insertion sort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-US" sz="1600"/>
              <a:t>Merge sort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-US" sz="1600"/>
              <a:t>Heap sort …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</a:pPr>
            <a:r>
              <a:rPr lang="en-US" sz="1800"/>
              <a:t>Evaluate sorting algorithm complexity: the number of key comparisons.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</a:pPr>
            <a:r>
              <a:rPr lang="en-US" sz="1800"/>
              <a:t>Two properties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-US" sz="1600">
                <a:solidFill>
                  <a:schemeClr val="folHlink"/>
                </a:solidFill>
              </a:rPr>
              <a:t>Stability</a:t>
            </a:r>
            <a:r>
              <a:rPr lang="en-US" sz="1600"/>
              <a:t>: A sorting algorithm is called stable if it preserves the relative order of any two equal elements in its input.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-US" sz="1600">
                <a:solidFill>
                  <a:schemeClr val="folHlink"/>
                </a:solidFill>
              </a:rPr>
              <a:t>In place</a:t>
            </a:r>
            <a:r>
              <a:rPr lang="en-US" sz="1600"/>
              <a:t> : A sorting algorithm is in place if it does not require extra memory, except, possibly for a few memory units.</a:t>
            </a:r>
            <a:endParaRPr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"/>
          <p:cNvSpPr txBox="1"/>
          <p:nvPr>
            <p:ph type="title"/>
          </p:nvPr>
        </p:nvSpPr>
        <p:spPr>
          <a:xfrm>
            <a:off x="0" y="0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Selection Sort</a:t>
            </a:r>
            <a:endParaRPr/>
          </a:p>
        </p:txBody>
      </p:sp>
      <p:sp>
        <p:nvSpPr>
          <p:cNvPr id="284" name="Google Shape;284;p26"/>
          <p:cNvSpPr txBox="1"/>
          <p:nvPr>
            <p:ph idx="1" type="body"/>
          </p:nvPr>
        </p:nvSpPr>
        <p:spPr>
          <a:xfrm>
            <a:off x="762000" y="1981200"/>
            <a:ext cx="8001000" cy="411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Font typeface="Arial"/>
              <a:buNone/>
            </a:pPr>
            <a:r>
              <a:rPr b="0" lang="en-US" sz="1800"/>
              <a:t>Algorithm</a:t>
            </a:r>
            <a:r>
              <a:rPr lang="en-US"/>
              <a:t> </a:t>
            </a:r>
            <a:r>
              <a:rPr i="1" lang="en-US" sz="1800"/>
              <a:t>SelectionSort(A[0..n-1])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350"/>
              <a:buFont typeface="Arial"/>
              <a:buNone/>
            </a:pPr>
            <a:r>
              <a:rPr lang="en-US" sz="1800">
                <a:solidFill>
                  <a:srgbClr val="FF9933"/>
                </a:solidFill>
              </a:rPr>
              <a:t>//The algorithm sorts a given array by selection sort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350"/>
              <a:buFont typeface="Arial"/>
              <a:buNone/>
            </a:pPr>
            <a:r>
              <a:rPr lang="en-US" sz="1800">
                <a:solidFill>
                  <a:srgbClr val="FF9933"/>
                </a:solidFill>
              </a:rPr>
              <a:t>//Input: An array A[0..n-1] of orderable elements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350"/>
              <a:buFont typeface="Arial"/>
              <a:buNone/>
            </a:pPr>
            <a:r>
              <a:rPr lang="en-US" sz="1800">
                <a:solidFill>
                  <a:srgbClr val="FF9933"/>
                </a:solidFill>
              </a:rPr>
              <a:t>//Output: Array A[0..n-1] sorted in ascending order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350"/>
              <a:buFont typeface="Arial"/>
              <a:buNone/>
            </a:pPr>
            <a:r>
              <a:rPr lang="en-US" sz="1800"/>
              <a:t>for i 🡨 0 to n – 2 do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350"/>
              <a:buFont typeface="Arial"/>
              <a:buNone/>
            </a:pPr>
            <a:r>
              <a:rPr lang="en-US" sz="1800"/>
              <a:t>	min 🡨 i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350"/>
              <a:buFont typeface="Arial"/>
              <a:buNone/>
            </a:pPr>
            <a:r>
              <a:rPr lang="en-US" sz="1800"/>
              <a:t>	for j 🡨 i + 1 to n – 1 do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350"/>
              <a:buFont typeface="Arial"/>
              <a:buNone/>
            </a:pPr>
            <a:r>
              <a:rPr lang="en-US" sz="1800"/>
              <a:t>		if A[j] &lt; A[min] 	</a:t>
            </a:r>
            <a:endParaRPr sz="1400">
              <a:solidFill>
                <a:srgbClr val="009900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350"/>
              <a:buFont typeface="Arial"/>
              <a:buNone/>
            </a:pPr>
            <a:r>
              <a:rPr lang="en-US" sz="1800"/>
              <a:t>			min 🡨 j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350"/>
              <a:buFont typeface="Arial"/>
              <a:buNone/>
            </a:pPr>
            <a:r>
              <a:rPr lang="en-US" sz="1800"/>
              <a:t>	swap A[i] and A[min]</a:t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"/>
          <p:cNvSpPr txBox="1"/>
          <p:nvPr>
            <p:ph type="title"/>
          </p:nvPr>
        </p:nvSpPr>
        <p:spPr>
          <a:xfrm>
            <a:off x="0" y="76200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Searching</a:t>
            </a:r>
            <a:endParaRPr/>
          </a:p>
        </p:txBody>
      </p:sp>
      <p:sp>
        <p:nvSpPr>
          <p:cNvPr id="291" name="Google Shape;291;p27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Find a given value, called a </a:t>
            </a:r>
            <a:r>
              <a:rPr lang="en-US">
                <a:solidFill>
                  <a:schemeClr val="folHlink"/>
                </a:solidFill>
              </a:rPr>
              <a:t>search key</a:t>
            </a:r>
            <a:r>
              <a:rPr lang="en-US"/>
              <a:t>, in a given set.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Examples of searching algorithms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/>
              <a:t>Sequential search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/>
              <a:t>Binary search …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2" name="Google Shape;292;p27"/>
          <p:cNvSpPr txBox="1"/>
          <p:nvPr/>
        </p:nvSpPr>
        <p:spPr>
          <a:xfrm>
            <a:off x="1371600" y="3048000"/>
            <a:ext cx="6248400" cy="3524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Input: sorted array a_i &lt; … &lt; a_j and key x;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🡨(i+j)/2;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i &lt; j and x != a_m do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if x &lt; a_m then j 🡨 m-1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else  i 🡨 m+1;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x = a_m then output a_m;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Time: O(log n)</a:t>
            </a:r>
            <a:endParaRPr sz="2400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"/>
          <p:cNvSpPr txBox="1"/>
          <p:nvPr>
            <p:ph type="title"/>
          </p:nvPr>
        </p:nvSpPr>
        <p:spPr>
          <a:xfrm>
            <a:off x="0" y="76200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String Processing</a:t>
            </a:r>
            <a:endParaRPr/>
          </a:p>
        </p:txBody>
      </p:sp>
      <p:sp>
        <p:nvSpPr>
          <p:cNvPr id="299" name="Google Shape;299;p28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string is a sequence of characters from an alphabet.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Text strings: letters, numbers, and special characters.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String matching: searching for a given word/pattern in a text.</a:t>
            </a:r>
            <a:endParaRPr/>
          </a:p>
        </p:txBody>
      </p:sp>
      <p:sp>
        <p:nvSpPr>
          <p:cNvPr id="300" name="Google Shape;300;p28"/>
          <p:cNvSpPr txBox="1"/>
          <p:nvPr/>
        </p:nvSpPr>
        <p:spPr>
          <a:xfrm>
            <a:off x="914400" y="3505200"/>
            <a:ext cx="7239000" cy="22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95300" lvl="0" marL="4953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Examples:</a:t>
            </a:r>
            <a:endParaRPr/>
          </a:p>
          <a:p>
            <a:pPr indent="-495300" lvl="0" marL="49530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AutoNum type="romanLcParenBoth"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searching for a word or phrase on WWW or in a Word document</a:t>
            </a:r>
            <a:endParaRPr/>
          </a:p>
          <a:p>
            <a:pPr indent="-495300" lvl="0" marL="49530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AutoNum type="romanLcParenBoth"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searching for a short read in the reference genomic sequence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9"/>
          <p:cNvSpPr/>
          <p:nvPr/>
        </p:nvSpPr>
        <p:spPr>
          <a:xfrm rot="-728241">
            <a:off x="2068879" y="2967335"/>
            <a:ext cx="454502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E5F1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 !!!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0" y="76200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</a:t>
            </a:r>
            <a:endParaRPr/>
          </a:p>
        </p:txBody>
      </p:sp>
      <p:sp>
        <p:nvSpPr>
          <p:cNvPr id="106" name="Google Shape;106;p3"/>
          <p:cNvSpPr txBox="1"/>
          <p:nvPr>
            <p:ph idx="1" type="body"/>
          </p:nvPr>
        </p:nvSpPr>
        <p:spPr>
          <a:xfrm>
            <a:off x="533400" y="1447800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800"/>
              <a:t>An </a:t>
            </a:r>
            <a:r>
              <a:rPr i="1" lang="en-US" sz="2800" u="sng"/>
              <a:t>algorithm</a:t>
            </a:r>
            <a:r>
              <a:rPr lang="en-US" sz="2800"/>
              <a:t> is a sequence of unambiguous instructions for solving a problem, i.e., for obtaining a required output for any legitimate input in a finite amount of time.</a:t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8723313" y="6218238"/>
            <a:ext cx="184150" cy="473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143000" y="3733800"/>
            <a:ext cx="6781800" cy="264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represented various forms</a:t>
            </a:r>
            <a:endParaRPr/>
          </a:p>
          <a:p>
            <a:pPr indent="-15240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Unambiguity/clearness</a:t>
            </a:r>
            <a:endParaRPr/>
          </a:p>
          <a:p>
            <a:pPr indent="-15240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Effectiveness</a:t>
            </a:r>
            <a:endParaRPr/>
          </a:p>
          <a:p>
            <a:pPr indent="-15240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Finiteness/termination</a:t>
            </a:r>
            <a:endParaRPr/>
          </a:p>
          <a:p>
            <a:pPr indent="-15240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Correctness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>
            <p:ph type="title"/>
          </p:nvPr>
        </p:nvSpPr>
        <p:spPr>
          <a:xfrm>
            <a:off x="-44450" y="76200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Historical Perspective</a:t>
            </a:r>
            <a:endParaRPr/>
          </a:p>
        </p:txBody>
      </p:sp>
      <p:sp>
        <p:nvSpPr>
          <p:cNvPr id="115" name="Google Shape;115;p4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Euclid’s algorithm for finding the greatest common divisor</a:t>
            </a:r>
            <a:endParaRPr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Muhammad ibn Musa al-Khwarizmi – 9</a:t>
            </a:r>
            <a:r>
              <a:rPr baseline="30000" lang="en-US"/>
              <a:t>th</a:t>
            </a:r>
            <a:r>
              <a:rPr lang="en-US"/>
              <a:t> century mathematician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www.lib.virginia.edu/science/parshall/khwariz.html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0" y="76200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Notion of algorithm and problem</a:t>
            </a:r>
            <a:endParaRPr/>
          </a:p>
        </p:txBody>
      </p:sp>
      <p:sp>
        <p:nvSpPr>
          <p:cNvPr id="121" name="Google Shape;121;p5"/>
          <p:cNvSpPr/>
          <p:nvPr/>
        </p:nvSpPr>
        <p:spPr>
          <a:xfrm>
            <a:off x="3286125" y="3962400"/>
            <a:ext cx="2743200" cy="762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“computer” </a:t>
            </a:r>
            <a:endParaRPr/>
          </a:p>
        </p:txBody>
      </p:sp>
      <p:sp>
        <p:nvSpPr>
          <p:cNvPr id="122" name="Google Shape;122;p5"/>
          <p:cNvSpPr txBox="1"/>
          <p:nvPr/>
        </p:nvSpPr>
        <p:spPr>
          <a:xfrm>
            <a:off x="3830638" y="5603875"/>
            <a:ext cx="501967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algorithmic solution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99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(different from a conventional solution)</a:t>
            </a:r>
            <a:endParaRPr/>
          </a:p>
        </p:txBody>
      </p:sp>
      <p:cxnSp>
        <p:nvCxnSpPr>
          <p:cNvPr id="123" name="Google Shape;123;p5"/>
          <p:cNvCxnSpPr/>
          <p:nvPr/>
        </p:nvCxnSpPr>
        <p:spPr>
          <a:xfrm>
            <a:off x="4581525" y="2286000"/>
            <a:ext cx="0" cy="609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" name="Google Shape;124;p5"/>
          <p:cNvCxnSpPr/>
          <p:nvPr/>
        </p:nvCxnSpPr>
        <p:spPr>
          <a:xfrm>
            <a:off x="4581525" y="3505200"/>
            <a:ext cx="0" cy="457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5" name="Google Shape;125;p5"/>
          <p:cNvSpPr txBox="1"/>
          <p:nvPr/>
        </p:nvSpPr>
        <p:spPr>
          <a:xfrm>
            <a:off x="3886200" y="1752600"/>
            <a:ext cx="1371600" cy="47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endParaRPr/>
          </a:p>
        </p:txBody>
      </p:sp>
      <p:sp>
        <p:nvSpPr>
          <p:cNvPr id="126" name="Google Shape;126;p5"/>
          <p:cNvSpPr txBox="1"/>
          <p:nvPr/>
        </p:nvSpPr>
        <p:spPr>
          <a:xfrm>
            <a:off x="3967163" y="2895600"/>
            <a:ext cx="13668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99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endParaRPr/>
          </a:p>
        </p:txBody>
      </p:sp>
      <p:sp>
        <p:nvSpPr>
          <p:cNvPr id="127" name="Google Shape;127;p5"/>
          <p:cNvSpPr txBox="1"/>
          <p:nvPr/>
        </p:nvSpPr>
        <p:spPr>
          <a:xfrm>
            <a:off x="533400" y="4114800"/>
            <a:ext cx="17526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(or instance)</a:t>
            </a:r>
            <a:endParaRPr/>
          </a:p>
        </p:txBody>
      </p:sp>
      <p:sp>
        <p:nvSpPr>
          <p:cNvPr id="128" name="Google Shape;128;p5"/>
          <p:cNvSpPr txBox="1"/>
          <p:nvPr/>
        </p:nvSpPr>
        <p:spPr>
          <a:xfrm>
            <a:off x="7010400" y="4114800"/>
            <a:ext cx="1198563" cy="47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</p:txBody>
      </p:sp>
      <p:cxnSp>
        <p:nvCxnSpPr>
          <p:cNvPr id="129" name="Google Shape;129;p5"/>
          <p:cNvCxnSpPr/>
          <p:nvPr/>
        </p:nvCxnSpPr>
        <p:spPr>
          <a:xfrm>
            <a:off x="2057400" y="4419600"/>
            <a:ext cx="12192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0" name="Google Shape;130;p5"/>
          <p:cNvCxnSpPr/>
          <p:nvPr/>
        </p:nvCxnSpPr>
        <p:spPr>
          <a:xfrm>
            <a:off x="6019800" y="4419600"/>
            <a:ext cx="1143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>
            <p:ph type="title"/>
          </p:nvPr>
        </p:nvSpPr>
        <p:spPr>
          <a:xfrm>
            <a:off x="0" y="0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Example of computational problem: sorting</a:t>
            </a:r>
            <a:endParaRPr sz="3200"/>
          </a:p>
        </p:txBody>
      </p:sp>
      <p:sp>
        <p:nvSpPr>
          <p:cNvPr id="136" name="Google Shape;136;p6"/>
          <p:cNvSpPr txBox="1"/>
          <p:nvPr>
            <p:ph idx="1" type="body"/>
          </p:nvPr>
        </p:nvSpPr>
        <p:spPr>
          <a:xfrm>
            <a:off x="381000" y="1219200"/>
            <a:ext cx="7543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2000"/>
              <a:t>Statement of problem: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i="1" lang="en-US" sz="1800"/>
              <a:t>Input:</a:t>
            </a:r>
            <a:r>
              <a:rPr lang="en-US" sz="1800"/>
              <a:t> A sequence of </a:t>
            </a:r>
            <a:r>
              <a:rPr i="1" lang="en-US" sz="1800"/>
              <a:t>n</a:t>
            </a:r>
            <a:r>
              <a:rPr lang="en-US" sz="1800"/>
              <a:t> numbers &lt;a</a:t>
            </a:r>
            <a:r>
              <a:rPr baseline="-25000" lang="en-US" sz="1800"/>
              <a:t>1</a:t>
            </a:r>
            <a:r>
              <a:rPr lang="en-US" sz="1800"/>
              <a:t>, </a:t>
            </a:r>
            <a:r>
              <a:rPr baseline="-25000" lang="en-US" sz="1800"/>
              <a:t>  </a:t>
            </a:r>
            <a:r>
              <a:rPr lang="en-US" sz="1800"/>
              <a:t>a</a:t>
            </a:r>
            <a:r>
              <a:rPr baseline="-25000" lang="en-US" sz="1800"/>
              <a:t>2</a:t>
            </a:r>
            <a:r>
              <a:rPr lang="en-US" sz="1800"/>
              <a:t>, …, a</a:t>
            </a:r>
            <a:r>
              <a:rPr baseline="-25000" i="1" lang="en-US" sz="1800"/>
              <a:t>n</a:t>
            </a:r>
            <a:r>
              <a:rPr lang="en-US" sz="1800"/>
              <a:t>&gt;</a:t>
            </a:r>
            <a:endParaRPr/>
          </a:p>
          <a:p>
            <a:pPr indent="-1714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None/>
            </a:pPr>
            <a:r>
              <a:t/>
            </a:r>
            <a:endParaRPr sz="1800"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i="1" lang="en-US" sz="1800"/>
              <a:t>Output:</a:t>
            </a:r>
            <a:r>
              <a:rPr lang="en-US" sz="1800"/>
              <a:t> A reordering of the input sequence &lt;a</a:t>
            </a:r>
            <a:r>
              <a:rPr baseline="30000" lang="en-US" sz="1800"/>
              <a:t>´</a:t>
            </a:r>
            <a:r>
              <a:rPr baseline="-25000" lang="en-US" sz="1800"/>
              <a:t>1</a:t>
            </a:r>
            <a:r>
              <a:rPr lang="en-US" sz="1800"/>
              <a:t>, </a:t>
            </a:r>
            <a:r>
              <a:rPr baseline="-25000" lang="en-US" sz="1800"/>
              <a:t>  </a:t>
            </a:r>
            <a:r>
              <a:rPr lang="en-US" sz="1800"/>
              <a:t>a</a:t>
            </a:r>
            <a:r>
              <a:rPr baseline="30000" lang="en-US" sz="1800"/>
              <a:t>´</a:t>
            </a:r>
            <a:r>
              <a:rPr baseline="-25000" lang="en-US" sz="1800"/>
              <a:t>2</a:t>
            </a:r>
            <a:r>
              <a:rPr lang="en-US" sz="1800"/>
              <a:t>, …, a</a:t>
            </a:r>
            <a:r>
              <a:rPr baseline="30000" lang="en-US" sz="1800"/>
              <a:t>´</a:t>
            </a:r>
            <a:r>
              <a:rPr baseline="-25000" i="1" lang="en-US" sz="1800"/>
              <a:t>n</a:t>
            </a:r>
            <a:r>
              <a:rPr lang="en-US" sz="1800"/>
              <a:t>&gt; so that a</a:t>
            </a:r>
            <a:r>
              <a:rPr baseline="30000" lang="en-US" sz="1800"/>
              <a:t>´</a:t>
            </a:r>
            <a:r>
              <a:rPr baseline="-25000" i="1" lang="en-US" sz="1800"/>
              <a:t>i</a:t>
            </a:r>
            <a:r>
              <a:rPr baseline="-25000" lang="en-US" sz="1800"/>
              <a:t> </a:t>
            </a:r>
            <a:r>
              <a:rPr lang="en-US" sz="1800">
                <a:latin typeface="Merriweather Sans"/>
                <a:ea typeface="Merriweather Sans"/>
                <a:cs typeface="Merriweather Sans"/>
                <a:sym typeface="Merriweather Sans"/>
              </a:rPr>
              <a:t>≤</a:t>
            </a:r>
            <a:r>
              <a:rPr lang="en-US" sz="1800"/>
              <a:t> a</a:t>
            </a:r>
            <a:r>
              <a:rPr baseline="30000" lang="en-US" sz="1800"/>
              <a:t>´</a:t>
            </a:r>
            <a:r>
              <a:rPr baseline="-25000" i="1" lang="en-US" sz="1800"/>
              <a:t>j</a:t>
            </a:r>
            <a:r>
              <a:rPr lang="en-US" sz="1800"/>
              <a:t>  whenever </a:t>
            </a:r>
            <a:r>
              <a:rPr i="1" lang="en-US" sz="1800"/>
              <a:t>i</a:t>
            </a:r>
            <a:r>
              <a:rPr lang="en-US" sz="1800"/>
              <a:t> &lt; </a:t>
            </a:r>
            <a:r>
              <a:rPr i="1" lang="en-US" sz="1800"/>
              <a:t>j</a:t>
            </a:r>
            <a:endParaRPr/>
          </a:p>
          <a:p>
            <a:pPr indent="-24765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lang="en-US" sz="2000"/>
              <a:t>Instance: The sequence &lt;5, 3, 2, 8, 3&gt;</a:t>
            </a:r>
            <a:endParaRPr/>
          </a:p>
          <a:p>
            <a:pPr indent="-24765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lang="en-US" sz="2000"/>
              <a:t>Algorithms: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/>
              <a:t>Selection sort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/>
              <a:t>Insertion sort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/>
              <a:t>Merge sort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/>
              <a:t>(many others)</a:t>
            </a:r>
            <a:endParaRPr/>
          </a:p>
          <a:p>
            <a:pPr indent="-1714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/>
          <p:nvPr/>
        </p:nvSpPr>
        <p:spPr>
          <a:xfrm>
            <a:off x="685800" y="4038600"/>
            <a:ext cx="6172200" cy="1524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7"/>
          <p:cNvSpPr txBox="1"/>
          <p:nvPr>
            <p:ph type="title"/>
          </p:nvPr>
        </p:nvSpPr>
        <p:spPr>
          <a:xfrm>
            <a:off x="0" y="76200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Selection Sort</a:t>
            </a:r>
            <a:endParaRPr/>
          </a:p>
        </p:txBody>
      </p:sp>
      <p:sp>
        <p:nvSpPr>
          <p:cNvPr id="144" name="Google Shape;144;p7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Input: array </a:t>
            </a:r>
            <a:r>
              <a:rPr lang="en-US">
                <a:latin typeface="SimSun"/>
                <a:ea typeface="SimSun"/>
                <a:cs typeface="SimSun"/>
                <a:sym typeface="SimSun"/>
              </a:rPr>
              <a:t>a[1],…,a[n]</a:t>
            </a:r>
            <a:endParaRPr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Output: array </a:t>
            </a:r>
            <a:r>
              <a:rPr lang="en-US">
                <a:latin typeface="SimSun"/>
                <a:ea typeface="SimSun"/>
                <a:cs typeface="SimSun"/>
                <a:sym typeface="SimSun"/>
              </a:rPr>
              <a:t>a</a:t>
            </a:r>
            <a:r>
              <a:rPr lang="en-US"/>
              <a:t> sorted in non-decreasing order</a:t>
            </a:r>
            <a:endParaRPr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Algorithm:</a:t>
            </a:r>
            <a:endParaRPr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/>
              <a:t> for </a:t>
            </a:r>
            <a:r>
              <a:rPr i="1" lang="en-US">
                <a:latin typeface="SimSun"/>
                <a:ea typeface="SimSun"/>
                <a:cs typeface="SimSun"/>
                <a:sym typeface="SimSun"/>
              </a:rPr>
              <a:t>i</a:t>
            </a:r>
            <a:r>
              <a:rPr lang="en-US"/>
              <a:t>=1 to </a:t>
            </a:r>
            <a:r>
              <a:rPr i="1" lang="en-US">
                <a:latin typeface="SimSun"/>
                <a:ea typeface="SimSun"/>
                <a:cs typeface="SimSun"/>
                <a:sym typeface="SimSun"/>
              </a:rPr>
              <a:t>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/>
              <a:t>       swap </a:t>
            </a:r>
            <a:r>
              <a:rPr lang="en-US">
                <a:latin typeface="SimSun"/>
                <a:ea typeface="SimSun"/>
                <a:cs typeface="SimSun"/>
                <a:sym typeface="SimSun"/>
              </a:rPr>
              <a:t>a[</a:t>
            </a:r>
            <a:r>
              <a:rPr i="1" lang="en-US">
                <a:latin typeface="SimSun"/>
                <a:ea typeface="SimSun"/>
                <a:cs typeface="SimSun"/>
                <a:sym typeface="SimSun"/>
              </a:rPr>
              <a:t>i</a:t>
            </a:r>
            <a:r>
              <a:rPr lang="en-US">
                <a:latin typeface="SimSun"/>
                <a:ea typeface="SimSun"/>
                <a:cs typeface="SimSun"/>
                <a:sym typeface="SimSun"/>
              </a:rPr>
              <a:t>]</a:t>
            </a:r>
            <a:r>
              <a:rPr lang="en-US"/>
              <a:t> with smallest of </a:t>
            </a:r>
            <a:r>
              <a:rPr lang="en-US">
                <a:latin typeface="SimSun"/>
                <a:ea typeface="SimSun"/>
                <a:cs typeface="SimSun"/>
                <a:sym typeface="SimSun"/>
              </a:rPr>
              <a:t>a[</a:t>
            </a:r>
            <a:r>
              <a:rPr i="1" lang="en-US">
                <a:latin typeface="SimSun"/>
                <a:ea typeface="SimSun"/>
                <a:cs typeface="SimSun"/>
                <a:sym typeface="SimSun"/>
              </a:rPr>
              <a:t>i</a:t>
            </a:r>
            <a:r>
              <a:rPr lang="en-US">
                <a:latin typeface="SimSun"/>
                <a:ea typeface="SimSun"/>
                <a:cs typeface="SimSun"/>
                <a:sym typeface="SimSun"/>
              </a:rPr>
              <a:t>],…,a[</a:t>
            </a:r>
            <a:r>
              <a:rPr i="1" lang="en-US">
                <a:latin typeface="SimSun"/>
                <a:ea typeface="SimSun"/>
                <a:cs typeface="SimSun"/>
                <a:sym typeface="SimSun"/>
              </a:rPr>
              <a:t>n</a:t>
            </a:r>
            <a:r>
              <a:rPr lang="en-US">
                <a:latin typeface="SimSun"/>
                <a:ea typeface="SimSun"/>
                <a:cs typeface="SimSun"/>
                <a:sym typeface="SimSun"/>
              </a:rPr>
              <a:t>] 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 txBox="1"/>
          <p:nvPr/>
        </p:nvSpPr>
        <p:spPr>
          <a:xfrm>
            <a:off x="3568700" y="5715000"/>
            <a:ext cx="435927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FF99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this unambiguous? Effective?</a:t>
            </a:r>
            <a:endParaRPr/>
          </a:p>
          <a:p>
            <a:pPr indent="-1524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See also pseudocode, section 3.1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>
            <p:ph type="title"/>
          </p:nvPr>
        </p:nvSpPr>
        <p:spPr>
          <a:xfrm>
            <a:off x="0" y="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Some Well-known Computational Problems</a:t>
            </a:r>
            <a:endParaRPr sz="3200"/>
          </a:p>
        </p:txBody>
      </p:sp>
      <p:sp>
        <p:nvSpPr>
          <p:cNvPr id="152" name="Google Shape;152;p8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2000"/>
              <a:t>Sorting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lang="en-US" sz="2000"/>
              <a:t>Searching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lang="en-US" sz="2000"/>
              <a:t>Shortest paths in a graph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lang="en-US" sz="2000"/>
              <a:t>Minimum spanning tree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lang="en-US" sz="2000"/>
              <a:t>Primality testing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lang="en-US" sz="2000"/>
              <a:t>Traveling salesman problem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lang="en-US" sz="2000"/>
              <a:t>Knapsack problem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lang="en-US" sz="2000"/>
              <a:t>Chess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lang="en-US" sz="2000"/>
              <a:t>Towers of Hanoi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lang="en-US" sz="2000"/>
              <a:t>Program termination</a:t>
            </a:r>
            <a:endParaRPr/>
          </a:p>
          <a:p>
            <a:pPr indent="-247650" lvl="0" marL="342900" rtl="0" algn="l"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2000"/>
          </a:p>
          <a:p>
            <a:pPr indent="-247650" lvl="0" marL="342900" rtl="0" algn="l"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2000"/>
          </a:p>
        </p:txBody>
      </p:sp>
      <p:sp>
        <p:nvSpPr>
          <p:cNvPr id="153" name="Google Shape;153;p8"/>
          <p:cNvSpPr txBox="1"/>
          <p:nvPr/>
        </p:nvSpPr>
        <p:spPr>
          <a:xfrm>
            <a:off x="914400" y="5426075"/>
            <a:ext cx="71628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of these problems don’t have efficient algorithms, or algorithms at all!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/>
          <p:nvPr>
            <p:ph type="title"/>
          </p:nvPr>
        </p:nvSpPr>
        <p:spPr>
          <a:xfrm>
            <a:off x="0" y="0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Issues Related to Algorithms</a:t>
            </a:r>
            <a:endParaRPr/>
          </a:p>
        </p:txBody>
      </p:sp>
      <p:sp>
        <p:nvSpPr>
          <p:cNvPr id="160" name="Google Shape;160;p9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2000"/>
              <a:t>How to design algorithms</a:t>
            </a:r>
            <a:endParaRPr/>
          </a:p>
          <a:p>
            <a:pPr indent="-24765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lang="en-US" sz="2000"/>
              <a:t>How to express algorithms</a:t>
            </a:r>
            <a:endParaRPr/>
          </a:p>
          <a:p>
            <a:pPr indent="-24765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lang="en-US" sz="2000"/>
              <a:t>Proving correctness</a:t>
            </a:r>
            <a:endParaRPr/>
          </a:p>
          <a:p>
            <a:pPr indent="-24765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lang="en-US" sz="2000"/>
              <a:t>Efficiency (or complexity) analysis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/>
              <a:t>Theoretical analysis</a:t>
            </a:r>
            <a:endParaRPr/>
          </a:p>
          <a:p>
            <a:pPr indent="-1714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None/>
            </a:pPr>
            <a:r>
              <a:t/>
            </a:r>
            <a:endParaRPr sz="1800"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/>
              <a:t>Empirical analysis</a:t>
            </a:r>
            <a:endParaRPr/>
          </a:p>
          <a:p>
            <a:pPr indent="-1714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None/>
            </a:pPr>
            <a:r>
              <a:t/>
            </a:r>
            <a:endParaRPr sz="1800"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lang="en-US" sz="2000"/>
              <a:t>Optimality </a:t>
            </a:r>
            <a:endParaRPr/>
          </a:p>
          <a:p>
            <a:pPr indent="-24765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2000"/>
          </a:p>
          <a:p>
            <a:pPr indent="-24765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S1">
  <a:themeElements>
    <a:clrScheme name="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FFFF99"/>
      </a:hlink>
      <a:folHlink>
        <a:srgbClr val="1C6D9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1999-08-23T17:38:43Z</dcterms:created>
  <dc:creator>Anany Levitin</dc:creator>
</cp:coreProperties>
</file>