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38"/>
  </p:notesMasterIdLst>
  <p:handoutMasterIdLst>
    <p:handoutMasterId r:id="rId39"/>
  </p:handoutMasterIdLst>
  <p:sldIdLst>
    <p:sldId id="257" r:id="rId2"/>
    <p:sldId id="320" r:id="rId3"/>
    <p:sldId id="321" r:id="rId4"/>
    <p:sldId id="324" r:id="rId5"/>
    <p:sldId id="264" r:id="rId6"/>
    <p:sldId id="313" r:id="rId7"/>
    <p:sldId id="262" r:id="rId8"/>
    <p:sldId id="263" r:id="rId9"/>
    <p:sldId id="323" r:id="rId10"/>
    <p:sldId id="314" r:id="rId11"/>
    <p:sldId id="315" r:id="rId12"/>
    <p:sldId id="316" r:id="rId13"/>
    <p:sldId id="317" r:id="rId14"/>
    <p:sldId id="318" r:id="rId15"/>
    <p:sldId id="319" r:id="rId16"/>
    <p:sldId id="325" r:id="rId17"/>
    <p:sldId id="326" r:id="rId18"/>
    <p:sldId id="287" r:id="rId19"/>
    <p:sldId id="276" r:id="rId20"/>
    <p:sldId id="289" r:id="rId21"/>
    <p:sldId id="278" r:id="rId22"/>
    <p:sldId id="282" r:id="rId23"/>
    <p:sldId id="300" r:id="rId24"/>
    <p:sldId id="301" r:id="rId25"/>
    <p:sldId id="302" r:id="rId26"/>
    <p:sldId id="303" r:id="rId27"/>
    <p:sldId id="304" r:id="rId28"/>
    <p:sldId id="311" r:id="rId29"/>
    <p:sldId id="312" r:id="rId30"/>
    <p:sldId id="305" r:id="rId31"/>
    <p:sldId id="306" r:id="rId32"/>
    <p:sldId id="307" r:id="rId33"/>
    <p:sldId id="308" r:id="rId34"/>
    <p:sldId id="309" r:id="rId35"/>
    <p:sldId id="297" r:id="rId36"/>
    <p:sldId id="32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435" autoAdjust="0"/>
  </p:normalViewPr>
  <p:slideViewPr>
    <p:cSldViewPr>
      <p:cViewPr varScale="1">
        <p:scale>
          <a:sx n="63" d="100"/>
          <a:sy n="63" d="100"/>
        </p:scale>
        <p:origin x="138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26D8A9-A666-4AB6-82E7-172BAA38D1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7461A3-C879-430D-987D-FD5E52B51C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85D65-48CB-4F8B-858A-5054775928D3}" type="datetimeFigureOut">
              <a:rPr lang="en-US" smtClean="0"/>
              <a:t>1/2/2024</a:t>
            </a:fld>
            <a:endParaRPr lang="en-US"/>
          </a:p>
        </p:txBody>
      </p:sp>
      <p:sp>
        <p:nvSpPr>
          <p:cNvPr id="4" name="Footer Placeholder 3">
            <a:extLst>
              <a:ext uri="{FF2B5EF4-FFF2-40B4-BE49-F238E27FC236}">
                <a16:creationId xmlns:a16="http://schemas.microsoft.com/office/drawing/2014/main" id="{1B160863-DD4E-4CD9-BA21-3F4B9D97CD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CF25D6-B591-4E0E-811B-D42C7ED74A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AEB545-3934-461A-959C-FBBBC650FD5A}" type="slidenum">
              <a:rPr lang="en-US" smtClean="0"/>
              <a:t>‹#›</a:t>
            </a:fld>
            <a:endParaRPr lang="en-US"/>
          </a:p>
        </p:txBody>
      </p:sp>
    </p:spTree>
    <p:extLst>
      <p:ext uri="{BB962C8B-B14F-4D97-AF65-F5344CB8AC3E}">
        <p14:creationId xmlns:p14="http://schemas.microsoft.com/office/powerpoint/2010/main" val="303500973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66E7E9-C785-4C33-9D10-2CF846DF1AD8}" type="datetimeFigureOut">
              <a:rPr lang="en-IN" smtClean="0"/>
              <a:t>02-01-2024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0FB0B-9647-41C7-8A0D-B6AF82253DA9}" type="slidenum">
              <a:rPr lang="en-IN" smtClean="0"/>
              <a:t>‹#›</a:t>
            </a:fld>
            <a:endParaRPr lang="en-IN"/>
          </a:p>
        </p:txBody>
      </p:sp>
    </p:spTree>
    <p:extLst>
      <p:ext uri="{BB962C8B-B14F-4D97-AF65-F5344CB8AC3E}">
        <p14:creationId xmlns:p14="http://schemas.microsoft.com/office/powerpoint/2010/main" val="84372600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 structure of web page</a:t>
            </a:r>
          </a:p>
          <a:p>
            <a:r>
              <a:rPr lang="en-US" dirty="0"/>
              <a:t>CSS – design</a:t>
            </a:r>
            <a:r>
              <a:rPr lang="en-US" baseline="0" dirty="0"/>
              <a:t> of web page</a:t>
            </a:r>
          </a:p>
          <a:p>
            <a:r>
              <a:rPr lang="en-US" baseline="0" dirty="0"/>
              <a:t>JavaScript – interactive web pages</a:t>
            </a:r>
          </a:p>
          <a:p>
            <a:r>
              <a:rPr lang="en-US" baseline="0" dirty="0"/>
              <a:t>Node </a:t>
            </a:r>
            <a:r>
              <a:rPr lang="en-US" baseline="0" dirty="0" err="1"/>
              <a:t>js</a:t>
            </a:r>
            <a:r>
              <a:rPr lang="en-US" baseline="0" dirty="0"/>
              <a:t> – it is the same JavaScript outside web browser</a:t>
            </a:r>
            <a:endParaRPr lang="en-IN" dirty="0"/>
          </a:p>
        </p:txBody>
      </p:sp>
      <p:sp>
        <p:nvSpPr>
          <p:cNvPr id="5" name="Header Placeholder 4">
            <a:extLst>
              <a:ext uri="{FF2B5EF4-FFF2-40B4-BE49-F238E27FC236}">
                <a16:creationId xmlns:a16="http://schemas.microsoft.com/office/drawing/2014/main" id="{115BC7A7-7B5F-4FF1-8FBF-A86D983AA137}"/>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129606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 structure of web page</a:t>
            </a:r>
          </a:p>
          <a:p>
            <a:r>
              <a:rPr lang="en-US" dirty="0"/>
              <a:t>CSS – design</a:t>
            </a:r>
            <a:r>
              <a:rPr lang="en-US" baseline="0" dirty="0"/>
              <a:t> of web page</a:t>
            </a:r>
          </a:p>
          <a:p>
            <a:r>
              <a:rPr lang="en-US" baseline="0" dirty="0"/>
              <a:t>JavaScript – interactive web pages</a:t>
            </a:r>
          </a:p>
          <a:p>
            <a:r>
              <a:rPr lang="en-US" baseline="0" dirty="0"/>
              <a:t>Node </a:t>
            </a:r>
            <a:r>
              <a:rPr lang="en-US" baseline="0" dirty="0" err="1"/>
              <a:t>js</a:t>
            </a:r>
            <a:r>
              <a:rPr lang="en-US" baseline="0" dirty="0"/>
              <a:t> – it is the same JavaScript outside web browser</a:t>
            </a:r>
            <a:endParaRPr lang="en-IN" dirty="0"/>
          </a:p>
        </p:txBody>
      </p:sp>
      <p:sp>
        <p:nvSpPr>
          <p:cNvPr id="5" name="Header Placeholder 4">
            <a:extLst>
              <a:ext uri="{FF2B5EF4-FFF2-40B4-BE49-F238E27FC236}">
                <a16:creationId xmlns:a16="http://schemas.microsoft.com/office/drawing/2014/main" id="{C7AB56B7-BDBC-4C9E-BF7D-F3FBB97E6B8D}"/>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312684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55D9C52-2D94-42C4-9E16-98FF7DDCB8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C12EC51-247A-48CE-AA89-871157DD35EF}" type="slidenum">
              <a:rPr lang="en-IN" altLang="en-US">
                <a:latin typeface="Calibri" panose="020F0502020204030204" pitchFamily="34" charset="0"/>
              </a:rPr>
              <a:pPr>
                <a:spcBef>
                  <a:spcPct val="0"/>
                </a:spcBef>
                <a:buClrTx/>
                <a:buFontTx/>
                <a:buNone/>
              </a:pPr>
              <a:t>7</a:t>
            </a:fld>
            <a:endParaRPr lang="en-IN" altLang="en-US">
              <a:latin typeface="Calibri" panose="020F0502020204030204" pitchFamily="34" charset="0"/>
            </a:endParaRPr>
          </a:p>
        </p:txBody>
      </p:sp>
      <p:sp>
        <p:nvSpPr>
          <p:cNvPr id="27651" name="Rectangle 1">
            <a:extLst>
              <a:ext uri="{FF2B5EF4-FFF2-40B4-BE49-F238E27FC236}">
                <a16:creationId xmlns:a16="http://schemas.microsoft.com/office/drawing/2014/main" id="{32FC2988-0A7F-4384-A4A9-0AD87F616A6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7B885B52-D058-48DF-95F9-B157A32E3F3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3A54456-573C-466A-B5CD-9CA4142774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DD6C2C6D-3829-417C-AAED-18F5B3641220}" type="slidenum">
              <a:rPr lang="en-IN" altLang="en-US">
                <a:latin typeface="Calibri" panose="020F0502020204030204" pitchFamily="34" charset="0"/>
              </a:rPr>
              <a:pPr>
                <a:spcBef>
                  <a:spcPct val="0"/>
                </a:spcBef>
                <a:buClrTx/>
                <a:buFontTx/>
                <a:buNone/>
              </a:pPr>
              <a:t>8</a:t>
            </a:fld>
            <a:endParaRPr lang="en-IN" altLang="en-US">
              <a:latin typeface="Calibri" panose="020F0502020204030204" pitchFamily="34" charset="0"/>
            </a:endParaRPr>
          </a:p>
        </p:txBody>
      </p:sp>
      <p:sp>
        <p:nvSpPr>
          <p:cNvPr id="29699" name="Rectangle 1">
            <a:extLst>
              <a:ext uri="{FF2B5EF4-FFF2-40B4-BE49-F238E27FC236}">
                <a16:creationId xmlns:a16="http://schemas.microsoft.com/office/drawing/2014/main" id="{016FBD7D-CDD6-46E0-91C3-36C49308DE2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E56ABCCD-3473-4B2E-96E3-FA368750674C}"/>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1BFAB85-6067-4606-A616-92BE591A931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92246E8-469D-4AF6-804C-DD08FE88920A}" type="slidenum">
              <a:rPr lang="en-IN" altLang="en-US">
                <a:latin typeface="Calibri" panose="020F0502020204030204" pitchFamily="34" charset="0"/>
              </a:rPr>
              <a:pPr>
                <a:spcBef>
                  <a:spcPct val="0"/>
                </a:spcBef>
                <a:buClrTx/>
                <a:buFontTx/>
                <a:buNone/>
              </a:pPr>
              <a:t>9</a:t>
            </a:fld>
            <a:endParaRPr lang="en-IN" altLang="en-US">
              <a:latin typeface="Calibri" panose="020F0502020204030204" pitchFamily="34" charset="0"/>
            </a:endParaRPr>
          </a:p>
        </p:txBody>
      </p:sp>
      <p:sp>
        <p:nvSpPr>
          <p:cNvPr id="31747" name="Rectangle 1">
            <a:extLst>
              <a:ext uri="{FF2B5EF4-FFF2-40B4-BE49-F238E27FC236}">
                <a16:creationId xmlns:a16="http://schemas.microsoft.com/office/drawing/2014/main" id="{A04444E2-C17E-49B3-9CC5-6F6142C3E22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4D32DC4F-5767-456C-A7B7-615CFE6DD5D4}"/>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node </a:t>
            </a:r>
            <a:r>
              <a:rPr lang="en-US" dirty="0" err="1"/>
              <a:t>js</a:t>
            </a:r>
            <a:r>
              <a:rPr lang="en-US" dirty="0"/>
              <a:t>, we had the JavaScript</a:t>
            </a:r>
            <a:r>
              <a:rPr lang="en-US" baseline="0" dirty="0"/>
              <a:t> apps that would run only inside a browser. Every browser has a JS Engine that takes the JS code and converts it into a code that a computer can understand. In 2009, Ryan Dahl came up with an idea to execute JS code outside of a browser, so he took the Google’s V8 engine(fastest engine) and then embedded it inside a C++ code. So, Node </a:t>
            </a:r>
            <a:r>
              <a:rPr lang="en-US" baseline="0" dirty="0" err="1"/>
              <a:t>js</a:t>
            </a:r>
            <a:r>
              <a:rPr lang="en-US" baseline="0" dirty="0"/>
              <a:t> actually consists of a JS engine to execute the JS code. </a:t>
            </a:r>
          </a:p>
          <a:p>
            <a:r>
              <a:rPr lang="en-US" baseline="0" dirty="0"/>
              <a:t>But we have different objects in Node </a:t>
            </a:r>
            <a:r>
              <a:rPr lang="en-US" baseline="0" dirty="0" err="1"/>
              <a:t>js</a:t>
            </a:r>
            <a:r>
              <a:rPr lang="en-US" baseline="0" dirty="0"/>
              <a:t>, not like document or window object as we have in browsers. </a:t>
            </a:r>
            <a:r>
              <a:rPr lang="en-US" baseline="0" dirty="0" err="1"/>
              <a:t>Eg</a:t>
            </a:r>
            <a:r>
              <a:rPr lang="en-US" baseline="0" dirty="0"/>
              <a:t>, we can have </a:t>
            </a:r>
            <a:r>
              <a:rPr lang="en-US" baseline="0" dirty="0" err="1"/>
              <a:t>fs.readFile</a:t>
            </a:r>
            <a:r>
              <a:rPr lang="en-US" baseline="0" dirty="0"/>
              <a:t>(), </a:t>
            </a:r>
            <a:r>
              <a:rPr lang="en-US" baseline="0" dirty="0" err="1"/>
              <a:t>http.createServer</a:t>
            </a:r>
            <a:r>
              <a:rPr lang="en-US" baseline="0" dirty="0"/>
              <a:t>().</a:t>
            </a:r>
          </a:p>
          <a:p>
            <a:r>
              <a:rPr lang="en-US" baseline="0" dirty="0"/>
              <a:t>So node </a:t>
            </a:r>
            <a:r>
              <a:rPr lang="en-US" baseline="0" dirty="0" err="1"/>
              <a:t>js</a:t>
            </a:r>
            <a:r>
              <a:rPr lang="en-US" baseline="0" dirty="0"/>
              <a:t> contains V8 engine and some additional capabilities which are not possible with a browser. Both Chrome and browser share the same JS engine but provide different run time environment to run JS. Node is a run time environment and not a programming language or a framework.</a:t>
            </a:r>
          </a:p>
          <a:p>
            <a:endParaRPr lang="en-IN" dirty="0"/>
          </a:p>
        </p:txBody>
      </p:sp>
      <p:sp>
        <p:nvSpPr>
          <p:cNvPr id="5" name="Header Placeholder 4">
            <a:extLst>
              <a:ext uri="{FF2B5EF4-FFF2-40B4-BE49-F238E27FC236}">
                <a16:creationId xmlns:a16="http://schemas.microsoft.com/office/drawing/2014/main" id="{96E6CB78-E042-4994-BD8A-F183EE5FF21C}"/>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107408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02-01-2024</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524EB88E-4040-4B41-BBD0-F31C7B68EC80}"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214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24613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85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82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151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C39394-7CD2-47B2-9792-B8E2B8E2D20A}"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982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C39394-7CD2-47B2-9792-B8E2B8E2D20A}" type="datetimeFigureOut">
              <a:rPr lang="en-IN" smtClean="0"/>
              <a:t>02-01-2024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48916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C39394-7CD2-47B2-9792-B8E2B8E2D20A}" type="datetimeFigureOut">
              <a:rPr lang="en-IN" smtClean="0"/>
              <a:t>02-01-2024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5331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02-01-2024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7475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03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4C39394-7CD2-47B2-9792-B8E2B8E2D20A}" type="datetimeFigureOut">
              <a:rPr lang="en-IN" smtClean="0"/>
              <a:t>02-01-2024</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316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C39394-7CD2-47B2-9792-B8E2B8E2D20A}" type="datetimeFigureOut">
              <a:rPr lang="en-IN" smtClean="0"/>
              <a:t>02-01-2024</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386408038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0"/>
            <a:ext cx="6571343" cy="2192432"/>
          </a:xfrm>
        </p:spPr>
        <p:txBody>
          <a:bodyPr>
            <a:normAutofit/>
          </a:bodyPr>
          <a:lstStyle/>
          <a:p>
            <a:pPr algn="ctr"/>
            <a:r>
              <a:rPr lang="en-US" sz="3600" dirty="0">
                <a:latin typeface="Arial Rounded MT Bold" panose="020F0704030504030204" pitchFamily="34" charset="0"/>
              </a:rPr>
              <a:t>INT 222 - Advanced Web Development</a:t>
            </a:r>
            <a:endParaRPr lang="en-IN" sz="3600" dirty="0">
              <a:latin typeface="Arial Rounded MT Bold" panose="020F0704030504030204" pitchFamily="34" charset="0"/>
            </a:endParaRPr>
          </a:p>
        </p:txBody>
      </p:sp>
      <p:sp>
        <p:nvSpPr>
          <p:cNvPr id="3" name="Content Placeholder 2"/>
          <p:cNvSpPr>
            <a:spLocks noGrp="1"/>
          </p:cNvSpPr>
          <p:nvPr>
            <p:ph idx="1"/>
          </p:nvPr>
        </p:nvSpPr>
        <p:spPr>
          <a:xfrm>
            <a:off x="1286328" y="1844824"/>
            <a:ext cx="6571343" cy="2768497"/>
          </a:xfrm>
        </p:spPr>
        <p:txBody>
          <a:bodyPr>
            <a:normAutofit/>
          </a:bodyPr>
          <a:lstStyle/>
          <a:p>
            <a:pPr marL="0" indent="0" algn="ctr">
              <a:buNone/>
            </a:pPr>
            <a:endParaRPr lang="en-US" sz="2800" dirty="0"/>
          </a:p>
          <a:p>
            <a:pPr marL="0" indent="0" algn="ctr">
              <a:buNone/>
            </a:pPr>
            <a:endParaRPr lang="en-US" sz="2800" dirty="0"/>
          </a:p>
          <a:p>
            <a:pPr marL="0" indent="0" algn="ctr">
              <a:buNone/>
            </a:pPr>
            <a:r>
              <a:rPr lang="en-US" sz="2800" dirty="0"/>
              <a:t>Lecture #0</a:t>
            </a:r>
          </a:p>
          <a:p>
            <a:pPr marL="0" indent="0" algn="ctr">
              <a:buNone/>
            </a:pPr>
            <a:r>
              <a:rPr lang="en-US" sz="2800" dirty="0"/>
              <a:t>Welcome !!!</a:t>
            </a:r>
          </a:p>
          <a:p>
            <a:pPr marL="137160" indent="0" algn="just">
              <a:buNone/>
            </a:pPr>
            <a:endParaRPr lang="en-US" sz="2800" dirty="0"/>
          </a:p>
          <a:p>
            <a:pPr marL="0" indent="0" algn="ctr">
              <a:buNone/>
            </a:pPr>
            <a:endParaRPr lang="en-IN" sz="2800" dirty="0"/>
          </a:p>
        </p:txBody>
      </p:sp>
      <p:pic>
        <p:nvPicPr>
          <p:cNvPr id="4" name="Object 3">
            <a:extLst>
              <a:ext uri="{FF2B5EF4-FFF2-40B4-BE49-F238E27FC236}">
                <a16:creationId xmlns:a16="http://schemas.microsoft.com/office/drawing/2014/main" id="{9D98F63E-A903-4BE2-9E0F-561BF2AC00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4400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UNIT1</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fontScale="92500" lnSpcReduction="10000"/>
          </a:bodyPr>
          <a:lstStyle/>
          <a:p>
            <a:pPr algn="just"/>
            <a:r>
              <a:rPr lang="en-US" b="1" dirty="0"/>
              <a:t>Getting Started with Node.JS : </a:t>
            </a:r>
            <a:r>
              <a:rPr lang="en-US" dirty="0"/>
              <a:t>Introducing Node.JS, Node </a:t>
            </a:r>
            <a:r>
              <a:rPr lang="en-US" dirty="0" err="1"/>
              <a:t>Pacakage</a:t>
            </a:r>
            <a:r>
              <a:rPr lang="en-US" dirty="0"/>
              <a:t> Manager (</a:t>
            </a:r>
            <a:r>
              <a:rPr lang="en-US" dirty="0" err="1"/>
              <a:t>npm</a:t>
            </a:r>
            <a:r>
              <a:rPr lang="en-US" dirty="0"/>
              <a:t>), Custom </a:t>
            </a:r>
            <a:r>
              <a:rPr lang="en-US" dirty="0" err="1"/>
              <a:t>NPMmodules</a:t>
            </a:r>
            <a:r>
              <a:rPr lang="en-US" dirty="0"/>
              <a:t>,, Installing Node, use Node.js REPL, Explore and use built-in modules of Node.js, Use of Node.JS and GitHub, collaborate on code with others using the git tool</a:t>
            </a:r>
          </a:p>
          <a:p>
            <a:pPr algn="just"/>
            <a:r>
              <a:rPr lang="en-US" b="1" dirty="0"/>
              <a:t>JavaScript Primer : </a:t>
            </a:r>
            <a:r>
              <a:rPr lang="en-US" dirty="0"/>
              <a:t>Defining Variables and their Scope, Understanding JavaScript Data Types, Working with Operators and Loops, Creating Functions, JavaScript Objects, Working with </a:t>
            </a:r>
            <a:r>
              <a:rPr lang="en-US" dirty="0" err="1"/>
              <a:t>Arrays,Adding</a:t>
            </a:r>
            <a:r>
              <a:rPr lang="en-US" dirty="0"/>
              <a:t> Error Handling, Using Events, Listeners, Timers and Callbacks.</a:t>
            </a:r>
          </a:p>
        </p:txBody>
      </p:sp>
      <p:pic>
        <p:nvPicPr>
          <p:cNvPr id="4" name="Object 3">
            <a:extLst>
              <a:ext uri="{FF2B5EF4-FFF2-40B4-BE49-F238E27FC236}">
                <a16:creationId xmlns:a16="http://schemas.microsoft.com/office/drawing/2014/main" id="{F691D80A-B3EA-4FF8-9380-482253D449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049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II</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Handling Data I/O in Node.js : </a:t>
            </a:r>
            <a:r>
              <a:rPr lang="en-US" dirty="0"/>
              <a:t>Working with fs module, Working with JSON, Using Buffer Module to Buffer Data, Using Stream Module to Stream Data, Compressing and Decompressing Data with Zlib.</a:t>
            </a:r>
          </a:p>
          <a:p>
            <a:pPr algn="just"/>
            <a:r>
              <a:rPr lang="en-US" b="1" dirty="0"/>
              <a:t>Implementing HTTP Services in Node.JS : </a:t>
            </a:r>
            <a:r>
              <a:rPr lang="en-US" dirty="0"/>
              <a:t>Introduction to HTTP module,, Processing URLs, Processing Query Strings and Form Parameters, Understanding Request , Response and Server Objects</a:t>
            </a:r>
          </a:p>
        </p:txBody>
      </p:sp>
      <p:pic>
        <p:nvPicPr>
          <p:cNvPr id="4" name="Object 3">
            <a:extLst>
              <a:ext uri="{FF2B5EF4-FFF2-40B4-BE49-F238E27FC236}">
                <a16:creationId xmlns:a16="http://schemas.microsoft.com/office/drawing/2014/main" id="{5879E27A-E959-461D-A567-FBBA923304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1177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III</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Basic Websites With Node.JS : </a:t>
            </a:r>
            <a:r>
              <a:rPr lang="en-US" dirty="0"/>
              <a:t>Introducing Express, More on Express, GET, POST, </a:t>
            </a:r>
            <a:r>
              <a:rPr lang="en-US" dirty="0" err="1"/>
              <a:t>bodyParser</a:t>
            </a:r>
            <a:r>
              <a:rPr lang="en-US" dirty="0"/>
              <a:t> .</a:t>
            </a:r>
          </a:p>
          <a:p>
            <a:pPr algn="just"/>
            <a:r>
              <a:rPr lang="en-US" b="1" dirty="0"/>
              <a:t>Creating Middleware with Connect : </a:t>
            </a:r>
            <a:r>
              <a:rPr lang="en-US" dirty="0"/>
              <a:t>What is Middleware?, Middleware in Connect, Access Control with Middleware</a:t>
            </a:r>
          </a:p>
          <a:p>
            <a:pPr algn="just"/>
            <a:r>
              <a:rPr lang="en-US" b="1" dirty="0"/>
              <a:t>Socket Services in Node.js: </a:t>
            </a:r>
            <a:r>
              <a:rPr lang="en-US" dirty="0"/>
              <a:t>Understanding Network Sockets, A Socket.IO Chat Server, , A Streaming Twitter Client</a:t>
            </a:r>
          </a:p>
        </p:txBody>
      </p:sp>
      <p:pic>
        <p:nvPicPr>
          <p:cNvPr id="4" name="Object 3">
            <a:extLst>
              <a:ext uri="{FF2B5EF4-FFF2-40B4-BE49-F238E27FC236}">
                <a16:creationId xmlns:a16="http://schemas.microsoft.com/office/drawing/2014/main" id="{EF08B074-1376-4AE7-A563-7386F6C56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6145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IV</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Introduction to Backend: : </a:t>
            </a:r>
            <a:r>
              <a:rPr lang="en-US" dirty="0"/>
              <a:t>Introduction to PostgreSQL database, Basics of the CRUD pattern., Build application using CRUD, Add User Interface for To-do Application, Convert visual design into working HTML and CSS, Sequelize association, migration and validation.</a:t>
            </a:r>
          </a:p>
        </p:txBody>
      </p:sp>
      <p:pic>
        <p:nvPicPr>
          <p:cNvPr id="4" name="Object 3">
            <a:extLst>
              <a:ext uri="{FF2B5EF4-FFF2-40B4-BE49-F238E27FC236}">
                <a16:creationId xmlns:a16="http://schemas.microsoft.com/office/drawing/2014/main" id="{92C2BF28-56C4-4750-806C-879DE73630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6749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V</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Getting Started with MongoDB : </a:t>
            </a:r>
            <a:r>
              <a:rPr lang="en-US" dirty="0"/>
              <a:t>Understanding MongoDB and Its Data Types, Building the MongoDB Environment, Connecting to MongoDB from Node.js, Accessing and Manipulating Databases, Accessing and Manipulating Collections, Administering Databases, Managing Collections.</a:t>
            </a:r>
          </a:p>
        </p:txBody>
      </p:sp>
      <p:pic>
        <p:nvPicPr>
          <p:cNvPr id="4" name="Object 3">
            <a:extLst>
              <a:ext uri="{FF2B5EF4-FFF2-40B4-BE49-F238E27FC236}">
                <a16:creationId xmlns:a16="http://schemas.microsoft.com/office/drawing/2014/main" id="{42ED86A1-A253-4B09-B136-EFCCD12A54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1186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VI</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Debugging, Testing and Deploying : </a:t>
            </a:r>
            <a:r>
              <a:rPr lang="en-US" dirty="0"/>
              <a:t>Debugging Node.js Applications, Testing Node.js Applications, Deploying Node.js Applications</a:t>
            </a:r>
          </a:p>
        </p:txBody>
      </p:sp>
      <p:pic>
        <p:nvPicPr>
          <p:cNvPr id="4" name="Object 3">
            <a:extLst>
              <a:ext uri="{FF2B5EF4-FFF2-40B4-BE49-F238E27FC236}">
                <a16:creationId xmlns:a16="http://schemas.microsoft.com/office/drawing/2014/main" id="{28CFC496-B2B4-44AF-A6CE-65A8385BD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901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C45A-7614-4AFD-851D-19633BE6010C}"/>
              </a:ext>
            </a:extLst>
          </p:cNvPr>
          <p:cNvSpPr>
            <a:spLocks noGrp="1"/>
          </p:cNvSpPr>
          <p:nvPr>
            <p:ph type="title"/>
          </p:nvPr>
        </p:nvSpPr>
        <p:spPr/>
        <p:txBody>
          <a:bodyPr/>
          <a:lstStyle/>
          <a:p>
            <a:r>
              <a:rPr lang="en-US" b="1" dirty="0"/>
              <a:t>List of </a:t>
            </a:r>
            <a:r>
              <a:rPr lang="en-US" b="1" dirty="0" err="1"/>
              <a:t>PracticalS</a:t>
            </a:r>
            <a:endParaRPr lang="en-US" dirty="0"/>
          </a:p>
        </p:txBody>
      </p:sp>
      <p:sp>
        <p:nvSpPr>
          <p:cNvPr id="3" name="Content Placeholder 2">
            <a:extLst>
              <a:ext uri="{FF2B5EF4-FFF2-40B4-BE49-F238E27FC236}">
                <a16:creationId xmlns:a16="http://schemas.microsoft.com/office/drawing/2014/main" id="{9FD91EA8-673B-4704-B83E-5D4E8D83D171}"/>
              </a:ext>
            </a:extLst>
          </p:cNvPr>
          <p:cNvSpPr>
            <a:spLocks noGrp="1"/>
          </p:cNvSpPr>
          <p:nvPr>
            <p:ph idx="1"/>
          </p:nvPr>
        </p:nvSpPr>
        <p:spPr>
          <a:xfrm>
            <a:off x="1443491" y="2015733"/>
            <a:ext cx="6571343" cy="3933547"/>
          </a:xfrm>
        </p:spPr>
        <p:txBody>
          <a:bodyPr>
            <a:normAutofit fontScale="92500" lnSpcReduction="10000"/>
          </a:bodyPr>
          <a:lstStyle/>
          <a:p>
            <a:r>
              <a:rPr lang="en-US" dirty="0"/>
              <a:t>Create JavaScript Objects and functions</a:t>
            </a:r>
          </a:p>
          <a:p>
            <a:r>
              <a:rPr lang="en-US" dirty="0"/>
              <a:t>Working with the arrays</a:t>
            </a:r>
          </a:p>
          <a:p>
            <a:r>
              <a:rPr lang="en-US" dirty="0"/>
              <a:t>Assessing file system from Node.js</a:t>
            </a:r>
          </a:p>
          <a:p>
            <a:r>
              <a:rPr lang="en-US" dirty="0"/>
              <a:t>Create a basic website using node.js</a:t>
            </a:r>
          </a:p>
          <a:p>
            <a:r>
              <a:rPr lang="en-US" dirty="0"/>
              <a:t>Implementing HTTP Services in Node.JS</a:t>
            </a:r>
          </a:p>
          <a:p>
            <a:r>
              <a:rPr lang="en-US" dirty="0"/>
              <a:t>Implementing Socket Services in Node.js</a:t>
            </a:r>
          </a:p>
          <a:p>
            <a:r>
              <a:rPr lang="en-US" dirty="0"/>
              <a:t>Use Jason API website development</a:t>
            </a:r>
          </a:p>
          <a:p>
            <a:r>
              <a:rPr lang="en-US" dirty="0"/>
              <a:t>Building the MongoDB Environment and Administering Databases</a:t>
            </a:r>
          </a:p>
        </p:txBody>
      </p:sp>
    </p:spTree>
    <p:extLst>
      <p:ext uri="{BB962C8B-B14F-4D97-AF65-F5344CB8AC3E}">
        <p14:creationId xmlns:p14="http://schemas.microsoft.com/office/powerpoint/2010/main" val="353047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2CAA-3C5F-44D1-B19D-5E35D517ED6B}"/>
              </a:ext>
            </a:extLst>
          </p:cNvPr>
          <p:cNvSpPr>
            <a:spLocks noGrp="1"/>
          </p:cNvSpPr>
          <p:nvPr>
            <p:ph type="title"/>
          </p:nvPr>
        </p:nvSpPr>
        <p:spPr/>
        <p:txBody>
          <a:bodyPr/>
          <a:lstStyle/>
          <a:p>
            <a:r>
              <a:rPr lang="en-US" dirty="0"/>
              <a:t>BOOKS</a:t>
            </a:r>
          </a:p>
        </p:txBody>
      </p:sp>
      <p:sp>
        <p:nvSpPr>
          <p:cNvPr id="3" name="Content Placeholder 2">
            <a:extLst>
              <a:ext uri="{FF2B5EF4-FFF2-40B4-BE49-F238E27FC236}">
                <a16:creationId xmlns:a16="http://schemas.microsoft.com/office/drawing/2014/main" id="{ABCE55DD-9A5D-4AC9-B187-FF867EDF176B}"/>
              </a:ext>
            </a:extLst>
          </p:cNvPr>
          <p:cNvSpPr>
            <a:spLocks noGrp="1"/>
          </p:cNvSpPr>
          <p:nvPr>
            <p:ph idx="1"/>
          </p:nvPr>
        </p:nvSpPr>
        <p:spPr/>
        <p:txBody>
          <a:bodyPr/>
          <a:lstStyle/>
          <a:p>
            <a:pPr algn="just"/>
            <a:r>
              <a:rPr lang="en-US" b="1" dirty="0"/>
              <a:t>Text Book: </a:t>
            </a:r>
            <a:r>
              <a:rPr lang="en-US" dirty="0"/>
              <a:t>PROFESSIONAL NODE.JS: BUILDING JAVASCRIPT BASED SCALABLE SOFTWARE by PEDRO TEIXEIRA, WILEY</a:t>
            </a:r>
          </a:p>
          <a:p>
            <a:pPr algn="just"/>
            <a:r>
              <a:rPr lang="en-US" b="1" dirty="0"/>
              <a:t>References: </a:t>
            </a:r>
            <a:r>
              <a:rPr lang="en-US" dirty="0"/>
              <a:t>1. SAMS TEACH YOURSELF NODE.JS IN 24 HOURS by GEORGE ORNBO, SAMS PUBLISHING</a:t>
            </a:r>
          </a:p>
          <a:p>
            <a:pPr algn="just"/>
            <a:r>
              <a:rPr lang="en-US" dirty="0"/>
              <a:t>2. LEARN POSTGRESQL by LUCA FERRARI, ENRICO PIROZZI, PACKT PUBLISHING</a:t>
            </a:r>
          </a:p>
        </p:txBody>
      </p:sp>
    </p:spTree>
    <p:extLst>
      <p:ext uri="{BB962C8B-B14F-4D97-AF65-F5344CB8AC3E}">
        <p14:creationId xmlns:p14="http://schemas.microsoft.com/office/powerpoint/2010/main" val="13814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INTRO TO Node.js</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Node</a:t>
            </a:r>
            <a:r>
              <a:rPr lang="en-US" dirty="0"/>
              <a:t>.</a:t>
            </a:r>
            <a:r>
              <a:rPr lang="en-US" b="1" dirty="0"/>
              <a:t>js</a:t>
            </a:r>
            <a:r>
              <a:rPr lang="en-US" dirty="0"/>
              <a:t> was developed by Ryan Dahl in 2009.</a:t>
            </a:r>
            <a:endParaRPr lang="en-US" b="1" dirty="0"/>
          </a:p>
          <a:p>
            <a:pPr marL="457200" indent="-457200" algn="just"/>
            <a:r>
              <a:rPr lang="en-US" b="1" dirty="0"/>
              <a:t>Node</a:t>
            </a:r>
            <a:r>
              <a:rPr lang="en-US" dirty="0"/>
              <a:t>.</a:t>
            </a:r>
            <a:r>
              <a:rPr lang="en-US" b="1" dirty="0"/>
              <a:t>js</a:t>
            </a:r>
            <a:r>
              <a:rPr lang="en-US" dirty="0"/>
              <a:t> is an open source, cross-platform run time environment to execute JavaScript code outside of a browser.</a:t>
            </a:r>
          </a:p>
          <a:p>
            <a:pPr marL="457200" indent="-457200" algn="just"/>
            <a:endParaRPr lang="en-IN" dirty="0"/>
          </a:p>
        </p:txBody>
      </p:sp>
      <p:pic>
        <p:nvPicPr>
          <p:cNvPr id="5" name="Picture 2" descr="Image result for node.js is asynchronoud and non-blocking"/>
          <p:cNvPicPr>
            <a:picLocks noChangeAspect="1" noChangeArrowheads="1"/>
          </p:cNvPicPr>
          <p:nvPr/>
        </p:nvPicPr>
        <p:blipFill>
          <a:blip r:embed="rId2"/>
          <a:srcRect/>
          <a:stretch>
            <a:fillRect/>
          </a:stretch>
        </p:blipFill>
        <p:spPr bwMode="auto">
          <a:xfrm>
            <a:off x="2411760" y="4077073"/>
            <a:ext cx="4306012" cy="1551252"/>
          </a:xfrm>
          <a:prstGeom prst="rect">
            <a:avLst/>
          </a:prstGeom>
          <a:noFill/>
        </p:spPr>
      </p:pic>
      <p:pic>
        <p:nvPicPr>
          <p:cNvPr id="6" name="Object 3">
            <a:extLst>
              <a:ext uri="{FF2B5EF4-FFF2-40B4-BE49-F238E27FC236}">
                <a16:creationId xmlns:a16="http://schemas.microsoft.com/office/drawing/2014/main" id="{9A96E82D-A58F-426D-A11F-533ACDB00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701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Node</a:t>
            </a:r>
            <a:r>
              <a:rPr lang="en-US" dirty="0"/>
              <a:t>.</a:t>
            </a:r>
            <a:r>
              <a:rPr lang="en-US" b="1" dirty="0"/>
              <a:t>js</a:t>
            </a:r>
            <a:r>
              <a:rPr lang="en-US" dirty="0"/>
              <a:t> is a JavaScript runtime built on Chrome's V8 JavaScript engine.</a:t>
            </a:r>
          </a:p>
          <a:p>
            <a:pPr marL="457200" indent="-457200" algn="just"/>
            <a:r>
              <a:rPr lang="en-US" dirty="0"/>
              <a:t>A </a:t>
            </a:r>
            <a:r>
              <a:rPr lang="en-US" b="1" dirty="0"/>
              <a:t>JavaScript engine</a:t>
            </a:r>
            <a:r>
              <a:rPr lang="en-US" dirty="0"/>
              <a:t> is a program which executes JavaScript code.</a:t>
            </a:r>
          </a:p>
          <a:p>
            <a:pPr marL="457200" indent="-457200" algn="just"/>
            <a:endParaRPr lang="en-IN" dirty="0"/>
          </a:p>
        </p:txBody>
      </p:sp>
      <p:sp>
        <p:nvSpPr>
          <p:cNvPr id="4" name="AutoShape 2" descr="https://miro.medium.com/max/1400/1*vTaHYj2PMo4eEVCmxrAOlg.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17031"/>
            <a:ext cx="6480720" cy="233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Object 3">
            <a:extLst>
              <a:ext uri="{FF2B5EF4-FFF2-40B4-BE49-F238E27FC236}">
                <a16:creationId xmlns:a16="http://schemas.microsoft.com/office/drawing/2014/main" id="{635C6F31-6F4C-4D1B-896C-4217A2EE32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4495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B738-8B0A-48B1-B3BB-B9DB61D65CEB}"/>
              </a:ext>
            </a:extLst>
          </p:cNvPr>
          <p:cNvSpPr>
            <a:spLocks noGrp="1"/>
          </p:cNvSpPr>
          <p:nvPr>
            <p:ph type="title"/>
          </p:nvPr>
        </p:nvSpPr>
        <p:spPr/>
        <p:txBody>
          <a:bodyPr>
            <a:normAutofit/>
          </a:bodyPr>
          <a:lstStyle/>
          <a:p>
            <a:r>
              <a:rPr lang="en-US" altLang="en-US" dirty="0"/>
              <a:t>Assessment/Evaluation Scheme</a:t>
            </a:r>
            <a:endParaRPr lang="en-US" dirty="0"/>
          </a:p>
        </p:txBody>
      </p:sp>
      <p:sp>
        <p:nvSpPr>
          <p:cNvPr id="3" name="Content Placeholder 2">
            <a:extLst>
              <a:ext uri="{FF2B5EF4-FFF2-40B4-BE49-F238E27FC236}">
                <a16:creationId xmlns:a16="http://schemas.microsoft.com/office/drawing/2014/main" id="{4F132B09-AA80-496D-BD03-0A3EAA0350B8}"/>
              </a:ext>
            </a:extLst>
          </p:cNvPr>
          <p:cNvSpPr>
            <a:spLocks noGrp="1"/>
          </p:cNvSpPr>
          <p:nvPr>
            <p:ph idx="1"/>
          </p:nvPr>
        </p:nvSpPr>
        <p:spPr/>
        <p:txBody>
          <a:bodyPr>
            <a:normAutofit/>
          </a:bodyPr>
          <a:lstStyle/>
          <a:p>
            <a:pPr>
              <a:buClr>
                <a:srgbClr val="C00000"/>
              </a:buClr>
              <a:defRPr/>
            </a:pPr>
            <a:r>
              <a:rPr lang="en-US" altLang="en-US" sz="3600" dirty="0">
                <a:solidFill>
                  <a:srgbClr val="C00000"/>
                </a:solidFill>
                <a:latin typeface="Calibri" panose="020F0502020204030204" pitchFamily="34" charset="0"/>
                <a:cs typeface="Noto Sans CJK SC" charset="0"/>
              </a:rPr>
              <a:t>ATTENDANCE: 5%</a:t>
            </a:r>
          </a:p>
          <a:p>
            <a:pPr>
              <a:buClr>
                <a:srgbClr val="C00000"/>
              </a:buClr>
              <a:defRPr/>
            </a:pPr>
            <a:r>
              <a:rPr lang="en-US" altLang="en-US" sz="3600" dirty="0">
                <a:solidFill>
                  <a:srgbClr val="C00000"/>
                </a:solidFill>
                <a:latin typeface="Calibri" panose="020F0502020204030204" pitchFamily="34" charset="0"/>
                <a:cs typeface="Noto Sans CJK SC" charset="0"/>
              </a:rPr>
              <a:t>CA: 45%</a:t>
            </a:r>
          </a:p>
          <a:p>
            <a:pPr>
              <a:buClr>
                <a:srgbClr val="C00000"/>
              </a:buClr>
              <a:defRPr/>
            </a:pPr>
            <a:r>
              <a:rPr lang="en-US" altLang="en-US" sz="3600" dirty="0">
                <a:solidFill>
                  <a:srgbClr val="C00000"/>
                </a:solidFill>
                <a:latin typeface="Calibri" panose="020F0502020204030204" pitchFamily="34" charset="0"/>
                <a:cs typeface="Noto Sans CJK SC" charset="0"/>
              </a:rPr>
              <a:t>MTT: NO MTT</a:t>
            </a:r>
          </a:p>
          <a:p>
            <a:pPr>
              <a:buClr>
                <a:srgbClr val="C00000"/>
              </a:buClr>
              <a:defRPr/>
            </a:pPr>
            <a:r>
              <a:rPr lang="en-US" altLang="en-US" sz="3600" dirty="0">
                <a:solidFill>
                  <a:srgbClr val="C00000"/>
                </a:solidFill>
                <a:latin typeface="Calibri" panose="020F0502020204030204" pitchFamily="34" charset="0"/>
                <a:cs typeface="Noto Sans CJK SC" charset="0"/>
              </a:rPr>
              <a:t>ETT: 50%</a:t>
            </a:r>
          </a:p>
        </p:txBody>
      </p:sp>
      <p:pic>
        <p:nvPicPr>
          <p:cNvPr id="4" name="Object 3">
            <a:extLst>
              <a:ext uri="{FF2B5EF4-FFF2-40B4-BE49-F238E27FC236}">
                <a16:creationId xmlns:a16="http://schemas.microsoft.com/office/drawing/2014/main" id="{3D246098-7F7C-43EF-98B4-15B2BC9112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10841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dirty="0"/>
              <a:t>V8 — open source, developed by Google, written in C++</a:t>
            </a:r>
          </a:p>
          <a:p>
            <a:pPr marL="457200" indent="-457200" algn="just"/>
            <a:r>
              <a:rPr lang="en-US" dirty="0"/>
              <a:t>Rhino — managed by the Mozilla Foundation, open source, developed entirely in Java</a:t>
            </a:r>
          </a:p>
          <a:p>
            <a:pPr marL="457200" indent="-457200" algn="just"/>
            <a:r>
              <a:rPr lang="en-IN" dirty="0"/>
              <a:t>Chakra — Microsoft Edge</a:t>
            </a:r>
            <a:endParaRPr lang="en-US" dirty="0"/>
          </a:p>
        </p:txBody>
      </p:sp>
      <p:pic>
        <p:nvPicPr>
          <p:cNvPr id="4" name="Object 3">
            <a:extLst>
              <a:ext uri="{FF2B5EF4-FFF2-40B4-BE49-F238E27FC236}">
                <a16:creationId xmlns:a16="http://schemas.microsoft.com/office/drawing/2014/main" id="{FDA5FD68-3DB6-488D-96BC-D4B63E7D23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2759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Node.js(contd.)</a:t>
            </a:r>
            <a:endParaRPr lang="en-IN" b="1" dirty="0"/>
          </a:p>
        </p:txBody>
      </p:sp>
      <p:sp>
        <p:nvSpPr>
          <p:cNvPr id="3" name="Content Placeholder 2"/>
          <p:cNvSpPr>
            <a:spLocks noGrp="1"/>
          </p:cNvSpPr>
          <p:nvPr>
            <p:ph idx="1"/>
          </p:nvPr>
        </p:nvSpPr>
        <p:spPr/>
        <p:txBody>
          <a:bodyPr>
            <a:normAutofit/>
          </a:bodyPr>
          <a:lstStyle/>
          <a:p>
            <a:pPr algn="just"/>
            <a:r>
              <a:rPr lang="en-US" b="1" dirty="0"/>
              <a:t>Why was the V8 Engine created?</a:t>
            </a:r>
          </a:p>
          <a:p>
            <a:pPr marL="137160" indent="0" algn="just">
              <a:buNone/>
            </a:pPr>
            <a:r>
              <a:rPr lang="en-US" dirty="0"/>
              <a:t>The V8 Engine which is built by Google is open source and written in </a:t>
            </a:r>
            <a:r>
              <a:rPr lang="en-US" b="1" dirty="0"/>
              <a:t>C++</a:t>
            </a:r>
            <a:r>
              <a:rPr lang="en-US" dirty="0"/>
              <a:t>. </a:t>
            </a:r>
          </a:p>
          <a:p>
            <a:pPr marL="137160" indent="0" algn="just">
              <a:buNone/>
            </a:pPr>
            <a:r>
              <a:rPr lang="en-US" dirty="0"/>
              <a:t>This engine is used inside Google Chrome. </a:t>
            </a:r>
          </a:p>
          <a:p>
            <a:pPr marL="137160" indent="0" algn="just">
              <a:buNone/>
            </a:pPr>
            <a:r>
              <a:rPr lang="en-US"/>
              <a:t>Unlike </a:t>
            </a:r>
            <a:r>
              <a:rPr lang="en-US" dirty="0"/>
              <a:t>the rest of the engines, however, V8 is also used for the popular Node.js runtime.</a:t>
            </a:r>
          </a:p>
        </p:txBody>
      </p:sp>
      <p:pic>
        <p:nvPicPr>
          <p:cNvPr id="4" name="Object 3">
            <a:extLst>
              <a:ext uri="{FF2B5EF4-FFF2-40B4-BE49-F238E27FC236}">
                <a16:creationId xmlns:a16="http://schemas.microsoft.com/office/drawing/2014/main" id="{F8E0FF79-8A3A-436C-B582-AE2EFE8529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54755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 </a:t>
            </a:r>
            <a:r>
              <a:rPr lang="en-US" b="1" dirty="0" err="1"/>
              <a:t>js</a:t>
            </a:r>
            <a:r>
              <a:rPr lang="en-US" b="1" dirty="0"/>
              <a:t> architecture</a:t>
            </a:r>
            <a:endParaRPr lang="en-IN" b="1" dirty="0"/>
          </a:p>
        </p:txBody>
      </p:sp>
      <p:sp>
        <p:nvSpPr>
          <p:cNvPr id="3" name="Content Placeholder 2"/>
          <p:cNvSpPr>
            <a:spLocks noGrp="1"/>
          </p:cNvSpPr>
          <p:nvPr>
            <p:ph idx="1"/>
          </p:nvPr>
        </p:nvSpPr>
        <p:spPr/>
        <p:txBody>
          <a:bodyPr>
            <a:normAutofit/>
          </a:bodyPr>
          <a:lstStyle/>
          <a:p>
            <a:pPr marL="137160" indent="0" algn="just">
              <a:buNone/>
            </a:pPr>
            <a:endParaRPr lang="en-US" dirty="0"/>
          </a:p>
        </p:txBody>
      </p:sp>
      <p:sp>
        <p:nvSpPr>
          <p:cNvPr id="4" name="Rectangle 3"/>
          <p:cNvSpPr/>
          <p:nvPr/>
        </p:nvSpPr>
        <p:spPr>
          <a:xfrm>
            <a:off x="1763688" y="2473062"/>
            <a:ext cx="2736304" cy="25922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p:cNvSpPr/>
          <p:nvPr/>
        </p:nvSpPr>
        <p:spPr>
          <a:xfrm>
            <a:off x="2305640" y="2912947"/>
            <a:ext cx="1800200" cy="1656184"/>
          </a:xfrm>
          <a:prstGeom prst="rect">
            <a:avLst/>
          </a:prstGeom>
          <a:solidFill>
            <a:schemeClr val="accent3">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V8</a:t>
            </a:r>
            <a:endParaRPr lang="en-IN" dirty="0"/>
          </a:p>
        </p:txBody>
      </p:sp>
      <p:sp>
        <p:nvSpPr>
          <p:cNvPr id="6" name="Rectangle 5"/>
          <p:cNvSpPr/>
          <p:nvPr/>
        </p:nvSpPr>
        <p:spPr>
          <a:xfrm>
            <a:off x="2375756" y="2072066"/>
            <a:ext cx="1512168" cy="2880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Chrome</a:t>
            </a:r>
            <a:endParaRPr lang="en-IN" dirty="0"/>
          </a:p>
        </p:txBody>
      </p:sp>
      <p:sp>
        <p:nvSpPr>
          <p:cNvPr id="10" name="Rectangle 9"/>
          <p:cNvSpPr/>
          <p:nvPr/>
        </p:nvSpPr>
        <p:spPr>
          <a:xfrm>
            <a:off x="5041944" y="2473062"/>
            <a:ext cx="2736304" cy="25922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Rectangle 10"/>
          <p:cNvSpPr/>
          <p:nvPr/>
        </p:nvSpPr>
        <p:spPr>
          <a:xfrm>
            <a:off x="5705772" y="2072066"/>
            <a:ext cx="1512168" cy="2880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Node </a:t>
            </a:r>
            <a:r>
              <a:rPr lang="en-US" dirty="0" err="1"/>
              <a:t>js</a:t>
            </a:r>
            <a:endParaRPr lang="en-IN" dirty="0"/>
          </a:p>
        </p:txBody>
      </p:sp>
      <p:sp>
        <p:nvSpPr>
          <p:cNvPr id="12" name="Rectangle 11"/>
          <p:cNvSpPr/>
          <p:nvPr/>
        </p:nvSpPr>
        <p:spPr>
          <a:xfrm>
            <a:off x="5561756" y="2897164"/>
            <a:ext cx="1800200" cy="1656184"/>
          </a:xfrm>
          <a:prstGeom prst="rect">
            <a:avLst/>
          </a:prstGeom>
          <a:solidFill>
            <a:schemeClr val="accent3">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V8</a:t>
            </a:r>
            <a:endParaRPr lang="en-IN" dirty="0"/>
          </a:p>
        </p:txBody>
      </p:sp>
      <p:pic>
        <p:nvPicPr>
          <p:cNvPr id="13" name="Object 3">
            <a:extLst>
              <a:ext uri="{FF2B5EF4-FFF2-40B4-BE49-F238E27FC236}">
                <a16:creationId xmlns:a16="http://schemas.microsoft.com/office/drawing/2014/main" id="{A116D555-9E87-4261-ACE1-9373053252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15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web server model</a:t>
            </a:r>
            <a:endParaRPr lang="en-IN" b="1" dirty="0"/>
          </a:p>
        </p:txBody>
      </p:sp>
      <p:sp>
        <p:nvSpPr>
          <p:cNvPr id="3" name="Content Placeholder 2"/>
          <p:cNvSpPr>
            <a:spLocks noGrp="1"/>
          </p:cNvSpPr>
          <p:nvPr>
            <p:ph idx="1"/>
          </p:nvPr>
        </p:nvSpPr>
        <p:spPr/>
        <p:txBody>
          <a:bodyPr>
            <a:normAutofit/>
          </a:bodyPr>
          <a:lstStyle/>
          <a:p>
            <a:pPr algn="just"/>
            <a:r>
              <a:rPr lang="en-US" dirty="0"/>
              <a:t>In the traditional web server model, each request is handled by a dedicated thread from the thread pool. </a:t>
            </a:r>
          </a:p>
          <a:p>
            <a:pPr algn="just"/>
            <a:r>
              <a:rPr lang="en-US" dirty="0"/>
              <a:t>If no thread is available in the thread pool at any point of time then the request waits till the next available thread. </a:t>
            </a:r>
          </a:p>
          <a:p>
            <a:pPr algn="just"/>
            <a:r>
              <a:rPr lang="en-US" dirty="0"/>
              <a:t>Dedicated thread executes a particular request and does not return to thread pool until it completes the execution and returns a response.</a:t>
            </a:r>
          </a:p>
        </p:txBody>
      </p:sp>
      <p:pic>
        <p:nvPicPr>
          <p:cNvPr id="4" name="Object 3">
            <a:extLst>
              <a:ext uri="{FF2B5EF4-FFF2-40B4-BE49-F238E27FC236}">
                <a16:creationId xmlns:a16="http://schemas.microsoft.com/office/drawing/2014/main" id="{6AC1C9A8-E760-479B-B50C-AF95940ED8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44376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web server model(contd.)</a:t>
            </a:r>
            <a:endParaRPr lang="en-IN" b="1"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948419"/>
            <a:ext cx="7632848" cy="410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Object 3">
            <a:extLst>
              <a:ext uri="{FF2B5EF4-FFF2-40B4-BE49-F238E27FC236}">
                <a16:creationId xmlns:a16="http://schemas.microsoft.com/office/drawing/2014/main" id="{CE68B1D2-7007-4777-9D70-013E09EE98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9999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Node.js processes user requests differently when compared to a traditional web server model. </a:t>
            </a:r>
          </a:p>
          <a:p>
            <a:pPr algn="just"/>
            <a:r>
              <a:rPr lang="en-US" dirty="0"/>
              <a:t>Node.js runs in a single process and the application code runs in a single thread and thereby needs less resources than other platforms.</a:t>
            </a:r>
          </a:p>
          <a:p>
            <a:pPr algn="just"/>
            <a:r>
              <a:rPr lang="en-US" dirty="0"/>
              <a:t>All the user requests to your web application will be handled by a single thread and all the I/O work or long running job is performed asynchronously for a particular request. </a:t>
            </a:r>
            <a:endParaRPr lang="en-IN" dirty="0"/>
          </a:p>
        </p:txBody>
      </p:sp>
      <p:pic>
        <p:nvPicPr>
          <p:cNvPr id="4" name="Object 3">
            <a:extLst>
              <a:ext uri="{FF2B5EF4-FFF2-40B4-BE49-F238E27FC236}">
                <a16:creationId xmlns:a16="http://schemas.microsoft.com/office/drawing/2014/main" id="{1DBC60C6-0710-47E5-AB8E-4D13F7D07D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3249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model(contd.)</a:t>
            </a:r>
            <a:endParaRPr lang="en-IN" b="1" dirty="0"/>
          </a:p>
        </p:txBody>
      </p:sp>
      <p:sp>
        <p:nvSpPr>
          <p:cNvPr id="3" name="Content Placeholder 2"/>
          <p:cNvSpPr>
            <a:spLocks noGrp="1"/>
          </p:cNvSpPr>
          <p:nvPr>
            <p:ph idx="1"/>
          </p:nvPr>
        </p:nvSpPr>
        <p:spPr/>
        <p:txBody>
          <a:bodyPr>
            <a:normAutofit/>
          </a:bodyPr>
          <a:lstStyle/>
          <a:p>
            <a:pPr algn="just"/>
            <a:r>
              <a:rPr lang="en-US" dirty="0"/>
              <a:t>So, this single thread doesn't have to wait for the request to complete and is free to handle the next request. </a:t>
            </a:r>
          </a:p>
          <a:p>
            <a:pPr algn="just"/>
            <a:r>
              <a:rPr lang="en-US" dirty="0"/>
              <a:t>When asynchronous I/O work completes then it processes the request further and sends the response.</a:t>
            </a:r>
          </a:p>
          <a:p>
            <a:pPr algn="just"/>
            <a:r>
              <a:rPr lang="en-US" dirty="0"/>
              <a:t>An event loop is constantly watching for the events to be raised for an asynchronous job and executing callback function when the job completes.</a:t>
            </a:r>
            <a:endParaRPr lang="en-IN" dirty="0"/>
          </a:p>
        </p:txBody>
      </p:sp>
      <p:pic>
        <p:nvPicPr>
          <p:cNvPr id="4" name="Object 3">
            <a:extLst>
              <a:ext uri="{FF2B5EF4-FFF2-40B4-BE49-F238E27FC236}">
                <a16:creationId xmlns:a16="http://schemas.microsoft.com/office/drawing/2014/main" id="{08800807-1258-40D0-8777-E5F872146A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49429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model(contd.)</a:t>
            </a:r>
            <a:endParaRPr lang="en-IN"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25997" y="2016125"/>
            <a:ext cx="5206332" cy="34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Object 3">
            <a:extLst>
              <a:ext uri="{FF2B5EF4-FFF2-40B4-BE49-F238E27FC236}">
                <a16:creationId xmlns:a16="http://schemas.microsoft.com/office/drawing/2014/main" id="{3DECFF37-29F1-4AE4-86CF-DE06C78608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66427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 is asynchronous</a:t>
            </a:r>
            <a:endParaRPr lang="en-IN" b="1"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A common task for a web server can be to open a file on the server and return the content to the client.</a:t>
            </a:r>
          </a:p>
          <a:p>
            <a:pPr algn="just"/>
            <a:endParaRPr lang="en-IN" dirty="0"/>
          </a:p>
          <a:p>
            <a:pPr marL="0" indent="0" algn="just">
              <a:buNone/>
            </a:pPr>
            <a:r>
              <a:rPr lang="en-IN" dirty="0"/>
              <a:t>Here is how PHP or ASP handles a file request:</a:t>
            </a:r>
          </a:p>
          <a:p>
            <a:pPr algn="just"/>
            <a:r>
              <a:rPr lang="en-IN" dirty="0"/>
              <a:t>Sends the task to the computer's file system.</a:t>
            </a:r>
          </a:p>
          <a:p>
            <a:pPr algn="just"/>
            <a:r>
              <a:rPr lang="en-IN" dirty="0"/>
              <a:t>Waits while the file system opens and reads the file.</a:t>
            </a:r>
          </a:p>
          <a:p>
            <a:pPr algn="just"/>
            <a:r>
              <a:rPr lang="en-IN" dirty="0"/>
              <a:t>Returns the content to the client.</a:t>
            </a:r>
          </a:p>
          <a:p>
            <a:pPr algn="just"/>
            <a:r>
              <a:rPr lang="en-IN" dirty="0"/>
              <a:t>Ready to handle the next request.</a:t>
            </a:r>
          </a:p>
        </p:txBody>
      </p:sp>
      <p:pic>
        <p:nvPicPr>
          <p:cNvPr id="4" name="Object 3">
            <a:extLst>
              <a:ext uri="{FF2B5EF4-FFF2-40B4-BE49-F238E27FC236}">
                <a16:creationId xmlns:a16="http://schemas.microsoft.com/office/drawing/2014/main" id="{B2372FB0-B199-4C0E-80F6-1943D96199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81383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Node.js model is asynchronous(contd.)</a:t>
            </a:r>
            <a:endParaRPr lang="en-IN" b="1"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a:t>Here is how Node.js handles a file request:</a:t>
            </a:r>
          </a:p>
          <a:p>
            <a:pPr algn="just"/>
            <a:r>
              <a:rPr lang="en-IN" dirty="0"/>
              <a:t>Sends the task to the computer's file system.</a:t>
            </a:r>
          </a:p>
          <a:p>
            <a:pPr algn="just"/>
            <a:r>
              <a:rPr lang="en-IN" dirty="0"/>
              <a:t>Ready to handle the next request.</a:t>
            </a:r>
          </a:p>
          <a:p>
            <a:pPr algn="just"/>
            <a:r>
              <a:rPr lang="en-IN" dirty="0"/>
              <a:t>When the file system has opened and read the file, the server returns the content to the client.</a:t>
            </a:r>
          </a:p>
          <a:p>
            <a:pPr marL="0" indent="0" algn="just">
              <a:buNone/>
            </a:pPr>
            <a:r>
              <a:rPr lang="en-IN" dirty="0"/>
              <a:t>Node.js eliminates the waiting, and simply continues with the next request.</a:t>
            </a:r>
          </a:p>
          <a:p>
            <a:pPr marL="0" indent="0" algn="just">
              <a:buNone/>
            </a:pPr>
            <a:r>
              <a:rPr lang="en-IN" dirty="0"/>
              <a:t>Node.js runs single-threaded, non-blocking, asynchronously programming, which is very memory efficient.</a:t>
            </a:r>
          </a:p>
        </p:txBody>
      </p:sp>
      <p:pic>
        <p:nvPicPr>
          <p:cNvPr id="4" name="Object 3">
            <a:extLst>
              <a:ext uri="{FF2B5EF4-FFF2-40B4-BE49-F238E27FC236}">
                <a16:creationId xmlns:a16="http://schemas.microsoft.com/office/drawing/2014/main" id="{3C70645C-54F3-4D72-8087-082F19F60F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9453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B738-8B0A-48B1-B3BB-B9DB61D65CEB}"/>
              </a:ext>
            </a:extLst>
          </p:cNvPr>
          <p:cNvSpPr>
            <a:spLocks noGrp="1"/>
          </p:cNvSpPr>
          <p:nvPr>
            <p:ph type="title"/>
          </p:nvPr>
        </p:nvSpPr>
        <p:spPr/>
        <p:txBody>
          <a:bodyPr>
            <a:normAutofit/>
          </a:bodyPr>
          <a:lstStyle/>
          <a:p>
            <a:r>
              <a:rPr lang="en-US" altLang="en-US" dirty="0"/>
              <a:t>Assessment/Evaluation Scheme</a:t>
            </a:r>
            <a:endParaRPr lang="en-US" dirty="0"/>
          </a:p>
        </p:txBody>
      </p:sp>
      <p:sp>
        <p:nvSpPr>
          <p:cNvPr id="3" name="Content Placeholder 2">
            <a:extLst>
              <a:ext uri="{FF2B5EF4-FFF2-40B4-BE49-F238E27FC236}">
                <a16:creationId xmlns:a16="http://schemas.microsoft.com/office/drawing/2014/main" id="{4F132B09-AA80-496D-BD03-0A3EAA0350B8}"/>
              </a:ext>
            </a:extLst>
          </p:cNvPr>
          <p:cNvSpPr>
            <a:spLocks noGrp="1"/>
          </p:cNvSpPr>
          <p:nvPr>
            <p:ph idx="1"/>
          </p:nvPr>
        </p:nvSpPr>
        <p:spPr>
          <a:xfrm>
            <a:off x="804726" y="2132856"/>
            <a:ext cx="7848872" cy="3450613"/>
          </a:xfrm>
        </p:spPr>
        <p:txBody>
          <a:bodyPr>
            <a:normAutofit fontScale="92500" lnSpcReduction="10000"/>
          </a:bodyPr>
          <a:lstStyle/>
          <a:p>
            <a:pPr>
              <a:buClr>
                <a:srgbClr val="C00000"/>
              </a:buClr>
              <a:defRPr/>
            </a:pPr>
            <a:r>
              <a:rPr lang="en-US" altLang="en-US" sz="3200" dirty="0">
                <a:solidFill>
                  <a:srgbClr val="C00000"/>
                </a:solidFill>
                <a:latin typeface="Calibri" panose="020F0502020204030204" pitchFamily="34" charset="0"/>
                <a:cs typeface="Noto Sans CJK SC" charset="0"/>
              </a:rPr>
              <a:t>CA 1 – Code Based Test (30 MARKS) </a:t>
            </a:r>
          </a:p>
          <a:p>
            <a:pPr>
              <a:buClr>
                <a:srgbClr val="C00000"/>
              </a:buClr>
              <a:defRPr/>
            </a:pPr>
            <a:r>
              <a:rPr lang="en-US" altLang="en-US" sz="3200" dirty="0">
                <a:solidFill>
                  <a:srgbClr val="C00000"/>
                </a:solidFill>
                <a:latin typeface="Calibri" panose="020F0502020204030204" pitchFamily="34" charset="0"/>
                <a:cs typeface="Noto Sans CJK SC" charset="0"/>
              </a:rPr>
              <a:t>CA 2 – Code Based Test (30 MARKS)</a:t>
            </a:r>
          </a:p>
          <a:p>
            <a:pPr>
              <a:buClr>
                <a:srgbClr val="C00000"/>
              </a:buClr>
              <a:defRPr/>
            </a:pPr>
            <a:r>
              <a:rPr lang="en-US" altLang="en-US" sz="3200" dirty="0">
                <a:solidFill>
                  <a:srgbClr val="C00000"/>
                </a:solidFill>
                <a:latin typeface="Calibri" panose="020F0502020204030204" pitchFamily="34" charset="0"/>
                <a:cs typeface="Noto Sans CJK SC" charset="0"/>
              </a:rPr>
              <a:t>CA 3 – Project (MANDATORY) (30 MARKS)</a:t>
            </a:r>
          </a:p>
          <a:p>
            <a:pPr>
              <a:buClr>
                <a:srgbClr val="C00000"/>
              </a:buClr>
              <a:defRPr/>
            </a:pPr>
            <a:r>
              <a:rPr lang="en-US" altLang="en-US" sz="2400" dirty="0"/>
              <a:t>NOTE: The CA3 will be allocated in 3</a:t>
            </a:r>
            <a:r>
              <a:rPr lang="en-US" altLang="en-US" sz="2400" baseline="30000" dirty="0"/>
              <a:t>rd</a:t>
            </a:r>
            <a:r>
              <a:rPr lang="en-US" altLang="en-US" sz="2400" dirty="0"/>
              <a:t> Week and student will submit it in 11</a:t>
            </a:r>
            <a:r>
              <a:rPr lang="en-US" altLang="en-US" sz="2400" baseline="30000" dirty="0"/>
              <a:t>th</a:t>
            </a:r>
            <a:r>
              <a:rPr lang="en-US" altLang="en-US" sz="2400" dirty="0"/>
              <a:t> Week. </a:t>
            </a:r>
          </a:p>
          <a:p>
            <a:pPr algn="ctr">
              <a:buClr>
                <a:srgbClr val="C00000"/>
              </a:buClr>
              <a:defRPr/>
            </a:pPr>
            <a:r>
              <a:rPr lang="en-US" altLang="en-US" sz="3200" dirty="0">
                <a:solidFill>
                  <a:srgbClr val="C00000"/>
                </a:solidFill>
                <a:latin typeface="Calibri" panose="020F0502020204030204" pitchFamily="34" charset="0"/>
                <a:cs typeface="Noto Sans CJK SC" charset="0"/>
              </a:rPr>
              <a:t>ETE – End Term Practical's (100 MARKS)</a:t>
            </a:r>
          </a:p>
        </p:txBody>
      </p:sp>
      <p:pic>
        <p:nvPicPr>
          <p:cNvPr id="4" name="Object 3">
            <a:extLst>
              <a:ext uri="{FF2B5EF4-FFF2-40B4-BE49-F238E27FC236}">
                <a16:creationId xmlns:a16="http://schemas.microsoft.com/office/drawing/2014/main" id="{C21C3382-11AD-4C10-867C-A741AE666C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72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using node.js</a:t>
            </a:r>
            <a:endParaRPr lang="en-IN" b="1" dirty="0"/>
          </a:p>
        </p:txBody>
      </p:sp>
      <p:sp>
        <p:nvSpPr>
          <p:cNvPr id="3" name="Content Placeholder 2"/>
          <p:cNvSpPr>
            <a:spLocks noGrp="1"/>
          </p:cNvSpPr>
          <p:nvPr>
            <p:ph idx="1"/>
          </p:nvPr>
        </p:nvSpPr>
        <p:spPr/>
        <p:txBody>
          <a:bodyPr>
            <a:normAutofit fontScale="85000" lnSpcReduction="20000"/>
          </a:bodyPr>
          <a:lstStyle/>
          <a:p>
            <a:pPr marL="457200" indent="-457200" algn="just"/>
            <a:r>
              <a:rPr lang="en-US" dirty="0"/>
              <a:t>Netflix</a:t>
            </a:r>
          </a:p>
          <a:p>
            <a:pPr marL="457200" indent="-457200" algn="just"/>
            <a:r>
              <a:rPr lang="en-US" dirty="0" err="1"/>
              <a:t>Paypal</a:t>
            </a:r>
            <a:endParaRPr lang="en-US" dirty="0"/>
          </a:p>
          <a:p>
            <a:pPr marL="457200" indent="-457200" algn="just"/>
            <a:r>
              <a:rPr lang="en-US" dirty="0"/>
              <a:t>LinkedIn</a:t>
            </a:r>
          </a:p>
          <a:p>
            <a:pPr marL="457200" indent="-457200" algn="just"/>
            <a:r>
              <a:rPr lang="en-US" dirty="0"/>
              <a:t>Yahoo</a:t>
            </a:r>
          </a:p>
          <a:p>
            <a:pPr marL="457200" indent="-457200" algn="just"/>
            <a:r>
              <a:rPr lang="en-US" dirty="0"/>
              <a:t>Mozilla</a:t>
            </a:r>
          </a:p>
          <a:p>
            <a:pPr marL="457200" indent="-457200" algn="just"/>
            <a:r>
              <a:rPr lang="en-US" dirty="0" err="1"/>
              <a:t>Uber</a:t>
            </a:r>
            <a:endParaRPr lang="en-US" dirty="0"/>
          </a:p>
          <a:p>
            <a:pPr marL="457200" indent="-457200" algn="just"/>
            <a:r>
              <a:rPr lang="en-US" dirty="0" err="1"/>
              <a:t>Ebay</a:t>
            </a:r>
            <a:endParaRPr lang="en-US" dirty="0"/>
          </a:p>
          <a:p>
            <a:pPr marL="457200" indent="-457200" algn="just"/>
            <a:r>
              <a:rPr lang="en-US" dirty="0" err="1"/>
              <a:t>Walmart</a:t>
            </a:r>
            <a:endParaRPr lang="en-US" dirty="0"/>
          </a:p>
          <a:p>
            <a:pPr marL="457200" indent="-457200" algn="just"/>
            <a:r>
              <a:rPr lang="en-US" dirty="0"/>
              <a:t>NASA</a:t>
            </a:r>
            <a:endParaRPr lang="en-IN" dirty="0"/>
          </a:p>
        </p:txBody>
      </p:sp>
      <p:pic>
        <p:nvPicPr>
          <p:cNvPr id="4" name="Object 3">
            <a:extLst>
              <a:ext uri="{FF2B5EF4-FFF2-40B4-BE49-F238E27FC236}">
                <a16:creationId xmlns:a16="http://schemas.microsoft.com/office/drawing/2014/main" id="{28664AAA-B0B4-47EE-BC37-8F08E365B0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50462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node.js</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Asynchronous and Event Driven</a:t>
            </a:r>
            <a:r>
              <a:rPr lang="en-US" dirty="0"/>
              <a:t> − All APIs of Node.js library are asynchronous, that is, non-blocking. It essentially means a Node.js based server never waits for an API to return data. The server moves to the next API after calling it.</a:t>
            </a:r>
          </a:p>
          <a:p>
            <a:pPr marL="457200" indent="-457200" algn="just"/>
            <a:r>
              <a:rPr lang="en-US" b="1" dirty="0"/>
              <a:t>Very Fast</a:t>
            </a:r>
            <a:r>
              <a:rPr lang="en-US" dirty="0"/>
              <a:t> − Being built on Google Chrome's V8 JavaScript Engine, Node.js library is very fast in code execution.</a:t>
            </a:r>
          </a:p>
          <a:p>
            <a:pPr marL="457200" indent="-457200" algn="just"/>
            <a:endParaRPr lang="en-IN" dirty="0"/>
          </a:p>
        </p:txBody>
      </p:sp>
      <p:pic>
        <p:nvPicPr>
          <p:cNvPr id="4" name="Object 3">
            <a:extLst>
              <a:ext uri="{FF2B5EF4-FFF2-40B4-BE49-F238E27FC236}">
                <a16:creationId xmlns:a16="http://schemas.microsoft.com/office/drawing/2014/main" id="{C83A55BC-5FD7-4EE0-A359-B5FB108658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7044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Single Threaded but Highly Scalable</a:t>
            </a:r>
            <a:r>
              <a:rPr lang="en-US" dirty="0"/>
              <a:t> −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endParaRPr lang="en-IN" dirty="0"/>
          </a:p>
        </p:txBody>
      </p:sp>
      <p:pic>
        <p:nvPicPr>
          <p:cNvPr id="4" name="Object 3">
            <a:extLst>
              <a:ext uri="{FF2B5EF4-FFF2-40B4-BE49-F238E27FC236}">
                <a16:creationId xmlns:a16="http://schemas.microsoft.com/office/drawing/2014/main" id="{988CED58-8F6E-498C-A9FC-CF72A582B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01064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No Buffering</a:t>
            </a:r>
            <a:r>
              <a:rPr lang="en-US" dirty="0"/>
              <a:t> − Node.js applications never buffer any data. These applications simply output the data in chunks.</a:t>
            </a:r>
            <a:endParaRPr lang="en-IN" dirty="0"/>
          </a:p>
        </p:txBody>
      </p:sp>
      <p:pic>
        <p:nvPicPr>
          <p:cNvPr id="4" name="Object 3">
            <a:extLst>
              <a:ext uri="{FF2B5EF4-FFF2-40B4-BE49-F238E27FC236}">
                <a16:creationId xmlns:a16="http://schemas.microsoft.com/office/drawing/2014/main" id="{9AE67EAA-5648-4AAC-96A6-E0C06F1600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9331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Node.js</a:t>
            </a:r>
            <a:endParaRPr lang="en-IN" b="1" dirty="0">
              <a:effectLst/>
            </a:endParaRPr>
          </a:p>
        </p:txBody>
      </p:sp>
      <p:sp>
        <p:nvSpPr>
          <p:cNvPr id="3" name="Content Placeholder 2"/>
          <p:cNvSpPr>
            <a:spLocks noGrp="1"/>
          </p:cNvSpPr>
          <p:nvPr>
            <p:ph idx="1"/>
          </p:nvPr>
        </p:nvSpPr>
        <p:spPr/>
        <p:txBody>
          <a:bodyPr>
            <a:normAutofit/>
          </a:bodyPr>
          <a:lstStyle/>
          <a:p>
            <a:pPr algn="just"/>
            <a:r>
              <a:rPr lang="en-US" dirty="0"/>
              <a:t>Uses JavaScript to build entire server side application.</a:t>
            </a:r>
          </a:p>
          <a:p>
            <a:pPr algn="just"/>
            <a:r>
              <a:rPr lang="en-US" dirty="0"/>
              <a:t>Lightweight framework that includes bare minimum modules. Other modules can be included as per the need of an application.</a:t>
            </a:r>
          </a:p>
          <a:p>
            <a:pPr algn="just"/>
            <a:r>
              <a:rPr lang="en-US" dirty="0"/>
              <a:t>Performs faster than other frameworks.</a:t>
            </a:r>
          </a:p>
          <a:p>
            <a:pPr algn="just"/>
            <a:r>
              <a:rPr lang="en-US" dirty="0"/>
              <a:t>Cross-platform framework that runs on Windows, MAC or Linux</a:t>
            </a:r>
          </a:p>
        </p:txBody>
      </p:sp>
      <p:pic>
        <p:nvPicPr>
          <p:cNvPr id="4" name="Object 3">
            <a:extLst>
              <a:ext uri="{FF2B5EF4-FFF2-40B4-BE49-F238E27FC236}">
                <a16:creationId xmlns:a16="http://schemas.microsoft.com/office/drawing/2014/main" id="{36486B83-3206-44D9-99CA-8369951BBA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1445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not to use Node.js</a:t>
            </a:r>
            <a:endParaRPr lang="en-IN" b="1" dirty="0"/>
          </a:p>
        </p:txBody>
      </p:sp>
      <p:sp>
        <p:nvSpPr>
          <p:cNvPr id="3" name="Content Placeholder 2"/>
          <p:cNvSpPr>
            <a:spLocks noGrp="1"/>
          </p:cNvSpPr>
          <p:nvPr>
            <p:ph idx="1"/>
          </p:nvPr>
        </p:nvSpPr>
        <p:spPr/>
        <p:txBody>
          <a:bodyPr>
            <a:normAutofit/>
          </a:bodyPr>
          <a:lstStyle/>
          <a:p>
            <a:pPr algn="just"/>
            <a:r>
              <a:rPr lang="en-IN" dirty="0"/>
              <a:t>Node.js is not fit for an application which performs CPU-intensive operations like image processing or other heavy computation work because it takes time to process a request and thereby blocks the single thread.</a:t>
            </a:r>
          </a:p>
          <a:p>
            <a:pPr algn="just"/>
            <a:endParaRPr lang="en-IN" dirty="0"/>
          </a:p>
        </p:txBody>
      </p:sp>
      <p:pic>
        <p:nvPicPr>
          <p:cNvPr id="4" name="Object 3">
            <a:extLst>
              <a:ext uri="{FF2B5EF4-FFF2-40B4-BE49-F238E27FC236}">
                <a16:creationId xmlns:a16="http://schemas.microsoft.com/office/drawing/2014/main" id="{5DB0D1D6-CC39-4FEB-97CD-3A98A3C7FF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74352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6FAF-6F10-454A-941F-8A2D3F5A26FB}"/>
              </a:ext>
            </a:extLst>
          </p:cNvPr>
          <p:cNvSpPr>
            <a:spLocks noGrp="1"/>
          </p:cNvSpPr>
          <p:nvPr>
            <p:ph type="title"/>
          </p:nvPr>
        </p:nvSpPr>
        <p:spPr/>
        <p:txBody>
          <a:bodyPr/>
          <a:lstStyle/>
          <a:p>
            <a:pPr algn="ctr"/>
            <a:r>
              <a:rPr lang="en-US" dirty="0"/>
              <a:t>NEXT CLASS</a:t>
            </a:r>
          </a:p>
        </p:txBody>
      </p:sp>
      <p:pic>
        <p:nvPicPr>
          <p:cNvPr id="4" name="Picture 4">
            <a:extLst>
              <a:ext uri="{FF2B5EF4-FFF2-40B4-BE49-F238E27FC236}">
                <a16:creationId xmlns:a16="http://schemas.microsoft.com/office/drawing/2014/main" id="{09A200C1-80E5-4368-8991-408E3FE0476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782536" y="2016125"/>
            <a:ext cx="1893253" cy="3449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itle 1">
            <a:extLst>
              <a:ext uri="{FF2B5EF4-FFF2-40B4-BE49-F238E27FC236}">
                <a16:creationId xmlns:a16="http://schemas.microsoft.com/office/drawing/2014/main" id="{1C1A8D31-6206-4EDC-9539-0A22AB2B5C5B}"/>
              </a:ext>
            </a:extLst>
          </p:cNvPr>
          <p:cNvSpPr txBox="1">
            <a:spLocks/>
          </p:cNvSpPr>
          <p:nvPr/>
        </p:nvSpPr>
        <p:spPr>
          <a:xfrm>
            <a:off x="1286328" y="5528862"/>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UNIT 1 - </a:t>
            </a:r>
            <a:r>
              <a:rPr lang="en-US" sz="2400" dirty="0"/>
              <a:t>Getting Started with Node.JS </a:t>
            </a:r>
            <a:endParaRPr lang="en-US" dirty="0"/>
          </a:p>
        </p:txBody>
      </p:sp>
    </p:spTree>
    <p:extLst>
      <p:ext uri="{BB962C8B-B14F-4D97-AF65-F5344CB8AC3E}">
        <p14:creationId xmlns:p14="http://schemas.microsoft.com/office/powerpoint/2010/main" val="85678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C9DA-C92A-4229-8248-6CF1BC5A42BD}"/>
              </a:ext>
            </a:extLst>
          </p:cNvPr>
          <p:cNvSpPr>
            <a:spLocks noGrp="1"/>
          </p:cNvSpPr>
          <p:nvPr>
            <p:ph type="title"/>
          </p:nvPr>
        </p:nvSpPr>
        <p:spPr/>
        <p:txBody>
          <a:bodyPr/>
          <a:lstStyle/>
          <a:p>
            <a:r>
              <a:rPr lang="en-US" dirty="0"/>
              <a:t>REVISED BLOOM’S TAXONOMY</a:t>
            </a:r>
          </a:p>
        </p:txBody>
      </p:sp>
      <p:pic>
        <p:nvPicPr>
          <p:cNvPr id="4" name="Picture 1">
            <a:extLst>
              <a:ext uri="{FF2B5EF4-FFF2-40B4-BE49-F238E27FC236}">
                <a16:creationId xmlns:a16="http://schemas.microsoft.com/office/drawing/2014/main" id="{040118EE-8432-4C6B-8DCD-C19655C1E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2807"/>
          <a:stretch>
            <a:fillRect/>
          </a:stretch>
        </p:blipFill>
        <p:spPr bwMode="auto">
          <a:xfrm>
            <a:off x="755576" y="2021781"/>
            <a:ext cx="7873504" cy="3855491"/>
          </a:xfrm>
          <a:prstGeom prst="rect">
            <a:avLst/>
          </a:prstGeom>
          <a:noFill/>
          <a:ln>
            <a:noFill/>
          </a:ln>
          <a:effectLst>
            <a:outerShdw dist="153753" dir="2700000" algn="ctr" rotWithShape="0">
              <a:srgbClr val="000000">
                <a:alpha val="40033"/>
              </a:srgbClr>
            </a:outerShdw>
          </a:effectLst>
          <a:extLst>
            <a:ext uri="{909E8E84-426E-40DD-AFC4-6F175D3DCCD1}">
              <a14:hiddenFill xmlns:a14="http://schemas.microsoft.com/office/drawing/2010/main">
                <a:blipFill dpi="0" rotWithShape="0">
                  <a:blip/>
                  <a:srcRect t="12807"/>
                  <a:stretch>
                    <a:fillRect/>
                  </a:stretch>
                </a:blipFill>
              </a14:hiddenFill>
            </a:ext>
            <a:ext uri="{91240B29-F687-4F45-9708-019B960494DF}">
              <a14:hiddenLine xmlns:a14="http://schemas.microsoft.com/office/drawing/2010/main" w="9525">
                <a:solidFill>
                  <a:srgbClr val="3465A4"/>
                </a:solidFill>
                <a:round/>
                <a:headEnd/>
                <a:tailEnd/>
              </a14:hiddenLine>
            </a:ext>
          </a:extLst>
        </p:spPr>
      </p:pic>
    </p:spTree>
    <p:extLst>
      <p:ext uri="{BB962C8B-B14F-4D97-AF65-F5344CB8AC3E}">
        <p14:creationId xmlns:p14="http://schemas.microsoft.com/office/powerpoint/2010/main" val="362031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Details</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fr-FR" dirty="0">
                <a:solidFill>
                  <a:srgbClr val="FF0000"/>
                </a:solidFill>
              </a:rPr>
              <a:t>L:2 T:0 P:2 					Credits:3</a:t>
            </a:r>
          </a:p>
          <a:p>
            <a:pPr marL="0" indent="0" algn="just">
              <a:buNone/>
            </a:pPr>
            <a:r>
              <a:rPr lang="fr-FR" b="1" i="1" dirty="0">
                <a:solidFill>
                  <a:srgbClr val="0070C0"/>
                </a:solidFill>
              </a:rPr>
              <a:t>Course </a:t>
            </a:r>
            <a:r>
              <a:rPr lang="fr-FR" b="1" i="1" dirty="0" err="1">
                <a:solidFill>
                  <a:srgbClr val="0070C0"/>
                </a:solidFill>
              </a:rPr>
              <a:t>Outcome’s</a:t>
            </a:r>
            <a:r>
              <a:rPr lang="fr-FR" b="1" i="1" dirty="0">
                <a:solidFill>
                  <a:srgbClr val="0070C0"/>
                </a:solidFill>
              </a:rPr>
              <a:t>:</a:t>
            </a:r>
          </a:p>
          <a:p>
            <a:pPr marL="0" indent="0" algn="just">
              <a:buNone/>
            </a:pPr>
            <a:r>
              <a:rPr lang="fr-FR" dirty="0"/>
              <a:t>CO1 :: Describe server-</a:t>
            </a:r>
            <a:r>
              <a:rPr lang="fr-FR" dirty="0" err="1"/>
              <a:t>side</a:t>
            </a:r>
            <a:r>
              <a:rPr lang="fr-FR" dirty="0"/>
              <a:t> JavaScript in web application development</a:t>
            </a:r>
          </a:p>
          <a:p>
            <a:pPr marL="0" indent="0" algn="just">
              <a:buNone/>
            </a:pPr>
            <a:r>
              <a:rPr lang="fr-FR" dirty="0"/>
              <a:t>CO2 :: </a:t>
            </a:r>
            <a:r>
              <a:rPr lang="fr-FR" dirty="0" err="1"/>
              <a:t>Analyze</a:t>
            </a:r>
            <a:r>
              <a:rPr lang="fr-FR" dirty="0"/>
              <a:t> the web application development </a:t>
            </a:r>
            <a:r>
              <a:rPr lang="fr-FR" dirty="0" err="1"/>
              <a:t>using</a:t>
            </a:r>
            <a:r>
              <a:rPr lang="fr-FR" dirty="0"/>
              <a:t> HTTP, FS and Buffer modules</a:t>
            </a:r>
          </a:p>
          <a:p>
            <a:pPr marL="0" indent="0" algn="just">
              <a:buNone/>
            </a:pPr>
            <a:r>
              <a:rPr lang="fr-FR" dirty="0"/>
              <a:t>CO3 :: </a:t>
            </a:r>
            <a:r>
              <a:rPr lang="fr-FR" dirty="0" err="1"/>
              <a:t>Assess</a:t>
            </a:r>
            <a:r>
              <a:rPr lang="fr-FR" dirty="0"/>
              <a:t> the </a:t>
            </a:r>
            <a:r>
              <a:rPr lang="fr-FR" dirty="0" err="1"/>
              <a:t>node</a:t>
            </a:r>
            <a:r>
              <a:rPr lang="fr-FR" dirty="0"/>
              <a:t> express, JSON, Socket.IO to </a:t>
            </a:r>
            <a:r>
              <a:rPr lang="fr-FR" dirty="0" err="1"/>
              <a:t>allow</a:t>
            </a:r>
            <a:r>
              <a:rPr lang="fr-FR" dirty="0"/>
              <a:t> high </a:t>
            </a:r>
            <a:r>
              <a:rPr lang="fr-FR" dirty="0" err="1"/>
              <a:t>scalability</a:t>
            </a:r>
            <a:r>
              <a:rPr lang="fr-FR" dirty="0"/>
              <a:t> </a:t>
            </a:r>
            <a:r>
              <a:rPr lang="fr-FR" dirty="0" err="1"/>
              <a:t>with</a:t>
            </a:r>
            <a:r>
              <a:rPr lang="fr-FR" dirty="0"/>
              <a:t> </a:t>
            </a:r>
            <a:r>
              <a:rPr lang="fr-FR" dirty="0" err="1"/>
              <a:t>asynchronous</a:t>
            </a:r>
            <a:r>
              <a:rPr lang="fr-FR" dirty="0"/>
              <a:t> code</a:t>
            </a:r>
          </a:p>
        </p:txBody>
      </p:sp>
      <p:pic>
        <p:nvPicPr>
          <p:cNvPr id="4" name="Object 3">
            <a:extLst>
              <a:ext uri="{FF2B5EF4-FFF2-40B4-BE49-F238E27FC236}">
                <a16:creationId xmlns:a16="http://schemas.microsoft.com/office/drawing/2014/main" id="{7F6499C3-19E8-49A0-88B1-0CD6EB52FF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6009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Details</a:t>
            </a:r>
            <a:endParaRPr lang="en-IN" b="1" dirty="0"/>
          </a:p>
        </p:txBody>
      </p:sp>
      <p:sp>
        <p:nvSpPr>
          <p:cNvPr id="3" name="Content Placeholder 2"/>
          <p:cNvSpPr>
            <a:spLocks noGrp="1"/>
          </p:cNvSpPr>
          <p:nvPr>
            <p:ph idx="1"/>
          </p:nvPr>
        </p:nvSpPr>
        <p:spPr/>
        <p:txBody>
          <a:bodyPr>
            <a:normAutofit/>
          </a:bodyPr>
          <a:lstStyle/>
          <a:p>
            <a:pPr marL="0" indent="0" algn="just">
              <a:buNone/>
            </a:pPr>
            <a:r>
              <a:rPr lang="fr-FR" dirty="0">
                <a:solidFill>
                  <a:srgbClr val="C00000"/>
                </a:solidFill>
              </a:rPr>
              <a:t>L:2 T:0 P:2 					Credits:3</a:t>
            </a:r>
          </a:p>
          <a:p>
            <a:pPr marL="0" indent="0" algn="just">
              <a:buNone/>
            </a:pPr>
            <a:r>
              <a:rPr lang="en-US" dirty="0"/>
              <a:t>CO4 :: Demonstrate the use of CRUD application using Backend database in web application development</a:t>
            </a:r>
          </a:p>
          <a:p>
            <a:pPr marL="0" indent="0" algn="just">
              <a:buNone/>
            </a:pPr>
            <a:r>
              <a:rPr lang="en-US" dirty="0"/>
              <a:t>CO5 :: Use MongoDB database with Node.js</a:t>
            </a:r>
          </a:p>
          <a:p>
            <a:pPr marL="0" indent="0" algn="just">
              <a:buNone/>
            </a:pPr>
            <a:r>
              <a:rPr lang="en-US" dirty="0"/>
              <a:t>CO6 :: Construct rich interactive environments for the Web-based applications</a:t>
            </a:r>
          </a:p>
        </p:txBody>
      </p:sp>
      <p:pic>
        <p:nvPicPr>
          <p:cNvPr id="4" name="Object 3">
            <a:extLst>
              <a:ext uri="{FF2B5EF4-FFF2-40B4-BE49-F238E27FC236}">
                <a16:creationId xmlns:a16="http://schemas.microsoft.com/office/drawing/2014/main" id="{5FBCD602-2C78-49B4-9579-36539BE618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839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4081365C-8DE5-4500-8344-5A12FDA0FED1}"/>
              </a:ext>
            </a:extLst>
          </p:cNvPr>
          <p:cNvSpPr txBox="1">
            <a:spLocks noChangeArrowheads="1"/>
          </p:cNvSpPr>
          <p:nvPr/>
        </p:nvSpPr>
        <p:spPr bwMode="auto">
          <a:xfrm>
            <a:off x="43815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spcBef>
                <a:spcPct val="0"/>
              </a:spcBef>
              <a:buClrTx/>
              <a:buFontTx/>
              <a:buNone/>
            </a:pPr>
            <a:r>
              <a:rPr lang="en-US" altLang="en-US" sz="4400">
                <a:solidFill>
                  <a:srgbClr val="FF0000"/>
                </a:solidFill>
              </a:rPr>
              <a:t>Program Outcomes</a:t>
            </a:r>
          </a:p>
        </p:txBody>
      </p:sp>
      <p:sp>
        <p:nvSpPr>
          <p:cNvPr id="26627" name="Text Box 2">
            <a:extLst>
              <a:ext uri="{FF2B5EF4-FFF2-40B4-BE49-F238E27FC236}">
                <a16:creationId xmlns:a16="http://schemas.microsoft.com/office/drawing/2014/main" id="{F84E91F3-B9F0-447E-9598-0B0ED0BE27EE}"/>
              </a:ext>
            </a:extLst>
          </p:cNvPr>
          <p:cNvSpPr txBox="1">
            <a:spLocks noChangeArrowheads="1"/>
          </p:cNvSpPr>
          <p:nvPr/>
        </p:nvSpPr>
        <p:spPr bwMode="auto">
          <a:xfrm>
            <a:off x="496534" y="908720"/>
            <a:ext cx="7886700"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PO1 </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Engineering knowledge: Apply the knowledge of mathematics, science, engineering fundamentals, and an engineering specialization to the solution of complex engineering problems.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PO2</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Problem analysis::Identify, formulate, research literature, and analyze complex engineering problems reaching substantiated conclusions using first principles of mathematics, natural sciences, and engineering sciences.</a:t>
            </a:r>
            <a:r>
              <a:rPr lang="en-US" altLang="en-US" sz="1600" b="1" dirty="0">
                <a:latin typeface="Arial" panose="020B0604020202020204" pitchFamily="34" charset="0"/>
                <a:cs typeface="Calibri" panose="020F0502020204030204" pitchFamily="34" charset="0"/>
              </a:rPr>
              <a:t>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PO3</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Design/development of solutions::Design solutions for complex engineering problems and design system components or processes that meet the specified needs with appropriate consideration for the public health and safety, and the cultural, societal, and environmental considerations.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PO4</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Conduct investigations of complex problems::Use research-based knowledge and research methods including design of experiments, analysis and interpretation of data, and synthesis of the information to provide valid conclusions. </a:t>
            </a:r>
          </a:p>
          <a:p>
            <a:pPr algn="just" eaLnBrk="1" hangingPunct="1">
              <a:spcBef>
                <a:spcPts val="450"/>
              </a:spcBef>
              <a:buClrTx/>
              <a:buFontTx/>
              <a:buNone/>
            </a:pPr>
            <a:endParaRPr lang="en-US" altLang="en-US" sz="1800"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C568E23B-C060-4030-9F2D-5A2476AE3E87}"/>
              </a:ext>
            </a:extLst>
          </p:cNvPr>
          <p:cNvSpPr txBox="1">
            <a:spLocks noChangeArrowheads="1"/>
          </p:cNvSpPr>
          <p:nvPr/>
        </p:nvSpPr>
        <p:spPr bwMode="auto">
          <a:xfrm>
            <a:off x="628650" y="116632"/>
            <a:ext cx="78867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spcBef>
                <a:spcPct val="0"/>
              </a:spcBef>
              <a:buClrTx/>
              <a:buFontTx/>
              <a:buNone/>
            </a:pPr>
            <a:r>
              <a:rPr lang="en-US" altLang="en-US" sz="4400" dirty="0">
                <a:solidFill>
                  <a:srgbClr val="FF0000"/>
                </a:solidFill>
              </a:rPr>
              <a:t>Program Outcomes</a:t>
            </a:r>
          </a:p>
        </p:txBody>
      </p:sp>
      <p:sp>
        <p:nvSpPr>
          <p:cNvPr id="28675" name="Text Box 2">
            <a:extLst>
              <a:ext uri="{FF2B5EF4-FFF2-40B4-BE49-F238E27FC236}">
                <a16:creationId xmlns:a16="http://schemas.microsoft.com/office/drawing/2014/main" id="{4255A7A8-F2A4-47DE-9B59-FFDC158BA088}"/>
              </a:ext>
            </a:extLst>
          </p:cNvPr>
          <p:cNvSpPr txBox="1">
            <a:spLocks noChangeArrowheads="1"/>
          </p:cNvSpPr>
          <p:nvPr/>
        </p:nvSpPr>
        <p:spPr bwMode="auto">
          <a:xfrm>
            <a:off x="539552" y="797617"/>
            <a:ext cx="8343900"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PO5</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Modern tool usage::Create, select, and apply appropriate techniques, resources, and modern engineering and IT tools including prediction and modeling to complex engineering activities with an understanding of the limitations.</a:t>
            </a:r>
          </a:p>
          <a:p>
            <a:pPr algn="just">
              <a:lnSpc>
                <a:spcPct val="107000"/>
              </a:lnSpc>
              <a:spcBef>
                <a:spcPts val="400"/>
              </a:spcBef>
              <a:spcAft>
                <a:spcPts val="800"/>
              </a:spcAft>
            </a:pPr>
            <a:r>
              <a:rPr lang="en-IN" altLang="en-US" sz="1600" b="1" dirty="0">
                <a:latin typeface="Arial" panose="020B0604020202020204" pitchFamily="34" charset="0"/>
                <a:cs typeface="Calibri" panose="020F0502020204030204" pitchFamily="34" charset="0"/>
              </a:rPr>
              <a:t> </a:t>
            </a:r>
            <a:r>
              <a:rPr lang="en-US" altLang="en-US" sz="1600" b="1" dirty="0">
                <a:latin typeface="Arial" panose="020B0604020202020204" pitchFamily="34" charset="0"/>
                <a:cs typeface="Calibri" panose="020F0502020204030204" pitchFamily="34" charset="0"/>
              </a:rPr>
              <a:t>PO6</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The engineer and society::Apply reasoning informed by the contextual knowledge to assess societal, health, safety, legal and cultural issues and the consequent responsibilities relevant to the professional engineering practice.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PO7</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Environment and sustainability::Understand the impact of the professional engineering solutions in societal and environmental contexts, and demonstrate the knowledge of, and need for sustainable development.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PO8</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Ethics::Apply ethical principles and commit to professional ethics and responsibilities and norms of the engineering practice.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PO9</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Individual and team work::Function effectively as an individual, and as a member or leader in diverse teams, and in multidisciplinary settings. </a:t>
            </a:r>
            <a:endParaRPr lang="en-US" altLang="en-US" sz="1800" b="1"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24DAD76A-6C97-4679-A1FD-BE0A86F53D81}"/>
              </a:ext>
            </a:extLst>
          </p:cNvPr>
          <p:cNvSpPr txBox="1">
            <a:spLocks noChangeArrowheads="1"/>
          </p:cNvSpPr>
          <p:nvPr/>
        </p:nvSpPr>
        <p:spPr bwMode="auto">
          <a:xfrm>
            <a:off x="481473" y="160337"/>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spcBef>
                <a:spcPct val="0"/>
              </a:spcBef>
              <a:buClrTx/>
              <a:buFontTx/>
              <a:buNone/>
            </a:pPr>
            <a:r>
              <a:rPr lang="en-US" altLang="en-US" sz="4400" dirty="0">
                <a:solidFill>
                  <a:srgbClr val="FF0000"/>
                </a:solidFill>
              </a:rPr>
              <a:t>Program Outcomes</a:t>
            </a:r>
          </a:p>
        </p:txBody>
      </p:sp>
      <p:sp>
        <p:nvSpPr>
          <p:cNvPr id="30723" name="Text Box 2">
            <a:extLst>
              <a:ext uri="{FF2B5EF4-FFF2-40B4-BE49-F238E27FC236}">
                <a16:creationId xmlns:a16="http://schemas.microsoft.com/office/drawing/2014/main" id="{27CA5D7E-6205-46A7-A3B7-7879FDF82C78}"/>
              </a:ext>
            </a:extLst>
          </p:cNvPr>
          <p:cNvSpPr txBox="1">
            <a:spLocks noChangeArrowheads="1"/>
          </p:cNvSpPr>
          <p:nvPr/>
        </p:nvSpPr>
        <p:spPr bwMode="auto">
          <a:xfrm>
            <a:off x="450980" y="1303337"/>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PO10</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PO11</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500" b="1" dirty="0">
                <a:latin typeface="Arial" panose="020B0604020202020204" pitchFamily="34" charset="0"/>
                <a:cs typeface="Calibri" panose="020F0502020204030204" pitchFamily="34" charset="0"/>
              </a:rPr>
              <a:t> </a:t>
            </a:r>
          </a:p>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PO12</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Life-long learning::Recognize the need for, and have the preparation and ability to engage in independent and life-long learning in the broadest context of technological change.</a:t>
            </a:r>
          </a:p>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 PO13</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Competitive Skills::Ability to compete in national and international technical events and building the competitive spirit along with having a good digital footprint. </a:t>
            </a:r>
          </a:p>
          <a:p>
            <a:pPr algn="just" eaLnBrk="1" hangingPunct="1">
              <a:spcBef>
                <a:spcPts val="450"/>
              </a:spcBef>
              <a:buFont typeface="Arial" panose="020B0604020202020204" pitchFamily="34" charset="0"/>
              <a:buNone/>
            </a:pPr>
            <a:endParaRPr lang="en-US" altLang="en-US" sz="1800"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927</TotalTime>
  <Words>2268</Words>
  <Application>Microsoft Office PowerPoint</Application>
  <PresentationFormat>On-screen Show (4:3)</PresentationFormat>
  <Paragraphs>162</Paragraphs>
  <Slides>36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Rounded MT Bold</vt:lpstr>
      <vt:lpstr>Calibri</vt:lpstr>
      <vt:lpstr>Gill Sans MT</vt:lpstr>
      <vt:lpstr>Times New Roman</vt:lpstr>
      <vt:lpstr>Gallery</vt:lpstr>
      <vt:lpstr>INT 222 - Advanced Web Development</vt:lpstr>
      <vt:lpstr>Assessment/Evaluation Scheme</vt:lpstr>
      <vt:lpstr>Assessment/Evaluation Scheme</vt:lpstr>
      <vt:lpstr>REVISED BLOOM’S TAXONOMY</vt:lpstr>
      <vt:lpstr>Course Details</vt:lpstr>
      <vt:lpstr>Course Details</vt:lpstr>
      <vt:lpstr>PowerPoint Presentation</vt:lpstr>
      <vt:lpstr>PowerPoint Presentation</vt:lpstr>
      <vt:lpstr>PowerPoint Presentation</vt:lpstr>
      <vt:lpstr>UNIT1</vt:lpstr>
      <vt:lpstr>UNIT II</vt:lpstr>
      <vt:lpstr>UNIT III</vt:lpstr>
      <vt:lpstr>UNIT IV</vt:lpstr>
      <vt:lpstr>UNIT V</vt:lpstr>
      <vt:lpstr>UNIT VI</vt:lpstr>
      <vt:lpstr>List of PracticalS</vt:lpstr>
      <vt:lpstr>BOOKS</vt:lpstr>
      <vt:lpstr>BRIEF INTRO TO Node.js</vt:lpstr>
      <vt:lpstr>Node.js(contd.)</vt:lpstr>
      <vt:lpstr>Node.js(contd.)</vt:lpstr>
      <vt:lpstr>Node.js(contd.)</vt:lpstr>
      <vt:lpstr>Node js architecture</vt:lpstr>
      <vt:lpstr>Traditional web server model</vt:lpstr>
      <vt:lpstr>Traditional web server model(contd.)</vt:lpstr>
      <vt:lpstr>Node.js model</vt:lpstr>
      <vt:lpstr>Node.js model(contd.)</vt:lpstr>
      <vt:lpstr>Node.js model(contd.)</vt:lpstr>
      <vt:lpstr>Node.js model is asynchronous</vt:lpstr>
      <vt:lpstr>Node.js model is asynchronous(contd.)</vt:lpstr>
      <vt:lpstr>Applications using node.js</vt:lpstr>
      <vt:lpstr>Features of node.js</vt:lpstr>
      <vt:lpstr>Features of node.js(contd.)</vt:lpstr>
      <vt:lpstr>Features of node.js(contd.)</vt:lpstr>
      <vt:lpstr>Advantages of Node.js</vt:lpstr>
      <vt:lpstr>Where not to use Node.js</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karthick P</cp:lastModifiedBy>
  <cp:revision>165</cp:revision>
  <dcterms:created xsi:type="dcterms:W3CDTF">2020-07-17T10:32:53Z</dcterms:created>
  <dcterms:modified xsi:type="dcterms:W3CDTF">2024-01-02T09:33:24Z</dcterms:modified>
</cp:coreProperties>
</file>