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4" r:id="rId6"/>
    <p:sldId id="261" r:id="rId7"/>
    <p:sldId id="265" r:id="rId8"/>
    <p:sldId id="266" r:id="rId9"/>
    <p:sldId id="267" r:id="rId10"/>
    <p:sldId id="269" r:id="rId11"/>
    <p:sldId id="271" r:id="rId12"/>
    <p:sldId id="273"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196" autoAdjust="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3/3/2023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xmlns=""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3/3/2023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xmlns=""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rPr>
              <a:t>SQL Clause</a:t>
            </a:r>
            <a:endParaRPr lang="en-US" sz="6000" b="1" dirty="0">
              <a:solidFill>
                <a:srgbClr val="FF0000"/>
              </a:solidFill>
            </a:endParaRPr>
          </a:p>
        </p:txBody>
      </p:sp>
      <p:sp>
        <p:nvSpPr>
          <p:cNvPr id="3" name="Subtitle 2"/>
          <p:cNvSpPr>
            <a:spLocks noGrp="1"/>
          </p:cNvSpPr>
          <p:nvPr>
            <p:ph type="subTitle" idx="1"/>
          </p:nvPr>
        </p:nvSpPr>
        <p:spPr>
          <a:xfrm>
            <a:off x="1371600" y="4343400"/>
            <a:ext cx="6400800" cy="1752600"/>
          </a:xfrm>
        </p:spPr>
        <p:txBody>
          <a:bodyPr>
            <a:normAutofit/>
          </a:bodyPr>
          <a:lstStyle/>
          <a:p>
            <a:endParaRPr lang="en-US" sz="3600" b="1" dirty="0">
              <a:solidFill>
                <a:schemeClr val="tx2"/>
              </a:solidFill>
            </a:endParaRPr>
          </a:p>
        </p:txBody>
      </p:sp>
    </p:spTree>
    <p:extLst>
      <p:ext uri="{BB962C8B-B14F-4D97-AF65-F5344CB8AC3E}">
        <p14:creationId xmlns:p14="http://schemas.microsoft.com/office/powerpoint/2010/main" xmlns="" val="1420924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b="1" u="sng" dirty="0" smtClean="0"/>
              <a:t>The output of the above SQL query shows the following table in the output:</a:t>
            </a:r>
            <a:br>
              <a:rPr lang="en-US" b="1" u="sng" dirty="0" smtClean="0"/>
            </a:br>
            <a:r>
              <a:rPr lang="en-US" b="1" u="sng" dirty="0" smtClean="0"/>
              <a:t/>
            </a:r>
            <a:br>
              <a:rPr lang="en-US" b="1" u="sng" dirty="0" smtClean="0"/>
            </a:br>
            <a:endParaRPr lang="en-US" b="1" u="sng" dirty="0"/>
          </a:p>
        </p:txBody>
      </p:sp>
      <p:pic>
        <p:nvPicPr>
          <p:cNvPr id="6146" name="Picture 2"/>
          <p:cNvPicPr>
            <a:picLocks noGrp="1" noChangeAspect="1" noChangeArrowheads="1"/>
          </p:cNvPicPr>
          <p:nvPr>
            <p:ph idx="1"/>
          </p:nvPr>
        </p:nvPicPr>
        <p:blipFill>
          <a:blip r:embed="rId2"/>
          <a:srcRect/>
          <a:stretch>
            <a:fillRect/>
          </a:stretch>
        </p:blipFill>
        <p:spPr bwMode="auto">
          <a:xfrm>
            <a:off x="1676400" y="3733800"/>
            <a:ext cx="5788486" cy="2286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r>
              <a:rPr lang="en-US" sz="4800" b="1" u="sng" dirty="0" smtClean="0"/>
              <a:t>ORDER BY CLAUSE</a:t>
            </a:r>
            <a:endParaRPr lang="en-US" sz="4800" b="1" u="sng" dirty="0"/>
          </a:p>
        </p:txBody>
      </p:sp>
      <p:sp>
        <p:nvSpPr>
          <p:cNvPr id="3" name="Content Placeholder 2"/>
          <p:cNvSpPr>
            <a:spLocks noGrp="1"/>
          </p:cNvSpPr>
          <p:nvPr>
            <p:ph idx="1"/>
          </p:nvPr>
        </p:nvSpPr>
        <p:spPr>
          <a:xfrm>
            <a:off x="457200" y="2133600"/>
            <a:ext cx="8229600" cy="3992563"/>
          </a:xfrm>
        </p:spPr>
        <p:txBody>
          <a:bodyPr/>
          <a:lstStyle/>
          <a:p>
            <a:r>
              <a:rPr lang="en-US" dirty="0" smtClean="0"/>
              <a:t>The ORDER BY keyword is used to sort the result-set in ascending or descending order</a:t>
            </a:r>
            <a:r>
              <a:rPr lang="en-US" dirty="0" smtClean="0"/>
              <a:t>.</a:t>
            </a:r>
          </a:p>
          <a:p>
            <a:r>
              <a:rPr lang="en-US" dirty="0" smtClean="0"/>
              <a:t>The ORDER BY keyword sorts the records in ascending order by default. </a:t>
            </a:r>
            <a:endParaRPr lang="en-US" dirty="0" smtClean="0"/>
          </a:p>
          <a:p>
            <a:r>
              <a:rPr lang="en-US" dirty="0" smtClean="0"/>
              <a:t>To </a:t>
            </a:r>
            <a:r>
              <a:rPr lang="en-US" dirty="0" smtClean="0"/>
              <a:t>sort the records in descending order, use the DESC keyword.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u="sng" dirty="0" smtClean="0"/>
              <a:t>ORDER BY Syntax</a:t>
            </a:r>
            <a:br>
              <a:rPr lang="en-US" b="1" u="sng" dirty="0" smtClean="0"/>
            </a:br>
            <a:endParaRPr lang="en-US" b="1" u="sng" dirty="0"/>
          </a:p>
        </p:txBody>
      </p:sp>
      <p:sp>
        <p:nvSpPr>
          <p:cNvPr id="3" name="Content Placeholder 2"/>
          <p:cNvSpPr>
            <a:spLocks noGrp="1"/>
          </p:cNvSpPr>
          <p:nvPr>
            <p:ph idx="1"/>
          </p:nvPr>
        </p:nvSpPr>
        <p:spPr/>
        <p:txBody>
          <a:bodyPr>
            <a:normAutofit/>
          </a:bodyPr>
          <a:lstStyle/>
          <a:p>
            <a:r>
              <a:rPr lang="en-US" sz="4400" dirty="0" smtClean="0"/>
              <a:t>Select * from </a:t>
            </a:r>
            <a:r>
              <a:rPr lang="en-US" sz="4400" dirty="0" err="1" smtClean="0"/>
              <a:t>tablename</a:t>
            </a:r>
            <a:r>
              <a:rPr lang="en-US" sz="4400" dirty="0" smtClean="0"/>
              <a:t> ORDER BY </a:t>
            </a:r>
            <a:r>
              <a:rPr lang="en-US" sz="4400" dirty="0" err="1" smtClean="0"/>
              <a:t>Columnname</a:t>
            </a:r>
            <a:r>
              <a:rPr lang="en-US" sz="4400" dirty="0" smtClean="0"/>
              <a:t> ASC|DESC;</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Examples</a:t>
            </a:r>
            <a:endParaRPr lang="en-US" b="1" u="sng" dirty="0"/>
          </a:p>
        </p:txBody>
      </p:sp>
      <p:sp>
        <p:nvSpPr>
          <p:cNvPr id="3" name="Content Placeholder 2"/>
          <p:cNvSpPr>
            <a:spLocks noGrp="1"/>
          </p:cNvSpPr>
          <p:nvPr>
            <p:ph idx="1"/>
          </p:nvPr>
        </p:nvSpPr>
        <p:spPr/>
        <p:txBody>
          <a:bodyPr/>
          <a:lstStyle/>
          <a:p>
            <a:r>
              <a:rPr lang="en-US" dirty="0" smtClean="0"/>
              <a:t>select * from orders ORDER BY </a:t>
            </a:r>
            <a:r>
              <a:rPr lang="en-US" dirty="0" err="1" smtClean="0"/>
              <a:t>orderid</a:t>
            </a:r>
            <a:r>
              <a:rPr lang="en-US" dirty="0" smtClean="0"/>
              <a:t> DESC;</a:t>
            </a:r>
          </a:p>
          <a:p>
            <a:r>
              <a:rPr lang="en-US" dirty="0" smtClean="0"/>
              <a:t>Select * from orders ORDER BY </a:t>
            </a:r>
            <a:r>
              <a:rPr lang="en-US" dirty="0" err="1" smtClean="0"/>
              <a:t>orderid</a:t>
            </a:r>
            <a:r>
              <a:rPr lang="en-US" dirty="0" smtClean="0"/>
              <a:t> ASC;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HAVING Clause in SQL</a:t>
            </a:r>
            <a:br>
              <a:rPr lang="en-US" dirty="0" smtClean="0"/>
            </a:br>
            <a:endParaRPr lang="en-US" b="1"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dirty="0" smtClean="0"/>
              <a:t>The HAVING clause places the condition in the groups defined by the GROUP BY clause in the SELECT statement.</a:t>
            </a:r>
          </a:p>
          <a:p>
            <a:pPr algn="just"/>
            <a:r>
              <a:rPr lang="en-US" dirty="0" smtClean="0"/>
              <a:t>This SQL clause is implemented after the '</a:t>
            </a:r>
            <a:r>
              <a:rPr lang="en-US" b="1" dirty="0" smtClean="0"/>
              <a:t>GROUP BY</a:t>
            </a:r>
            <a:r>
              <a:rPr lang="en-US" dirty="0" smtClean="0"/>
              <a:t>' clause in the </a:t>
            </a:r>
            <a:r>
              <a:rPr lang="en-US" b="1" dirty="0" smtClean="0"/>
              <a:t>'SELECT</a:t>
            </a:r>
            <a:r>
              <a:rPr lang="en-US" dirty="0" smtClean="0"/>
              <a:t>' statement.</a:t>
            </a:r>
          </a:p>
          <a:p>
            <a:pPr algn="just"/>
            <a:r>
              <a:rPr lang="en-US" dirty="0" smtClean="0"/>
              <a:t>This clause is used in SQL because we cannot use the WHERE clause with the SQL aggregate functions. Both WHERE and HAVING clauses are used for filtering the records in SQL queries.</a:t>
            </a:r>
            <a:endParaRPr lang="en-US" dirty="0"/>
          </a:p>
        </p:txBody>
      </p:sp>
    </p:spTree>
    <p:extLst>
      <p:ext uri="{BB962C8B-B14F-4D97-AF65-F5344CB8AC3E}">
        <p14:creationId xmlns:p14="http://schemas.microsoft.com/office/powerpoint/2010/main" xmlns="" val="52691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914400"/>
            <a:ext cx="8717499" cy="5943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sz="6000" b="1" u="sng" dirty="0" smtClean="0"/>
              <a:t>HAVING clause in SQL</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smtClean="0"/>
              <a:t>HAVING</a:t>
            </a:r>
            <a:r>
              <a:rPr lang="en-US" dirty="0" smtClean="0"/>
              <a:t> clause was added to SQL because the </a:t>
            </a:r>
            <a:r>
              <a:rPr lang="en-US" b="1" dirty="0" smtClean="0"/>
              <a:t>WHERE</a:t>
            </a:r>
            <a:r>
              <a:rPr lang="en-US" dirty="0" smtClean="0"/>
              <a:t> keyword cannot be used with aggregate functions.</a:t>
            </a:r>
          </a:p>
          <a:p>
            <a:r>
              <a:rPr lang="en-US" dirty="0" smtClean="0"/>
              <a:t/>
            </a:r>
            <a:br>
              <a:rPr lang="en-US" dirty="0" smtClean="0"/>
            </a:br>
            <a:r>
              <a:rPr lang="en-US" dirty="0" smtClean="0"/>
              <a:t>SELECT </a:t>
            </a:r>
            <a:r>
              <a:rPr lang="en-US" i="1" dirty="0" err="1" smtClean="0"/>
              <a:t>column_name</a:t>
            </a:r>
            <a:r>
              <a:rPr lang="en-US" i="1" dirty="0" smtClean="0"/>
              <a:t>(s)</a:t>
            </a:r>
            <a:r>
              <a:rPr lang="en-US" dirty="0" smtClean="0"/>
              <a:t/>
            </a:r>
            <a:br>
              <a:rPr lang="en-US" dirty="0" smtClean="0"/>
            </a:br>
            <a:r>
              <a:rPr lang="en-US" dirty="0" smtClean="0"/>
              <a:t>FROM </a:t>
            </a:r>
            <a:r>
              <a:rPr lang="en-US" i="1" dirty="0" err="1" smtClean="0"/>
              <a:t>table_name</a:t>
            </a:r>
            <a:r>
              <a:rPr lang="en-US" dirty="0" smtClean="0"/>
              <a:t/>
            </a:r>
            <a:br>
              <a:rPr lang="en-US" dirty="0" smtClean="0"/>
            </a:br>
            <a:r>
              <a:rPr lang="en-US" dirty="0" smtClean="0"/>
              <a:t>WHERE </a:t>
            </a:r>
            <a:r>
              <a:rPr lang="en-US" i="1" dirty="0" smtClean="0"/>
              <a:t>condition</a:t>
            </a:r>
            <a:r>
              <a:rPr lang="en-US" dirty="0" smtClean="0"/>
              <a:t/>
            </a:r>
            <a:br>
              <a:rPr lang="en-US" dirty="0" smtClean="0"/>
            </a:br>
            <a:r>
              <a:rPr lang="en-US" dirty="0" smtClean="0"/>
              <a:t>GROUP BY </a:t>
            </a:r>
            <a:r>
              <a:rPr lang="en-US" i="1" dirty="0" err="1" smtClean="0"/>
              <a:t>column_name</a:t>
            </a:r>
            <a:r>
              <a:rPr lang="en-US" i="1" dirty="0" smtClean="0"/>
              <a:t>(s)</a:t>
            </a:r>
            <a:br>
              <a:rPr lang="en-US" i="1" dirty="0" smtClean="0"/>
            </a:br>
            <a:r>
              <a:rPr lang="en-US" dirty="0" smtClean="0"/>
              <a:t>HAVING </a:t>
            </a:r>
            <a:r>
              <a:rPr lang="en-US" i="1" dirty="0" smtClean="0"/>
              <a:t>condition</a:t>
            </a:r>
            <a:br>
              <a:rPr lang="en-US" i="1" dirty="0" smtClean="0"/>
            </a:br>
            <a:r>
              <a:rPr lang="en-US" dirty="0" smtClean="0"/>
              <a:t>ORDER BY </a:t>
            </a:r>
            <a:r>
              <a:rPr lang="en-US" i="1" dirty="0" err="1" smtClean="0"/>
              <a:t>column_name</a:t>
            </a:r>
            <a:r>
              <a:rPr lang="en-US" i="1" dirty="0" smtClean="0"/>
              <a: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Autofit/>
          </a:bodyPr>
          <a:lstStyle/>
          <a:p>
            <a:pPr algn="l"/>
            <a:r>
              <a:rPr lang="en-US" sz="2800" b="1" u="sng" dirty="0" smtClean="0"/>
              <a:t>The following SQL statement lists the number of customers in each country. Only include countries with more than 5 customers:</a:t>
            </a:r>
            <a:endParaRPr lang="en-US" sz="2800" b="1" u="sng" dirty="0"/>
          </a:p>
        </p:txBody>
      </p:sp>
      <p:sp>
        <p:nvSpPr>
          <p:cNvPr id="3" name="Content Placeholder 2"/>
          <p:cNvSpPr>
            <a:spLocks noGrp="1"/>
          </p:cNvSpPr>
          <p:nvPr>
            <p:ph idx="1"/>
          </p:nvPr>
        </p:nvSpPr>
        <p:spPr>
          <a:xfrm>
            <a:off x="533400" y="2286000"/>
            <a:ext cx="8229600" cy="4144963"/>
          </a:xfrm>
        </p:spPr>
        <p:txBody>
          <a:bodyPr/>
          <a:lstStyle/>
          <a:p>
            <a:r>
              <a:rPr lang="en-US" dirty="0" smtClean="0"/>
              <a:t>SELECT COUNT(</a:t>
            </a:r>
            <a:r>
              <a:rPr lang="en-US" dirty="0" err="1" smtClean="0"/>
              <a:t>CustomerID</a:t>
            </a:r>
            <a:r>
              <a:rPr lang="en-US" dirty="0" smtClean="0"/>
              <a:t>), Country</a:t>
            </a:r>
            <a:br>
              <a:rPr lang="en-US" dirty="0" smtClean="0"/>
            </a:br>
            <a:r>
              <a:rPr lang="en-US" dirty="0" smtClean="0"/>
              <a:t>FROM Customers</a:t>
            </a:r>
            <a:br>
              <a:rPr lang="en-US" dirty="0" smtClean="0"/>
            </a:br>
            <a:r>
              <a:rPr lang="en-US" dirty="0" smtClean="0"/>
              <a:t>GROUP BY Country</a:t>
            </a:r>
            <a:br>
              <a:rPr lang="en-US" dirty="0" smtClean="0"/>
            </a:br>
            <a:r>
              <a:rPr lang="en-US" dirty="0" smtClean="0"/>
              <a:t>HAVING COUNT(</a:t>
            </a:r>
            <a:r>
              <a:rPr lang="en-US" dirty="0" err="1" smtClean="0"/>
              <a:t>CustomerID</a:t>
            </a:r>
            <a:r>
              <a:rPr lang="en-US" dirty="0" smtClean="0"/>
              <a:t>) &gt; 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 Employee1 table</a:t>
            </a:r>
            <a:endParaRPr lang="en-US" dirty="0"/>
          </a:p>
        </p:txBody>
      </p:sp>
      <p:pic>
        <p:nvPicPr>
          <p:cNvPr id="8" name="Picture 3"/>
          <p:cNvPicPr>
            <a:picLocks noGrp="1" noChangeAspect="1" noChangeArrowheads="1"/>
          </p:cNvPicPr>
          <p:nvPr>
            <p:ph idx="1"/>
          </p:nvPr>
        </p:nvPicPr>
        <p:blipFill>
          <a:blip r:embed="rId2"/>
          <a:srcRect/>
          <a:stretch>
            <a:fillRect/>
          </a:stretch>
        </p:blipFill>
        <p:spPr bwMode="auto">
          <a:xfrm>
            <a:off x="685800" y="1752600"/>
            <a:ext cx="7882128" cy="3657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1143000"/>
          </a:xfrm>
        </p:spPr>
        <p:txBody>
          <a:bodyPr>
            <a:normAutofit fontScale="90000"/>
          </a:bodyPr>
          <a:lstStyle/>
          <a:p>
            <a:r>
              <a:rPr lang="en-US" b="1" u="sng" dirty="0" smtClean="0"/>
              <a:t>If you want to add the salary of employees for each city, you have to write the following query:</a:t>
            </a:r>
            <a:br>
              <a:rPr lang="en-US" b="1" u="sng" dirty="0" smtClean="0"/>
            </a:br>
            <a:endParaRPr lang="en-US" b="1" u="sng" dirty="0"/>
          </a:p>
        </p:txBody>
      </p:sp>
      <p:sp>
        <p:nvSpPr>
          <p:cNvPr id="7" name="Rectangle 6"/>
          <p:cNvSpPr/>
          <p:nvPr/>
        </p:nvSpPr>
        <p:spPr>
          <a:xfrm>
            <a:off x="685800" y="3810000"/>
            <a:ext cx="8153400" cy="954107"/>
          </a:xfrm>
          <a:prstGeom prst="rect">
            <a:avLst/>
          </a:prstGeom>
        </p:spPr>
        <p:txBody>
          <a:bodyPr wrap="square">
            <a:spAutoFit/>
          </a:bodyPr>
          <a:lstStyle/>
          <a:p>
            <a:r>
              <a:rPr lang="en-US" sz="2800" b="1" dirty="0" smtClean="0"/>
              <a:t>Select sum(</a:t>
            </a:r>
            <a:r>
              <a:rPr lang="en-US" sz="2800" b="1" dirty="0" err="1" smtClean="0"/>
              <a:t>Emp_salary</a:t>
            </a:r>
            <a:r>
              <a:rPr lang="en-US" sz="2800" b="1" dirty="0" smtClean="0"/>
              <a:t>), </a:t>
            </a:r>
            <a:r>
              <a:rPr lang="en-US" sz="2800" b="1" dirty="0" err="1" smtClean="0"/>
              <a:t>Emp_city</a:t>
            </a:r>
            <a:r>
              <a:rPr lang="en-US" sz="2800" b="1" dirty="0" smtClean="0"/>
              <a:t> from employee1 GROUP BY </a:t>
            </a:r>
            <a:r>
              <a:rPr lang="en-US" sz="2800" b="1" dirty="0" err="1" smtClean="0"/>
              <a:t>Emp_city</a:t>
            </a:r>
            <a:r>
              <a:rPr lang="en-US" sz="2800" b="1" dirty="0" smtClean="0"/>
              <a: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b="1" dirty="0" smtClean="0"/>
              <a:t>The output of the above query shows the following output:</a:t>
            </a:r>
            <a:r>
              <a:rPr lang="en-US" dirty="0" smtClean="0"/>
              <a:t/>
            </a:r>
            <a:br>
              <a:rPr lang="en-US" dirty="0" smtClean="0"/>
            </a:br>
            <a:r>
              <a:rPr lang="en-US" dirty="0" smtClean="0"/>
              <a:t/>
            </a:r>
            <a:br>
              <a:rPr lang="en-US" dirty="0" smtClean="0"/>
            </a:br>
            <a:endParaRPr lang="en-US" dirty="0"/>
          </a:p>
        </p:txBody>
      </p:sp>
      <p:sp>
        <p:nvSpPr>
          <p:cNvPr id="7" name="Content Placeholder 6"/>
          <p:cNvSpPr>
            <a:spLocks noGrp="1"/>
          </p:cNvSpPr>
          <p:nvPr>
            <p:ph idx="1"/>
          </p:nvPr>
        </p:nvSpPr>
        <p:spPr/>
        <p:txBody>
          <a:bodyPr/>
          <a:lstStyle/>
          <a:p>
            <a:endParaRPr lang="en-US" dirty="0"/>
          </a:p>
        </p:txBody>
      </p:sp>
      <p:pic>
        <p:nvPicPr>
          <p:cNvPr id="3076" name="Picture 4"/>
          <p:cNvPicPr>
            <a:picLocks noChangeAspect="1" noChangeArrowheads="1"/>
          </p:cNvPicPr>
          <p:nvPr/>
        </p:nvPicPr>
        <p:blipFill>
          <a:blip r:embed="rId2"/>
          <a:srcRect/>
          <a:stretch>
            <a:fillRect/>
          </a:stretch>
        </p:blipFill>
        <p:spPr bwMode="auto">
          <a:xfrm>
            <a:off x="762000" y="1981200"/>
            <a:ext cx="7848600" cy="3962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92500" lnSpcReduction="20000"/>
          </a:bodyPr>
          <a:lstStyle/>
          <a:p>
            <a:r>
              <a:rPr lang="en-US" dirty="0" smtClean="0"/>
              <a:t>Now, suppose that you want to show those cities whose total salary of employees is more than 5000. For this case, you have to type the following query with the HAVING clause in SQL:</a:t>
            </a:r>
          </a:p>
          <a:p>
            <a:endParaRPr lang="en-US" b="1" dirty="0" smtClean="0"/>
          </a:p>
          <a:p>
            <a:r>
              <a:rPr lang="en-US" b="1" dirty="0" smtClean="0"/>
              <a:t>SELECT SUM(</a:t>
            </a:r>
            <a:r>
              <a:rPr lang="en-US" b="1" dirty="0" err="1" smtClean="0"/>
              <a:t>Emp_Salary</a:t>
            </a:r>
            <a:r>
              <a:rPr lang="en-US" b="1" dirty="0" smtClean="0"/>
              <a:t>), </a:t>
            </a:r>
            <a:r>
              <a:rPr lang="en-US" b="1" dirty="0" err="1" smtClean="0"/>
              <a:t>Emp_City</a:t>
            </a:r>
            <a:r>
              <a:rPr lang="en-US" b="1" dirty="0" smtClean="0"/>
              <a:t> FROM Employee1 GROUP BY </a:t>
            </a:r>
            <a:r>
              <a:rPr lang="en-US" b="1" dirty="0" err="1" smtClean="0"/>
              <a:t>Emp_City</a:t>
            </a:r>
            <a:r>
              <a:rPr lang="en-US" b="1" dirty="0" smtClean="0"/>
              <a:t> HAVING SUM(</a:t>
            </a:r>
            <a:r>
              <a:rPr lang="en-US" b="1" dirty="0" err="1" smtClean="0"/>
              <a:t>Emp_Salary</a:t>
            </a:r>
            <a:r>
              <a:rPr lang="en-US" b="1" dirty="0" smtClean="0"/>
              <a:t>)&gt;5000; </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8727</TotalTime>
  <Words>247</Words>
  <Application>Microsoft Office PowerPoint</Application>
  <PresentationFormat>On-screen Show (4:3)</PresentationFormat>
  <Paragraphs>28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SQL Clause</vt:lpstr>
      <vt:lpstr> HAVING Clause in SQL </vt:lpstr>
      <vt:lpstr>Slide 3</vt:lpstr>
      <vt:lpstr>  HAVING clause in SQL </vt:lpstr>
      <vt:lpstr>The following SQL statement lists the number of customers in each country. Only include countries with more than 5 customers:</vt:lpstr>
      <vt:lpstr>For example: Employee1 table</vt:lpstr>
      <vt:lpstr>If you want to add the salary of employees for each city, you have to write the following query: </vt:lpstr>
      <vt:lpstr>The output of the above query shows the following output:  </vt:lpstr>
      <vt:lpstr>Slide 9</vt:lpstr>
      <vt:lpstr>The output of the above SQL query shows the following table in the output:  </vt:lpstr>
      <vt:lpstr>ORDER BY CLAUSE</vt:lpstr>
      <vt:lpstr>ORDER BY Syntax </vt:lpstr>
      <vt:lpstr>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ADMIN</cp:lastModifiedBy>
  <cp:revision>975</cp:revision>
  <dcterms:created xsi:type="dcterms:W3CDTF">2013-08-21T06:36:47Z</dcterms:created>
  <dcterms:modified xsi:type="dcterms:W3CDTF">2023-03-03T04:25:23Z</dcterms:modified>
</cp:coreProperties>
</file>