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89" r:id="rId12"/>
    <p:sldId id="269" r:id="rId13"/>
    <p:sldId id="268" r:id="rId14"/>
    <p:sldId id="272" r:id="rId15"/>
    <p:sldId id="275" r:id="rId16"/>
    <p:sldId id="276" r:id="rId17"/>
    <p:sldId id="277" r:id="rId18"/>
    <p:sldId id="278" r:id="rId19"/>
    <p:sldId id="285" r:id="rId20"/>
    <p:sldId id="290" r:id="rId21"/>
    <p:sldId id="283" r:id="rId22"/>
    <p:sldId id="286" r:id="rId23"/>
    <p:sldId id="287" r:id="rId24"/>
    <p:sldId id="28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196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1CF2D-6B3C-4084-B04B-62FC9AAC1AD3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F2FB-2B98-4350-A258-A93E20F10E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8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arrived a state where neither of the transactions can ever proceed with normal</a:t>
            </a:r>
            <a:r>
              <a:rPr lang="en-US" baseline="0" dirty="0" smtClean="0"/>
              <a:t> execution. This situation is called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147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DF8-3BB4-4F6B-AE4E-A3ACE11DBF13}" type="datetime5">
              <a:rPr lang="en-US" smtClean="0"/>
              <a:pPr/>
              <a:t>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672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D98D-9D3B-420C-A2AD-F1BDAA7B5CF2}" type="datetime5">
              <a:rPr lang="en-US" smtClean="0"/>
              <a:pPr/>
              <a:t>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7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00C-457D-4CA1-AC95-C4D7C2BF606C}" type="datetime5">
              <a:rPr lang="en-US" smtClean="0"/>
              <a:pPr/>
              <a:t>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207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D9F-DA13-4707-95C7-DCF1028EEF6F}" type="datetime5">
              <a:rPr lang="en-US" smtClean="0"/>
              <a:pPr/>
              <a:t>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738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BDF-35D6-4CBB-A32A-8C42070BAFEE}" type="datetime5">
              <a:rPr lang="en-US" smtClean="0"/>
              <a:pPr/>
              <a:t>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59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1348-7483-48FA-851B-E05FE2EA0F1B}" type="datetime5">
              <a:rPr lang="en-US" smtClean="0"/>
              <a:pPr/>
              <a:t>2-Apr-23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134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A73-9AC9-41A6-B533-9F16514C5591}" type="datetime5">
              <a:rPr lang="en-US" smtClean="0"/>
              <a:pPr/>
              <a:t>2-Apr-23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99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5AEF-71AB-4F50-AB30-FA32D396C9F1}" type="datetime5">
              <a:rPr lang="en-US" smtClean="0"/>
              <a:pPr/>
              <a:t>2-Apr-23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758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E24-5DE8-43ED-9C12-82EF0C236EC5}" type="datetime5">
              <a:rPr lang="en-US" smtClean="0"/>
              <a:pPr/>
              <a:t>2-Apr-23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14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E047-4F77-4AF1-B1BE-BB1DBFD6312E}" type="datetime5">
              <a:rPr lang="en-US" smtClean="0"/>
              <a:pPr/>
              <a:t>2-Apr-23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26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E77-0CB7-43C4-B8A6-F2DF1E1BD11D}" type="datetime5">
              <a:rPr lang="en-US" smtClean="0"/>
              <a:pPr/>
              <a:t>2-Apr-23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144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7FB2-74EC-4483-AC83-883F6BA98EB3}" type="datetime5">
              <a:rPr lang="en-US" smtClean="0"/>
              <a:pPr/>
              <a:t>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52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Concurrency Control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09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en-US" sz="3000" dirty="0"/>
          </a:p>
          <a:p>
            <a:pPr algn="just"/>
            <a:r>
              <a:rPr lang="en-US" sz="3100" b="1" dirty="0" smtClean="0"/>
              <a:t>Starvation </a:t>
            </a:r>
            <a:r>
              <a:rPr lang="en-US" sz="3100" dirty="0" smtClean="0"/>
              <a:t>is the situation when a transaction has to wait for indefinite period of time to acquire a lock.</a:t>
            </a:r>
            <a:endParaRPr lang="en-US" sz="3100" b="1" dirty="0" smtClean="0"/>
          </a:p>
          <a:p>
            <a:pPr algn="just"/>
            <a:r>
              <a:rPr lang="en-US" sz="3000" b="1" dirty="0" smtClean="0"/>
              <a:t>Starvation </a:t>
            </a:r>
            <a:r>
              <a:rPr lang="en-US" sz="3000" dirty="0"/>
              <a:t>is also possible if concurrency control manager is badly designed</a:t>
            </a:r>
            <a:r>
              <a:rPr lang="en-US" sz="3000" dirty="0" smtClean="0"/>
              <a:t>.</a:t>
            </a:r>
          </a:p>
          <a:p>
            <a:pPr algn="just"/>
            <a:r>
              <a:rPr lang="en-US" sz="3000" dirty="0" smtClean="0"/>
              <a:t>For </a:t>
            </a:r>
            <a:r>
              <a:rPr lang="en-US" sz="3000" dirty="0"/>
              <a:t>example: A transaction may be waiting for an X-lock on an item, while a sequence of other transactions request and are granted an S-lock on the same item. </a:t>
            </a:r>
          </a:p>
          <a:p>
            <a:pPr algn="just"/>
            <a:r>
              <a:rPr lang="en-US" sz="3000" dirty="0"/>
              <a:t>The same transaction is repeatedly rolled back due to deadlocks. </a:t>
            </a:r>
          </a:p>
          <a:p>
            <a:pPr algn="just"/>
            <a:r>
              <a:rPr lang="en-US" sz="3000" dirty="0" smtClean="0"/>
              <a:t>Concurrency </a:t>
            </a:r>
            <a:r>
              <a:rPr lang="en-US" sz="3000" dirty="0"/>
              <a:t>control manager can be designed to prevent starvation.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2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Starvation-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Starvation can be best explained with the help of an example – </a:t>
            </a:r>
          </a:p>
          <a:p>
            <a:r>
              <a:rPr lang="en-US" dirty="0" smtClean="0"/>
              <a:t>Suppose there are 3 transactions namely T1, T2, and T3 in a database that are trying to acquire a lock on data item ‘ I ‘ . </a:t>
            </a:r>
          </a:p>
          <a:p>
            <a:r>
              <a:rPr lang="en-US" dirty="0" smtClean="0"/>
              <a:t>Now, suppose the scheduler grants the lock to T1(may be due to some priority), and the other two transactions are waiting for the lock. </a:t>
            </a:r>
          </a:p>
          <a:p>
            <a:r>
              <a:rPr lang="en-US" dirty="0" smtClean="0"/>
              <a:t>As soon as the execution of T1 is over, another transaction T4 also come over and request lock on data item I. </a:t>
            </a:r>
          </a:p>
          <a:p>
            <a:r>
              <a:rPr lang="en-US" dirty="0" smtClean="0"/>
              <a:t>Now, this time the scheduler grants lock to T4, and T2, T3 has to wait again . </a:t>
            </a:r>
          </a:p>
          <a:p>
            <a:r>
              <a:rPr lang="en-US" dirty="0" smtClean="0"/>
              <a:t>In this way if new transactions keep on requesting the lock, T2 and T3 may have to wait for an indefinite period of time, that leads to </a:t>
            </a:r>
            <a:r>
              <a:rPr lang="en-US" b="1" dirty="0" smtClean="0"/>
              <a:t>Starvation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locking protocol </a:t>
            </a:r>
            <a:r>
              <a:rPr lang="en-US" sz="2800" dirty="0"/>
              <a:t>is a set of rules followed by all transactions while requesting and releasing locks. Locking protocols restrict the set of possible schedules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Two types of lock based protocol is: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Two-phase locking protocol</a:t>
            </a:r>
          </a:p>
          <a:p>
            <a:pPr algn="just"/>
            <a:r>
              <a:rPr lang="en-US" sz="2800" dirty="0" smtClean="0"/>
              <a:t>Protocol which is not two phase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Graph based </a:t>
            </a:r>
            <a:r>
              <a:rPr lang="en-US" sz="2400" dirty="0" smtClean="0">
                <a:solidFill>
                  <a:srgbClr val="FF0000"/>
                </a:solidFill>
              </a:rPr>
              <a:t>protocol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 smtClean="0"/>
              <a:t>Phases of Two phase locking </a:t>
            </a:r>
            <a:r>
              <a:rPr lang="en-US" dirty="0" smtClean="0"/>
              <a:t>protocols:  </a:t>
            </a:r>
            <a:r>
              <a:rPr lang="en-US" dirty="0" smtClean="0"/>
              <a:t>Growing </a:t>
            </a:r>
            <a:r>
              <a:rPr lang="en-US" smtClean="0"/>
              <a:t>phase and Shrinking </a:t>
            </a:r>
            <a:r>
              <a:rPr lang="en-US" dirty="0" smtClean="0"/>
              <a:t>phase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006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Cascading rollback may occur in Two phase locking so in order to avoid it three variations on two phase locking is used: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trict </a:t>
            </a:r>
            <a:r>
              <a:rPr lang="en-US" b="1" dirty="0">
                <a:solidFill>
                  <a:srgbClr val="FF0000"/>
                </a:solidFill>
              </a:rPr>
              <a:t>two-phase locking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Here </a:t>
            </a:r>
            <a:r>
              <a:rPr lang="en-US" dirty="0"/>
              <a:t>a transaction must hold all its exclusive locks </a:t>
            </a:r>
            <a:r>
              <a:rPr lang="en-US" dirty="0" smtClean="0"/>
              <a:t>till it commits/aborts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Rigorous </a:t>
            </a:r>
            <a:r>
              <a:rPr lang="en-US" b="1" dirty="0">
                <a:solidFill>
                  <a:srgbClr val="FF0000"/>
                </a:solidFill>
              </a:rPr>
              <a:t>two-phase locking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is </a:t>
            </a:r>
            <a:r>
              <a:rPr lang="en-US" dirty="0"/>
              <a:t>even stricter: here </a:t>
            </a:r>
            <a:r>
              <a:rPr lang="en-US" i="1" dirty="0"/>
              <a:t>all </a:t>
            </a:r>
            <a:r>
              <a:rPr lang="en-US" dirty="0"/>
              <a:t>locks are held till commit/abort. In this protocol transactions can be serialized in the order in which they commit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Two phase locking with Lock Conversion:</a:t>
            </a:r>
            <a:r>
              <a:rPr lang="en-US" b="1" dirty="0" smtClean="0"/>
              <a:t> </a:t>
            </a:r>
            <a:r>
              <a:rPr lang="en-US" dirty="0" smtClean="0"/>
              <a:t>This protocol adds the ability of lock conversion to the basic two phase locking. </a:t>
            </a:r>
            <a:r>
              <a:rPr lang="en-US" dirty="0" err="1" smtClean="0"/>
              <a:t>i.e</a:t>
            </a:r>
            <a:r>
              <a:rPr lang="en-US" dirty="0" smtClean="0"/>
              <a:t> we can convert a shared lock to an exclusive lock and vice versa. The </a:t>
            </a:r>
            <a:r>
              <a:rPr lang="en-US" b="1" dirty="0" smtClean="0"/>
              <a:t>Upgrade(A</a:t>
            </a:r>
            <a:r>
              <a:rPr lang="en-US" dirty="0" smtClean="0"/>
              <a:t>) instruction is used to convert a shared lock to an exclusive lock. The </a:t>
            </a:r>
            <a:r>
              <a:rPr lang="en-US" b="1" dirty="0" smtClean="0"/>
              <a:t>Downgrade(A</a:t>
            </a:r>
            <a:r>
              <a:rPr lang="en-US" dirty="0" smtClean="0"/>
              <a:t>) instruction is used to convert an exclusive lock to shared lock.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605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sz="2800" dirty="0"/>
              <a:t>Graph-based protocols are an alternative to two-phase locking </a:t>
            </a:r>
            <a:endParaRPr lang="en-US" sz="2800" dirty="0" smtClean="0"/>
          </a:p>
          <a:p>
            <a:pPr algn="just"/>
            <a:r>
              <a:rPr lang="en-US" sz="2800" dirty="0" smtClean="0"/>
              <a:t>This protocol requires prior knowledge about the order in which database items will be accessed</a:t>
            </a:r>
          </a:p>
          <a:p>
            <a:pPr algn="just"/>
            <a:r>
              <a:rPr lang="en-US" sz="2800" dirty="0" smtClean="0"/>
              <a:t>To acquire such prior knowledge, we impose a partial ordering→ </a:t>
            </a:r>
            <a:r>
              <a:rPr lang="en-US" sz="2800" dirty="0"/>
              <a:t>on the set </a:t>
            </a:r>
            <a:r>
              <a:rPr lang="en-US" sz="2800" b="1" dirty="0"/>
              <a:t>D </a:t>
            </a:r>
            <a:r>
              <a:rPr lang="en-US" sz="2800" dirty="0"/>
              <a:t>= {</a:t>
            </a:r>
            <a:r>
              <a:rPr lang="en-US" sz="2800" i="1" dirty="0"/>
              <a:t>d</a:t>
            </a:r>
            <a:r>
              <a:rPr lang="en-US" sz="2000" i="1" dirty="0"/>
              <a:t>1</a:t>
            </a:r>
            <a:r>
              <a:rPr lang="en-US" sz="2800" i="1" dirty="0"/>
              <a:t>, d</a:t>
            </a:r>
            <a:r>
              <a:rPr lang="en-US" sz="2000" i="1" dirty="0"/>
              <a:t>2</a:t>
            </a:r>
            <a:r>
              <a:rPr lang="en-US" sz="2800" i="1" dirty="0"/>
              <a:t> ,..., d</a:t>
            </a:r>
            <a:r>
              <a:rPr lang="en-US" sz="2000" i="1" dirty="0"/>
              <a:t>h</a:t>
            </a:r>
            <a:r>
              <a:rPr lang="en-US" sz="2800" dirty="0"/>
              <a:t>} of all data items. </a:t>
            </a:r>
            <a:endParaRPr lang="en-US" sz="2800" dirty="0" smtClean="0"/>
          </a:p>
          <a:p>
            <a:pPr lvl="1" algn="just"/>
            <a:r>
              <a:rPr lang="en-US" dirty="0" smtClean="0"/>
              <a:t>If </a:t>
            </a:r>
            <a:r>
              <a:rPr lang="en-US" i="1" dirty="0"/>
              <a:t>d</a:t>
            </a:r>
            <a:r>
              <a:rPr lang="en-US" sz="2000" i="1" dirty="0"/>
              <a:t>i </a:t>
            </a:r>
            <a:r>
              <a:rPr lang="en-US" dirty="0"/>
              <a:t>→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sz="2000" i="1" dirty="0"/>
              <a:t> </a:t>
            </a:r>
            <a:r>
              <a:rPr lang="en-US" dirty="0"/>
              <a:t>then any transaction accessing both </a:t>
            </a:r>
            <a:r>
              <a:rPr lang="en-US" i="1" dirty="0"/>
              <a:t>d</a:t>
            </a:r>
            <a:r>
              <a:rPr lang="en-US" sz="2000" i="1" dirty="0"/>
              <a:t>i </a:t>
            </a:r>
            <a:r>
              <a:rPr lang="en-US" dirty="0"/>
              <a:t>and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sz="2000" i="1" dirty="0"/>
              <a:t> </a:t>
            </a:r>
            <a:r>
              <a:rPr lang="en-US" dirty="0"/>
              <a:t>must access d</a:t>
            </a:r>
            <a:r>
              <a:rPr lang="en-US" sz="2000" dirty="0"/>
              <a:t>i </a:t>
            </a:r>
            <a:r>
              <a:rPr lang="en-US" dirty="0"/>
              <a:t>before accessing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dirty="0"/>
              <a:t>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92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tree or a graph protocol </a:t>
            </a:r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exclusive locks are </a:t>
            </a:r>
            <a:r>
              <a:rPr lang="en-US" dirty="0" smtClean="0"/>
              <a:t>allowed. </a:t>
            </a:r>
          </a:p>
          <a:p>
            <a:pPr algn="just"/>
            <a:r>
              <a:rPr lang="en-US" dirty="0" smtClean="0"/>
              <a:t>Each transaction Ti can lock data item only once, and must observe the following rules: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first lock by </a:t>
            </a:r>
            <a:r>
              <a:rPr lang="en-US" i="1" dirty="0"/>
              <a:t>Ti </a:t>
            </a:r>
            <a:r>
              <a:rPr lang="en-US" dirty="0"/>
              <a:t>may be on any data </a:t>
            </a:r>
            <a:r>
              <a:rPr lang="en-US" dirty="0" smtClean="0"/>
              <a:t>item.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Subsequently</a:t>
            </a:r>
            <a:r>
              <a:rPr lang="en-US" dirty="0"/>
              <a:t>, a data </a:t>
            </a:r>
            <a:r>
              <a:rPr lang="en-US" i="1" dirty="0"/>
              <a:t>Q </a:t>
            </a:r>
            <a:r>
              <a:rPr lang="en-US" dirty="0"/>
              <a:t>can be locked by </a:t>
            </a:r>
            <a:r>
              <a:rPr lang="en-US" i="1" dirty="0"/>
              <a:t>Ti </a:t>
            </a:r>
            <a:r>
              <a:rPr lang="en-US" dirty="0"/>
              <a:t>only if the parent of </a:t>
            </a:r>
            <a:r>
              <a:rPr lang="en-US" i="1" dirty="0"/>
              <a:t>Q </a:t>
            </a:r>
            <a:r>
              <a:rPr lang="en-US" dirty="0"/>
              <a:t>is currently locked by </a:t>
            </a:r>
            <a:r>
              <a:rPr lang="en-US" i="1" dirty="0"/>
              <a:t>Ti</a:t>
            </a:r>
            <a:r>
              <a:rPr lang="en-US" dirty="0"/>
              <a:t>. 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items may be unlocked at any time. 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data item that has been locked and unlocked by </a:t>
            </a:r>
            <a:r>
              <a:rPr lang="en-US" i="1" dirty="0"/>
              <a:t>Ti </a:t>
            </a:r>
            <a:r>
              <a:rPr lang="en-US" dirty="0"/>
              <a:t>cannot subsequently be relocked by </a:t>
            </a:r>
            <a:r>
              <a:rPr lang="en-US" i="1" dirty="0"/>
              <a:t>Ti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02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Protocol: Example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135" t="23785" r="21425" b="11459"/>
          <a:stretch/>
        </p:blipFill>
        <p:spPr bwMode="auto">
          <a:xfrm>
            <a:off x="914400" y="1524000"/>
            <a:ext cx="7467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38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Advantages:</a:t>
            </a:r>
            <a:endParaRPr lang="en-US" dirty="0"/>
          </a:p>
          <a:p>
            <a:pPr lvl="1"/>
            <a:r>
              <a:rPr lang="en-US" dirty="0"/>
              <a:t>The tree protocol ensures conflict </a:t>
            </a:r>
            <a:r>
              <a:rPr lang="en-US" dirty="0" err="1"/>
              <a:t>serializability</a:t>
            </a:r>
            <a:r>
              <a:rPr lang="en-US" dirty="0"/>
              <a:t> as well as freedom from deadlock. </a:t>
            </a:r>
          </a:p>
          <a:p>
            <a:pPr lvl="1"/>
            <a:r>
              <a:rPr lang="en-US" dirty="0" smtClean="0"/>
              <a:t>Unlocking </a:t>
            </a:r>
            <a:r>
              <a:rPr lang="en-US" dirty="0"/>
              <a:t>may occur earlier in the tree-locking protocol than in the two-phase locking protocol. </a:t>
            </a:r>
            <a:endParaRPr lang="en-US" dirty="0" smtClean="0"/>
          </a:p>
          <a:p>
            <a:pPr lvl="2"/>
            <a:r>
              <a:rPr lang="en-US" dirty="0" smtClean="0"/>
              <a:t>shorter </a:t>
            </a:r>
            <a:r>
              <a:rPr lang="en-US" dirty="0"/>
              <a:t>waiting times, and increase in concurrency </a:t>
            </a:r>
          </a:p>
          <a:p>
            <a:pPr lvl="2"/>
            <a:r>
              <a:rPr lang="en-US" dirty="0" smtClean="0"/>
              <a:t>protocol </a:t>
            </a:r>
            <a:r>
              <a:rPr lang="en-US" dirty="0"/>
              <a:t>is deadlock-free, no rollbacks are required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Disadvantages:</a:t>
            </a:r>
            <a:endParaRPr lang="en-US" dirty="0"/>
          </a:p>
          <a:p>
            <a:pPr lvl="1"/>
            <a:r>
              <a:rPr lang="en-US" dirty="0"/>
              <a:t>Transactions may have to lock data items that </a:t>
            </a:r>
            <a:r>
              <a:rPr lang="en-US" dirty="0" smtClean="0"/>
              <a:t>it does not </a:t>
            </a:r>
            <a:r>
              <a:rPr lang="en-US" dirty="0"/>
              <a:t>access. </a:t>
            </a:r>
            <a:endParaRPr lang="en-US" dirty="0" smtClean="0"/>
          </a:p>
          <a:p>
            <a:pPr lvl="2"/>
            <a:r>
              <a:rPr lang="en-US" dirty="0" smtClean="0"/>
              <a:t>increased </a:t>
            </a:r>
            <a:r>
              <a:rPr lang="en-US" dirty="0"/>
              <a:t>locking overhead, and additional waiting time </a:t>
            </a:r>
          </a:p>
          <a:p>
            <a:pPr lvl="2"/>
            <a:r>
              <a:rPr lang="en-US" dirty="0"/>
              <a:t>potential decrease in concurrency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028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Time Stamp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ased Protocol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Each transaction is issued a timestamp when it enters the system. If an old transaction </a:t>
            </a:r>
            <a:r>
              <a:rPr lang="en-US" i="1" dirty="0"/>
              <a:t>Ti </a:t>
            </a:r>
            <a:r>
              <a:rPr lang="en-US" dirty="0"/>
              <a:t>has time-stamp TS(</a:t>
            </a:r>
            <a:r>
              <a:rPr lang="en-US" i="1" dirty="0"/>
              <a:t>Ti</a:t>
            </a:r>
            <a:r>
              <a:rPr lang="en-US" dirty="0"/>
              <a:t>), a new transaction 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is assigned time-stamp TS(</a:t>
            </a:r>
            <a:r>
              <a:rPr lang="en-US" i="1" dirty="0" err="1"/>
              <a:t>Tj</a:t>
            </a:r>
            <a:r>
              <a:rPr lang="en-US" dirty="0"/>
              <a:t>) such that TS(</a:t>
            </a:r>
            <a:r>
              <a:rPr lang="en-US" i="1" dirty="0"/>
              <a:t>Ti</a:t>
            </a:r>
            <a:r>
              <a:rPr lang="en-US" dirty="0"/>
              <a:t>) &lt;TS(</a:t>
            </a:r>
            <a:r>
              <a:rPr lang="en-US" i="1" dirty="0" err="1"/>
              <a:t>Tj</a:t>
            </a:r>
            <a:r>
              <a:rPr lang="en-US" dirty="0"/>
              <a:t>). </a:t>
            </a:r>
          </a:p>
          <a:p>
            <a:pPr algn="just"/>
            <a:r>
              <a:rPr lang="en-US" dirty="0"/>
              <a:t>The protocol manages concurrent execution such that the time-stamps determine the </a:t>
            </a:r>
            <a:r>
              <a:rPr lang="en-US" dirty="0" err="1"/>
              <a:t>serializability</a:t>
            </a:r>
            <a:r>
              <a:rPr lang="en-US" dirty="0"/>
              <a:t> order. </a:t>
            </a:r>
          </a:p>
          <a:p>
            <a:pPr algn="just"/>
            <a:r>
              <a:rPr lang="en-US" dirty="0"/>
              <a:t>In order to assure such behavior, the protocol maintains for each data </a:t>
            </a:r>
            <a:r>
              <a:rPr lang="en-US" i="1" dirty="0"/>
              <a:t>Q </a:t>
            </a:r>
            <a:r>
              <a:rPr lang="en-US" dirty="0"/>
              <a:t>two timestamp values: </a:t>
            </a:r>
            <a:endParaRPr lang="en-US" dirty="0" smtClean="0"/>
          </a:p>
          <a:p>
            <a:pPr lvl="1" algn="just"/>
            <a:r>
              <a:rPr lang="en-US" b="1" dirty="0" smtClean="0"/>
              <a:t>W-timestamp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  <a:endParaRPr lang="en-US" dirty="0"/>
          </a:p>
          <a:p>
            <a:pPr lvl="1" algn="just"/>
            <a:r>
              <a:rPr lang="en-US" b="1" dirty="0"/>
              <a:t>R-timestamp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36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Use the value of the </a:t>
            </a:r>
            <a:r>
              <a:rPr lang="en-US" i="1" dirty="0"/>
              <a:t>system clock</a:t>
            </a:r>
            <a:r>
              <a:rPr lang="en-US" dirty="0"/>
              <a:t> as the timestamp; that is, a transaction’s timestamp is equal to the value of the clock when the transaction enters the system.</a:t>
            </a:r>
          </a:p>
          <a:p>
            <a:pPr lvl="1" algn="just"/>
            <a:r>
              <a:rPr lang="en-US" dirty="0"/>
              <a:t>Use a </a:t>
            </a:r>
            <a:r>
              <a:rPr lang="en-US" i="1" dirty="0"/>
              <a:t>logical counter</a:t>
            </a:r>
            <a:r>
              <a:rPr lang="en-US" dirty="0"/>
              <a:t> that is incremented after a new timestamp has been assigned; that is, a transaction’s timestamp is equal to the value of the counter when the transaction enters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23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Concurrency Control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Concurrency control mechanism is responsible for maintaining the database </a:t>
            </a:r>
            <a:r>
              <a:rPr lang="en-US" b="1" dirty="0" smtClean="0"/>
              <a:t>consistency</a:t>
            </a:r>
            <a:r>
              <a:rPr lang="en-US" dirty="0" smtClean="0"/>
              <a:t> in case of </a:t>
            </a:r>
            <a:r>
              <a:rPr lang="en-US" b="1" dirty="0" smtClean="0"/>
              <a:t>concurrent execution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Following are the most common concurrency control protocols: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Lock based protocol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Graph Based protocol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Time stamp </a:t>
            </a:r>
            <a:r>
              <a:rPr lang="en-US" dirty="0">
                <a:solidFill>
                  <a:srgbClr val="FF0000"/>
                </a:solidFill>
              </a:rPr>
              <a:t>based </a:t>
            </a:r>
            <a:r>
              <a:rPr lang="en-US" dirty="0" smtClean="0">
                <a:solidFill>
                  <a:srgbClr val="FF0000"/>
                </a:solidFill>
              </a:rPr>
              <a:t>protocol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Validation </a:t>
            </a:r>
            <a:r>
              <a:rPr lang="en-US" dirty="0">
                <a:solidFill>
                  <a:srgbClr val="FF0000"/>
                </a:solidFill>
              </a:rPr>
              <a:t>based </a:t>
            </a:r>
            <a:r>
              <a:rPr lang="en-US" dirty="0" smtClean="0">
                <a:solidFill>
                  <a:srgbClr val="FF0000"/>
                </a:solidFill>
              </a:rPr>
              <a:t>protocol</a:t>
            </a:r>
          </a:p>
        </p:txBody>
      </p:sp>
    </p:spTree>
    <p:extLst>
      <p:ext uri="{BB962C8B-B14F-4D97-AF65-F5344CB8AC3E}">
        <p14:creationId xmlns="" xmlns:p14="http://schemas.microsoft.com/office/powerpoint/2010/main" val="329851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Precedence Graph for Time stamp ordering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895600"/>
            <a:ext cx="5048955" cy="133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Protocol: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dirty="0"/>
              <a:t>To illustrate this protocol, we consider transactions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T</a:t>
            </a:r>
            <a:r>
              <a:rPr lang="en-US" baseline="-25000" dirty="0"/>
              <a:t>2</a:t>
            </a:r>
            <a:r>
              <a:rPr lang="en-US" dirty="0" smtClean="0"/>
              <a:t>. </a:t>
            </a:r>
            <a:r>
              <a:rPr lang="en-US" dirty="0"/>
              <a:t>Transaction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displays the contents of accounts A and B:</a:t>
            </a:r>
            <a:endParaRPr lang="en-US" sz="2400" dirty="0"/>
          </a:p>
          <a:p>
            <a:pPr lvl="1" algn="just">
              <a:defRPr/>
            </a:pPr>
            <a:r>
              <a:rPr lang="en-US" b="1" dirty="0" smtClean="0"/>
              <a:t>T</a:t>
            </a:r>
            <a:r>
              <a:rPr lang="en-US" sz="3200" b="1" baseline="-25000" dirty="0" smtClean="0"/>
              <a:t>1</a:t>
            </a:r>
            <a:r>
              <a:rPr lang="en-US" b="1" dirty="0" smtClean="0"/>
              <a:t>: </a:t>
            </a:r>
            <a:endParaRPr lang="en-US" b="1" dirty="0"/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</a:t>
            </a:r>
            <a:r>
              <a:rPr lang="en-US" b="1" dirty="0" smtClean="0"/>
              <a:t>);</a:t>
            </a:r>
          </a:p>
          <a:p>
            <a:pPr lvl="1" algn="just">
              <a:defRPr/>
            </a:pPr>
            <a:r>
              <a:rPr lang="en-US" b="1" dirty="0" smtClean="0"/>
              <a:t>T</a:t>
            </a:r>
            <a:r>
              <a:rPr lang="en-US" sz="3200" b="1" baseline="-25000" dirty="0"/>
              <a:t>2</a:t>
            </a:r>
            <a:r>
              <a:rPr lang="en-US" b="1" dirty="0" smtClean="0"/>
              <a:t>: </a:t>
            </a:r>
            <a:endParaRPr lang="en-US" b="1" dirty="0"/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B := B </a:t>
            </a:r>
            <a:r>
              <a:rPr lang="ja-JP" altLang="en-US" b="1" dirty="0">
                <a:ea typeface="ＭＳ Ｐゴシック" charset="-128"/>
              </a:rPr>
              <a:t>−</a:t>
            </a:r>
            <a:r>
              <a:rPr lang="en-US" b="1" dirty="0"/>
              <a:t>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A := A + 50;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endParaRPr lang="en-US" b="1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70174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31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In presenting schedules under the timestamp protocol, we shall assume that a transaction is assigned a timestamp immediately before its first instruction. Thus, in schedule 3, </a:t>
            </a:r>
            <a:r>
              <a:rPr lang="en-US" sz="2400" dirty="0" smtClean="0"/>
              <a:t>TS(T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</a:t>
            </a:r>
            <a:r>
              <a:rPr lang="en-US" sz="2400" dirty="0"/>
              <a:t>&lt; </a:t>
            </a:r>
            <a:r>
              <a:rPr lang="en-US" sz="2400" dirty="0" smtClean="0"/>
              <a:t>TS(T</a:t>
            </a:r>
            <a:r>
              <a:rPr lang="en-US" sz="2400" baseline="-25000" dirty="0"/>
              <a:t>2</a:t>
            </a:r>
            <a:r>
              <a:rPr lang="en-US" sz="2400" dirty="0" smtClean="0"/>
              <a:t>), </a:t>
            </a:r>
            <a:r>
              <a:rPr lang="en-US" sz="2400" dirty="0"/>
              <a:t>and the schedule is possible under the timestamp protocol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Schedule 3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000"/>
            <a:ext cx="40306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195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/>
              <a:t>We assume that each transaction T</a:t>
            </a:r>
            <a:r>
              <a:rPr lang="en-US" baseline="-25000" dirty="0"/>
              <a:t>i</a:t>
            </a:r>
            <a:r>
              <a:rPr lang="en-US" dirty="0"/>
              <a:t> executes in two or three different phases in its lifetime, depending on whether it is a read-only or an update transaction. The phases are, in order, </a:t>
            </a:r>
          </a:p>
          <a:p>
            <a:pPr lvl="1" algn="just">
              <a:defRPr/>
            </a:pPr>
            <a:r>
              <a:rPr lang="en-US" b="1" i="1" dirty="0"/>
              <a:t>Read phase</a:t>
            </a:r>
            <a:r>
              <a:rPr lang="en-US" b="1" dirty="0"/>
              <a:t>. </a:t>
            </a:r>
            <a:r>
              <a:rPr lang="en-US" dirty="0"/>
              <a:t>During this phase, the system executes transaction T</a:t>
            </a:r>
            <a:r>
              <a:rPr lang="en-US" sz="3200" baseline="-25000" dirty="0"/>
              <a:t>i</a:t>
            </a:r>
            <a:r>
              <a:rPr lang="en-US" dirty="0"/>
              <a:t>. It reads the values of the various data items and stores them in variables local to T</a:t>
            </a:r>
            <a:r>
              <a:rPr lang="en-US" sz="3200" baseline="-25000" dirty="0"/>
              <a:t>i</a:t>
            </a:r>
            <a:r>
              <a:rPr lang="en-US" dirty="0"/>
              <a:t>. It performs all write operations on temporary local variables, without updates of the actual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3029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/>
              <a:t>Validation phase</a:t>
            </a:r>
            <a:r>
              <a:rPr lang="en-US" b="1" dirty="0"/>
              <a:t>. </a:t>
            </a:r>
            <a:r>
              <a:rPr lang="en-US" dirty="0"/>
              <a:t>Transaction T</a:t>
            </a:r>
            <a:r>
              <a:rPr lang="en-US" baseline="-25000" dirty="0"/>
              <a:t>i</a:t>
            </a:r>
            <a:r>
              <a:rPr lang="en-US" dirty="0"/>
              <a:t> performs a validation test to determine whether it can copy to the database the temporary local variables that hold the results of write operations without causing a violation of </a:t>
            </a:r>
            <a:r>
              <a:rPr lang="en-US" dirty="0" err="1"/>
              <a:t>serializability</a:t>
            </a:r>
            <a:r>
              <a:rPr lang="en-US" dirty="0"/>
              <a:t>.</a:t>
            </a:r>
          </a:p>
          <a:p>
            <a:pPr lvl="1" algn="just"/>
            <a:r>
              <a:rPr lang="en-US" b="1" i="1" dirty="0"/>
              <a:t>Write phase</a:t>
            </a:r>
            <a:r>
              <a:rPr lang="en-US" b="1" dirty="0"/>
              <a:t>. </a:t>
            </a:r>
            <a:r>
              <a:rPr lang="en-US" dirty="0"/>
              <a:t>If transaction T</a:t>
            </a:r>
            <a:r>
              <a:rPr lang="en-US" baseline="-25000" dirty="0"/>
              <a:t>i</a:t>
            </a:r>
            <a:r>
              <a:rPr lang="en-US" dirty="0"/>
              <a:t> succeeds in validation (step 2), then the system applies the actual updates to the database. Otherwise, the system rolls back T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424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Each transaction Ti has 3 timestamps </a:t>
            </a:r>
            <a:endParaRPr lang="en-US" sz="2800" dirty="0" smtClean="0"/>
          </a:p>
          <a:p>
            <a:pPr lvl="1"/>
            <a:r>
              <a:rPr lang="en-US" dirty="0" smtClean="0"/>
              <a:t>Start(Ti</a:t>
            </a:r>
            <a:r>
              <a:rPr lang="en-US" dirty="0"/>
              <a:t>) : the time when Ti started its execution </a:t>
            </a:r>
          </a:p>
          <a:p>
            <a:pPr lvl="1"/>
            <a:r>
              <a:rPr lang="en-US" dirty="0"/>
              <a:t>Validation(Ti): the time when Ti entered its validation phase </a:t>
            </a:r>
          </a:p>
          <a:p>
            <a:pPr lvl="1"/>
            <a:r>
              <a:rPr lang="en-US" dirty="0"/>
              <a:t>Finish(Ti) : the time when Ti finished its write phase 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4457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482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Lock-Based Protocols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Inconsistency occurs when two transactions attempt to modify the same data item at the same time. </a:t>
            </a:r>
            <a:endParaRPr lang="en-US" dirty="0"/>
          </a:p>
          <a:p>
            <a:pPr algn="just"/>
            <a:r>
              <a:rPr lang="en-US" b="1" dirty="0" smtClean="0"/>
              <a:t>Solution to this problem is : if one transaction is accessing a data item then, no other transaction should be allowed to modify that data item.</a:t>
            </a:r>
          </a:p>
          <a:p>
            <a:pPr algn="just"/>
            <a:r>
              <a:rPr lang="en-US" dirty="0" smtClean="0"/>
              <a:t>Locks are used to implement this general solution.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Lock-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a variable associated with each data item that describes the status of the item with respect to possible operations that can be applied to it.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1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There are two types of locks: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Binary locks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Shared/Exclusive </a:t>
            </a:r>
            <a:r>
              <a:rPr lang="en-US" dirty="0" smtClean="0">
                <a:solidFill>
                  <a:srgbClr val="FF0000"/>
                </a:solidFill>
              </a:rPr>
              <a:t>locks</a:t>
            </a:r>
            <a:endParaRPr lang="en-US" dirty="0" smtClean="0"/>
          </a:p>
          <a:p>
            <a:pPr algn="just"/>
            <a:r>
              <a:rPr lang="en-US" dirty="0" smtClean="0"/>
              <a:t>A binary lock can have two states</a:t>
            </a:r>
            <a:r>
              <a:rPr lang="en-US" i="1" dirty="0" smtClean="0"/>
              <a:t>-locked and unlocked. </a:t>
            </a:r>
          </a:p>
          <a:p>
            <a:pPr algn="just"/>
            <a:r>
              <a:rPr lang="en-US" dirty="0" smtClean="0"/>
              <a:t>The function lock(X) tells that whether data item X is locked or not at a given time. </a:t>
            </a:r>
          </a:p>
          <a:p>
            <a:pPr algn="just"/>
            <a:r>
              <a:rPr lang="en-US" dirty="0" smtClean="0"/>
              <a:t>If lock(X)=1 then, X is locked and if lock(X)=0 then, X is not locked.</a:t>
            </a:r>
          </a:p>
          <a:p>
            <a:pPr algn="just"/>
            <a:r>
              <a:rPr lang="en-US" dirty="0" smtClean="0"/>
              <a:t>A transaction can request and release a lock on data item X by using following two instructions:</a:t>
            </a:r>
          </a:p>
          <a:p>
            <a:pPr lvl="1" algn="just"/>
            <a:r>
              <a:rPr lang="en-US" dirty="0" err="1" smtClean="0"/>
              <a:t>Lock_item</a:t>
            </a:r>
            <a:r>
              <a:rPr lang="en-US" dirty="0" smtClean="0"/>
              <a:t>(X)</a:t>
            </a:r>
          </a:p>
          <a:p>
            <a:pPr lvl="1" algn="just"/>
            <a:r>
              <a:rPr lang="en-US" dirty="0" err="1" smtClean="0"/>
              <a:t>unlock_item</a:t>
            </a:r>
            <a:r>
              <a:rPr lang="en-US" dirty="0" smtClean="0"/>
              <a:t>(X)</a:t>
            </a:r>
          </a:p>
        </p:txBody>
      </p:sp>
    </p:spTree>
    <p:extLst>
      <p:ext uri="{BB962C8B-B14F-4D97-AF65-F5344CB8AC3E}">
        <p14:creationId xmlns="" xmlns:p14="http://schemas.microsoft.com/office/powerpoint/2010/main" val="294379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Drawback of binary lock: </a:t>
            </a:r>
            <a:r>
              <a:rPr lang="en-US" dirty="0" smtClean="0"/>
              <a:t>At a given point of time, at most one transaction can hold a lock on data item X. But, in database system it should be allowed that multiple transactions may access a data item only for reading.</a:t>
            </a:r>
          </a:p>
          <a:p>
            <a:pPr algn="just"/>
            <a:r>
              <a:rPr lang="en-US" dirty="0" smtClean="0"/>
              <a:t>To overcome this problem, we use shared/exclusive lock.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832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379" t="28646" r="19766" b="42708"/>
          <a:stretch/>
        </p:blipFill>
        <p:spPr bwMode="auto">
          <a:xfrm>
            <a:off x="609601" y="1524000"/>
            <a:ext cx="8001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7046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858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77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Compatibility Function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Compatibility function can be defined as:</a:t>
            </a:r>
          </a:p>
          <a:p>
            <a:pPr lvl="1" algn="just"/>
            <a:r>
              <a:rPr lang="en-US" sz="2600" dirty="0" smtClean="0"/>
              <a:t>Let M and N be two lock modes. Now suppose that a transaction Ti requests a lock of mode M on data item A on which transaction </a:t>
            </a:r>
            <a:r>
              <a:rPr lang="en-US" sz="2600" dirty="0" err="1" smtClean="0"/>
              <a:t>Tj</a:t>
            </a:r>
            <a:r>
              <a:rPr lang="en-US" sz="2600" dirty="0" smtClean="0"/>
              <a:t> currently holds a lock of mode N. If transaction Ti can be granted a lock on A immediately </a:t>
            </a:r>
            <a:r>
              <a:rPr lang="en-US" sz="2600" dirty="0" err="1" smtClean="0"/>
              <a:t>inspite</a:t>
            </a:r>
            <a:r>
              <a:rPr lang="en-US" sz="2600" dirty="0" smtClean="0"/>
              <a:t> of presence of lock of mode N, then mode M is said to be compatible with mode N.</a:t>
            </a:r>
          </a:p>
          <a:p>
            <a:pPr lvl="1" algn="just"/>
            <a:endParaRPr lang="en-US" sz="2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8023" t="27430" r="34993" b="54688"/>
          <a:stretch/>
        </p:blipFill>
        <p:spPr bwMode="auto">
          <a:xfrm>
            <a:off x="2895600" y="4724400"/>
            <a:ext cx="3352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8779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379" t="23091" r="21328" b="13714"/>
          <a:stretch/>
        </p:blipFill>
        <p:spPr bwMode="auto">
          <a:xfrm>
            <a:off x="838200" y="15240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6844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9541</TotalTime>
  <Words>1521</Words>
  <Application>Microsoft Office PowerPoint</Application>
  <PresentationFormat>On-screen Show (4:3)</PresentationFormat>
  <Paragraphs>133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Concurrency Control</vt:lpstr>
      <vt:lpstr>Concurrency Control</vt:lpstr>
      <vt:lpstr>Lock-Based Protocols </vt:lpstr>
      <vt:lpstr>Locks</vt:lpstr>
      <vt:lpstr>Locks</vt:lpstr>
      <vt:lpstr>Locks</vt:lpstr>
      <vt:lpstr>Locks</vt:lpstr>
      <vt:lpstr>Compatibility Function</vt:lpstr>
      <vt:lpstr>Pitfalls of Lock-Based Protocols </vt:lpstr>
      <vt:lpstr>Pitfalls of Lock-Based Protocols </vt:lpstr>
      <vt:lpstr>Starvation-  Example</vt:lpstr>
      <vt:lpstr>Lock-Based Protocols </vt:lpstr>
      <vt:lpstr>The Two-Phase Locking Protocol </vt:lpstr>
      <vt:lpstr>Graph Based Protocol</vt:lpstr>
      <vt:lpstr>Graph Based Protocol</vt:lpstr>
      <vt:lpstr>Graph Based Protocol: Example</vt:lpstr>
      <vt:lpstr>Graph Based Protocol</vt:lpstr>
      <vt:lpstr>Time Stamp Based Protocol</vt:lpstr>
      <vt:lpstr>Time Stamp Based Protocol</vt:lpstr>
      <vt:lpstr>  Precedence Graph for Time stamp ordering</vt:lpstr>
      <vt:lpstr>Time Stamp Based Protocol: Example</vt:lpstr>
      <vt:lpstr>Time Stamp Based Protocol</vt:lpstr>
      <vt:lpstr>Validation Based Protocol</vt:lpstr>
      <vt:lpstr>Validation Based Protocol</vt:lpstr>
      <vt:lpstr>Validation Based Protocol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1036</cp:revision>
  <dcterms:created xsi:type="dcterms:W3CDTF">2013-08-21T06:36:47Z</dcterms:created>
  <dcterms:modified xsi:type="dcterms:W3CDTF">2023-04-02T08:32:59Z</dcterms:modified>
</cp:coreProperties>
</file>