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300" r:id="rId2"/>
    <p:sldId id="256" r:id="rId3"/>
    <p:sldId id="257" r:id="rId4"/>
    <p:sldId id="278" r:id="rId5"/>
    <p:sldId id="258" r:id="rId6"/>
    <p:sldId id="297" r:id="rId7"/>
    <p:sldId id="277" r:id="rId8"/>
    <p:sldId id="298" r:id="rId9"/>
    <p:sldId id="259" r:id="rId10"/>
    <p:sldId id="272" r:id="rId11"/>
    <p:sldId id="280" r:id="rId12"/>
    <p:sldId id="281" r:id="rId13"/>
    <p:sldId id="282" r:id="rId14"/>
    <p:sldId id="273" r:id="rId15"/>
    <p:sldId id="301" r:id="rId16"/>
    <p:sldId id="276" r:id="rId17"/>
    <p:sldId id="274" r:id="rId18"/>
    <p:sldId id="312" r:id="rId19"/>
    <p:sldId id="275" r:id="rId20"/>
    <p:sldId id="302" r:id="rId21"/>
    <p:sldId id="314" r:id="rId22"/>
    <p:sldId id="313" r:id="rId23"/>
    <p:sldId id="279" r:id="rId24"/>
    <p:sldId id="303" r:id="rId25"/>
    <p:sldId id="304" r:id="rId26"/>
    <p:sldId id="283" r:id="rId27"/>
    <p:sldId id="284" r:id="rId28"/>
    <p:sldId id="305" r:id="rId29"/>
    <p:sldId id="285" r:id="rId30"/>
    <p:sldId id="321" r:id="rId31"/>
    <p:sldId id="286" r:id="rId32"/>
    <p:sldId id="287" r:id="rId33"/>
    <p:sldId id="306" r:id="rId34"/>
    <p:sldId id="288" r:id="rId35"/>
    <p:sldId id="307" r:id="rId36"/>
    <p:sldId id="289" r:id="rId37"/>
    <p:sldId id="308" r:id="rId38"/>
    <p:sldId id="326" r:id="rId39"/>
    <p:sldId id="325" r:id="rId40"/>
    <p:sldId id="315" r:id="rId41"/>
    <p:sldId id="290" r:id="rId42"/>
    <p:sldId id="309" r:id="rId43"/>
    <p:sldId id="328" r:id="rId44"/>
    <p:sldId id="327" r:id="rId45"/>
    <p:sldId id="322" r:id="rId46"/>
    <p:sldId id="324" r:id="rId47"/>
    <p:sldId id="323" r:id="rId48"/>
    <p:sldId id="311" r:id="rId49"/>
    <p:sldId id="316" r:id="rId50"/>
    <p:sldId id="291" r:id="rId51"/>
    <p:sldId id="310" r:id="rId52"/>
    <p:sldId id="335" r:id="rId53"/>
    <p:sldId id="334" r:id="rId54"/>
    <p:sldId id="260" r:id="rId55"/>
    <p:sldId id="261" r:id="rId56"/>
    <p:sldId id="262" r:id="rId57"/>
    <p:sldId id="263" r:id="rId58"/>
    <p:sldId id="264" r:id="rId59"/>
    <p:sldId id="317" r:id="rId60"/>
    <p:sldId id="267" r:id="rId61"/>
    <p:sldId id="320" r:id="rId62"/>
    <p:sldId id="268" r:id="rId63"/>
    <p:sldId id="319" r:id="rId64"/>
    <p:sldId id="269" r:id="rId65"/>
    <p:sldId id="336" r:id="rId66"/>
    <p:sldId id="337" r:id="rId67"/>
    <p:sldId id="338" r:id="rId68"/>
    <p:sldId id="339" r:id="rId69"/>
    <p:sldId id="340" r:id="rId70"/>
    <p:sldId id="342" r:id="rId71"/>
    <p:sldId id="341" r:id="rId72"/>
    <p:sldId id="343" r:id="rId73"/>
    <p:sldId id="329" r:id="rId74"/>
    <p:sldId id="344" r:id="rId75"/>
    <p:sldId id="270" r:id="rId76"/>
    <p:sldId id="347" r:id="rId77"/>
    <p:sldId id="330" r:id="rId78"/>
    <p:sldId id="271" r:id="rId79"/>
    <p:sldId id="333" r:id="rId80"/>
    <p:sldId id="331" r:id="rId81"/>
    <p:sldId id="348" r:id="rId82"/>
    <p:sldId id="350" r:id="rId83"/>
    <p:sldId id="351" r:id="rId84"/>
    <p:sldId id="352" r:id="rId85"/>
    <p:sldId id="354" r:id="rId86"/>
    <p:sldId id="356" r:id="rId87"/>
    <p:sldId id="345" r:id="rId88"/>
    <p:sldId id="358" r:id="rId89"/>
    <p:sldId id="360" r:id="rId90"/>
    <p:sldId id="362" r:id="rId91"/>
    <p:sldId id="363" r:id="rId92"/>
    <p:sldId id="364" r:id="rId93"/>
    <p:sldId id="365" r:id="rId94"/>
    <p:sldId id="367" r:id="rId95"/>
    <p:sldId id="368" r:id="rId96"/>
    <p:sldId id="366" r:id="rId97"/>
    <p:sldId id="369" r:id="rId98"/>
    <p:sldId id="370" r:id="rId99"/>
    <p:sldId id="371" r:id="rId100"/>
    <p:sldId id="372" r:id="rId101"/>
    <p:sldId id="373" r:id="rId1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7" d="100"/>
          <a:sy n="77" d="100"/>
        </p:scale>
        <p:origin x="-117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9DD2F66-C4F1-412D-84F8-B776663C9DA3}" type="datetimeFigureOut">
              <a:rPr lang="en-US" smtClean="0"/>
              <a:pPr/>
              <a:t>4/23/2023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2564A15-B3EB-45A4-8B65-AA42F12EF05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DD2F66-C4F1-412D-84F8-B776663C9DA3}"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64A15-B3EB-45A4-8B65-AA42F12EF0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DD2F66-C4F1-412D-84F8-B776663C9DA3}"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64A15-B3EB-45A4-8B65-AA42F12EF05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DD2F66-C4F1-412D-84F8-B776663C9DA3}"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64A15-B3EB-45A4-8B65-AA42F12EF05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9DD2F66-C4F1-412D-84F8-B776663C9DA3}"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64A15-B3EB-45A4-8B65-AA42F12EF05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9DD2F66-C4F1-412D-84F8-B776663C9DA3}" type="datetimeFigureOut">
              <a:rPr lang="en-US" smtClean="0"/>
              <a:pPr/>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64A15-B3EB-45A4-8B65-AA42F12EF05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9DD2F66-C4F1-412D-84F8-B776663C9DA3}" type="datetimeFigureOut">
              <a:rPr lang="en-US" smtClean="0"/>
              <a:pPr/>
              <a:t>4/23/2023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564A15-B3EB-45A4-8B65-AA42F12EF05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9DD2F66-C4F1-412D-84F8-B776663C9DA3}" type="datetimeFigureOut">
              <a:rPr lang="en-US" smtClean="0"/>
              <a:pPr/>
              <a:t>4/23/2023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564A15-B3EB-45A4-8B65-AA42F12EF05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DD2F66-C4F1-412D-84F8-B776663C9DA3}" type="datetimeFigureOut">
              <a:rPr lang="en-US" smtClean="0"/>
              <a:pPr/>
              <a:t>4/23/2023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564A15-B3EB-45A4-8B65-AA42F12EF0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9DD2F66-C4F1-412D-84F8-B776663C9DA3}" type="datetimeFigureOut">
              <a:rPr lang="en-US" smtClean="0"/>
              <a:pPr/>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64A15-B3EB-45A4-8B65-AA42F12EF05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9DD2F66-C4F1-412D-84F8-B776663C9DA3}" type="datetimeFigureOut">
              <a:rPr lang="en-US" smtClean="0"/>
              <a:pPr/>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2564A15-B3EB-45A4-8B65-AA42F12EF05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9DD2F66-C4F1-412D-84F8-B776663C9DA3}" type="datetimeFigureOut">
              <a:rPr lang="en-US" smtClean="0"/>
              <a:pPr/>
              <a:t>4/23/2023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2564A15-B3EB-45A4-8B65-AA42F12EF05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851648" cy="2438400"/>
          </a:xfrm>
        </p:spPr>
        <p:txBody>
          <a:bodyPr>
            <a:normAutofit fontScale="90000"/>
          </a:bodyPr>
          <a:lstStyle/>
          <a:p>
            <a:pPr algn="ctr"/>
            <a:r>
              <a:rPr lang="en-US" sz="8000" dirty="0" smtClean="0"/>
              <a:t>Programming Constructs in Databases</a:t>
            </a:r>
            <a:endParaRPr lang="en-US" sz="8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PL/SQL block types</a:t>
            </a:r>
            <a:endParaRPr lang="en-US" dirty="0"/>
          </a:p>
        </p:txBody>
      </p:sp>
      <p:pic>
        <p:nvPicPr>
          <p:cNvPr id="4" name="Content Placeholder 3"/>
          <p:cNvPicPr>
            <a:picLocks noGrp="1" noChangeAspect="1"/>
          </p:cNvPicPr>
          <p:nvPr>
            <p:ph idx="1"/>
          </p:nvPr>
        </p:nvPicPr>
        <p:blipFill rotWithShape="1">
          <a:blip r:embed="rId2"/>
          <a:srcRect l="8031" t="21881" r="23648" b="12152"/>
          <a:stretch/>
        </p:blipFill>
        <p:spPr>
          <a:xfrm>
            <a:off x="685800" y="2133600"/>
            <a:ext cx="7283116" cy="3953691"/>
          </a:xfrm>
          <a:prstGeom prst="rect">
            <a:avLst/>
          </a:prstGeom>
        </p:spPr>
      </p:pic>
    </p:spTree>
    <p:extLst>
      <p:ext uri="{BB962C8B-B14F-4D97-AF65-F5344CB8AC3E}">
        <p14:creationId xmlns:p14="http://schemas.microsoft.com/office/powerpoint/2010/main" xmlns="" val="364009750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Now check, whether that data is in back up table  when we deleted it from the main table. (as Trigger will work on the Backup table, when we delete it from the Main table, it will be stored in the Back up table)</a:t>
            </a:r>
          </a:p>
          <a:p>
            <a:r>
              <a:rPr lang="en-US" dirty="0" smtClean="0"/>
              <a:t>Select * from backup;</a:t>
            </a:r>
          </a:p>
          <a:p>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sz="half" idx="1"/>
          </p:nvPr>
        </p:nvSpPr>
        <p:spPr/>
        <p:txBody>
          <a:bodyPr/>
          <a:lstStyle/>
          <a:p>
            <a:r>
              <a:rPr lang="en-US" dirty="0" smtClean="0"/>
              <a:t>This row was deleted from the Main table.</a:t>
            </a:r>
          </a:p>
          <a:p>
            <a:r>
              <a:rPr lang="en-US" dirty="0" smtClean="0"/>
              <a:t>Data was inserted automatically in to </a:t>
            </a:r>
            <a:r>
              <a:rPr lang="en-US" b="1" dirty="0" smtClean="0"/>
              <a:t>Back up table </a:t>
            </a:r>
            <a:r>
              <a:rPr lang="en-US" dirty="0" smtClean="0"/>
              <a:t>whenever data is deleted from the </a:t>
            </a:r>
            <a:r>
              <a:rPr lang="en-US" b="1" dirty="0" smtClean="0"/>
              <a:t>Main table.</a:t>
            </a:r>
            <a:endParaRPr lang="en-US" b="1" dirty="0"/>
          </a:p>
        </p:txBody>
      </p:sp>
      <p:sp>
        <p:nvSpPr>
          <p:cNvPr id="6" name="Content Placeholder 5"/>
          <p:cNvSpPr>
            <a:spLocks noGrp="1"/>
          </p:cNvSpPr>
          <p:nvPr>
            <p:ph sz="half" idx="2"/>
          </p:nvPr>
        </p:nvSpPr>
        <p:spPr/>
        <p:txBody>
          <a:bodyPr/>
          <a:lstStyle/>
          <a:p>
            <a:endParaRPr lang="en-US"/>
          </a:p>
        </p:txBody>
      </p:sp>
      <p:pic>
        <p:nvPicPr>
          <p:cNvPr id="7170" name="Picture 2"/>
          <p:cNvPicPr>
            <a:picLocks noChangeAspect="1" noChangeArrowheads="1"/>
          </p:cNvPicPr>
          <p:nvPr/>
        </p:nvPicPr>
        <p:blipFill>
          <a:blip r:embed="rId2"/>
          <a:srcRect/>
          <a:stretch>
            <a:fillRect/>
          </a:stretch>
        </p:blipFill>
        <p:spPr bwMode="auto">
          <a:xfrm>
            <a:off x="4724400" y="2133600"/>
            <a:ext cx="3667125" cy="37909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PL/SQL operators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rotWithShape="1">
          <a:blip r:embed="rId2"/>
          <a:srcRect l="13104" t="26042" r="29502" b="16667"/>
          <a:stretch/>
        </p:blipFill>
        <p:spPr>
          <a:xfrm>
            <a:off x="478808" y="1935480"/>
            <a:ext cx="7674591" cy="4307168"/>
          </a:xfrm>
          <a:prstGeom prst="rect">
            <a:avLst/>
          </a:prstGeom>
        </p:spPr>
      </p:pic>
    </p:spTree>
    <p:extLst>
      <p:ext uri="{BB962C8B-B14F-4D97-AF65-F5344CB8AC3E}">
        <p14:creationId xmlns:p14="http://schemas.microsoft.com/office/powerpoint/2010/main" xmlns="" val="29810622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operators</a:t>
            </a:r>
            <a:endParaRPr lang="en-US" dirty="0"/>
          </a:p>
        </p:txBody>
      </p:sp>
      <p:pic>
        <p:nvPicPr>
          <p:cNvPr id="4" name="Content Placeholder 3"/>
          <p:cNvPicPr>
            <a:picLocks noGrp="1" noChangeAspect="1"/>
          </p:cNvPicPr>
          <p:nvPr>
            <p:ph idx="1"/>
          </p:nvPr>
        </p:nvPicPr>
        <p:blipFill rotWithShape="1">
          <a:blip r:embed="rId2"/>
          <a:srcRect l="8031" t="18409" r="28529" b="12152"/>
          <a:stretch/>
        </p:blipFill>
        <p:spPr>
          <a:xfrm>
            <a:off x="483358" y="1951631"/>
            <a:ext cx="7898642" cy="4608918"/>
          </a:xfrm>
          <a:prstGeom prst="rect">
            <a:avLst/>
          </a:prstGeom>
        </p:spPr>
      </p:pic>
    </p:spTree>
    <p:extLst>
      <p:ext uri="{BB962C8B-B14F-4D97-AF65-F5344CB8AC3E}">
        <p14:creationId xmlns:p14="http://schemas.microsoft.com/office/powerpoint/2010/main" xmlns="" val="2896110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operators</a:t>
            </a:r>
            <a:endParaRPr lang="en-US" dirty="0"/>
          </a:p>
        </p:txBody>
      </p:sp>
      <p:pic>
        <p:nvPicPr>
          <p:cNvPr id="4" name="Content Placeholder 3"/>
          <p:cNvPicPr>
            <a:picLocks noGrp="1" noChangeAspect="1"/>
          </p:cNvPicPr>
          <p:nvPr>
            <p:ph idx="1"/>
          </p:nvPr>
        </p:nvPicPr>
        <p:blipFill rotWithShape="1">
          <a:blip r:embed="rId2"/>
          <a:srcRect l="8736" t="19662" r="23648" b="8680"/>
          <a:stretch/>
        </p:blipFill>
        <p:spPr>
          <a:xfrm>
            <a:off x="685800" y="2133600"/>
            <a:ext cx="7315200" cy="4358640"/>
          </a:xfrm>
          <a:prstGeom prst="rect">
            <a:avLst/>
          </a:prstGeom>
        </p:spPr>
      </p:pic>
    </p:spTree>
    <p:extLst>
      <p:ext uri="{BB962C8B-B14F-4D97-AF65-F5344CB8AC3E}">
        <p14:creationId xmlns:p14="http://schemas.microsoft.com/office/powerpoint/2010/main" xmlns="" val="9563684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Declaration</a:t>
            </a:r>
            <a:endParaRPr lang="en-US" dirty="0"/>
          </a:p>
        </p:txBody>
      </p:sp>
      <p:sp>
        <p:nvSpPr>
          <p:cNvPr id="3" name="Content Placeholder 2"/>
          <p:cNvSpPr>
            <a:spLocks noGrp="1"/>
          </p:cNvSpPr>
          <p:nvPr>
            <p:ph idx="1"/>
          </p:nvPr>
        </p:nvSpPr>
        <p:spPr/>
        <p:txBody>
          <a:bodyPr>
            <a:normAutofit/>
          </a:bodyPr>
          <a:lstStyle/>
          <a:p>
            <a:r>
              <a:rPr lang="en-US" sz="2400" dirty="0"/>
              <a:t>DECLARE</a:t>
            </a:r>
          </a:p>
          <a:p>
            <a:pPr lvl="1"/>
            <a:r>
              <a:rPr lang="en-US" dirty="0"/>
              <a:t>a number := 10;</a:t>
            </a:r>
          </a:p>
          <a:p>
            <a:pPr lvl="1"/>
            <a:r>
              <a:rPr lang="en-US" dirty="0"/>
              <a:t>b number := 20;</a:t>
            </a:r>
          </a:p>
          <a:p>
            <a:pPr lvl="1"/>
            <a:r>
              <a:rPr lang="en-US" dirty="0"/>
              <a:t>c number</a:t>
            </a:r>
            <a:r>
              <a:rPr lang="en-US" dirty="0" smtClean="0"/>
              <a:t>;</a:t>
            </a:r>
          </a:p>
          <a:p>
            <a:r>
              <a:rPr lang="en-US" sz="2400" dirty="0"/>
              <a:t>Declaring a Constant</a:t>
            </a:r>
          </a:p>
          <a:p>
            <a:pPr marL="708660" lvl="1" indent="-342900"/>
            <a:r>
              <a:rPr lang="en-US" dirty="0"/>
              <a:t>PI CONSTANT NUMBER := 3.141592654;</a:t>
            </a:r>
          </a:p>
        </p:txBody>
      </p:sp>
    </p:spTree>
    <p:extLst>
      <p:ext uri="{BB962C8B-B14F-4D97-AF65-F5344CB8AC3E}">
        <p14:creationId xmlns:p14="http://schemas.microsoft.com/office/powerpoint/2010/main" xmlns="" val="5827549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to Print Hello World!</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Program</a:t>
            </a:r>
            <a:endParaRPr lang="en-US" dirty="0"/>
          </a:p>
        </p:txBody>
      </p:sp>
      <p:sp>
        <p:nvSpPr>
          <p:cNvPr id="3" name="Content Placeholder 2"/>
          <p:cNvSpPr>
            <a:spLocks noGrp="1"/>
          </p:cNvSpPr>
          <p:nvPr>
            <p:ph idx="1"/>
          </p:nvPr>
        </p:nvSpPr>
        <p:spPr/>
        <p:txBody>
          <a:bodyPr/>
          <a:lstStyle/>
          <a:p>
            <a:pPr marL="0" indent="0">
              <a:buNone/>
            </a:pPr>
            <a:r>
              <a:rPr lang="en-US" dirty="0" smtClean="0"/>
              <a:t>DECLARE </a:t>
            </a:r>
          </a:p>
          <a:p>
            <a:pPr marL="0" indent="0">
              <a:buNone/>
            </a:pPr>
            <a:r>
              <a:rPr lang="en-US" dirty="0" smtClean="0"/>
              <a:t>message varchar2(20):= 'Hello, World!'; </a:t>
            </a:r>
          </a:p>
          <a:p>
            <a:pPr marL="0" indent="0">
              <a:buNone/>
            </a:pPr>
            <a:r>
              <a:rPr lang="en-US" dirty="0" smtClean="0"/>
              <a:t>BEGIN </a:t>
            </a:r>
          </a:p>
          <a:p>
            <a:pPr marL="0" indent="0">
              <a:buNone/>
            </a:pPr>
            <a:r>
              <a:rPr lang="en-US" dirty="0" err="1" smtClean="0"/>
              <a:t>dbms_output.put_line</a:t>
            </a:r>
            <a:r>
              <a:rPr lang="en-US" dirty="0" smtClean="0"/>
              <a:t>(message); </a:t>
            </a:r>
          </a:p>
          <a:p>
            <a:pPr marL="0" indent="0">
              <a:buNone/>
            </a:pPr>
            <a:r>
              <a:rPr lang="en-US" dirty="0" smtClean="0"/>
              <a:t>END; </a:t>
            </a:r>
            <a:endParaRPr lang="en-US" dirty="0"/>
          </a:p>
        </p:txBody>
      </p:sp>
    </p:spTree>
    <p:extLst>
      <p:ext uri="{BB962C8B-B14F-4D97-AF65-F5344CB8AC3E}">
        <p14:creationId xmlns:p14="http://schemas.microsoft.com/office/powerpoint/2010/main" xmlns="" val="32148470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534400" cy="1143000"/>
          </a:xfrm>
        </p:spPr>
        <p:txBody>
          <a:bodyPr/>
          <a:lstStyle/>
          <a:p>
            <a:r>
              <a:rPr lang="en-US" dirty="0"/>
              <a:t>Read a value during runtime</a:t>
            </a:r>
          </a:p>
        </p:txBody>
      </p:sp>
      <p:sp>
        <p:nvSpPr>
          <p:cNvPr id="3" name="Content Placeholder 2"/>
          <p:cNvSpPr>
            <a:spLocks noGrp="1"/>
          </p:cNvSpPr>
          <p:nvPr>
            <p:ph idx="1"/>
          </p:nvPr>
        </p:nvSpPr>
        <p:spPr/>
        <p:txBody>
          <a:bodyPr/>
          <a:lstStyle/>
          <a:p>
            <a:r>
              <a:rPr lang="en-US" dirty="0" smtClean="0"/>
              <a:t>Num</a:t>
            </a:r>
            <a:r>
              <a:rPr lang="en-US" dirty="0"/>
              <a:t>:= </a:t>
            </a:r>
            <a:r>
              <a:rPr lang="en-US" dirty="0" smtClean="0"/>
              <a:t>:num</a:t>
            </a:r>
            <a:r>
              <a:rPr lang="en-US" dirty="0"/>
              <a:t>;</a:t>
            </a:r>
          </a:p>
          <a:p>
            <a:pPr lvl="1"/>
            <a:r>
              <a:rPr lang="en-US" dirty="0" smtClean="0"/>
              <a:t>This </a:t>
            </a:r>
            <a:r>
              <a:rPr lang="en-US" dirty="0"/>
              <a:t>will produce a message on screen</a:t>
            </a:r>
          </a:p>
          <a:p>
            <a:r>
              <a:rPr lang="en-US" dirty="0" smtClean="0"/>
              <a:t>Enter </a:t>
            </a:r>
            <a:r>
              <a:rPr lang="en-US" dirty="0"/>
              <a:t>the value of NUM:</a:t>
            </a:r>
          </a:p>
          <a:p>
            <a:pPr lvl="1"/>
            <a:r>
              <a:rPr lang="en-US" dirty="0"/>
              <a:t>User can enter any value at run time to NUM.</a:t>
            </a:r>
          </a:p>
        </p:txBody>
      </p:sp>
    </p:spTree>
    <p:extLst>
      <p:ext uri="{BB962C8B-B14F-4D97-AF65-F5344CB8AC3E}">
        <p14:creationId xmlns:p14="http://schemas.microsoft.com/office/powerpoint/2010/main" xmlns="" val="39411442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362200"/>
            <a:ext cx="7772400" cy="1447800"/>
          </a:xfrm>
        </p:spPr>
        <p:txBody>
          <a:bodyPr/>
          <a:lstStyle/>
          <a:p>
            <a:pPr algn="ctr"/>
            <a:r>
              <a:rPr smtClean="0"/>
              <a:t>Program to add any two numbers (Runtime)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Program to add any two numbers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Declare</a:t>
            </a:r>
          </a:p>
          <a:p>
            <a:pPr marL="0" indent="0">
              <a:buNone/>
            </a:pPr>
            <a:r>
              <a:rPr lang="en-US" dirty="0" smtClean="0"/>
              <a:t>a number;</a:t>
            </a:r>
          </a:p>
          <a:p>
            <a:pPr marL="0" indent="0">
              <a:buNone/>
            </a:pPr>
            <a:r>
              <a:rPr lang="en-US" dirty="0" smtClean="0"/>
              <a:t>b number;</a:t>
            </a:r>
          </a:p>
          <a:p>
            <a:pPr marL="0" indent="0">
              <a:buNone/>
            </a:pPr>
            <a:r>
              <a:rPr lang="en-US" dirty="0" smtClean="0"/>
              <a:t>c number;</a:t>
            </a:r>
          </a:p>
          <a:p>
            <a:pPr marL="0" indent="0">
              <a:buNone/>
            </a:pPr>
            <a:r>
              <a:rPr lang="en-US" dirty="0" smtClean="0"/>
              <a:t>Begin</a:t>
            </a:r>
          </a:p>
          <a:p>
            <a:pPr marL="0" indent="0">
              <a:buNone/>
            </a:pPr>
            <a:r>
              <a:rPr lang="en-US" dirty="0" smtClean="0"/>
              <a:t>a:= :a;</a:t>
            </a:r>
          </a:p>
          <a:p>
            <a:pPr marL="0" indent="0">
              <a:buNone/>
            </a:pPr>
            <a:r>
              <a:rPr lang="en-US" dirty="0" smtClean="0"/>
              <a:t>b:= :b;</a:t>
            </a:r>
          </a:p>
          <a:p>
            <a:pPr marL="0" indent="0">
              <a:buNone/>
            </a:pPr>
            <a:r>
              <a:rPr lang="en-US" dirty="0" smtClean="0"/>
              <a:t>c:= </a:t>
            </a:r>
            <a:r>
              <a:rPr lang="en-US" dirty="0" err="1" smtClean="0"/>
              <a:t>a+b</a:t>
            </a:r>
            <a:r>
              <a:rPr lang="en-US" dirty="0" smtClean="0"/>
              <a:t>;</a:t>
            </a:r>
          </a:p>
          <a:p>
            <a:pPr marL="0" indent="0">
              <a:buNone/>
            </a:pPr>
            <a:r>
              <a:rPr lang="en-US" dirty="0" err="1" smtClean="0"/>
              <a:t>dbms_output.put_line</a:t>
            </a:r>
            <a:r>
              <a:rPr lang="en-US" dirty="0" smtClean="0"/>
              <a:t>('sum=' || c);</a:t>
            </a:r>
          </a:p>
          <a:p>
            <a:pPr marL="0" indent="0">
              <a:buNone/>
            </a:pPr>
            <a:r>
              <a:rPr lang="en-US" dirty="0" smtClean="0"/>
              <a:t>End;</a:t>
            </a:r>
          </a:p>
          <a:p>
            <a:pPr marL="0" indent="0">
              <a:buNone/>
            </a:pPr>
            <a:endParaRPr lang="en-US" dirty="0"/>
          </a:p>
        </p:txBody>
      </p:sp>
    </p:spTree>
    <p:extLst>
      <p:ext uri="{BB962C8B-B14F-4D97-AF65-F5344CB8AC3E}">
        <p14:creationId xmlns:p14="http://schemas.microsoft.com/office/powerpoint/2010/main" xmlns="" val="3254050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851648" cy="2438400"/>
          </a:xfrm>
        </p:spPr>
        <p:txBody>
          <a:bodyPr>
            <a:normAutofit/>
          </a:bodyPr>
          <a:lstStyle/>
          <a:p>
            <a:pPr algn="ctr"/>
            <a:r>
              <a:rPr lang="en-US" sz="8000" dirty="0" smtClean="0"/>
              <a:t>PL/SQL</a:t>
            </a:r>
            <a:endParaRPr lang="en-US" sz="8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Program to add two given numbers where a=20 and b=30</a:t>
            </a:r>
            <a:endParaRPr lang="en-US" dirty="0"/>
          </a:p>
        </p:txBody>
      </p:sp>
      <p:sp>
        <p:nvSpPr>
          <p:cNvPr id="3" name="Content Placeholder 2"/>
          <p:cNvSpPr>
            <a:spLocks noGrp="1"/>
          </p:cNvSpPr>
          <p:nvPr>
            <p:ph idx="1"/>
          </p:nvPr>
        </p:nvSpPr>
        <p:spPr/>
        <p:txBody>
          <a:bodyPr>
            <a:normAutofit lnSpcReduction="10000"/>
          </a:bodyPr>
          <a:lstStyle/>
          <a:p>
            <a:r>
              <a:rPr lang="en-US" dirty="0" smtClean="0"/>
              <a:t>Declare</a:t>
            </a:r>
          </a:p>
          <a:p>
            <a:r>
              <a:rPr lang="en-US" dirty="0" smtClean="0"/>
              <a:t>a number;</a:t>
            </a:r>
          </a:p>
          <a:p>
            <a:r>
              <a:rPr lang="en-US" dirty="0" smtClean="0"/>
              <a:t>b number;</a:t>
            </a:r>
          </a:p>
          <a:p>
            <a:r>
              <a:rPr lang="en-US" dirty="0" smtClean="0"/>
              <a:t>c number;</a:t>
            </a:r>
          </a:p>
          <a:p>
            <a:r>
              <a:rPr lang="en-US" dirty="0" smtClean="0"/>
              <a:t>Begin</a:t>
            </a:r>
          </a:p>
          <a:p>
            <a:r>
              <a:rPr lang="en-US" dirty="0" smtClean="0"/>
              <a:t>a:= 20;</a:t>
            </a:r>
          </a:p>
          <a:p>
            <a:r>
              <a:rPr lang="en-US" dirty="0" smtClean="0"/>
              <a:t>b:= 30;</a:t>
            </a:r>
          </a:p>
          <a:p>
            <a:r>
              <a:rPr lang="en-US" dirty="0" smtClean="0"/>
              <a:t>c:= </a:t>
            </a:r>
            <a:r>
              <a:rPr lang="en-US" dirty="0" err="1" smtClean="0"/>
              <a:t>a+b</a:t>
            </a:r>
            <a:r>
              <a:rPr lang="en-US" dirty="0" smtClean="0"/>
              <a:t>;</a:t>
            </a:r>
          </a:p>
          <a:p>
            <a:r>
              <a:rPr lang="en-US" dirty="0" err="1" smtClean="0"/>
              <a:t>dbms_output.put_line</a:t>
            </a:r>
            <a:r>
              <a:rPr lang="en-US" dirty="0" smtClean="0"/>
              <a:t>('sum=' || c);</a:t>
            </a:r>
          </a:p>
          <a:p>
            <a:r>
              <a:rPr lang="en-US" dirty="0" smtClean="0"/>
              <a:t>End;</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800" smtClean="0"/>
              <a:t>Write one Program to perform following operations:</a:t>
            </a:r>
            <a:endParaRPr lang="en-US" sz="4800" dirty="0"/>
          </a:p>
        </p:txBody>
      </p:sp>
      <p:sp>
        <p:nvSpPr>
          <p:cNvPr id="3" name="Text Placeholder 2"/>
          <p:cNvSpPr>
            <a:spLocks noGrp="1"/>
          </p:cNvSpPr>
          <p:nvPr>
            <p:ph type="body" idx="1"/>
          </p:nvPr>
        </p:nvSpPr>
        <p:spPr/>
        <p:txBody>
          <a:bodyPr>
            <a:normAutofit fontScale="85000" lnSpcReduction="20000"/>
          </a:bodyPr>
          <a:lstStyle/>
          <a:p>
            <a:pPr>
              <a:buFont typeface="Arial" pitchFamily="34" charset="0"/>
              <a:buChar char="•"/>
            </a:pPr>
            <a:r>
              <a:rPr lang="en-US" dirty="0" smtClean="0"/>
              <a:t>Addition</a:t>
            </a:r>
          </a:p>
          <a:p>
            <a:pPr>
              <a:buFont typeface="Arial" pitchFamily="34" charset="0"/>
              <a:buChar char="•"/>
            </a:pPr>
            <a:r>
              <a:rPr lang="en-US" dirty="0" smtClean="0"/>
              <a:t>Division</a:t>
            </a:r>
          </a:p>
          <a:p>
            <a:pPr>
              <a:buFont typeface="Arial" pitchFamily="34" charset="0"/>
              <a:buChar char="•"/>
            </a:pPr>
            <a:r>
              <a:rPr lang="en-US" dirty="0" smtClean="0"/>
              <a:t>Exponential</a:t>
            </a:r>
          </a:p>
          <a:p>
            <a:pPr>
              <a:buFont typeface="Arial" pitchFamily="34" charset="0"/>
              <a:buChar char="•"/>
            </a:pPr>
            <a:r>
              <a:rPr lang="en-US" dirty="0" smtClean="0"/>
              <a:t>Multiplication</a:t>
            </a:r>
          </a:p>
          <a:p>
            <a:pPr>
              <a:buFont typeface="Arial" pitchFamily="34" charset="0"/>
              <a:buChar char="•"/>
            </a:pPr>
            <a:r>
              <a:rPr lang="en-US" dirty="0" smtClean="0"/>
              <a:t>Subtraction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fontScale="62500" lnSpcReduction="20000"/>
          </a:bodyPr>
          <a:lstStyle/>
          <a:p>
            <a:r>
              <a:rPr lang="en-US" dirty="0" smtClean="0"/>
              <a:t>declare</a:t>
            </a:r>
          </a:p>
          <a:p>
            <a:r>
              <a:rPr lang="en-US" dirty="0" smtClean="0"/>
              <a:t>a </a:t>
            </a:r>
            <a:r>
              <a:rPr lang="en-US" dirty="0" err="1" smtClean="0"/>
              <a:t>int</a:t>
            </a:r>
            <a:r>
              <a:rPr lang="en-US" dirty="0" smtClean="0"/>
              <a:t>;</a:t>
            </a:r>
          </a:p>
          <a:p>
            <a:r>
              <a:rPr lang="en-US" dirty="0" smtClean="0"/>
              <a:t>b </a:t>
            </a:r>
            <a:r>
              <a:rPr lang="en-US" dirty="0" err="1" smtClean="0"/>
              <a:t>int</a:t>
            </a:r>
            <a:r>
              <a:rPr lang="en-US" dirty="0" smtClean="0"/>
              <a:t>;</a:t>
            </a:r>
          </a:p>
          <a:p>
            <a:r>
              <a:rPr lang="en-US" dirty="0" smtClean="0"/>
              <a:t>c </a:t>
            </a:r>
            <a:r>
              <a:rPr lang="en-US" dirty="0" err="1" smtClean="0"/>
              <a:t>int</a:t>
            </a:r>
            <a:r>
              <a:rPr lang="en-US" dirty="0" smtClean="0"/>
              <a:t>;</a:t>
            </a:r>
          </a:p>
          <a:p>
            <a:r>
              <a:rPr lang="en-US" dirty="0" smtClean="0"/>
              <a:t>d </a:t>
            </a:r>
            <a:r>
              <a:rPr lang="en-US" dirty="0" err="1" smtClean="0"/>
              <a:t>int</a:t>
            </a:r>
            <a:r>
              <a:rPr lang="en-US" dirty="0" smtClean="0"/>
              <a:t>;</a:t>
            </a:r>
          </a:p>
          <a:p>
            <a:r>
              <a:rPr lang="en-US" dirty="0" smtClean="0"/>
              <a:t>e </a:t>
            </a:r>
            <a:r>
              <a:rPr lang="en-US" dirty="0" err="1" smtClean="0"/>
              <a:t>int</a:t>
            </a:r>
            <a:r>
              <a:rPr lang="en-US" dirty="0" smtClean="0"/>
              <a:t>;</a:t>
            </a:r>
          </a:p>
          <a:p>
            <a:r>
              <a:rPr lang="en-US" dirty="0" smtClean="0"/>
              <a:t>p </a:t>
            </a:r>
            <a:r>
              <a:rPr lang="en-US" dirty="0" err="1" smtClean="0"/>
              <a:t>int</a:t>
            </a:r>
            <a:r>
              <a:rPr lang="en-US" dirty="0" smtClean="0"/>
              <a:t>;</a:t>
            </a:r>
          </a:p>
          <a:p>
            <a:r>
              <a:rPr lang="en-US" dirty="0" smtClean="0"/>
              <a:t>s </a:t>
            </a:r>
            <a:r>
              <a:rPr lang="en-US" dirty="0" err="1" smtClean="0"/>
              <a:t>int</a:t>
            </a:r>
            <a:r>
              <a:rPr lang="en-US" dirty="0" smtClean="0"/>
              <a:t>;</a:t>
            </a:r>
          </a:p>
          <a:p>
            <a:r>
              <a:rPr lang="en-US" dirty="0" smtClean="0"/>
              <a:t>begin</a:t>
            </a:r>
          </a:p>
          <a:p>
            <a:r>
              <a:rPr lang="en-US" dirty="0" smtClean="0"/>
              <a:t>a:=:a;</a:t>
            </a:r>
          </a:p>
          <a:p>
            <a:r>
              <a:rPr lang="en-US" dirty="0" smtClean="0"/>
              <a:t>b:=:b;</a:t>
            </a:r>
          </a:p>
          <a:p>
            <a:r>
              <a:rPr lang="en-US" dirty="0" smtClean="0"/>
              <a:t>c:=</a:t>
            </a:r>
            <a:r>
              <a:rPr lang="en-US" dirty="0" err="1" smtClean="0"/>
              <a:t>a+b</a:t>
            </a:r>
            <a:r>
              <a:rPr lang="en-US" dirty="0" smtClean="0"/>
              <a:t>;</a:t>
            </a:r>
          </a:p>
          <a:p>
            <a:r>
              <a:rPr lang="en-US" dirty="0" smtClean="0"/>
              <a:t>d:=a/b;</a:t>
            </a:r>
          </a:p>
          <a:p>
            <a:r>
              <a:rPr lang="en-US" dirty="0" smtClean="0"/>
              <a:t>e:=a**b;</a:t>
            </a:r>
          </a:p>
          <a:p>
            <a:r>
              <a:rPr lang="en-US" dirty="0" smtClean="0"/>
              <a:t>p:=a*b;</a:t>
            </a:r>
          </a:p>
          <a:p>
            <a:r>
              <a:rPr lang="en-US" dirty="0" smtClean="0"/>
              <a:t>s:=a-b;</a:t>
            </a:r>
          </a:p>
          <a:p>
            <a:r>
              <a:rPr lang="en-US" dirty="0" err="1" smtClean="0"/>
              <a:t>dbms_output.put_line</a:t>
            </a:r>
            <a:r>
              <a:rPr lang="en-US" dirty="0" smtClean="0"/>
              <a:t>(c);</a:t>
            </a:r>
          </a:p>
          <a:p>
            <a:r>
              <a:rPr lang="en-US" dirty="0" err="1" smtClean="0"/>
              <a:t>dbms_output.put_line</a:t>
            </a:r>
            <a:r>
              <a:rPr lang="en-US" dirty="0" smtClean="0"/>
              <a:t>(d);</a:t>
            </a:r>
          </a:p>
          <a:p>
            <a:r>
              <a:rPr lang="en-US" dirty="0" err="1" smtClean="0"/>
              <a:t>dbms_output.put_line</a:t>
            </a:r>
            <a:r>
              <a:rPr lang="en-US" dirty="0" smtClean="0"/>
              <a:t>(e);</a:t>
            </a:r>
          </a:p>
          <a:p>
            <a:r>
              <a:rPr lang="en-US" dirty="0" err="1" smtClean="0"/>
              <a:t>dbms_output.put_line</a:t>
            </a:r>
            <a:r>
              <a:rPr lang="en-US" dirty="0" smtClean="0"/>
              <a:t>(p);</a:t>
            </a:r>
          </a:p>
          <a:p>
            <a:r>
              <a:rPr lang="en-US" dirty="0" err="1" smtClean="0"/>
              <a:t>dbms_output.put_line</a:t>
            </a:r>
            <a:r>
              <a:rPr lang="en-US" dirty="0" smtClean="0"/>
              <a:t>(s);</a:t>
            </a:r>
          </a:p>
          <a:p>
            <a:r>
              <a:rPr lang="en-US" dirty="0" smtClean="0"/>
              <a:t>end;</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into</a:t>
            </a:r>
            <a:endParaRPr lang="en-US" dirty="0"/>
          </a:p>
        </p:txBody>
      </p:sp>
      <p:sp>
        <p:nvSpPr>
          <p:cNvPr id="3" name="Content Placeholder 2"/>
          <p:cNvSpPr>
            <a:spLocks noGrp="1"/>
          </p:cNvSpPr>
          <p:nvPr>
            <p:ph idx="1"/>
          </p:nvPr>
        </p:nvSpPr>
        <p:spPr/>
        <p:txBody>
          <a:bodyPr>
            <a:normAutofit/>
          </a:bodyPr>
          <a:lstStyle/>
          <a:p>
            <a:r>
              <a:rPr lang="en-US" dirty="0" smtClean="0"/>
              <a:t>Used to fetch values from some existing tables.</a:t>
            </a:r>
          </a:p>
          <a:p>
            <a:r>
              <a:rPr lang="en-US" dirty="0" smtClean="0"/>
              <a:t>Syntax-</a:t>
            </a:r>
          </a:p>
          <a:p>
            <a:pPr lvl="1"/>
            <a:r>
              <a:rPr lang="en-US" dirty="0"/>
              <a:t>Select </a:t>
            </a:r>
            <a:r>
              <a:rPr lang="en-US" i="1" dirty="0" smtClean="0"/>
              <a:t>column_name</a:t>
            </a:r>
            <a:r>
              <a:rPr lang="en-US" dirty="0" smtClean="0"/>
              <a:t> into </a:t>
            </a:r>
            <a:r>
              <a:rPr lang="en-US" i="1" dirty="0" smtClean="0"/>
              <a:t>variable_name</a:t>
            </a:r>
            <a:r>
              <a:rPr lang="en-US" dirty="0" smtClean="0"/>
              <a:t> </a:t>
            </a:r>
            <a:r>
              <a:rPr lang="en-US" dirty="0"/>
              <a:t>from </a:t>
            </a:r>
            <a:r>
              <a:rPr lang="en-US" i="1" dirty="0" smtClean="0"/>
              <a:t>table_name</a:t>
            </a:r>
            <a:r>
              <a:rPr lang="en-US" dirty="0" smtClean="0"/>
              <a:t> where condition;</a:t>
            </a:r>
          </a:p>
          <a:p>
            <a:pPr>
              <a:buNone/>
            </a:pPr>
            <a:endParaRPr lang="en-US" dirty="0" smtClean="0"/>
          </a:p>
        </p:txBody>
      </p:sp>
    </p:spTree>
    <p:extLst>
      <p:ext uri="{BB962C8B-B14F-4D97-AF65-F5344CB8AC3E}">
        <p14:creationId xmlns:p14="http://schemas.microsoft.com/office/powerpoint/2010/main" xmlns="" val="1804707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br>
              <a:rPr lang="en-US" dirty="0" smtClean="0"/>
            </a:br>
            <a:r>
              <a:rPr lang="en-US" sz="1600" dirty="0" smtClean="0"/>
              <a:t>Write a program to use Select into statement</a:t>
            </a:r>
            <a:endParaRPr lang="en-US" sz="1600" dirty="0"/>
          </a:p>
        </p:txBody>
      </p:sp>
      <p:sp>
        <p:nvSpPr>
          <p:cNvPr id="3" name="Content Placeholder 2"/>
          <p:cNvSpPr>
            <a:spLocks noGrp="1"/>
          </p:cNvSpPr>
          <p:nvPr>
            <p:ph idx="1"/>
          </p:nvPr>
        </p:nvSpPr>
        <p:spPr/>
        <p:txBody>
          <a:bodyPr/>
          <a:lstStyle/>
          <a:p>
            <a:r>
              <a:rPr lang="en-US" dirty="0" smtClean="0"/>
              <a:t>declare</a:t>
            </a:r>
          </a:p>
          <a:p>
            <a:r>
              <a:rPr lang="en-US" dirty="0" smtClean="0"/>
              <a:t>name </a:t>
            </a:r>
            <a:r>
              <a:rPr lang="en-US" dirty="0" err="1" smtClean="0"/>
              <a:t>varchar</a:t>
            </a:r>
            <a:r>
              <a:rPr lang="en-US" dirty="0" smtClean="0"/>
              <a:t>(10);</a:t>
            </a:r>
          </a:p>
          <a:p>
            <a:r>
              <a:rPr lang="en-US" dirty="0" smtClean="0"/>
              <a:t>begin</a:t>
            </a:r>
          </a:p>
          <a:p>
            <a:r>
              <a:rPr lang="en-US" dirty="0" smtClean="0"/>
              <a:t>select </a:t>
            </a:r>
            <a:r>
              <a:rPr lang="en-US" dirty="0" err="1" smtClean="0"/>
              <a:t>employeefirstname</a:t>
            </a:r>
            <a:r>
              <a:rPr lang="en-US" dirty="0" smtClean="0"/>
              <a:t> into name from employee where </a:t>
            </a:r>
            <a:r>
              <a:rPr lang="en-US" dirty="0" err="1" smtClean="0"/>
              <a:t>employeeid</a:t>
            </a:r>
            <a:r>
              <a:rPr lang="en-US" dirty="0" smtClean="0"/>
              <a:t>=1;</a:t>
            </a:r>
          </a:p>
          <a:p>
            <a:r>
              <a:rPr lang="en-US" dirty="0" err="1" smtClean="0"/>
              <a:t>dbms_output.put_line</a:t>
            </a:r>
            <a:r>
              <a:rPr lang="en-US" dirty="0" smtClean="0"/>
              <a:t>(name);</a:t>
            </a:r>
          </a:p>
          <a:p>
            <a:r>
              <a:rPr lang="en-US" dirty="0" smtClean="0"/>
              <a:t>end;</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Program to Print </a:t>
            </a:r>
            <a:r>
              <a:rPr lang="en-US" sz="2400" b="1" dirty="0" err="1" smtClean="0"/>
              <a:t>Employeeid</a:t>
            </a:r>
            <a:r>
              <a:rPr lang="en-US" sz="2400" b="1" dirty="0" smtClean="0"/>
              <a:t> from Employee table where employee first name is John</a:t>
            </a:r>
            <a:endParaRPr lang="en-US" sz="2400" b="1" dirty="0"/>
          </a:p>
        </p:txBody>
      </p:sp>
      <p:sp>
        <p:nvSpPr>
          <p:cNvPr id="3" name="Content Placeholder 2"/>
          <p:cNvSpPr>
            <a:spLocks noGrp="1"/>
          </p:cNvSpPr>
          <p:nvPr>
            <p:ph idx="1"/>
          </p:nvPr>
        </p:nvSpPr>
        <p:spPr/>
        <p:txBody>
          <a:bodyPr/>
          <a:lstStyle/>
          <a:p>
            <a:r>
              <a:rPr lang="en-US" dirty="0" smtClean="0"/>
              <a:t>declare</a:t>
            </a:r>
          </a:p>
          <a:p>
            <a:r>
              <a:rPr lang="en-US" dirty="0" smtClean="0"/>
              <a:t>id </a:t>
            </a:r>
            <a:r>
              <a:rPr lang="en-US" dirty="0" err="1" smtClean="0"/>
              <a:t>int</a:t>
            </a:r>
            <a:r>
              <a:rPr lang="en-US" dirty="0" smtClean="0"/>
              <a:t>;</a:t>
            </a:r>
          </a:p>
          <a:p>
            <a:r>
              <a:rPr lang="en-US" dirty="0" smtClean="0"/>
              <a:t>begin</a:t>
            </a:r>
          </a:p>
          <a:p>
            <a:r>
              <a:rPr lang="en-US" dirty="0" smtClean="0"/>
              <a:t>select </a:t>
            </a:r>
            <a:r>
              <a:rPr lang="en-US" dirty="0" err="1" smtClean="0"/>
              <a:t>employeeid</a:t>
            </a:r>
            <a:r>
              <a:rPr lang="en-US" dirty="0" smtClean="0"/>
              <a:t> into id from employee where </a:t>
            </a:r>
            <a:r>
              <a:rPr lang="en-US" dirty="0" err="1" smtClean="0"/>
              <a:t>employeefirstname</a:t>
            </a:r>
            <a:r>
              <a:rPr lang="en-US" dirty="0" smtClean="0"/>
              <a:t>='John';</a:t>
            </a:r>
          </a:p>
          <a:p>
            <a:r>
              <a:rPr lang="en-US" dirty="0" err="1" smtClean="0"/>
              <a:t>dbms_output.put_line</a:t>
            </a:r>
            <a:r>
              <a:rPr lang="en-US" dirty="0" smtClean="0"/>
              <a:t>(id);</a:t>
            </a:r>
          </a:p>
          <a:p>
            <a:r>
              <a:rPr lang="en-US" dirty="0" smtClean="0"/>
              <a:t>end;</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statements</a:t>
            </a:r>
          </a:p>
        </p:txBody>
      </p:sp>
      <p:sp>
        <p:nvSpPr>
          <p:cNvPr id="3" name="Content Placeholder 2"/>
          <p:cNvSpPr>
            <a:spLocks noGrp="1"/>
          </p:cNvSpPr>
          <p:nvPr>
            <p:ph idx="1"/>
          </p:nvPr>
        </p:nvSpPr>
        <p:spPr/>
        <p:txBody>
          <a:bodyPr/>
          <a:lstStyle/>
          <a:p>
            <a:r>
              <a:rPr lang="en-US" dirty="0"/>
              <a:t>Conditional / selection</a:t>
            </a:r>
          </a:p>
          <a:p>
            <a:r>
              <a:rPr lang="en-US" dirty="0" smtClean="0"/>
              <a:t>Iterative</a:t>
            </a:r>
            <a:endParaRPr lang="en-US" dirty="0"/>
          </a:p>
          <a:p>
            <a:r>
              <a:rPr lang="en-US" dirty="0" smtClean="0"/>
              <a:t>Sequence</a:t>
            </a:r>
            <a:endParaRPr lang="en-US" dirty="0"/>
          </a:p>
        </p:txBody>
      </p:sp>
    </p:spTree>
    <p:extLst>
      <p:ext uri="{BB962C8B-B14F-4D97-AF65-F5344CB8AC3E}">
        <p14:creationId xmlns:p14="http://schemas.microsoft.com/office/powerpoint/2010/main" xmlns="" val="31466227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Conditional / selection</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IF condition then</a:t>
            </a:r>
          </a:p>
          <a:p>
            <a:pPr marL="365760" lvl="1" indent="0">
              <a:buNone/>
            </a:pPr>
            <a:r>
              <a:rPr lang="en-US" dirty="0"/>
              <a:t>Sequence of statements;</a:t>
            </a:r>
          </a:p>
          <a:p>
            <a:pPr marL="0" indent="0">
              <a:buNone/>
            </a:pPr>
            <a:r>
              <a:rPr lang="en-US" dirty="0"/>
              <a:t>Else</a:t>
            </a:r>
          </a:p>
          <a:p>
            <a:pPr marL="365760" lvl="1" indent="0">
              <a:buNone/>
            </a:pPr>
            <a:r>
              <a:rPr lang="en-US" dirty="0"/>
              <a:t>Sequence of statements;</a:t>
            </a:r>
          </a:p>
          <a:p>
            <a:pPr marL="0" indent="0">
              <a:buNone/>
            </a:pPr>
            <a:r>
              <a:rPr lang="en-US" dirty="0"/>
              <a:t>End if;</a:t>
            </a:r>
          </a:p>
        </p:txBody>
      </p:sp>
    </p:spTree>
    <p:extLst>
      <p:ext uri="{BB962C8B-B14F-4D97-AF65-F5344CB8AC3E}">
        <p14:creationId xmlns:p14="http://schemas.microsoft.com/office/powerpoint/2010/main" xmlns="" val="14804071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914400"/>
            <a:ext cx="7772400" cy="1764792"/>
          </a:xfrm>
        </p:spPr>
        <p:txBody>
          <a:bodyPr>
            <a:normAutofit/>
          </a:bodyPr>
          <a:lstStyle/>
          <a:p>
            <a:r>
              <a:rPr lang="en-US" sz="5400" b="1" dirty="0" smtClean="0"/>
              <a:t>Write a Program to find greater number.</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3600" b="1" dirty="0" smtClean="0"/>
              <a:t>Example:</a:t>
            </a:r>
            <a:endParaRPr lang="en-US" sz="3600" b="1" dirty="0"/>
          </a:p>
        </p:txBody>
      </p:sp>
      <p:sp>
        <p:nvSpPr>
          <p:cNvPr id="3" name="Content Placeholder 2"/>
          <p:cNvSpPr>
            <a:spLocks noGrp="1"/>
          </p:cNvSpPr>
          <p:nvPr>
            <p:ph idx="1"/>
          </p:nvPr>
        </p:nvSpPr>
        <p:spPr>
          <a:xfrm>
            <a:off x="457200" y="1752600"/>
            <a:ext cx="8229600" cy="4572000"/>
          </a:xfrm>
        </p:spPr>
        <p:txBody>
          <a:bodyPr>
            <a:normAutofit fontScale="92500" lnSpcReduction="20000"/>
          </a:bodyPr>
          <a:lstStyle/>
          <a:p>
            <a:pPr marL="0" indent="0">
              <a:buNone/>
            </a:pPr>
            <a:r>
              <a:rPr lang="en-US" dirty="0" smtClean="0"/>
              <a:t>Declare</a:t>
            </a:r>
          </a:p>
          <a:p>
            <a:pPr marL="0" indent="0">
              <a:buNone/>
            </a:pPr>
            <a:r>
              <a:rPr lang="en-US" dirty="0" smtClean="0"/>
              <a:t>Num1 </a:t>
            </a:r>
            <a:r>
              <a:rPr lang="en-US" dirty="0" err="1" smtClean="0"/>
              <a:t>int</a:t>
            </a:r>
            <a:r>
              <a:rPr lang="en-US" dirty="0" smtClean="0"/>
              <a:t>;</a:t>
            </a:r>
          </a:p>
          <a:p>
            <a:pPr marL="0" indent="0">
              <a:buNone/>
            </a:pPr>
            <a:r>
              <a:rPr lang="en-US" dirty="0" smtClean="0"/>
              <a:t>Num2 </a:t>
            </a:r>
            <a:r>
              <a:rPr lang="en-US" dirty="0" err="1" smtClean="0"/>
              <a:t>int</a:t>
            </a:r>
            <a:r>
              <a:rPr lang="en-US" dirty="0" smtClean="0"/>
              <a:t>;</a:t>
            </a:r>
          </a:p>
          <a:p>
            <a:pPr marL="0" indent="0">
              <a:buNone/>
            </a:pPr>
            <a:r>
              <a:rPr lang="en-US" dirty="0" smtClean="0"/>
              <a:t>Begin</a:t>
            </a:r>
          </a:p>
          <a:p>
            <a:pPr marL="0" indent="0">
              <a:buNone/>
            </a:pPr>
            <a:r>
              <a:rPr lang="en-US" dirty="0" smtClean="0"/>
              <a:t>Num1:= :num1;</a:t>
            </a:r>
          </a:p>
          <a:p>
            <a:pPr marL="0" indent="0">
              <a:buNone/>
            </a:pPr>
            <a:r>
              <a:rPr lang="en-US" dirty="0" smtClean="0"/>
              <a:t>Num2:= :num2;</a:t>
            </a:r>
          </a:p>
          <a:p>
            <a:pPr marL="0" indent="0">
              <a:buNone/>
            </a:pPr>
            <a:r>
              <a:rPr lang="en-US" dirty="0" smtClean="0"/>
              <a:t>If num1&gt;num2 then</a:t>
            </a:r>
          </a:p>
          <a:p>
            <a:pPr marL="0" indent="0">
              <a:buNone/>
            </a:pPr>
            <a:r>
              <a:rPr lang="en-US" dirty="0" err="1" smtClean="0"/>
              <a:t>dbms_output.put_line</a:t>
            </a:r>
            <a:r>
              <a:rPr lang="en-US" dirty="0" smtClean="0"/>
              <a:t>('greater number is:=' || num1);</a:t>
            </a:r>
          </a:p>
          <a:p>
            <a:pPr marL="0" indent="0">
              <a:buNone/>
            </a:pPr>
            <a:r>
              <a:rPr lang="en-US" dirty="0" smtClean="0"/>
              <a:t>Else</a:t>
            </a:r>
          </a:p>
          <a:p>
            <a:pPr marL="0" indent="0">
              <a:buNone/>
            </a:pPr>
            <a:r>
              <a:rPr lang="en-US" dirty="0" err="1" smtClean="0"/>
              <a:t>dbms_output.put_line</a:t>
            </a:r>
            <a:r>
              <a:rPr lang="en-US" dirty="0" smtClean="0"/>
              <a:t>('greater number is:=' || num2);</a:t>
            </a:r>
          </a:p>
          <a:p>
            <a:pPr marL="0" indent="0">
              <a:buNone/>
            </a:pPr>
            <a:r>
              <a:rPr lang="en-US" dirty="0" smtClean="0"/>
              <a:t>End if;</a:t>
            </a:r>
          </a:p>
          <a:p>
            <a:pPr marL="0" indent="0">
              <a:buNone/>
            </a:pPr>
            <a:r>
              <a:rPr lang="en-US" dirty="0" smtClean="0"/>
              <a:t>End;</a:t>
            </a:r>
          </a:p>
          <a:p>
            <a:pPr marL="0" indent="0">
              <a:buNone/>
            </a:pPr>
            <a:endParaRPr lang="en-US" dirty="0"/>
          </a:p>
        </p:txBody>
      </p:sp>
    </p:spTree>
    <p:extLst>
      <p:ext uri="{BB962C8B-B14F-4D97-AF65-F5344CB8AC3E}">
        <p14:creationId xmlns:p14="http://schemas.microsoft.com/office/powerpoint/2010/main" xmlns="" val="2236531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PL/SQL stands for procedural language/structured query language</a:t>
            </a:r>
          </a:p>
          <a:p>
            <a:r>
              <a:rPr lang="en-US" dirty="0" smtClean="0"/>
              <a:t>It is an extension of the SQL language</a:t>
            </a:r>
          </a:p>
          <a:p>
            <a:r>
              <a:rPr lang="en-US" dirty="0" smtClean="0"/>
              <a:t>It is the superset of structured query language</a:t>
            </a:r>
          </a:p>
          <a:p>
            <a:r>
              <a:rPr lang="en-US" dirty="0" smtClean="0"/>
              <a:t>With the use of SQL user can only manipulate the information stored in the database</a:t>
            </a:r>
          </a:p>
          <a:p>
            <a:r>
              <a:rPr lang="en-US" dirty="0" smtClean="0"/>
              <a:t>PL/SQL extends SQL by adding control structures found in other procedural languages.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sz="2400" b="1" dirty="0" smtClean="0"/>
              <a:t>Write a Program to find SMALLEST number.</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Iterative</a:t>
            </a:r>
            <a:br>
              <a:rPr lang="en-US" dirty="0"/>
            </a:br>
            <a:endParaRPr lang="en-US" dirty="0"/>
          </a:p>
        </p:txBody>
      </p:sp>
      <p:sp>
        <p:nvSpPr>
          <p:cNvPr id="3" name="Content Placeholder 2"/>
          <p:cNvSpPr>
            <a:spLocks noGrp="1"/>
          </p:cNvSpPr>
          <p:nvPr>
            <p:ph idx="1"/>
          </p:nvPr>
        </p:nvSpPr>
        <p:spPr>
          <a:xfrm>
            <a:off x="457200" y="1371600"/>
            <a:ext cx="8229600" cy="4953000"/>
          </a:xfrm>
        </p:spPr>
        <p:txBody>
          <a:bodyPr/>
          <a:lstStyle/>
          <a:p>
            <a:r>
              <a:rPr lang="en-US" dirty="0" smtClean="0"/>
              <a:t>Loop</a:t>
            </a:r>
            <a:endParaRPr lang="en-US" dirty="0"/>
          </a:p>
          <a:p>
            <a:r>
              <a:rPr lang="en-US" dirty="0" smtClean="0"/>
              <a:t>While </a:t>
            </a:r>
            <a:r>
              <a:rPr lang="en-US" dirty="0"/>
              <a:t>– loop</a:t>
            </a:r>
          </a:p>
          <a:p>
            <a:r>
              <a:rPr lang="en-US" dirty="0" smtClean="0"/>
              <a:t>For-loop</a:t>
            </a:r>
            <a:endParaRPr lang="en-US" dirty="0"/>
          </a:p>
        </p:txBody>
      </p:sp>
    </p:spTree>
    <p:extLst>
      <p:ext uri="{BB962C8B-B14F-4D97-AF65-F5344CB8AC3E}">
        <p14:creationId xmlns:p14="http://schemas.microsoft.com/office/powerpoint/2010/main" xmlns="" val="42458910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Loop</a:t>
            </a:r>
          </a:p>
          <a:p>
            <a:pPr marL="0" indent="0">
              <a:buNone/>
            </a:pPr>
            <a:r>
              <a:rPr lang="en-US" dirty="0"/>
              <a:t>Sequence of statements;</a:t>
            </a:r>
          </a:p>
          <a:p>
            <a:pPr marL="0" indent="0">
              <a:buNone/>
            </a:pPr>
            <a:r>
              <a:rPr lang="en-US" dirty="0"/>
              <a:t>Exit when condition;</a:t>
            </a:r>
          </a:p>
          <a:p>
            <a:pPr marL="0" indent="0">
              <a:buNone/>
            </a:pPr>
            <a:r>
              <a:rPr lang="en-US" dirty="0"/>
              <a:t>End loop;</a:t>
            </a:r>
          </a:p>
        </p:txBody>
      </p:sp>
    </p:spTree>
    <p:extLst>
      <p:ext uri="{BB962C8B-B14F-4D97-AF65-F5344CB8AC3E}">
        <p14:creationId xmlns:p14="http://schemas.microsoft.com/office/powerpoint/2010/main" xmlns="" val="39893380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Write a program to print 1 to 10 using LOOP</a:t>
            </a:r>
            <a:endParaRPr lang="en-US" dirty="0"/>
          </a:p>
        </p:txBody>
      </p:sp>
      <p:sp>
        <p:nvSpPr>
          <p:cNvPr id="3" name="Text Placeholder 2"/>
          <p:cNvSpPr>
            <a:spLocks noGrp="1"/>
          </p:cNvSpPr>
          <p:nvPr>
            <p:ph type="body" idx="1"/>
          </p:nvPr>
        </p:nvSpPr>
        <p:spPr/>
        <p:txBody>
          <a:bodyPr/>
          <a:lstStyle/>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Loop Example-</a:t>
            </a:r>
            <a:br>
              <a:rPr lang="en-US" dirty="0" smtClean="0"/>
            </a:br>
            <a:r>
              <a:rPr lang="en-US" dirty="0" smtClean="0"/>
              <a:t> </a:t>
            </a:r>
            <a:r>
              <a:rPr lang="en-US" sz="1600" dirty="0" smtClean="0"/>
              <a:t>Program to print 1 to 10 using LOOP</a:t>
            </a:r>
            <a:endParaRPr lang="en-US" sz="1600" dirty="0"/>
          </a:p>
        </p:txBody>
      </p:sp>
      <p:sp>
        <p:nvSpPr>
          <p:cNvPr id="3" name="Content Placeholder 2"/>
          <p:cNvSpPr>
            <a:spLocks noGrp="1"/>
          </p:cNvSpPr>
          <p:nvPr>
            <p:ph idx="1"/>
          </p:nvPr>
        </p:nvSpPr>
        <p:spPr/>
        <p:txBody>
          <a:bodyPr>
            <a:normAutofit lnSpcReduction="10000"/>
          </a:bodyPr>
          <a:lstStyle/>
          <a:p>
            <a:pPr marL="0" indent="0">
              <a:buNone/>
            </a:pPr>
            <a:r>
              <a:rPr lang="en-US" dirty="0"/>
              <a:t>Declare</a:t>
            </a:r>
          </a:p>
          <a:p>
            <a:pPr marL="365760" lvl="1" indent="0">
              <a:buNone/>
            </a:pPr>
            <a:r>
              <a:rPr lang="en-US" dirty="0"/>
              <a:t>i number(2);</a:t>
            </a:r>
          </a:p>
          <a:p>
            <a:pPr marL="0" indent="0">
              <a:buNone/>
            </a:pPr>
            <a:r>
              <a:rPr lang="en-US" dirty="0"/>
              <a:t>Begin</a:t>
            </a:r>
          </a:p>
          <a:p>
            <a:pPr marL="365760" lvl="1" indent="0">
              <a:buNone/>
            </a:pPr>
            <a:r>
              <a:rPr lang="en-US" dirty="0"/>
              <a:t>i:=1;</a:t>
            </a:r>
          </a:p>
          <a:p>
            <a:pPr marL="365760" lvl="1" indent="0">
              <a:buNone/>
            </a:pPr>
            <a:r>
              <a:rPr lang="en-US" dirty="0"/>
              <a:t>Loop</a:t>
            </a:r>
          </a:p>
          <a:p>
            <a:pPr marL="365760" lvl="1" indent="0">
              <a:buNone/>
            </a:pPr>
            <a:r>
              <a:rPr lang="en-US" dirty="0"/>
              <a:t>Dbms_output.put_line(i);</a:t>
            </a:r>
          </a:p>
          <a:p>
            <a:pPr marL="365760" lvl="1" indent="0">
              <a:buNone/>
            </a:pPr>
            <a:r>
              <a:rPr lang="en-US" dirty="0"/>
              <a:t>i:=i+1;</a:t>
            </a:r>
          </a:p>
          <a:p>
            <a:pPr marL="365760" lvl="1" indent="0">
              <a:buNone/>
            </a:pPr>
            <a:r>
              <a:rPr lang="en-US" dirty="0"/>
              <a:t>Exit when i&gt;10;</a:t>
            </a:r>
          </a:p>
          <a:p>
            <a:pPr marL="365760" lvl="1" indent="0">
              <a:buNone/>
            </a:pPr>
            <a:r>
              <a:rPr lang="en-US" dirty="0"/>
              <a:t>End loop;</a:t>
            </a:r>
          </a:p>
          <a:p>
            <a:pPr marL="0" indent="0">
              <a:buNone/>
            </a:pPr>
            <a:r>
              <a:rPr lang="en-US" dirty="0"/>
              <a:t>End;</a:t>
            </a:r>
          </a:p>
        </p:txBody>
      </p:sp>
    </p:spTree>
    <p:extLst>
      <p:ext uri="{BB962C8B-B14F-4D97-AF65-F5344CB8AC3E}">
        <p14:creationId xmlns:p14="http://schemas.microsoft.com/office/powerpoint/2010/main" xmlns="" val="16245224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smtClean="0"/>
              <a:t>While loop</a:t>
            </a:r>
            <a:endParaRPr lang="en-US"/>
          </a:p>
        </p:txBody>
      </p:sp>
      <p:sp>
        <p:nvSpPr>
          <p:cNvPr id="5" name="Text Placeholder 4"/>
          <p:cNvSpPr>
            <a:spLocks noGrp="1"/>
          </p:cNvSpPr>
          <p:nvPr>
            <p:ph type="body" idx="1"/>
          </p:nvPr>
        </p:nvSpPr>
        <p:spPr/>
        <p:txBody>
          <a:bodyPr/>
          <a:lstStyle/>
          <a:p>
            <a:r>
              <a:rPr lang="en-US" sz="2400" dirty="0" smtClean="0"/>
              <a:t>	(Program To find square of a number)</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While Loop Example-</a:t>
            </a:r>
            <a:br>
              <a:rPr lang="en-US" dirty="0" smtClean="0"/>
            </a:br>
            <a:r>
              <a:rPr lang="en-US" sz="1600" dirty="0" smtClean="0"/>
              <a:t>(Program To find square of a number)</a:t>
            </a:r>
            <a:endParaRPr lang="en-US" sz="1600" dirty="0"/>
          </a:p>
        </p:txBody>
      </p:sp>
      <p:sp>
        <p:nvSpPr>
          <p:cNvPr id="3" name="Content Placeholder 2"/>
          <p:cNvSpPr>
            <a:spLocks noGrp="1"/>
          </p:cNvSpPr>
          <p:nvPr>
            <p:ph idx="1"/>
          </p:nvPr>
        </p:nvSpPr>
        <p:spPr/>
        <p:txBody>
          <a:bodyPr>
            <a:normAutofit lnSpcReduction="10000"/>
          </a:bodyPr>
          <a:lstStyle/>
          <a:p>
            <a:pPr marL="0" indent="0">
              <a:buNone/>
            </a:pPr>
            <a:r>
              <a:rPr lang="en-US" dirty="0"/>
              <a:t>Declare</a:t>
            </a:r>
          </a:p>
          <a:p>
            <a:pPr marL="365760" lvl="1" indent="0">
              <a:buNone/>
            </a:pPr>
            <a:r>
              <a:rPr lang="en-US" dirty="0"/>
              <a:t>A </a:t>
            </a:r>
            <a:r>
              <a:rPr lang="en-US" dirty="0" smtClean="0"/>
              <a:t>number(20);</a:t>
            </a:r>
            <a:endParaRPr lang="en-US" dirty="0"/>
          </a:p>
          <a:p>
            <a:pPr marL="0" indent="0">
              <a:buNone/>
            </a:pPr>
            <a:r>
              <a:rPr lang="en-US" dirty="0"/>
              <a:t>Begin</a:t>
            </a:r>
          </a:p>
          <a:p>
            <a:pPr marL="365760" lvl="1" indent="0">
              <a:buNone/>
            </a:pPr>
            <a:r>
              <a:rPr lang="en-US" dirty="0"/>
              <a:t>A:=1;</a:t>
            </a:r>
          </a:p>
          <a:p>
            <a:pPr marL="365760" lvl="1" indent="0">
              <a:buNone/>
            </a:pPr>
            <a:r>
              <a:rPr lang="en-US" dirty="0"/>
              <a:t>While a&lt;=10</a:t>
            </a:r>
          </a:p>
          <a:p>
            <a:pPr marL="365760" lvl="1" indent="0">
              <a:buNone/>
            </a:pPr>
            <a:r>
              <a:rPr lang="en-US" dirty="0"/>
              <a:t>Loop</a:t>
            </a:r>
          </a:p>
          <a:p>
            <a:pPr marL="365760" lvl="1" indent="0">
              <a:buNone/>
            </a:pPr>
            <a:r>
              <a:rPr lang="en-US" dirty="0"/>
              <a:t>Dbms_output.put_line(a*a);</a:t>
            </a:r>
          </a:p>
          <a:p>
            <a:pPr marL="365760" lvl="1" indent="0">
              <a:buNone/>
            </a:pPr>
            <a:r>
              <a:rPr lang="en-US" dirty="0"/>
              <a:t>A:=a+1;</a:t>
            </a:r>
          </a:p>
          <a:p>
            <a:pPr marL="365760" lvl="1" indent="0">
              <a:buNone/>
            </a:pPr>
            <a:r>
              <a:rPr lang="en-US" dirty="0"/>
              <a:t>End loop;</a:t>
            </a:r>
          </a:p>
          <a:p>
            <a:pPr marL="0" indent="0">
              <a:buNone/>
            </a:pPr>
            <a:r>
              <a:rPr lang="en-US" dirty="0"/>
              <a:t>End;</a:t>
            </a:r>
          </a:p>
          <a:p>
            <a:endParaRPr lang="en-US" dirty="0"/>
          </a:p>
        </p:txBody>
      </p:sp>
    </p:spTree>
    <p:extLst>
      <p:ext uri="{BB962C8B-B14F-4D97-AF65-F5344CB8AC3E}">
        <p14:creationId xmlns:p14="http://schemas.microsoft.com/office/powerpoint/2010/main" xmlns="" val="26608226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1027" name="Picture 3"/>
          <p:cNvPicPr>
            <a:picLocks noGrp="1" noChangeAspect="1" noChangeArrowheads="1"/>
          </p:cNvPicPr>
          <p:nvPr>
            <p:ph idx="1"/>
          </p:nvPr>
        </p:nvPicPr>
        <p:blipFill>
          <a:blip r:embed="rId2"/>
          <a:srcRect/>
          <a:stretch>
            <a:fillRect/>
          </a:stretch>
        </p:blipFill>
        <p:spPr bwMode="auto">
          <a:xfrm>
            <a:off x="1752600" y="2133600"/>
            <a:ext cx="5991583" cy="34109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smtClean="0"/>
              <a:t>For Loop</a:t>
            </a:r>
            <a:endParaRPr lang="en-US" dirty="0"/>
          </a:p>
        </p:txBody>
      </p:sp>
      <p:sp>
        <p:nvSpPr>
          <p:cNvPr id="5" name="Subtitle 4"/>
          <p:cNvSpPr>
            <a:spLocks noGrp="1"/>
          </p:cNvSpPr>
          <p:nvPr>
            <p:ph type="subTitle" idx="1"/>
          </p:nvPr>
        </p:nvSpPr>
        <p:spPr/>
        <p:txBody>
          <a:bodyPr/>
          <a:lstStyle/>
          <a:p>
            <a:pPr algn="ctr"/>
            <a:r>
              <a:rPr lang="en-US" dirty="0" smtClean="0"/>
              <a:t>Program to print 1 to 10 using For Loop</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to print 1 to 10</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2209800" y="2743200"/>
            <a:ext cx="4572000" cy="2308324"/>
          </a:xfrm>
          <a:prstGeom prst="rect">
            <a:avLst/>
          </a:prstGeom>
        </p:spPr>
        <p:txBody>
          <a:bodyPr>
            <a:spAutoFit/>
          </a:bodyPr>
          <a:lstStyle/>
          <a:p>
            <a:r>
              <a:rPr lang="en-US" dirty="0" smtClean="0"/>
              <a:t>declare</a:t>
            </a:r>
          </a:p>
          <a:p>
            <a:r>
              <a:rPr lang="en-US" dirty="0" smtClean="0"/>
              <a:t>a number;</a:t>
            </a:r>
          </a:p>
          <a:p>
            <a:r>
              <a:rPr lang="en-US" dirty="0" smtClean="0"/>
              <a:t>begin</a:t>
            </a:r>
          </a:p>
          <a:p>
            <a:r>
              <a:rPr lang="en-US" dirty="0" smtClean="0"/>
              <a:t>for a in 0..10</a:t>
            </a:r>
          </a:p>
          <a:p>
            <a:r>
              <a:rPr lang="en-US" dirty="0" smtClean="0"/>
              <a:t>loop</a:t>
            </a:r>
          </a:p>
          <a:p>
            <a:r>
              <a:rPr lang="en-US" dirty="0" err="1" smtClean="0"/>
              <a:t>dbms_output.put_line</a:t>
            </a:r>
            <a:r>
              <a:rPr lang="en-US" dirty="0" smtClean="0"/>
              <a:t>('value of a:'||a);</a:t>
            </a:r>
          </a:p>
          <a:p>
            <a:r>
              <a:rPr lang="en-US" dirty="0" smtClean="0"/>
              <a:t>end loop;</a:t>
            </a:r>
          </a:p>
          <a:p>
            <a:r>
              <a:rPr lang="en-US" dirty="0" smtClean="0"/>
              <a:t>end;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PL/SQL</a:t>
            </a:r>
          </a:p>
        </p:txBody>
      </p:sp>
      <p:sp>
        <p:nvSpPr>
          <p:cNvPr id="3" name="Content Placeholder 2"/>
          <p:cNvSpPr>
            <a:spLocks noGrp="1"/>
          </p:cNvSpPr>
          <p:nvPr>
            <p:ph idx="1"/>
          </p:nvPr>
        </p:nvSpPr>
        <p:spPr/>
        <p:txBody>
          <a:bodyPr>
            <a:normAutofit fontScale="92500"/>
          </a:bodyPr>
          <a:lstStyle/>
          <a:p>
            <a:pPr algn="just"/>
            <a:r>
              <a:rPr lang="en-US" dirty="0"/>
              <a:t>PL/SQL allows sending an entire block </a:t>
            </a:r>
            <a:r>
              <a:rPr lang="en-US" dirty="0" smtClean="0"/>
              <a:t>of statements </a:t>
            </a:r>
            <a:r>
              <a:rPr lang="en-US" dirty="0"/>
              <a:t>to the database at one time.</a:t>
            </a:r>
          </a:p>
          <a:p>
            <a:pPr marL="708660" lvl="1" indent="-342900" algn="just"/>
            <a:r>
              <a:rPr lang="en-US" dirty="0" smtClean="0"/>
              <a:t>This </a:t>
            </a:r>
            <a:r>
              <a:rPr lang="en-US" dirty="0"/>
              <a:t>reduces network traffic and provides </a:t>
            </a:r>
            <a:r>
              <a:rPr lang="en-US" dirty="0" smtClean="0"/>
              <a:t>high performance </a:t>
            </a:r>
            <a:r>
              <a:rPr lang="en-US" dirty="0"/>
              <a:t>for the applications</a:t>
            </a:r>
            <a:r>
              <a:rPr lang="en-US" dirty="0" smtClean="0"/>
              <a:t>.</a:t>
            </a:r>
          </a:p>
          <a:p>
            <a:pPr algn="just"/>
            <a:r>
              <a:rPr lang="en-US" sz="2800" dirty="0"/>
              <a:t>Applications written in PL/SQL are </a:t>
            </a:r>
            <a:r>
              <a:rPr lang="en-US" sz="2800" dirty="0" smtClean="0"/>
              <a:t>fully portable</a:t>
            </a:r>
            <a:r>
              <a:rPr lang="en-US" sz="2800" dirty="0"/>
              <a:t>.</a:t>
            </a:r>
          </a:p>
          <a:p>
            <a:pPr algn="just"/>
            <a:r>
              <a:rPr lang="en-US" sz="2800" dirty="0" smtClean="0"/>
              <a:t>PL/SQL </a:t>
            </a:r>
            <a:r>
              <a:rPr lang="en-US" sz="2800" dirty="0"/>
              <a:t>provides access to predefined </a:t>
            </a:r>
            <a:r>
              <a:rPr lang="en-US" sz="2800" dirty="0" smtClean="0"/>
              <a:t>SQL packages</a:t>
            </a:r>
            <a:r>
              <a:rPr lang="en-US" sz="2800" dirty="0"/>
              <a:t>.</a:t>
            </a:r>
          </a:p>
          <a:p>
            <a:pPr algn="just"/>
            <a:r>
              <a:rPr lang="en-US" sz="2800" dirty="0" smtClean="0"/>
              <a:t>PL/SQL </a:t>
            </a:r>
            <a:r>
              <a:rPr lang="en-US" sz="2800" dirty="0"/>
              <a:t>provides support for </a:t>
            </a:r>
            <a:r>
              <a:rPr lang="en-US" sz="2800" dirty="0" smtClean="0"/>
              <a:t>Object-Oriented Programming</a:t>
            </a:r>
            <a:r>
              <a:rPr lang="en-US" sz="2800" dirty="0"/>
              <a:t>.</a:t>
            </a:r>
          </a:p>
          <a:p>
            <a:pPr algn="just"/>
            <a:r>
              <a:rPr lang="en-US" sz="2800" dirty="0" smtClean="0"/>
              <a:t>PL/SQL </a:t>
            </a:r>
            <a:r>
              <a:rPr lang="en-US" sz="2800" dirty="0"/>
              <a:t>provides support for Developing </a:t>
            </a:r>
            <a:r>
              <a:rPr lang="en-US" sz="2800" dirty="0" smtClean="0"/>
              <a:t>Web Applications </a:t>
            </a:r>
            <a:r>
              <a:rPr lang="en-US" sz="2800" dirty="0"/>
              <a:t>and Server Pages.</a:t>
            </a:r>
            <a:endParaRPr lang="en-US" dirty="0"/>
          </a:p>
        </p:txBody>
      </p:sp>
    </p:spTree>
    <p:extLst>
      <p:ext uri="{BB962C8B-B14F-4D97-AF65-F5344CB8AC3E}">
        <p14:creationId xmlns:p14="http://schemas.microsoft.com/office/powerpoint/2010/main" xmlns="" val="39340022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FOR Loop</a:t>
            </a:r>
            <a:endParaRPr lang="en-US" dirty="0"/>
          </a:p>
        </p:txBody>
      </p:sp>
      <p:sp>
        <p:nvSpPr>
          <p:cNvPr id="3" name="Subtitle 2"/>
          <p:cNvSpPr>
            <a:spLocks noGrp="1"/>
          </p:cNvSpPr>
          <p:nvPr>
            <p:ph type="subTitle" idx="1"/>
          </p:nvPr>
        </p:nvSpPr>
        <p:spPr/>
        <p:txBody>
          <a:bodyPr/>
          <a:lstStyle/>
          <a:p>
            <a:r>
              <a:rPr lang="en-US" sz="2800" dirty="0" smtClean="0"/>
              <a:t>Program to generate Multiplication Table for 2.</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For </a:t>
            </a:r>
            <a:r>
              <a:rPr lang="en-US" dirty="0" smtClean="0"/>
              <a:t>loop Example-</a:t>
            </a:r>
            <a:br>
              <a:rPr lang="en-US" dirty="0" smtClean="0"/>
            </a:br>
            <a:r>
              <a:rPr lang="en-US" sz="1600" dirty="0" smtClean="0"/>
              <a:t>Program to generate Multiplication Table for 2 using For Loop.</a:t>
            </a:r>
            <a:endParaRPr lang="en-US" sz="1600" dirty="0"/>
          </a:p>
        </p:txBody>
      </p:sp>
      <p:sp>
        <p:nvSpPr>
          <p:cNvPr id="3" name="Content Placeholder 2"/>
          <p:cNvSpPr>
            <a:spLocks noGrp="1"/>
          </p:cNvSpPr>
          <p:nvPr>
            <p:ph idx="1"/>
          </p:nvPr>
        </p:nvSpPr>
        <p:spPr/>
        <p:txBody>
          <a:bodyPr/>
          <a:lstStyle/>
          <a:p>
            <a:pPr marL="0" indent="0">
              <a:buNone/>
            </a:pPr>
            <a:r>
              <a:rPr lang="en-US" dirty="0" smtClean="0"/>
              <a:t>Declare</a:t>
            </a:r>
          </a:p>
          <a:p>
            <a:pPr marL="0" indent="0">
              <a:buNone/>
            </a:pPr>
            <a:r>
              <a:rPr lang="en-US" dirty="0" smtClean="0"/>
              <a:t>Total number(4);</a:t>
            </a:r>
          </a:p>
          <a:p>
            <a:pPr marL="0" indent="0">
              <a:buNone/>
            </a:pPr>
            <a:r>
              <a:rPr lang="en-US" dirty="0" smtClean="0"/>
              <a:t>Begin</a:t>
            </a:r>
          </a:p>
          <a:p>
            <a:pPr marL="0" indent="0">
              <a:buNone/>
            </a:pPr>
            <a:r>
              <a:rPr lang="en-US" dirty="0" smtClean="0"/>
              <a:t>For </a:t>
            </a:r>
            <a:r>
              <a:rPr lang="en-US" dirty="0" err="1" smtClean="0"/>
              <a:t>i</a:t>
            </a:r>
            <a:r>
              <a:rPr lang="en-US" dirty="0" smtClean="0"/>
              <a:t> in 1..10</a:t>
            </a:r>
          </a:p>
          <a:p>
            <a:pPr marL="0" indent="0">
              <a:buNone/>
            </a:pPr>
            <a:r>
              <a:rPr lang="en-US" dirty="0" smtClean="0"/>
              <a:t>Loop</a:t>
            </a:r>
          </a:p>
          <a:p>
            <a:pPr marL="0" indent="0">
              <a:buNone/>
            </a:pPr>
            <a:r>
              <a:rPr lang="en-US" dirty="0" smtClean="0"/>
              <a:t>Total:=2*</a:t>
            </a:r>
            <a:r>
              <a:rPr lang="en-US" dirty="0" err="1" smtClean="0"/>
              <a:t>i</a:t>
            </a:r>
            <a:r>
              <a:rPr lang="en-US" dirty="0" smtClean="0"/>
              <a:t>;</a:t>
            </a:r>
          </a:p>
          <a:p>
            <a:pPr marL="0" indent="0">
              <a:buNone/>
            </a:pPr>
            <a:r>
              <a:rPr lang="en-US" dirty="0" err="1" smtClean="0"/>
              <a:t>Dbms_output.put_line</a:t>
            </a:r>
            <a:r>
              <a:rPr lang="en-US" dirty="0" smtClean="0"/>
              <a:t>('2*'||</a:t>
            </a:r>
            <a:r>
              <a:rPr lang="en-US" dirty="0" err="1" smtClean="0"/>
              <a:t>i</a:t>
            </a:r>
            <a:r>
              <a:rPr lang="en-US" dirty="0" smtClean="0"/>
              <a:t>||'='||total);</a:t>
            </a:r>
          </a:p>
          <a:p>
            <a:pPr marL="0" indent="0">
              <a:buNone/>
            </a:pPr>
            <a:r>
              <a:rPr lang="en-US" dirty="0" smtClean="0"/>
              <a:t>End loop;</a:t>
            </a:r>
          </a:p>
          <a:p>
            <a:pPr marL="0" indent="0">
              <a:buNone/>
            </a:pPr>
            <a:r>
              <a:rPr lang="en-US" dirty="0" smtClean="0"/>
              <a:t>End;</a:t>
            </a:r>
          </a:p>
          <a:p>
            <a:pPr marL="0" indent="0">
              <a:buNone/>
            </a:pPr>
            <a:endParaRPr lang="en-US" dirty="0"/>
          </a:p>
        </p:txBody>
      </p:sp>
    </p:spTree>
    <p:extLst>
      <p:ext uri="{BB962C8B-B14F-4D97-AF65-F5344CB8AC3E}">
        <p14:creationId xmlns:p14="http://schemas.microsoft.com/office/powerpoint/2010/main" xmlns="" val="14195197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524000" y="2209800"/>
            <a:ext cx="57150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dirty="0"/>
          </a:p>
        </p:txBody>
      </p:sp>
      <p:sp>
        <p:nvSpPr>
          <p:cNvPr id="5" name="Subtitle 4"/>
          <p:cNvSpPr>
            <a:spLocks noGrp="1"/>
          </p:cNvSpPr>
          <p:nvPr>
            <p:ph type="subTitle" idx="1"/>
          </p:nvPr>
        </p:nvSpPr>
        <p:spPr/>
        <p:txBody>
          <a:bodyPr/>
          <a:lstStyle/>
          <a:p>
            <a:r>
              <a:rPr lang="en-US" sz="2400" dirty="0" smtClean="0"/>
              <a:t>Program to generate Multiplication Table for any number at run time using For Loop</a:t>
            </a:r>
            <a:endParaRPr lang="en-US" dirty="0" smtClean="0"/>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declare</a:t>
            </a:r>
          </a:p>
          <a:p>
            <a:r>
              <a:rPr lang="en-US" dirty="0" smtClean="0"/>
              <a:t>a </a:t>
            </a:r>
            <a:r>
              <a:rPr lang="en-US" dirty="0" err="1" smtClean="0"/>
              <a:t>int</a:t>
            </a:r>
            <a:r>
              <a:rPr lang="en-US" dirty="0" smtClean="0"/>
              <a:t>;</a:t>
            </a:r>
          </a:p>
          <a:p>
            <a:r>
              <a:rPr lang="en-US" dirty="0" smtClean="0"/>
              <a:t>begin</a:t>
            </a:r>
          </a:p>
          <a:p>
            <a:r>
              <a:rPr lang="en-US" dirty="0" smtClean="0"/>
              <a:t>a:=:a;</a:t>
            </a:r>
          </a:p>
          <a:p>
            <a:r>
              <a:rPr lang="en-US" dirty="0" smtClean="0"/>
              <a:t>for </a:t>
            </a:r>
            <a:r>
              <a:rPr lang="en-US" dirty="0" err="1" smtClean="0"/>
              <a:t>i</a:t>
            </a:r>
            <a:r>
              <a:rPr lang="en-US" dirty="0" smtClean="0"/>
              <a:t> in 0..10</a:t>
            </a:r>
          </a:p>
          <a:p>
            <a:r>
              <a:rPr lang="en-US" dirty="0" smtClean="0"/>
              <a:t>loop</a:t>
            </a:r>
          </a:p>
          <a:p>
            <a:r>
              <a:rPr lang="en-US" dirty="0" err="1" smtClean="0"/>
              <a:t>dbms_output.put_line</a:t>
            </a:r>
            <a:r>
              <a:rPr lang="en-US" dirty="0" smtClean="0"/>
              <a:t>(a||'*'||</a:t>
            </a:r>
            <a:r>
              <a:rPr lang="en-US" dirty="0" err="1" smtClean="0"/>
              <a:t>i</a:t>
            </a:r>
            <a:r>
              <a:rPr lang="en-US" dirty="0" smtClean="0"/>
              <a:t>||'='||a*</a:t>
            </a:r>
            <a:r>
              <a:rPr lang="en-US" dirty="0" err="1" smtClean="0"/>
              <a:t>i</a:t>
            </a:r>
            <a:r>
              <a:rPr lang="en-US" dirty="0" smtClean="0"/>
              <a:t>);</a:t>
            </a:r>
          </a:p>
          <a:p>
            <a:r>
              <a:rPr lang="en-US" dirty="0" smtClean="0"/>
              <a:t>end loop;</a:t>
            </a:r>
          </a:p>
          <a:p>
            <a:r>
              <a:rPr lang="en-US" dirty="0" smtClean="0"/>
              <a:t>end;</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t>Program to find even and odd numbers</a:t>
            </a:r>
            <a:endParaRPr lang="en-US" dirty="0"/>
          </a:p>
        </p:txBody>
      </p:sp>
      <p:sp>
        <p:nvSpPr>
          <p:cNvPr id="5" name="Subtitle 4"/>
          <p:cNvSpPr>
            <a:spLocks noGrp="1"/>
          </p:cNvSpPr>
          <p:nvPr>
            <p:ph type="subTitle" idx="1"/>
          </p:nvPr>
        </p:nvSpPr>
        <p:spPr/>
        <p:txBody>
          <a:bodyPr/>
          <a:lstStyle/>
          <a:p>
            <a:r>
              <a:rPr lang="en-US" dirty="0" smtClean="0"/>
              <a:t>-Using If else</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lang="en-US" baseline="30000" dirty="0" smtClean="0"/>
              <a:t>ST</a:t>
            </a:r>
            <a:r>
              <a:rPr lang="en-US" dirty="0" smtClean="0"/>
              <a:t> Way: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DECLARE</a:t>
            </a:r>
          </a:p>
          <a:p>
            <a:r>
              <a:rPr lang="en-US" dirty="0" smtClean="0"/>
              <a:t>    n </a:t>
            </a:r>
            <a:r>
              <a:rPr lang="en-US" dirty="0" err="1" smtClean="0"/>
              <a:t>int</a:t>
            </a:r>
            <a:r>
              <a:rPr lang="en-US" dirty="0" smtClean="0"/>
              <a:t>;</a:t>
            </a:r>
          </a:p>
          <a:p>
            <a:r>
              <a:rPr lang="en-US" dirty="0" smtClean="0"/>
              <a:t>    r </a:t>
            </a:r>
            <a:r>
              <a:rPr lang="en-US" dirty="0" err="1" smtClean="0"/>
              <a:t>int</a:t>
            </a:r>
            <a:r>
              <a:rPr lang="en-US" dirty="0" smtClean="0"/>
              <a:t>;</a:t>
            </a:r>
          </a:p>
          <a:p>
            <a:r>
              <a:rPr lang="en-US" dirty="0" smtClean="0"/>
              <a:t>BEGIN</a:t>
            </a:r>
          </a:p>
          <a:p>
            <a:r>
              <a:rPr lang="en-US" dirty="0" smtClean="0"/>
              <a:t>n:=:n;</a:t>
            </a:r>
          </a:p>
          <a:p>
            <a:r>
              <a:rPr lang="en-US" dirty="0" smtClean="0"/>
              <a:t>   </a:t>
            </a:r>
          </a:p>
          <a:p>
            <a:r>
              <a:rPr lang="en-US" dirty="0" smtClean="0"/>
              <a:t>    r := MOD(n, 2);</a:t>
            </a:r>
          </a:p>
          <a:p>
            <a:r>
              <a:rPr lang="en-US" dirty="0" smtClean="0"/>
              <a:t>  </a:t>
            </a:r>
          </a:p>
          <a:p>
            <a:r>
              <a:rPr lang="en-US" dirty="0" smtClean="0"/>
              <a:t>    IF r = 0 THEN</a:t>
            </a:r>
          </a:p>
          <a:p>
            <a:r>
              <a:rPr lang="en-US" dirty="0" smtClean="0"/>
              <a:t>      </a:t>
            </a:r>
            <a:r>
              <a:rPr lang="en-US" dirty="0" err="1" smtClean="0"/>
              <a:t>dbms_output.Put_line</a:t>
            </a:r>
            <a:r>
              <a:rPr lang="en-US" dirty="0" smtClean="0"/>
              <a:t>('Even');</a:t>
            </a:r>
          </a:p>
          <a:p>
            <a:r>
              <a:rPr lang="en-US" dirty="0" smtClean="0"/>
              <a:t>    ELSE</a:t>
            </a:r>
          </a:p>
          <a:p>
            <a:r>
              <a:rPr lang="en-US" dirty="0" smtClean="0"/>
              <a:t>      </a:t>
            </a:r>
            <a:r>
              <a:rPr lang="en-US" dirty="0" err="1" smtClean="0"/>
              <a:t>dbms_output.Put_line</a:t>
            </a:r>
            <a:r>
              <a:rPr lang="en-US" dirty="0" smtClean="0"/>
              <a:t>('Odd');</a:t>
            </a:r>
          </a:p>
          <a:p>
            <a:r>
              <a:rPr lang="en-US" dirty="0" smtClean="0"/>
              <a:t>    END IF;</a:t>
            </a:r>
          </a:p>
          <a:p>
            <a:r>
              <a:rPr lang="en-US" dirty="0" smtClean="0"/>
              <a:t>END;</a:t>
            </a: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r>
              <a:rPr lang="en-US" baseline="30000" dirty="0" smtClean="0"/>
              <a:t>nd</a:t>
            </a:r>
            <a:r>
              <a:rPr lang="en-US" dirty="0" smtClean="0"/>
              <a:t> Way: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DECLARE</a:t>
            </a:r>
          </a:p>
          <a:p>
            <a:r>
              <a:rPr lang="en-US" dirty="0" smtClean="0"/>
              <a:t>    n NUMBER := :n;</a:t>
            </a:r>
          </a:p>
          <a:p>
            <a:r>
              <a:rPr lang="en-US" dirty="0" smtClean="0"/>
              <a:t>    r NUMBER;</a:t>
            </a:r>
          </a:p>
          <a:p>
            <a:r>
              <a:rPr lang="en-US" dirty="0" smtClean="0"/>
              <a:t>BEGIN</a:t>
            </a:r>
          </a:p>
          <a:p>
            <a:r>
              <a:rPr lang="en-US" dirty="0" smtClean="0"/>
              <a:t>   </a:t>
            </a:r>
          </a:p>
          <a:p>
            <a:r>
              <a:rPr lang="en-US" dirty="0" smtClean="0"/>
              <a:t>    r := MOD(n, 2);</a:t>
            </a:r>
          </a:p>
          <a:p>
            <a:r>
              <a:rPr lang="en-US" dirty="0" smtClean="0"/>
              <a:t>  </a:t>
            </a:r>
          </a:p>
          <a:p>
            <a:r>
              <a:rPr lang="en-US" dirty="0" smtClean="0"/>
              <a:t>    IF r = 0 THEN</a:t>
            </a:r>
          </a:p>
          <a:p>
            <a:r>
              <a:rPr lang="en-US" dirty="0" smtClean="0"/>
              <a:t>      </a:t>
            </a:r>
            <a:r>
              <a:rPr lang="en-US" dirty="0" err="1" smtClean="0"/>
              <a:t>dbms_output.Put_line</a:t>
            </a:r>
            <a:r>
              <a:rPr lang="en-US" dirty="0" smtClean="0"/>
              <a:t>('Even');</a:t>
            </a:r>
          </a:p>
          <a:p>
            <a:r>
              <a:rPr lang="en-US" dirty="0" smtClean="0"/>
              <a:t>    ELSE</a:t>
            </a:r>
          </a:p>
          <a:p>
            <a:r>
              <a:rPr lang="en-US" dirty="0" smtClean="0"/>
              <a:t>      </a:t>
            </a:r>
            <a:r>
              <a:rPr lang="en-US" dirty="0" err="1" smtClean="0"/>
              <a:t>dbms_output.Put_line</a:t>
            </a:r>
            <a:r>
              <a:rPr lang="en-US" dirty="0" smtClean="0"/>
              <a:t>('Odd');</a:t>
            </a:r>
          </a:p>
          <a:p>
            <a:r>
              <a:rPr lang="en-US" dirty="0" smtClean="0"/>
              <a:t>    END IF;</a:t>
            </a:r>
          </a:p>
          <a:p>
            <a:r>
              <a:rPr lang="en-US" dirty="0" smtClean="0"/>
              <a:t>END;</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PL/SQL Go To statement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GOTO statement allows you to transfer control to a labeled block or statement. The following illustrates</a:t>
            </a:r>
          </a:p>
          <a:p>
            <a:r>
              <a:rPr lang="en-US" dirty="0" smtClean="0"/>
              <a:t>Syntax of the GOTO statement:</a:t>
            </a:r>
          </a:p>
          <a:p>
            <a:pPr>
              <a:buNone/>
            </a:pPr>
            <a:r>
              <a:rPr lang="en-US" b="1" dirty="0" smtClean="0"/>
              <a:t>			GOTO</a:t>
            </a:r>
            <a:r>
              <a:rPr lang="en-US" dirty="0" smtClean="0"/>
              <a:t> </a:t>
            </a:r>
            <a:r>
              <a:rPr lang="en-US" dirty="0" err="1" smtClean="0"/>
              <a:t>label_name</a:t>
            </a:r>
            <a:r>
              <a:rPr lang="en-US" dirty="0" smtClean="0"/>
              <a:t>;  </a:t>
            </a:r>
          </a:p>
          <a:p>
            <a:pPr>
              <a:buFont typeface="Arial" pitchFamily="34" charset="0"/>
              <a:buChar char="•"/>
            </a:pPr>
            <a:r>
              <a:rPr lang="en-US" dirty="0" smtClean="0"/>
              <a:t>Here the label declaration which contains the </a:t>
            </a:r>
            <a:r>
              <a:rPr lang="en-US" dirty="0" err="1" smtClean="0"/>
              <a:t>label_name</a:t>
            </a:r>
            <a:r>
              <a:rPr lang="en-US" dirty="0" smtClean="0"/>
              <a:t> encapsulated within the &lt;&lt; &gt;&gt; symbol and must be followed by at least one statement to execute.</a:t>
            </a:r>
          </a:p>
          <a:p>
            <a:pPr>
              <a:buFont typeface="Arial" pitchFamily="34" charset="0"/>
              <a:buChar char="•"/>
            </a:pPr>
            <a:r>
              <a:rPr lang="en-US" dirty="0" smtClean="0"/>
              <a:t>E.g.  </a:t>
            </a:r>
          </a:p>
          <a:p>
            <a:r>
              <a:rPr lang="en-US" b="1" dirty="0" smtClean="0"/>
              <a:t>GOTO</a:t>
            </a:r>
            <a:r>
              <a:rPr lang="en-US" dirty="0" smtClean="0"/>
              <a:t> </a:t>
            </a:r>
            <a:r>
              <a:rPr lang="en-US" dirty="0" err="1" smtClean="0"/>
              <a:t>label_name</a:t>
            </a:r>
            <a:r>
              <a:rPr lang="en-US" dirty="0" smtClean="0"/>
              <a:t>;  </a:t>
            </a:r>
          </a:p>
          <a:p>
            <a:pPr>
              <a:buNone/>
            </a:pPr>
            <a:r>
              <a:rPr lang="en-US" dirty="0" smtClean="0"/>
              <a:t>		..</a:t>
            </a:r>
          </a:p>
          <a:p>
            <a:pPr>
              <a:buNone/>
            </a:pPr>
            <a:r>
              <a:rPr lang="en-US" dirty="0" smtClean="0"/>
              <a:t>		..  </a:t>
            </a:r>
          </a:p>
          <a:p>
            <a:pPr>
              <a:buNone/>
            </a:pPr>
            <a:r>
              <a:rPr lang="en-US" dirty="0" smtClean="0"/>
              <a:t>	&lt;&lt;</a:t>
            </a:r>
            <a:r>
              <a:rPr lang="en-US" dirty="0" err="1" smtClean="0"/>
              <a:t>label_name</a:t>
            </a:r>
            <a:r>
              <a:rPr lang="en-US" dirty="0" smtClean="0"/>
              <a:t>&gt;&gt;  </a:t>
            </a:r>
          </a:p>
          <a:p>
            <a:pPr>
              <a:buNone/>
            </a:pPr>
            <a:r>
              <a:rPr lang="en-US" dirty="0" smtClean="0"/>
              <a:t>	Statement;  </a:t>
            </a:r>
          </a:p>
          <a:p>
            <a:pPr>
              <a:buFont typeface="Arial" pitchFamily="34" charset="0"/>
              <a:buChar char="•"/>
            </a:pPr>
            <a:endParaRPr lang="en-US" dirty="0" smtClean="0"/>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Program to find greater number using </a:t>
            </a:r>
            <a:r>
              <a:rPr lang="en-US" dirty="0" err="1" smtClean="0"/>
              <a:t>Goto</a:t>
            </a:r>
            <a:r>
              <a:rPr lang="en-US" dirty="0" smtClean="0"/>
              <a:t> statement</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PL/SQL Architecture</a:t>
            </a:r>
            <a:endParaRPr lang="en-US" dirty="0"/>
          </a:p>
        </p:txBody>
      </p:sp>
      <p:sp>
        <p:nvSpPr>
          <p:cNvPr id="3" name="Content Placeholder 2"/>
          <p:cNvSpPr>
            <a:spLocks noGrp="1"/>
          </p:cNvSpPr>
          <p:nvPr>
            <p:ph idx="1"/>
          </p:nvPr>
        </p:nvSpPr>
        <p:spPr>
          <a:xfrm>
            <a:off x="381000" y="1905000"/>
            <a:ext cx="8305800" cy="4389120"/>
          </a:xfrm>
        </p:spPr>
        <p:txBody>
          <a:bodyPr>
            <a:normAutofit/>
          </a:bodyPr>
          <a:lstStyle/>
          <a:p>
            <a:r>
              <a:rPr lang="en-US" dirty="0" smtClean="0"/>
              <a:t>Pl/</a:t>
            </a:r>
            <a:r>
              <a:rPr lang="en-US" dirty="0" err="1" smtClean="0"/>
              <a:t>sql</a:t>
            </a:r>
            <a:r>
              <a:rPr lang="en-US" dirty="0" smtClean="0"/>
              <a:t> engine executes pl/</a:t>
            </a:r>
            <a:r>
              <a:rPr lang="en-US" dirty="0" err="1" smtClean="0"/>
              <a:t>sql</a:t>
            </a:r>
            <a:r>
              <a:rPr lang="en-US" dirty="0" smtClean="0"/>
              <a:t> blocks.</a:t>
            </a:r>
          </a:p>
          <a:p>
            <a:r>
              <a:rPr lang="en-US" dirty="0" smtClean="0"/>
              <a:t>Pl/</a:t>
            </a:r>
            <a:r>
              <a:rPr lang="en-US" dirty="0" err="1" smtClean="0"/>
              <a:t>sql</a:t>
            </a:r>
            <a:r>
              <a:rPr lang="en-US" dirty="0" smtClean="0"/>
              <a:t> engine executes only the procedural statements and send the </a:t>
            </a:r>
            <a:r>
              <a:rPr lang="en-US" dirty="0" err="1" smtClean="0"/>
              <a:t>sql</a:t>
            </a:r>
            <a:r>
              <a:rPr lang="en-US" dirty="0" smtClean="0"/>
              <a:t> statements to </a:t>
            </a:r>
            <a:r>
              <a:rPr lang="en-US" dirty="0" err="1" smtClean="0"/>
              <a:t>sql</a:t>
            </a:r>
            <a:r>
              <a:rPr lang="en-US" dirty="0" smtClean="0"/>
              <a:t> statement executor in the oracle server</a:t>
            </a:r>
          </a:p>
          <a:p>
            <a:r>
              <a:rPr lang="en-US" dirty="0" smtClean="0"/>
              <a:t>Pl/</a:t>
            </a:r>
            <a:r>
              <a:rPr lang="en-US" dirty="0" err="1" smtClean="0"/>
              <a:t>sql</a:t>
            </a:r>
            <a:r>
              <a:rPr lang="en-US" dirty="0" smtClean="0"/>
              <a:t> engine resides in the oracle server </a:t>
            </a:r>
          </a:p>
          <a:p>
            <a:r>
              <a:rPr lang="en-US" dirty="0" smtClean="0"/>
              <a:t>The call to the oracle engine needs to be made only once to execute any number of </a:t>
            </a:r>
            <a:r>
              <a:rPr lang="en-US" dirty="0" err="1" smtClean="0"/>
              <a:t>sql</a:t>
            </a:r>
            <a:r>
              <a:rPr lang="en-US" dirty="0" smtClean="0"/>
              <a:t> statements </a:t>
            </a:r>
          </a:p>
          <a:p>
            <a:r>
              <a:rPr lang="en-US" dirty="0" smtClean="0"/>
              <a:t>Since the oracle engine is called only one for each block, resulting increased speed of processing as compared to call for each </a:t>
            </a:r>
            <a:r>
              <a:rPr lang="en-US" dirty="0" err="1" smtClean="0"/>
              <a:t>sql</a:t>
            </a:r>
            <a:r>
              <a:rPr lang="en-US" dirty="0" smtClean="0"/>
              <a:t> sentence.</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33400"/>
          </a:xfrm>
        </p:spPr>
        <p:txBody>
          <a:bodyPr>
            <a:normAutofit fontScale="90000"/>
          </a:bodyPr>
          <a:lstStyle/>
          <a:p>
            <a:r>
              <a:rPr lang="en-US" dirty="0" smtClean="0"/>
              <a:t>Go To Example-1</a:t>
            </a:r>
            <a:endParaRPr lang="en-US" dirty="0"/>
          </a:p>
        </p:txBody>
      </p:sp>
      <p:sp>
        <p:nvSpPr>
          <p:cNvPr id="3" name="Content Placeholder 2"/>
          <p:cNvSpPr>
            <a:spLocks noGrp="1"/>
          </p:cNvSpPr>
          <p:nvPr>
            <p:ph idx="1"/>
          </p:nvPr>
        </p:nvSpPr>
        <p:spPr>
          <a:xfrm>
            <a:off x="457200" y="914400"/>
            <a:ext cx="8458200" cy="5715000"/>
          </a:xfrm>
        </p:spPr>
        <p:txBody>
          <a:bodyPr>
            <a:normAutofit fontScale="70000" lnSpcReduction="20000"/>
          </a:bodyPr>
          <a:lstStyle/>
          <a:p>
            <a:pPr marL="0" indent="0">
              <a:buNone/>
            </a:pPr>
            <a:r>
              <a:rPr lang="en-US" dirty="0" smtClean="0"/>
              <a:t>Declare</a:t>
            </a:r>
          </a:p>
          <a:p>
            <a:pPr marL="0" indent="0">
              <a:buNone/>
            </a:pPr>
            <a:r>
              <a:rPr lang="en-US" dirty="0" smtClean="0"/>
              <a:t>Num1 number;</a:t>
            </a:r>
          </a:p>
          <a:p>
            <a:pPr marL="0" indent="0">
              <a:buNone/>
            </a:pPr>
            <a:r>
              <a:rPr lang="en-US" dirty="0" smtClean="0"/>
              <a:t>Num2 number;</a:t>
            </a:r>
          </a:p>
          <a:p>
            <a:pPr marL="0" indent="0">
              <a:buNone/>
            </a:pPr>
            <a:r>
              <a:rPr lang="en-US" dirty="0" smtClean="0"/>
              <a:t>Begin</a:t>
            </a:r>
          </a:p>
          <a:p>
            <a:pPr marL="0" indent="0">
              <a:buNone/>
            </a:pPr>
            <a:r>
              <a:rPr lang="en-US" dirty="0" smtClean="0"/>
              <a:t>Num1:=:num1;</a:t>
            </a:r>
          </a:p>
          <a:p>
            <a:pPr marL="0" indent="0">
              <a:buNone/>
            </a:pPr>
            <a:r>
              <a:rPr lang="en-US" dirty="0" smtClean="0"/>
              <a:t>Num2:=:num2;</a:t>
            </a:r>
          </a:p>
          <a:p>
            <a:pPr marL="0" indent="0">
              <a:buNone/>
            </a:pPr>
            <a:r>
              <a:rPr lang="en-US" dirty="0" smtClean="0"/>
              <a:t>If num1&gt; num2 then</a:t>
            </a:r>
          </a:p>
          <a:p>
            <a:pPr marL="0" indent="0">
              <a:buNone/>
            </a:pPr>
            <a:r>
              <a:rPr lang="en-US" dirty="0" err="1" smtClean="0"/>
              <a:t>Goto</a:t>
            </a:r>
            <a:r>
              <a:rPr lang="en-US" dirty="0" smtClean="0"/>
              <a:t> p1;</a:t>
            </a:r>
          </a:p>
          <a:p>
            <a:pPr marL="0" indent="0">
              <a:buNone/>
            </a:pPr>
            <a:r>
              <a:rPr lang="en-US" dirty="0" smtClean="0"/>
              <a:t>Else</a:t>
            </a:r>
          </a:p>
          <a:p>
            <a:pPr marL="0" indent="0">
              <a:buNone/>
            </a:pPr>
            <a:r>
              <a:rPr lang="en-US" dirty="0" err="1" smtClean="0"/>
              <a:t>Goto</a:t>
            </a:r>
            <a:r>
              <a:rPr lang="en-US" dirty="0" smtClean="0"/>
              <a:t> p2;</a:t>
            </a:r>
          </a:p>
          <a:p>
            <a:pPr marL="0" indent="0">
              <a:buNone/>
            </a:pPr>
            <a:r>
              <a:rPr lang="en-US" dirty="0" smtClean="0"/>
              <a:t>End if;</a:t>
            </a:r>
          </a:p>
          <a:p>
            <a:pPr marL="0" indent="0">
              <a:buNone/>
            </a:pPr>
            <a:r>
              <a:rPr lang="en-US" dirty="0" smtClean="0"/>
              <a:t>&lt;&lt;p1&gt;&gt;</a:t>
            </a:r>
          </a:p>
          <a:p>
            <a:pPr marL="0" indent="0">
              <a:buNone/>
            </a:pPr>
            <a:r>
              <a:rPr lang="en-US" dirty="0" smtClean="0"/>
              <a:t> </a:t>
            </a:r>
            <a:r>
              <a:rPr lang="en-US" dirty="0" err="1" smtClean="0"/>
              <a:t>Dbms_output.put_line</a:t>
            </a:r>
            <a:r>
              <a:rPr lang="en-US" dirty="0" smtClean="0"/>
              <a:t>('num1 is bigger');</a:t>
            </a:r>
          </a:p>
          <a:p>
            <a:pPr marL="0" indent="0">
              <a:buNone/>
            </a:pPr>
            <a:r>
              <a:rPr lang="en-US" dirty="0" err="1" smtClean="0"/>
              <a:t>Goto</a:t>
            </a:r>
            <a:r>
              <a:rPr lang="en-US" dirty="0" smtClean="0"/>
              <a:t> p3;</a:t>
            </a:r>
          </a:p>
          <a:p>
            <a:pPr marL="0" indent="0">
              <a:buNone/>
            </a:pPr>
            <a:r>
              <a:rPr lang="en-US" dirty="0" smtClean="0"/>
              <a:t>&lt;&lt;p2&gt;&gt;</a:t>
            </a:r>
          </a:p>
          <a:p>
            <a:pPr marL="0" indent="0">
              <a:buNone/>
            </a:pPr>
            <a:r>
              <a:rPr lang="en-US" dirty="0" err="1" smtClean="0"/>
              <a:t>Dbms_output.put_line</a:t>
            </a:r>
            <a:r>
              <a:rPr lang="en-US" dirty="0" smtClean="0"/>
              <a:t>('num2 is bigger');</a:t>
            </a:r>
          </a:p>
          <a:p>
            <a:pPr marL="0" indent="0">
              <a:buNone/>
            </a:pPr>
            <a:r>
              <a:rPr lang="en-US" dirty="0" smtClean="0"/>
              <a:t>&lt;&lt;p3&gt;&gt;</a:t>
            </a:r>
          </a:p>
          <a:p>
            <a:pPr marL="0" indent="0">
              <a:buNone/>
            </a:pPr>
            <a:r>
              <a:rPr lang="en-US" dirty="0" err="1" smtClean="0"/>
              <a:t>Dbms_output.put_line</a:t>
            </a:r>
            <a:r>
              <a:rPr lang="en-US" dirty="0" smtClean="0"/>
              <a:t>('End of Program');</a:t>
            </a:r>
          </a:p>
          <a:p>
            <a:pPr marL="0" indent="0">
              <a:buNone/>
            </a:pPr>
            <a:r>
              <a:rPr lang="en-US" dirty="0" smtClean="0"/>
              <a:t>End;</a:t>
            </a:r>
          </a:p>
          <a:p>
            <a:pPr marL="0" indent="0">
              <a:buNone/>
            </a:pPr>
            <a:endParaRPr lang="en-US" dirty="0"/>
          </a:p>
        </p:txBody>
      </p:sp>
    </p:spTree>
    <p:extLst>
      <p:ext uri="{BB962C8B-B14F-4D97-AF65-F5344CB8AC3E}">
        <p14:creationId xmlns:p14="http://schemas.microsoft.com/office/powerpoint/2010/main" xmlns="" val="27503215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867400"/>
          </a:xfrm>
        </p:spPr>
        <p:txBody>
          <a:bodyPr>
            <a:noAutofit/>
          </a:bodyPr>
          <a:lstStyle/>
          <a:p>
            <a:r>
              <a:rPr lang="en-US" sz="1400" dirty="0" smtClean="0"/>
              <a:t>Declare</a:t>
            </a:r>
          </a:p>
          <a:p>
            <a:r>
              <a:rPr lang="en-US" sz="1400" dirty="0" smtClean="0"/>
              <a:t>num1 number;</a:t>
            </a:r>
          </a:p>
          <a:p>
            <a:r>
              <a:rPr lang="en-US" sz="1400" dirty="0" smtClean="0"/>
              <a:t>num2 number;</a:t>
            </a:r>
          </a:p>
          <a:p>
            <a:endParaRPr lang="en-US" sz="1400" dirty="0" smtClean="0"/>
          </a:p>
          <a:p>
            <a:r>
              <a:rPr lang="en-US" sz="1400" dirty="0" smtClean="0"/>
              <a:t>Begin</a:t>
            </a:r>
          </a:p>
          <a:p>
            <a:r>
              <a:rPr lang="en-US" sz="1400" dirty="0" smtClean="0"/>
              <a:t>num1 := :num1;</a:t>
            </a:r>
          </a:p>
          <a:p>
            <a:r>
              <a:rPr lang="en-US" sz="1400" dirty="0" smtClean="0"/>
              <a:t>num2 := :num2;</a:t>
            </a:r>
          </a:p>
          <a:p>
            <a:r>
              <a:rPr lang="en-US" sz="1400" dirty="0" smtClean="0"/>
              <a:t>if num1&gt;num2 then</a:t>
            </a:r>
          </a:p>
          <a:p>
            <a:r>
              <a:rPr lang="en-US" sz="1400" dirty="0" err="1" smtClean="0"/>
              <a:t>Goto</a:t>
            </a:r>
            <a:r>
              <a:rPr lang="en-US" sz="1400" dirty="0" smtClean="0"/>
              <a:t> p1;</a:t>
            </a:r>
          </a:p>
          <a:p>
            <a:r>
              <a:rPr lang="en-US" sz="1400" dirty="0" err="1" smtClean="0"/>
              <a:t>elsif</a:t>
            </a:r>
            <a:r>
              <a:rPr lang="en-US" sz="1400" dirty="0" smtClean="0"/>
              <a:t> num1&lt;num2 then</a:t>
            </a:r>
          </a:p>
          <a:p>
            <a:r>
              <a:rPr lang="en-US" sz="1400" dirty="0" err="1" smtClean="0"/>
              <a:t>Goto</a:t>
            </a:r>
            <a:r>
              <a:rPr lang="en-US" sz="1400" dirty="0" smtClean="0"/>
              <a:t> p2;</a:t>
            </a:r>
          </a:p>
          <a:p>
            <a:r>
              <a:rPr lang="en-US" sz="1400" dirty="0" smtClean="0"/>
              <a:t>else</a:t>
            </a:r>
          </a:p>
          <a:p>
            <a:r>
              <a:rPr lang="en-US" sz="1400" dirty="0" err="1" smtClean="0"/>
              <a:t>Goto</a:t>
            </a:r>
            <a:r>
              <a:rPr lang="en-US" sz="1400" dirty="0" smtClean="0"/>
              <a:t> p3;</a:t>
            </a:r>
          </a:p>
          <a:p>
            <a:r>
              <a:rPr lang="en-US" sz="1400" dirty="0" smtClean="0"/>
              <a:t>end if;</a:t>
            </a:r>
          </a:p>
          <a:p>
            <a:r>
              <a:rPr lang="en-US" sz="1400" dirty="0" smtClean="0"/>
              <a:t>&lt;&lt;p1&gt;&gt;</a:t>
            </a:r>
          </a:p>
          <a:p>
            <a:r>
              <a:rPr lang="en-US" sz="1400" dirty="0" err="1" smtClean="0"/>
              <a:t>dbms_output.put_line</a:t>
            </a:r>
            <a:r>
              <a:rPr lang="en-US" sz="1400" dirty="0" smtClean="0"/>
              <a:t>('first number is greater');</a:t>
            </a:r>
          </a:p>
          <a:p>
            <a:r>
              <a:rPr lang="en-US" sz="1400" dirty="0" err="1" smtClean="0"/>
              <a:t>Goto</a:t>
            </a:r>
            <a:r>
              <a:rPr lang="en-US" sz="1400" dirty="0" smtClean="0"/>
              <a:t> p4;</a:t>
            </a:r>
          </a:p>
          <a:p>
            <a:r>
              <a:rPr lang="en-US" sz="1400" dirty="0" smtClean="0"/>
              <a:t>&lt;&lt;p2&gt;&gt;</a:t>
            </a:r>
          </a:p>
          <a:p>
            <a:r>
              <a:rPr lang="en-US" sz="1400" dirty="0" err="1" smtClean="0"/>
              <a:t>dbms_output.put_line</a:t>
            </a:r>
            <a:r>
              <a:rPr lang="en-US" sz="1400" dirty="0" smtClean="0"/>
              <a:t>('second number is greater');</a:t>
            </a:r>
          </a:p>
          <a:p>
            <a:r>
              <a:rPr lang="en-US" sz="1400" dirty="0" err="1" smtClean="0"/>
              <a:t>Goto</a:t>
            </a:r>
            <a:r>
              <a:rPr lang="en-US" sz="1400" dirty="0" smtClean="0"/>
              <a:t> p4;</a:t>
            </a:r>
          </a:p>
          <a:p>
            <a:r>
              <a:rPr lang="en-US" sz="1400" dirty="0" smtClean="0"/>
              <a:t>&lt;&lt;p3&gt;&gt;</a:t>
            </a:r>
          </a:p>
          <a:p>
            <a:r>
              <a:rPr lang="en-US" sz="1400" dirty="0" err="1" smtClean="0"/>
              <a:t>dbms_output.put_line</a:t>
            </a:r>
            <a:r>
              <a:rPr lang="en-US" sz="1400" dirty="0" smtClean="0"/>
              <a:t>('Numbers are equal');</a:t>
            </a:r>
          </a:p>
          <a:p>
            <a:r>
              <a:rPr lang="en-US" sz="1400" dirty="0" smtClean="0"/>
              <a:t>&lt;&lt;p4&gt;&gt;</a:t>
            </a:r>
          </a:p>
          <a:p>
            <a:r>
              <a:rPr lang="en-US" sz="1400" dirty="0" smtClean="0"/>
              <a:t>null;</a:t>
            </a:r>
          </a:p>
          <a:p>
            <a:r>
              <a:rPr lang="en-US" sz="1400" dirty="0" smtClean="0"/>
              <a:t>end;</a:t>
            </a:r>
            <a:endParaRPr lang="en-US" sz="1400" dirty="0"/>
          </a:p>
        </p:txBody>
      </p:sp>
      <p:sp>
        <p:nvSpPr>
          <p:cNvPr id="4" name="Title 3"/>
          <p:cNvSpPr>
            <a:spLocks noGrp="1"/>
          </p:cNvSpPr>
          <p:nvPr>
            <p:ph type="title"/>
          </p:nvPr>
        </p:nvSpPr>
        <p:spPr/>
        <p:txBody>
          <a:bodyPr/>
          <a:lstStyle/>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dirty="0"/>
          </a:p>
        </p:txBody>
      </p:sp>
      <p:sp>
        <p:nvSpPr>
          <p:cNvPr id="5" name="Subtitle 4"/>
          <p:cNvSpPr>
            <a:spLocks noGrp="1"/>
          </p:cNvSpPr>
          <p:nvPr>
            <p:ph type="subTitle" idx="1"/>
          </p:nvPr>
        </p:nvSpPr>
        <p:spPr/>
        <p:txBody>
          <a:bodyPr/>
          <a:lstStyle/>
          <a:p>
            <a:r>
              <a:rPr lang="en-US" dirty="0" smtClean="0"/>
              <a:t>Program to find greater number among three numbers using </a:t>
            </a:r>
            <a:r>
              <a:rPr lang="en-US" dirty="0" err="1" smtClean="0"/>
              <a:t>Goto</a:t>
            </a:r>
            <a:r>
              <a:rPr lang="en-US" dirty="0" smtClean="0"/>
              <a:t> statement</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28600"/>
            <a:ext cx="8229600" cy="6096000"/>
          </a:xfrm>
        </p:spPr>
        <p:txBody>
          <a:bodyPr>
            <a:noAutofit/>
          </a:bodyPr>
          <a:lstStyle/>
          <a:p>
            <a:r>
              <a:rPr lang="en-US" sz="1200" b="1" dirty="0" smtClean="0"/>
              <a:t>Declare</a:t>
            </a:r>
          </a:p>
          <a:p>
            <a:r>
              <a:rPr lang="en-US" sz="1200" b="1" dirty="0" smtClean="0"/>
              <a:t>a </a:t>
            </a:r>
            <a:r>
              <a:rPr lang="en-US" sz="1200" b="1" dirty="0" err="1" smtClean="0"/>
              <a:t>int</a:t>
            </a:r>
            <a:r>
              <a:rPr lang="en-US" sz="1200" b="1" dirty="0" smtClean="0"/>
              <a:t>;</a:t>
            </a:r>
          </a:p>
          <a:p>
            <a:r>
              <a:rPr lang="en-US" sz="1200" b="1" dirty="0" smtClean="0"/>
              <a:t>b </a:t>
            </a:r>
            <a:r>
              <a:rPr lang="en-US" sz="1200" b="1" dirty="0" err="1" smtClean="0"/>
              <a:t>int</a:t>
            </a:r>
            <a:r>
              <a:rPr lang="en-US" sz="1200" b="1" dirty="0" smtClean="0"/>
              <a:t>;</a:t>
            </a:r>
          </a:p>
          <a:p>
            <a:r>
              <a:rPr lang="en-US" sz="1200" b="1" dirty="0" smtClean="0"/>
              <a:t>c </a:t>
            </a:r>
            <a:r>
              <a:rPr lang="en-US" sz="1200" b="1" dirty="0" err="1" smtClean="0"/>
              <a:t>int</a:t>
            </a:r>
            <a:r>
              <a:rPr lang="en-US" sz="1200" b="1" dirty="0" smtClean="0"/>
              <a:t>;</a:t>
            </a:r>
          </a:p>
          <a:p>
            <a:r>
              <a:rPr lang="en-US" sz="1200" b="1" dirty="0" smtClean="0"/>
              <a:t>begin</a:t>
            </a:r>
          </a:p>
          <a:p>
            <a:r>
              <a:rPr lang="en-US" sz="1200" b="1" dirty="0" smtClean="0"/>
              <a:t>a:=:a;</a:t>
            </a:r>
          </a:p>
          <a:p>
            <a:r>
              <a:rPr lang="en-US" sz="1200" b="1" dirty="0" smtClean="0"/>
              <a:t>b:=:b;</a:t>
            </a:r>
          </a:p>
          <a:p>
            <a:r>
              <a:rPr lang="en-US" sz="1200" b="1" dirty="0" smtClean="0"/>
              <a:t>c:=:c;</a:t>
            </a:r>
          </a:p>
          <a:p>
            <a:r>
              <a:rPr lang="en-US" sz="1200" b="1" dirty="0" smtClean="0"/>
              <a:t>if a&gt;b and a&gt;c then</a:t>
            </a:r>
          </a:p>
          <a:p>
            <a:r>
              <a:rPr lang="en-US" sz="1200" b="1" dirty="0" err="1" smtClean="0"/>
              <a:t>goto</a:t>
            </a:r>
            <a:r>
              <a:rPr lang="en-US" sz="1200" b="1" dirty="0" smtClean="0"/>
              <a:t> p1;</a:t>
            </a:r>
          </a:p>
          <a:p>
            <a:r>
              <a:rPr lang="en-US" sz="1200" b="1" dirty="0" err="1" smtClean="0"/>
              <a:t>elsif</a:t>
            </a:r>
            <a:r>
              <a:rPr lang="en-US" sz="1200" b="1" dirty="0" smtClean="0"/>
              <a:t> b&gt;c then</a:t>
            </a:r>
          </a:p>
          <a:p>
            <a:r>
              <a:rPr lang="en-US" sz="1200" b="1" dirty="0" err="1" smtClean="0"/>
              <a:t>goto</a:t>
            </a:r>
            <a:r>
              <a:rPr lang="en-US" sz="1200" b="1" dirty="0" smtClean="0"/>
              <a:t> p2;</a:t>
            </a:r>
          </a:p>
          <a:p>
            <a:r>
              <a:rPr lang="en-US" sz="1200" b="1" dirty="0" smtClean="0"/>
              <a:t>else</a:t>
            </a:r>
          </a:p>
          <a:p>
            <a:r>
              <a:rPr lang="en-US" sz="1200" b="1" dirty="0" err="1" smtClean="0"/>
              <a:t>goto</a:t>
            </a:r>
            <a:r>
              <a:rPr lang="en-US" sz="1200" b="1" dirty="0" smtClean="0"/>
              <a:t> p3;</a:t>
            </a:r>
          </a:p>
          <a:p>
            <a:r>
              <a:rPr lang="en-US" sz="1200" b="1" dirty="0" smtClean="0"/>
              <a:t>end if;</a:t>
            </a:r>
          </a:p>
          <a:p>
            <a:r>
              <a:rPr lang="en-US" sz="1200" b="1" dirty="0" smtClean="0"/>
              <a:t>&lt;&lt;p1&gt;&gt;</a:t>
            </a:r>
          </a:p>
          <a:p>
            <a:r>
              <a:rPr lang="en-US" sz="1200" b="1" dirty="0" err="1" smtClean="0"/>
              <a:t>dbms_output.put_line</a:t>
            </a:r>
            <a:r>
              <a:rPr lang="en-US" sz="1200" b="1" dirty="0" smtClean="0"/>
              <a:t>('greater number is='||a);</a:t>
            </a:r>
          </a:p>
          <a:p>
            <a:r>
              <a:rPr lang="en-US" sz="1200" b="1" dirty="0" err="1" smtClean="0"/>
              <a:t>goto</a:t>
            </a:r>
            <a:r>
              <a:rPr lang="en-US" sz="1200" b="1" dirty="0" smtClean="0"/>
              <a:t> p4;</a:t>
            </a:r>
          </a:p>
          <a:p>
            <a:r>
              <a:rPr lang="en-US" sz="1200" b="1" dirty="0" smtClean="0"/>
              <a:t>&lt;&lt;p2&gt;&gt;</a:t>
            </a:r>
          </a:p>
          <a:p>
            <a:r>
              <a:rPr lang="en-US" sz="1200" b="1" dirty="0" err="1" smtClean="0"/>
              <a:t>dbms_output.put_line</a:t>
            </a:r>
            <a:r>
              <a:rPr lang="en-US" sz="1200" b="1" dirty="0" smtClean="0"/>
              <a:t>('greater number is='||b);</a:t>
            </a:r>
          </a:p>
          <a:p>
            <a:r>
              <a:rPr lang="en-US" sz="1200" b="1" dirty="0" err="1" smtClean="0"/>
              <a:t>goto</a:t>
            </a:r>
            <a:r>
              <a:rPr lang="en-US" sz="1200" b="1" dirty="0" smtClean="0"/>
              <a:t> p4;</a:t>
            </a:r>
          </a:p>
          <a:p>
            <a:r>
              <a:rPr lang="en-US" sz="1200" b="1" dirty="0" smtClean="0"/>
              <a:t>&lt;&lt;p3&gt;&gt;</a:t>
            </a:r>
          </a:p>
          <a:p>
            <a:r>
              <a:rPr lang="en-US" sz="1200" b="1" dirty="0" err="1" smtClean="0"/>
              <a:t>dbms_output.put_line</a:t>
            </a:r>
            <a:r>
              <a:rPr lang="en-US" sz="1200" b="1" dirty="0" smtClean="0"/>
              <a:t>('greater number is='||c);</a:t>
            </a:r>
          </a:p>
          <a:p>
            <a:r>
              <a:rPr lang="en-US" sz="1200" b="1" dirty="0" smtClean="0"/>
              <a:t>&lt;&lt;p4&gt;&gt;</a:t>
            </a:r>
          </a:p>
          <a:p>
            <a:r>
              <a:rPr lang="en-US" sz="1200" b="1" dirty="0" err="1" smtClean="0"/>
              <a:t>dbms_output.put_line</a:t>
            </a:r>
            <a:r>
              <a:rPr lang="en-US" sz="1200" b="1" dirty="0" smtClean="0"/>
              <a:t>('End of program');</a:t>
            </a:r>
          </a:p>
          <a:p>
            <a:r>
              <a:rPr lang="en-US" sz="1200" b="1" dirty="0" smtClean="0"/>
              <a:t>end;</a:t>
            </a:r>
            <a:endParaRPr lang="en-US" sz="1200"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Subprograms</a:t>
            </a:r>
            <a:endParaRPr lang="en-US" dirty="0"/>
          </a:p>
        </p:txBody>
      </p:sp>
      <p:sp>
        <p:nvSpPr>
          <p:cNvPr id="3" name="Content Placeholder 2"/>
          <p:cNvSpPr>
            <a:spLocks noGrp="1"/>
          </p:cNvSpPr>
          <p:nvPr>
            <p:ph idx="1"/>
          </p:nvPr>
        </p:nvSpPr>
        <p:spPr/>
        <p:txBody>
          <a:bodyPr>
            <a:normAutofit/>
          </a:bodyPr>
          <a:lstStyle/>
          <a:p>
            <a:r>
              <a:rPr lang="en-US" dirty="0" smtClean="0"/>
              <a:t>A PL/SQL subprogram is a named PL/SQL block that can accept parameters and can be invoked repeatedly.</a:t>
            </a:r>
          </a:p>
          <a:p>
            <a:r>
              <a:rPr lang="en-US" dirty="0" smtClean="0"/>
              <a:t>Two types:</a:t>
            </a:r>
          </a:p>
          <a:p>
            <a:pPr lvl="1"/>
            <a:r>
              <a:rPr lang="en-US" dirty="0" smtClean="0"/>
              <a:t>Procedure</a:t>
            </a:r>
          </a:p>
          <a:p>
            <a:pPr lvl="1"/>
            <a:r>
              <a:rPr lang="en-US" dirty="0" smtClean="0"/>
              <a:t>Function</a:t>
            </a:r>
          </a:p>
          <a:p>
            <a:pPr lvl="1">
              <a:buNone/>
            </a:pPr>
            <a:endParaRPr lang="en-US" dirty="0" smtClean="0"/>
          </a:p>
          <a:p>
            <a:r>
              <a:rPr lang="en-US" dirty="0" smtClean="0"/>
              <a:t>Stored procedure: a procedure that has been compiled and stored in any of the oracle engine’s system table.</a:t>
            </a:r>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 Vs Function</a:t>
            </a:r>
            <a:endParaRPr lang="en-US" dirty="0"/>
          </a:p>
        </p:txBody>
      </p:sp>
      <p:sp>
        <p:nvSpPr>
          <p:cNvPr id="3" name="Content Placeholder 2"/>
          <p:cNvSpPr>
            <a:spLocks noGrp="1"/>
          </p:cNvSpPr>
          <p:nvPr>
            <p:ph idx="1"/>
          </p:nvPr>
        </p:nvSpPr>
        <p:spPr/>
        <p:txBody>
          <a:bodyPr/>
          <a:lstStyle/>
          <a:p>
            <a:r>
              <a:rPr lang="en-US" dirty="0" smtClean="0"/>
              <a:t>A procedure or a function is a group of SQL </a:t>
            </a:r>
            <a:r>
              <a:rPr lang="en-US" smtClean="0"/>
              <a:t>and PL/SQL </a:t>
            </a:r>
            <a:r>
              <a:rPr lang="en-US" dirty="0" smtClean="0"/>
              <a:t>statements that is used to perform a specific task.</a:t>
            </a:r>
          </a:p>
          <a:p>
            <a:r>
              <a:rPr lang="en-US" dirty="0" smtClean="0"/>
              <a:t>A procedure is used to perform an action whereas a function is used to compute a value.</a:t>
            </a:r>
          </a:p>
          <a:p>
            <a:r>
              <a:rPr lang="en-US" dirty="0" smtClean="0"/>
              <a:t>A procedure may return no value whereas a function must return a value.</a:t>
            </a:r>
          </a:p>
          <a:p>
            <a:pPr>
              <a:buNone/>
            </a:pP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do we use subprograms?</a:t>
            </a:r>
            <a:endParaRPr lang="en-US" dirty="0"/>
          </a:p>
        </p:txBody>
      </p:sp>
      <p:sp>
        <p:nvSpPr>
          <p:cNvPr id="3" name="Content Placeholder 2"/>
          <p:cNvSpPr>
            <a:spLocks noGrp="1"/>
          </p:cNvSpPr>
          <p:nvPr>
            <p:ph idx="1"/>
          </p:nvPr>
        </p:nvSpPr>
        <p:spPr>
          <a:xfrm>
            <a:off x="457200" y="2209800"/>
            <a:ext cx="8153400" cy="4267200"/>
          </a:xfrm>
        </p:spPr>
        <p:txBody>
          <a:bodyPr/>
          <a:lstStyle/>
          <a:p>
            <a:r>
              <a:rPr lang="en-US" b="1" dirty="0" smtClean="0"/>
              <a:t>Modularity</a:t>
            </a:r>
            <a:r>
              <a:rPr lang="en-US" dirty="0" smtClean="0"/>
              <a:t>: It allows a programmer to divide a program into more than one well defined units called modules.</a:t>
            </a:r>
          </a:p>
          <a:p>
            <a:endParaRPr lang="en-US" dirty="0" smtClean="0"/>
          </a:p>
          <a:p>
            <a:r>
              <a:rPr lang="en-US" b="1" dirty="0" smtClean="0"/>
              <a:t>Reusability</a:t>
            </a:r>
            <a:r>
              <a:rPr lang="en-US" dirty="0" smtClean="0"/>
              <a:t>: it enables a subprogram to be used in any number of applications.  </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Declare</a:t>
            </a:r>
          </a:p>
          <a:p>
            <a:pPr lvl="1">
              <a:buNone/>
            </a:pPr>
            <a:r>
              <a:rPr lang="en-US" dirty="0" smtClean="0"/>
              <a:t>Global variables declaration;</a:t>
            </a:r>
          </a:p>
          <a:p>
            <a:pPr lvl="1">
              <a:buNone/>
            </a:pPr>
            <a:r>
              <a:rPr lang="en-US" dirty="0" smtClean="0"/>
              <a:t>Procedure </a:t>
            </a:r>
            <a:r>
              <a:rPr lang="en-US" dirty="0" err="1" smtClean="0"/>
              <a:t>procedure</a:t>
            </a:r>
            <a:r>
              <a:rPr lang="en-US" dirty="0" smtClean="0"/>
              <a:t> name</a:t>
            </a:r>
          </a:p>
          <a:p>
            <a:pPr lvl="1">
              <a:buNone/>
            </a:pPr>
            <a:r>
              <a:rPr lang="en-US" dirty="0" smtClean="0"/>
              <a:t>(Arguments IN/OUT/IN OUT data types)</a:t>
            </a:r>
          </a:p>
          <a:p>
            <a:pPr lvl="1">
              <a:buNone/>
            </a:pPr>
            <a:r>
              <a:rPr lang="en-US" dirty="0" smtClean="0"/>
              <a:t>IS/AS</a:t>
            </a:r>
          </a:p>
          <a:p>
            <a:pPr lvl="1">
              <a:buNone/>
            </a:pPr>
            <a:r>
              <a:rPr lang="en-US" dirty="0" smtClean="0"/>
              <a:t>Variable and constant declaration;</a:t>
            </a:r>
          </a:p>
          <a:p>
            <a:pPr>
              <a:buNone/>
            </a:pPr>
            <a:r>
              <a:rPr lang="en-US" b="1" dirty="0" smtClean="0"/>
              <a:t>Begin</a:t>
            </a:r>
          </a:p>
          <a:p>
            <a:pPr lvl="1">
              <a:buNone/>
            </a:pPr>
            <a:r>
              <a:rPr lang="en-US" dirty="0" smtClean="0"/>
              <a:t>PL/SQL statements;</a:t>
            </a:r>
          </a:p>
          <a:p>
            <a:pPr lvl="1">
              <a:buNone/>
            </a:pPr>
            <a:r>
              <a:rPr lang="en-US" dirty="0" smtClean="0"/>
              <a:t>Exception</a:t>
            </a:r>
          </a:p>
          <a:p>
            <a:pPr lvl="1">
              <a:buNone/>
            </a:pPr>
            <a:r>
              <a:rPr lang="en-US" dirty="0" smtClean="0"/>
              <a:t>Statements;</a:t>
            </a:r>
          </a:p>
          <a:p>
            <a:pPr lvl="1">
              <a:buNone/>
            </a:pPr>
            <a:r>
              <a:rPr lang="en-US" dirty="0" smtClean="0"/>
              <a:t>End procedure name;</a:t>
            </a:r>
          </a:p>
          <a:p>
            <a:pPr>
              <a:buNone/>
            </a:pPr>
            <a:r>
              <a:rPr lang="en-US" b="1" dirty="0" smtClean="0"/>
              <a:t>Begin</a:t>
            </a:r>
          </a:p>
          <a:p>
            <a:pPr lvl="1">
              <a:buNone/>
            </a:pPr>
            <a:r>
              <a:rPr lang="en-US" dirty="0" smtClean="0"/>
              <a:t>Executable statements;</a:t>
            </a:r>
          </a:p>
          <a:p>
            <a:pPr lvl="1">
              <a:buNone/>
            </a:pPr>
            <a:r>
              <a:rPr lang="en-US" dirty="0" smtClean="0"/>
              <a:t>Procedure calling;</a:t>
            </a:r>
          </a:p>
          <a:p>
            <a:pPr>
              <a:buNone/>
            </a:pPr>
            <a:r>
              <a:rPr lang="en-US" b="1" dirty="0" smtClean="0"/>
              <a:t>End;</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r>
              <a:rPr lang="en-US" dirty="0" smtClean="0"/>
              <a:t>Procedure- example</a:t>
            </a:r>
            <a:br>
              <a:rPr lang="en-US" dirty="0" smtClean="0"/>
            </a:br>
            <a:r>
              <a:rPr lang="en-US" sz="1800" dirty="0" smtClean="0"/>
              <a:t>Write a program to find multiplication of two numbers using Procedures.</a:t>
            </a:r>
            <a:endParaRPr lang="en-US" sz="1800"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declare</a:t>
            </a:r>
          </a:p>
          <a:p>
            <a:pPr lvl="1">
              <a:buNone/>
            </a:pPr>
            <a:r>
              <a:rPr lang="en-US" dirty="0" smtClean="0"/>
              <a:t>num1 number(2);</a:t>
            </a:r>
          </a:p>
          <a:p>
            <a:pPr lvl="1">
              <a:buNone/>
            </a:pPr>
            <a:r>
              <a:rPr lang="en-US" dirty="0" smtClean="0"/>
              <a:t>num2 number(2);</a:t>
            </a:r>
          </a:p>
          <a:p>
            <a:pPr lvl="1">
              <a:buNone/>
            </a:pPr>
            <a:r>
              <a:rPr lang="en-US" dirty="0" err="1" smtClean="0"/>
              <a:t>mul</a:t>
            </a:r>
            <a:r>
              <a:rPr lang="en-US" dirty="0" smtClean="0"/>
              <a:t> number(4);</a:t>
            </a:r>
          </a:p>
          <a:p>
            <a:pPr lvl="1">
              <a:buNone/>
            </a:pPr>
            <a:r>
              <a:rPr lang="en-US" dirty="0" smtClean="0"/>
              <a:t>procedure multiplication (num1 in number, num2 in number, </a:t>
            </a:r>
            <a:r>
              <a:rPr lang="en-US" dirty="0" err="1" smtClean="0"/>
              <a:t>mul</a:t>
            </a:r>
            <a:r>
              <a:rPr lang="en-US" dirty="0" smtClean="0"/>
              <a:t> out number)is</a:t>
            </a:r>
          </a:p>
          <a:p>
            <a:pPr>
              <a:buNone/>
            </a:pPr>
            <a:r>
              <a:rPr lang="en-US" dirty="0" smtClean="0"/>
              <a:t>begin </a:t>
            </a:r>
          </a:p>
          <a:p>
            <a:pPr lvl="1">
              <a:buNone/>
            </a:pPr>
            <a:r>
              <a:rPr lang="en-US" dirty="0" err="1" smtClean="0"/>
              <a:t>mul</a:t>
            </a:r>
            <a:r>
              <a:rPr lang="en-US" dirty="0" smtClean="0"/>
              <a:t>:=num1*num2;</a:t>
            </a:r>
          </a:p>
          <a:p>
            <a:pPr lvl="1">
              <a:buNone/>
            </a:pPr>
            <a:r>
              <a:rPr lang="en-US" dirty="0" smtClean="0"/>
              <a:t>end multiplication;</a:t>
            </a:r>
          </a:p>
          <a:p>
            <a:pPr>
              <a:buNone/>
            </a:pPr>
            <a:r>
              <a:rPr lang="en-US" dirty="0" smtClean="0"/>
              <a:t>begin</a:t>
            </a:r>
          </a:p>
          <a:p>
            <a:pPr lvl="1">
              <a:buNone/>
            </a:pPr>
            <a:r>
              <a:rPr lang="en-US" dirty="0" smtClean="0"/>
              <a:t>num1:=:num1;</a:t>
            </a:r>
          </a:p>
          <a:p>
            <a:pPr lvl="1">
              <a:buNone/>
            </a:pPr>
            <a:r>
              <a:rPr lang="en-US" dirty="0" smtClean="0"/>
              <a:t>num2:=:num2;</a:t>
            </a:r>
          </a:p>
          <a:p>
            <a:pPr lvl="1">
              <a:buNone/>
            </a:pPr>
            <a:r>
              <a:rPr lang="en-US" dirty="0" smtClean="0"/>
              <a:t>multiplication(num1, num2, </a:t>
            </a:r>
            <a:r>
              <a:rPr lang="en-US" dirty="0" err="1" smtClean="0"/>
              <a:t>mul</a:t>
            </a:r>
            <a:r>
              <a:rPr lang="en-US" dirty="0" smtClean="0"/>
              <a:t>);</a:t>
            </a:r>
          </a:p>
          <a:p>
            <a:pPr lvl="1">
              <a:buNone/>
            </a:pPr>
            <a:r>
              <a:rPr lang="en-US" dirty="0" err="1" smtClean="0"/>
              <a:t>dbms_output.put_line</a:t>
            </a:r>
            <a:r>
              <a:rPr lang="en-US" dirty="0" smtClean="0"/>
              <a:t>(</a:t>
            </a:r>
            <a:r>
              <a:rPr lang="en-US" dirty="0" err="1" smtClean="0"/>
              <a:t>mul</a:t>
            </a:r>
            <a:r>
              <a:rPr lang="en-US" dirty="0" smtClean="0"/>
              <a:t>);</a:t>
            </a:r>
          </a:p>
          <a:p>
            <a:pPr>
              <a:buNone/>
            </a:pPr>
            <a:r>
              <a:rPr lang="en-US" dirty="0" smtClean="0"/>
              <a:t>end;</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smtClean="0"/>
              <a:t>The PL/SQL Function is very similar to PL/SQL Procedure. </a:t>
            </a:r>
          </a:p>
          <a:p>
            <a:r>
              <a:rPr lang="en-US" dirty="0" smtClean="0"/>
              <a:t>The main difference between procedure and a function is, a function must always return a value, and on the other hand a procedure may or may not return a value.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normAutofit/>
          </a:bodyPr>
          <a:lstStyle/>
          <a:p>
            <a:pPr algn="ctr"/>
            <a:r>
              <a:rPr lang="en-US" dirty="0" err="1" smtClean="0"/>
              <a:t>Contd</a:t>
            </a:r>
            <a:r>
              <a:rPr lang="en-US" dirty="0" smtClean="0"/>
              <a:t>…</a:t>
            </a:r>
            <a:endParaRPr lang="en-US" dirty="0"/>
          </a:p>
        </p:txBody>
      </p:sp>
      <p:sp>
        <p:nvSpPr>
          <p:cNvPr id="3" name="Content Placeholder 2"/>
          <p:cNvSpPr>
            <a:spLocks noGrp="1"/>
          </p:cNvSpPr>
          <p:nvPr>
            <p:ph idx="1"/>
          </p:nvPr>
        </p:nvSpPr>
        <p:spPr>
          <a:xfrm>
            <a:off x="457200" y="1600200"/>
            <a:ext cx="8229600" cy="4724400"/>
          </a:xfrm>
        </p:spPr>
        <p:txBody>
          <a:bodyPr>
            <a:normAutofit fontScale="92500" lnSpcReduction="20000"/>
          </a:bodyPr>
          <a:lstStyle/>
          <a:p>
            <a:pPr algn="just"/>
            <a:r>
              <a:rPr lang="en-US" dirty="0" smtClean="0"/>
              <a:t>This technology is like an engine that exhibits PL/SQL blocks, subprograms like functions and procedures. </a:t>
            </a:r>
          </a:p>
          <a:p>
            <a:pPr algn="just"/>
            <a:r>
              <a:rPr lang="en-US" dirty="0" smtClean="0"/>
              <a:t>This engine can be installed in an Oracle Server or in application development tools such as Oracle Form Builder, Oracle Reports Builder etc. </a:t>
            </a:r>
          </a:p>
          <a:p>
            <a:pPr algn="just"/>
            <a:r>
              <a:rPr lang="en-US" dirty="0" smtClean="0"/>
              <a:t>These two environments are independent of each other. In either environment, the PL/SQL engine accepts any valid PL/SQL block as input. </a:t>
            </a:r>
          </a:p>
          <a:p>
            <a:pPr algn="just"/>
            <a:r>
              <a:rPr lang="en-US" dirty="0" smtClean="0"/>
              <a:t>The PL/SQL engine executes the procedural part of the statements and sends the SQL statement executer in the Oracle Server. </a:t>
            </a:r>
          </a:p>
          <a:p>
            <a:pPr algn="just"/>
            <a:r>
              <a:rPr lang="en-US" dirty="0" smtClean="0"/>
              <a:t>PL/SQL code can also be stored in the Oracle server as subprograms that can be referenced by any number of applications connected to the database.</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Declare</a:t>
            </a:r>
          </a:p>
          <a:p>
            <a:pPr lvl="1">
              <a:buNone/>
            </a:pPr>
            <a:r>
              <a:rPr lang="en-US" dirty="0" smtClean="0"/>
              <a:t>Global variables declaration;</a:t>
            </a:r>
          </a:p>
          <a:p>
            <a:pPr lvl="1">
              <a:buNone/>
            </a:pPr>
            <a:r>
              <a:rPr lang="en-US" dirty="0" smtClean="0"/>
              <a:t>Function </a:t>
            </a:r>
            <a:r>
              <a:rPr lang="en-US" dirty="0" err="1" smtClean="0"/>
              <a:t>Function</a:t>
            </a:r>
            <a:r>
              <a:rPr lang="en-US" dirty="0" smtClean="0"/>
              <a:t> name</a:t>
            </a:r>
          </a:p>
          <a:p>
            <a:pPr lvl="1">
              <a:buNone/>
            </a:pPr>
            <a:r>
              <a:rPr lang="en-US" dirty="0" smtClean="0"/>
              <a:t>(Arguments IN data types…….)</a:t>
            </a:r>
          </a:p>
          <a:p>
            <a:pPr lvl="1">
              <a:buNone/>
            </a:pPr>
            <a:r>
              <a:rPr lang="en-US" dirty="0" smtClean="0"/>
              <a:t>Return data type</a:t>
            </a:r>
          </a:p>
          <a:p>
            <a:pPr lvl="1">
              <a:buNone/>
            </a:pPr>
            <a:r>
              <a:rPr lang="en-US" dirty="0" smtClean="0"/>
              <a:t>IS/AS</a:t>
            </a:r>
          </a:p>
          <a:p>
            <a:pPr lvl="1">
              <a:buNone/>
            </a:pPr>
            <a:r>
              <a:rPr lang="en-US" dirty="0" smtClean="0"/>
              <a:t>Variable and constant declaration;</a:t>
            </a:r>
          </a:p>
          <a:p>
            <a:pPr>
              <a:buNone/>
            </a:pPr>
            <a:r>
              <a:rPr lang="en-US" b="1" dirty="0" smtClean="0"/>
              <a:t>Begin</a:t>
            </a:r>
          </a:p>
          <a:p>
            <a:pPr lvl="1">
              <a:buNone/>
            </a:pPr>
            <a:r>
              <a:rPr lang="en-US" dirty="0" smtClean="0"/>
              <a:t>PL/SQL statements;</a:t>
            </a:r>
          </a:p>
          <a:p>
            <a:pPr>
              <a:buNone/>
            </a:pPr>
            <a:r>
              <a:rPr lang="en-US" b="1" dirty="0" smtClean="0"/>
              <a:t>Exception</a:t>
            </a:r>
          </a:p>
          <a:p>
            <a:pPr lvl="1">
              <a:buNone/>
            </a:pPr>
            <a:r>
              <a:rPr lang="en-US" dirty="0" smtClean="0"/>
              <a:t>Statements;</a:t>
            </a:r>
          </a:p>
          <a:p>
            <a:pPr lvl="1">
              <a:buNone/>
            </a:pPr>
            <a:r>
              <a:rPr lang="en-US" dirty="0" smtClean="0"/>
              <a:t>End function name;</a:t>
            </a:r>
          </a:p>
          <a:p>
            <a:pPr>
              <a:buNone/>
            </a:pPr>
            <a:r>
              <a:rPr lang="en-US" b="1" dirty="0" smtClean="0"/>
              <a:t>Begin</a:t>
            </a:r>
          </a:p>
          <a:p>
            <a:pPr lvl="1">
              <a:buNone/>
            </a:pPr>
            <a:r>
              <a:rPr lang="en-US" dirty="0" smtClean="0"/>
              <a:t>Executable statements;</a:t>
            </a:r>
          </a:p>
          <a:p>
            <a:pPr lvl="1">
              <a:buNone/>
            </a:pPr>
            <a:r>
              <a:rPr lang="en-US" dirty="0" smtClean="0"/>
              <a:t>Function calling;</a:t>
            </a:r>
          </a:p>
          <a:p>
            <a:pPr>
              <a:buNone/>
            </a:pPr>
            <a:r>
              <a:rPr lang="en-US" b="1" dirty="0" smtClean="0"/>
              <a:t>End;</a:t>
            </a:r>
            <a:endParaRPr lang="en-US" dirty="0" smtClean="0"/>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pPr algn="ctr"/>
            <a:r>
              <a:rPr lang="en-US" sz="6000" dirty="0" smtClean="0"/>
              <a:t>Write a program to find multiplication of two numbers using Functions.</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Function-Example</a:t>
            </a:r>
            <a:r>
              <a:rPr lang="en-US" sz="1800" dirty="0" smtClean="0"/>
              <a:t/>
            </a:r>
            <a:br>
              <a:rPr lang="en-US" sz="1800" dirty="0" smtClean="0"/>
            </a:br>
            <a:r>
              <a:rPr lang="en-US" sz="1800" dirty="0" smtClean="0"/>
              <a:t>Write a program to find multiplication of two numbers using Functions.</a:t>
            </a:r>
            <a:endParaRPr lang="en-US" sz="1800"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Declare</a:t>
            </a:r>
          </a:p>
          <a:p>
            <a:pPr lvl="1">
              <a:buNone/>
            </a:pPr>
            <a:r>
              <a:rPr lang="en-US" dirty="0" smtClean="0"/>
              <a:t>Num1 number(2);</a:t>
            </a:r>
          </a:p>
          <a:p>
            <a:pPr lvl="1">
              <a:buNone/>
            </a:pPr>
            <a:r>
              <a:rPr lang="en-US" dirty="0" smtClean="0"/>
              <a:t>Num2 number(2);</a:t>
            </a:r>
          </a:p>
          <a:p>
            <a:pPr lvl="1">
              <a:buNone/>
            </a:pPr>
            <a:r>
              <a:rPr lang="en-US" dirty="0" err="1" smtClean="0"/>
              <a:t>Mul</a:t>
            </a:r>
            <a:r>
              <a:rPr lang="en-US" dirty="0" smtClean="0"/>
              <a:t> number(4);</a:t>
            </a:r>
          </a:p>
          <a:p>
            <a:pPr>
              <a:buNone/>
            </a:pPr>
            <a:r>
              <a:rPr lang="en-US" dirty="0" smtClean="0"/>
              <a:t>Function multiplication(num1 in number, num2 in number)</a:t>
            </a:r>
          </a:p>
          <a:p>
            <a:pPr lvl="1">
              <a:buNone/>
            </a:pPr>
            <a:r>
              <a:rPr lang="en-US" dirty="0" smtClean="0"/>
              <a:t>Return number is </a:t>
            </a:r>
            <a:r>
              <a:rPr lang="en-US" dirty="0" err="1" smtClean="0"/>
              <a:t>mul</a:t>
            </a:r>
            <a:r>
              <a:rPr lang="en-US" dirty="0" smtClean="0"/>
              <a:t> number;</a:t>
            </a:r>
          </a:p>
          <a:p>
            <a:pPr>
              <a:buNone/>
            </a:pPr>
            <a:r>
              <a:rPr lang="en-US" dirty="0" smtClean="0"/>
              <a:t>Begin</a:t>
            </a:r>
          </a:p>
          <a:p>
            <a:pPr lvl="1">
              <a:buNone/>
            </a:pPr>
            <a:r>
              <a:rPr lang="en-US" dirty="0" err="1" smtClean="0"/>
              <a:t>Mul</a:t>
            </a:r>
            <a:r>
              <a:rPr lang="en-US" dirty="0" smtClean="0"/>
              <a:t>:=num1 * num2;</a:t>
            </a:r>
          </a:p>
          <a:p>
            <a:pPr lvl="1">
              <a:buNone/>
            </a:pPr>
            <a:r>
              <a:rPr lang="en-US" dirty="0" smtClean="0"/>
              <a:t>Return(</a:t>
            </a:r>
            <a:r>
              <a:rPr lang="en-US" dirty="0" err="1" smtClean="0"/>
              <a:t>mul</a:t>
            </a:r>
            <a:r>
              <a:rPr lang="en-US" dirty="0" smtClean="0"/>
              <a:t>);</a:t>
            </a:r>
          </a:p>
          <a:p>
            <a:pPr lvl="1">
              <a:buNone/>
            </a:pPr>
            <a:r>
              <a:rPr lang="en-US" dirty="0" smtClean="0"/>
              <a:t>End multiplication;</a:t>
            </a:r>
          </a:p>
          <a:p>
            <a:pPr>
              <a:buNone/>
            </a:pPr>
            <a:r>
              <a:rPr lang="en-US" dirty="0" smtClean="0"/>
              <a:t>Begin</a:t>
            </a:r>
          </a:p>
          <a:p>
            <a:pPr lvl="1">
              <a:buNone/>
            </a:pPr>
            <a:r>
              <a:rPr lang="en-US" dirty="0" smtClean="0"/>
              <a:t>Num1:=:num1;</a:t>
            </a:r>
          </a:p>
          <a:p>
            <a:pPr lvl="1">
              <a:buNone/>
            </a:pPr>
            <a:r>
              <a:rPr lang="en-US" dirty="0" smtClean="0"/>
              <a:t>Num2:=num2;</a:t>
            </a:r>
          </a:p>
          <a:p>
            <a:pPr lvl="1">
              <a:buNone/>
            </a:pPr>
            <a:r>
              <a:rPr lang="en-US" dirty="0" err="1" smtClean="0"/>
              <a:t>Mul</a:t>
            </a:r>
            <a:r>
              <a:rPr lang="en-US" dirty="0" smtClean="0"/>
              <a:t>:=multiplication(num1, num2);</a:t>
            </a:r>
          </a:p>
          <a:p>
            <a:pPr lvl="1">
              <a:buNone/>
            </a:pPr>
            <a:r>
              <a:rPr lang="en-US" dirty="0" err="1" smtClean="0"/>
              <a:t>Dbms_output.put_line</a:t>
            </a:r>
            <a:r>
              <a:rPr lang="en-US" dirty="0" smtClean="0"/>
              <a:t>(</a:t>
            </a:r>
            <a:r>
              <a:rPr lang="en-US" dirty="0" err="1" smtClean="0"/>
              <a:t>mul</a:t>
            </a:r>
            <a:r>
              <a:rPr lang="en-US" dirty="0" smtClean="0"/>
              <a:t>);</a:t>
            </a:r>
          </a:p>
          <a:p>
            <a:pPr>
              <a:buNone/>
            </a:pPr>
            <a:r>
              <a:rPr lang="en-US" dirty="0" smtClean="0"/>
              <a:t>End;</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sz="6000" dirty="0" smtClean="0"/>
              <a:t>Write a program to find Factorial of two numbers using Functions.</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Function-Example</a:t>
            </a:r>
            <a:r>
              <a:rPr lang="en-US" sz="1300" dirty="0" smtClean="0"/>
              <a:t/>
            </a:r>
            <a:br>
              <a:rPr lang="en-US" sz="1300" dirty="0" smtClean="0"/>
            </a:br>
            <a:r>
              <a:rPr lang="en-US" sz="2400" dirty="0" smtClean="0"/>
              <a:t> Write a program to find Factorial of two numbers using Functions.</a:t>
            </a:r>
            <a:endParaRPr lang="en-US" sz="2400" dirty="0"/>
          </a:p>
        </p:txBody>
      </p:sp>
      <p:sp>
        <p:nvSpPr>
          <p:cNvPr id="3" name="Content Placeholder 2"/>
          <p:cNvSpPr>
            <a:spLocks noGrp="1"/>
          </p:cNvSpPr>
          <p:nvPr>
            <p:ph idx="1"/>
          </p:nvPr>
        </p:nvSpPr>
        <p:spPr>
          <a:xfrm>
            <a:off x="457200" y="1828800"/>
            <a:ext cx="8229600" cy="4389120"/>
          </a:xfrm>
        </p:spPr>
        <p:txBody>
          <a:bodyPr>
            <a:normAutofit fontScale="62500" lnSpcReduction="20000"/>
          </a:bodyPr>
          <a:lstStyle/>
          <a:p>
            <a:pPr>
              <a:buNone/>
            </a:pPr>
            <a:r>
              <a:rPr lang="en-US" dirty="0" smtClean="0"/>
              <a:t>Declare</a:t>
            </a:r>
          </a:p>
          <a:p>
            <a:pPr lvl="1">
              <a:buNone/>
            </a:pPr>
            <a:r>
              <a:rPr lang="en-US" dirty="0" smtClean="0"/>
              <a:t>Fact </a:t>
            </a:r>
            <a:r>
              <a:rPr lang="en-US" dirty="0" err="1" smtClean="0"/>
              <a:t>int</a:t>
            </a:r>
            <a:r>
              <a:rPr lang="en-US" dirty="0" smtClean="0"/>
              <a:t>;</a:t>
            </a:r>
          </a:p>
          <a:p>
            <a:pPr lvl="1">
              <a:buNone/>
            </a:pPr>
            <a:r>
              <a:rPr lang="en-US" dirty="0" smtClean="0"/>
              <a:t>N </a:t>
            </a:r>
            <a:r>
              <a:rPr lang="en-US" dirty="0" err="1" smtClean="0"/>
              <a:t>int</a:t>
            </a:r>
            <a:r>
              <a:rPr lang="en-US" dirty="0" smtClean="0"/>
              <a:t>;</a:t>
            </a:r>
          </a:p>
          <a:p>
            <a:pPr lvl="1">
              <a:buNone/>
            </a:pPr>
            <a:r>
              <a:rPr lang="en-US" dirty="0" smtClean="0"/>
              <a:t>Function factorial(n in number)</a:t>
            </a:r>
          </a:p>
          <a:p>
            <a:pPr lvl="1">
              <a:buNone/>
            </a:pPr>
            <a:r>
              <a:rPr lang="en-US" dirty="0" smtClean="0"/>
              <a:t>Return number is I number(2);</a:t>
            </a:r>
          </a:p>
          <a:p>
            <a:pPr>
              <a:buNone/>
            </a:pPr>
            <a:r>
              <a:rPr lang="en-US" dirty="0" smtClean="0"/>
              <a:t>Begin</a:t>
            </a:r>
          </a:p>
          <a:p>
            <a:pPr lvl="1">
              <a:buNone/>
            </a:pPr>
            <a:r>
              <a:rPr lang="en-US" dirty="0" smtClean="0"/>
              <a:t>Fact:=1;</a:t>
            </a:r>
          </a:p>
          <a:p>
            <a:pPr lvl="1">
              <a:buNone/>
            </a:pPr>
            <a:r>
              <a:rPr lang="en-US" dirty="0" smtClean="0"/>
              <a:t>For I in 1..n loop </a:t>
            </a:r>
          </a:p>
          <a:p>
            <a:pPr lvl="1">
              <a:buNone/>
            </a:pPr>
            <a:r>
              <a:rPr lang="en-US" dirty="0" smtClean="0"/>
              <a:t>Fact:=fact*I;</a:t>
            </a:r>
          </a:p>
          <a:p>
            <a:pPr lvl="1">
              <a:buNone/>
            </a:pPr>
            <a:r>
              <a:rPr lang="en-US" dirty="0" smtClean="0"/>
              <a:t>End loop;</a:t>
            </a:r>
          </a:p>
          <a:p>
            <a:pPr lvl="1">
              <a:buNone/>
            </a:pPr>
            <a:r>
              <a:rPr lang="en-US" dirty="0" smtClean="0"/>
              <a:t>Return(fact);</a:t>
            </a:r>
          </a:p>
          <a:p>
            <a:pPr>
              <a:buNone/>
            </a:pPr>
            <a:r>
              <a:rPr lang="en-US" dirty="0" smtClean="0"/>
              <a:t>End factorial;</a:t>
            </a:r>
          </a:p>
          <a:p>
            <a:pPr>
              <a:buNone/>
            </a:pPr>
            <a:r>
              <a:rPr lang="en-US" dirty="0" smtClean="0"/>
              <a:t>Begin</a:t>
            </a:r>
          </a:p>
          <a:p>
            <a:pPr lvl="1">
              <a:buNone/>
            </a:pPr>
            <a:r>
              <a:rPr lang="en-US" dirty="0" smtClean="0"/>
              <a:t>N:=:n;</a:t>
            </a:r>
          </a:p>
          <a:p>
            <a:pPr lvl="1">
              <a:buNone/>
            </a:pPr>
            <a:r>
              <a:rPr lang="en-US" dirty="0" smtClean="0"/>
              <a:t>Fact:=factorial(n);</a:t>
            </a:r>
          </a:p>
          <a:p>
            <a:pPr lvl="1">
              <a:buNone/>
            </a:pPr>
            <a:r>
              <a:rPr lang="en-US" dirty="0" err="1" smtClean="0"/>
              <a:t>Dbms_output.put_line</a:t>
            </a:r>
            <a:r>
              <a:rPr lang="en-US" dirty="0" smtClean="0"/>
              <a:t>(fact);</a:t>
            </a:r>
          </a:p>
          <a:p>
            <a:pPr>
              <a:buNone/>
            </a:pPr>
            <a:r>
              <a:rPr lang="en-US" dirty="0" smtClean="0"/>
              <a:t>End;</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smtClean="0"/>
              <a:t>% TYPE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0" y="1447800"/>
            <a:ext cx="9144000"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 from employee;</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762000" y="2590800"/>
            <a:ext cx="6639235" cy="3048000"/>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DECLARE </a:t>
            </a:r>
          </a:p>
          <a:p>
            <a:r>
              <a:rPr lang="en-US" dirty="0" err="1" smtClean="0"/>
              <a:t>sal</a:t>
            </a:r>
            <a:r>
              <a:rPr lang="en-US" dirty="0" smtClean="0"/>
              <a:t> </a:t>
            </a:r>
            <a:r>
              <a:rPr lang="en-US" dirty="0" err="1" smtClean="0"/>
              <a:t>employee.salary</a:t>
            </a:r>
            <a:r>
              <a:rPr lang="en-US" dirty="0" smtClean="0"/>
              <a:t>% TYPE; </a:t>
            </a:r>
          </a:p>
          <a:p>
            <a:r>
              <a:rPr lang="en-US" dirty="0" smtClean="0"/>
              <a:t>BEGIN</a:t>
            </a:r>
          </a:p>
          <a:p>
            <a:r>
              <a:rPr lang="en-US" dirty="0" smtClean="0"/>
              <a:t>Select salary into </a:t>
            </a:r>
            <a:r>
              <a:rPr lang="en-US" dirty="0" err="1" smtClean="0"/>
              <a:t>sal</a:t>
            </a:r>
            <a:r>
              <a:rPr lang="en-US" dirty="0" smtClean="0"/>
              <a:t> from employee where </a:t>
            </a:r>
            <a:r>
              <a:rPr lang="en-US" dirty="0" err="1" smtClean="0"/>
              <a:t>employeeid</a:t>
            </a:r>
            <a:r>
              <a:rPr lang="en-US" dirty="0" smtClean="0"/>
              <a:t> = 1; </a:t>
            </a:r>
          </a:p>
          <a:p>
            <a:r>
              <a:rPr lang="en-US" dirty="0" err="1" smtClean="0"/>
              <a:t>dbms_output.put_line</a:t>
            </a:r>
            <a:r>
              <a:rPr lang="en-US" dirty="0" smtClean="0"/>
              <a:t>('Salary of employee with </a:t>
            </a:r>
            <a:r>
              <a:rPr lang="en-US" dirty="0" err="1" smtClean="0"/>
              <a:t>employeeid</a:t>
            </a:r>
            <a:r>
              <a:rPr lang="en-US" dirty="0" smtClean="0"/>
              <a:t>=1 is :'|| </a:t>
            </a:r>
            <a:r>
              <a:rPr lang="en-US" dirty="0" err="1" smtClean="0"/>
              <a:t>sal</a:t>
            </a:r>
            <a:r>
              <a:rPr lang="en-US" dirty="0" smtClean="0"/>
              <a:t>); </a:t>
            </a:r>
          </a:p>
          <a:p>
            <a:r>
              <a:rPr lang="en-US" dirty="0" smtClean="0"/>
              <a:t>END;</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5" name="Picture 3"/>
          <p:cNvPicPr>
            <a:picLocks noGrp="1" noChangeAspect="1" noChangeArrowheads="1"/>
          </p:cNvPicPr>
          <p:nvPr>
            <p:ph idx="1"/>
          </p:nvPr>
        </p:nvPicPr>
        <p:blipFill>
          <a:blip r:embed="rId2"/>
          <a:srcRect/>
          <a:stretch>
            <a:fillRect/>
          </a:stretch>
        </p:blipFill>
        <p:spPr bwMode="auto">
          <a:xfrm>
            <a:off x="381000" y="990601"/>
            <a:ext cx="8305800" cy="5334000"/>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dirty="0" smtClean="0"/>
              <a:t>%ROWTYPE</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srcRect/>
          <a:stretch>
            <a:fillRect/>
          </a:stretch>
        </p:blipFill>
        <p:spPr bwMode="auto">
          <a:xfrm>
            <a:off x="0" y="1524000"/>
            <a:ext cx="9143999" cy="51054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457200" y="990601"/>
            <a:ext cx="7848601" cy="4876800"/>
          </a:xfrm>
          <a:prstGeom prst="rect">
            <a:avLst/>
          </a:prstGeom>
          <a:noFill/>
          <a:ln w="9525">
            <a:noFill/>
            <a:miter lim="800000"/>
            <a:headEnd/>
            <a:tailEnd/>
          </a:ln>
          <a:effectLst/>
        </p:spPr>
      </p:pic>
    </p:spTree>
    <p:extLst>
      <p:ext uri="{BB962C8B-B14F-4D97-AF65-F5344CB8AC3E}">
        <p14:creationId xmlns:p14="http://schemas.microsoft.com/office/powerpoint/2010/main" xmlns="" val="346064355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381000" y="762001"/>
            <a:ext cx="8382000" cy="5715000"/>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DECLARE </a:t>
            </a:r>
          </a:p>
          <a:p>
            <a:r>
              <a:rPr lang="en-US" dirty="0" smtClean="0"/>
              <a:t>emp1 employee% ROWTYPE;</a:t>
            </a:r>
          </a:p>
          <a:p>
            <a:r>
              <a:rPr lang="en-US" dirty="0" smtClean="0"/>
              <a:t>BEGIN </a:t>
            </a:r>
          </a:p>
          <a:p>
            <a:r>
              <a:rPr lang="en-US" dirty="0" smtClean="0"/>
              <a:t>Select * into emp1 FROM employee where </a:t>
            </a:r>
            <a:r>
              <a:rPr lang="en-US" dirty="0" err="1" smtClean="0"/>
              <a:t>employeeid</a:t>
            </a:r>
            <a:r>
              <a:rPr lang="en-US" dirty="0" smtClean="0"/>
              <a:t>=1;</a:t>
            </a:r>
          </a:p>
          <a:p>
            <a:r>
              <a:rPr lang="en-US" dirty="0" err="1" smtClean="0"/>
              <a:t>dbms_output.put_line</a:t>
            </a:r>
            <a:r>
              <a:rPr lang="en-US" dirty="0" smtClean="0"/>
              <a:t>(emp1.employeefirstname||' '||emp1.salary); </a:t>
            </a:r>
          </a:p>
          <a:p>
            <a:r>
              <a:rPr lang="en-US" dirty="0" smtClean="0"/>
              <a:t>END;</a:t>
            </a:r>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914400" y="1981200"/>
            <a:ext cx="7391400" cy="4280985"/>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smtClean="0"/>
              <a:t>Exception Handling</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smtClean="0"/>
              <a:t>Write a program in PL/SQL for Exception:- more than one </a:t>
            </a:r>
            <a:r>
              <a:rPr lang="en-US" smtClean="0"/>
              <a:t>row returned (use </a:t>
            </a:r>
            <a:r>
              <a:rPr lang="en-US" dirty="0" smtClean="0"/>
              <a:t>%type )</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 example</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create table </a:t>
            </a:r>
            <a:r>
              <a:rPr lang="en-US" dirty="0" err="1" smtClean="0"/>
              <a:t>empp</a:t>
            </a:r>
            <a:r>
              <a:rPr lang="en-US" dirty="0" smtClean="0"/>
              <a:t>(id </a:t>
            </a:r>
            <a:r>
              <a:rPr lang="en-US" dirty="0" err="1" smtClean="0"/>
              <a:t>int</a:t>
            </a:r>
            <a:r>
              <a:rPr lang="en-US" dirty="0" smtClean="0"/>
              <a:t>, name </a:t>
            </a:r>
            <a:r>
              <a:rPr lang="en-US" dirty="0" err="1" smtClean="0"/>
              <a:t>varchar</a:t>
            </a:r>
            <a:r>
              <a:rPr lang="en-US" dirty="0" smtClean="0"/>
              <a:t>(10));</a:t>
            </a:r>
          </a:p>
          <a:p>
            <a:pPr>
              <a:buNone/>
            </a:pPr>
            <a:r>
              <a:rPr lang="en-US" dirty="0" smtClean="0"/>
              <a:t>insert into </a:t>
            </a:r>
            <a:r>
              <a:rPr lang="en-US" dirty="0" err="1" smtClean="0"/>
              <a:t>empp</a:t>
            </a:r>
            <a:r>
              <a:rPr lang="en-US" dirty="0" smtClean="0"/>
              <a:t> values(502, 'a');</a:t>
            </a:r>
          </a:p>
          <a:p>
            <a:pPr>
              <a:buNone/>
            </a:pPr>
            <a:r>
              <a:rPr lang="en-US" dirty="0" smtClean="0"/>
              <a:t>insert into </a:t>
            </a:r>
            <a:r>
              <a:rPr lang="en-US" dirty="0" err="1" smtClean="0"/>
              <a:t>empp</a:t>
            </a:r>
            <a:r>
              <a:rPr lang="en-US" dirty="0" smtClean="0"/>
              <a:t> values(502, 'a');</a:t>
            </a:r>
          </a:p>
          <a:p>
            <a:pPr>
              <a:buNone/>
            </a:pPr>
            <a:r>
              <a:rPr lang="en-US" dirty="0" smtClean="0"/>
              <a:t>insert into </a:t>
            </a:r>
            <a:r>
              <a:rPr lang="en-US" dirty="0" err="1" smtClean="0"/>
              <a:t>empp</a:t>
            </a:r>
            <a:r>
              <a:rPr lang="en-US" dirty="0" smtClean="0"/>
              <a:t> values(502, 'a');</a:t>
            </a:r>
          </a:p>
          <a:p>
            <a:pPr>
              <a:buNone/>
            </a:pPr>
            <a:endParaRPr lang="en-US" dirty="0" smtClean="0"/>
          </a:p>
          <a:p>
            <a:pPr>
              <a:buNone/>
            </a:pPr>
            <a:r>
              <a:rPr lang="en-US" dirty="0" smtClean="0"/>
              <a:t>declare</a:t>
            </a:r>
          </a:p>
          <a:p>
            <a:pPr>
              <a:buNone/>
            </a:pPr>
            <a:r>
              <a:rPr lang="en-US" dirty="0" smtClean="0"/>
              <a:t>n empp.name% type;</a:t>
            </a:r>
          </a:p>
          <a:p>
            <a:pPr>
              <a:buNone/>
            </a:pPr>
            <a:r>
              <a:rPr lang="en-US" dirty="0" smtClean="0"/>
              <a:t>begin</a:t>
            </a:r>
          </a:p>
          <a:p>
            <a:pPr>
              <a:buNone/>
            </a:pPr>
            <a:r>
              <a:rPr lang="en-US" dirty="0" smtClean="0"/>
              <a:t> select name into n from </a:t>
            </a:r>
            <a:r>
              <a:rPr lang="en-US" dirty="0" err="1" smtClean="0"/>
              <a:t>empp</a:t>
            </a:r>
            <a:r>
              <a:rPr lang="en-US" dirty="0" smtClean="0"/>
              <a:t> where id=502;</a:t>
            </a:r>
          </a:p>
          <a:p>
            <a:pPr>
              <a:buNone/>
            </a:pPr>
            <a:r>
              <a:rPr lang="en-US" dirty="0" smtClean="0"/>
              <a:t> </a:t>
            </a:r>
            <a:r>
              <a:rPr lang="en-US" dirty="0" err="1" smtClean="0"/>
              <a:t>dbms_output.put_line</a:t>
            </a:r>
            <a:r>
              <a:rPr lang="en-US" dirty="0" smtClean="0"/>
              <a:t>('</a:t>
            </a:r>
            <a:r>
              <a:rPr lang="en-US" dirty="0" err="1" smtClean="0"/>
              <a:t>empname</a:t>
            </a:r>
            <a:r>
              <a:rPr lang="en-US" dirty="0" smtClean="0"/>
              <a:t> :='||n);</a:t>
            </a:r>
          </a:p>
          <a:p>
            <a:pPr>
              <a:buNone/>
            </a:pPr>
            <a:r>
              <a:rPr lang="en-US" dirty="0" smtClean="0"/>
              <a:t> exception</a:t>
            </a:r>
          </a:p>
          <a:p>
            <a:pPr>
              <a:buNone/>
            </a:pPr>
            <a:r>
              <a:rPr lang="en-US" dirty="0" smtClean="0"/>
              <a:t> when </a:t>
            </a:r>
            <a:r>
              <a:rPr lang="en-US" dirty="0" err="1" smtClean="0"/>
              <a:t>too_many_rows</a:t>
            </a:r>
            <a:r>
              <a:rPr lang="en-US" dirty="0" smtClean="0"/>
              <a:t> then</a:t>
            </a:r>
          </a:p>
          <a:p>
            <a:pPr>
              <a:buNone/>
            </a:pPr>
            <a:r>
              <a:rPr lang="en-US" dirty="0" smtClean="0"/>
              <a:t> </a:t>
            </a:r>
            <a:r>
              <a:rPr lang="en-US" dirty="0" err="1" smtClean="0"/>
              <a:t>dbms_output.put_line</a:t>
            </a:r>
            <a:r>
              <a:rPr lang="en-US" dirty="0" smtClean="0"/>
              <a:t>('more than one row returned');</a:t>
            </a:r>
          </a:p>
          <a:p>
            <a:pPr>
              <a:buNone/>
            </a:pPr>
            <a:r>
              <a:rPr lang="en-US" dirty="0" smtClean="0"/>
              <a:t> end;</a:t>
            </a:r>
            <a:endParaRPr lang="en-US" dirty="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u="sng" dirty="0" smtClean="0"/>
              <a:t>Example:</a:t>
            </a:r>
            <a:endParaRPr lang="en-US" u="sng" dirty="0"/>
          </a:p>
        </p:txBody>
      </p:sp>
      <p:pic>
        <p:nvPicPr>
          <p:cNvPr id="1026" name="Picture 2"/>
          <p:cNvPicPr>
            <a:picLocks noGrp="1" noChangeAspect="1" noChangeArrowheads="1"/>
          </p:cNvPicPr>
          <p:nvPr>
            <p:ph idx="1"/>
          </p:nvPr>
        </p:nvPicPr>
        <p:blipFill>
          <a:blip r:embed="rId2"/>
          <a:srcRect/>
          <a:stretch>
            <a:fillRect/>
          </a:stretch>
        </p:blipFill>
        <p:spPr bwMode="auto">
          <a:xfrm>
            <a:off x="990601" y="1524000"/>
            <a:ext cx="6934200" cy="4724400"/>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Text Placeholder 4"/>
          <p:cNvSpPr>
            <a:spLocks noGrp="1"/>
          </p:cNvSpPr>
          <p:nvPr>
            <p:ph type="body" idx="1"/>
          </p:nvPr>
        </p:nvSpPr>
        <p:spPr>
          <a:xfrm>
            <a:off x="543052" y="2844364"/>
            <a:ext cx="7772400" cy="1509712"/>
          </a:xfrm>
        </p:spPr>
        <p:txBody>
          <a:bodyPr/>
          <a:lstStyle/>
          <a:p>
            <a:r>
              <a:rPr lang="en-US" dirty="0" smtClean="0"/>
              <a:t>Write a Program for Exception handling (Error:-divide by Zero)</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smtClean="0"/>
              <a:t>Exception handling- example</a:t>
            </a:r>
            <a:endParaRPr lang="en-US" dirty="0"/>
          </a:p>
        </p:txBody>
      </p:sp>
      <p:sp>
        <p:nvSpPr>
          <p:cNvPr id="3" name="Content Placeholder 2"/>
          <p:cNvSpPr>
            <a:spLocks noGrp="1"/>
          </p:cNvSpPr>
          <p:nvPr>
            <p:ph idx="1"/>
          </p:nvPr>
        </p:nvSpPr>
        <p:spPr>
          <a:xfrm>
            <a:off x="457200" y="1524000"/>
            <a:ext cx="8229600" cy="5029200"/>
          </a:xfrm>
        </p:spPr>
        <p:txBody>
          <a:bodyPr>
            <a:normAutofit fontScale="77500" lnSpcReduction="20000"/>
          </a:bodyPr>
          <a:lstStyle/>
          <a:p>
            <a:pPr>
              <a:buNone/>
            </a:pPr>
            <a:r>
              <a:rPr lang="en-US" dirty="0" smtClean="0"/>
              <a:t>declare</a:t>
            </a:r>
          </a:p>
          <a:p>
            <a:pPr>
              <a:buNone/>
            </a:pPr>
            <a:r>
              <a:rPr lang="en-US" dirty="0" smtClean="0"/>
              <a:t>a number;</a:t>
            </a:r>
          </a:p>
          <a:p>
            <a:pPr>
              <a:buNone/>
            </a:pPr>
            <a:r>
              <a:rPr lang="en-US" dirty="0" smtClean="0"/>
              <a:t> b number;</a:t>
            </a:r>
          </a:p>
          <a:p>
            <a:pPr>
              <a:buNone/>
            </a:pPr>
            <a:r>
              <a:rPr lang="en-US" dirty="0" smtClean="0"/>
              <a:t> c number;</a:t>
            </a:r>
          </a:p>
          <a:p>
            <a:pPr>
              <a:buNone/>
            </a:pPr>
            <a:r>
              <a:rPr lang="en-US" dirty="0" smtClean="0"/>
              <a:t> e exception;</a:t>
            </a:r>
          </a:p>
          <a:p>
            <a:pPr>
              <a:buNone/>
            </a:pPr>
            <a:r>
              <a:rPr lang="en-US" dirty="0" smtClean="0"/>
              <a:t> begin</a:t>
            </a:r>
          </a:p>
          <a:p>
            <a:pPr>
              <a:buNone/>
            </a:pPr>
            <a:r>
              <a:rPr lang="en-US" dirty="0" smtClean="0"/>
              <a:t>a:=:a;</a:t>
            </a:r>
          </a:p>
          <a:p>
            <a:pPr>
              <a:buNone/>
            </a:pPr>
            <a:r>
              <a:rPr lang="en-US" dirty="0" smtClean="0"/>
              <a:t>b:=:b;</a:t>
            </a:r>
          </a:p>
          <a:p>
            <a:pPr>
              <a:buNone/>
            </a:pPr>
            <a:r>
              <a:rPr lang="en-US" dirty="0" smtClean="0"/>
              <a:t> if b=0 then</a:t>
            </a:r>
          </a:p>
          <a:p>
            <a:pPr>
              <a:buNone/>
            </a:pPr>
            <a:r>
              <a:rPr lang="en-US" dirty="0" smtClean="0"/>
              <a:t> raise e;</a:t>
            </a:r>
          </a:p>
          <a:p>
            <a:pPr>
              <a:buNone/>
            </a:pPr>
            <a:r>
              <a:rPr lang="en-US" dirty="0" smtClean="0"/>
              <a:t> end if;</a:t>
            </a:r>
          </a:p>
          <a:p>
            <a:pPr>
              <a:buNone/>
            </a:pPr>
            <a:r>
              <a:rPr lang="en-US" dirty="0" smtClean="0"/>
              <a:t> c:=a/b;</a:t>
            </a:r>
          </a:p>
          <a:p>
            <a:pPr>
              <a:buNone/>
            </a:pPr>
            <a:r>
              <a:rPr lang="en-US" dirty="0" smtClean="0"/>
              <a:t> </a:t>
            </a:r>
            <a:r>
              <a:rPr lang="en-US" dirty="0" err="1" smtClean="0"/>
              <a:t>dbms_output.put_line</a:t>
            </a:r>
            <a:r>
              <a:rPr lang="en-US" dirty="0" smtClean="0"/>
              <a:t>('result='||c);</a:t>
            </a:r>
          </a:p>
          <a:p>
            <a:pPr>
              <a:buNone/>
            </a:pPr>
            <a:r>
              <a:rPr lang="en-US" dirty="0" smtClean="0"/>
              <a:t> exception when e then</a:t>
            </a:r>
          </a:p>
          <a:p>
            <a:pPr>
              <a:buNone/>
            </a:pPr>
            <a:r>
              <a:rPr lang="en-US" dirty="0" smtClean="0"/>
              <a:t> </a:t>
            </a:r>
            <a:r>
              <a:rPr lang="en-US" dirty="0" err="1" smtClean="0"/>
              <a:t>dbms_output.put_line</a:t>
            </a:r>
            <a:r>
              <a:rPr lang="en-US" dirty="0" smtClean="0"/>
              <a:t>('error!- your divisor is zero');</a:t>
            </a:r>
          </a:p>
          <a:p>
            <a:pPr>
              <a:buNone/>
            </a:pPr>
            <a:r>
              <a:rPr lang="en-US" dirty="0" smtClean="0"/>
              <a:t> end;</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Stored Procedures</a:t>
            </a:r>
            <a:endParaRPr lang="en-US" dirty="0"/>
          </a:p>
        </p:txBody>
      </p:sp>
      <p:sp>
        <p:nvSpPr>
          <p:cNvPr id="3" name="Content Placeholder 2"/>
          <p:cNvSpPr>
            <a:spLocks noGrp="1"/>
          </p:cNvSpPr>
          <p:nvPr>
            <p:ph type="subTitle" idx="1"/>
          </p:nvPr>
        </p:nvSpPr>
        <p:spPr>
          <a:xfrm>
            <a:off x="533400" y="3228536"/>
            <a:ext cx="8305800" cy="1752600"/>
          </a:xfrm>
        </p:spPr>
        <p:txBody>
          <a:bodyPr>
            <a:normAutofit fontScale="92500"/>
          </a:bodyPr>
          <a:lstStyle/>
          <a:p>
            <a:r>
              <a:rPr lang="en-US" dirty="0" smtClean="0"/>
              <a:t>A stored procedure is a set of Structured Query Language (SQL) statements with an assigned name, which are stored in a relational database management system (RDBMS) as a group, so it can be reused and shared by multiple programs.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8229600" cy="1143000"/>
          </a:xfrm>
        </p:spPr>
        <p:txBody>
          <a:bodyPr>
            <a:normAutofit fontScale="90000"/>
          </a:bodyPr>
          <a:lstStyle/>
          <a:p>
            <a:r>
              <a:rPr lang="en-US" sz="5400" b="1" dirty="0" smtClean="0"/>
              <a:t/>
            </a:r>
            <a:br>
              <a:rPr lang="en-US" sz="5400" b="1" dirty="0" smtClean="0"/>
            </a:br>
            <a:endParaRPr lang="en-US" dirty="0"/>
          </a:p>
        </p:txBody>
      </p:sp>
      <p:sp>
        <p:nvSpPr>
          <p:cNvPr id="3" name="Content Placeholder 2"/>
          <p:cNvSpPr>
            <a:spLocks noGrp="1"/>
          </p:cNvSpPr>
          <p:nvPr>
            <p:ph idx="1"/>
          </p:nvPr>
        </p:nvSpPr>
        <p:spPr>
          <a:xfrm>
            <a:off x="457200" y="1295400"/>
            <a:ext cx="8229600" cy="5029200"/>
          </a:xfrm>
        </p:spPr>
        <p:txBody>
          <a:bodyPr>
            <a:normAutofit/>
          </a:bodyPr>
          <a:lstStyle/>
          <a:p>
            <a:pPr algn="ctr">
              <a:buNone/>
            </a:pPr>
            <a:r>
              <a:rPr lang="en-US" sz="3600" b="1" dirty="0" smtClean="0"/>
              <a:t>PL/SQL can reside in two environments </a:t>
            </a:r>
          </a:p>
          <a:p>
            <a:pPr fontAlgn="base">
              <a:buNone/>
            </a:pPr>
            <a:r>
              <a:rPr lang="en-US" sz="3600" dirty="0" smtClean="0"/>
              <a:t>1. The Oracle Server</a:t>
            </a:r>
          </a:p>
          <a:p>
            <a:pPr fontAlgn="base">
              <a:buNone/>
            </a:pPr>
            <a:r>
              <a:rPr lang="en-US" sz="3600" dirty="0" smtClean="0"/>
              <a:t>2. The Oracle tools</a:t>
            </a:r>
          </a:p>
          <a:p>
            <a:endParaRPr lang="en-US" sz="36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STORED PROCEDURES</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create or replace procedure addition(num1 in number,num2 in number, sum1 out number)</a:t>
            </a:r>
          </a:p>
          <a:p>
            <a:pPr>
              <a:buNone/>
            </a:pPr>
            <a:r>
              <a:rPr lang="en-US" dirty="0" smtClean="0"/>
              <a:t>is</a:t>
            </a:r>
          </a:p>
          <a:p>
            <a:pPr>
              <a:buNone/>
            </a:pPr>
            <a:r>
              <a:rPr lang="en-US" dirty="0" smtClean="0"/>
              <a:t>begin</a:t>
            </a:r>
          </a:p>
          <a:p>
            <a:pPr>
              <a:buNone/>
            </a:pPr>
            <a:r>
              <a:rPr lang="en-US" dirty="0" smtClean="0"/>
              <a:t>sum1:=num1+num2;</a:t>
            </a:r>
          </a:p>
          <a:p>
            <a:pPr>
              <a:buNone/>
            </a:pPr>
            <a:r>
              <a:rPr lang="en-US" dirty="0" smtClean="0"/>
              <a:t>end;</a:t>
            </a:r>
          </a:p>
          <a:p>
            <a:pPr>
              <a:buNone/>
            </a:pPr>
            <a:endParaRPr lang="en-US" dirty="0" smtClean="0"/>
          </a:p>
          <a:p>
            <a:pPr>
              <a:buNone/>
            </a:pPr>
            <a:r>
              <a:rPr lang="en-US" dirty="0" smtClean="0"/>
              <a:t>declare </a:t>
            </a:r>
          </a:p>
          <a:p>
            <a:pPr>
              <a:buNone/>
            </a:pPr>
            <a:r>
              <a:rPr lang="en-US" dirty="0" smtClean="0"/>
              <a:t>num1 number(2);</a:t>
            </a:r>
          </a:p>
          <a:p>
            <a:pPr>
              <a:buNone/>
            </a:pPr>
            <a:r>
              <a:rPr lang="en-US" dirty="0" smtClean="0"/>
              <a:t>num2 number(2);</a:t>
            </a:r>
          </a:p>
          <a:p>
            <a:pPr>
              <a:buNone/>
            </a:pPr>
            <a:r>
              <a:rPr lang="en-US" dirty="0" smtClean="0"/>
              <a:t>sum1 number(2);</a:t>
            </a:r>
          </a:p>
          <a:p>
            <a:pPr>
              <a:buNone/>
            </a:pPr>
            <a:r>
              <a:rPr lang="en-US" dirty="0" smtClean="0"/>
              <a:t>begin</a:t>
            </a:r>
          </a:p>
          <a:p>
            <a:pPr>
              <a:buNone/>
            </a:pPr>
            <a:r>
              <a:rPr lang="en-US" dirty="0" smtClean="0"/>
              <a:t>num1:= :num1;</a:t>
            </a:r>
          </a:p>
          <a:p>
            <a:pPr>
              <a:buNone/>
            </a:pPr>
            <a:r>
              <a:rPr lang="en-US" dirty="0" smtClean="0"/>
              <a:t>num2:= :num2;</a:t>
            </a:r>
          </a:p>
          <a:p>
            <a:pPr>
              <a:buNone/>
            </a:pPr>
            <a:r>
              <a:rPr lang="en-US" dirty="0" smtClean="0"/>
              <a:t>addition(num1,num2,sum1);</a:t>
            </a:r>
          </a:p>
          <a:p>
            <a:pPr>
              <a:buNone/>
            </a:pPr>
            <a:r>
              <a:rPr lang="en-US" dirty="0" err="1" smtClean="0"/>
              <a:t>dbms_output.put_line</a:t>
            </a:r>
            <a:r>
              <a:rPr lang="en-US" dirty="0" smtClean="0"/>
              <a:t>('SUM= '||sum1);</a:t>
            </a:r>
          </a:p>
          <a:p>
            <a:pPr>
              <a:buNone/>
            </a:pPr>
            <a:r>
              <a:rPr lang="en-US" dirty="0" smtClean="0"/>
              <a:t>end;</a:t>
            </a:r>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smtClean="0"/>
              <a:t>Cursors</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Cursors</a:t>
            </a:r>
          </a:p>
        </p:txBody>
      </p:sp>
      <p:sp>
        <p:nvSpPr>
          <p:cNvPr id="3" name="Content Placeholder 2"/>
          <p:cNvSpPr>
            <a:spLocks noGrp="1"/>
          </p:cNvSpPr>
          <p:nvPr>
            <p:ph idx="1"/>
          </p:nvPr>
        </p:nvSpPr>
        <p:spPr/>
        <p:txBody>
          <a:bodyPr>
            <a:normAutofit/>
          </a:bodyPr>
          <a:lstStyle/>
          <a:p>
            <a:r>
              <a:rPr lang="en-US" sz="2800" dirty="0"/>
              <a:t>A cursor is a work area where the result of </a:t>
            </a:r>
            <a:r>
              <a:rPr lang="en-US" sz="2800" dirty="0" smtClean="0"/>
              <a:t>a SQL </a:t>
            </a:r>
            <a:r>
              <a:rPr lang="en-US" sz="2800" dirty="0"/>
              <a:t>query is stored at server side.</a:t>
            </a:r>
          </a:p>
          <a:p>
            <a:r>
              <a:rPr lang="en-US" sz="2800" dirty="0" smtClean="0"/>
              <a:t>The </a:t>
            </a:r>
            <a:r>
              <a:rPr lang="en-US" sz="2800" dirty="0"/>
              <a:t>contents of a cursor are then displayed </a:t>
            </a:r>
            <a:r>
              <a:rPr lang="en-US" sz="2800" dirty="0" smtClean="0"/>
              <a:t>at client </a:t>
            </a:r>
            <a:r>
              <a:rPr lang="en-US" sz="2800" dirty="0"/>
              <a:t>machine via a network.</a:t>
            </a:r>
          </a:p>
          <a:p>
            <a:r>
              <a:rPr lang="en-US" sz="2800" dirty="0" smtClean="0"/>
              <a:t>Known </a:t>
            </a:r>
            <a:r>
              <a:rPr lang="en-US" sz="2800" dirty="0"/>
              <a:t>as active data set</a:t>
            </a:r>
          </a:p>
          <a:p>
            <a:pPr marL="342900" lvl="1" indent="0">
              <a:buNone/>
            </a:pPr>
            <a:r>
              <a:rPr lang="en-US" sz="2400" dirty="0"/>
              <a:t>– Declare a cursor</a:t>
            </a:r>
          </a:p>
          <a:p>
            <a:pPr marL="342900" lvl="1" indent="0">
              <a:buNone/>
            </a:pPr>
            <a:r>
              <a:rPr lang="en-US" sz="2400" dirty="0"/>
              <a:t>– Open a cursor</a:t>
            </a:r>
          </a:p>
          <a:p>
            <a:pPr marL="342900" lvl="1" indent="0">
              <a:buNone/>
            </a:pPr>
            <a:r>
              <a:rPr lang="en-US" sz="2400" dirty="0"/>
              <a:t>– Read from a cursor</a:t>
            </a:r>
          </a:p>
          <a:p>
            <a:pPr marL="342900" lvl="1" indent="0">
              <a:buNone/>
            </a:pPr>
            <a:r>
              <a:rPr lang="en-US" sz="2400" dirty="0"/>
              <a:t>– Close cursor</a:t>
            </a:r>
          </a:p>
        </p:txBody>
      </p:sp>
    </p:spTree>
    <p:extLst>
      <p:ext uri="{BB962C8B-B14F-4D97-AF65-F5344CB8AC3E}">
        <p14:creationId xmlns="" xmlns:p14="http://schemas.microsoft.com/office/powerpoint/2010/main" val="23594611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Types of cursors</a:t>
            </a:r>
          </a:p>
        </p:txBody>
      </p:sp>
      <p:sp>
        <p:nvSpPr>
          <p:cNvPr id="3" name="Content Placeholder 2"/>
          <p:cNvSpPr>
            <a:spLocks noGrp="1"/>
          </p:cNvSpPr>
          <p:nvPr>
            <p:ph idx="1"/>
          </p:nvPr>
        </p:nvSpPr>
        <p:spPr/>
        <p:txBody>
          <a:bodyPr>
            <a:normAutofit/>
          </a:bodyPr>
          <a:lstStyle/>
          <a:p>
            <a:r>
              <a:rPr lang="en-US" sz="2800" dirty="0"/>
              <a:t>Implicit cursor</a:t>
            </a:r>
          </a:p>
          <a:p>
            <a:pPr lvl="1"/>
            <a:r>
              <a:rPr lang="en-US" sz="2400" dirty="0" smtClean="0"/>
              <a:t>Work </a:t>
            </a:r>
            <a:r>
              <a:rPr lang="en-US" sz="2400" dirty="0"/>
              <a:t>area that is declared, opened and </a:t>
            </a:r>
            <a:r>
              <a:rPr lang="en-US" sz="2400" dirty="0" smtClean="0"/>
              <a:t>closed internally </a:t>
            </a:r>
            <a:r>
              <a:rPr lang="en-US" sz="2400" dirty="0"/>
              <a:t>by oracle engine.</a:t>
            </a:r>
          </a:p>
          <a:p>
            <a:r>
              <a:rPr lang="en-US" sz="2800" dirty="0" smtClean="0"/>
              <a:t>Explicit </a:t>
            </a:r>
            <a:r>
              <a:rPr lang="en-US" sz="2800" dirty="0"/>
              <a:t>cursor ( user defined)</a:t>
            </a:r>
          </a:p>
          <a:p>
            <a:pPr lvl="1"/>
            <a:r>
              <a:rPr lang="en-US" sz="2400" dirty="0" smtClean="0"/>
              <a:t> </a:t>
            </a:r>
            <a:r>
              <a:rPr lang="en-US" sz="2400" dirty="0"/>
              <a:t>Define in DECLARE section of PL/SQL block</a:t>
            </a:r>
          </a:p>
        </p:txBody>
      </p:sp>
    </p:spTree>
    <p:extLst>
      <p:ext uri="{BB962C8B-B14F-4D97-AF65-F5344CB8AC3E}">
        <p14:creationId xmlns="" xmlns:p14="http://schemas.microsoft.com/office/powerpoint/2010/main" val="792076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Cursor attributes</a:t>
            </a:r>
          </a:p>
        </p:txBody>
      </p:sp>
      <p:sp>
        <p:nvSpPr>
          <p:cNvPr id="3" name="Content Placeholder 2"/>
          <p:cNvSpPr>
            <a:spLocks noGrp="1"/>
          </p:cNvSpPr>
          <p:nvPr>
            <p:ph idx="1"/>
          </p:nvPr>
        </p:nvSpPr>
        <p:spPr/>
        <p:txBody>
          <a:bodyPr>
            <a:normAutofit/>
          </a:bodyPr>
          <a:lstStyle/>
          <a:p>
            <a:r>
              <a:rPr lang="en-US" sz="2800" dirty="0"/>
              <a:t>%ISOPEN</a:t>
            </a:r>
          </a:p>
          <a:p>
            <a:r>
              <a:rPr lang="en-US" sz="2800" dirty="0" smtClean="0"/>
              <a:t>%</a:t>
            </a:r>
            <a:r>
              <a:rPr lang="en-US" sz="2800" dirty="0"/>
              <a:t>FOUND</a:t>
            </a:r>
          </a:p>
          <a:p>
            <a:r>
              <a:rPr lang="en-US" sz="2800" dirty="0" smtClean="0"/>
              <a:t>%</a:t>
            </a:r>
            <a:r>
              <a:rPr lang="en-US" sz="2800" dirty="0"/>
              <a:t>NOTFOUND</a:t>
            </a:r>
          </a:p>
          <a:p>
            <a:r>
              <a:rPr lang="en-US" sz="2800" dirty="0" smtClean="0"/>
              <a:t>%</a:t>
            </a:r>
            <a:r>
              <a:rPr lang="en-US" sz="2800" dirty="0"/>
              <a:t>ROWCOUNT</a:t>
            </a:r>
          </a:p>
        </p:txBody>
      </p:sp>
    </p:spTree>
    <p:extLst>
      <p:ext uri="{BB962C8B-B14F-4D97-AF65-F5344CB8AC3E}">
        <p14:creationId xmlns="" xmlns:p14="http://schemas.microsoft.com/office/powerpoint/2010/main" val="31562898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Implicit cursors</a:t>
            </a:r>
          </a:p>
        </p:txBody>
      </p:sp>
      <p:sp>
        <p:nvSpPr>
          <p:cNvPr id="3" name="Content Placeholder 2"/>
          <p:cNvSpPr>
            <a:spLocks noGrp="1"/>
          </p:cNvSpPr>
          <p:nvPr>
            <p:ph idx="1"/>
          </p:nvPr>
        </p:nvSpPr>
        <p:spPr/>
        <p:txBody>
          <a:bodyPr>
            <a:normAutofit/>
          </a:bodyPr>
          <a:lstStyle/>
          <a:p>
            <a:r>
              <a:rPr lang="en-US" sz="2800" dirty="0"/>
              <a:t>SQL%ISOPEN</a:t>
            </a:r>
          </a:p>
          <a:p>
            <a:r>
              <a:rPr lang="en-US" sz="2800" dirty="0" smtClean="0"/>
              <a:t>SQL%FOUND</a:t>
            </a:r>
            <a:endParaRPr lang="en-US" sz="2800" dirty="0"/>
          </a:p>
          <a:p>
            <a:r>
              <a:rPr lang="en-US" sz="2800" dirty="0" smtClean="0"/>
              <a:t>SQL%NOTFOUND</a:t>
            </a:r>
            <a:endParaRPr lang="en-US" sz="2800" dirty="0"/>
          </a:p>
          <a:p>
            <a:r>
              <a:rPr lang="en-US" sz="2800" dirty="0" smtClean="0"/>
              <a:t>SQL%ROWCOUNT</a:t>
            </a:r>
            <a:endParaRPr lang="en-US" sz="2800" dirty="0"/>
          </a:p>
        </p:txBody>
      </p:sp>
    </p:spTree>
    <p:extLst>
      <p:ext uri="{BB962C8B-B14F-4D97-AF65-F5344CB8AC3E}">
        <p14:creationId xmlns="" xmlns:p14="http://schemas.microsoft.com/office/powerpoint/2010/main" val="267862860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Steps of execution</a:t>
            </a:r>
            <a:endParaRPr lang="en-US" sz="4000" dirty="0"/>
          </a:p>
        </p:txBody>
      </p:sp>
      <p:sp>
        <p:nvSpPr>
          <p:cNvPr id="3" name="Content Placeholder 2"/>
          <p:cNvSpPr>
            <a:spLocks noGrp="1"/>
          </p:cNvSpPr>
          <p:nvPr>
            <p:ph idx="1"/>
          </p:nvPr>
        </p:nvSpPr>
        <p:spPr/>
        <p:txBody>
          <a:bodyPr>
            <a:normAutofit/>
          </a:bodyPr>
          <a:lstStyle/>
          <a:p>
            <a:pPr algn="l"/>
            <a:r>
              <a:rPr lang="en-US" sz="2800" dirty="0"/>
              <a:t>Declare the cursor</a:t>
            </a:r>
          </a:p>
          <a:p>
            <a:pPr algn="l"/>
            <a:r>
              <a:rPr lang="en-US" sz="2800" dirty="0" smtClean="0"/>
              <a:t>Open </a:t>
            </a:r>
            <a:r>
              <a:rPr lang="en-US" sz="2800" dirty="0"/>
              <a:t>the </a:t>
            </a:r>
            <a:r>
              <a:rPr lang="en-US" sz="2800" dirty="0" smtClean="0"/>
              <a:t>cursor  </a:t>
            </a:r>
          </a:p>
          <a:p>
            <a:pPr algn="l"/>
            <a:r>
              <a:rPr lang="en-US" sz="2800" dirty="0" smtClean="0"/>
              <a:t>Using </a:t>
            </a:r>
            <a:r>
              <a:rPr lang="en-US" sz="2800" dirty="0"/>
              <a:t>loop, fetch the data from cursor </a:t>
            </a:r>
            <a:r>
              <a:rPr lang="en-US" sz="2800" dirty="0" smtClean="0"/>
              <a:t>one row </a:t>
            </a:r>
            <a:r>
              <a:rPr lang="en-US" sz="2800" dirty="0"/>
              <a:t>at a time and store in memory variable</a:t>
            </a:r>
          </a:p>
          <a:p>
            <a:pPr algn="l"/>
            <a:r>
              <a:rPr lang="en-US" sz="2800" dirty="0" smtClean="0"/>
              <a:t>Exit </a:t>
            </a:r>
            <a:r>
              <a:rPr lang="en-US" sz="2800" dirty="0"/>
              <a:t>from the loop</a:t>
            </a:r>
          </a:p>
          <a:p>
            <a:pPr algn="l"/>
            <a:r>
              <a:rPr lang="en-US" sz="2800" dirty="0" smtClean="0"/>
              <a:t>Close </a:t>
            </a:r>
            <a:r>
              <a:rPr lang="en-US" sz="2800" dirty="0"/>
              <a:t>the </a:t>
            </a:r>
            <a:r>
              <a:rPr lang="en-US" sz="2800" dirty="0" smtClean="0"/>
              <a:t>cursor</a:t>
            </a:r>
          </a:p>
        </p:txBody>
      </p:sp>
    </p:spTree>
    <p:extLst>
      <p:ext uri="{BB962C8B-B14F-4D97-AF65-F5344CB8AC3E}">
        <p14:creationId xmlns="" xmlns:p14="http://schemas.microsoft.com/office/powerpoint/2010/main" val="18371053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Cursors Program:</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Declare</a:t>
            </a:r>
          </a:p>
          <a:p>
            <a:pPr>
              <a:buNone/>
            </a:pPr>
            <a:r>
              <a:rPr lang="en-US" dirty="0" smtClean="0"/>
              <a:t>         Cursor C1 Is Select </a:t>
            </a:r>
            <a:r>
              <a:rPr lang="en-US" dirty="0" err="1" smtClean="0"/>
              <a:t>employeeid,salary</a:t>
            </a:r>
            <a:r>
              <a:rPr lang="en-US" dirty="0" smtClean="0"/>
              <a:t> from employee where </a:t>
            </a:r>
            <a:r>
              <a:rPr lang="en-US" dirty="0" err="1" smtClean="0"/>
              <a:t>employeelastname</a:t>
            </a:r>
            <a:r>
              <a:rPr lang="en-US" dirty="0" smtClean="0"/>
              <a:t>='Doe';</a:t>
            </a:r>
          </a:p>
          <a:p>
            <a:pPr>
              <a:buNone/>
            </a:pPr>
            <a:r>
              <a:rPr lang="en-US" dirty="0" smtClean="0"/>
              <a:t>          </a:t>
            </a:r>
            <a:r>
              <a:rPr lang="en-US" dirty="0" err="1" smtClean="0"/>
              <a:t>my_id</a:t>
            </a:r>
            <a:r>
              <a:rPr lang="en-US" dirty="0" smtClean="0"/>
              <a:t> </a:t>
            </a:r>
            <a:r>
              <a:rPr lang="en-US" dirty="0" err="1" smtClean="0"/>
              <a:t>employee.employeeid%Type</a:t>
            </a:r>
            <a:r>
              <a:rPr lang="en-US" dirty="0" smtClean="0"/>
              <a:t>;</a:t>
            </a:r>
          </a:p>
          <a:p>
            <a:pPr>
              <a:buNone/>
            </a:pPr>
            <a:r>
              <a:rPr lang="en-US" dirty="0" smtClean="0"/>
              <a:t>          </a:t>
            </a:r>
            <a:r>
              <a:rPr lang="en-US" dirty="0" err="1" smtClean="0"/>
              <a:t>my_sal</a:t>
            </a:r>
            <a:r>
              <a:rPr lang="en-US" dirty="0" smtClean="0"/>
              <a:t> </a:t>
            </a:r>
            <a:r>
              <a:rPr lang="en-US" dirty="0" err="1" smtClean="0"/>
              <a:t>employee.salary%Type</a:t>
            </a:r>
            <a:r>
              <a:rPr lang="en-US" dirty="0" smtClean="0"/>
              <a:t>;</a:t>
            </a:r>
          </a:p>
          <a:p>
            <a:pPr>
              <a:buNone/>
            </a:pPr>
            <a:r>
              <a:rPr lang="en-US" dirty="0" smtClean="0"/>
              <a:t>Begin</a:t>
            </a:r>
          </a:p>
          <a:p>
            <a:pPr>
              <a:buNone/>
            </a:pPr>
            <a:r>
              <a:rPr lang="en-US" dirty="0" smtClean="0"/>
              <a:t>         Open C1;</a:t>
            </a:r>
          </a:p>
          <a:p>
            <a:pPr>
              <a:buNone/>
            </a:pPr>
            <a:r>
              <a:rPr lang="en-US" dirty="0" smtClean="0"/>
              <a:t>               LOOP</a:t>
            </a:r>
          </a:p>
          <a:p>
            <a:pPr>
              <a:buNone/>
            </a:pPr>
            <a:r>
              <a:rPr lang="en-US" dirty="0" smtClean="0"/>
              <a:t>                   Fetch C1 into </a:t>
            </a:r>
            <a:r>
              <a:rPr lang="en-US" dirty="0" err="1" smtClean="0"/>
              <a:t>my_id,my_sal</a:t>
            </a:r>
            <a:r>
              <a:rPr lang="en-US" dirty="0" smtClean="0"/>
              <a:t>;</a:t>
            </a:r>
          </a:p>
          <a:p>
            <a:pPr>
              <a:buNone/>
            </a:pPr>
            <a:r>
              <a:rPr lang="en-US" dirty="0" smtClean="0"/>
              <a:t>                   Exit When C1%Notfound;</a:t>
            </a:r>
          </a:p>
          <a:p>
            <a:pPr>
              <a:buNone/>
            </a:pPr>
            <a:r>
              <a:rPr lang="en-US" dirty="0" smtClean="0"/>
              <a:t>                   Update employee set salary=salary+1000 where </a:t>
            </a:r>
            <a:r>
              <a:rPr lang="en-US" dirty="0" err="1" smtClean="0"/>
              <a:t>employeeid</a:t>
            </a:r>
            <a:r>
              <a:rPr lang="en-US" dirty="0" smtClean="0"/>
              <a:t>=</a:t>
            </a:r>
            <a:r>
              <a:rPr lang="en-US" dirty="0" err="1" smtClean="0"/>
              <a:t>my_id</a:t>
            </a:r>
            <a:r>
              <a:rPr lang="en-US" dirty="0" smtClean="0"/>
              <a:t>;</a:t>
            </a:r>
          </a:p>
          <a:p>
            <a:pPr>
              <a:buNone/>
            </a:pPr>
            <a:r>
              <a:rPr lang="en-US" dirty="0" smtClean="0"/>
              <a:t>               END LOOP;</a:t>
            </a:r>
          </a:p>
          <a:p>
            <a:pPr>
              <a:buNone/>
            </a:pPr>
            <a:r>
              <a:rPr lang="en-US" dirty="0" smtClean="0"/>
              <a:t>        Close C1;</a:t>
            </a:r>
          </a:p>
          <a:p>
            <a:pPr>
              <a:buNone/>
            </a:pPr>
            <a:r>
              <a:rPr lang="en-US" dirty="0" smtClean="0"/>
              <a:t>End;</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772400" cy="1362456"/>
          </a:xfrm>
        </p:spPr>
        <p:txBody>
          <a:bodyPr/>
          <a:lstStyle/>
          <a:p>
            <a:r>
              <a:rPr lang="en-US" dirty="0"/>
              <a:t>Triggers</a:t>
            </a:r>
          </a:p>
        </p:txBody>
      </p:sp>
      <p:sp>
        <p:nvSpPr>
          <p:cNvPr id="3" name="Content Placeholder 2"/>
          <p:cNvSpPr>
            <a:spLocks noGrp="1"/>
          </p:cNvSpPr>
          <p:nvPr>
            <p:ph type="body" idx="1"/>
          </p:nvPr>
        </p:nvSpPr>
        <p:spPr>
          <a:xfrm>
            <a:off x="533400" y="1905000"/>
            <a:ext cx="7772400" cy="1509712"/>
          </a:xfrm>
        </p:spPr>
        <p:txBody>
          <a:bodyPr>
            <a:noAutofit/>
          </a:bodyPr>
          <a:lstStyle/>
          <a:p>
            <a:r>
              <a:rPr lang="en-US" sz="3200" dirty="0"/>
              <a:t>Stored procedures that </a:t>
            </a:r>
            <a:r>
              <a:rPr lang="en-US" sz="3200" dirty="0" smtClean="0"/>
              <a:t>automatically executed </a:t>
            </a:r>
            <a:r>
              <a:rPr lang="en-US" sz="3200" dirty="0"/>
              <a:t>when some event occurs to </a:t>
            </a:r>
            <a:r>
              <a:rPr lang="en-US" sz="3200" dirty="0" smtClean="0"/>
              <a:t>data base</a:t>
            </a:r>
            <a:r>
              <a:rPr lang="en-US" sz="3200" dirty="0"/>
              <a:t>.</a:t>
            </a:r>
          </a:p>
          <a:p>
            <a:r>
              <a:rPr lang="en-US" sz="3200" dirty="0" smtClean="0"/>
              <a:t>Events </a:t>
            </a:r>
            <a:r>
              <a:rPr lang="en-US" sz="3200" dirty="0"/>
              <a:t>are</a:t>
            </a:r>
          </a:p>
          <a:p>
            <a:pPr lvl="1"/>
            <a:r>
              <a:rPr lang="en-US" sz="3200" dirty="0" smtClean="0"/>
              <a:t>Insert</a:t>
            </a:r>
            <a:endParaRPr lang="en-US" sz="3200" dirty="0"/>
          </a:p>
          <a:p>
            <a:pPr lvl="1"/>
            <a:r>
              <a:rPr lang="en-US" sz="3200" dirty="0" smtClean="0"/>
              <a:t>Delete</a:t>
            </a:r>
            <a:endParaRPr lang="en-US" sz="3200" dirty="0"/>
          </a:p>
          <a:p>
            <a:pPr lvl="1"/>
            <a:r>
              <a:rPr lang="en-US" sz="3200" dirty="0" smtClean="0"/>
              <a:t>Update</a:t>
            </a:r>
            <a:endParaRPr lang="en-US" sz="3200" dirty="0"/>
          </a:p>
        </p:txBody>
      </p:sp>
    </p:spTree>
    <p:extLst>
      <p:ext uri="{BB962C8B-B14F-4D97-AF65-F5344CB8AC3E}">
        <p14:creationId xmlns="" xmlns:p14="http://schemas.microsoft.com/office/powerpoint/2010/main" val="210244847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 vs procedures</a:t>
            </a:r>
          </a:p>
        </p:txBody>
      </p:sp>
      <p:sp>
        <p:nvSpPr>
          <p:cNvPr id="3" name="Content Placeholder 2"/>
          <p:cNvSpPr>
            <a:spLocks noGrp="1"/>
          </p:cNvSpPr>
          <p:nvPr>
            <p:ph idx="1"/>
          </p:nvPr>
        </p:nvSpPr>
        <p:spPr/>
        <p:txBody>
          <a:bodyPr/>
          <a:lstStyle/>
          <a:p>
            <a:r>
              <a:rPr lang="en-US" dirty="0"/>
              <a:t>Triggers do not accept parameters.</a:t>
            </a:r>
          </a:p>
          <a:p>
            <a:r>
              <a:rPr lang="en-US" dirty="0" smtClean="0"/>
              <a:t>Triggers </a:t>
            </a:r>
            <a:r>
              <a:rPr lang="en-US" dirty="0"/>
              <a:t>are executed automatically </a:t>
            </a:r>
            <a:r>
              <a:rPr lang="en-US" dirty="0" smtClean="0"/>
              <a:t>without user </a:t>
            </a:r>
            <a:r>
              <a:rPr lang="en-US" dirty="0"/>
              <a:t>calling.</a:t>
            </a:r>
          </a:p>
        </p:txBody>
      </p:sp>
    </p:spTree>
    <p:extLst>
      <p:ext uri="{BB962C8B-B14F-4D97-AF65-F5344CB8AC3E}">
        <p14:creationId xmlns="" xmlns:p14="http://schemas.microsoft.com/office/powerpoint/2010/main" val="486502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PL/SQL Language</a:t>
            </a:r>
            <a:endParaRPr lang="en-US" dirty="0"/>
          </a:p>
        </p:txBody>
      </p:sp>
      <p:sp>
        <p:nvSpPr>
          <p:cNvPr id="3" name="Content Placeholder 2"/>
          <p:cNvSpPr>
            <a:spLocks noGrp="1"/>
          </p:cNvSpPr>
          <p:nvPr>
            <p:ph idx="1"/>
          </p:nvPr>
        </p:nvSpPr>
        <p:spPr/>
        <p:txBody>
          <a:bodyPr>
            <a:normAutofit lnSpcReduction="10000"/>
          </a:bodyPr>
          <a:lstStyle/>
          <a:p>
            <a:r>
              <a:rPr lang="en-US" dirty="0" smtClean="0"/>
              <a:t>Consist of following sections</a:t>
            </a:r>
          </a:p>
          <a:p>
            <a:pPr lvl="1"/>
            <a:r>
              <a:rPr lang="en-US" dirty="0" smtClean="0"/>
              <a:t>Declare(optional)</a:t>
            </a:r>
          </a:p>
          <a:p>
            <a:pPr lvl="2"/>
            <a:r>
              <a:rPr lang="en-US" dirty="0" smtClean="0"/>
              <a:t>Used to declare variables and constants</a:t>
            </a:r>
          </a:p>
          <a:p>
            <a:pPr lvl="2"/>
            <a:r>
              <a:rPr lang="en-US" dirty="0" smtClean="0"/>
              <a:t>Is an optional section</a:t>
            </a:r>
          </a:p>
          <a:p>
            <a:pPr lvl="1"/>
            <a:r>
              <a:rPr lang="en-US" dirty="0" smtClean="0"/>
              <a:t>Begin(required)</a:t>
            </a:r>
          </a:p>
          <a:p>
            <a:pPr lvl="2"/>
            <a:r>
              <a:rPr lang="en-US" dirty="0" smtClean="0"/>
              <a:t>It is the executable section containing the code which is executed when block is run</a:t>
            </a:r>
          </a:p>
          <a:p>
            <a:pPr lvl="1"/>
            <a:r>
              <a:rPr lang="en-US" dirty="0" smtClean="0"/>
              <a:t>Exception(optional)</a:t>
            </a:r>
          </a:p>
          <a:p>
            <a:pPr lvl="2"/>
            <a:r>
              <a:rPr lang="en-US" dirty="0" smtClean="0"/>
              <a:t>Handles exceptions occurring during processing</a:t>
            </a:r>
          </a:p>
          <a:p>
            <a:pPr lvl="2"/>
            <a:r>
              <a:rPr lang="en-US" dirty="0" smtClean="0"/>
              <a:t>Is an optional section.</a:t>
            </a:r>
          </a:p>
          <a:p>
            <a:pPr lvl="1"/>
            <a:r>
              <a:rPr lang="en-US" dirty="0" smtClean="0"/>
              <a:t>End;(required)</a:t>
            </a:r>
          </a:p>
          <a:p>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Parts of trigger</a:t>
            </a:r>
          </a:p>
        </p:txBody>
      </p:sp>
      <p:sp>
        <p:nvSpPr>
          <p:cNvPr id="3" name="Content Placeholder 2"/>
          <p:cNvSpPr>
            <a:spLocks noGrp="1"/>
          </p:cNvSpPr>
          <p:nvPr>
            <p:ph idx="1"/>
          </p:nvPr>
        </p:nvSpPr>
        <p:spPr/>
        <p:txBody>
          <a:bodyPr/>
          <a:lstStyle/>
          <a:p>
            <a:r>
              <a:rPr lang="en-US" dirty="0"/>
              <a:t>Triggering event or statement</a:t>
            </a:r>
          </a:p>
          <a:p>
            <a:r>
              <a:rPr lang="en-US" dirty="0" smtClean="0"/>
              <a:t>Trigger </a:t>
            </a:r>
            <a:r>
              <a:rPr lang="en-US" dirty="0"/>
              <a:t>restriction</a:t>
            </a:r>
          </a:p>
          <a:p>
            <a:pPr lvl="1"/>
            <a:r>
              <a:rPr lang="en-US" dirty="0" smtClean="0"/>
              <a:t> </a:t>
            </a:r>
            <a:r>
              <a:rPr lang="en-US" dirty="0"/>
              <a:t>Is boolean value true or false.</a:t>
            </a:r>
          </a:p>
          <a:p>
            <a:r>
              <a:rPr lang="en-US" dirty="0" smtClean="0"/>
              <a:t>Trigger </a:t>
            </a:r>
            <a:r>
              <a:rPr lang="en-US" dirty="0"/>
              <a:t>action</a:t>
            </a:r>
          </a:p>
        </p:txBody>
      </p:sp>
    </p:spTree>
    <p:extLst>
      <p:ext uri="{BB962C8B-B14F-4D97-AF65-F5344CB8AC3E}">
        <p14:creationId xmlns="" xmlns:p14="http://schemas.microsoft.com/office/powerpoint/2010/main" val="313316943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triggers</a:t>
            </a:r>
          </a:p>
        </p:txBody>
      </p:sp>
      <p:sp>
        <p:nvSpPr>
          <p:cNvPr id="3" name="Content Placeholder 2"/>
          <p:cNvSpPr>
            <a:spLocks noGrp="1"/>
          </p:cNvSpPr>
          <p:nvPr>
            <p:ph idx="1"/>
          </p:nvPr>
        </p:nvSpPr>
        <p:spPr/>
        <p:txBody>
          <a:bodyPr/>
          <a:lstStyle/>
          <a:p>
            <a:r>
              <a:rPr lang="en-US" dirty="0"/>
              <a:t>Row trigger</a:t>
            </a:r>
          </a:p>
          <a:p>
            <a:pPr lvl="1"/>
            <a:r>
              <a:rPr lang="en-US" dirty="0" smtClean="0"/>
              <a:t>Fired </a:t>
            </a:r>
            <a:r>
              <a:rPr lang="en-US" dirty="0"/>
              <a:t>for each row effected by trigger statement.</a:t>
            </a:r>
          </a:p>
          <a:p>
            <a:r>
              <a:rPr lang="en-US" dirty="0" smtClean="0"/>
              <a:t>Statement </a:t>
            </a:r>
            <a:r>
              <a:rPr lang="en-US" dirty="0"/>
              <a:t>trigger</a:t>
            </a:r>
          </a:p>
          <a:p>
            <a:pPr lvl="1"/>
            <a:r>
              <a:rPr lang="en-US" dirty="0" smtClean="0"/>
              <a:t>Fired </a:t>
            </a:r>
            <a:r>
              <a:rPr lang="en-US" dirty="0"/>
              <a:t>once for triggering statements regardless </a:t>
            </a:r>
            <a:r>
              <a:rPr lang="en-US" dirty="0" smtClean="0"/>
              <a:t>of number </a:t>
            </a:r>
            <a:r>
              <a:rPr lang="en-US" dirty="0"/>
              <a:t>of rows effected.</a:t>
            </a:r>
          </a:p>
        </p:txBody>
      </p:sp>
    </p:spTree>
    <p:extLst>
      <p:ext uri="{BB962C8B-B14F-4D97-AF65-F5344CB8AC3E}">
        <p14:creationId xmlns="" xmlns:p14="http://schemas.microsoft.com/office/powerpoint/2010/main" val="103919461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BEFORE trigger</a:t>
            </a:r>
          </a:p>
          <a:p>
            <a:pPr lvl="1"/>
            <a:r>
              <a:rPr lang="en-US" dirty="0" smtClean="0"/>
              <a:t>Trigger </a:t>
            </a:r>
            <a:r>
              <a:rPr lang="en-US" dirty="0"/>
              <a:t>executes its trigger action before </a:t>
            </a:r>
            <a:r>
              <a:rPr lang="en-US" dirty="0" smtClean="0"/>
              <a:t>the triggering </a:t>
            </a:r>
            <a:r>
              <a:rPr lang="en-US" dirty="0"/>
              <a:t>statement</a:t>
            </a:r>
          </a:p>
          <a:p>
            <a:r>
              <a:rPr lang="en-US" dirty="0" smtClean="0"/>
              <a:t>AFTER </a:t>
            </a:r>
            <a:r>
              <a:rPr lang="en-US" dirty="0"/>
              <a:t>trigger</a:t>
            </a:r>
          </a:p>
          <a:p>
            <a:pPr lvl="1"/>
            <a:r>
              <a:rPr lang="en-US" dirty="0" smtClean="0"/>
              <a:t>Trigger </a:t>
            </a:r>
            <a:r>
              <a:rPr lang="en-US" dirty="0"/>
              <a:t>executes its trigger action after </a:t>
            </a:r>
            <a:r>
              <a:rPr lang="en-US" dirty="0" smtClean="0"/>
              <a:t>the triggering </a:t>
            </a:r>
            <a:r>
              <a:rPr lang="en-US" dirty="0"/>
              <a:t>statement</a:t>
            </a:r>
          </a:p>
        </p:txBody>
      </p:sp>
    </p:spTree>
    <p:extLst>
      <p:ext uri="{BB962C8B-B14F-4D97-AF65-F5344CB8AC3E}">
        <p14:creationId xmlns="" xmlns:p14="http://schemas.microsoft.com/office/powerpoint/2010/main" val="270452938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Triggers</a:t>
            </a:r>
            <a:endParaRPr lang="en-US" dirty="0"/>
          </a:p>
        </p:txBody>
      </p:sp>
      <p:sp>
        <p:nvSpPr>
          <p:cNvPr id="3" name="Content Placeholder 2"/>
          <p:cNvSpPr>
            <a:spLocks noGrp="1"/>
          </p:cNvSpPr>
          <p:nvPr>
            <p:ph idx="1"/>
          </p:nvPr>
        </p:nvSpPr>
        <p:spPr/>
        <p:txBody>
          <a:bodyPr>
            <a:normAutofit/>
          </a:bodyPr>
          <a:lstStyle/>
          <a:p>
            <a:pPr marL="0" indent="0">
              <a:buNone/>
            </a:pPr>
            <a:r>
              <a:rPr lang="en-US" dirty="0"/>
              <a:t>Create or replace trigger t11</a:t>
            </a:r>
          </a:p>
          <a:p>
            <a:pPr marL="0" indent="0">
              <a:buNone/>
            </a:pPr>
            <a:r>
              <a:rPr lang="en-US" dirty="0" smtClean="0"/>
              <a:t>BEFORE</a:t>
            </a:r>
            <a:r>
              <a:rPr lang="en-US" dirty="0"/>
              <a:t> </a:t>
            </a:r>
            <a:r>
              <a:rPr lang="en-US" dirty="0" smtClean="0"/>
              <a:t>DELETE</a:t>
            </a:r>
            <a:r>
              <a:rPr lang="en-US" dirty="0"/>
              <a:t> </a:t>
            </a:r>
            <a:r>
              <a:rPr lang="en-US" dirty="0" smtClean="0"/>
              <a:t>On Main</a:t>
            </a:r>
            <a:endParaRPr lang="en-US" dirty="0"/>
          </a:p>
          <a:p>
            <a:pPr marL="0" indent="0">
              <a:buNone/>
            </a:pPr>
            <a:r>
              <a:rPr lang="en-US" dirty="0" smtClean="0"/>
              <a:t>For </a:t>
            </a:r>
            <a:r>
              <a:rPr lang="en-US" dirty="0"/>
              <a:t>each row</a:t>
            </a:r>
          </a:p>
          <a:p>
            <a:pPr marL="0" indent="0">
              <a:buNone/>
            </a:pPr>
            <a:r>
              <a:rPr lang="en-US" dirty="0" smtClean="0"/>
              <a:t>Begin</a:t>
            </a:r>
            <a:endParaRPr lang="en-US" dirty="0"/>
          </a:p>
          <a:p>
            <a:pPr marL="0" indent="0">
              <a:buNone/>
            </a:pPr>
            <a:r>
              <a:rPr lang="en-US" dirty="0" smtClean="0"/>
              <a:t>Insert into Backup values (:old.id, :</a:t>
            </a:r>
            <a:r>
              <a:rPr lang="en-US" dirty="0" err="1" smtClean="0"/>
              <a:t>old.salary</a:t>
            </a:r>
            <a:r>
              <a:rPr lang="en-US" dirty="0" smtClean="0"/>
              <a:t>);</a:t>
            </a:r>
          </a:p>
          <a:p>
            <a:pPr marL="0" indent="0">
              <a:buNone/>
            </a:pPr>
            <a:r>
              <a:rPr lang="en-US" dirty="0" smtClean="0"/>
              <a:t>End</a:t>
            </a:r>
            <a:r>
              <a:rPr lang="en-US" dirty="0"/>
              <a:t>;</a:t>
            </a:r>
          </a:p>
        </p:txBody>
      </p:sp>
    </p:spTree>
    <p:extLst>
      <p:ext uri="{BB962C8B-B14F-4D97-AF65-F5344CB8AC3E}">
        <p14:creationId xmlns="" xmlns:p14="http://schemas.microsoft.com/office/powerpoint/2010/main" val="71003927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609600" y="1066800"/>
            <a:ext cx="7772400" cy="5211269"/>
          </a:xfrm>
          <a:prstGeom prst="rect">
            <a:avLst/>
          </a:prstGeom>
          <a:noFill/>
          <a:ln w="9525">
            <a:noFill/>
            <a:miter lim="800000"/>
            <a:headEnd/>
            <a:tailEnd/>
          </a:ln>
          <a:effec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create table main (id </a:t>
            </a:r>
            <a:r>
              <a:rPr lang="en-US" dirty="0" err="1" smtClean="0"/>
              <a:t>int</a:t>
            </a:r>
            <a:r>
              <a:rPr lang="en-US" dirty="0" smtClean="0"/>
              <a:t>, salary </a:t>
            </a:r>
            <a:r>
              <a:rPr lang="en-US" dirty="0" err="1" smtClean="0"/>
              <a:t>int</a:t>
            </a:r>
            <a:r>
              <a:rPr lang="en-US" dirty="0" smtClean="0"/>
              <a:t>);</a:t>
            </a:r>
          </a:p>
          <a:p>
            <a:pPr>
              <a:buNone/>
            </a:pPr>
            <a:r>
              <a:rPr lang="en-US" dirty="0" smtClean="0"/>
              <a:t>insert into main values(1, 10000);</a:t>
            </a:r>
          </a:p>
          <a:p>
            <a:pPr>
              <a:buNone/>
            </a:pPr>
            <a:r>
              <a:rPr lang="en-US" dirty="0" smtClean="0"/>
              <a:t>insert into main values(2, 20000</a:t>
            </a:r>
            <a:r>
              <a:rPr lang="en-US" dirty="0" smtClean="0"/>
              <a:t>);</a:t>
            </a:r>
          </a:p>
          <a:p>
            <a:pPr>
              <a:buNone/>
            </a:pPr>
            <a:endParaRPr lang="en-US" dirty="0" smtClean="0"/>
          </a:p>
          <a:p>
            <a:pPr>
              <a:buNone/>
            </a:pPr>
            <a:r>
              <a:rPr lang="en-US" dirty="0" smtClean="0"/>
              <a:t>create table backup (id </a:t>
            </a:r>
            <a:r>
              <a:rPr lang="en-US" dirty="0" err="1" smtClean="0"/>
              <a:t>int</a:t>
            </a:r>
            <a:r>
              <a:rPr lang="en-US" dirty="0" smtClean="0"/>
              <a:t>, salary </a:t>
            </a:r>
            <a:r>
              <a:rPr lang="en-US" dirty="0" err="1" smtClean="0"/>
              <a:t>int</a:t>
            </a:r>
            <a:r>
              <a:rPr lang="en-US" dirty="0" smtClean="0"/>
              <a:t>);</a:t>
            </a:r>
          </a:p>
          <a:p>
            <a:pPr>
              <a:buNone/>
            </a:pPr>
            <a:endParaRPr lang="en-US" dirty="0" smtClean="0"/>
          </a:p>
          <a:p>
            <a:pPr>
              <a:buNone/>
            </a:pPr>
            <a:r>
              <a:rPr lang="en-US" dirty="0" smtClean="0"/>
              <a:t>(No need to enter anything manually in backup table)</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Create or replace trigger t1</a:t>
            </a:r>
          </a:p>
          <a:p>
            <a:pPr>
              <a:buNone/>
            </a:pPr>
            <a:r>
              <a:rPr lang="en-US" dirty="0" smtClean="0"/>
              <a:t>BEFORE DELETE On Main</a:t>
            </a:r>
          </a:p>
          <a:p>
            <a:pPr>
              <a:buNone/>
            </a:pPr>
            <a:r>
              <a:rPr lang="en-US" dirty="0" smtClean="0"/>
              <a:t>For each row</a:t>
            </a:r>
          </a:p>
          <a:p>
            <a:pPr>
              <a:buNone/>
            </a:pPr>
            <a:r>
              <a:rPr lang="en-US" dirty="0" smtClean="0"/>
              <a:t>Begin</a:t>
            </a:r>
          </a:p>
          <a:p>
            <a:pPr>
              <a:buNone/>
            </a:pPr>
            <a:r>
              <a:rPr lang="en-US" dirty="0" smtClean="0"/>
              <a:t>Insert into Backup values (:old.id, :</a:t>
            </a:r>
            <a:r>
              <a:rPr lang="en-US" dirty="0" err="1" smtClean="0"/>
              <a:t>old.salary</a:t>
            </a:r>
            <a:r>
              <a:rPr lang="en-US" dirty="0" smtClean="0"/>
              <a:t>); </a:t>
            </a:r>
          </a:p>
          <a:p>
            <a:pPr>
              <a:buNone/>
            </a:pPr>
            <a:r>
              <a:rPr lang="en-US" dirty="0" smtClean="0"/>
              <a:t>End;</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837678" y="2243668"/>
            <a:ext cx="7468643" cy="3772427"/>
          </a:xfrm>
          <a:prstGeom prst="rect">
            <a:avLst/>
          </a:prstGeom>
          <a:noFill/>
          <a:ln w="9525">
            <a:noFill/>
            <a:miter lim="800000"/>
            <a:headEnd/>
            <a:tailEnd/>
          </a:ln>
          <a:effec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Select * from backup; </a:t>
            </a:r>
            <a:br>
              <a:rPr lang="en-US" dirty="0" smtClean="0"/>
            </a:br>
            <a:endParaRPr lang="en-US" dirty="0"/>
          </a:p>
        </p:txBody>
      </p:sp>
      <p:sp>
        <p:nvSpPr>
          <p:cNvPr id="3" name="Content Placeholder 2"/>
          <p:cNvSpPr>
            <a:spLocks noGrp="1"/>
          </p:cNvSpPr>
          <p:nvPr>
            <p:ph idx="1"/>
          </p:nvPr>
        </p:nvSpPr>
        <p:spPr>
          <a:xfrm>
            <a:off x="457200" y="1524000"/>
            <a:ext cx="8229600" cy="4800600"/>
          </a:xfrm>
        </p:spPr>
        <p:txBody>
          <a:bodyPr/>
          <a:lstStyle/>
          <a:p>
            <a:pPr>
              <a:buNone/>
            </a:pPr>
            <a:r>
              <a:rPr lang="en-US" dirty="0" smtClean="0"/>
              <a:t>We have just created Trigger. Triggered will be fired only after deletion from Main table. Therefore, Backup table is empty at this moment.</a:t>
            </a:r>
            <a:endParaRPr lang="en-US" dirty="0"/>
          </a:p>
        </p:txBody>
      </p:sp>
      <p:pic>
        <p:nvPicPr>
          <p:cNvPr id="4098" name="Picture 2"/>
          <p:cNvPicPr>
            <a:picLocks noChangeAspect="1" noChangeArrowheads="1"/>
          </p:cNvPicPr>
          <p:nvPr/>
        </p:nvPicPr>
        <p:blipFill>
          <a:blip r:embed="rId2"/>
          <a:srcRect/>
          <a:stretch>
            <a:fillRect/>
          </a:stretch>
        </p:blipFill>
        <p:spPr bwMode="auto">
          <a:xfrm>
            <a:off x="685800" y="2971800"/>
            <a:ext cx="6897687" cy="3514725"/>
          </a:xfrm>
          <a:prstGeom prst="rect">
            <a:avLst/>
          </a:prstGeom>
          <a:noFill/>
          <a:ln w="9525">
            <a:noFill/>
            <a:miter lim="800000"/>
            <a:headEnd/>
            <a:tailEnd/>
          </a:ln>
          <a:effec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half" idx="1"/>
          </p:nvPr>
        </p:nvSpPr>
        <p:spPr>
          <a:xfrm>
            <a:off x="457200" y="1920085"/>
            <a:ext cx="4953000" cy="4434840"/>
          </a:xfrm>
        </p:spPr>
        <p:txBody>
          <a:bodyPr/>
          <a:lstStyle/>
          <a:p>
            <a:pPr>
              <a:buNone/>
            </a:pPr>
            <a:r>
              <a:rPr lang="en-US" dirty="0" smtClean="0"/>
              <a:t>Now, delete the row from main table.</a:t>
            </a:r>
          </a:p>
          <a:p>
            <a:pPr>
              <a:buNone/>
            </a:pPr>
            <a:endParaRPr lang="en-US" dirty="0" smtClean="0"/>
          </a:p>
          <a:p>
            <a:pPr>
              <a:buNone/>
            </a:pPr>
            <a:r>
              <a:rPr lang="en-US" b="1" dirty="0" smtClean="0"/>
              <a:t>delete </a:t>
            </a:r>
            <a:r>
              <a:rPr lang="en-US" b="1" dirty="0" smtClean="0"/>
              <a:t>from main where id=1</a:t>
            </a:r>
            <a:r>
              <a:rPr lang="en-US" b="1" dirty="0" smtClean="0"/>
              <a:t>;</a:t>
            </a:r>
          </a:p>
          <a:p>
            <a:pPr>
              <a:buNone/>
            </a:pPr>
            <a:endParaRPr lang="en-US" b="1" dirty="0" smtClean="0"/>
          </a:p>
          <a:p>
            <a:pPr>
              <a:buNone/>
            </a:pPr>
            <a:r>
              <a:rPr lang="en-US" dirty="0" smtClean="0"/>
              <a:t>Now check Main table after deletion of a row:</a:t>
            </a:r>
          </a:p>
          <a:p>
            <a:pPr>
              <a:buNone/>
            </a:pPr>
            <a:r>
              <a:rPr lang="en-US" b="1" dirty="0" smtClean="0"/>
              <a:t>Select * from main;</a:t>
            </a:r>
          </a:p>
          <a:p>
            <a:pPr>
              <a:buNone/>
            </a:pPr>
            <a:endParaRPr lang="en-US" b="1" dirty="0"/>
          </a:p>
        </p:txBody>
      </p:sp>
      <p:sp>
        <p:nvSpPr>
          <p:cNvPr id="7" name="Content Placeholder 6"/>
          <p:cNvSpPr>
            <a:spLocks noGrp="1"/>
          </p:cNvSpPr>
          <p:nvPr>
            <p:ph sz="half" idx="2"/>
          </p:nvPr>
        </p:nvSpPr>
        <p:spPr/>
        <p:txBody>
          <a:bodyPr/>
          <a:lstStyle/>
          <a:p>
            <a:endParaRPr lang="en-US"/>
          </a:p>
        </p:txBody>
      </p:sp>
      <p:pic>
        <p:nvPicPr>
          <p:cNvPr id="5124" name="Picture 4"/>
          <p:cNvPicPr>
            <a:picLocks noChangeAspect="1" noChangeArrowheads="1"/>
          </p:cNvPicPr>
          <p:nvPr/>
        </p:nvPicPr>
        <p:blipFill>
          <a:blip r:embed="rId2"/>
          <a:srcRect/>
          <a:stretch>
            <a:fillRect/>
          </a:stretch>
        </p:blipFill>
        <p:spPr bwMode="auto">
          <a:xfrm>
            <a:off x="5181600" y="2133600"/>
            <a:ext cx="3657600" cy="379095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3620</TotalTime>
  <Words>2645</Words>
  <Application>Microsoft Office PowerPoint</Application>
  <PresentationFormat>On-screen Show (4:3)</PresentationFormat>
  <Paragraphs>617</Paragraphs>
  <Slides>101</Slides>
  <Notes>0</Notes>
  <HiddenSlides>0</HiddenSlides>
  <MMClips>0</MMClips>
  <ScaleCrop>false</ScaleCrop>
  <HeadingPairs>
    <vt:vector size="4" baseType="variant">
      <vt:variant>
        <vt:lpstr>Theme</vt:lpstr>
      </vt:variant>
      <vt:variant>
        <vt:i4>1</vt:i4>
      </vt:variant>
      <vt:variant>
        <vt:lpstr>Slide Titles</vt:lpstr>
      </vt:variant>
      <vt:variant>
        <vt:i4>101</vt:i4>
      </vt:variant>
    </vt:vector>
  </HeadingPairs>
  <TitlesOfParts>
    <vt:vector size="102" baseType="lpstr">
      <vt:lpstr>Flow</vt:lpstr>
      <vt:lpstr>Programming Constructs in Databases</vt:lpstr>
      <vt:lpstr>PL/SQL</vt:lpstr>
      <vt:lpstr>INTRODUCTION</vt:lpstr>
      <vt:lpstr>Features of PL/SQL</vt:lpstr>
      <vt:lpstr>PL/SQL Architecture</vt:lpstr>
      <vt:lpstr>Contd…</vt:lpstr>
      <vt:lpstr>Slide 7</vt:lpstr>
      <vt:lpstr> </vt:lpstr>
      <vt:lpstr>Structure of PL/SQL Language</vt:lpstr>
      <vt:lpstr>PL/SQL block types</vt:lpstr>
      <vt:lpstr>PL/SQL operators</vt:lpstr>
      <vt:lpstr>Relational operators</vt:lpstr>
      <vt:lpstr>Logical operators</vt:lpstr>
      <vt:lpstr>Variable Declaration</vt:lpstr>
      <vt:lpstr>Program to Print Hello World!</vt:lpstr>
      <vt:lpstr>Example Program</vt:lpstr>
      <vt:lpstr>Read a value during runtime</vt:lpstr>
      <vt:lpstr>Program to add any two numbers (Runtime)</vt:lpstr>
      <vt:lpstr>Example- Program to add any two numbers</vt:lpstr>
      <vt:lpstr>Program to add two given numbers where a=20 and b=30</vt:lpstr>
      <vt:lpstr>Write one Program to perform following operations:</vt:lpstr>
      <vt:lpstr>Slide 22</vt:lpstr>
      <vt:lpstr>Select into</vt:lpstr>
      <vt:lpstr>Example: Write a program to use Select into statement</vt:lpstr>
      <vt:lpstr>Program to Print Employeeid from Employee table where employee first name is John</vt:lpstr>
      <vt:lpstr>Control statements</vt:lpstr>
      <vt:lpstr>Conditional / selection </vt:lpstr>
      <vt:lpstr>Write a Program to find greater number.</vt:lpstr>
      <vt:lpstr>Example:</vt:lpstr>
      <vt:lpstr>Slide 30</vt:lpstr>
      <vt:lpstr>Iterative </vt:lpstr>
      <vt:lpstr>Slide 32</vt:lpstr>
      <vt:lpstr>Write a program to print 1 to 10 using LOOP</vt:lpstr>
      <vt:lpstr>Loop Example-  Program to print 1 to 10 using LOOP</vt:lpstr>
      <vt:lpstr>While loop</vt:lpstr>
      <vt:lpstr>While Loop Example- (Program To find square of a number)</vt:lpstr>
      <vt:lpstr>Output:-</vt:lpstr>
      <vt:lpstr>For Loop</vt:lpstr>
      <vt:lpstr>Program to print 1 to 10</vt:lpstr>
      <vt:lpstr>FOR Loop</vt:lpstr>
      <vt:lpstr>For loop Example- Program to generate Multiplication Table for 2 using For Loop.</vt:lpstr>
      <vt:lpstr>Output:-</vt:lpstr>
      <vt:lpstr>Slide 43</vt:lpstr>
      <vt:lpstr>Slide 44</vt:lpstr>
      <vt:lpstr>Program to find even and odd numbers</vt:lpstr>
      <vt:lpstr>1ST Way:</vt:lpstr>
      <vt:lpstr>2nd Way:</vt:lpstr>
      <vt:lpstr>PL/SQL Go To statement </vt:lpstr>
      <vt:lpstr>Program to find greater number using Goto statement</vt:lpstr>
      <vt:lpstr>Go To Example-1</vt:lpstr>
      <vt:lpstr>Slide 51</vt:lpstr>
      <vt:lpstr>Slide 52</vt:lpstr>
      <vt:lpstr>Slide 53</vt:lpstr>
      <vt:lpstr>Subprograms</vt:lpstr>
      <vt:lpstr>Procedure Vs Function</vt:lpstr>
      <vt:lpstr>Why do we use subprograms?</vt:lpstr>
      <vt:lpstr>Procedure</vt:lpstr>
      <vt:lpstr>Procedure- example Write a program to find multiplication of two numbers using Procedures.</vt:lpstr>
      <vt:lpstr>Functions</vt:lpstr>
      <vt:lpstr>Function</vt:lpstr>
      <vt:lpstr>Write a program to find multiplication of two numbers using Functions.</vt:lpstr>
      <vt:lpstr>Function-Example Write a program to find multiplication of two numbers using Functions.</vt:lpstr>
      <vt:lpstr>Write a program to find Factorial of two numbers using Functions.</vt:lpstr>
      <vt:lpstr>Function-Example  Write a program to find Factorial of two numbers using Functions.</vt:lpstr>
      <vt:lpstr>% TYPE</vt:lpstr>
      <vt:lpstr>select * from employee;</vt:lpstr>
      <vt:lpstr>Slide 67</vt:lpstr>
      <vt:lpstr>Slide 68</vt:lpstr>
      <vt:lpstr>%ROWTYPE</vt:lpstr>
      <vt:lpstr>Slide 70</vt:lpstr>
      <vt:lpstr>Example:-</vt:lpstr>
      <vt:lpstr>Slide 72</vt:lpstr>
      <vt:lpstr>Exception Handling</vt:lpstr>
      <vt:lpstr>Slide 74</vt:lpstr>
      <vt:lpstr>Exception handling- example</vt:lpstr>
      <vt:lpstr>Example:</vt:lpstr>
      <vt:lpstr>Slide 77</vt:lpstr>
      <vt:lpstr>Exception handling- example</vt:lpstr>
      <vt:lpstr>Stored Procedures</vt:lpstr>
      <vt:lpstr>STORED PROCEDURES</vt:lpstr>
      <vt:lpstr>Cursors</vt:lpstr>
      <vt:lpstr>Cursors</vt:lpstr>
      <vt:lpstr>Types of cursors</vt:lpstr>
      <vt:lpstr>Cursor attributes</vt:lpstr>
      <vt:lpstr>Implicit cursors</vt:lpstr>
      <vt:lpstr>Steps of execution</vt:lpstr>
      <vt:lpstr>Cursors Program:</vt:lpstr>
      <vt:lpstr>Triggers</vt:lpstr>
      <vt:lpstr>Trigger vs procedures</vt:lpstr>
      <vt:lpstr>Parts of trigger</vt:lpstr>
      <vt:lpstr>Types of triggers</vt:lpstr>
      <vt:lpstr>Slide 92</vt:lpstr>
      <vt:lpstr>Use Triggers</vt:lpstr>
      <vt:lpstr>Slide 94</vt:lpstr>
      <vt:lpstr>Slide 95</vt:lpstr>
      <vt:lpstr>Slide 96</vt:lpstr>
      <vt:lpstr>Slide 97</vt:lpstr>
      <vt:lpstr>Select * from backup;  </vt:lpstr>
      <vt:lpstr>Contd..</vt:lpstr>
      <vt:lpstr>Slide 100</vt:lpstr>
      <vt:lpstr>Contd…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PL/SQL</dc:title>
  <dc:creator>ASHU</dc:creator>
  <cp:lastModifiedBy>ADMIN</cp:lastModifiedBy>
  <cp:revision>131</cp:revision>
  <dcterms:created xsi:type="dcterms:W3CDTF">2018-10-11T08:25:50Z</dcterms:created>
  <dcterms:modified xsi:type="dcterms:W3CDTF">2023-04-23T17:27:50Z</dcterms:modified>
</cp:coreProperties>
</file>