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3"/>
  </p:notesMasterIdLst>
  <p:sldIdLst>
    <p:sldId id="256" r:id="rId2"/>
    <p:sldId id="257" r:id="rId3"/>
    <p:sldId id="278" r:id="rId4"/>
    <p:sldId id="258" r:id="rId5"/>
    <p:sldId id="259" r:id="rId6"/>
    <p:sldId id="272" r:id="rId7"/>
    <p:sldId id="280" r:id="rId8"/>
    <p:sldId id="281" r:id="rId9"/>
    <p:sldId id="282" r:id="rId10"/>
    <p:sldId id="297" r:id="rId11"/>
    <p:sldId id="298" r:id="rId12"/>
    <p:sldId id="302" r:id="rId13"/>
    <p:sldId id="303" r:id="rId14"/>
    <p:sldId id="304" r:id="rId15"/>
    <p:sldId id="305" r:id="rId16"/>
    <p:sldId id="273" r:id="rId17"/>
    <p:sldId id="276" r:id="rId18"/>
    <p:sldId id="274" r:id="rId19"/>
    <p:sldId id="275" r:id="rId20"/>
    <p:sldId id="306" r:id="rId21"/>
    <p:sldId id="279" r:id="rId22"/>
    <p:sldId id="308" r:id="rId23"/>
    <p:sldId id="307" r:id="rId24"/>
    <p:sldId id="309" r:id="rId25"/>
    <p:sldId id="310" r:id="rId26"/>
    <p:sldId id="311" r:id="rId27"/>
    <p:sldId id="283" r:id="rId28"/>
    <p:sldId id="284" r:id="rId29"/>
    <p:sldId id="285" r:id="rId30"/>
    <p:sldId id="299" r:id="rId31"/>
    <p:sldId id="315" r:id="rId32"/>
    <p:sldId id="313" r:id="rId33"/>
    <p:sldId id="314" r:id="rId34"/>
    <p:sldId id="286" r:id="rId35"/>
    <p:sldId id="287" r:id="rId36"/>
    <p:sldId id="288" r:id="rId37"/>
    <p:sldId id="300" r:id="rId38"/>
    <p:sldId id="289" r:id="rId39"/>
    <p:sldId id="301" r:id="rId40"/>
    <p:sldId id="290" r:id="rId41"/>
    <p:sldId id="312" r:id="rId42"/>
    <p:sldId id="291" r:id="rId43"/>
    <p:sldId id="326" r:id="rId44"/>
    <p:sldId id="327" r:id="rId45"/>
    <p:sldId id="328" r:id="rId46"/>
    <p:sldId id="260" r:id="rId47"/>
    <p:sldId id="322" r:id="rId48"/>
    <p:sldId id="323" r:id="rId49"/>
    <p:sldId id="324" r:id="rId50"/>
    <p:sldId id="342" r:id="rId51"/>
    <p:sldId id="261" r:id="rId52"/>
    <p:sldId id="262" r:id="rId53"/>
    <p:sldId id="316" r:id="rId54"/>
    <p:sldId id="317" r:id="rId55"/>
    <p:sldId id="330" r:id="rId56"/>
    <p:sldId id="318" r:id="rId57"/>
    <p:sldId id="325" r:id="rId58"/>
    <p:sldId id="319" r:id="rId59"/>
    <p:sldId id="320" r:id="rId60"/>
    <p:sldId id="321" r:id="rId61"/>
    <p:sldId id="263" r:id="rId62"/>
    <p:sldId id="264" r:id="rId63"/>
    <p:sldId id="329" r:id="rId64"/>
    <p:sldId id="332" r:id="rId65"/>
    <p:sldId id="333" r:id="rId66"/>
    <p:sldId id="331" r:id="rId67"/>
    <p:sldId id="265" r:id="rId68"/>
    <p:sldId id="266" r:id="rId69"/>
    <p:sldId id="334" r:id="rId70"/>
    <p:sldId id="335" r:id="rId71"/>
    <p:sldId id="336" r:id="rId72"/>
    <p:sldId id="337" r:id="rId73"/>
    <p:sldId id="338" r:id="rId74"/>
    <p:sldId id="267" r:id="rId75"/>
    <p:sldId id="268" r:id="rId76"/>
    <p:sldId id="339" r:id="rId77"/>
    <p:sldId id="343" r:id="rId78"/>
    <p:sldId id="344" r:id="rId79"/>
    <p:sldId id="269" r:id="rId80"/>
    <p:sldId id="368" r:id="rId81"/>
    <p:sldId id="340" r:id="rId82"/>
    <p:sldId id="341"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292" r:id="rId99"/>
    <p:sldId id="293" r:id="rId100"/>
    <p:sldId id="294" r:id="rId101"/>
    <p:sldId id="295" r:id="rId102"/>
    <p:sldId id="296" r:id="rId103"/>
    <p:sldId id="361" r:id="rId104"/>
    <p:sldId id="362" r:id="rId105"/>
    <p:sldId id="270" r:id="rId106"/>
    <p:sldId id="366" r:id="rId107"/>
    <p:sldId id="363" r:id="rId108"/>
    <p:sldId id="271" r:id="rId109"/>
    <p:sldId id="364" r:id="rId110"/>
    <p:sldId id="365" r:id="rId111"/>
    <p:sldId id="367"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226" y="-9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2A27D-2F22-4E3C-AFEC-3DFC2C9C8932}" type="datetimeFigureOut">
              <a:rPr lang="en-IN" smtClean="0"/>
              <a:t>20-04-2023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322EB-D896-402A-B037-15A1059E9AD9}" type="slidenum">
              <a:rPr lang="en-IN" smtClean="0"/>
              <a:t>‹#›</a:t>
            </a:fld>
            <a:endParaRPr lang="en-IN"/>
          </a:p>
        </p:txBody>
      </p:sp>
    </p:spTree>
    <p:extLst>
      <p:ext uri="{BB962C8B-B14F-4D97-AF65-F5344CB8AC3E}">
        <p14:creationId xmlns:p14="http://schemas.microsoft.com/office/powerpoint/2010/main" val="2037961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322EB-D896-402A-B037-15A1059E9AD9}" type="slidenum">
              <a:rPr lang="en-IN" smtClean="0"/>
              <a:t>23</a:t>
            </a:fld>
            <a:endParaRPr lang="en-IN"/>
          </a:p>
        </p:txBody>
      </p:sp>
    </p:spTree>
    <p:extLst>
      <p:ext uri="{BB962C8B-B14F-4D97-AF65-F5344CB8AC3E}">
        <p14:creationId xmlns:p14="http://schemas.microsoft.com/office/powerpoint/2010/main" val="63812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9DD2F66-C4F1-412D-84F8-B776663C9DA3}" type="datetimeFigureOut">
              <a:rPr lang="en-US" smtClean="0"/>
              <a:pPr/>
              <a:t>4/20/2023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2564A15-B3EB-45A4-8B65-AA42F12EF0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D2F66-C4F1-412D-84F8-B776663C9DA3}"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D2F66-C4F1-412D-84F8-B776663C9DA3}"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DD2F66-C4F1-412D-84F8-B776663C9DA3}"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9DD2F66-C4F1-412D-84F8-B776663C9DA3}"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564A15-B3EB-45A4-8B65-AA42F12EF0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9DD2F66-C4F1-412D-84F8-B776663C9DA3}"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9DD2F66-C4F1-412D-84F8-B776663C9DA3}" type="datetimeFigureOut">
              <a:rPr lang="en-US" smtClean="0"/>
              <a:pPr/>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9DD2F66-C4F1-412D-84F8-B776663C9DA3}" type="datetimeFigureOut">
              <a:rPr lang="en-US" smtClean="0"/>
              <a:pPr/>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D2F66-C4F1-412D-84F8-B776663C9DA3}" type="datetimeFigureOut">
              <a:rPr lang="en-US" smtClean="0"/>
              <a:pPr/>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9DD2F66-C4F1-412D-84F8-B776663C9DA3}"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564A15-B3EB-45A4-8B65-AA42F12EF0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9DD2F66-C4F1-412D-84F8-B776663C9DA3}"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2564A15-B3EB-45A4-8B65-AA42F12EF05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DD2F66-C4F1-412D-84F8-B776663C9DA3}" type="datetimeFigureOut">
              <a:rPr lang="en-US" smtClean="0"/>
              <a:pPr/>
              <a:t>4/20/2023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564A15-B3EB-45A4-8B65-AA42F12EF05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PL/SQL</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1E2C-5B7E-9F36-7DC6-45720F7259A7}"/>
              </a:ext>
            </a:extLst>
          </p:cNvPr>
          <p:cNvSpPr>
            <a:spLocks noGrp="1"/>
          </p:cNvSpPr>
          <p:nvPr>
            <p:ph type="title"/>
          </p:nvPr>
        </p:nvSpPr>
        <p:spPr/>
        <p:txBody>
          <a:bodyPr/>
          <a:lstStyle/>
          <a:p>
            <a:r>
              <a:rPr lang="en-IN" dirty="0"/>
              <a:t>Data types</a:t>
            </a:r>
          </a:p>
        </p:txBody>
      </p:sp>
      <p:sp>
        <p:nvSpPr>
          <p:cNvPr id="3" name="Content Placeholder 2">
            <a:extLst>
              <a:ext uri="{FF2B5EF4-FFF2-40B4-BE49-F238E27FC236}">
                <a16:creationId xmlns:a16="http://schemas.microsoft.com/office/drawing/2014/main" id="{6A2915D6-27DA-36A9-B934-B5B67FFD52D4}"/>
              </a:ext>
            </a:extLst>
          </p:cNvPr>
          <p:cNvSpPr>
            <a:spLocks noGrp="1"/>
          </p:cNvSpPr>
          <p:nvPr>
            <p:ph idx="1"/>
          </p:nvPr>
        </p:nvSpPr>
        <p:spPr/>
        <p:txBody>
          <a:bodyPr/>
          <a:lstStyle/>
          <a:p>
            <a:r>
              <a:rPr lang="en-IN" dirty="0"/>
              <a:t>Scaler – Single values with no internal component, such as NUMBER, DATE, or BOOLEAN.</a:t>
            </a:r>
          </a:p>
          <a:p>
            <a:r>
              <a:rPr lang="en-IN" dirty="0"/>
              <a:t>Large Object(LOB)- Pointers to large objects that are stored separately from other items, such as text, graphics, images, video clips and sound waves.</a:t>
            </a:r>
          </a:p>
          <a:p>
            <a:r>
              <a:rPr lang="en-IN" dirty="0"/>
              <a:t>Composite- Data type that have internal components that can be accessed individually. For example, collections and records.</a:t>
            </a:r>
          </a:p>
          <a:p>
            <a:r>
              <a:rPr lang="en-IN" dirty="0"/>
              <a:t>References- Pointer to other data types.</a:t>
            </a:r>
          </a:p>
        </p:txBody>
      </p:sp>
    </p:spTree>
    <p:extLst>
      <p:ext uri="{BB962C8B-B14F-4D97-AF65-F5344CB8AC3E}">
        <p14:creationId xmlns:p14="http://schemas.microsoft.com/office/powerpoint/2010/main" val="15001739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Declare</a:t>
            </a:r>
          </a:p>
          <a:p>
            <a:pPr marL="0" indent="0">
              <a:buNone/>
            </a:pPr>
            <a:r>
              <a:rPr lang="en-US" dirty="0"/>
              <a:t>a emp1122.ta%TYPE;</a:t>
            </a:r>
          </a:p>
          <a:p>
            <a:pPr marL="0" indent="0">
              <a:buNone/>
            </a:pPr>
            <a:r>
              <a:rPr lang="en-US" dirty="0"/>
              <a:t>b emp1122.da%TYPE;</a:t>
            </a:r>
          </a:p>
          <a:p>
            <a:pPr marL="0" indent="0">
              <a:buNone/>
            </a:pPr>
            <a:r>
              <a:rPr lang="en-US" dirty="0"/>
              <a:t>t emp1122.total%TYPE;</a:t>
            </a:r>
          </a:p>
          <a:p>
            <a:pPr marL="0" indent="0">
              <a:buNone/>
            </a:pPr>
            <a:r>
              <a:rPr lang="en-US" dirty="0"/>
              <a:t>Begin</a:t>
            </a:r>
          </a:p>
          <a:p>
            <a:pPr marL="0" indent="0">
              <a:buNone/>
            </a:pPr>
            <a:r>
              <a:rPr lang="en-US" dirty="0"/>
              <a:t>Select </a:t>
            </a:r>
            <a:r>
              <a:rPr lang="en-US" dirty="0" err="1"/>
              <a:t>ta,da</a:t>
            </a:r>
            <a:r>
              <a:rPr lang="en-US" dirty="0"/>
              <a:t> into </a:t>
            </a:r>
            <a:r>
              <a:rPr lang="en-US" dirty="0" err="1"/>
              <a:t>a,b</a:t>
            </a:r>
            <a:r>
              <a:rPr lang="en-US" dirty="0"/>
              <a:t> from emp1122 where </a:t>
            </a:r>
            <a:r>
              <a:rPr lang="en-US" dirty="0" err="1"/>
              <a:t>emp_id</a:t>
            </a:r>
            <a:r>
              <a:rPr lang="en-US" dirty="0"/>
              <a:t>=12;</a:t>
            </a:r>
          </a:p>
          <a:p>
            <a:pPr marL="0" indent="0">
              <a:buNone/>
            </a:pPr>
            <a:r>
              <a:rPr lang="en-US" dirty="0"/>
              <a:t>a:= a+100;</a:t>
            </a:r>
          </a:p>
          <a:p>
            <a:pPr marL="0" indent="0">
              <a:buNone/>
            </a:pPr>
            <a:r>
              <a:rPr lang="en-US" dirty="0"/>
              <a:t>t:=a+b;</a:t>
            </a:r>
          </a:p>
          <a:p>
            <a:pPr marL="0" indent="0">
              <a:buNone/>
            </a:pPr>
            <a:r>
              <a:rPr lang="en-US" dirty="0"/>
              <a:t>Update emp1122 set total =t where </a:t>
            </a:r>
            <a:r>
              <a:rPr lang="en-US" dirty="0" err="1"/>
              <a:t>emp_id</a:t>
            </a:r>
            <a:r>
              <a:rPr lang="en-US" dirty="0"/>
              <a:t>=12;</a:t>
            </a:r>
          </a:p>
          <a:p>
            <a:pPr marL="0" indent="0">
              <a:buNone/>
            </a:pPr>
            <a:r>
              <a:rPr lang="en-US" dirty="0" err="1"/>
              <a:t>dbms_output.put_line</a:t>
            </a:r>
            <a:r>
              <a:rPr lang="en-US"/>
              <a:t>(‘updated </a:t>
            </a:r>
            <a:r>
              <a:rPr lang="en-US" dirty="0"/>
              <a:t>value of </a:t>
            </a:r>
            <a:r>
              <a:rPr lang="en-US"/>
              <a:t>total is ’||t</a:t>
            </a:r>
            <a:r>
              <a:rPr lang="en-US" dirty="0"/>
              <a:t>);</a:t>
            </a:r>
          </a:p>
          <a:p>
            <a:pPr marL="0" indent="0">
              <a:buNone/>
            </a:pPr>
            <a:r>
              <a:rPr lang="en-US" dirty="0"/>
              <a:t>End;</a:t>
            </a:r>
          </a:p>
        </p:txBody>
      </p:sp>
    </p:spTree>
    <p:extLst>
      <p:ext uri="{BB962C8B-B14F-4D97-AF65-F5344CB8AC3E}">
        <p14:creationId xmlns:p14="http://schemas.microsoft.com/office/powerpoint/2010/main" val="41020606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%ROWTYPE</a:t>
            </a:r>
          </a:p>
        </p:txBody>
      </p:sp>
      <p:sp>
        <p:nvSpPr>
          <p:cNvPr id="3" name="Content Placeholder 2"/>
          <p:cNvSpPr>
            <a:spLocks noGrp="1"/>
          </p:cNvSpPr>
          <p:nvPr>
            <p:ph idx="1"/>
          </p:nvPr>
        </p:nvSpPr>
        <p:spPr>
          <a:xfrm>
            <a:off x="457200" y="1881207"/>
            <a:ext cx="8229600" cy="4389120"/>
          </a:xfrm>
        </p:spPr>
        <p:txBody>
          <a:bodyPr/>
          <a:lstStyle/>
          <a:p>
            <a:r>
              <a:rPr lang="en-US" dirty="0"/>
              <a:t>%ROWTYPE has all properties of %TYPE and one</a:t>
            </a:r>
          </a:p>
          <a:p>
            <a:pPr marL="0" indent="0">
              <a:buNone/>
            </a:pPr>
            <a:r>
              <a:rPr lang="en-US" dirty="0"/>
              <a:t>additional that we required only one variable to access</a:t>
            </a:r>
          </a:p>
          <a:p>
            <a:pPr marL="0" indent="0">
              <a:buNone/>
            </a:pPr>
            <a:r>
              <a:rPr lang="en-US" dirty="0"/>
              <a:t>any number of columns.</a:t>
            </a:r>
          </a:p>
          <a:p>
            <a:r>
              <a:rPr lang="en-US" dirty="0"/>
              <a:t>Example-</a:t>
            </a:r>
          </a:p>
          <a:p>
            <a:pPr marL="365760" lvl="1" indent="0">
              <a:buNone/>
            </a:pPr>
            <a:r>
              <a:rPr lang="en-US" dirty="0"/>
              <a:t>dept_rec dept%ROWTYPE; -- declaring record variable.</a:t>
            </a:r>
          </a:p>
          <a:p>
            <a:pPr marL="365760" lvl="1" indent="0">
              <a:buNone/>
            </a:pPr>
            <a:r>
              <a:rPr lang="en-US" dirty="0"/>
              <a:t>detp_rec.deptno;</a:t>
            </a:r>
          </a:p>
          <a:p>
            <a:pPr marL="365760" lvl="1" indent="0">
              <a:buNone/>
            </a:pPr>
            <a:r>
              <a:rPr lang="en-US" dirty="0"/>
              <a:t>dept_rec.deptname; -- accessing coloums</a:t>
            </a:r>
          </a:p>
          <a:p>
            <a:pPr marL="0" indent="0">
              <a:buNone/>
            </a:pPr>
            <a:endParaRPr lang="en-US" dirty="0"/>
          </a:p>
        </p:txBody>
      </p:sp>
    </p:spTree>
    <p:extLst>
      <p:ext uri="{BB962C8B-B14F-4D97-AF65-F5344CB8AC3E}">
        <p14:creationId xmlns:p14="http://schemas.microsoft.com/office/powerpoint/2010/main" val="10450010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Declare</a:t>
            </a:r>
          </a:p>
          <a:p>
            <a:pPr marL="365760" lvl="1" indent="0">
              <a:buNone/>
            </a:pPr>
            <a:r>
              <a:rPr lang="en-US" dirty="0"/>
              <a:t>Record1 emp%ROWTYPE;</a:t>
            </a:r>
          </a:p>
          <a:p>
            <a:pPr marL="0" indent="0">
              <a:buNone/>
            </a:pPr>
            <a:r>
              <a:rPr lang="en-US" dirty="0"/>
              <a:t>Begin</a:t>
            </a:r>
          </a:p>
          <a:p>
            <a:pPr marL="365760" lvl="1" indent="0">
              <a:buNone/>
            </a:pPr>
            <a:r>
              <a:rPr lang="en-US" dirty="0"/>
              <a:t>Select * into record1 from emp where empid=12;</a:t>
            </a:r>
          </a:p>
          <a:p>
            <a:pPr marL="365760" lvl="1" indent="0">
              <a:buNone/>
            </a:pPr>
            <a:r>
              <a:rPr lang="en-US" dirty="0"/>
              <a:t>Record1.total:=record1.ta+record1.da;</a:t>
            </a:r>
          </a:p>
          <a:p>
            <a:pPr marL="365760" lvl="1" indent="0">
              <a:buNone/>
            </a:pPr>
            <a:r>
              <a:rPr lang="en-US" dirty="0"/>
              <a:t>Update emp set total=record1.total where empid=12;</a:t>
            </a:r>
          </a:p>
          <a:p>
            <a:pPr marL="0" indent="0">
              <a:buNone/>
            </a:pPr>
            <a:r>
              <a:rPr lang="en-US" dirty="0"/>
              <a:t>End;</a:t>
            </a:r>
          </a:p>
        </p:txBody>
      </p:sp>
    </p:spTree>
    <p:extLst>
      <p:ext uri="{BB962C8B-B14F-4D97-AF65-F5344CB8AC3E}">
        <p14:creationId xmlns:p14="http://schemas.microsoft.com/office/powerpoint/2010/main" val="33512713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59E2-28D4-D635-5C59-D77B0C0479FB}"/>
              </a:ext>
            </a:extLst>
          </p:cNvPr>
          <p:cNvSpPr>
            <a:spLocks noGrp="1"/>
          </p:cNvSpPr>
          <p:nvPr>
            <p:ph type="title"/>
          </p:nvPr>
        </p:nvSpPr>
        <p:spPr/>
        <p:txBody>
          <a:bodyPr/>
          <a:lstStyle/>
          <a:p>
            <a:pPr algn="ctr"/>
            <a:r>
              <a:rPr lang="en-IN" dirty="0"/>
              <a:t>Exceptions </a:t>
            </a:r>
          </a:p>
        </p:txBody>
      </p:sp>
      <p:sp>
        <p:nvSpPr>
          <p:cNvPr id="3" name="Content Placeholder 2">
            <a:extLst>
              <a:ext uri="{FF2B5EF4-FFF2-40B4-BE49-F238E27FC236}">
                <a16:creationId xmlns:a16="http://schemas.microsoft.com/office/drawing/2014/main" id="{BCCAB185-286C-27CD-C13A-D2A1F18F3D4C}"/>
              </a:ext>
            </a:extLst>
          </p:cNvPr>
          <p:cNvSpPr>
            <a:spLocks noGrp="1"/>
          </p:cNvSpPr>
          <p:nvPr>
            <p:ph idx="1"/>
          </p:nvPr>
        </p:nvSpPr>
        <p:spPr/>
        <p:txBody>
          <a:bodyPr/>
          <a:lstStyle/>
          <a:p>
            <a:r>
              <a:rPr lang="en-IN" dirty="0"/>
              <a:t>Error conditions during a program execution.</a:t>
            </a:r>
          </a:p>
          <a:p>
            <a:r>
              <a:rPr lang="en-IN" dirty="0"/>
              <a:t>It disturb the normal flow </a:t>
            </a:r>
          </a:p>
          <a:p>
            <a:r>
              <a:rPr lang="en-IN" dirty="0"/>
              <a:t>Throw some error  which will be captured by the exception log</a:t>
            </a:r>
          </a:p>
          <a:p>
            <a:r>
              <a:rPr lang="en-IN" dirty="0"/>
              <a:t>Two Types:</a:t>
            </a:r>
          </a:p>
          <a:p>
            <a:r>
              <a:rPr lang="en-IN" dirty="0"/>
              <a:t>System defined exceptions</a:t>
            </a:r>
          </a:p>
          <a:p>
            <a:r>
              <a:rPr lang="en-IN" dirty="0"/>
              <a:t>User defined exceptions</a:t>
            </a:r>
          </a:p>
        </p:txBody>
      </p:sp>
    </p:spTree>
    <p:extLst>
      <p:ext uri="{BB962C8B-B14F-4D97-AF65-F5344CB8AC3E}">
        <p14:creationId xmlns:p14="http://schemas.microsoft.com/office/powerpoint/2010/main" val="6050503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CF8F-23B9-0E84-9B5A-1EEEBB5C29E8}"/>
              </a:ext>
            </a:extLst>
          </p:cNvPr>
          <p:cNvSpPr>
            <a:spLocks noGrp="1"/>
          </p:cNvSpPr>
          <p:nvPr>
            <p:ph type="title"/>
          </p:nvPr>
        </p:nvSpPr>
        <p:spPr/>
        <p:txBody>
          <a:bodyPr/>
          <a:lstStyle/>
          <a:p>
            <a:r>
              <a:rPr lang="en-IN" dirty="0"/>
              <a:t>System Defined Exceptions</a:t>
            </a:r>
          </a:p>
        </p:txBody>
      </p:sp>
      <p:sp>
        <p:nvSpPr>
          <p:cNvPr id="3" name="Content Placeholder 2">
            <a:extLst>
              <a:ext uri="{FF2B5EF4-FFF2-40B4-BE49-F238E27FC236}">
                <a16:creationId xmlns:a16="http://schemas.microsoft.com/office/drawing/2014/main" id="{E648BB0F-D7BC-8632-CFCD-D805887D362E}"/>
              </a:ext>
            </a:extLst>
          </p:cNvPr>
          <p:cNvSpPr>
            <a:spLocks noGrp="1"/>
          </p:cNvSpPr>
          <p:nvPr>
            <p:ph idx="1"/>
          </p:nvPr>
        </p:nvSpPr>
        <p:spPr/>
        <p:txBody>
          <a:bodyPr/>
          <a:lstStyle/>
          <a:p>
            <a:r>
              <a:rPr lang="en-IN" dirty="0" err="1"/>
              <a:t>No_data_found</a:t>
            </a:r>
            <a:endParaRPr lang="en-IN" dirty="0"/>
          </a:p>
          <a:p>
            <a:r>
              <a:rPr lang="en-IN" dirty="0" err="1"/>
              <a:t>Too_many_rows</a:t>
            </a:r>
            <a:endParaRPr lang="en-IN" dirty="0"/>
          </a:p>
        </p:txBody>
      </p:sp>
    </p:spTree>
    <p:extLst>
      <p:ext uri="{BB962C8B-B14F-4D97-AF65-F5344CB8AC3E}">
        <p14:creationId xmlns:p14="http://schemas.microsoft.com/office/powerpoint/2010/main" val="3474013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example</a:t>
            </a:r>
          </a:p>
        </p:txBody>
      </p:sp>
      <p:sp>
        <p:nvSpPr>
          <p:cNvPr id="3" name="Content Placeholder 2"/>
          <p:cNvSpPr>
            <a:spLocks noGrp="1"/>
          </p:cNvSpPr>
          <p:nvPr>
            <p:ph idx="1"/>
          </p:nvPr>
        </p:nvSpPr>
        <p:spPr>
          <a:xfrm>
            <a:off x="457200" y="2133600"/>
            <a:ext cx="8229600" cy="4389120"/>
          </a:xfrm>
        </p:spPr>
        <p:txBody>
          <a:bodyPr>
            <a:normAutofit/>
          </a:bodyPr>
          <a:lstStyle/>
          <a:p>
            <a:pPr>
              <a:buNone/>
            </a:pPr>
            <a:r>
              <a:rPr lang="en-US" dirty="0"/>
              <a:t>declare</a:t>
            </a:r>
          </a:p>
          <a:p>
            <a:pPr>
              <a:buNone/>
            </a:pPr>
            <a:r>
              <a:rPr lang="en-US" dirty="0"/>
              <a:t>n </a:t>
            </a:r>
            <a:r>
              <a:rPr lang="en-US" dirty="0" err="1"/>
              <a:t>emp.Ename%type</a:t>
            </a:r>
            <a:r>
              <a:rPr lang="en-US" dirty="0"/>
              <a:t>;</a:t>
            </a:r>
          </a:p>
          <a:p>
            <a:pPr>
              <a:buNone/>
            </a:pPr>
            <a:r>
              <a:rPr lang="en-US" dirty="0"/>
              <a:t>begin</a:t>
            </a:r>
          </a:p>
          <a:p>
            <a:pPr>
              <a:buNone/>
            </a:pPr>
            <a:r>
              <a:rPr lang="en-US" dirty="0"/>
              <a:t> select </a:t>
            </a:r>
            <a:r>
              <a:rPr lang="en-US" dirty="0" err="1"/>
              <a:t>Ename</a:t>
            </a:r>
            <a:r>
              <a:rPr lang="en-US" dirty="0"/>
              <a:t> into n from emp where Sal = 4500;</a:t>
            </a:r>
          </a:p>
          <a:p>
            <a:pPr>
              <a:buNone/>
            </a:pPr>
            <a:r>
              <a:rPr lang="en-US" dirty="0"/>
              <a:t> </a:t>
            </a:r>
            <a:r>
              <a:rPr lang="en-US" dirty="0" err="1"/>
              <a:t>dbms_output.put_line</a:t>
            </a:r>
            <a:r>
              <a:rPr lang="en-US" dirty="0"/>
              <a:t>('</a:t>
            </a:r>
            <a:r>
              <a:rPr lang="en-US" dirty="0" err="1"/>
              <a:t>empname</a:t>
            </a:r>
            <a:r>
              <a:rPr lang="en-US" dirty="0"/>
              <a:t> :='||n);</a:t>
            </a:r>
          </a:p>
          <a:p>
            <a:pPr>
              <a:buNone/>
            </a:pPr>
            <a:r>
              <a:rPr lang="en-US" dirty="0"/>
              <a:t> exception</a:t>
            </a:r>
          </a:p>
          <a:p>
            <a:pPr>
              <a:buNone/>
            </a:pPr>
            <a:r>
              <a:rPr lang="en-US" dirty="0"/>
              <a:t> when </a:t>
            </a:r>
            <a:r>
              <a:rPr lang="en-US" dirty="0" err="1"/>
              <a:t>too_many_rows</a:t>
            </a:r>
            <a:r>
              <a:rPr lang="en-US" dirty="0"/>
              <a:t> then</a:t>
            </a:r>
          </a:p>
          <a:p>
            <a:pPr>
              <a:buNone/>
            </a:pPr>
            <a:r>
              <a:rPr lang="en-US" dirty="0"/>
              <a:t> </a:t>
            </a:r>
            <a:r>
              <a:rPr lang="en-US" dirty="0" err="1"/>
              <a:t>dbms_output.put_line</a:t>
            </a:r>
            <a:r>
              <a:rPr lang="en-US" dirty="0"/>
              <a:t>('more than one row returned');</a:t>
            </a:r>
          </a:p>
          <a:p>
            <a:pPr>
              <a:buNone/>
            </a:pPr>
            <a:r>
              <a:rPr lang="en-US" dirty="0"/>
              <a:t> end;</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4E58-AD94-DEF6-2D89-7DD0190C3ECB}"/>
              </a:ext>
            </a:extLst>
          </p:cNvPr>
          <p:cNvSpPr>
            <a:spLocks noGrp="1"/>
          </p:cNvSpPr>
          <p:nvPr>
            <p:ph type="title"/>
          </p:nvPr>
        </p:nvSpPr>
        <p:spPr/>
        <p:txBody>
          <a:bodyPr>
            <a:noAutofit/>
          </a:bodyPr>
          <a:lstStyle/>
          <a:p>
            <a:r>
              <a:rPr lang="en-US" sz="3200" dirty="0"/>
              <a:t>NO_DATA_FOUND: It is raised WHEN a SELECT INTO statement returns no rows. For </a:t>
            </a:r>
            <a:r>
              <a:rPr lang="en-US" sz="3200" dirty="0" err="1"/>
              <a:t>eg</a:t>
            </a:r>
            <a:r>
              <a:rPr lang="en-US" sz="3200" dirty="0"/>
              <a:t>:</a:t>
            </a:r>
            <a:endParaRPr lang="en-IN" sz="3200" dirty="0"/>
          </a:p>
        </p:txBody>
      </p:sp>
      <p:sp>
        <p:nvSpPr>
          <p:cNvPr id="3" name="Content Placeholder 2">
            <a:extLst>
              <a:ext uri="{FF2B5EF4-FFF2-40B4-BE49-F238E27FC236}">
                <a16:creationId xmlns:a16="http://schemas.microsoft.com/office/drawing/2014/main" id="{F2C23A1C-B861-4E50-A724-CB42DB91AFAF}"/>
              </a:ext>
            </a:extLst>
          </p:cNvPr>
          <p:cNvSpPr>
            <a:spLocks noGrp="1"/>
          </p:cNvSpPr>
          <p:nvPr>
            <p:ph idx="1"/>
          </p:nvPr>
        </p:nvSpPr>
        <p:spPr/>
        <p:txBody>
          <a:bodyPr>
            <a:normAutofit fontScale="85000" lnSpcReduction="20000"/>
          </a:bodyPr>
          <a:lstStyle/>
          <a:p>
            <a:r>
              <a:rPr lang="en-IN" dirty="0"/>
              <a:t>DECLARE</a:t>
            </a:r>
          </a:p>
          <a:p>
            <a:r>
              <a:rPr lang="en-IN" dirty="0"/>
              <a:t>   temp varchar(20);</a:t>
            </a:r>
          </a:p>
          <a:p>
            <a:r>
              <a:rPr lang="en-IN" dirty="0"/>
              <a:t>  </a:t>
            </a:r>
          </a:p>
          <a:p>
            <a:r>
              <a:rPr lang="en-IN" dirty="0"/>
              <a:t>BEGIN</a:t>
            </a:r>
          </a:p>
          <a:p>
            <a:r>
              <a:rPr lang="en-IN" dirty="0"/>
              <a:t>   SELECT </a:t>
            </a:r>
            <a:r>
              <a:rPr lang="en-IN" dirty="0" err="1"/>
              <a:t>Ename</a:t>
            </a:r>
            <a:r>
              <a:rPr lang="en-IN" dirty="0"/>
              <a:t> into temp from emp where </a:t>
            </a:r>
            <a:r>
              <a:rPr lang="en-IN" dirty="0" err="1"/>
              <a:t>Ename</a:t>
            </a:r>
            <a:r>
              <a:rPr lang="en-IN" dirty="0"/>
              <a:t>='Aarif';</a:t>
            </a:r>
          </a:p>
          <a:p>
            <a:r>
              <a:rPr lang="en-IN" dirty="0"/>
              <a:t>  </a:t>
            </a:r>
          </a:p>
          <a:p>
            <a:r>
              <a:rPr lang="en-IN" dirty="0"/>
              <a:t>exception</a:t>
            </a:r>
          </a:p>
          <a:p>
            <a:r>
              <a:rPr lang="en-IN" dirty="0"/>
              <a:t>   WHEN </a:t>
            </a:r>
            <a:r>
              <a:rPr lang="en-IN" dirty="0" err="1"/>
              <a:t>no_data_found</a:t>
            </a:r>
            <a:r>
              <a:rPr lang="en-IN" dirty="0"/>
              <a:t> THEN</a:t>
            </a:r>
          </a:p>
          <a:p>
            <a:r>
              <a:rPr lang="en-IN" dirty="0"/>
              <a:t>      </a:t>
            </a:r>
            <a:r>
              <a:rPr lang="en-IN" dirty="0" err="1"/>
              <a:t>dbms_output.put_line</a:t>
            </a:r>
            <a:r>
              <a:rPr lang="en-IN" dirty="0"/>
              <a:t>('ERROR');</a:t>
            </a:r>
          </a:p>
          <a:p>
            <a:r>
              <a:rPr lang="en-IN" dirty="0"/>
              <a:t>      </a:t>
            </a:r>
            <a:r>
              <a:rPr lang="en-IN" dirty="0" err="1"/>
              <a:t>dbms_output.put_line</a:t>
            </a:r>
            <a:r>
              <a:rPr lang="en-IN" dirty="0"/>
              <a:t>('there is no name as');</a:t>
            </a:r>
          </a:p>
          <a:p>
            <a:r>
              <a:rPr lang="en-IN" dirty="0"/>
              <a:t>      </a:t>
            </a:r>
            <a:r>
              <a:rPr lang="en-IN" dirty="0" err="1"/>
              <a:t>dbms_output.put_line</a:t>
            </a:r>
            <a:r>
              <a:rPr lang="en-IN" dirty="0"/>
              <a:t>('Aarif in Emp table');</a:t>
            </a:r>
          </a:p>
          <a:p>
            <a:r>
              <a:rPr lang="en-IN" dirty="0"/>
              <a:t>end;</a:t>
            </a:r>
          </a:p>
        </p:txBody>
      </p:sp>
    </p:spTree>
    <p:extLst>
      <p:ext uri="{BB962C8B-B14F-4D97-AF65-F5344CB8AC3E}">
        <p14:creationId xmlns:p14="http://schemas.microsoft.com/office/powerpoint/2010/main" val="21228532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2672-353D-4460-DC73-00D624D8258C}"/>
              </a:ext>
            </a:extLst>
          </p:cNvPr>
          <p:cNvSpPr>
            <a:spLocks noGrp="1"/>
          </p:cNvSpPr>
          <p:nvPr>
            <p:ph type="title"/>
          </p:nvPr>
        </p:nvSpPr>
        <p:spPr/>
        <p:txBody>
          <a:bodyPr/>
          <a:lstStyle/>
          <a:p>
            <a:r>
              <a:rPr lang="en-IN" dirty="0"/>
              <a:t>User Defined Exception</a:t>
            </a:r>
          </a:p>
        </p:txBody>
      </p:sp>
      <p:sp>
        <p:nvSpPr>
          <p:cNvPr id="3" name="Content Placeholder 2">
            <a:extLst>
              <a:ext uri="{FF2B5EF4-FFF2-40B4-BE49-F238E27FC236}">
                <a16:creationId xmlns:a16="http://schemas.microsoft.com/office/drawing/2014/main" id="{6D451DF8-A4A0-AA90-D397-D880F022887D}"/>
              </a:ext>
            </a:extLst>
          </p:cNvPr>
          <p:cNvSpPr>
            <a:spLocks noGrp="1"/>
          </p:cNvSpPr>
          <p:nvPr>
            <p:ph idx="1"/>
          </p:nvPr>
        </p:nvSpPr>
        <p:spPr/>
        <p:txBody>
          <a:bodyPr/>
          <a:lstStyle/>
          <a:p>
            <a:r>
              <a:rPr lang="en-IN" dirty="0"/>
              <a:t>Declare an exception</a:t>
            </a:r>
          </a:p>
          <a:p>
            <a:r>
              <a:rPr lang="en-IN" dirty="0"/>
              <a:t>Raise an exception</a:t>
            </a:r>
          </a:p>
          <a:p>
            <a:r>
              <a:rPr lang="en-IN" dirty="0"/>
              <a:t>Handle an exception</a:t>
            </a:r>
          </a:p>
        </p:txBody>
      </p:sp>
    </p:spTree>
    <p:extLst>
      <p:ext uri="{BB962C8B-B14F-4D97-AF65-F5344CB8AC3E}">
        <p14:creationId xmlns:p14="http://schemas.microsoft.com/office/powerpoint/2010/main" val="4370963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Exception handling- example</a:t>
            </a:r>
          </a:p>
        </p:txBody>
      </p:sp>
      <p:sp>
        <p:nvSpPr>
          <p:cNvPr id="3" name="Content Placeholder 2"/>
          <p:cNvSpPr>
            <a:spLocks noGrp="1"/>
          </p:cNvSpPr>
          <p:nvPr>
            <p:ph idx="1"/>
          </p:nvPr>
        </p:nvSpPr>
        <p:spPr>
          <a:xfrm>
            <a:off x="457200" y="1524000"/>
            <a:ext cx="8229600" cy="5029200"/>
          </a:xfrm>
        </p:spPr>
        <p:txBody>
          <a:bodyPr>
            <a:normAutofit fontScale="77500" lnSpcReduction="20000"/>
          </a:bodyPr>
          <a:lstStyle/>
          <a:p>
            <a:pPr>
              <a:buNone/>
            </a:pPr>
            <a:r>
              <a:rPr lang="en-US" dirty="0"/>
              <a:t>declare</a:t>
            </a:r>
          </a:p>
          <a:p>
            <a:pPr>
              <a:buNone/>
            </a:pPr>
            <a:r>
              <a:rPr lang="en-US" dirty="0"/>
              <a:t>a number;</a:t>
            </a:r>
          </a:p>
          <a:p>
            <a:pPr>
              <a:buNone/>
            </a:pPr>
            <a:r>
              <a:rPr lang="en-US" dirty="0"/>
              <a:t> b number;</a:t>
            </a:r>
          </a:p>
          <a:p>
            <a:pPr>
              <a:buNone/>
            </a:pPr>
            <a:r>
              <a:rPr lang="en-US" dirty="0"/>
              <a:t> c number;</a:t>
            </a:r>
          </a:p>
          <a:p>
            <a:pPr>
              <a:buNone/>
            </a:pPr>
            <a:r>
              <a:rPr lang="en-US" dirty="0"/>
              <a:t> e exception;</a:t>
            </a:r>
          </a:p>
          <a:p>
            <a:pPr>
              <a:buNone/>
            </a:pPr>
            <a:r>
              <a:rPr lang="en-US" dirty="0"/>
              <a:t> begin</a:t>
            </a:r>
          </a:p>
          <a:p>
            <a:pPr>
              <a:buNone/>
            </a:pPr>
            <a:r>
              <a:rPr lang="en-US" dirty="0"/>
              <a:t>a:=:a;</a:t>
            </a:r>
          </a:p>
          <a:p>
            <a:pPr>
              <a:buNone/>
            </a:pPr>
            <a:r>
              <a:rPr lang="en-US" dirty="0"/>
              <a:t>b:=:b;</a:t>
            </a:r>
          </a:p>
          <a:p>
            <a:pPr>
              <a:buNone/>
            </a:pPr>
            <a:r>
              <a:rPr lang="en-US" dirty="0"/>
              <a:t> if b=0 then</a:t>
            </a:r>
          </a:p>
          <a:p>
            <a:pPr>
              <a:buNone/>
            </a:pPr>
            <a:r>
              <a:rPr lang="en-US" dirty="0"/>
              <a:t> raise e;</a:t>
            </a:r>
          </a:p>
          <a:p>
            <a:pPr>
              <a:buNone/>
            </a:pPr>
            <a:r>
              <a:rPr lang="en-US" dirty="0"/>
              <a:t> end if;</a:t>
            </a:r>
          </a:p>
          <a:p>
            <a:pPr>
              <a:buNone/>
            </a:pPr>
            <a:r>
              <a:rPr lang="en-US" dirty="0"/>
              <a:t> c:=a/b;</a:t>
            </a:r>
          </a:p>
          <a:p>
            <a:pPr>
              <a:buNone/>
            </a:pPr>
            <a:r>
              <a:rPr lang="en-US" dirty="0"/>
              <a:t> </a:t>
            </a:r>
            <a:r>
              <a:rPr lang="en-US" dirty="0" err="1"/>
              <a:t>dbms_output.put_line</a:t>
            </a:r>
            <a:r>
              <a:rPr lang="en-US" dirty="0"/>
              <a:t>('result='||c);</a:t>
            </a:r>
          </a:p>
          <a:p>
            <a:pPr>
              <a:buNone/>
            </a:pPr>
            <a:r>
              <a:rPr lang="en-US" dirty="0"/>
              <a:t> exception when e then</a:t>
            </a:r>
          </a:p>
          <a:p>
            <a:pPr>
              <a:buNone/>
            </a:pPr>
            <a:r>
              <a:rPr lang="en-US" dirty="0"/>
              <a:t> </a:t>
            </a:r>
            <a:r>
              <a:rPr lang="en-US" dirty="0" err="1"/>
              <a:t>dbms_output.put_line</a:t>
            </a:r>
            <a:r>
              <a:rPr lang="en-US" dirty="0"/>
              <a:t>('error!- your divisor is zero');</a:t>
            </a:r>
          </a:p>
          <a:p>
            <a:pPr>
              <a:buNone/>
            </a:pPr>
            <a:r>
              <a:rPr lang="en-US" dirty="0"/>
              <a:t> end;</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B4A2-E70B-F31F-EAC0-BFD3E65A7C93}"/>
              </a:ext>
            </a:extLst>
          </p:cNvPr>
          <p:cNvSpPr>
            <a:spLocks noGrp="1"/>
          </p:cNvSpPr>
          <p:nvPr>
            <p:ph type="title"/>
          </p:nvPr>
        </p:nvSpPr>
        <p:spPr/>
        <p:txBody>
          <a:bodyPr>
            <a:noAutofit/>
          </a:bodyPr>
          <a:lstStyle/>
          <a:p>
            <a:br>
              <a:rPr lang="en-US" sz="4400" b="1" i="0" dirty="0">
                <a:solidFill>
                  <a:srgbClr val="515151"/>
                </a:solidFill>
                <a:effectLst/>
                <a:latin typeface="-apple-system"/>
              </a:rPr>
            </a:br>
            <a:endParaRPr lang="en-IN" sz="4400" dirty="0"/>
          </a:p>
        </p:txBody>
      </p:sp>
      <p:sp>
        <p:nvSpPr>
          <p:cNvPr id="3" name="Content Placeholder 2">
            <a:extLst>
              <a:ext uri="{FF2B5EF4-FFF2-40B4-BE49-F238E27FC236}">
                <a16:creationId xmlns:a16="http://schemas.microsoft.com/office/drawing/2014/main" id="{5049E4B1-CAA1-4FB8-B8BC-5206CE9BC2DD}"/>
              </a:ext>
            </a:extLst>
          </p:cNvPr>
          <p:cNvSpPr>
            <a:spLocks noGrp="1"/>
          </p:cNvSpPr>
          <p:nvPr>
            <p:ph idx="1"/>
          </p:nvPr>
        </p:nvSpPr>
        <p:spPr>
          <a:xfrm>
            <a:off x="457200" y="381000"/>
            <a:ext cx="8229600" cy="5943600"/>
          </a:xfrm>
        </p:spPr>
        <p:txBody>
          <a:bodyPr>
            <a:normAutofit fontScale="55000" lnSpcReduction="20000"/>
          </a:bodyPr>
          <a:lstStyle/>
          <a:p>
            <a:endParaRPr lang="en-US" dirty="0"/>
          </a:p>
          <a:p>
            <a:endParaRPr lang="en-US" dirty="0"/>
          </a:p>
          <a:p>
            <a:r>
              <a:rPr lang="en-US" dirty="0"/>
              <a:t>DECLARE </a:t>
            </a:r>
          </a:p>
          <a:p>
            <a:r>
              <a:rPr lang="en-US" dirty="0" err="1"/>
              <a:t>c_id</a:t>
            </a:r>
            <a:r>
              <a:rPr lang="en-US" dirty="0"/>
              <a:t> customers1.id%type := :</a:t>
            </a:r>
            <a:r>
              <a:rPr lang="en-US" dirty="0" err="1"/>
              <a:t>c_id</a:t>
            </a:r>
            <a:r>
              <a:rPr lang="en-US" dirty="0"/>
              <a:t>; </a:t>
            </a:r>
          </a:p>
          <a:p>
            <a:r>
              <a:rPr lang="en-US" dirty="0" err="1"/>
              <a:t>c_name</a:t>
            </a:r>
            <a:r>
              <a:rPr lang="en-US" dirty="0"/>
              <a:t> customerS1.Name%type; </a:t>
            </a:r>
          </a:p>
          <a:p>
            <a:r>
              <a:rPr lang="en-US" dirty="0" err="1"/>
              <a:t>c_addr</a:t>
            </a:r>
            <a:r>
              <a:rPr lang="en-US" dirty="0"/>
              <a:t> customers1.address%type; </a:t>
            </a:r>
          </a:p>
          <a:p>
            <a:r>
              <a:rPr lang="en-US" dirty="0"/>
              <a:t>-- user defined exception </a:t>
            </a:r>
          </a:p>
          <a:p>
            <a:r>
              <a:rPr lang="en-US" dirty="0" err="1"/>
              <a:t>ex_invalid_id</a:t>
            </a:r>
            <a:r>
              <a:rPr lang="en-US" dirty="0"/>
              <a:t> EXCEPTION; </a:t>
            </a:r>
          </a:p>
          <a:p>
            <a:r>
              <a:rPr lang="en-US" dirty="0"/>
              <a:t>BEGIN </a:t>
            </a:r>
          </a:p>
          <a:p>
            <a:r>
              <a:rPr lang="en-US" dirty="0"/>
              <a:t>IF </a:t>
            </a:r>
            <a:r>
              <a:rPr lang="en-US" dirty="0" err="1"/>
              <a:t>c_id</a:t>
            </a:r>
            <a:r>
              <a:rPr lang="en-US" dirty="0"/>
              <a:t> &lt;= 0 THEN </a:t>
            </a:r>
          </a:p>
          <a:p>
            <a:r>
              <a:rPr lang="en-US" dirty="0"/>
              <a:t>RAISE </a:t>
            </a:r>
            <a:r>
              <a:rPr lang="en-US" dirty="0" err="1"/>
              <a:t>ex_invalid_id</a:t>
            </a:r>
            <a:r>
              <a:rPr lang="en-US" dirty="0"/>
              <a:t>; </a:t>
            </a:r>
          </a:p>
          <a:p>
            <a:r>
              <a:rPr lang="en-US" dirty="0"/>
              <a:t>ELSE </a:t>
            </a:r>
          </a:p>
          <a:p>
            <a:r>
              <a:rPr lang="en-US" dirty="0"/>
              <a:t>SELECT name, address INTO </a:t>
            </a:r>
            <a:r>
              <a:rPr lang="en-US" dirty="0" err="1"/>
              <a:t>c_name</a:t>
            </a:r>
            <a:r>
              <a:rPr lang="en-US" dirty="0"/>
              <a:t>, </a:t>
            </a:r>
            <a:r>
              <a:rPr lang="en-US" dirty="0" err="1"/>
              <a:t>c_addr</a:t>
            </a:r>
            <a:r>
              <a:rPr lang="en-US" dirty="0"/>
              <a:t> </a:t>
            </a:r>
          </a:p>
          <a:p>
            <a:r>
              <a:rPr lang="en-US" dirty="0"/>
              <a:t>FROM customers1 </a:t>
            </a:r>
          </a:p>
          <a:p>
            <a:r>
              <a:rPr lang="en-US" dirty="0"/>
              <a:t>WHERE id = </a:t>
            </a:r>
            <a:r>
              <a:rPr lang="en-US" dirty="0" err="1"/>
              <a:t>c_id</a:t>
            </a:r>
            <a:r>
              <a:rPr lang="en-US" dirty="0"/>
              <a:t>;</a:t>
            </a:r>
          </a:p>
          <a:p>
            <a:r>
              <a:rPr lang="en-US" dirty="0"/>
              <a:t>DBMS_OUTPUT.PUT_LINE ('Name: '|| </a:t>
            </a:r>
            <a:r>
              <a:rPr lang="en-US" dirty="0" err="1"/>
              <a:t>c_name</a:t>
            </a:r>
            <a:r>
              <a:rPr lang="en-US" dirty="0"/>
              <a:t>); </a:t>
            </a:r>
          </a:p>
          <a:p>
            <a:r>
              <a:rPr lang="en-US" dirty="0"/>
              <a:t>DBMS_OUTPUT.PUT_LINE ('Address: ' || </a:t>
            </a:r>
            <a:r>
              <a:rPr lang="en-US" dirty="0" err="1"/>
              <a:t>c_addr</a:t>
            </a:r>
            <a:r>
              <a:rPr lang="en-US" dirty="0"/>
              <a:t>); </a:t>
            </a:r>
          </a:p>
          <a:p>
            <a:r>
              <a:rPr lang="en-US" dirty="0"/>
              <a:t>END IF; </a:t>
            </a:r>
          </a:p>
          <a:p>
            <a:r>
              <a:rPr lang="en-US" dirty="0"/>
              <a:t>EXCEPTION </a:t>
            </a:r>
          </a:p>
          <a:p>
            <a:r>
              <a:rPr lang="en-US" dirty="0"/>
              <a:t>WHEN </a:t>
            </a:r>
            <a:r>
              <a:rPr lang="en-US" dirty="0" err="1"/>
              <a:t>ex_invalid_id</a:t>
            </a:r>
            <a:r>
              <a:rPr lang="en-US" dirty="0"/>
              <a:t> THEN </a:t>
            </a:r>
          </a:p>
          <a:p>
            <a:r>
              <a:rPr lang="en-US" dirty="0" err="1"/>
              <a:t>dbms_output.put_line</a:t>
            </a:r>
            <a:r>
              <a:rPr lang="en-US" dirty="0"/>
              <a:t>('ID must be greater than zero!'); </a:t>
            </a:r>
          </a:p>
          <a:p>
            <a:r>
              <a:rPr lang="en-US" dirty="0"/>
              <a:t>WHEN </a:t>
            </a:r>
            <a:r>
              <a:rPr lang="en-US" dirty="0" err="1"/>
              <a:t>no_data_found</a:t>
            </a:r>
            <a:r>
              <a:rPr lang="en-US" dirty="0"/>
              <a:t> THEN </a:t>
            </a:r>
          </a:p>
          <a:p>
            <a:r>
              <a:rPr lang="en-US" dirty="0" err="1"/>
              <a:t>dbms_output.put_line</a:t>
            </a:r>
            <a:r>
              <a:rPr lang="en-US" dirty="0"/>
              <a:t>('No such customer!'); </a:t>
            </a:r>
          </a:p>
          <a:p>
            <a:r>
              <a:rPr lang="en-US" dirty="0"/>
              <a:t>WHEN others THEN </a:t>
            </a:r>
          </a:p>
          <a:p>
            <a:r>
              <a:rPr lang="en-US" dirty="0" err="1"/>
              <a:t>dbms_output.put_line</a:t>
            </a:r>
            <a:r>
              <a:rPr lang="en-US" dirty="0"/>
              <a:t>('Error!'); </a:t>
            </a:r>
          </a:p>
          <a:p>
            <a:r>
              <a:rPr lang="en-US" dirty="0"/>
              <a:t>END;</a:t>
            </a:r>
          </a:p>
          <a:p>
            <a:endParaRPr lang="en-US" dirty="0"/>
          </a:p>
          <a:p>
            <a:endParaRPr lang="en-IN" dirty="0"/>
          </a:p>
        </p:txBody>
      </p:sp>
    </p:spTree>
    <p:extLst>
      <p:ext uri="{BB962C8B-B14F-4D97-AF65-F5344CB8AC3E}">
        <p14:creationId xmlns:p14="http://schemas.microsoft.com/office/powerpoint/2010/main" val="53674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B0A5-73C8-CDC0-D4B0-C247DC192DED}"/>
              </a:ext>
            </a:extLst>
          </p:cNvPr>
          <p:cNvSpPr>
            <a:spLocks noGrp="1"/>
          </p:cNvSpPr>
          <p:nvPr>
            <p:ph type="title"/>
          </p:nvPr>
        </p:nvSpPr>
        <p:spPr/>
        <p:txBody>
          <a:bodyPr/>
          <a:lstStyle/>
          <a:p>
            <a:pPr algn="ctr"/>
            <a:r>
              <a:rPr lang="en-IN" dirty="0"/>
              <a:t>Scaler Datatypes</a:t>
            </a:r>
          </a:p>
        </p:txBody>
      </p:sp>
      <p:sp>
        <p:nvSpPr>
          <p:cNvPr id="3" name="Content Placeholder 2">
            <a:extLst>
              <a:ext uri="{FF2B5EF4-FFF2-40B4-BE49-F238E27FC236}">
                <a16:creationId xmlns:a16="http://schemas.microsoft.com/office/drawing/2014/main" id="{E0FDBA8C-8D3F-878E-BBC0-042E751CEC84}"/>
              </a:ext>
            </a:extLst>
          </p:cNvPr>
          <p:cNvSpPr>
            <a:spLocks noGrp="1"/>
          </p:cNvSpPr>
          <p:nvPr>
            <p:ph idx="1"/>
          </p:nvPr>
        </p:nvSpPr>
        <p:spPr/>
        <p:txBody>
          <a:bodyPr/>
          <a:lstStyle/>
          <a:p>
            <a:r>
              <a:rPr lang="en-IN" dirty="0"/>
              <a:t>Numeric</a:t>
            </a:r>
          </a:p>
          <a:p>
            <a:r>
              <a:rPr lang="en-IN" dirty="0"/>
              <a:t>Character</a:t>
            </a:r>
          </a:p>
          <a:p>
            <a:r>
              <a:rPr lang="en-IN" dirty="0"/>
              <a:t>Boolean</a:t>
            </a:r>
          </a:p>
          <a:p>
            <a:r>
              <a:rPr lang="en-IN" dirty="0"/>
              <a:t>Datetime</a:t>
            </a:r>
          </a:p>
        </p:txBody>
      </p:sp>
    </p:spTree>
    <p:extLst>
      <p:ext uri="{BB962C8B-B14F-4D97-AF65-F5344CB8AC3E}">
        <p14:creationId xmlns:p14="http://schemas.microsoft.com/office/powerpoint/2010/main" val="48204112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9359-899F-9701-9EA3-ACD17F0838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22CC8F-1B01-FAC8-84D4-426C11372D29}"/>
              </a:ext>
            </a:extLst>
          </p:cNvPr>
          <p:cNvSpPr>
            <a:spLocks noGrp="1"/>
          </p:cNvSpPr>
          <p:nvPr>
            <p:ph idx="1"/>
          </p:nvPr>
        </p:nvSpPr>
        <p:spPr/>
        <p:txBody>
          <a:bodyPr/>
          <a:lstStyle/>
          <a:p>
            <a:br>
              <a:rPr lang="en-US" dirty="0"/>
            </a:br>
            <a:endParaRPr lang="en-IN" dirty="0"/>
          </a:p>
        </p:txBody>
      </p:sp>
    </p:spTree>
    <p:extLst>
      <p:ext uri="{BB962C8B-B14F-4D97-AF65-F5344CB8AC3E}">
        <p14:creationId xmlns:p14="http://schemas.microsoft.com/office/powerpoint/2010/main" val="21525351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E016-6A4F-058C-1D49-3199A82D38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6982D4-05C7-359C-5314-E31DE37E21D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3061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7B74-0621-2560-353F-3F5AF41A0AD9}"/>
              </a:ext>
            </a:extLst>
          </p:cNvPr>
          <p:cNvSpPr>
            <a:spLocks noGrp="1"/>
          </p:cNvSpPr>
          <p:nvPr>
            <p:ph type="title"/>
          </p:nvPr>
        </p:nvSpPr>
        <p:spPr/>
        <p:txBody>
          <a:bodyPr/>
          <a:lstStyle/>
          <a:p>
            <a:r>
              <a:rPr lang="en-US" dirty="0"/>
              <a:t>The PL/SQL Identifiers</a:t>
            </a:r>
            <a:endParaRPr lang="en-IN" dirty="0"/>
          </a:p>
        </p:txBody>
      </p:sp>
      <p:sp>
        <p:nvSpPr>
          <p:cNvPr id="3" name="Content Placeholder 2">
            <a:extLst>
              <a:ext uri="{FF2B5EF4-FFF2-40B4-BE49-F238E27FC236}">
                <a16:creationId xmlns:a16="http://schemas.microsoft.com/office/drawing/2014/main" id="{B077EF9E-1F57-C723-E993-80BEC7F22B80}"/>
              </a:ext>
            </a:extLst>
          </p:cNvPr>
          <p:cNvSpPr>
            <a:spLocks noGrp="1"/>
          </p:cNvSpPr>
          <p:nvPr>
            <p:ph idx="1"/>
          </p:nvPr>
        </p:nvSpPr>
        <p:spPr/>
        <p:txBody>
          <a:bodyPr>
            <a:normAutofit fontScale="92500"/>
          </a:bodyPr>
          <a:lstStyle/>
          <a:p>
            <a:r>
              <a:rPr lang="en-US" dirty="0"/>
              <a:t>PL/SQL identifiers are constants, variables, exceptions, procedures, cursors, and reserved words. </a:t>
            </a:r>
          </a:p>
          <a:p>
            <a:r>
              <a:rPr lang="en-US" dirty="0"/>
              <a:t>The identifiers consist of a letter optionally followed by more letters, numerals, dollar signs, underscores, and number signs and should not exceed 30 characters. </a:t>
            </a:r>
          </a:p>
          <a:p>
            <a:r>
              <a:rPr lang="en-US" dirty="0"/>
              <a:t>By default, identifiers are not case-sensitive. So you can use integer or INTEGER to represent a numeric value. </a:t>
            </a:r>
          </a:p>
          <a:p>
            <a:r>
              <a:rPr lang="en-US" dirty="0"/>
              <a:t>You cannot use a reserved keyword as an identifier </a:t>
            </a:r>
            <a:r>
              <a:rPr lang="en-US" dirty="0" err="1"/>
              <a:t>eg.</a:t>
            </a:r>
            <a:endParaRPr lang="en-US" dirty="0"/>
          </a:p>
          <a:p>
            <a:pPr marL="0" indent="0">
              <a:buNone/>
            </a:pPr>
            <a:r>
              <a:rPr lang="en-IN" b="0" i="0" dirty="0">
                <a:solidFill>
                  <a:srgbClr val="202124"/>
                </a:solidFill>
                <a:effectLst/>
                <a:latin typeface="arial" panose="020B0604020202020204" pitchFamily="34" charset="0"/>
              </a:rPr>
              <a:t>BEGIN, BETWEEN, BY, DECLARE, DEFAULT, DESC, DISTINCT, DROP</a:t>
            </a:r>
            <a:endParaRPr lang="en-IN" dirty="0"/>
          </a:p>
        </p:txBody>
      </p:sp>
    </p:spTree>
    <p:extLst>
      <p:ext uri="{BB962C8B-B14F-4D97-AF65-F5344CB8AC3E}">
        <p14:creationId xmlns:p14="http://schemas.microsoft.com/office/powerpoint/2010/main" val="3952462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C7B6-6709-EE0E-B519-AB7714FF3F71}"/>
              </a:ext>
            </a:extLst>
          </p:cNvPr>
          <p:cNvSpPr>
            <a:spLocks noGrp="1"/>
          </p:cNvSpPr>
          <p:nvPr>
            <p:ph type="title"/>
          </p:nvPr>
        </p:nvSpPr>
        <p:spPr/>
        <p:txBody>
          <a:bodyPr/>
          <a:lstStyle/>
          <a:p>
            <a:r>
              <a:rPr lang="en-IN" dirty="0"/>
              <a:t>PL/SQL Delimiters</a:t>
            </a:r>
          </a:p>
        </p:txBody>
      </p:sp>
      <p:sp>
        <p:nvSpPr>
          <p:cNvPr id="3" name="Content Placeholder 2">
            <a:extLst>
              <a:ext uri="{FF2B5EF4-FFF2-40B4-BE49-F238E27FC236}">
                <a16:creationId xmlns:a16="http://schemas.microsoft.com/office/drawing/2014/main" id="{9CD7CABA-A1E9-775B-17EA-62780B2029F4}"/>
              </a:ext>
            </a:extLst>
          </p:cNvPr>
          <p:cNvSpPr>
            <a:spLocks noGrp="1"/>
          </p:cNvSpPr>
          <p:nvPr>
            <p:ph idx="1"/>
          </p:nvPr>
        </p:nvSpPr>
        <p:spPr/>
        <p:txBody>
          <a:bodyPr/>
          <a:lstStyle/>
          <a:p>
            <a:r>
              <a:rPr lang="en-US" dirty="0"/>
              <a:t>A delimiter is a symbol with a special meaning. Following is the list of delimiters in PL/SQL −</a:t>
            </a:r>
          </a:p>
          <a:p>
            <a:endParaRPr lang="en-IN" dirty="0"/>
          </a:p>
        </p:txBody>
      </p:sp>
      <p:pic>
        <p:nvPicPr>
          <p:cNvPr id="5" name="Picture 4">
            <a:extLst>
              <a:ext uri="{FF2B5EF4-FFF2-40B4-BE49-F238E27FC236}">
                <a16:creationId xmlns:a16="http://schemas.microsoft.com/office/drawing/2014/main" id="{2C657D50-BA30-C72D-D4BC-64F361028D23}"/>
              </a:ext>
            </a:extLst>
          </p:cNvPr>
          <p:cNvPicPr>
            <a:picLocks noChangeAspect="1"/>
          </p:cNvPicPr>
          <p:nvPr/>
        </p:nvPicPr>
        <p:blipFill>
          <a:blip r:embed="rId2"/>
          <a:stretch>
            <a:fillRect/>
          </a:stretch>
        </p:blipFill>
        <p:spPr>
          <a:xfrm>
            <a:off x="609600" y="2819400"/>
            <a:ext cx="7719729" cy="3886200"/>
          </a:xfrm>
          <a:prstGeom prst="rect">
            <a:avLst/>
          </a:prstGeom>
        </p:spPr>
      </p:pic>
    </p:spTree>
    <p:extLst>
      <p:ext uri="{BB962C8B-B14F-4D97-AF65-F5344CB8AC3E}">
        <p14:creationId xmlns:p14="http://schemas.microsoft.com/office/powerpoint/2010/main" val="2992873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F383-2968-175B-EADE-9915857FA91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D3DCB57-FDAA-753D-36AA-039EB9DCDA37}"/>
              </a:ext>
            </a:extLst>
          </p:cNvPr>
          <p:cNvPicPr>
            <a:picLocks noGrp="1" noChangeAspect="1"/>
          </p:cNvPicPr>
          <p:nvPr>
            <p:ph idx="1"/>
          </p:nvPr>
        </p:nvPicPr>
        <p:blipFill>
          <a:blip r:embed="rId2"/>
          <a:stretch>
            <a:fillRect/>
          </a:stretch>
        </p:blipFill>
        <p:spPr>
          <a:xfrm>
            <a:off x="1001720" y="2102786"/>
            <a:ext cx="7140559" cy="4054191"/>
          </a:xfrm>
        </p:spPr>
      </p:pic>
    </p:spTree>
    <p:extLst>
      <p:ext uri="{BB962C8B-B14F-4D97-AF65-F5344CB8AC3E}">
        <p14:creationId xmlns:p14="http://schemas.microsoft.com/office/powerpoint/2010/main" val="250355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0E77-5A1C-D768-2130-62BF76A2AA7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1098EFD-EC1A-E85E-C8E1-545B43444B0E}"/>
              </a:ext>
            </a:extLst>
          </p:cNvPr>
          <p:cNvPicPr>
            <a:picLocks noGrp="1" noChangeAspect="1"/>
          </p:cNvPicPr>
          <p:nvPr>
            <p:ph idx="1"/>
          </p:nvPr>
        </p:nvPicPr>
        <p:blipFill>
          <a:blip r:embed="rId2"/>
          <a:stretch>
            <a:fillRect/>
          </a:stretch>
        </p:blipFill>
        <p:spPr>
          <a:xfrm>
            <a:off x="742994" y="762001"/>
            <a:ext cx="7658012" cy="5562600"/>
          </a:xfrm>
        </p:spPr>
      </p:pic>
    </p:spTree>
    <p:extLst>
      <p:ext uri="{BB962C8B-B14F-4D97-AF65-F5344CB8AC3E}">
        <p14:creationId xmlns:p14="http://schemas.microsoft.com/office/powerpoint/2010/main" val="159010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Declaration</a:t>
            </a:r>
          </a:p>
        </p:txBody>
      </p:sp>
      <p:sp>
        <p:nvSpPr>
          <p:cNvPr id="3" name="Content Placeholder 2"/>
          <p:cNvSpPr>
            <a:spLocks noGrp="1"/>
          </p:cNvSpPr>
          <p:nvPr>
            <p:ph idx="1"/>
          </p:nvPr>
        </p:nvSpPr>
        <p:spPr>
          <a:xfrm>
            <a:off x="457200" y="1873046"/>
            <a:ext cx="8229600" cy="4389120"/>
          </a:xfrm>
        </p:spPr>
        <p:txBody>
          <a:bodyPr>
            <a:normAutofit/>
          </a:bodyPr>
          <a:lstStyle/>
          <a:p>
            <a:r>
              <a:rPr lang="en-US" sz="2400" dirty="0"/>
              <a:t>DECLARE</a:t>
            </a:r>
          </a:p>
          <a:p>
            <a:pPr lvl="1"/>
            <a:r>
              <a:rPr lang="en-US" dirty="0"/>
              <a:t>a number := 10;</a:t>
            </a:r>
          </a:p>
          <a:p>
            <a:pPr lvl="1"/>
            <a:r>
              <a:rPr lang="en-US" dirty="0"/>
              <a:t>b number := 20;</a:t>
            </a:r>
          </a:p>
          <a:p>
            <a:pPr lvl="1"/>
            <a:r>
              <a:rPr lang="en-US" dirty="0"/>
              <a:t>c number;</a:t>
            </a:r>
          </a:p>
          <a:p>
            <a:r>
              <a:rPr lang="en-US" sz="2400" dirty="0"/>
              <a:t>Declaring a Constant</a:t>
            </a:r>
          </a:p>
          <a:p>
            <a:pPr marL="0" indent="0">
              <a:buNone/>
            </a:pPr>
            <a:r>
              <a:rPr lang="en-US" sz="2000" dirty="0"/>
              <a:t>        A constant holds a value used in a PL/SQL block that does not change   throughout the program. It is a user-defined literal value. </a:t>
            </a:r>
            <a:endParaRPr lang="en-US" sz="3200" dirty="0"/>
          </a:p>
          <a:p>
            <a:pPr marL="0" indent="0">
              <a:buNone/>
            </a:pPr>
            <a:r>
              <a:rPr lang="en-IN" sz="2000" dirty="0"/>
              <a:t>           </a:t>
            </a:r>
            <a:r>
              <a:rPr lang="en-IN" sz="2000" dirty="0" err="1"/>
              <a:t>constant_name</a:t>
            </a:r>
            <a:r>
              <a:rPr lang="en-IN" sz="2000" dirty="0"/>
              <a:t> CONSTANT datatype := VALUE;</a:t>
            </a:r>
            <a:endParaRPr lang="en-US" sz="3200" dirty="0"/>
          </a:p>
          <a:p>
            <a:pPr marL="708660" lvl="1" indent="-342900"/>
            <a:r>
              <a:rPr lang="en-US" dirty="0"/>
              <a:t>PI CONSTANT NUMBER := 3.141592654;</a:t>
            </a:r>
          </a:p>
        </p:txBody>
      </p:sp>
    </p:spTree>
    <p:extLst>
      <p:ext uri="{BB962C8B-B14F-4D97-AF65-F5344CB8AC3E}">
        <p14:creationId xmlns:p14="http://schemas.microsoft.com/office/powerpoint/2010/main" val="582754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a:t>
            </a:r>
          </a:p>
        </p:txBody>
      </p:sp>
      <p:sp>
        <p:nvSpPr>
          <p:cNvPr id="3" name="Content Placeholder 2"/>
          <p:cNvSpPr>
            <a:spLocks noGrp="1"/>
          </p:cNvSpPr>
          <p:nvPr>
            <p:ph idx="1"/>
          </p:nvPr>
        </p:nvSpPr>
        <p:spPr/>
        <p:txBody>
          <a:bodyPr/>
          <a:lstStyle/>
          <a:p>
            <a:pPr marL="0" indent="0">
              <a:buNone/>
            </a:pPr>
            <a:r>
              <a:rPr lang="en-US" dirty="0"/>
              <a:t>DECLARE</a:t>
            </a:r>
          </a:p>
          <a:p>
            <a:pPr marL="365760" lvl="1" indent="0">
              <a:buNone/>
            </a:pPr>
            <a:r>
              <a:rPr lang="en-US" dirty="0"/>
              <a:t>message varchar2(30):= ‘Hello World’;</a:t>
            </a:r>
          </a:p>
          <a:p>
            <a:pPr marL="0" indent="0">
              <a:buNone/>
            </a:pPr>
            <a:r>
              <a:rPr lang="en-US" dirty="0"/>
              <a:t>BEGIN</a:t>
            </a:r>
          </a:p>
          <a:p>
            <a:pPr marL="365760" lvl="1" indent="0">
              <a:buNone/>
            </a:pPr>
            <a:r>
              <a:rPr lang="en-US" dirty="0"/>
              <a:t>dbms_output.put_line(message);</a:t>
            </a:r>
          </a:p>
          <a:p>
            <a:pPr marL="0" indent="0">
              <a:buNone/>
            </a:pPr>
            <a:r>
              <a:rPr lang="en-US" dirty="0"/>
              <a:t>END;</a:t>
            </a:r>
          </a:p>
        </p:txBody>
      </p:sp>
    </p:spTree>
    <p:extLst>
      <p:ext uri="{BB962C8B-B14F-4D97-AF65-F5344CB8AC3E}">
        <p14:creationId xmlns:p14="http://schemas.microsoft.com/office/powerpoint/2010/main" val="321484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 value during runtime</a:t>
            </a:r>
          </a:p>
        </p:txBody>
      </p:sp>
      <p:sp>
        <p:nvSpPr>
          <p:cNvPr id="3" name="Content Placeholder 2"/>
          <p:cNvSpPr>
            <a:spLocks noGrp="1"/>
          </p:cNvSpPr>
          <p:nvPr>
            <p:ph idx="1"/>
          </p:nvPr>
        </p:nvSpPr>
        <p:spPr/>
        <p:txBody>
          <a:bodyPr/>
          <a:lstStyle/>
          <a:p>
            <a:r>
              <a:rPr lang="en-US" dirty="0"/>
              <a:t>Num:= :num;</a:t>
            </a:r>
          </a:p>
          <a:p>
            <a:pPr lvl="1"/>
            <a:r>
              <a:rPr lang="en-US" dirty="0"/>
              <a:t>This will produce a message on screen</a:t>
            </a:r>
          </a:p>
          <a:p>
            <a:r>
              <a:rPr lang="en-US" dirty="0"/>
              <a:t>Enter the value of NUM:</a:t>
            </a:r>
          </a:p>
          <a:p>
            <a:pPr lvl="1"/>
            <a:r>
              <a:rPr lang="en-US" dirty="0"/>
              <a:t>User can enter any value at run time to NUM.</a:t>
            </a:r>
          </a:p>
        </p:txBody>
      </p:sp>
    </p:spTree>
    <p:extLst>
      <p:ext uri="{BB962C8B-B14F-4D97-AF65-F5344CB8AC3E}">
        <p14:creationId xmlns:p14="http://schemas.microsoft.com/office/powerpoint/2010/main" val="3941144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pPr marL="0" indent="0">
              <a:buNone/>
            </a:pPr>
            <a:r>
              <a:rPr lang="en-US" dirty="0"/>
              <a:t>Declare</a:t>
            </a:r>
          </a:p>
          <a:p>
            <a:pPr marL="365760" lvl="1" indent="0">
              <a:buNone/>
            </a:pPr>
            <a:r>
              <a:rPr lang="en-US" dirty="0"/>
              <a:t>a number(2);</a:t>
            </a:r>
          </a:p>
          <a:p>
            <a:pPr marL="365760" lvl="1" indent="0">
              <a:buNone/>
            </a:pPr>
            <a:r>
              <a:rPr lang="en-US" dirty="0"/>
              <a:t>b number (2);</a:t>
            </a:r>
          </a:p>
          <a:p>
            <a:pPr marL="365760" lvl="1" indent="0">
              <a:buNone/>
            </a:pPr>
            <a:r>
              <a:rPr lang="en-US" dirty="0"/>
              <a:t>c number(2);</a:t>
            </a:r>
          </a:p>
          <a:p>
            <a:pPr marL="0" indent="0">
              <a:buNone/>
            </a:pPr>
            <a:r>
              <a:rPr lang="en-US" dirty="0"/>
              <a:t>Begin</a:t>
            </a:r>
          </a:p>
          <a:p>
            <a:pPr marL="365760" lvl="1" indent="0">
              <a:buNone/>
            </a:pPr>
            <a:r>
              <a:rPr lang="en-US" dirty="0"/>
              <a:t>a:= :a;</a:t>
            </a:r>
          </a:p>
          <a:p>
            <a:pPr marL="365760" lvl="1" indent="0">
              <a:buNone/>
            </a:pPr>
            <a:r>
              <a:rPr lang="en-US" dirty="0"/>
              <a:t>b:= :b;</a:t>
            </a:r>
          </a:p>
          <a:p>
            <a:pPr marL="365760" lvl="1" indent="0">
              <a:buNone/>
            </a:pPr>
            <a:r>
              <a:rPr lang="en-US" dirty="0"/>
              <a:t>c:= a+b;</a:t>
            </a:r>
          </a:p>
          <a:p>
            <a:pPr marL="365760" lvl="1" indent="0">
              <a:buNone/>
            </a:pPr>
            <a:r>
              <a:rPr lang="en-US" dirty="0"/>
              <a:t>dbms_output.put_line(‘sum of a &amp; b = ‘ || c);</a:t>
            </a:r>
          </a:p>
          <a:p>
            <a:pPr marL="0" indent="0">
              <a:buNone/>
            </a:pPr>
            <a:r>
              <a:rPr lang="en-US" dirty="0"/>
              <a:t>End;</a:t>
            </a:r>
          </a:p>
        </p:txBody>
      </p:sp>
    </p:spTree>
    <p:extLst>
      <p:ext uri="{BB962C8B-B14F-4D97-AF65-F5344CB8AC3E}">
        <p14:creationId xmlns:p14="http://schemas.microsoft.com/office/powerpoint/2010/main" val="325405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PL/SQL stands for procedural language/structured query language</a:t>
            </a:r>
          </a:p>
          <a:p>
            <a:r>
              <a:rPr lang="en-US" dirty="0"/>
              <a:t>It is an extension of the SQL language</a:t>
            </a:r>
          </a:p>
          <a:p>
            <a:r>
              <a:rPr lang="en-US" dirty="0"/>
              <a:t>It is the superset of structured query language</a:t>
            </a:r>
          </a:p>
          <a:p>
            <a:r>
              <a:rPr lang="en-US" dirty="0"/>
              <a:t>With the use of SQL user can only manipulate the information stored in the database</a:t>
            </a:r>
          </a:p>
          <a:p>
            <a:r>
              <a:rPr lang="en-US" dirty="0"/>
              <a:t>PL/SQL extends SQL by adding control structures found in other procedural languages.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8BB0-7F22-D015-CEDA-84182CC70C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96B9B0-186E-CCEA-08E3-DCFE8D17BCCC}"/>
              </a:ext>
            </a:extLst>
          </p:cNvPr>
          <p:cNvSpPr>
            <a:spLocks noGrp="1"/>
          </p:cNvSpPr>
          <p:nvPr>
            <p:ph idx="1"/>
          </p:nvPr>
        </p:nvSpPr>
        <p:spPr/>
        <p:txBody>
          <a:bodyPr>
            <a:normAutofit fontScale="55000" lnSpcReduction="20000"/>
          </a:bodyPr>
          <a:lstStyle/>
          <a:p>
            <a:r>
              <a:rPr lang="en-IN" dirty="0"/>
              <a:t>DECLARE </a:t>
            </a:r>
          </a:p>
          <a:p>
            <a:r>
              <a:rPr lang="en-IN" dirty="0"/>
              <a:t>-- constant declaration </a:t>
            </a:r>
          </a:p>
          <a:p>
            <a:r>
              <a:rPr lang="en-IN" dirty="0"/>
              <a:t>pi constant number := 3.141592654;</a:t>
            </a:r>
          </a:p>
          <a:p>
            <a:r>
              <a:rPr lang="en-IN" dirty="0"/>
              <a:t> -- other declarations </a:t>
            </a:r>
          </a:p>
          <a:p>
            <a:r>
              <a:rPr lang="en-IN" dirty="0"/>
              <a:t>radius number(5,2); </a:t>
            </a:r>
          </a:p>
          <a:p>
            <a:r>
              <a:rPr lang="en-IN" dirty="0" err="1"/>
              <a:t>dia</a:t>
            </a:r>
            <a:r>
              <a:rPr lang="en-IN" dirty="0"/>
              <a:t> number(5,2); </a:t>
            </a:r>
          </a:p>
          <a:p>
            <a:r>
              <a:rPr lang="en-IN" dirty="0"/>
              <a:t>circumference number(7, 2); </a:t>
            </a:r>
          </a:p>
          <a:p>
            <a:r>
              <a:rPr lang="en-IN" dirty="0"/>
              <a:t>area number (10, 2); </a:t>
            </a:r>
          </a:p>
          <a:p>
            <a:r>
              <a:rPr lang="en-IN" dirty="0"/>
              <a:t>BEGIN </a:t>
            </a:r>
          </a:p>
          <a:p>
            <a:r>
              <a:rPr lang="en-IN" dirty="0"/>
              <a:t>-- processing </a:t>
            </a:r>
          </a:p>
          <a:p>
            <a:r>
              <a:rPr lang="en-IN" dirty="0"/>
              <a:t>radius := 10.5; </a:t>
            </a:r>
          </a:p>
          <a:p>
            <a:r>
              <a:rPr lang="en-IN" dirty="0" err="1"/>
              <a:t>dia</a:t>
            </a:r>
            <a:r>
              <a:rPr lang="en-IN" dirty="0"/>
              <a:t> := radius * 2; </a:t>
            </a:r>
          </a:p>
          <a:p>
            <a:r>
              <a:rPr lang="en-IN" dirty="0"/>
              <a:t>circumference := 2.0 * pi * radius; </a:t>
            </a:r>
          </a:p>
          <a:p>
            <a:pPr marL="0" indent="0">
              <a:buNone/>
            </a:pPr>
            <a:r>
              <a:rPr lang="en-IN" dirty="0"/>
              <a:t>    area := pi * radius * radius; </a:t>
            </a:r>
          </a:p>
          <a:p>
            <a:pPr marL="0" indent="0">
              <a:buNone/>
            </a:pPr>
            <a:r>
              <a:rPr lang="en-IN" dirty="0"/>
              <a:t>-- output</a:t>
            </a:r>
          </a:p>
          <a:p>
            <a:pPr marL="0" indent="0">
              <a:buNone/>
            </a:pPr>
            <a:r>
              <a:rPr lang="en-IN" dirty="0"/>
              <a:t> </a:t>
            </a:r>
            <a:r>
              <a:rPr lang="en-IN" dirty="0" err="1"/>
              <a:t>dbms_output.put_line</a:t>
            </a:r>
            <a:r>
              <a:rPr lang="en-IN" dirty="0"/>
              <a:t>('Radius: ' || radius);</a:t>
            </a:r>
          </a:p>
          <a:p>
            <a:pPr marL="0" indent="0">
              <a:buNone/>
            </a:pPr>
            <a:r>
              <a:rPr lang="en-IN" dirty="0"/>
              <a:t> </a:t>
            </a:r>
            <a:r>
              <a:rPr lang="en-IN" dirty="0" err="1"/>
              <a:t>dbms_output.put_line</a:t>
            </a:r>
            <a:r>
              <a:rPr lang="en-IN" dirty="0"/>
              <a:t>('Diameter: ' || </a:t>
            </a:r>
            <a:r>
              <a:rPr lang="en-IN" dirty="0" err="1"/>
              <a:t>dia</a:t>
            </a:r>
            <a:r>
              <a:rPr lang="en-IN" dirty="0"/>
              <a:t>); </a:t>
            </a:r>
          </a:p>
          <a:p>
            <a:pPr marL="0" indent="0">
              <a:buNone/>
            </a:pPr>
            <a:r>
              <a:rPr lang="en-IN" dirty="0" err="1"/>
              <a:t>dbms_output.put_line</a:t>
            </a:r>
            <a:r>
              <a:rPr lang="en-IN" dirty="0"/>
              <a:t>('Circumference: ' || circumference); </a:t>
            </a:r>
          </a:p>
          <a:p>
            <a:pPr marL="0" indent="0">
              <a:buNone/>
            </a:pPr>
            <a:r>
              <a:rPr lang="en-IN" dirty="0" err="1"/>
              <a:t>dbms_output.put_line</a:t>
            </a:r>
            <a:r>
              <a:rPr lang="en-IN" dirty="0"/>
              <a:t>('Area: ' || area); </a:t>
            </a:r>
          </a:p>
          <a:p>
            <a:pPr marL="0" indent="0">
              <a:buNone/>
            </a:pPr>
            <a:r>
              <a:rPr lang="en-IN" dirty="0"/>
              <a:t>END; </a:t>
            </a:r>
          </a:p>
        </p:txBody>
      </p:sp>
    </p:spTree>
    <p:extLst>
      <p:ext uri="{BB962C8B-B14F-4D97-AF65-F5344CB8AC3E}">
        <p14:creationId xmlns:p14="http://schemas.microsoft.com/office/powerpoint/2010/main" val="689379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Select into</a:t>
            </a:r>
          </a:p>
        </p:txBody>
      </p:sp>
      <p:sp>
        <p:nvSpPr>
          <p:cNvPr id="3" name="Content Placeholder 2"/>
          <p:cNvSpPr>
            <a:spLocks noGrp="1"/>
          </p:cNvSpPr>
          <p:nvPr>
            <p:ph idx="1"/>
          </p:nvPr>
        </p:nvSpPr>
        <p:spPr/>
        <p:txBody>
          <a:bodyPr>
            <a:normAutofit fontScale="92500" lnSpcReduction="10000"/>
          </a:bodyPr>
          <a:lstStyle/>
          <a:p>
            <a:r>
              <a:rPr lang="en-US" dirty="0"/>
              <a:t>Used to fetch values from some existing tables.</a:t>
            </a:r>
          </a:p>
          <a:p>
            <a:r>
              <a:rPr lang="en-US" dirty="0"/>
              <a:t>Syntax-</a:t>
            </a:r>
          </a:p>
          <a:p>
            <a:pPr lvl="1"/>
            <a:r>
              <a:rPr lang="en-US" dirty="0"/>
              <a:t>Select </a:t>
            </a:r>
            <a:r>
              <a:rPr lang="en-US" i="1" dirty="0"/>
              <a:t>column_name</a:t>
            </a:r>
            <a:r>
              <a:rPr lang="en-US" dirty="0"/>
              <a:t> into </a:t>
            </a:r>
            <a:r>
              <a:rPr lang="en-US" i="1" dirty="0"/>
              <a:t>variable_name</a:t>
            </a:r>
            <a:r>
              <a:rPr lang="en-US" dirty="0"/>
              <a:t> from </a:t>
            </a:r>
            <a:r>
              <a:rPr lang="en-US" i="1" dirty="0"/>
              <a:t>table_name</a:t>
            </a:r>
            <a:r>
              <a:rPr lang="en-US" dirty="0"/>
              <a:t> where condition;</a:t>
            </a:r>
          </a:p>
          <a:p>
            <a:r>
              <a:rPr lang="en-US" dirty="0"/>
              <a:t>Example-</a:t>
            </a:r>
          </a:p>
          <a:p>
            <a:pPr marL="393192" lvl="1" indent="0">
              <a:buNone/>
            </a:pPr>
            <a:r>
              <a:rPr lang="en-US" dirty="0"/>
              <a:t>declare</a:t>
            </a:r>
          </a:p>
          <a:p>
            <a:pPr marL="393192" lvl="1" indent="0">
              <a:buNone/>
            </a:pPr>
            <a:r>
              <a:rPr lang="en-US" dirty="0"/>
              <a:t>name varchar(55);</a:t>
            </a:r>
          </a:p>
          <a:p>
            <a:pPr marL="393192" lvl="1" indent="0">
              <a:buNone/>
            </a:pPr>
            <a:r>
              <a:rPr lang="en-US" dirty="0"/>
              <a:t>begin</a:t>
            </a:r>
          </a:p>
          <a:p>
            <a:pPr marL="393192" lvl="1" indent="0">
              <a:buNone/>
            </a:pPr>
            <a:r>
              <a:rPr lang="en-US" dirty="0"/>
              <a:t>select </a:t>
            </a:r>
            <a:r>
              <a:rPr lang="en-US" dirty="0" err="1"/>
              <a:t>Ename</a:t>
            </a:r>
            <a:r>
              <a:rPr lang="en-US" dirty="0"/>
              <a:t> into name from emp where </a:t>
            </a:r>
            <a:r>
              <a:rPr lang="en-US" dirty="0" err="1"/>
              <a:t>empno</a:t>
            </a:r>
            <a:r>
              <a:rPr lang="en-US" dirty="0"/>
              <a:t> =7902;</a:t>
            </a:r>
          </a:p>
          <a:p>
            <a:pPr marL="393192" lvl="1" indent="0">
              <a:buNone/>
            </a:pPr>
            <a:r>
              <a:rPr lang="en-US" dirty="0" err="1"/>
              <a:t>dbms_output.put_line</a:t>
            </a:r>
            <a:r>
              <a:rPr lang="en-US" dirty="0"/>
              <a:t>(name);</a:t>
            </a:r>
          </a:p>
          <a:p>
            <a:pPr marL="393192" lvl="1" indent="0">
              <a:buNone/>
            </a:pPr>
            <a:r>
              <a:rPr lang="en-US" dirty="0"/>
              <a:t>end;</a:t>
            </a:r>
          </a:p>
        </p:txBody>
      </p:sp>
    </p:spTree>
    <p:extLst>
      <p:ext uri="{BB962C8B-B14F-4D97-AF65-F5344CB8AC3E}">
        <p14:creationId xmlns:p14="http://schemas.microsoft.com/office/powerpoint/2010/main" val="180470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02FE-572E-2889-0DF7-72A131DBAB50}"/>
              </a:ext>
            </a:extLst>
          </p:cNvPr>
          <p:cNvSpPr>
            <a:spLocks noGrp="1"/>
          </p:cNvSpPr>
          <p:nvPr>
            <p:ph type="title"/>
          </p:nvPr>
        </p:nvSpPr>
        <p:spPr/>
        <p:txBody>
          <a:bodyPr/>
          <a:lstStyle/>
          <a:p>
            <a:r>
              <a:rPr lang="en-IN" dirty="0"/>
              <a:t>% Type</a:t>
            </a:r>
          </a:p>
        </p:txBody>
      </p:sp>
      <p:sp>
        <p:nvSpPr>
          <p:cNvPr id="3" name="Content Placeholder 2">
            <a:extLst>
              <a:ext uri="{FF2B5EF4-FFF2-40B4-BE49-F238E27FC236}">
                <a16:creationId xmlns:a16="http://schemas.microsoft.com/office/drawing/2014/main" id="{2054C262-78A3-BEEE-C00D-3F576D92109C}"/>
              </a:ext>
            </a:extLst>
          </p:cNvPr>
          <p:cNvSpPr>
            <a:spLocks noGrp="1"/>
          </p:cNvSpPr>
          <p:nvPr>
            <p:ph idx="1"/>
          </p:nvPr>
        </p:nvSpPr>
        <p:spPr/>
        <p:txBody>
          <a:bodyPr/>
          <a:lstStyle/>
          <a:p>
            <a:r>
              <a:rPr lang="en-US" dirty="0"/>
              <a:t>The %TYPE attribute is used to declare variables according to the already declared variable or database column. It is used when you are declaring an individual variable, not a record. </a:t>
            </a:r>
          </a:p>
          <a:p>
            <a:r>
              <a:rPr lang="en-US" dirty="0"/>
              <a:t>The syntax for declaring a variable with %TYPE is:</a:t>
            </a:r>
          </a:p>
          <a:p>
            <a:r>
              <a:rPr lang="en-US" dirty="0"/>
              <a:t>&lt;</a:t>
            </a:r>
            <a:r>
              <a:rPr lang="en-US" dirty="0" err="1"/>
              <a:t>Var_name</a:t>
            </a:r>
            <a:r>
              <a:rPr lang="en-US" dirty="0"/>
              <a:t>&gt; &lt;</a:t>
            </a:r>
            <a:r>
              <a:rPr lang="en-US" dirty="0" err="1"/>
              <a:t>Table_name</a:t>
            </a:r>
            <a:r>
              <a:rPr lang="en-US" dirty="0"/>
              <a:t>&gt;.&lt;</a:t>
            </a:r>
            <a:r>
              <a:rPr lang="en-US" dirty="0" err="1"/>
              <a:t>Column_name</a:t>
            </a:r>
            <a:r>
              <a:rPr lang="en-US" dirty="0"/>
              <a:t>&gt;%TYPE; </a:t>
            </a:r>
          </a:p>
          <a:p>
            <a:pPr marL="0" indent="0">
              <a:buNone/>
            </a:pPr>
            <a:endParaRPr lang="en-US" dirty="0"/>
          </a:p>
          <a:p>
            <a:pPr marL="0" indent="0">
              <a:buNone/>
            </a:pPr>
            <a:r>
              <a:rPr lang="en-US" dirty="0"/>
              <a:t>Where &lt;</a:t>
            </a:r>
            <a:r>
              <a:rPr lang="en-US" dirty="0" err="1"/>
              <a:t>Column_name</a:t>
            </a:r>
            <a:r>
              <a:rPr lang="en-US" dirty="0"/>
              <a:t>&gt; is the column defined in the &lt;</a:t>
            </a:r>
            <a:r>
              <a:rPr lang="en-US" dirty="0" err="1"/>
              <a:t>Table_name</a:t>
            </a:r>
            <a:r>
              <a:rPr lang="en-US" dirty="0"/>
              <a:t>&gt; . </a:t>
            </a:r>
            <a:endParaRPr lang="en-IN" dirty="0"/>
          </a:p>
        </p:txBody>
      </p:sp>
    </p:spTree>
    <p:extLst>
      <p:ext uri="{BB962C8B-B14F-4D97-AF65-F5344CB8AC3E}">
        <p14:creationId xmlns:p14="http://schemas.microsoft.com/office/powerpoint/2010/main" val="415671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5866-D72C-E382-AA56-A763D9E103E6}"/>
              </a:ext>
            </a:extLst>
          </p:cNvPr>
          <p:cNvSpPr>
            <a:spLocks noGrp="1"/>
          </p:cNvSpPr>
          <p:nvPr>
            <p:ph type="title"/>
          </p:nvPr>
        </p:nvSpPr>
        <p:spPr/>
        <p:txBody>
          <a:bodyPr>
            <a:normAutofit fontScale="90000"/>
          </a:bodyPr>
          <a:lstStyle/>
          <a:p>
            <a:pPr algn="ctr"/>
            <a:r>
              <a:rPr lang="en-IN" dirty="0"/>
              <a:t>Assigning the datatype and size of attribute to the variable</a:t>
            </a:r>
          </a:p>
        </p:txBody>
      </p:sp>
      <p:sp>
        <p:nvSpPr>
          <p:cNvPr id="3" name="Content Placeholder 2">
            <a:extLst>
              <a:ext uri="{FF2B5EF4-FFF2-40B4-BE49-F238E27FC236}">
                <a16:creationId xmlns:a16="http://schemas.microsoft.com/office/drawing/2014/main" id="{29B80F5E-2DBB-56D4-9E36-A21720BB2D42}"/>
              </a:ext>
            </a:extLst>
          </p:cNvPr>
          <p:cNvSpPr>
            <a:spLocks noGrp="1"/>
          </p:cNvSpPr>
          <p:nvPr>
            <p:ph idx="1"/>
          </p:nvPr>
        </p:nvSpPr>
        <p:spPr/>
        <p:txBody>
          <a:bodyPr/>
          <a:lstStyle/>
          <a:p>
            <a:r>
              <a:rPr lang="en-US" dirty="0"/>
              <a:t>declare</a:t>
            </a:r>
          </a:p>
          <a:p>
            <a:r>
              <a:rPr lang="en-US" dirty="0"/>
              <a:t>name emp. </a:t>
            </a:r>
            <a:r>
              <a:rPr lang="en-US" dirty="0" err="1"/>
              <a:t>Ename%type</a:t>
            </a:r>
            <a:r>
              <a:rPr lang="en-US" dirty="0"/>
              <a:t>;</a:t>
            </a:r>
          </a:p>
          <a:p>
            <a:r>
              <a:rPr lang="en-US" dirty="0"/>
              <a:t>begin</a:t>
            </a:r>
          </a:p>
          <a:p>
            <a:r>
              <a:rPr lang="en-US" dirty="0"/>
              <a:t>select </a:t>
            </a:r>
            <a:r>
              <a:rPr lang="en-US" dirty="0" err="1"/>
              <a:t>Ename</a:t>
            </a:r>
            <a:r>
              <a:rPr lang="en-US" dirty="0"/>
              <a:t> into name from emp where </a:t>
            </a:r>
            <a:r>
              <a:rPr lang="en-US" dirty="0" err="1"/>
              <a:t>Empno</a:t>
            </a:r>
            <a:r>
              <a:rPr lang="en-US" dirty="0"/>
              <a:t> =7902;</a:t>
            </a:r>
          </a:p>
          <a:p>
            <a:r>
              <a:rPr lang="en-US" dirty="0" err="1"/>
              <a:t>dbms_output.put_line</a:t>
            </a:r>
            <a:r>
              <a:rPr lang="en-US" dirty="0"/>
              <a:t>(name);</a:t>
            </a:r>
          </a:p>
          <a:p>
            <a:r>
              <a:rPr lang="en-US" dirty="0"/>
              <a:t>end;</a:t>
            </a:r>
          </a:p>
        </p:txBody>
      </p:sp>
    </p:spTree>
    <p:extLst>
      <p:ext uri="{BB962C8B-B14F-4D97-AF65-F5344CB8AC3E}">
        <p14:creationId xmlns:p14="http://schemas.microsoft.com/office/powerpoint/2010/main" val="962048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2F90-8B5C-6F7F-FF08-9B13567E869B}"/>
              </a:ext>
            </a:extLst>
          </p:cNvPr>
          <p:cNvSpPr>
            <a:spLocks noGrp="1"/>
          </p:cNvSpPr>
          <p:nvPr>
            <p:ph type="title"/>
          </p:nvPr>
        </p:nvSpPr>
        <p:spPr/>
        <p:txBody>
          <a:bodyPr/>
          <a:lstStyle/>
          <a:p>
            <a:r>
              <a:rPr lang="en-IN" dirty="0"/>
              <a:t>% Row Type</a:t>
            </a:r>
          </a:p>
        </p:txBody>
      </p:sp>
      <p:sp>
        <p:nvSpPr>
          <p:cNvPr id="3" name="Content Placeholder 2">
            <a:extLst>
              <a:ext uri="{FF2B5EF4-FFF2-40B4-BE49-F238E27FC236}">
                <a16:creationId xmlns:a16="http://schemas.microsoft.com/office/drawing/2014/main" id="{90995D9A-FEC7-D47E-2B74-7BF3DC9A5DC9}"/>
              </a:ext>
            </a:extLst>
          </p:cNvPr>
          <p:cNvSpPr>
            <a:spLocks noGrp="1"/>
          </p:cNvSpPr>
          <p:nvPr>
            <p:ph idx="1"/>
          </p:nvPr>
        </p:nvSpPr>
        <p:spPr/>
        <p:txBody>
          <a:bodyPr/>
          <a:lstStyle/>
          <a:p>
            <a:r>
              <a:rPr lang="en-US" dirty="0"/>
              <a:t>The %ROWTYPE attribute is used to declare a record type that represents a row in a table. </a:t>
            </a:r>
          </a:p>
          <a:p>
            <a:r>
              <a:rPr lang="en-US" dirty="0"/>
              <a:t>The record can store an entire row or some specific data selected from the table. </a:t>
            </a:r>
          </a:p>
          <a:p>
            <a:r>
              <a:rPr lang="en-US" dirty="0"/>
              <a:t>A column in a row and corresponding fields in a record have the same name and data types.</a:t>
            </a:r>
          </a:p>
          <a:p>
            <a:r>
              <a:rPr lang="en-US" dirty="0"/>
              <a:t>The syntax for declaring a variable with %ROWTYPE is: </a:t>
            </a:r>
          </a:p>
          <a:p>
            <a:pPr marL="0" indent="0">
              <a:buNone/>
            </a:pPr>
            <a:r>
              <a:rPr lang="en-US" dirty="0"/>
              <a:t>&lt;</a:t>
            </a:r>
            <a:r>
              <a:rPr lang="en-US" dirty="0" err="1"/>
              <a:t>Var_name</a:t>
            </a:r>
            <a:r>
              <a:rPr lang="en-US" dirty="0"/>
              <a:t>&gt; &lt;</a:t>
            </a:r>
            <a:r>
              <a:rPr lang="en-US" dirty="0" err="1"/>
              <a:t>Table_name</a:t>
            </a:r>
            <a:r>
              <a:rPr lang="en-US" dirty="0"/>
              <a:t>&gt; %ROWTYPE;</a:t>
            </a:r>
            <a:endParaRPr lang="en-IN" dirty="0"/>
          </a:p>
        </p:txBody>
      </p:sp>
    </p:spTree>
    <p:extLst>
      <p:ext uri="{BB962C8B-B14F-4D97-AF65-F5344CB8AC3E}">
        <p14:creationId xmlns:p14="http://schemas.microsoft.com/office/powerpoint/2010/main" val="3950376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524A-7746-548A-A24F-4F3A795745D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30B1224B-750D-360E-8449-9D4637422B58}"/>
              </a:ext>
            </a:extLst>
          </p:cNvPr>
          <p:cNvSpPr>
            <a:spLocks noGrp="1"/>
          </p:cNvSpPr>
          <p:nvPr>
            <p:ph idx="1"/>
          </p:nvPr>
        </p:nvSpPr>
        <p:spPr/>
        <p:txBody>
          <a:bodyPr/>
          <a:lstStyle/>
          <a:p>
            <a:r>
              <a:rPr lang="en-IN" dirty="0"/>
              <a:t>declare</a:t>
            </a:r>
          </a:p>
          <a:p>
            <a:r>
              <a:rPr lang="en-IN" dirty="0"/>
              <a:t>Var emp %</a:t>
            </a:r>
            <a:r>
              <a:rPr lang="en-IN" dirty="0" err="1"/>
              <a:t>rowtype</a:t>
            </a:r>
            <a:r>
              <a:rPr lang="en-IN" dirty="0"/>
              <a:t>;</a:t>
            </a:r>
          </a:p>
          <a:p>
            <a:r>
              <a:rPr lang="en-IN" dirty="0"/>
              <a:t>begin</a:t>
            </a:r>
          </a:p>
          <a:p>
            <a:r>
              <a:rPr lang="en-IN" dirty="0"/>
              <a:t>select * into var from emp where </a:t>
            </a:r>
            <a:r>
              <a:rPr lang="en-IN" dirty="0" err="1"/>
              <a:t>Empno</a:t>
            </a:r>
            <a:r>
              <a:rPr lang="en-IN" dirty="0"/>
              <a:t> =7902;</a:t>
            </a:r>
          </a:p>
          <a:p>
            <a:r>
              <a:rPr lang="en-IN" dirty="0" err="1"/>
              <a:t>dbms_output.put_line</a:t>
            </a:r>
            <a:r>
              <a:rPr lang="en-IN" dirty="0"/>
              <a:t>(</a:t>
            </a:r>
            <a:r>
              <a:rPr lang="en-IN" dirty="0" err="1"/>
              <a:t>Var.Ename</a:t>
            </a:r>
            <a:r>
              <a:rPr lang="en-IN" dirty="0"/>
              <a:t>||' ‘||</a:t>
            </a:r>
            <a:r>
              <a:rPr lang="en-IN" dirty="0" err="1"/>
              <a:t>Var.sal</a:t>
            </a:r>
            <a:r>
              <a:rPr lang="en-IN" dirty="0"/>
              <a:t>);</a:t>
            </a:r>
          </a:p>
          <a:p>
            <a:r>
              <a:rPr lang="en-IN" dirty="0"/>
              <a:t>end;</a:t>
            </a:r>
          </a:p>
          <a:p>
            <a:endParaRPr lang="en-IN" dirty="0"/>
          </a:p>
        </p:txBody>
      </p:sp>
    </p:spTree>
    <p:extLst>
      <p:ext uri="{BB962C8B-B14F-4D97-AF65-F5344CB8AC3E}">
        <p14:creationId xmlns:p14="http://schemas.microsoft.com/office/powerpoint/2010/main" val="3906614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0F8D-3944-CE37-4D08-4C8D3713894F}"/>
              </a:ext>
            </a:extLst>
          </p:cNvPr>
          <p:cNvSpPr>
            <a:spLocks noGrp="1"/>
          </p:cNvSpPr>
          <p:nvPr>
            <p:ph type="title"/>
          </p:nvPr>
        </p:nvSpPr>
        <p:spPr/>
        <p:txBody>
          <a:bodyPr/>
          <a:lstStyle/>
          <a:p>
            <a:r>
              <a:rPr lang="en-IN" dirty="0"/>
              <a:t>PLSQL Literals</a:t>
            </a:r>
          </a:p>
        </p:txBody>
      </p:sp>
      <p:sp>
        <p:nvSpPr>
          <p:cNvPr id="3" name="Content Placeholder 2">
            <a:extLst>
              <a:ext uri="{FF2B5EF4-FFF2-40B4-BE49-F238E27FC236}">
                <a16:creationId xmlns:a16="http://schemas.microsoft.com/office/drawing/2014/main" id="{7788CFBB-2294-24E1-D971-FAE2707801AC}"/>
              </a:ext>
            </a:extLst>
          </p:cNvPr>
          <p:cNvSpPr>
            <a:spLocks noGrp="1"/>
          </p:cNvSpPr>
          <p:nvPr>
            <p:ph idx="1"/>
          </p:nvPr>
        </p:nvSpPr>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Literals is an explicit numeric, character, string or Boolean values which are not represented by identifiers i.e. TRUE, NULL, etc.</a:t>
            </a:r>
          </a:p>
          <a:p>
            <a:r>
              <a:rPr lang="en-US" b="0" i="0" dirty="0">
                <a:solidFill>
                  <a:srgbClr val="212529"/>
                </a:solidFill>
                <a:effectLst/>
                <a:latin typeface="Times New Roman" panose="02020603050405020304" pitchFamily="18" charset="0"/>
                <a:cs typeface="Times New Roman" panose="02020603050405020304" pitchFamily="18" charset="0"/>
              </a:rPr>
              <a:t>A literal is a value that is expressed by itself and are generally constant. For example, if your name is Alex, then for you </a:t>
            </a:r>
            <a:r>
              <a:rPr lang="en-US" b="1" i="0" dirty="0">
                <a:solidFill>
                  <a:srgbClr val="212529"/>
                </a:solidFill>
                <a:effectLst/>
                <a:latin typeface="Times New Roman" panose="02020603050405020304" pitchFamily="18" charset="0"/>
                <a:cs typeface="Times New Roman" panose="02020603050405020304" pitchFamily="18" charset="0"/>
              </a:rPr>
              <a:t>Alex</a:t>
            </a:r>
            <a:r>
              <a:rPr lang="en-US" b="0" i="0" dirty="0">
                <a:solidFill>
                  <a:srgbClr val="212529"/>
                </a:solidFill>
                <a:effectLst/>
                <a:latin typeface="Times New Roman" panose="02020603050405020304" pitchFamily="18" charset="0"/>
                <a:cs typeface="Times New Roman" panose="02020603050405020304" pitchFamily="18" charset="0"/>
              </a:rPr>
              <a:t> is a literal(the value which is constant).</a:t>
            </a:r>
            <a:r>
              <a:rPr lang="en-IN" dirty="0">
                <a:latin typeface="Times New Roman" panose="02020603050405020304" pitchFamily="18" charset="0"/>
                <a:cs typeface="Times New Roman" panose="02020603050405020304" pitchFamily="18" charset="0"/>
              </a:rPr>
              <a:t> </a:t>
            </a:r>
          </a:p>
          <a:p>
            <a:r>
              <a:rPr lang="en-US" b="0" i="0" dirty="0">
                <a:solidFill>
                  <a:srgbClr val="212529"/>
                </a:solidFill>
                <a:effectLst/>
                <a:latin typeface="Times New Roman" panose="02020603050405020304" pitchFamily="18" charset="0"/>
                <a:cs typeface="Times New Roman" panose="02020603050405020304" pitchFamily="18" charset="0"/>
              </a:rPr>
              <a:t>In other words, the value that is declared as a constant in a program is said to be literal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Note: PL/SQL literals are case-sensitive.  </a:t>
            </a:r>
          </a:p>
          <a:p>
            <a:r>
              <a:rPr lang="en-IN" dirty="0">
                <a:latin typeface="Times New Roman" panose="02020603050405020304" pitchFamily="18" charset="0"/>
                <a:cs typeface="Times New Roman" panose="02020603050405020304" pitchFamily="18" charset="0"/>
              </a:rPr>
              <a:t>Types of literals in PL/SQL: </a:t>
            </a:r>
          </a:p>
          <a:p>
            <a:r>
              <a:rPr lang="en-IN" dirty="0">
                <a:latin typeface="Times New Roman" panose="02020603050405020304" pitchFamily="18" charset="0"/>
                <a:cs typeface="Times New Roman" panose="02020603050405020304" pitchFamily="18" charset="0"/>
              </a:rPr>
              <a:t>1. Numeric Literals (765, 23.56 etc.). </a:t>
            </a:r>
          </a:p>
          <a:p>
            <a:r>
              <a:rPr lang="en-IN" dirty="0">
                <a:latin typeface="Times New Roman" panose="02020603050405020304" pitchFamily="18" charset="0"/>
                <a:cs typeface="Times New Roman" panose="02020603050405020304" pitchFamily="18" charset="0"/>
              </a:rPr>
              <a:t>2. Character Literals (‘A’ ‘%’ ‘9’ ‘ ‘ ‘z’ etc.). </a:t>
            </a:r>
          </a:p>
          <a:p>
            <a:r>
              <a:rPr lang="en-IN" dirty="0">
                <a:latin typeface="Times New Roman" panose="02020603050405020304" pitchFamily="18" charset="0"/>
                <a:cs typeface="Times New Roman" panose="02020603050405020304" pitchFamily="18" charset="0"/>
              </a:rPr>
              <a:t>3. String Literals (tutorialspointexamples.com etc.). </a:t>
            </a:r>
          </a:p>
          <a:p>
            <a:r>
              <a:rPr lang="en-IN" dirty="0">
                <a:latin typeface="Times New Roman" panose="02020603050405020304" pitchFamily="18" charset="0"/>
                <a:cs typeface="Times New Roman" panose="02020603050405020304" pitchFamily="18" charset="0"/>
              </a:rPr>
              <a:t> 4. BOOLEAN Literals (TRUE, FALSE and NULL).  </a:t>
            </a:r>
          </a:p>
          <a:p>
            <a:r>
              <a:rPr lang="en-IN" dirty="0">
                <a:latin typeface="Times New Roman" panose="02020603050405020304" pitchFamily="18" charset="0"/>
                <a:cs typeface="Times New Roman" panose="02020603050405020304" pitchFamily="18" charset="0"/>
              </a:rPr>
              <a:t>5. Date and Time Literals (‘2016-12-25’ ‘2016-02-03 12:10:01’ etc.</a:t>
            </a:r>
          </a:p>
        </p:txBody>
      </p:sp>
    </p:spTree>
    <p:extLst>
      <p:ext uri="{BB962C8B-B14F-4D97-AF65-F5344CB8AC3E}">
        <p14:creationId xmlns:p14="http://schemas.microsoft.com/office/powerpoint/2010/main" val="4049022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lstStyle/>
          <a:p>
            <a:r>
              <a:rPr lang="en-US" dirty="0"/>
              <a:t>Conditional / selection</a:t>
            </a:r>
          </a:p>
          <a:p>
            <a:r>
              <a:rPr lang="en-US" dirty="0"/>
              <a:t>Iterative</a:t>
            </a:r>
          </a:p>
        </p:txBody>
      </p:sp>
    </p:spTree>
    <p:extLst>
      <p:ext uri="{BB962C8B-B14F-4D97-AF65-F5344CB8AC3E}">
        <p14:creationId xmlns:p14="http://schemas.microsoft.com/office/powerpoint/2010/main" val="3146622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Conditional / selection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IF condition then</a:t>
            </a:r>
          </a:p>
          <a:p>
            <a:pPr marL="365760" lvl="1" indent="0">
              <a:buNone/>
            </a:pPr>
            <a:r>
              <a:rPr lang="en-US" dirty="0"/>
              <a:t>Sequence of statements;</a:t>
            </a:r>
          </a:p>
          <a:p>
            <a:pPr marL="0" indent="0">
              <a:buNone/>
            </a:pPr>
            <a:r>
              <a:rPr lang="en-US" dirty="0"/>
              <a:t>Else</a:t>
            </a:r>
          </a:p>
          <a:p>
            <a:pPr marL="365760" lvl="1" indent="0">
              <a:buNone/>
            </a:pPr>
            <a:r>
              <a:rPr lang="en-US" dirty="0"/>
              <a:t>Sequence of statements;</a:t>
            </a:r>
          </a:p>
          <a:p>
            <a:pPr marL="0" indent="0">
              <a:buNone/>
            </a:pPr>
            <a:r>
              <a:rPr lang="en-US" dirty="0"/>
              <a:t>End if;</a:t>
            </a:r>
          </a:p>
        </p:txBody>
      </p:sp>
    </p:spTree>
    <p:extLst>
      <p:ext uri="{BB962C8B-B14F-4D97-AF65-F5344CB8AC3E}">
        <p14:creationId xmlns:p14="http://schemas.microsoft.com/office/powerpoint/2010/main" val="1480407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Declare</a:t>
            </a:r>
          </a:p>
          <a:p>
            <a:pPr marL="0" indent="0">
              <a:buNone/>
            </a:pPr>
            <a:r>
              <a:rPr lang="en-US" dirty="0"/>
              <a:t>Num1 number;</a:t>
            </a:r>
          </a:p>
          <a:p>
            <a:pPr marL="0" indent="0">
              <a:buNone/>
            </a:pPr>
            <a:r>
              <a:rPr lang="en-US" dirty="0"/>
              <a:t>Num2 number;</a:t>
            </a:r>
          </a:p>
          <a:p>
            <a:pPr marL="0" indent="0">
              <a:buNone/>
            </a:pPr>
            <a:r>
              <a:rPr lang="en-US" dirty="0"/>
              <a:t>begin</a:t>
            </a:r>
          </a:p>
          <a:p>
            <a:pPr marL="0" indent="0">
              <a:buNone/>
            </a:pPr>
            <a:r>
              <a:rPr lang="en-US" dirty="0"/>
              <a:t>Num1:= :Num1;</a:t>
            </a:r>
          </a:p>
          <a:p>
            <a:pPr marL="0" indent="0">
              <a:buNone/>
            </a:pPr>
            <a:r>
              <a:rPr lang="en-US" dirty="0"/>
              <a:t>Num2:= :Num2;</a:t>
            </a:r>
          </a:p>
          <a:p>
            <a:pPr marL="0" indent="0">
              <a:buNone/>
            </a:pPr>
            <a:r>
              <a:rPr lang="en-US" dirty="0"/>
              <a:t>if (Num1&gt;Num2)</a:t>
            </a:r>
          </a:p>
          <a:p>
            <a:pPr marL="0" indent="0">
              <a:buNone/>
            </a:pPr>
            <a:r>
              <a:rPr lang="en-US" dirty="0"/>
              <a:t>then </a:t>
            </a:r>
          </a:p>
          <a:p>
            <a:pPr marL="0" indent="0">
              <a:buNone/>
            </a:pPr>
            <a:r>
              <a:rPr lang="en-US" dirty="0" err="1"/>
              <a:t>dbms_output.put_line</a:t>
            </a:r>
            <a:r>
              <a:rPr lang="en-US" dirty="0"/>
              <a:t>('Num1 is greater :='||Num1);</a:t>
            </a:r>
          </a:p>
          <a:p>
            <a:pPr marL="0" indent="0">
              <a:buNone/>
            </a:pPr>
            <a:r>
              <a:rPr lang="en-US" dirty="0"/>
              <a:t>else</a:t>
            </a:r>
          </a:p>
          <a:p>
            <a:pPr marL="0" indent="0">
              <a:buNone/>
            </a:pPr>
            <a:r>
              <a:rPr lang="en-US" dirty="0" err="1"/>
              <a:t>dbms_output.put_line</a:t>
            </a:r>
            <a:r>
              <a:rPr lang="en-US" dirty="0"/>
              <a:t>('Num2 is greater :='|| Num2);</a:t>
            </a:r>
          </a:p>
          <a:p>
            <a:pPr marL="0" indent="0">
              <a:buNone/>
            </a:pPr>
            <a:r>
              <a:rPr lang="en-US" dirty="0"/>
              <a:t>end if;</a:t>
            </a:r>
          </a:p>
          <a:p>
            <a:pPr marL="0" indent="0">
              <a:buNone/>
            </a:pPr>
            <a:r>
              <a:rPr lang="en-US" dirty="0"/>
              <a:t>end;</a:t>
            </a:r>
          </a:p>
        </p:txBody>
      </p:sp>
    </p:spTree>
    <p:extLst>
      <p:ext uri="{BB962C8B-B14F-4D97-AF65-F5344CB8AC3E}">
        <p14:creationId xmlns:p14="http://schemas.microsoft.com/office/powerpoint/2010/main" val="223653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PL/SQL</a:t>
            </a:r>
          </a:p>
        </p:txBody>
      </p:sp>
      <p:sp>
        <p:nvSpPr>
          <p:cNvPr id="3" name="Content Placeholder 2"/>
          <p:cNvSpPr>
            <a:spLocks noGrp="1"/>
          </p:cNvSpPr>
          <p:nvPr>
            <p:ph idx="1"/>
          </p:nvPr>
        </p:nvSpPr>
        <p:spPr/>
        <p:txBody>
          <a:bodyPr>
            <a:normAutofit fontScale="92500"/>
          </a:bodyPr>
          <a:lstStyle/>
          <a:p>
            <a:pPr algn="just"/>
            <a:r>
              <a:rPr lang="en-US" dirty="0"/>
              <a:t>PL/SQL allows sending an entire block of statements to the database at one time.</a:t>
            </a:r>
          </a:p>
          <a:p>
            <a:pPr marL="708660" lvl="1" indent="-342900" algn="just"/>
            <a:r>
              <a:rPr lang="en-US" dirty="0"/>
              <a:t>This reduces network traffic and provides high performance for the applications.</a:t>
            </a:r>
          </a:p>
          <a:p>
            <a:pPr algn="just"/>
            <a:r>
              <a:rPr lang="en-US" sz="2800" dirty="0"/>
              <a:t>Applications written in PL/SQL are fully portable.</a:t>
            </a:r>
          </a:p>
          <a:p>
            <a:pPr algn="just"/>
            <a:r>
              <a:rPr lang="en-US" sz="2800" dirty="0"/>
              <a:t>PL/SQL provides access to predefined SQL packages.</a:t>
            </a:r>
          </a:p>
          <a:p>
            <a:pPr algn="just"/>
            <a:r>
              <a:rPr lang="en-US" sz="2800" dirty="0"/>
              <a:t>PL/SQL provides support for Object-Oriented Programming.</a:t>
            </a:r>
          </a:p>
          <a:p>
            <a:pPr algn="just"/>
            <a:r>
              <a:rPr lang="en-US" sz="2800" dirty="0"/>
              <a:t>PL/SQL provides support for Developing Web Applications and Server Pages.</a:t>
            </a:r>
            <a:endParaRPr lang="en-US" dirty="0"/>
          </a:p>
        </p:txBody>
      </p:sp>
    </p:spTree>
    <p:extLst>
      <p:ext uri="{BB962C8B-B14F-4D97-AF65-F5344CB8AC3E}">
        <p14:creationId xmlns:p14="http://schemas.microsoft.com/office/powerpoint/2010/main" val="3934002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6775-0DD7-CECC-1AA3-EB832D26B3F8}"/>
              </a:ext>
            </a:extLst>
          </p:cNvPr>
          <p:cNvSpPr>
            <a:spLocks noGrp="1"/>
          </p:cNvSpPr>
          <p:nvPr>
            <p:ph type="title"/>
          </p:nvPr>
        </p:nvSpPr>
        <p:spPr/>
        <p:txBody>
          <a:bodyPr/>
          <a:lstStyle/>
          <a:p>
            <a:pPr algn="ctr"/>
            <a:r>
              <a:rPr lang="en-IN" dirty="0"/>
              <a:t>Example</a:t>
            </a:r>
          </a:p>
        </p:txBody>
      </p:sp>
      <p:sp>
        <p:nvSpPr>
          <p:cNvPr id="3" name="Content Placeholder 2">
            <a:extLst>
              <a:ext uri="{FF2B5EF4-FFF2-40B4-BE49-F238E27FC236}">
                <a16:creationId xmlns:a16="http://schemas.microsoft.com/office/drawing/2014/main" id="{D4001FAA-6683-75A7-F125-81BF880DFD0D}"/>
              </a:ext>
            </a:extLst>
          </p:cNvPr>
          <p:cNvSpPr>
            <a:spLocks noGrp="1"/>
          </p:cNvSpPr>
          <p:nvPr>
            <p:ph idx="1"/>
          </p:nvPr>
        </p:nvSpPr>
        <p:spPr/>
        <p:txBody>
          <a:bodyPr>
            <a:normAutofit fontScale="77500" lnSpcReduction="20000"/>
          </a:bodyPr>
          <a:lstStyle/>
          <a:p>
            <a:r>
              <a:rPr lang="en-US" dirty="0"/>
              <a:t>declare </a:t>
            </a:r>
          </a:p>
          <a:p>
            <a:pPr marL="0" indent="0">
              <a:buNone/>
            </a:pPr>
            <a:r>
              <a:rPr lang="en-US" dirty="0"/>
              <a:t> a number;</a:t>
            </a:r>
          </a:p>
          <a:p>
            <a:pPr marL="0" indent="0">
              <a:buNone/>
            </a:pPr>
            <a:r>
              <a:rPr lang="en-US" dirty="0"/>
              <a:t> b number;</a:t>
            </a:r>
          </a:p>
          <a:p>
            <a:pPr marL="0" indent="0">
              <a:buNone/>
            </a:pPr>
            <a:r>
              <a:rPr lang="en-US" dirty="0"/>
              <a:t>begin</a:t>
            </a:r>
          </a:p>
          <a:p>
            <a:pPr marL="0" indent="0">
              <a:buNone/>
            </a:pPr>
            <a:r>
              <a:rPr lang="en-US" dirty="0"/>
              <a:t> a:=20;</a:t>
            </a:r>
          </a:p>
          <a:p>
            <a:pPr marL="0" indent="0">
              <a:buNone/>
            </a:pPr>
            <a:r>
              <a:rPr lang="en-US" dirty="0"/>
              <a:t> b:=30;</a:t>
            </a:r>
          </a:p>
          <a:p>
            <a:pPr marL="0" indent="0">
              <a:buNone/>
            </a:pPr>
            <a:r>
              <a:rPr lang="en-US" dirty="0"/>
              <a:t> if (a&gt;b) </a:t>
            </a:r>
          </a:p>
          <a:p>
            <a:pPr marL="0" indent="0">
              <a:buNone/>
            </a:pPr>
            <a:r>
              <a:rPr lang="en-US" dirty="0"/>
              <a:t> then</a:t>
            </a:r>
          </a:p>
          <a:p>
            <a:pPr marL="0" indent="0">
              <a:buNone/>
            </a:pPr>
            <a:r>
              <a:rPr lang="en-US" dirty="0"/>
              <a:t> </a:t>
            </a:r>
            <a:r>
              <a:rPr lang="en-US" dirty="0" err="1"/>
              <a:t>dbms_output.put_line</a:t>
            </a:r>
            <a:r>
              <a:rPr lang="en-US" dirty="0"/>
              <a:t> ('a is greater’);</a:t>
            </a:r>
          </a:p>
          <a:p>
            <a:pPr marL="0" indent="0">
              <a:buNone/>
            </a:pPr>
            <a:r>
              <a:rPr lang="en-US" dirty="0"/>
              <a:t> else</a:t>
            </a:r>
          </a:p>
          <a:p>
            <a:pPr marL="0" indent="0">
              <a:buNone/>
            </a:pPr>
            <a:r>
              <a:rPr lang="en-US" dirty="0"/>
              <a:t> </a:t>
            </a:r>
            <a:r>
              <a:rPr lang="en-US" dirty="0" err="1"/>
              <a:t>dbms_output.put_line</a:t>
            </a:r>
            <a:r>
              <a:rPr lang="en-US" dirty="0"/>
              <a:t> ('b is greater’);</a:t>
            </a:r>
          </a:p>
          <a:p>
            <a:pPr marL="0" indent="0">
              <a:buNone/>
            </a:pPr>
            <a:r>
              <a:rPr lang="en-US" dirty="0"/>
              <a:t> end if;</a:t>
            </a:r>
          </a:p>
          <a:p>
            <a:pPr marL="0" indent="0">
              <a:buNone/>
            </a:pPr>
            <a:r>
              <a:rPr lang="en-US" dirty="0"/>
              <a:t> end;</a:t>
            </a:r>
            <a:endParaRPr lang="en-IN" dirty="0"/>
          </a:p>
        </p:txBody>
      </p:sp>
    </p:spTree>
    <p:extLst>
      <p:ext uri="{BB962C8B-B14F-4D97-AF65-F5344CB8AC3E}">
        <p14:creationId xmlns:p14="http://schemas.microsoft.com/office/powerpoint/2010/main" val="4095345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5269-99DE-7D42-DF72-81A0B2B124A3}"/>
              </a:ext>
            </a:extLst>
          </p:cNvPr>
          <p:cNvSpPr>
            <a:spLocks noGrp="1"/>
          </p:cNvSpPr>
          <p:nvPr>
            <p:ph type="title"/>
          </p:nvPr>
        </p:nvSpPr>
        <p:spPr/>
        <p:txBody>
          <a:bodyPr/>
          <a:lstStyle/>
          <a:p>
            <a:r>
              <a:rPr lang="en-IN" dirty="0"/>
              <a:t>IF –then else if</a:t>
            </a:r>
          </a:p>
        </p:txBody>
      </p:sp>
      <p:sp>
        <p:nvSpPr>
          <p:cNvPr id="3" name="Content Placeholder 2">
            <a:extLst>
              <a:ext uri="{FF2B5EF4-FFF2-40B4-BE49-F238E27FC236}">
                <a16:creationId xmlns:a16="http://schemas.microsoft.com/office/drawing/2014/main" id="{071F2ADC-6BB3-ABC7-2575-64E54F78240A}"/>
              </a:ext>
            </a:extLst>
          </p:cNvPr>
          <p:cNvSpPr>
            <a:spLocks noGrp="1"/>
          </p:cNvSpPr>
          <p:nvPr>
            <p:ph idx="1"/>
          </p:nvPr>
        </p:nvSpPr>
        <p:spPr/>
        <p:txBody>
          <a:bodyPr>
            <a:normAutofit fontScale="55000" lnSpcReduction="20000"/>
          </a:bodyPr>
          <a:lstStyle/>
          <a:p>
            <a:r>
              <a:rPr lang="en-IN" dirty="0"/>
              <a:t>declare</a:t>
            </a:r>
          </a:p>
          <a:p>
            <a:r>
              <a:rPr lang="en-IN" dirty="0"/>
              <a:t>num1 number:= 10;</a:t>
            </a:r>
          </a:p>
          <a:p>
            <a:r>
              <a:rPr lang="en-IN" dirty="0"/>
              <a:t>num2 number:= 20;</a:t>
            </a:r>
          </a:p>
          <a:p>
            <a:r>
              <a:rPr lang="en-IN" dirty="0"/>
              <a:t> </a:t>
            </a:r>
          </a:p>
          <a:p>
            <a:r>
              <a:rPr lang="en-IN" dirty="0"/>
              <a:t>begin</a:t>
            </a:r>
          </a:p>
          <a:p>
            <a:r>
              <a:rPr lang="en-IN" dirty="0"/>
              <a:t> </a:t>
            </a:r>
          </a:p>
          <a:p>
            <a:r>
              <a:rPr lang="en-IN" dirty="0"/>
              <a:t>if (num1 &lt; num2) then</a:t>
            </a:r>
          </a:p>
          <a:p>
            <a:r>
              <a:rPr lang="en-IN" dirty="0" err="1"/>
              <a:t>dbms_output.put_line</a:t>
            </a:r>
            <a:r>
              <a:rPr lang="en-IN" dirty="0"/>
              <a:t>('num1 is small');</a:t>
            </a:r>
          </a:p>
          <a:p>
            <a:r>
              <a:rPr lang="en-IN" dirty="0"/>
              <a:t> </a:t>
            </a:r>
          </a:p>
          <a:p>
            <a:r>
              <a:rPr lang="en-IN" dirty="0"/>
              <a:t>ELSEIF (num1 = num2) then</a:t>
            </a:r>
          </a:p>
          <a:p>
            <a:r>
              <a:rPr lang="en-IN" dirty="0" err="1"/>
              <a:t>dbms_output.put_line</a:t>
            </a:r>
            <a:r>
              <a:rPr lang="en-IN" dirty="0"/>
              <a:t>('both are equal');</a:t>
            </a:r>
          </a:p>
          <a:p>
            <a:r>
              <a:rPr lang="en-IN" dirty="0"/>
              <a:t> </a:t>
            </a:r>
          </a:p>
          <a:p>
            <a:r>
              <a:rPr lang="en-IN" dirty="0"/>
              <a:t>ELSE</a:t>
            </a:r>
          </a:p>
          <a:p>
            <a:r>
              <a:rPr lang="en-IN" dirty="0" err="1"/>
              <a:t>dbms_output.put_line</a:t>
            </a:r>
            <a:r>
              <a:rPr lang="en-IN" dirty="0"/>
              <a:t>('num2 is greater');</a:t>
            </a:r>
          </a:p>
          <a:p>
            <a:r>
              <a:rPr lang="en-IN" dirty="0"/>
              <a:t>end if;</a:t>
            </a:r>
          </a:p>
          <a:p>
            <a:r>
              <a:rPr lang="en-IN" dirty="0"/>
              <a:t> </a:t>
            </a:r>
          </a:p>
          <a:p>
            <a:r>
              <a:rPr lang="en-IN" dirty="0" err="1"/>
              <a:t>dbms_output.put_line</a:t>
            </a:r>
            <a:r>
              <a:rPr lang="en-IN" dirty="0"/>
              <a:t>('End of Program');</a:t>
            </a:r>
          </a:p>
          <a:p>
            <a:r>
              <a:rPr lang="en-IN" dirty="0"/>
              <a:t>end;</a:t>
            </a:r>
          </a:p>
        </p:txBody>
      </p:sp>
    </p:spTree>
    <p:extLst>
      <p:ext uri="{BB962C8B-B14F-4D97-AF65-F5344CB8AC3E}">
        <p14:creationId xmlns:p14="http://schemas.microsoft.com/office/powerpoint/2010/main" val="1419800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F108-9A92-7F62-DE96-81FBCDC51F6F}"/>
              </a:ext>
            </a:extLst>
          </p:cNvPr>
          <p:cNvSpPr>
            <a:spLocks noGrp="1"/>
          </p:cNvSpPr>
          <p:nvPr>
            <p:ph type="title"/>
          </p:nvPr>
        </p:nvSpPr>
        <p:spPr/>
        <p:txBody>
          <a:bodyPr/>
          <a:lstStyle/>
          <a:p>
            <a:r>
              <a:rPr lang="en-IN" dirty="0"/>
              <a:t>Nested If Else</a:t>
            </a:r>
          </a:p>
        </p:txBody>
      </p:sp>
      <p:sp>
        <p:nvSpPr>
          <p:cNvPr id="3" name="Content Placeholder 2">
            <a:extLst>
              <a:ext uri="{FF2B5EF4-FFF2-40B4-BE49-F238E27FC236}">
                <a16:creationId xmlns:a16="http://schemas.microsoft.com/office/drawing/2014/main" id="{9AE4744F-D444-4170-37EF-D3F55D5856D9}"/>
              </a:ext>
            </a:extLst>
          </p:cNvPr>
          <p:cNvSpPr>
            <a:spLocks noGrp="1"/>
          </p:cNvSpPr>
          <p:nvPr>
            <p:ph idx="1"/>
          </p:nvPr>
        </p:nvSpPr>
        <p:spPr/>
        <p:txBody>
          <a:bodyPr>
            <a:normAutofit fontScale="85000" lnSpcReduction="20000"/>
          </a:bodyPr>
          <a:lstStyle/>
          <a:p>
            <a:r>
              <a:rPr lang="en-US" dirty="0"/>
              <a:t>Syntax </a:t>
            </a:r>
          </a:p>
          <a:p>
            <a:r>
              <a:rPr lang="en-US" dirty="0"/>
              <a:t>IF( </a:t>
            </a:r>
            <a:r>
              <a:rPr lang="en-US" dirty="0" err="1"/>
              <a:t>boolean_expression</a:t>
            </a:r>
            <a:r>
              <a:rPr lang="en-US" dirty="0"/>
              <a:t> 1)</a:t>
            </a:r>
          </a:p>
          <a:p>
            <a:r>
              <a:rPr lang="en-US" dirty="0"/>
              <a:t>THEN </a:t>
            </a:r>
          </a:p>
          <a:p>
            <a:r>
              <a:rPr lang="en-US" dirty="0"/>
              <a:t>-- executes when the </a:t>
            </a:r>
            <a:r>
              <a:rPr lang="en-US" dirty="0" err="1"/>
              <a:t>boolean</a:t>
            </a:r>
            <a:r>
              <a:rPr lang="en-US" dirty="0"/>
              <a:t> expression 1 is true IF(</a:t>
            </a:r>
            <a:r>
              <a:rPr lang="en-US" dirty="0" err="1"/>
              <a:t>boolean_expression</a:t>
            </a:r>
            <a:r>
              <a:rPr lang="en-US" dirty="0"/>
              <a:t> 2) </a:t>
            </a:r>
          </a:p>
          <a:p>
            <a:r>
              <a:rPr lang="en-US" dirty="0"/>
              <a:t>THEN</a:t>
            </a:r>
          </a:p>
          <a:p>
            <a:r>
              <a:rPr lang="en-US" dirty="0"/>
              <a:t> -- executes </a:t>
            </a:r>
          </a:p>
          <a:p>
            <a:r>
              <a:rPr lang="en-US" dirty="0"/>
              <a:t>when the </a:t>
            </a:r>
            <a:r>
              <a:rPr lang="en-US" dirty="0" err="1"/>
              <a:t>boolean</a:t>
            </a:r>
            <a:r>
              <a:rPr lang="en-US" dirty="0"/>
              <a:t> expression 2 is true sequence-of-statements; </a:t>
            </a:r>
          </a:p>
          <a:p>
            <a:r>
              <a:rPr lang="en-US" dirty="0"/>
              <a:t>END IF; </a:t>
            </a:r>
          </a:p>
          <a:p>
            <a:r>
              <a:rPr lang="en-US" dirty="0"/>
              <a:t>ELSE </a:t>
            </a:r>
          </a:p>
          <a:p>
            <a:r>
              <a:rPr lang="en-US" dirty="0"/>
              <a:t>-- executes </a:t>
            </a:r>
          </a:p>
          <a:p>
            <a:r>
              <a:rPr lang="en-US" dirty="0"/>
              <a:t>when the </a:t>
            </a:r>
            <a:r>
              <a:rPr lang="en-US" dirty="0" err="1"/>
              <a:t>boolean</a:t>
            </a:r>
            <a:r>
              <a:rPr lang="en-US" dirty="0"/>
              <a:t> expression 1 is not true else-statements; </a:t>
            </a:r>
          </a:p>
          <a:p>
            <a:r>
              <a:rPr lang="en-US" dirty="0"/>
              <a:t>END IF;</a:t>
            </a:r>
            <a:endParaRPr lang="en-IN" dirty="0"/>
          </a:p>
        </p:txBody>
      </p:sp>
    </p:spTree>
    <p:extLst>
      <p:ext uri="{BB962C8B-B14F-4D97-AF65-F5344CB8AC3E}">
        <p14:creationId xmlns:p14="http://schemas.microsoft.com/office/powerpoint/2010/main" val="2589586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3470-A11E-9B93-C962-F00484A7A5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E8937F-9A0E-BD31-4182-9E72CC63C264}"/>
              </a:ext>
            </a:extLst>
          </p:cNvPr>
          <p:cNvSpPr>
            <a:spLocks noGrp="1"/>
          </p:cNvSpPr>
          <p:nvPr>
            <p:ph idx="1"/>
          </p:nvPr>
        </p:nvSpPr>
        <p:spPr/>
        <p:txBody>
          <a:bodyPr>
            <a:normAutofit fontScale="40000" lnSpcReduction="20000"/>
          </a:bodyPr>
          <a:lstStyle/>
          <a:p>
            <a:r>
              <a:rPr lang="en-US" dirty="0"/>
              <a:t>DECLARE </a:t>
            </a:r>
          </a:p>
          <a:p>
            <a:r>
              <a:rPr lang="en-US" dirty="0"/>
              <a:t>a NUMBER :=10; </a:t>
            </a:r>
          </a:p>
          <a:p>
            <a:r>
              <a:rPr lang="en-US" dirty="0"/>
              <a:t>b NUMBER :=15; </a:t>
            </a:r>
          </a:p>
          <a:p>
            <a:r>
              <a:rPr lang="en-US" dirty="0"/>
              <a:t>c NUMBER :=20;</a:t>
            </a:r>
          </a:p>
          <a:p>
            <a:r>
              <a:rPr lang="en-US" dirty="0"/>
              <a:t>BEGIN</a:t>
            </a:r>
          </a:p>
          <a:p>
            <a:r>
              <a:rPr lang="en-US" dirty="0" err="1"/>
              <a:t>dbms_output.put_line</a:t>
            </a:r>
            <a:r>
              <a:rPr lang="en-US" dirty="0"/>
              <a:t>('Program started.' );</a:t>
            </a:r>
          </a:p>
          <a:p>
            <a:r>
              <a:rPr lang="en-US" dirty="0"/>
              <a:t>IF( a &gt; b)THEN</a:t>
            </a:r>
          </a:p>
          <a:p>
            <a:r>
              <a:rPr lang="en-US" dirty="0"/>
              <a:t>/*Nested-if l */</a:t>
            </a:r>
          </a:p>
          <a:p>
            <a:r>
              <a:rPr lang="en-US" dirty="0"/>
              <a:t>	</a:t>
            </a:r>
            <a:r>
              <a:rPr lang="en-US" dirty="0" err="1"/>
              <a:t>dbms_output.put_line</a:t>
            </a:r>
            <a:r>
              <a:rPr lang="en-US" dirty="0"/>
              <a:t>('Checking Nested-IF 1'); </a:t>
            </a:r>
          </a:p>
          <a:p>
            <a:r>
              <a:rPr lang="en-US" dirty="0"/>
              <a:t>	IF( a &gt; c ) THEN</a:t>
            </a:r>
          </a:p>
          <a:p>
            <a:r>
              <a:rPr lang="en-US" dirty="0"/>
              <a:t>	</a:t>
            </a:r>
            <a:r>
              <a:rPr lang="en-US" dirty="0" err="1"/>
              <a:t>dbms_output.put_line</a:t>
            </a:r>
            <a:r>
              <a:rPr lang="en-US" dirty="0"/>
              <a:t>('A is greatest'); </a:t>
            </a:r>
          </a:p>
          <a:p>
            <a:r>
              <a:rPr lang="en-US" dirty="0"/>
              <a:t>	ELSE</a:t>
            </a:r>
          </a:p>
          <a:p>
            <a:r>
              <a:rPr lang="en-US" dirty="0"/>
              <a:t>	</a:t>
            </a:r>
            <a:r>
              <a:rPr lang="en-US" dirty="0" err="1"/>
              <a:t>dbms_output.put_line</a:t>
            </a:r>
            <a:r>
              <a:rPr lang="en-US" dirty="0"/>
              <a:t>('C is greatest'); </a:t>
            </a:r>
          </a:p>
          <a:p>
            <a:r>
              <a:rPr lang="en-US" dirty="0"/>
              <a:t>	END IF;</a:t>
            </a:r>
          </a:p>
          <a:p>
            <a:r>
              <a:rPr lang="en-US" dirty="0"/>
              <a:t>ELSE</a:t>
            </a:r>
          </a:p>
          <a:p>
            <a:r>
              <a:rPr lang="en-US" dirty="0"/>
              <a:t>/*Nested-if2 */</a:t>
            </a:r>
          </a:p>
          <a:p>
            <a:r>
              <a:rPr lang="en-US" dirty="0"/>
              <a:t>	</a:t>
            </a:r>
            <a:r>
              <a:rPr lang="en-US" dirty="0" err="1"/>
              <a:t>dbms_output.put_line</a:t>
            </a:r>
            <a:r>
              <a:rPr lang="en-US" dirty="0"/>
              <a:t>('Checking Nested-IF 2' ); </a:t>
            </a:r>
          </a:p>
          <a:p>
            <a:r>
              <a:rPr lang="en-US" dirty="0"/>
              <a:t>	IF( b &gt; c ) THEN</a:t>
            </a:r>
          </a:p>
          <a:p>
            <a:r>
              <a:rPr lang="en-US" dirty="0"/>
              <a:t>	</a:t>
            </a:r>
            <a:r>
              <a:rPr lang="en-US" dirty="0" err="1"/>
              <a:t>dbms_output.put_line</a:t>
            </a:r>
            <a:r>
              <a:rPr lang="en-US" dirty="0"/>
              <a:t>('B is greatest' ); </a:t>
            </a:r>
          </a:p>
          <a:p>
            <a:r>
              <a:rPr lang="en-US" dirty="0"/>
              <a:t>	ELSE</a:t>
            </a:r>
          </a:p>
          <a:p>
            <a:r>
              <a:rPr lang="en-US" dirty="0"/>
              <a:t>	</a:t>
            </a:r>
            <a:r>
              <a:rPr lang="en-US" dirty="0" err="1"/>
              <a:t>dbms_output.put_line</a:t>
            </a:r>
            <a:r>
              <a:rPr lang="en-US" dirty="0"/>
              <a:t>('C is greatest' ); </a:t>
            </a:r>
          </a:p>
          <a:p>
            <a:r>
              <a:rPr lang="en-US" dirty="0"/>
              <a:t>	END IF;</a:t>
            </a:r>
          </a:p>
          <a:p>
            <a:r>
              <a:rPr lang="en-US" dirty="0"/>
              <a:t>END IF;</a:t>
            </a:r>
          </a:p>
          <a:p>
            <a:r>
              <a:rPr lang="en-US"/>
              <a:t>End;</a:t>
            </a:r>
            <a:endParaRPr lang="en-IN" dirty="0"/>
          </a:p>
        </p:txBody>
      </p:sp>
    </p:spTree>
    <p:extLst>
      <p:ext uri="{BB962C8B-B14F-4D97-AF65-F5344CB8AC3E}">
        <p14:creationId xmlns:p14="http://schemas.microsoft.com/office/powerpoint/2010/main" val="1046151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Iterative</a:t>
            </a:r>
            <a:br>
              <a:rPr lang="en-US" dirty="0"/>
            </a:b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a:t>Loop</a:t>
            </a:r>
          </a:p>
          <a:p>
            <a:r>
              <a:rPr lang="en-US" dirty="0"/>
              <a:t>While – loop</a:t>
            </a:r>
          </a:p>
          <a:p>
            <a:r>
              <a:rPr lang="en-US" dirty="0"/>
              <a:t>For-loop</a:t>
            </a:r>
          </a:p>
        </p:txBody>
      </p:sp>
    </p:spTree>
    <p:extLst>
      <p:ext uri="{BB962C8B-B14F-4D97-AF65-F5344CB8AC3E}">
        <p14:creationId xmlns:p14="http://schemas.microsoft.com/office/powerpoint/2010/main" val="4245891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pPr marL="0" indent="0">
              <a:buNone/>
            </a:pPr>
            <a:r>
              <a:rPr lang="en-US" dirty="0"/>
              <a:t>Loop</a:t>
            </a:r>
          </a:p>
          <a:p>
            <a:pPr marL="0" indent="0">
              <a:buNone/>
            </a:pPr>
            <a:r>
              <a:rPr lang="en-US" dirty="0"/>
              <a:t>Sequence of statements;</a:t>
            </a:r>
          </a:p>
          <a:p>
            <a:pPr marL="0" indent="0">
              <a:buNone/>
            </a:pPr>
            <a:r>
              <a:rPr lang="en-US" dirty="0"/>
              <a:t>Exit when condition;</a:t>
            </a:r>
          </a:p>
          <a:p>
            <a:pPr marL="0" indent="0">
              <a:buNone/>
            </a:pPr>
            <a:r>
              <a:rPr lang="en-US" dirty="0"/>
              <a:t>End loop;</a:t>
            </a:r>
          </a:p>
        </p:txBody>
      </p:sp>
    </p:spTree>
    <p:extLst>
      <p:ext uri="{BB962C8B-B14F-4D97-AF65-F5344CB8AC3E}">
        <p14:creationId xmlns:p14="http://schemas.microsoft.com/office/powerpoint/2010/main" val="3989338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Example-</a:t>
            </a:r>
          </a:p>
        </p:txBody>
      </p:sp>
      <p:sp>
        <p:nvSpPr>
          <p:cNvPr id="3" name="Content Placeholder 2"/>
          <p:cNvSpPr>
            <a:spLocks noGrp="1"/>
          </p:cNvSpPr>
          <p:nvPr>
            <p:ph idx="1"/>
          </p:nvPr>
        </p:nvSpPr>
        <p:spPr/>
        <p:txBody>
          <a:bodyPr>
            <a:normAutofit lnSpcReduction="10000"/>
          </a:bodyPr>
          <a:lstStyle/>
          <a:p>
            <a:pPr marL="0" indent="0">
              <a:buNone/>
            </a:pPr>
            <a:r>
              <a:rPr lang="en-US" dirty="0"/>
              <a:t>Declare</a:t>
            </a:r>
          </a:p>
          <a:p>
            <a:pPr marL="365760" lvl="1" indent="0">
              <a:buNone/>
            </a:pPr>
            <a:r>
              <a:rPr lang="en-US" dirty="0"/>
              <a:t>i number(2);</a:t>
            </a:r>
          </a:p>
          <a:p>
            <a:pPr marL="0" indent="0">
              <a:buNone/>
            </a:pPr>
            <a:r>
              <a:rPr lang="en-US" dirty="0"/>
              <a:t>Begin</a:t>
            </a:r>
          </a:p>
          <a:p>
            <a:pPr marL="365760" lvl="1" indent="0">
              <a:buNone/>
            </a:pPr>
            <a:r>
              <a:rPr lang="en-US" dirty="0"/>
              <a:t>i:=1;</a:t>
            </a:r>
          </a:p>
          <a:p>
            <a:pPr marL="365760" lvl="1" indent="0">
              <a:buNone/>
            </a:pPr>
            <a:r>
              <a:rPr lang="en-US" dirty="0"/>
              <a:t>Loop</a:t>
            </a:r>
          </a:p>
          <a:p>
            <a:pPr marL="365760" lvl="1" indent="0">
              <a:buNone/>
            </a:pPr>
            <a:r>
              <a:rPr lang="en-US" dirty="0"/>
              <a:t>Dbms_output.put_line(i);</a:t>
            </a:r>
          </a:p>
          <a:p>
            <a:pPr marL="365760" lvl="1" indent="0">
              <a:buNone/>
            </a:pPr>
            <a:r>
              <a:rPr lang="en-US" dirty="0"/>
              <a:t>i:=i+1;</a:t>
            </a:r>
          </a:p>
          <a:p>
            <a:pPr marL="365760" lvl="1" indent="0">
              <a:buNone/>
            </a:pPr>
            <a:r>
              <a:rPr lang="en-US" dirty="0"/>
              <a:t>Exit when i&gt;10;</a:t>
            </a:r>
          </a:p>
          <a:p>
            <a:pPr marL="365760" lvl="1" indent="0">
              <a:buNone/>
            </a:pPr>
            <a:r>
              <a:rPr lang="en-US" dirty="0"/>
              <a:t>End loop;</a:t>
            </a:r>
          </a:p>
          <a:p>
            <a:pPr marL="0" indent="0">
              <a:buNone/>
            </a:pPr>
            <a:r>
              <a:rPr lang="en-US" dirty="0"/>
              <a:t>End;</a:t>
            </a:r>
          </a:p>
        </p:txBody>
      </p:sp>
    </p:spTree>
    <p:extLst>
      <p:ext uri="{BB962C8B-B14F-4D97-AF65-F5344CB8AC3E}">
        <p14:creationId xmlns:p14="http://schemas.microsoft.com/office/powerpoint/2010/main" val="2765829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AFCE-0495-FB30-E13B-A7D8496F4FAC}"/>
              </a:ext>
            </a:extLst>
          </p:cNvPr>
          <p:cNvSpPr>
            <a:spLocks noGrp="1"/>
          </p:cNvSpPr>
          <p:nvPr>
            <p:ph type="title"/>
          </p:nvPr>
        </p:nvSpPr>
        <p:spPr/>
        <p:txBody>
          <a:bodyPr/>
          <a:lstStyle/>
          <a:p>
            <a:r>
              <a:rPr lang="en-IN" dirty="0"/>
              <a:t>Example using While loop</a:t>
            </a:r>
          </a:p>
        </p:txBody>
      </p:sp>
      <p:sp>
        <p:nvSpPr>
          <p:cNvPr id="3" name="Content Placeholder 2">
            <a:extLst>
              <a:ext uri="{FF2B5EF4-FFF2-40B4-BE49-F238E27FC236}">
                <a16:creationId xmlns:a16="http://schemas.microsoft.com/office/drawing/2014/main" id="{43922EAA-87DD-4C0A-8F33-19415A25E3BA}"/>
              </a:ext>
            </a:extLst>
          </p:cNvPr>
          <p:cNvSpPr>
            <a:spLocks noGrp="1"/>
          </p:cNvSpPr>
          <p:nvPr>
            <p:ph idx="1"/>
          </p:nvPr>
        </p:nvSpPr>
        <p:spPr/>
        <p:txBody>
          <a:bodyPr>
            <a:normAutofit fontScale="85000" lnSpcReduction="20000"/>
          </a:bodyPr>
          <a:lstStyle/>
          <a:p>
            <a:r>
              <a:rPr lang="en-US" dirty="0"/>
              <a:t>declare </a:t>
            </a:r>
          </a:p>
          <a:p>
            <a:r>
              <a:rPr lang="en-US" dirty="0"/>
              <a:t>a number;</a:t>
            </a:r>
          </a:p>
          <a:p>
            <a:r>
              <a:rPr lang="en-US" dirty="0"/>
              <a:t>b number;</a:t>
            </a:r>
          </a:p>
          <a:p>
            <a:r>
              <a:rPr lang="en-US" dirty="0"/>
              <a:t>begin </a:t>
            </a:r>
          </a:p>
          <a:p>
            <a:r>
              <a:rPr lang="en-US" dirty="0"/>
              <a:t>a:=0;</a:t>
            </a:r>
          </a:p>
          <a:p>
            <a:r>
              <a:rPr lang="en-US" dirty="0"/>
              <a:t>b:=:b;</a:t>
            </a:r>
          </a:p>
          <a:p>
            <a:r>
              <a:rPr lang="en-US" dirty="0"/>
              <a:t>while a&lt;b</a:t>
            </a:r>
          </a:p>
          <a:p>
            <a:r>
              <a:rPr lang="en-US" dirty="0"/>
              <a:t>loop</a:t>
            </a:r>
          </a:p>
          <a:p>
            <a:r>
              <a:rPr lang="en-US" dirty="0"/>
              <a:t>a:=a+1;</a:t>
            </a:r>
          </a:p>
          <a:p>
            <a:r>
              <a:rPr lang="en-US" dirty="0" err="1"/>
              <a:t>dbms_output.put_line</a:t>
            </a:r>
            <a:r>
              <a:rPr lang="en-US" dirty="0"/>
              <a:t>(a);</a:t>
            </a:r>
          </a:p>
          <a:p>
            <a:r>
              <a:rPr lang="en-US" dirty="0"/>
              <a:t>end loop;</a:t>
            </a:r>
          </a:p>
          <a:p>
            <a:r>
              <a:rPr lang="en-US" dirty="0"/>
              <a:t>end;</a:t>
            </a:r>
          </a:p>
          <a:p>
            <a:endParaRPr lang="en-IN" dirty="0"/>
          </a:p>
        </p:txBody>
      </p:sp>
    </p:spTree>
    <p:extLst>
      <p:ext uri="{BB962C8B-B14F-4D97-AF65-F5344CB8AC3E}">
        <p14:creationId xmlns:p14="http://schemas.microsoft.com/office/powerpoint/2010/main" val="950065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Example-</a:t>
            </a:r>
          </a:p>
        </p:txBody>
      </p:sp>
      <p:sp>
        <p:nvSpPr>
          <p:cNvPr id="3" name="Content Placeholder 2"/>
          <p:cNvSpPr>
            <a:spLocks noGrp="1"/>
          </p:cNvSpPr>
          <p:nvPr>
            <p:ph idx="1"/>
          </p:nvPr>
        </p:nvSpPr>
        <p:spPr/>
        <p:txBody>
          <a:bodyPr>
            <a:normAutofit lnSpcReduction="10000"/>
          </a:bodyPr>
          <a:lstStyle/>
          <a:p>
            <a:pPr marL="0" indent="0">
              <a:buNone/>
            </a:pPr>
            <a:r>
              <a:rPr lang="en-US" dirty="0"/>
              <a:t>Declare</a:t>
            </a:r>
          </a:p>
          <a:p>
            <a:pPr marL="365760" lvl="1" indent="0">
              <a:buNone/>
            </a:pPr>
            <a:r>
              <a:rPr lang="en-US" dirty="0"/>
              <a:t>A number(2);</a:t>
            </a:r>
          </a:p>
          <a:p>
            <a:pPr marL="0" indent="0">
              <a:buNone/>
            </a:pPr>
            <a:r>
              <a:rPr lang="en-US" dirty="0"/>
              <a:t>Begin</a:t>
            </a:r>
          </a:p>
          <a:p>
            <a:pPr marL="365760" lvl="1" indent="0">
              <a:buNone/>
            </a:pPr>
            <a:r>
              <a:rPr lang="en-US" dirty="0"/>
              <a:t>A:=1;</a:t>
            </a:r>
          </a:p>
          <a:p>
            <a:pPr marL="365760" lvl="1" indent="0">
              <a:buNone/>
            </a:pPr>
            <a:r>
              <a:rPr lang="en-US" dirty="0"/>
              <a:t>While a&lt;=10</a:t>
            </a:r>
          </a:p>
          <a:p>
            <a:pPr marL="365760" lvl="1" indent="0">
              <a:buNone/>
            </a:pPr>
            <a:r>
              <a:rPr lang="en-US" dirty="0"/>
              <a:t>Loop</a:t>
            </a:r>
          </a:p>
          <a:p>
            <a:pPr marL="365760" lvl="1" indent="0">
              <a:buNone/>
            </a:pPr>
            <a:r>
              <a:rPr lang="en-US" dirty="0"/>
              <a:t>Dbms_output.put_line(a*a);</a:t>
            </a:r>
          </a:p>
          <a:p>
            <a:pPr marL="365760" lvl="1" indent="0">
              <a:buNone/>
            </a:pPr>
            <a:r>
              <a:rPr lang="en-US" dirty="0"/>
              <a:t>A:=a+1;</a:t>
            </a:r>
          </a:p>
          <a:p>
            <a:pPr marL="365760" lvl="1" indent="0">
              <a:buNone/>
            </a:pPr>
            <a:r>
              <a:rPr lang="en-US" dirty="0"/>
              <a:t>End loop;</a:t>
            </a:r>
          </a:p>
          <a:p>
            <a:pPr marL="0" indent="0">
              <a:buNone/>
            </a:pPr>
            <a:r>
              <a:rPr lang="en-US" dirty="0"/>
              <a:t>End;</a:t>
            </a:r>
          </a:p>
          <a:p>
            <a:endParaRPr lang="en-US" dirty="0"/>
          </a:p>
        </p:txBody>
      </p:sp>
    </p:spTree>
    <p:extLst>
      <p:ext uri="{BB962C8B-B14F-4D97-AF65-F5344CB8AC3E}">
        <p14:creationId xmlns:p14="http://schemas.microsoft.com/office/powerpoint/2010/main" val="2660822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94E4-30D9-A7F5-0230-A2B76C6430EE}"/>
              </a:ext>
            </a:extLst>
          </p:cNvPr>
          <p:cNvSpPr>
            <a:spLocks noGrp="1"/>
          </p:cNvSpPr>
          <p:nvPr>
            <p:ph type="title"/>
          </p:nvPr>
        </p:nvSpPr>
        <p:spPr/>
        <p:txBody>
          <a:bodyPr/>
          <a:lstStyle/>
          <a:p>
            <a:r>
              <a:rPr lang="en-IN" dirty="0"/>
              <a:t>Example using for loop</a:t>
            </a:r>
          </a:p>
        </p:txBody>
      </p:sp>
      <p:sp>
        <p:nvSpPr>
          <p:cNvPr id="3" name="Content Placeholder 2">
            <a:extLst>
              <a:ext uri="{FF2B5EF4-FFF2-40B4-BE49-F238E27FC236}">
                <a16:creationId xmlns:a16="http://schemas.microsoft.com/office/drawing/2014/main" id="{0C28CC2B-4DBF-E98E-C7C5-DBC582617862}"/>
              </a:ext>
            </a:extLst>
          </p:cNvPr>
          <p:cNvSpPr>
            <a:spLocks noGrp="1"/>
          </p:cNvSpPr>
          <p:nvPr>
            <p:ph idx="1"/>
          </p:nvPr>
        </p:nvSpPr>
        <p:spPr/>
        <p:txBody>
          <a:bodyPr/>
          <a:lstStyle/>
          <a:p>
            <a:r>
              <a:rPr lang="en-US" dirty="0"/>
              <a:t>declare </a:t>
            </a:r>
          </a:p>
          <a:p>
            <a:r>
              <a:rPr lang="en-US" dirty="0"/>
              <a:t>a number(2);</a:t>
            </a:r>
          </a:p>
          <a:p>
            <a:r>
              <a:rPr lang="en-US" dirty="0"/>
              <a:t>begin</a:t>
            </a:r>
          </a:p>
          <a:p>
            <a:r>
              <a:rPr lang="en-US" dirty="0"/>
              <a:t>for a in 0..10</a:t>
            </a:r>
          </a:p>
          <a:p>
            <a:r>
              <a:rPr lang="en-US" dirty="0"/>
              <a:t>loop</a:t>
            </a:r>
          </a:p>
          <a:p>
            <a:r>
              <a:rPr lang="en-US" dirty="0" err="1"/>
              <a:t>dbms_output.put_line</a:t>
            </a:r>
            <a:r>
              <a:rPr lang="en-US" dirty="0"/>
              <a:t>(a);</a:t>
            </a:r>
          </a:p>
          <a:p>
            <a:r>
              <a:rPr lang="en-US" dirty="0"/>
              <a:t>end loop;</a:t>
            </a:r>
          </a:p>
          <a:p>
            <a:r>
              <a:rPr lang="en-US" dirty="0"/>
              <a:t>end;</a:t>
            </a:r>
          </a:p>
          <a:p>
            <a:endParaRPr lang="en-IN" dirty="0"/>
          </a:p>
        </p:txBody>
      </p:sp>
    </p:spTree>
    <p:extLst>
      <p:ext uri="{BB962C8B-B14F-4D97-AF65-F5344CB8AC3E}">
        <p14:creationId xmlns:p14="http://schemas.microsoft.com/office/powerpoint/2010/main" val="379200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pl/</a:t>
            </a:r>
            <a:r>
              <a:rPr lang="en-US" dirty="0" err="1"/>
              <a:t>sql</a:t>
            </a:r>
            <a:endParaRPr lang="en-US" dirty="0"/>
          </a:p>
        </p:txBody>
      </p:sp>
      <p:sp>
        <p:nvSpPr>
          <p:cNvPr id="3" name="Content Placeholder 2"/>
          <p:cNvSpPr>
            <a:spLocks noGrp="1"/>
          </p:cNvSpPr>
          <p:nvPr>
            <p:ph idx="1"/>
          </p:nvPr>
        </p:nvSpPr>
        <p:spPr>
          <a:xfrm>
            <a:off x="381000" y="1905000"/>
            <a:ext cx="8305800" cy="4389120"/>
          </a:xfrm>
        </p:spPr>
        <p:txBody>
          <a:bodyPr>
            <a:normAutofit/>
          </a:bodyPr>
          <a:lstStyle/>
          <a:p>
            <a:r>
              <a:rPr lang="en-US" dirty="0"/>
              <a:t>Pl/</a:t>
            </a:r>
            <a:r>
              <a:rPr lang="en-US" dirty="0" err="1"/>
              <a:t>sql</a:t>
            </a:r>
            <a:r>
              <a:rPr lang="en-US" dirty="0"/>
              <a:t> engine executes pl/</a:t>
            </a:r>
            <a:r>
              <a:rPr lang="en-US" dirty="0" err="1"/>
              <a:t>sql</a:t>
            </a:r>
            <a:r>
              <a:rPr lang="en-US" dirty="0"/>
              <a:t> blocks.</a:t>
            </a:r>
          </a:p>
          <a:p>
            <a:r>
              <a:rPr lang="en-US" dirty="0"/>
              <a:t>Pl/</a:t>
            </a:r>
            <a:r>
              <a:rPr lang="en-US" dirty="0" err="1"/>
              <a:t>sql</a:t>
            </a:r>
            <a:r>
              <a:rPr lang="en-US" dirty="0"/>
              <a:t> engine executes only the procedural statements and send the </a:t>
            </a:r>
            <a:r>
              <a:rPr lang="en-US" dirty="0" err="1"/>
              <a:t>sql</a:t>
            </a:r>
            <a:r>
              <a:rPr lang="en-US" dirty="0"/>
              <a:t> statements to </a:t>
            </a:r>
            <a:r>
              <a:rPr lang="en-US" dirty="0" err="1"/>
              <a:t>sql</a:t>
            </a:r>
            <a:r>
              <a:rPr lang="en-US" dirty="0"/>
              <a:t> statement executor in the oracle server</a:t>
            </a:r>
          </a:p>
          <a:p>
            <a:r>
              <a:rPr lang="en-US" dirty="0"/>
              <a:t>Pl/</a:t>
            </a:r>
            <a:r>
              <a:rPr lang="en-US" dirty="0" err="1"/>
              <a:t>sql</a:t>
            </a:r>
            <a:r>
              <a:rPr lang="en-US" dirty="0"/>
              <a:t> engine resides in the oracle server </a:t>
            </a:r>
          </a:p>
          <a:p>
            <a:r>
              <a:rPr lang="en-US" dirty="0"/>
              <a:t>The call to the oracle engine needs to be made only once to execute any number of </a:t>
            </a:r>
            <a:r>
              <a:rPr lang="en-US" dirty="0" err="1"/>
              <a:t>sql</a:t>
            </a:r>
            <a:r>
              <a:rPr lang="en-US" dirty="0"/>
              <a:t> statements </a:t>
            </a:r>
          </a:p>
          <a:p>
            <a:r>
              <a:rPr lang="en-US" dirty="0"/>
              <a:t>Since the oracle engine is called only one for each block, resulting increased speed of processing as compared to call for each </a:t>
            </a:r>
            <a:r>
              <a:rPr lang="en-US" dirty="0" err="1"/>
              <a:t>sql</a:t>
            </a:r>
            <a:r>
              <a:rPr lang="en-US" dirty="0"/>
              <a:t> sentence.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 Example-</a:t>
            </a:r>
          </a:p>
        </p:txBody>
      </p:sp>
      <p:sp>
        <p:nvSpPr>
          <p:cNvPr id="3" name="Content Placeholder 2"/>
          <p:cNvSpPr>
            <a:spLocks noGrp="1"/>
          </p:cNvSpPr>
          <p:nvPr>
            <p:ph idx="1"/>
          </p:nvPr>
        </p:nvSpPr>
        <p:spPr/>
        <p:txBody>
          <a:bodyPr>
            <a:normAutofit lnSpcReduction="10000"/>
          </a:bodyPr>
          <a:lstStyle/>
          <a:p>
            <a:pPr marL="0" indent="0">
              <a:buNone/>
            </a:pPr>
            <a:r>
              <a:rPr lang="en-US" dirty="0"/>
              <a:t>declare</a:t>
            </a:r>
          </a:p>
          <a:p>
            <a:pPr marL="0" indent="0">
              <a:buNone/>
            </a:pPr>
            <a:r>
              <a:rPr lang="en-US" dirty="0"/>
              <a:t>Total number;</a:t>
            </a:r>
          </a:p>
          <a:p>
            <a:pPr marL="0" indent="0">
              <a:buNone/>
            </a:pPr>
            <a:r>
              <a:rPr lang="en-US" dirty="0" err="1"/>
              <a:t>i</a:t>
            </a:r>
            <a:r>
              <a:rPr lang="en-US" dirty="0"/>
              <a:t> number;</a:t>
            </a:r>
          </a:p>
          <a:p>
            <a:pPr marL="0" indent="0">
              <a:buNone/>
            </a:pPr>
            <a:r>
              <a:rPr lang="en-US" dirty="0"/>
              <a:t>begin</a:t>
            </a:r>
          </a:p>
          <a:p>
            <a:pPr marL="0" indent="0">
              <a:buNone/>
            </a:pPr>
            <a:r>
              <a:rPr lang="en-US" dirty="0"/>
              <a:t>for </a:t>
            </a:r>
            <a:r>
              <a:rPr lang="en-US" dirty="0" err="1"/>
              <a:t>i</a:t>
            </a:r>
            <a:r>
              <a:rPr lang="en-US" dirty="0"/>
              <a:t> in 1..10</a:t>
            </a:r>
          </a:p>
          <a:p>
            <a:pPr marL="0" indent="0">
              <a:buNone/>
            </a:pPr>
            <a:r>
              <a:rPr lang="en-US" dirty="0"/>
              <a:t>loop</a:t>
            </a:r>
          </a:p>
          <a:p>
            <a:pPr marL="0" indent="0">
              <a:buNone/>
            </a:pPr>
            <a:r>
              <a:rPr lang="en-US" dirty="0"/>
              <a:t>Total:= 2*</a:t>
            </a:r>
            <a:r>
              <a:rPr lang="en-US" dirty="0" err="1"/>
              <a:t>i</a:t>
            </a:r>
            <a:r>
              <a:rPr lang="en-US" dirty="0"/>
              <a:t>;</a:t>
            </a:r>
          </a:p>
          <a:p>
            <a:pPr marL="0" indent="0">
              <a:buNone/>
            </a:pPr>
            <a:r>
              <a:rPr lang="en-US" dirty="0" err="1"/>
              <a:t>dbms_output.put_line</a:t>
            </a:r>
            <a:r>
              <a:rPr lang="en-US" dirty="0"/>
              <a:t>('2*'||</a:t>
            </a:r>
            <a:r>
              <a:rPr lang="en-US" dirty="0" err="1"/>
              <a:t>i</a:t>
            </a:r>
            <a:r>
              <a:rPr lang="en-US" dirty="0"/>
              <a:t>||':='|| Total);</a:t>
            </a:r>
          </a:p>
          <a:p>
            <a:pPr marL="0" indent="0">
              <a:buNone/>
            </a:pPr>
            <a:r>
              <a:rPr lang="en-US" dirty="0"/>
              <a:t>end loop;</a:t>
            </a:r>
          </a:p>
          <a:p>
            <a:pPr marL="0" indent="0">
              <a:buNone/>
            </a:pPr>
            <a:r>
              <a:rPr lang="en-US" dirty="0"/>
              <a:t>end;</a:t>
            </a:r>
          </a:p>
        </p:txBody>
      </p:sp>
    </p:spTree>
    <p:extLst>
      <p:ext uri="{BB962C8B-B14F-4D97-AF65-F5344CB8AC3E}">
        <p14:creationId xmlns:p14="http://schemas.microsoft.com/office/powerpoint/2010/main" val="1419519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0BE-5DFB-7582-9EE3-A1D31657D240}"/>
              </a:ext>
            </a:extLst>
          </p:cNvPr>
          <p:cNvSpPr>
            <a:spLocks noGrp="1"/>
          </p:cNvSpPr>
          <p:nvPr>
            <p:ph type="title"/>
          </p:nvPr>
        </p:nvSpPr>
        <p:spPr/>
        <p:txBody>
          <a:bodyPr/>
          <a:lstStyle/>
          <a:p>
            <a:r>
              <a:rPr lang="en-IN" dirty="0"/>
              <a:t>GOTO Statement</a:t>
            </a:r>
          </a:p>
        </p:txBody>
      </p:sp>
      <p:sp>
        <p:nvSpPr>
          <p:cNvPr id="3" name="Content Placeholder 2">
            <a:extLst>
              <a:ext uri="{FF2B5EF4-FFF2-40B4-BE49-F238E27FC236}">
                <a16:creationId xmlns:a16="http://schemas.microsoft.com/office/drawing/2014/main" id="{80C73E17-65FF-7710-6A4D-7AEFEF1D3258}"/>
              </a:ext>
            </a:extLst>
          </p:cNvPr>
          <p:cNvSpPr>
            <a:spLocks noGrp="1"/>
          </p:cNvSpPr>
          <p:nvPr>
            <p:ph idx="1"/>
          </p:nvPr>
        </p:nvSpPr>
        <p:spPr/>
        <p:txBody>
          <a:bodyPr>
            <a:normAutofit fontScale="92500"/>
          </a:bodyPr>
          <a:lstStyle/>
          <a:p>
            <a:r>
              <a:rPr lang="en-US" b="0" i="0" dirty="0">
                <a:solidFill>
                  <a:srgbClr val="000000"/>
                </a:solidFill>
                <a:effectLst/>
                <a:latin typeface="Nunito" pitchFamily="2" charset="0"/>
              </a:rPr>
              <a:t>A </a:t>
            </a:r>
            <a:r>
              <a:rPr lang="en-US" b="1" i="0" dirty="0">
                <a:solidFill>
                  <a:srgbClr val="000000"/>
                </a:solidFill>
                <a:effectLst/>
                <a:latin typeface="Nunito" pitchFamily="2" charset="0"/>
              </a:rPr>
              <a:t>GOTO</a:t>
            </a:r>
            <a:r>
              <a:rPr lang="en-US" b="0" i="0" dirty="0">
                <a:solidFill>
                  <a:srgbClr val="000000"/>
                </a:solidFill>
                <a:effectLst/>
                <a:latin typeface="Nunito" pitchFamily="2" charset="0"/>
              </a:rPr>
              <a:t> statement in PL/SQL programming language provides an unconditional jump from the GOTO to a labeled statement in the same subprogram.</a:t>
            </a:r>
          </a:p>
          <a:p>
            <a:r>
              <a:rPr lang="en-US" b="0" i="0" dirty="0">
                <a:solidFill>
                  <a:srgbClr val="000000"/>
                </a:solidFill>
                <a:effectLst/>
                <a:latin typeface="Nunito" pitchFamily="2" charset="0"/>
              </a:rPr>
              <a:t>The syntax for a GOTO statement in PL/SQL is as follows −</a:t>
            </a:r>
          </a:p>
          <a:p>
            <a:r>
              <a:rPr lang="en-IN" dirty="0"/>
              <a:t>GOTO Label</a:t>
            </a:r>
          </a:p>
          <a:p>
            <a:r>
              <a:rPr lang="en-IN" dirty="0"/>
              <a:t>..</a:t>
            </a:r>
          </a:p>
          <a:p>
            <a:r>
              <a:rPr lang="en-IN" dirty="0"/>
              <a:t>..</a:t>
            </a:r>
          </a:p>
          <a:p>
            <a:r>
              <a:rPr lang="en-IN" dirty="0"/>
              <a:t>&lt;&lt;Label&gt;&gt;</a:t>
            </a:r>
          </a:p>
          <a:p>
            <a:r>
              <a:rPr lang="en-IN" dirty="0"/>
              <a:t>Statement</a:t>
            </a:r>
          </a:p>
        </p:txBody>
      </p:sp>
    </p:spTree>
    <p:extLst>
      <p:ext uri="{BB962C8B-B14F-4D97-AF65-F5344CB8AC3E}">
        <p14:creationId xmlns:p14="http://schemas.microsoft.com/office/powerpoint/2010/main" val="30864048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a:t>Go To Example-</a:t>
            </a:r>
          </a:p>
        </p:txBody>
      </p:sp>
      <p:sp>
        <p:nvSpPr>
          <p:cNvPr id="3" name="Content Placeholder 2"/>
          <p:cNvSpPr>
            <a:spLocks noGrp="1"/>
          </p:cNvSpPr>
          <p:nvPr>
            <p:ph idx="1"/>
          </p:nvPr>
        </p:nvSpPr>
        <p:spPr>
          <a:xfrm>
            <a:off x="457200" y="1600200"/>
            <a:ext cx="8458200" cy="5105400"/>
          </a:xfrm>
        </p:spPr>
        <p:txBody>
          <a:bodyPr>
            <a:normAutofit fontScale="70000" lnSpcReduction="20000"/>
          </a:bodyPr>
          <a:lstStyle/>
          <a:p>
            <a:pPr marL="0" indent="0">
              <a:buNone/>
            </a:pPr>
            <a:r>
              <a:rPr lang="en-US" dirty="0"/>
              <a:t>Declare</a:t>
            </a:r>
          </a:p>
          <a:p>
            <a:pPr marL="365760" lvl="1" indent="0">
              <a:buNone/>
            </a:pPr>
            <a:r>
              <a:rPr lang="en-US" dirty="0"/>
              <a:t>Num1 number(2);</a:t>
            </a:r>
          </a:p>
          <a:p>
            <a:pPr marL="365760" lvl="1" indent="0">
              <a:buNone/>
            </a:pPr>
            <a:r>
              <a:rPr lang="en-US" dirty="0"/>
              <a:t>Num2 number(2);</a:t>
            </a:r>
          </a:p>
          <a:p>
            <a:pPr marL="0" indent="0">
              <a:buNone/>
            </a:pPr>
            <a:r>
              <a:rPr lang="en-US" dirty="0"/>
              <a:t>Begin</a:t>
            </a:r>
          </a:p>
          <a:p>
            <a:pPr marL="365760" lvl="1" indent="0">
              <a:buNone/>
            </a:pPr>
            <a:r>
              <a:rPr lang="en-US" dirty="0"/>
              <a:t>Num1:=:num1;</a:t>
            </a:r>
          </a:p>
          <a:p>
            <a:pPr marL="365760" lvl="1" indent="0">
              <a:buNone/>
            </a:pPr>
            <a:r>
              <a:rPr lang="en-US" dirty="0"/>
              <a:t>Num2:=:num2;</a:t>
            </a:r>
          </a:p>
          <a:p>
            <a:pPr marL="365760" lvl="1" indent="0">
              <a:buNone/>
            </a:pPr>
            <a:r>
              <a:rPr lang="en-US" dirty="0"/>
              <a:t>If num1&gt; num2 then</a:t>
            </a:r>
          </a:p>
          <a:p>
            <a:pPr marL="365760" lvl="1" indent="0">
              <a:buNone/>
            </a:pPr>
            <a:r>
              <a:rPr lang="en-US" dirty="0"/>
              <a:t>Goto p1;</a:t>
            </a:r>
          </a:p>
          <a:p>
            <a:pPr marL="365760" lvl="1" indent="0">
              <a:buNone/>
            </a:pPr>
            <a:r>
              <a:rPr lang="en-US" dirty="0"/>
              <a:t>Else</a:t>
            </a:r>
          </a:p>
          <a:p>
            <a:pPr marL="365760" lvl="1" indent="0">
              <a:buNone/>
            </a:pPr>
            <a:r>
              <a:rPr lang="en-US" dirty="0"/>
              <a:t>Goto p2;</a:t>
            </a:r>
          </a:p>
          <a:p>
            <a:pPr marL="365760" lvl="1" indent="0">
              <a:buNone/>
            </a:pPr>
            <a:r>
              <a:rPr lang="en-US" dirty="0"/>
              <a:t>End if;</a:t>
            </a:r>
          </a:p>
          <a:p>
            <a:pPr marL="365760" lvl="1" indent="0">
              <a:buNone/>
            </a:pPr>
            <a:r>
              <a:rPr lang="en-US" dirty="0"/>
              <a:t>&lt;&lt;p1&gt;&gt;</a:t>
            </a:r>
          </a:p>
          <a:p>
            <a:pPr marL="365760" lvl="1" indent="0">
              <a:buNone/>
            </a:pPr>
            <a:r>
              <a:rPr lang="en-US" dirty="0"/>
              <a:t> Dbms_output.put_line(‘num1 is bigger’);</a:t>
            </a:r>
          </a:p>
          <a:p>
            <a:pPr marL="365760" lvl="1" indent="0">
              <a:buNone/>
            </a:pPr>
            <a:r>
              <a:rPr lang="en-US" dirty="0"/>
              <a:t>Goto p3;</a:t>
            </a:r>
          </a:p>
          <a:p>
            <a:pPr marL="365760" lvl="1" indent="0">
              <a:buNone/>
            </a:pPr>
            <a:r>
              <a:rPr lang="en-US" dirty="0"/>
              <a:t>&lt;&lt;p2&gt;&gt;</a:t>
            </a:r>
          </a:p>
          <a:p>
            <a:pPr marL="365760" lvl="1" indent="0">
              <a:buNone/>
            </a:pPr>
            <a:r>
              <a:rPr lang="en-US" dirty="0"/>
              <a:t>Dbms_output.put_line(‘num2 is bigger’);</a:t>
            </a:r>
          </a:p>
          <a:p>
            <a:pPr marL="365760" lvl="1" indent="0">
              <a:buNone/>
            </a:pPr>
            <a:r>
              <a:rPr lang="en-US" dirty="0"/>
              <a:t>&lt;&lt;p3&gt;&gt;</a:t>
            </a:r>
          </a:p>
          <a:p>
            <a:pPr marL="365760" lvl="1" indent="0">
              <a:buNone/>
            </a:pPr>
            <a:r>
              <a:rPr lang="en-US" dirty="0"/>
              <a:t>Dbms_output.put_line(‘End of Program ‘);</a:t>
            </a:r>
          </a:p>
          <a:p>
            <a:pPr marL="0" indent="0">
              <a:buNone/>
            </a:pPr>
            <a:r>
              <a:rPr lang="en-US" dirty="0"/>
              <a:t>End;</a:t>
            </a:r>
          </a:p>
        </p:txBody>
      </p:sp>
    </p:spTree>
    <p:extLst>
      <p:ext uri="{BB962C8B-B14F-4D97-AF65-F5344CB8AC3E}">
        <p14:creationId xmlns:p14="http://schemas.microsoft.com/office/powerpoint/2010/main" val="2750321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256E-126D-A52C-7114-F378397A3660}"/>
              </a:ext>
            </a:extLst>
          </p:cNvPr>
          <p:cNvSpPr>
            <a:spLocks noGrp="1"/>
          </p:cNvSpPr>
          <p:nvPr>
            <p:ph type="title"/>
          </p:nvPr>
        </p:nvSpPr>
        <p:spPr/>
        <p:txBody>
          <a:bodyPr/>
          <a:lstStyle/>
          <a:p>
            <a:r>
              <a:rPr lang="en-IN" dirty="0"/>
              <a:t>Case Statement</a:t>
            </a:r>
          </a:p>
        </p:txBody>
      </p:sp>
      <p:sp>
        <p:nvSpPr>
          <p:cNvPr id="3" name="Content Placeholder 2">
            <a:extLst>
              <a:ext uri="{FF2B5EF4-FFF2-40B4-BE49-F238E27FC236}">
                <a16:creationId xmlns:a16="http://schemas.microsoft.com/office/drawing/2014/main" id="{8E0B1D2F-F167-644D-6324-79DFAA3C579B}"/>
              </a:ext>
            </a:extLst>
          </p:cNvPr>
          <p:cNvSpPr>
            <a:spLocks noGrp="1"/>
          </p:cNvSpPr>
          <p:nvPr>
            <p:ph idx="1"/>
          </p:nvPr>
        </p:nvSpPr>
        <p:spPr/>
        <p:txBody>
          <a:bodyPr/>
          <a:lstStyle/>
          <a:p>
            <a:r>
              <a:rPr lang="en-US" b="0" i="0" dirty="0">
                <a:solidFill>
                  <a:srgbClr val="000000"/>
                </a:solidFill>
                <a:effectLst/>
                <a:latin typeface="Nunito" pitchFamily="2" charset="0"/>
              </a:rPr>
              <a:t>Like the </a:t>
            </a:r>
            <a:r>
              <a:rPr lang="en-US" b="1" i="0" dirty="0">
                <a:solidFill>
                  <a:srgbClr val="000000"/>
                </a:solidFill>
                <a:effectLst/>
                <a:latin typeface="Nunito" pitchFamily="2" charset="0"/>
              </a:rPr>
              <a:t>IF</a:t>
            </a:r>
            <a:r>
              <a:rPr lang="en-US" b="0" i="0" dirty="0">
                <a:solidFill>
                  <a:srgbClr val="000000"/>
                </a:solidFill>
                <a:effectLst/>
                <a:latin typeface="Nunito" pitchFamily="2" charset="0"/>
              </a:rPr>
              <a:t> statement, the </a:t>
            </a:r>
            <a:r>
              <a:rPr lang="en-US" b="1" i="0" dirty="0">
                <a:solidFill>
                  <a:srgbClr val="000000"/>
                </a:solidFill>
                <a:effectLst/>
                <a:latin typeface="Nunito" pitchFamily="2" charset="0"/>
              </a:rPr>
              <a:t>CASE statement</a:t>
            </a:r>
            <a:r>
              <a:rPr lang="en-US" b="0" i="0" dirty="0">
                <a:solidFill>
                  <a:srgbClr val="000000"/>
                </a:solidFill>
                <a:effectLst/>
                <a:latin typeface="Nunito" pitchFamily="2" charset="0"/>
              </a:rPr>
              <a:t> selects one sequence of statements to execute.</a:t>
            </a:r>
          </a:p>
          <a:p>
            <a:r>
              <a:rPr lang="en-US" b="0" i="0" dirty="0">
                <a:solidFill>
                  <a:srgbClr val="000000"/>
                </a:solidFill>
                <a:effectLst/>
                <a:latin typeface="Nunito" pitchFamily="2" charset="0"/>
              </a:rPr>
              <a:t> However, to select the sequence, the </a:t>
            </a:r>
            <a:r>
              <a:rPr lang="en-US" b="1" i="0" dirty="0">
                <a:solidFill>
                  <a:srgbClr val="000000"/>
                </a:solidFill>
                <a:effectLst/>
                <a:latin typeface="Nunito" pitchFamily="2" charset="0"/>
              </a:rPr>
              <a:t>CASE</a:t>
            </a:r>
            <a:r>
              <a:rPr lang="en-US" b="0" i="0" dirty="0">
                <a:solidFill>
                  <a:srgbClr val="000000"/>
                </a:solidFill>
                <a:effectLst/>
                <a:latin typeface="Nunito" pitchFamily="2" charset="0"/>
              </a:rPr>
              <a:t> statement uses a selector rather than multiple Boolean expressions. </a:t>
            </a:r>
          </a:p>
          <a:p>
            <a:r>
              <a:rPr lang="en-US" b="0" i="0" dirty="0">
                <a:solidFill>
                  <a:srgbClr val="000000"/>
                </a:solidFill>
                <a:effectLst/>
                <a:latin typeface="Nunito" pitchFamily="2" charset="0"/>
              </a:rPr>
              <a:t>A selector is an expression, the value of which is used to select one of several alternatives.</a:t>
            </a:r>
            <a:endParaRPr lang="en-IN" dirty="0"/>
          </a:p>
        </p:txBody>
      </p:sp>
    </p:spTree>
    <p:extLst>
      <p:ext uri="{BB962C8B-B14F-4D97-AF65-F5344CB8AC3E}">
        <p14:creationId xmlns:p14="http://schemas.microsoft.com/office/powerpoint/2010/main" val="2566531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0A12-3244-A23F-CE9F-B7BACBE58B54}"/>
              </a:ext>
            </a:extLst>
          </p:cNvPr>
          <p:cNvSpPr>
            <a:spLocks noGrp="1"/>
          </p:cNvSpPr>
          <p:nvPr>
            <p:ph type="title"/>
          </p:nvPr>
        </p:nvSpPr>
        <p:spPr/>
        <p:txBody>
          <a:bodyPr/>
          <a:lstStyle/>
          <a:p>
            <a:r>
              <a:rPr lang="en-IN" dirty="0"/>
              <a:t>Syntax</a:t>
            </a:r>
          </a:p>
        </p:txBody>
      </p:sp>
      <p:sp>
        <p:nvSpPr>
          <p:cNvPr id="3" name="Content Placeholder 2">
            <a:extLst>
              <a:ext uri="{FF2B5EF4-FFF2-40B4-BE49-F238E27FC236}">
                <a16:creationId xmlns:a16="http://schemas.microsoft.com/office/drawing/2014/main" id="{EDFE8376-E71E-2A5B-4BC2-66F98B70BFB1}"/>
              </a:ext>
            </a:extLst>
          </p:cNvPr>
          <p:cNvSpPr>
            <a:spLocks noGrp="1"/>
          </p:cNvSpPr>
          <p:nvPr>
            <p:ph idx="1"/>
          </p:nvPr>
        </p:nvSpPr>
        <p:spPr/>
        <p:txBody>
          <a:bodyPr/>
          <a:lstStyle/>
          <a:p>
            <a:r>
              <a:rPr lang="en-IN" dirty="0"/>
              <a:t>Case Selector</a:t>
            </a:r>
          </a:p>
          <a:p>
            <a:r>
              <a:rPr lang="en-IN" dirty="0"/>
              <a:t>When ‘Value1’ then S1;</a:t>
            </a:r>
          </a:p>
          <a:p>
            <a:r>
              <a:rPr lang="en-IN" dirty="0"/>
              <a:t>When ‘Value2’ then S2;</a:t>
            </a:r>
          </a:p>
          <a:p>
            <a:r>
              <a:rPr lang="en-IN" dirty="0"/>
              <a:t>When ‘Value3’ then S3;</a:t>
            </a:r>
          </a:p>
          <a:p>
            <a:r>
              <a:rPr lang="en-IN" dirty="0"/>
              <a:t>When ‘Value4’ then S4;</a:t>
            </a:r>
          </a:p>
          <a:p>
            <a:r>
              <a:rPr lang="en-IN" dirty="0"/>
              <a:t>…….</a:t>
            </a:r>
          </a:p>
          <a:p>
            <a:r>
              <a:rPr lang="en-IN" dirty="0"/>
              <a:t>Else Sn; Default Case</a:t>
            </a:r>
          </a:p>
          <a:p>
            <a:r>
              <a:rPr lang="en-IN" dirty="0"/>
              <a:t>End Case;</a:t>
            </a:r>
          </a:p>
          <a:p>
            <a:endParaRPr lang="en-IN" dirty="0"/>
          </a:p>
          <a:p>
            <a:endParaRPr lang="en-IN" dirty="0"/>
          </a:p>
        </p:txBody>
      </p:sp>
    </p:spTree>
    <p:extLst>
      <p:ext uri="{BB962C8B-B14F-4D97-AF65-F5344CB8AC3E}">
        <p14:creationId xmlns:p14="http://schemas.microsoft.com/office/powerpoint/2010/main" val="298718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7042-7F39-0850-5F4A-B83257480D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4FF89B-A608-1173-A860-4F0B18CBBF40}"/>
              </a:ext>
            </a:extLst>
          </p:cNvPr>
          <p:cNvSpPr>
            <a:spLocks noGrp="1"/>
          </p:cNvSpPr>
          <p:nvPr>
            <p:ph idx="1"/>
          </p:nvPr>
        </p:nvSpPr>
        <p:spPr/>
        <p:txBody>
          <a:bodyPr>
            <a:normAutofit fontScale="47500" lnSpcReduction="20000"/>
          </a:bodyPr>
          <a:lstStyle/>
          <a:p>
            <a:r>
              <a:rPr lang="en-IN" dirty="0"/>
              <a:t>DECLARE </a:t>
            </a:r>
          </a:p>
          <a:p>
            <a:r>
              <a:rPr lang="en-IN" dirty="0"/>
              <a:t>   grade char(1) ; </a:t>
            </a:r>
          </a:p>
          <a:p>
            <a:r>
              <a:rPr lang="en-IN" dirty="0"/>
              <a:t>BEGIN </a:t>
            </a:r>
          </a:p>
          <a:p>
            <a:r>
              <a:rPr lang="en-IN" dirty="0"/>
              <a:t>grade := :grade;</a:t>
            </a:r>
          </a:p>
          <a:p>
            <a:r>
              <a:rPr lang="en-IN" dirty="0"/>
              <a:t>   CASE grade </a:t>
            </a:r>
          </a:p>
          <a:p>
            <a:r>
              <a:rPr lang="en-IN" dirty="0"/>
              <a:t>      when 'A’ </a:t>
            </a:r>
          </a:p>
          <a:p>
            <a:r>
              <a:rPr lang="en-IN" dirty="0"/>
              <a:t>then </a:t>
            </a:r>
          </a:p>
          <a:p>
            <a:r>
              <a:rPr lang="en-IN" dirty="0"/>
              <a:t>       </a:t>
            </a:r>
            <a:r>
              <a:rPr lang="en-IN" dirty="0" err="1"/>
              <a:t>dbms_output.put_line</a:t>
            </a:r>
            <a:r>
              <a:rPr lang="en-IN" dirty="0"/>
              <a:t>('Excellent'); </a:t>
            </a:r>
          </a:p>
          <a:p>
            <a:r>
              <a:rPr lang="en-IN" dirty="0"/>
              <a:t>      when 'B’ </a:t>
            </a:r>
          </a:p>
          <a:p>
            <a:r>
              <a:rPr lang="en-IN" dirty="0"/>
              <a:t>then </a:t>
            </a:r>
            <a:r>
              <a:rPr lang="en-IN" dirty="0" err="1"/>
              <a:t>dbms_output.put_line</a:t>
            </a:r>
            <a:r>
              <a:rPr lang="en-IN" dirty="0"/>
              <a:t>('Very good'); </a:t>
            </a:r>
          </a:p>
          <a:p>
            <a:r>
              <a:rPr lang="en-IN" dirty="0"/>
              <a:t>      when ‘C</a:t>
            </a:r>
          </a:p>
          <a:p>
            <a:r>
              <a:rPr lang="en-IN" dirty="0"/>
              <a:t> then </a:t>
            </a:r>
          </a:p>
          <a:p>
            <a:r>
              <a:rPr lang="en-IN" dirty="0" err="1"/>
              <a:t>dbms_output.put_line</a:t>
            </a:r>
            <a:r>
              <a:rPr lang="en-IN" dirty="0"/>
              <a:t>('Well done'); </a:t>
            </a:r>
          </a:p>
          <a:p>
            <a:r>
              <a:rPr lang="en-IN" dirty="0"/>
              <a:t>      when 'D’ </a:t>
            </a:r>
          </a:p>
          <a:p>
            <a:r>
              <a:rPr lang="en-IN" dirty="0"/>
              <a:t>Then</a:t>
            </a:r>
          </a:p>
          <a:p>
            <a:r>
              <a:rPr lang="en-IN" dirty="0"/>
              <a:t>       </a:t>
            </a:r>
            <a:r>
              <a:rPr lang="en-IN" dirty="0" err="1"/>
              <a:t>dbms_output.put_line</a:t>
            </a:r>
            <a:r>
              <a:rPr lang="en-IN" dirty="0"/>
              <a:t>('You passed'); </a:t>
            </a:r>
          </a:p>
          <a:p>
            <a:r>
              <a:rPr lang="en-IN" dirty="0"/>
              <a:t>      when 'F’</a:t>
            </a:r>
          </a:p>
          <a:p>
            <a:r>
              <a:rPr lang="en-IN" dirty="0"/>
              <a:t> then</a:t>
            </a:r>
          </a:p>
          <a:p>
            <a:r>
              <a:rPr lang="en-IN" dirty="0"/>
              <a:t>      </a:t>
            </a:r>
            <a:r>
              <a:rPr lang="en-IN" dirty="0" err="1"/>
              <a:t>dbms_output.put_line</a:t>
            </a:r>
            <a:r>
              <a:rPr lang="en-IN" dirty="0"/>
              <a:t>('Better try again'); </a:t>
            </a:r>
          </a:p>
          <a:p>
            <a:r>
              <a:rPr lang="en-IN" dirty="0"/>
              <a:t>      else </a:t>
            </a:r>
          </a:p>
          <a:p>
            <a:r>
              <a:rPr lang="en-IN" dirty="0"/>
              <a:t>      </a:t>
            </a:r>
            <a:r>
              <a:rPr lang="en-IN" dirty="0" err="1"/>
              <a:t>dbms_output.put_line</a:t>
            </a:r>
            <a:r>
              <a:rPr lang="en-IN" dirty="0"/>
              <a:t>('No such grade'); </a:t>
            </a:r>
          </a:p>
          <a:p>
            <a:r>
              <a:rPr lang="en-IN" dirty="0"/>
              <a:t>   END CASE; </a:t>
            </a:r>
          </a:p>
          <a:p>
            <a:r>
              <a:rPr lang="en-IN" dirty="0"/>
              <a:t>END; </a:t>
            </a:r>
          </a:p>
        </p:txBody>
      </p:sp>
    </p:spTree>
    <p:extLst>
      <p:ext uri="{BB962C8B-B14F-4D97-AF65-F5344CB8AC3E}">
        <p14:creationId xmlns:p14="http://schemas.microsoft.com/office/powerpoint/2010/main" val="2869687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Subprograms</a:t>
            </a:r>
          </a:p>
        </p:txBody>
      </p:sp>
      <p:sp>
        <p:nvSpPr>
          <p:cNvPr id="3" name="Content Placeholder 2"/>
          <p:cNvSpPr>
            <a:spLocks noGrp="1"/>
          </p:cNvSpPr>
          <p:nvPr>
            <p:ph idx="1"/>
          </p:nvPr>
        </p:nvSpPr>
        <p:spPr/>
        <p:txBody>
          <a:bodyPr>
            <a:normAutofit/>
          </a:bodyPr>
          <a:lstStyle/>
          <a:p>
            <a:r>
              <a:rPr lang="en-US" dirty="0"/>
              <a:t>Subprograms allow decomposition of a program into logical units.</a:t>
            </a:r>
          </a:p>
          <a:p>
            <a:r>
              <a:rPr lang="en-US" dirty="0"/>
              <a:t>Subprograms are named pl/</a:t>
            </a:r>
            <a:r>
              <a:rPr lang="en-US" dirty="0" err="1"/>
              <a:t>sql</a:t>
            </a:r>
            <a:r>
              <a:rPr lang="en-US" dirty="0"/>
              <a:t> blocks that can accept parameters and can be invoked are called as subprograms.</a:t>
            </a:r>
          </a:p>
          <a:p>
            <a:r>
              <a:rPr lang="en-US" dirty="0"/>
              <a:t>It is used to develop user defined functions and procedures.</a:t>
            </a:r>
          </a:p>
          <a:p>
            <a:pPr lvl="1"/>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57D3-718A-8747-9C6E-8C9CFE29010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8337C35-FD01-ABE4-94AA-7F06F9EED61B}"/>
              </a:ext>
            </a:extLst>
          </p:cNvPr>
          <p:cNvSpPr>
            <a:spLocks noGrp="1"/>
          </p:cNvSpPr>
          <p:nvPr>
            <p:ph idx="1"/>
          </p:nvPr>
        </p:nvSpPr>
        <p:spPr/>
        <p:txBody>
          <a:bodyPr/>
          <a:lstStyle/>
          <a:p>
            <a:pPr marL="0" indent="0">
              <a:buNone/>
            </a:pPr>
            <a:r>
              <a:rPr lang="en-IN" dirty="0"/>
              <a:t>They can be further classified as:</a:t>
            </a:r>
          </a:p>
          <a:p>
            <a:r>
              <a:rPr lang="en-IN" dirty="0"/>
              <a:t>Local Subprograms</a:t>
            </a:r>
          </a:p>
          <a:p>
            <a:r>
              <a:rPr lang="en-IN" dirty="0"/>
              <a:t>Stored Subprograms</a:t>
            </a:r>
          </a:p>
        </p:txBody>
      </p:sp>
    </p:spTree>
    <p:extLst>
      <p:ext uri="{BB962C8B-B14F-4D97-AF65-F5344CB8AC3E}">
        <p14:creationId xmlns:p14="http://schemas.microsoft.com/office/powerpoint/2010/main" val="4215176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28C8-ADD8-FE66-9BBA-789285157009}"/>
              </a:ext>
            </a:extLst>
          </p:cNvPr>
          <p:cNvSpPr>
            <a:spLocks noGrp="1"/>
          </p:cNvSpPr>
          <p:nvPr>
            <p:ph type="title"/>
          </p:nvPr>
        </p:nvSpPr>
        <p:spPr/>
        <p:txBody>
          <a:bodyPr/>
          <a:lstStyle/>
          <a:p>
            <a:r>
              <a:rPr lang="en-IN" dirty="0"/>
              <a:t>Local Subprogram</a:t>
            </a:r>
          </a:p>
        </p:txBody>
      </p:sp>
      <p:sp>
        <p:nvSpPr>
          <p:cNvPr id="3" name="Content Placeholder 2">
            <a:extLst>
              <a:ext uri="{FF2B5EF4-FFF2-40B4-BE49-F238E27FC236}">
                <a16:creationId xmlns:a16="http://schemas.microsoft.com/office/drawing/2014/main" id="{91ECB8C7-020C-FDF3-2190-494A35A7BDC1}"/>
              </a:ext>
            </a:extLst>
          </p:cNvPr>
          <p:cNvSpPr>
            <a:spLocks noGrp="1"/>
          </p:cNvSpPr>
          <p:nvPr>
            <p:ph idx="1"/>
          </p:nvPr>
        </p:nvSpPr>
        <p:spPr/>
        <p:txBody>
          <a:bodyPr/>
          <a:lstStyle/>
          <a:p>
            <a:r>
              <a:rPr lang="en-IN" dirty="0"/>
              <a:t>Local Subprogram is local to the PL/SQL module, which contain it.</a:t>
            </a:r>
          </a:p>
          <a:p>
            <a:r>
              <a:rPr lang="en-IN" dirty="0"/>
              <a:t>It can be created in the declarative section of PL/SQL module.</a:t>
            </a:r>
          </a:p>
          <a:p>
            <a:r>
              <a:rPr lang="en-IN" dirty="0"/>
              <a:t>It can only be invoked in PLSQL block in which it is created.</a:t>
            </a:r>
          </a:p>
        </p:txBody>
      </p:sp>
    </p:spTree>
    <p:extLst>
      <p:ext uri="{BB962C8B-B14F-4D97-AF65-F5344CB8AC3E}">
        <p14:creationId xmlns:p14="http://schemas.microsoft.com/office/powerpoint/2010/main" val="4263645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3142-8C76-DD11-BD1C-39A133D02E27}"/>
              </a:ext>
            </a:extLst>
          </p:cNvPr>
          <p:cNvSpPr>
            <a:spLocks noGrp="1"/>
          </p:cNvSpPr>
          <p:nvPr>
            <p:ph type="title"/>
          </p:nvPr>
        </p:nvSpPr>
        <p:spPr/>
        <p:txBody>
          <a:bodyPr/>
          <a:lstStyle/>
          <a:p>
            <a:r>
              <a:rPr lang="en-IN" dirty="0"/>
              <a:t>Stored Subprogram</a:t>
            </a:r>
          </a:p>
        </p:txBody>
      </p:sp>
      <p:sp>
        <p:nvSpPr>
          <p:cNvPr id="3" name="Content Placeholder 2">
            <a:extLst>
              <a:ext uri="{FF2B5EF4-FFF2-40B4-BE49-F238E27FC236}">
                <a16:creationId xmlns:a16="http://schemas.microsoft.com/office/drawing/2014/main" id="{A2AD5109-C732-4A26-A248-B0D9AB1DE6E7}"/>
              </a:ext>
            </a:extLst>
          </p:cNvPr>
          <p:cNvSpPr>
            <a:spLocks noGrp="1"/>
          </p:cNvSpPr>
          <p:nvPr>
            <p:ph idx="1"/>
          </p:nvPr>
        </p:nvSpPr>
        <p:spPr/>
        <p:txBody>
          <a:bodyPr/>
          <a:lstStyle/>
          <a:p>
            <a:r>
              <a:rPr lang="en-IN" dirty="0"/>
              <a:t>It is named PLSQL block that has been compiled and stored in oracle database.</a:t>
            </a:r>
          </a:p>
          <a:p>
            <a:r>
              <a:rPr lang="en-IN" dirty="0"/>
              <a:t>It is stored as database object in database as tables are stored.</a:t>
            </a:r>
          </a:p>
          <a:p>
            <a:r>
              <a:rPr lang="en-IN" dirty="0"/>
              <a:t>They are invoked or called by any the PL/SQL block.</a:t>
            </a:r>
          </a:p>
        </p:txBody>
      </p:sp>
    </p:spTree>
    <p:extLst>
      <p:ext uri="{BB962C8B-B14F-4D97-AF65-F5344CB8AC3E}">
        <p14:creationId xmlns:p14="http://schemas.microsoft.com/office/powerpoint/2010/main" val="371244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PL/SQL Language</a:t>
            </a:r>
          </a:p>
        </p:txBody>
      </p:sp>
      <p:sp>
        <p:nvSpPr>
          <p:cNvPr id="3" name="Content Placeholder 2"/>
          <p:cNvSpPr>
            <a:spLocks noGrp="1"/>
          </p:cNvSpPr>
          <p:nvPr>
            <p:ph idx="1"/>
          </p:nvPr>
        </p:nvSpPr>
        <p:spPr/>
        <p:txBody>
          <a:bodyPr>
            <a:normAutofit lnSpcReduction="10000"/>
          </a:bodyPr>
          <a:lstStyle/>
          <a:p>
            <a:r>
              <a:rPr lang="en-US" dirty="0"/>
              <a:t>Consist of following sections</a:t>
            </a:r>
          </a:p>
          <a:p>
            <a:pPr lvl="1"/>
            <a:r>
              <a:rPr lang="en-US" dirty="0"/>
              <a:t>Declare(optional)</a:t>
            </a:r>
          </a:p>
          <a:p>
            <a:pPr lvl="2"/>
            <a:r>
              <a:rPr lang="en-US" dirty="0"/>
              <a:t>Used to declare variables and constants</a:t>
            </a:r>
          </a:p>
          <a:p>
            <a:pPr lvl="2"/>
            <a:r>
              <a:rPr lang="en-US" dirty="0"/>
              <a:t>Is an optional section</a:t>
            </a:r>
          </a:p>
          <a:p>
            <a:pPr lvl="1"/>
            <a:r>
              <a:rPr lang="en-US" dirty="0"/>
              <a:t>Begin(required)</a:t>
            </a:r>
          </a:p>
          <a:p>
            <a:pPr lvl="2"/>
            <a:r>
              <a:rPr lang="en-US" dirty="0"/>
              <a:t>It is the executable section containing the code which is executed when block is run</a:t>
            </a:r>
          </a:p>
          <a:p>
            <a:pPr lvl="1"/>
            <a:r>
              <a:rPr lang="en-US" dirty="0"/>
              <a:t>Exception(optional)</a:t>
            </a:r>
          </a:p>
          <a:p>
            <a:pPr lvl="2"/>
            <a:r>
              <a:rPr lang="en-US" dirty="0"/>
              <a:t>Handles exceptions occurring during processing</a:t>
            </a:r>
          </a:p>
          <a:p>
            <a:pPr lvl="2"/>
            <a:r>
              <a:rPr lang="en-US" dirty="0"/>
              <a:t>Is an optional section.</a:t>
            </a:r>
          </a:p>
          <a:p>
            <a:pPr lvl="1"/>
            <a:r>
              <a:rPr lang="en-US" dirty="0"/>
              <a:t>End;(required)</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0C1C-8B52-4EE2-CAC5-6807350241BD}"/>
              </a:ext>
            </a:extLst>
          </p:cNvPr>
          <p:cNvSpPr>
            <a:spLocks noGrp="1"/>
          </p:cNvSpPr>
          <p:nvPr>
            <p:ph type="title"/>
          </p:nvPr>
        </p:nvSpPr>
        <p:spPr/>
        <p:txBody>
          <a:bodyPr/>
          <a:lstStyle/>
          <a:p>
            <a:r>
              <a:rPr lang="en-IN" dirty="0"/>
              <a:t>Types of Subprograms</a:t>
            </a:r>
          </a:p>
        </p:txBody>
      </p:sp>
      <p:sp>
        <p:nvSpPr>
          <p:cNvPr id="3" name="Content Placeholder 2">
            <a:extLst>
              <a:ext uri="{FF2B5EF4-FFF2-40B4-BE49-F238E27FC236}">
                <a16:creationId xmlns:a16="http://schemas.microsoft.com/office/drawing/2014/main" id="{2C2E67D2-1D90-6947-8732-276AD16FF91C}"/>
              </a:ext>
            </a:extLst>
          </p:cNvPr>
          <p:cNvSpPr>
            <a:spLocks noGrp="1"/>
          </p:cNvSpPr>
          <p:nvPr>
            <p:ph idx="1"/>
          </p:nvPr>
        </p:nvSpPr>
        <p:spPr/>
        <p:txBody>
          <a:bodyPr/>
          <a:lstStyle/>
          <a:p>
            <a:r>
              <a:rPr lang="en-US" dirty="0"/>
              <a:t>Two types</a:t>
            </a:r>
          </a:p>
          <a:p>
            <a:pPr lvl="1"/>
            <a:r>
              <a:rPr lang="en-US" dirty="0"/>
              <a:t>Procedure</a:t>
            </a:r>
          </a:p>
          <a:p>
            <a:pPr lvl="1"/>
            <a:r>
              <a:rPr lang="en-US" dirty="0"/>
              <a:t>Function</a:t>
            </a:r>
          </a:p>
          <a:p>
            <a:endParaRPr lang="en-IN" dirty="0"/>
          </a:p>
        </p:txBody>
      </p:sp>
    </p:spTree>
    <p:extLst>
      <p:ext uri="{BB962C8B-B14F-4D97-AF65-F5344CB8AC3E}">
        <p14:creationId xmlns:p14="http://schemas.microsoft.com/office/powerpoint/2010/main" val="1022711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Vs Function</a:t>
            </a:r>
          </a:p>
        </p:txBody>
      </p:sp>
      <p:sp>
        <p:nvSpPr>
          <p:cNvPr id="3" name="Content Placeholder 2"/>
          <p:cNvSpPr>
            <a:spLocks noGrp="1"/>
          </p:cNvSpPr>
          <p:nvPr>
            <p:ph idx="1"/>
          </p:nvPr>
        </p:nvSpPr>
        <p:spPr/>
        <p:txBody>
          <a:bodyPr/>
          <a:lstStyle/>
          <a:p>
            <a:r>
              <a:rPr lang="en-US" dirty="0"/>
              <a:t>A procedure or a function is a group of </a:t>
            </a:r>
            <a:r>
              <a:rPr lang="en-US" dirty="0" err="1"/>
              <a:t>sql</a:t>
            </a:r>
            <a:r>
              <a:rPr lang="en-US" dirty="0"/>
              <a:t> and pl/</a:t>
            </a:r>
            <a:r>
              <a:rPr lang="en-US" dirty="0" err="1"/>
              <a:t>sql</a:t>
            </a:r>
            <a:r>
              <a:rPr lang="en-US" dirty="0"/>
              <a:t> statements that is used to perform a specific task.</a:t>
            </a:r>
          </a:p>
          <a:p>
            <a:r>
              <a:rPr lang="en-US" dirty="0"/>
              <a:t>A procedure is used to perform an action whereas a function is used to compute a value.</a:t>
            </a:r>
          </a:p>
          <a:p>
            <a:r>
              <a:rPr lang="en-US" dirty="0"/>
              <a:t>A procedure may return no value whereas a function must return a value.</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use subprograms?</a:t>
            </a:r>
          </a:p>
        </p:txBody>
      </p:sp>
      <p:sp>
        <p:nvSpPr>
          <p:cNvPr id="3" name="Content Placeholder 2"/>
          <p:cNvSpPr>
            <a:spLocks noGrp="1"/>
          </p:cNvSpPr>
          <p:nvPr>
            <p:ph idx="1"/>
          </p:nvPr>
        </p:nvSpPr>
        <p:spPr/>
        <p:txBody>
          <a:bodyPr/>
          <a:lstStyle/>
          <a:p>
            <a:r>
              <a:rPr lang="en-US" b="1" dirty="0"/>
              <a:t>Modularity</a:t>
            </a:r>
            <a:r>
              <a:rPr lang="en-US" dirty="0"/>
              <a:t>: It allows a programmer to divide a program into more than one well defined units called modules.</a:t>
            </a:r>
          </a:p>
          <a:p>
            <a:endParaRPr lang="en-US" dirty="0"/>
          </a:p>
          <a:p>
            <a:r>
              <a:rPr lang="en-US" b="1" dirty="0"/>
              <a:t>Reusability</a:t>
            </a:r>
            <a:r>
              <a:rPr lang="en-US" dirty="0"/>
              <a:t>: it enables a subprogram to be used in any number of applications.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04EF-E983-7025-101D-8A7B608D39A6}"/>
              </a:ext>
            </a:extLst>
          </p:cNvPr>
          <p:cNvSpPr>
            <a:spLocks noGrp="1"/>
          </p:cNvSpPr>
          <p:nvPr>
            <p:ph type="title"/>
          </p:nvPr>
        </p:nvSpPr>
        <p:spPr/>
        <p:txBody>
          <a:bodyPr/>
          <a:lstStyle/>
          <a:p>
            <a:r>
              <a:rPr lang="en-US" dirty="0"/>
              <a:t>Creating a Procedure</a:t>
            </a:r>
            <a:endParaRPr lang="en-IN" dirty="0"/>
          </a:p>
        </p:txBody>
      </p:sp>
      <p:sp>
        <p:nvSpPr>
          <p:cNvPr id="3" name="Content Placeholder 2">
            <a:extLst>
              <a:ext uri="{FF2B5EF4-FFF2-40B4-BE49-F238E27FC236}">
                <a16:creationId xmlns:a16="http://schemas.microsoft.com/office/drawing/2014/main" id="{703C35AF-6CE8-3025-C064-4DB16E79EFDA}"/>
              </a:ext>
            </a:extLst>
          </p:cNvPr>
          <p:cNvSpPr>
            <a:spLocks noGrp="1"/>
          </p:cNvSpPr>
          <p:nvPr>
            <p:ph idx="1"/>
          </p:nvPr>
        </p:nvSpPr>
        <p:spPr/>
        <p:txBody>
          <a:bodyPr>
            <a:normAutofit lnSpcReduction="10000"/>
          </a:bodyPr>
          <a:lstStyle/>
          <a:p>
            <a:r>
              <a:rPr lang="en-US" dirty="0"/>
              <a:t>A procedure is created with the CREATE OR REPLACE PROCEDURE statement. </a:t>
            </a:r>
          </a:p>
          <a:p>
            <a:r>
              <a:rPr lang="en-US" dirty="0"/>
              <a:t>The simplified syntax for the CREATE OR REPLACE PROCEDURE statement is as follows −</a:t>
            </a:r>
          </a:p>
          <a:p>
            <a:r>
              <a:rPr lang="en-US" dirty="0"/>
              <a:t> CREATE [OR REPLACE] PROCEDURE </a:t>
            </a:r>
            <a:r>
              <a:rPr lang="en-US" dirty="0" err="1"/>
              <a:t>procedure_name</a:t>
            </a:r>
            <a:r>
              <a:rPr lang="en-US" dirty="0"/>
              <a:t> [(</a:t>
            </a:r>
            <a:r>
              <a:rPr lang="en-US" dirty="0" err="1"/>
              <a:t>parameter_name</a:t>
            </a:r>
            <a:r>
              <a:rPr lang="en-US" dirty="0"/>
              <a:t> [IN | OUT | IN OUT] type [, ...])] </a:t>
            </a:r>
          </a:p>
          <a:p>
            <a:r>
              <a:rPr lang="en-US" dirty="0"/>
              <a:t>{IS | AS} </a:t>
            </a:r>
          </a:p>
          <a:p>
            <a:r>
              <a:rPr lang="en-US" dirty="0"/>
              <a:t>BEGIN &lt; </a:t>
            </a:r>
            <a:r>
              <a:rPr lang="en-US" dirty="0" err="1"/>
              <a:t>procedure_body</a:t>
            </a:r>
            <a:r>
              <a:rPr lang="en-US" dirty="0"/>
              <a:t> &gt;</a:t>
            </a:r>
          </a:p>
          <a:p>
            <a:r>
              <a:rPr lang="en-US" dirty="0"/>
              <a:t> END </a:t>
            </a:r>
            <a:r>
              <a:rPr lang="en-US" dirty="0" err="1"/>
              <a:t>procedure_name</a:t>
            </a:r>
            <a:r>
              <a:rPr lang="en-US" dirty="0"/>
              <a:t>; </a:t>
            </a:r>
          </a:p>
        </p:txBody>
      </p:sp>
    </p:spTree>
    <p:extLst>
      <p:ext uri="{BB962C8B-B14F-4D97-AF65-F5344CB8AC3E}">
        <p14:creationId xmlns:p14="http://schemas.microsoft.com/office/powerpoint/2010/main" val="1410684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2958-BF4F-0D66-1BB8-6EECFB210A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2FB560-468B-78F2-4E01-4F5554E261A3}"/>
              </a:ext>
            </a:extLst>
          </p:cNvPr>
          <p:cNvSpPr>
            <a:spLocks noGrp="1"/>
          </p:cNvSpPr>
          <p:nvPr>
            <p:ph idx="1"/>
          </p:nvPr>
        </p:nvSpPr>
        <p:spPr/>
        <p:txBody>
          <a:bodyPr>
            <a:normAutofit/>
          </a:bodyPr>
          <a:lstStyle/>
          <a:p>
            <a:r>
              <a:rPr lang="en-US" dirty="0"/>
              <a:t>➢ Where procedure-name specifies the name of the procedure. </a:t>
            </a:r>
          </a:p>
          <a:p>
            <a:r>
              <a:rPr lang="en-US" dirty="0"/>
              <a:t>➢ [OR REPLACE] option allows the modification of an existing procedure. </a:t>
            </a:r>
          </a:p>
          <a:p>
            <a:r>
              <a:rPr lang="en-US" dirty="0"/>
              <a:t>➢ The optional parameter list contains name, mode and types of the parameters. </a:t>
            </a:r>
          </a:p>
          <a:p>
            <a:r>
              <a:rPr lang="en-US" dirty="0"/>
              <a:t>➢ procedure-body contains the executable part. </a:t>
            </a:r>
          </a:p>
          <a:p>
            <a:r>
              <a:rPr lang="en-US" dirty="0"/>
              <a:t>➢ The AS keyword is used instead of the IS keyword for creating a standalone procedure</a:t>
            </a:r>
            <a:endParaRPr lang="en-IN" dirty="0"/>
          </a:p>
          <a:p>
            <a:endParaRPr lang="en-IN" dirty="0"/>
          </a:p>
        </p:txBody>
      </p:sp>
    </p:spTree>
    <p:extLst>
      <p:ext uri="{BB962C8B-B14F-4D97-AF65-F5344CB8AC3E}">
        <p14:creationId xmlns:p14="http://schemas.microsoft.com/office/powerpoint/2010/main" val="1668228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5574-64BE-4F4B-CBCC-225001EC3EB8}"/>
              </a:ext>
            </a:extLst>
          </p:cNvPr>
          <p:cNvSpPr>
            <a:spLocks noGrp="1"/>
          </p:cNvSpPr>
          <p:nvPr>
            <p:ph type="title"/>
          </p:nvPr>
        </p:nvSpPr>
        <p:spPr/>
        <p:txBody>
          <a:bodyPr/>
          <a:lstStyle/>
          <a:p>
            <a:r>
              <a:rPr lang="en-IN" dirty="0"/>
              <a:t>Parameter Modes</a:t>
            </a:r>
          </a:p>
        </p:txBody>
      </p:sp>
      <p:sp>
        <p:nvSpPr>
          <p:cNvPr id="3" name="Content Placeholder 2">
            <a:extLst>
              <a:ext uri="{FF2B5EF4-FFF2-40B4-BE49-F238E27FC236}">
                <a16:creationId xmlns:a16="http://schemas.microsoft.com/office/drawing/2014/main" id="{03496BA6-9B70-6488-5A6F-52DFEE0606EE}"/>
              </a:ext>
            </a:extLst>
          </p:cNvPr>
          <p:cNvSpPr>
            <a:spLocks noGrp="1"/>
          </p:cNvSpPr>
          <p:nvPr>
            <p:ph idx="1"/>
          </p:nvPr>
        </p:nvSpPr>
        <p:spPr/>
        <p:txBody>
          <a:bodyPr>
            <a:normAutofit lnSpcReduction="10000"/>
          </a:bodyPr>
          <a:lstStyle/>
          <a:p>
            <a:pPr marL="0" indent="0">
              <a:buNone/>
            </a:pPr>
            <a:r>
              <a:rPr lang="en-US" b="1" dirty="0"/>
              <a:t>IN</a:t>
            </a:r>
            <a:r>
              <a:rPr lang="en-US" dirty="0"/>
              <a:t>: This a </a:t>
            </a:r>
            <a:r>
              <a:rPr lang="en-US" dirty="0" err="1"/>
              <a:t>defalult</a:t>
            </a:r>
            <a:r>
              <a:rPr lang="en-US" dirty="0"/>
              <a:t> mode.</a:t>
            </a:r>
          </a:p>
          <a:p>
            <a:pPr marL="0" indent="0">
              <a:buNone/>
            </a:pPr>
            <a:r>
              <a:rPr lang="en-US" dirty="0"/>
              <a:t>It is read only parameter</a:t>
            </a:r>
          </a:p>
          <a:p>
            <a:r>
              <a:rPr lang="en-US" dirty="0"/>
              <a:t>It represents the value that will be passed from outside</a:t>
            </a:r>
          </a:p>
          <a:p>
            <a:pPr marL="0" indent="0">
              <a:buNone/>
            </a:pPr>
            <a:r>
              <a:rPr lang="en-US" b="1" dirty="0"/>
              <a:t>OUT</a:t>
            </a:r>
            <a:r>
              <a:rPr lang="en-US" dirty="0"/>
              <a:t>: </a:t>
            </a:r>
          </a:p>
          <a:p>
            <a:pPr marL="0" indent="0">
              <a:buNone/>
            </a:pPr>
            <a:r>
              <a:rPr lang="en-US" dirty="0"/>
              <a:t>OUT represents the parameter that will be used to return a value outside of the procedure. </a:t>
            </a:r>
          </a:p>
          <a:p>
            <a:pPr marL="0" indent="0">
              <a:buNone/>
            </a:pPr>
            <a:r>
              <a:rPr lang="en-US" dirty="0"/>
              <a:t>It Return a value to the calling program.</a:t>
            </a:r>
          </a:p>
          <a:p>
            <a:pPr marL="0" indent="0">
              <a:buNone/>
            </a:pPr>
            <a:r>
              <a:rPr lang="en-US" b="1" dirty="0"/>
              <a:t>IN OUT:</a:t>
            </a:r>
          </a:p>
          <a:p>
            <a:pPr marL="0" indent="0">
              <a:buNone/>
            </a:pPr>
            <a:r>
              <a:rPr lang="en-US" dirty="0"/>
              <a:t>Passes an initial value to subprogram and return an updated value to the caller.</a:t>
            </a:r>
          </a:p>
          <a:p>
            <a:endParaRPr lang="en-IN" dirty="0"/>
          </a:p>
        </p:txBody>
      </p:sp>
    </p:spTree>
    <p:extLst>
      <p:ext uri="{BB962C8B-B14F-4D97-AF65-F5344CB8AC3E}">
        <p14:creationId xmlns:p14="http://schemas.microsoft.com/office/powerpoint/2010/main" val="750179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0C0C-4615-3018-CCC0-0ED6B75C81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57F60C-7D48-CD42-124E-6E708486C26B}"/>
              </a:ext>
            </a:extLst>
          </p:cNvPr>
          <p:cNvSpPr>
            <a:spLocks noGrp="1"/>
          </p:cNvSpPr>
          <p:nvPr>
            <p:ph idx="1"/>
          </p:nvPr>
        </p:nvSpPr>
        <p:spPr/>
        <p:txBody>
          <a:bodyPr>
            <a:normAutofit fontScale="92500"/>
          </a:bodyPr>
          <a:lstStyle/>
          <a:p>
            <a:r>
              <a:rPr lang="en-US" dirty="0"/>
              <a:t>The following example creates a simple procedure that displays the string 'Hello World!' on the screen when executed. </a:t>
            </a:r>
          </a:p>
          <a:p>
            <a:r>
              <a:rPr lang="en-US" dirty="0"/>
              <a:t>CREATE OR REPLACE PROCEDURE greetings </a:t>
            </a:r>
          </a:p>
          <a:p>
            <a:r>
              <a:rPr lang="en-US" dirty="0"/>
              <a:t>AS </a:t>
            </a:r>
          </a:p>
          <a:p>
            <a:r>
              <a:rPr lang="en-US" dirty="0"/>
              <a:t>BEGIN </a:t>
            </a:r>
          </a:p>
          <a:p>
            <a:r>
              <a:rPr lang="en-US" dirty="0" err="1"/>
              <a:t>dbms_output.put_line</a:t>
            </a:r>
            <a:r>
              <a:rPr lang="en-US" dirty="0"/>
              <a:t>('Hello World!’); </a:t>
            </a:r>
          </a:p>
          <a:p>
            <a:r>
              <a:rPr lang="en-US" dirty="0"/>
              <a:t>END; / </a:t>
            </a:r>
          </a:p>
          <a:p>
            <a:r>
              <a:rPr lang="en-US" dirty="0"/>
              <a:t>When the above code is executed using the SQL prompt, it will produce the following result − </a:t>
            </a:r>
            <a:r>
              <a:rPr lang="en-US" b="1" dirty="0"/>
              <a:t>Procedure created</a:t>
            </a:r>
            <a:endParaRPr lang="en-IN" b="1" dirty="0"/>
          </a:p>
        </p:txBody>
      </p:sp>
    </p:spTree>
    <p:extLst>
      <p:ext uri="{BB962C8B-B14F-4D97-AF65-F5344CB8AC3E}">
        <p14:creationId xmlns:p14="http://schemas.microsoft.com/office/powerpoint/2010/main" val="18172843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D7FC-A652-78C1-4A1D-093ACA5ABD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FAD53A-CC97-46EA-8753-3CB10EC03246}"/>
              </a:ext>
            </a:extLst>
          </p:cNvPr>
          <p:cNvSpPr>
            <a:spLocks noGrp="1"/>
          </p:cNvSpPr>
          <p:nvPr>
            <p:ph idx="1"/>
          </p:nvPr>
        </p:nvSpPr>
        <p:spPr/>
        <p:txBody>
          <a:bodyPr/>
          <a:lstStyle/>
          <a:p>
            <a:pPr algn="just"/>
            <a:r>
              <a:rPr lang="en-US" b="0" i="0" dirty="0">
                <a:solidFill>
                  <a:srgbClr val="202124"/>
                </a:solidFill>
                <a:effectLst/>
                <a:latin typeface="Times New Roman" panose="02020603050405020304" pitchFamily="18" charset="0"/>
                <a:cs typeface="Times New Roman" panose="02020603050405020304" pitchFamily="18" charset="0"/>
              </a:rPr>
              <a:t>A standalone procedure is </a:t>
            </a:r>
            <a:r>
              <a:rPr lang="en-US" b="0" i="0" dirty="0">
                <a:solidFill>
                  <a:srgbClr val="040C28"/>
                </a:solidFill>
                <a:effectLst/>
                <a:latin typeface="Times New Roman" panose="02020603050405020304" pitchFamily="18" charset="0"/>
                <a:cs typeface="Times New Roman" panose="02020603050405020304" pitchFamily="18" charset="0"/>
              </a:rPr>
              <a:t>a procedure (a subprogram that performs a specific action) that is stored in the database</a:t>
            </a:r>
            <a:r>
              <a:rPr lang="en-US" b="0" i="0" dirty="0">
                <a:solidFill>
                  <a:srgbClr val="202124"/>
                </a:solidFill>
                <a:effectLst/>
                <a:latin typeface="Times New Roman" panose="02020603050405020304" pitchFamily="18" charset="0"/>
                <a:cs typeface="Times New Roman" panose="02020603050405020304" pitchFamily="18" charset="0"/>
              </a:rPr>
              <a:t>. </a:t>
            </a:r>
          </a:p>
          <a:p>
            <a:pPr algn="just"/>
            <a:r>
              <a:rPr lang="en-US" b="0" i="0" dirty="0">
                <a:solidFill>
                  <a:srgbClr val="202124"/>
                </a:solidFill>
                <a:effectLst/>
                <a:latin typeface="Times New Roman" panose="02020603050405020304" pitchFamily="18" charset="0"/>
                <a:cs typeface="Times New Roman" panose="02020603050405020304" pitchFamily="18" charset="0"/>
              </a:rPr>
              <a:t>Note: A standalone procedure that you create with the CREATE PROCEDURE statement differs from a procedure that you declare and define in a PL/SQL block or package.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4906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95EA-4F82-6622-C753-F273D291FE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CAFCD7-6CE7-7799-FAF8-1DF1E677FF2B}"/>
              </a:ext>
            </a:extLst>
          </p:cNvPr>
          <p:cNvSpPr>
            <a:spLocks noGrp="1"/>
          </p:cNvSpPr>
          <p:nvPr>
            <p:ph idx="1"/>
          </p:nvPr>
        </p:nvSpPr>
        <p:spPr/>
        <p:txBody>
          <a:bodyPr>
            <a:normAutofit fontScale="92500"/>
          </a:bodyPr>
          <a:lstStyle/>
          <a:p>
            <a:r>
              <a:rPr lang="en-US" dirty="0"/>
              <a:t>Executing a Standalone Procedure </a:t>
            </a:r>
          </a:p>
          <a:p>
            <a:r>
              <a:rPr lang="en-US" dirty="0"/>
              <a:t>A standalone procedure can be called in two ways − </a:t>
            </a:r>
          </a:p>
          <a:p>
            <a:r>
              <a:rPr lang="en-US" dirty="0"/>
              <a:t>Using the EXECUTE keyword </a:t>
            </a:r>
          </a:p>
          <a:p>
            <a:r>
              <a:rPr lang="en-US" dirty="0"/>
              <a:t>Calling the name of the procedure from a PL/SQL block</a:t>
            </a:r>
          </a:p>
          <a:p>
            <a:r>
              <a:rPr lang="en-US" dirty="0"/>
              <a:t> The above procedure named 'greetings' can be called with the EXECUTE keyword as − </a:t>
            </a:r>
          </a:p>
          <a:p>
            <a:r>
              <a:rPr lang="en-US" dirty="0"/>
              <a:t>EXECUTE greetings; </a:t>
            </a:r>
          </a:p>
          <a:p>
            <a:r>
              <a:rPr lang="en-US" dirty="0"/>
              <a:t>The above call will display −</a:t>
            </a:r>
          </a:p>
          <a:p>
            <a:r>
              <a:rPr lang="en-US" dirty="0"/>
              <a:t> Hello World</a:t>
            </a:r>
          </a:p>
          <a:p>
            <a:r>
              <a:rPr lang="en-US" dirty="0"/>
              <a:t> PL/SQL procedure successfully completed. </a:t>
            </a:r>
            <a:endParaRPr lang="en-IN" dirty="0"/>
          </a:p>
        </p:txBody>
      </p:sp>
    </p:spTree>
    <p:extLst>
      <p:ext uri="{BB962C8B-B14F-4D97-AF65-F5344CB8AC3E}">
        <p14:creationId xmlns:p14="http://schemas.microsoft.com/office/powerpoint/2010/main" val="1811113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CF23-9E74-3BB4-4747-4A66F36E07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324538-F745-9BD8-0B11-72C3ADE9AC91}"/>
              </a:ext>
            </a:extLst>
          </p:cNvPr>
          <p:cNvSpPr>
            <a:spLocks noGrp="1"/>
          </p:cNvSpPr>
          <p:nvPr>
            <p:ph idx="1"/>
          </p:nvPr>
        </p:nvSpPr>
        <p:spPr/>
        <p:txBody>
          <a:bodyPr/>
          <a:lstStyle/>
          <a:p>
            <a:r>
              <a:rPr lang="en-US" dirty="0"/>
              <a:t>The procedure can also be called from another PL/SQL block − </a:t>
            </a:r>
          </a:p>
          <a:p>
            <a:r>
              <a:rPr lang="en-US" dirty="0"/>
              <a:t>BEGIN </a:t>
            </a:r>
          </a:p>
          <a:p>
            <a:r>
              <a:rPr lang="en-US" dirty="0"/>
              <a:t>greetings; </a:t>
            </a:r>
          </a:p>
          <a:p>
            <a:r>
              <a:rPr lang="en-US" dirty="0"/>
              <a:t>END;</a:t>
            </a:r>
          </a:p>
          <a:p>
            <a:r>
              <a:rPr lang="en-US" dirty="0"/>
              <a:t> / </a:t>
            </a:r>
          </a:p>
          <a:p>
            <a:r>
              <a:rPr lang="en-US" dirty="0"/>
              <a:t>The above call will display −</a:t>
            </a:r>
          </a:p>
          <a:p>
            <a:r>
              <a:rPr lang="en-US" dirty="0"/>
              <a:t> Hello World </a:t>
            </a:r>
          </a:p>
          <a:p>
            <a:r>
              <a:rPr lang="en-US" dirty="0"/>
              <a:t>PL/SQL procedure successfully completed.</a:t>
            </a:r>
            <a:endParaRPr lang="en-IN" dirty="0"/>
          </a:p>
        </p:txBody>
      </p:sp>
    </p:spTree>
    <p:extLst>
      <p:ext uri="{BB962C8B-B14F-4D97-AF65-F5344CB8AC3E}">
        <p14:creationId xmlns:p14="http://schemas.microsoft.com/office/powerpoint/2010/main" val="409205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 block types</a:t>
            </a:r>
          </a:p>
        </p:txBody>
      </p:sp>
      <p:pic>
        <p:nvPicPr>
          <p:cNvPr id="4" name="Content Placeholder 3"/>
          <p:cNvPicPr>
            <a:picLocks noGrp="1" noChangeAspect="1"/>
          </p:cNvPicPr>
          <p:nvPr>
            <p:ph idx="1"/>
          </p:nvPr>
        </p:nvPicPr>
        <p:blipFill rotWithShape="1">
          <a:blip r:embed="rId2"/>
          <a:srcRect l="8031" t="21881" r="23648" b="12152"/>
          <a:stretch/>
        </p:blipFill>
        <p:spPr>
          <a:xfrm>
            <a:off x="685800" y="2133600"/>
            <a:ext cx="7283116" cy="3953691"/>
          </a:xfrm>
          <a:prstGeom prst="rect">
            <a:avLst/>
          </a:prstGeom>
        </p:spPr>
      </p:pic>
    </p:spTree>
    <p:extLst>
      <p:ext uri="{BB962C8B-B14F-4D97-AF65-F5344CB8AC3E}">
        <p14:creationId xmlns:p14="http://schemas.microsoft.com/office/powerpoint/2010/main" val="36400975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954B-FB2B-9361-5857-7CA84B629345}"/>
              </a:ext>
            </a:extLst>
          </p:cNvPr>
          <p:cNvSpPr>
            <a:spLocks noGrp="1"/>
          </p:cNvSpPr>
          <p:nvPr>
            <p:ph type="title"/>
          </p:nvPr>
        </p:nvSpPr>
        <p:spPr/>
        <p:txBody>
          <a:bodyPr>
            <a:normAutofit fontScale="90000"/>
          </a:bodyPr>
          <a:lstStyle/>
          <a:p>
            <a:r>
              <a:rPr lang="en-US" dirty="0"/>
              <a:t>Deleting a Standalone Procedure</a:t>
            </a:r>
            <a:endParaRPr lang="en-IN" dirty="0"/>
          </a:p>
        </p:txBody>
      </p:sp>
      <p:sp>
        <p:nvSpPr>
          <p:cNvPr id="3" name="Content Placeholder 2">
            <a:extLst>
              <a:ext uri="{FF2B5EF4-FFF2-40B4-BE49-F238E27FC236}">
                <a16:creationId xmlns:a16="http://schemas.microsoft.com/office/drawing/2014/main" id="{CC0ACFCD-3EE9-F225-1E02-AF594D0A29EC}"/>
              </a:ext>
            </a:extLst>
          </p:cNvPr>
          <p:cNvSpPr>
            <a:spLocks noGrp="1"/>
          </p:cNvSpPr>
          <p:nvPr>
            <p:ph idx="1"/>
          </p:nvPr>
        </p:nvSpPr>
        <p:spPr/>
        <p:txBody>
          <a:bodyPr/>
          <a:lstStyle/>
          <a:p>
            <a:r>
              <a:rPr lang="en-US" dirty="0"/>
              <a:t>A standalone procedure is deleted with the DROP PROCEDURE statement. </a:t>
            </a:r>
          </a:p>
          <a:p>
            <a:r>
              <a:rPr lang="en-US" dirty="0"/>
              <a:t>Syntax for deleting a procedure is − DROP PROCEDURE procedure-name;</a:t>
            </a:r>
          </a:p>
          <a:p>
            <a:r>
              <a:rPr lang="en-US" dirty="0"/>
              <a:t> You can drop the greetings procedure by using the following statement −</a:t>
            </a:r>
          </a:p>
          <a:p>
            <a:r>
              <a:rPr lang="en-US" dirty="0"/>
              <a:t> DROP PROCEDURE greetings;</a:t>
            </a:r>
            <a:endParaRPr lang="en-IN" dirty="0"/>
          </a:p>
        </p:txBody>
      </p:sp>
    </p:spTree>
    <p:extLst>
      <p:ext uri="{BB962C8B-B14F-4D97-AF65-F5344CB8AC3E}">
        <p14:creationId xmlns:p14="http://schemas.microsoft.com/office/powerpoint/2010/main" val="805309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p:txBody>
          <a:bodyPr>
            <a:normAutofit fontScale="70000" lnSpcReduction="20000"/>
          </a:bodyPr>
          <a:lstStyle/>
          <a:p>
            <a:pPr>
              <a:buNone/>
            </a:pPr>
            <a:r>
              <a:rPr lang="en-US" b="1" dirty="0"/>
              <a:t>Declare</a:t>
            </a:r>
          </a:p>
          <a:p>
            <a:pPr lvl="1">
              <a:buNone/>
            </a:pPr>
            <a:r>
              <a:rPr lang="en-US" dirty="0"/>
              <a:t>Global variables declaration;</a:t>
            </a:r>
          </a:p>
          <a:p>
            <a:pPr lvl="1">
              <a:buNone/>
            </a:pPr>
            <a:r>
              <a:rPr lang="en-US" dirty="0"/>
              <a:t>Procedure </a:t>
            </a:r>
            <a:r>
              <a:rPr lang="en-US" dirty="0" err="1"/>
              <a:t>procedure</a:t>
            </a:r>
            <a:r>
              <a:rPr lang="en-US" dirty="0"/>
              <a:t> name</a:t>
            </a:r>
          </a:p>
          <a:p>
            <a:pPr lvl="1">
              <a:buNone/>
            </a:pPr>
            <a:r>
              <a:rPr lang="en-US" dirty="0"/>
              <a:t>(Arguments IN/OUT/IN OUT data types)</a:t>
            </a:r>
          </a:p>
          <a:p>
            <a:pPr lvl="1">
              <a:buNone/>
            </a:pPr>
            <a:r>
              <a:rPr lang="en-US" dirty="0"/>
              <a:t>IS/AS</a:t>
            </a:r>
          </a:p>
          <a:p>
            <a:pPr lvl="1">
              <a:buNone/>
            </a:pPr>
            <a:r>
              <a:rPr lang="en-US" dirty="0"/>
              <a:t>Variable and constant declaration;</a:t>
            </a:r>
          </a:p>
          <a:p>
            <a:pPr>
              <a:buNone/>
            </a:pPr>
            <a:r>
              <a:rPr lang="en-US" b="1" dirty="0"/>
              <a:t>Begin</a:t>
            </a:r>
          </a:p>
          <a:p>
            <a:pPr lvl="1">
              <a:buNone/>
            </a:pPr>
            <a:r>
              <a:rPr lang="en-US" dirty="0"/>
              <a:t>PL/SQL statements;</a:t>
            </a:r>
          </a:p>
          <a:p>
            <a:pPr lvl="1">
              <a:buNone/>
            </a:pPr>
            <a:r>
              <a:rPr lang="en-US" dirty="0"/>
              <a:t>Exception</a:t>
            </a:r>
          </a:p>
          <a:p>
            <a:pPr lvl="1">
              <a:buNone/>
            </a:pPr>
            <a:r>
              <a:rPr lang="en-US" dirty="0"/>
              <a:t>Statements;</a:t>
            </a:r>
          </a:p>
          <a:p>
            <a:pPr lvl="1">
              <a:buNone/>
            </a:pPr>
            <a:r>
              <a:rPr lang="en-US" dirty="0"/>
              <a:t>End procedure name;</a:t>
            </a:r>
          </a:p>
          <a:p>
            <a:pPr>
              <a:buNone/>
            </a:pPr>
            <a:r>
              <a:rPr lang="en-US" b="1" dirty="0"/>
              <a:t>Begin</a:t>
            </a:r>
          </a:p>
          <a:p>
            <a:pPr lvl="1">
              <a:buNone/>
            </a:pPr>
            <a:r>
              <a:rPr lang="en-US" dirty="0"/>
              <a:t>Executable statements;</a:t>
            </a:r>
          </a:p>
          <a:p>
            <a:pPr lvl="1">
              <a:buNone/>
            </a:pPr>
            <a:r>
              <a:rPr lang="en-US" dirty="0"/>
              <a:t>Procedure calling;</a:t>
            </a:r>
          </a:p>
          <a:p>
            <a:pPr>
              <a:buNone/>
            </a:pPr>
            <a:r>
              <a:rPr lang="en-US" b="1" dirty="0"/>
              <a:t>End;</a:t>
            </a:r>
            <a:endParaRPr lang="en-US" dirty="0"/>
          </a:p>
        </p:txBody>
      </p:sp>
    </p:spTree>
    <p:extLst>
      <p:ext uri="{BB962C8B-B14F-4D97-AF65-F5344CB8AC3E}">
        <p14:creationId xmlns:p14="http://schemas.microsoft.com/office/powerpoint/2010/main" val="1025536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example</a:t>
            </a:r>
          </a:p>
        </p:txBody>
      </p:sp>
      <p:sp>
        <p:nvSpPr>
          <p:cNvPr id="3" name="Content Placeholder 2"/>
          <p:cNvSpPr>
            <a:spLocks noGrp="1"/>
          </p:cNvSpPr>
          <p:nvPr>
            <p:ph idx="1"/>
          </p:nvPr>
        </p:nvSpPr>
        <p:spPr/>
        <p:txBody>
          <a:bodyPr>
            <a:normAutofit fontScale="70000" lnSpcReduction="20000"/>
          </a:bodyPr>
          <a:lstStyle/>
          <a:p>
            <a:pPr>
              <a:buNone/>
            </a:pPr>
            <a:r>
              <a:rPr lang="en-US" dirty="0"/>
              <a:t>Declare</a:t>
            </a:r>
          </a:p>
          <a:p>
            <a:pPr>
              <a:buNone/>
            </a:pPr>
            <a:r>
              <a:rPr lang="en-US" dirty="0"/>
              <a:t>a number(2);</a:t>
            </a:r>
          </a:p>
          <a:p>
            <a:pPr>
              <a:buNone/>
            </a:pPr>
            <a:r>
              <a:rPr lang="en-US" dirty="0"/>
              <a:t>b number(2);</a:t>
            </a:r>
          </a:p>
          <a:p>
            <a:pPr>
              <a:buNone/>
            </a:pPr>
            <a:r>
              <a:rPr lang="en-US" dirty="0"/>
              <a:t>c number(4);</a:t>
            </a:r>
          </a:p>
          <a:p>
            <a:pPr lvl="1">
              <a:buNone/>
            </a:pPr>
            <a:r>
              <a:rPr lang="en-US" dirty="0"/>
              <a:t>procedure multiplication (X in number, Y in number, Z out number)</a:t>
            </a:r>
          </a:p>
          <a:p>
            <a:pPr lvl="1">
              <a:buNone/>
            </a:pPr>
            <a:r>
              <a:rPr lang="en-US" dirty="0"/>
              <a:t>is</a:t>
            </a:r>
          </a:p>
          <a:p>
            <a:pPr>
              <a:buNone/>
            </a:pPr>
            <a:r>
              <a:rPr lang="en-US" dirty="0"/>
              <a:t>begin </a:t>
            </a:r>
          </a:p>
          <a:p>
            <a:pPr lvl="1">
              <a:buNone/>
            </a:pPr>
            <a:r>
              <a:rPr lang="en-US" dirty="0"/>
              <a:t>Z:=X*Y;</a:t>
            </a:r>
          </a:p>
          <a:p>
            <a:pPr lvl="1">
              <a:buNone/>
            </a:pPr>
            <a:r>
              <a:rPr lang="en-US" dirty="0"/>
              <a:t>end multiplication;</a:t>
            </a:r>
          </a:p>
          <a:p>
            <a:pPr>
              <a:buNone/>
            </a:pPr>
            <a:r>
              <a:rPr lang="en-US" dirty="0"/>
              <a:t>begin</a:t>
            </a:r>
          </a:p>
          <a:p>
            <a:pPr lvl="1">
              <a:buNone/>
            </a:pPr>
            <a:r>
              <a:rPr lang="en-US" dirty="0"/>
              <a:t>a:= :a;</a:t>
            </a:r>
          </a:p>
          <a:p>
            <a:pPr lvl="1">
              <a:buNone/>
            </a:pPr>
            <a:r>
              <a:rPr lang="en-US" dirty="0"/>
              <a:t>b:= :b;</a:t>
            </a:r>
          </a:p>
          <a:p>
            <a:pPr lvl="1">
              <a:buNone/>
            </a:pPr>
            <a:r>
              <a:rPr lang="en-US" dirty="0"/>
              <a:t>multiplication(</a:t>
            </a:r>
            <a:r>
              <a:rPr lang="en-US" dirty="0" err="1"/>
              <a:t>a,b,c</a:t>
            </a:r>
            <a:r>
              <a:rPr lang="en-US" dirty="0"/>
              <a:t>);</a:t>
            </a:r>
          </a:p>
          <a:p>
            <a:pPr lvl="1">
              <a:buNone/>
            </a:pPr>
            <a:r>
              <a:rPr lang="en-US" dirty="0" err="1"/>
              <a:t>dbms_output.put_line</a:t>
            </a:r>
            <a:r>
              <a:rPr lang="en-US" dirty="0"/>
              <a:t>(‘</a:t>
            </a:r>
            <a:r>
              <a:rPr lang="en-US" dirty="0" err="1"/>
              <a:t>Multipication</a:t>
            </a:r>
            <a:r>
              <a:rPr lang="en-US" dirty="0"/>
              <a:t> of a and b is:’||c);</a:t>
            </a:r>
          </a:p>
          <a:p>
            <a:pPr>
              <a:buNone/>
            </a:pPr>
            <a:r>
              <a:rPr lang="en-US" dirty="0"/>
              <a:t>end;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1E37-A37D-D74C-D33C-55A19F3475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ADDDA8-C518-B945-4179-E8E93707B66C}"/>
              </a:ext>
            </a:extLst>
          </p:cNvPr>
          <p:cNvSpPr>
            <a:spLocks noGrp="1"/>
          </p:cNvSpPr>
          <p:nvPr>
            <p:ph idx="1"/>
          </p:nvPr>
        </p:nvSpPr>
        <p:spPr/>
        <p:txBody>
          <a:bodyPr>
            <a:normAutofit fontScale="92500" lnSpcReduction="20000"/>
          </a:bodyPr>
          <a:lstStyle/>
          <a:p>
            <a:pPr>
              <a:buNone/>
            </a:pPr>
            <a:r>
              <a:rPr lang="en-US" dirty="0"/>
              <a:t>declare</a:t>
            </a:r>
          </a:p>
          <a:p>
            <a:pPr lvl="1">
              <a:buNone/>
            </a:pPr>
            <a:r>
              <a:rPr lang="en-US" dirty="0"/>
              <a:t>a number;</a:t>
            </a:r>
          </a:p>
          <a:p>
            <a:pPr lvl="1">
              <a:buNone/>
            </a:pPr>
            <a:r>
              <a:rPr lang="en-US" dirty="0"/>
              <a:t>procedure </a:t>
            </a:r>
            <a:r>
              <a:rPr lang="en-US" dirty="0" err="1"/>
              <a:t>SquareNum</a:t>
            </a:r>
            <a:r>
              <a:rPr lang="en-US" dirty="0"/>
              <a:t> (x in out number)</a:t>
            </a:r>
          </a:p>
          <a:p>
            <a:pPr lvl="1">
              <a:buNone/>
            </a:pPr>
            <a:r>
              <a:rPr lang="en-US" dirty="0"/>
              <a:t>is</a:t>
            </a:r>
          </a:p>
          <a:p>
            <a:pPr>
              <a:buNone/>
            </a:pPr>
            <a:r>
              <a:rPr lang="en-US" dirty="0"/>
              <a:t>begin </a:t>
            </a:r>
          </a:p>
          <a:p>
            <a:pPr lvl="1">
              <a:buNone/>
            </a:pPr>
            <a:r>
              <a:rPr lang="en-US" dirty="0"/>
              <a:t>x:=x*x;</a:t>
            </a:r>
          </a:p>
          <a:p>
            <a:pPr lvl="1">
              <a:buNone/>
            </a:pPr>
            <a:r>
              <a:rPr lang="en-US" dirty="0"/>
              <a:t>End </a:t>
            </a:r>
            <a:r>
              <a:rPr lang="en-US" dirty="0" err="1"/>
              <a:t>SquareNum</a:t>
            </a:r>
            <a:r>
              <a:rPr lang="en-US" dirty="0"/>
              <a:t>;</a:t>
            </a:r>
          </a:p>
          <a:p>
            <a:pPr>
              <a:buNone/>
            </a:pPr>
            <a:r>
              <a:rPr lang="en-US" dirty="0"/>
              <a:t>begin</a:t>
            </a:r>
          </a:p>
          <a:p>
            <a:pPr lvl="1">
              <a:buNone/>
            </a:pPr>
            <a:r>
              <a:rPr lang="en-US" dirty="0"/>
              <a:t>a:=5;</a:t>
            </a:r>
          </a:p>
          <a:p>
            <a:pPr lvl="1">
              <a:buNone/>
            </a:pPr>
            <a:r>
              <a:rPr lang="en-US" dirty="0" err="1"/>
              <a:t>SquareNum</a:t>
            </a:r>
            <a:r>
              <a:rPr lang="en-US" dirty="0"/>
              <a:t>(a);</a:t>
            </a:r>
          </a:p>
          <a:p>
            <a:pPr lvl="1">
              <a:buNone/>
            </a:pPr>
            <a:r>
              <a:rPr lang="en-US" dirty="0" err="1"/>
              <a:t>dbms_output.put_line</a:t>
            </a:r>
            <a:r>
              <a:rPr lang="en-US" dirty="0"/>
              <a:t>(‘Square of a is:’ ||a);</a:t>
            </a:r>
          </a:p>
          <a:p>
            <a:pPr>
              <a:buNone/>
            </a:pPr>
            <a:r>
              <a:rPr lang="en-US" dirty="0"/>
              <a:t>end;</a:t>
            </a:r>
          </a:p>
          <a:p>
            <a:endParaRPr lang="en-IN" dirty="0"/>
          </a:p>
        </p:txBody>
      </p:sp>
    </p:spTree>
    <p:extLst>
      <p:ext uri="{BB962C8B-B14F-4D97-AF65-F5344CB8AC3E}">
        <p14:creationId xmlns:p14="http://schemas.microsoft.com/office/powerpoint/2010/main" val="8028397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46FE-4F65-CCB7-3CF8-CE712E8AAE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476A34-C291-3DD5-5921-64511DCBA82C}"/>
              </a:ext>
            </a:extLst>
          </p:cNvPr>
          <p:cNvSpPr>
            <a:spLocks noGrp="1"/>
          </p:cNvSpPr>
          <p:nvPr>
            <p:ph idx="1"/>
          </p:nvPr>
        </p:nvSpPr>
        <p:spPr/>
        <p:txBody>
          <a:bodyPr>
            <a:normAutofit fontScale="55000" lnSpcReduction="20000"/>
          </a:bodyPr>
          <a:lstStyle/>
          <a:p>
            <a:r>
              <a:rPr lang="en-US" dirty="0"/>
              <a:t>DECLARE </a:t>
            </a:r>
          </a:p>
          <a:p>
            <a:r>
              <a:rPr lang="en-US" dirty="0"/>
              <a:t>a number; </a:t>
            </a:r>
          </a:p>
          <a:p>
            <a:r>
              <a:rPr lang="en-US" dirty="0"/>
              <a:t>b number; </a:t>
            </a:r>
          </a:p>
          <a:p>
            <a:r>
              <a:rPr lang="en-US" dirty="0"/>
              <a:t>c number;</a:t>
            </a:r>
          </a:p>
          <a:p>
            <a:r>
              <a:rPr lang="en-US" dirty="0"/>
              <a:t>PROCEDURE </a:t>
            </a:r>
            <a:r>
              <a:rPr lang="en-US" dirty="0" err="1"/>
              <a:t>findMin</a:t>
            </a:r>
            <a:r>
              <a:rPr lang="en-US" dirty="0"/>
              <a:t>(x IN number, y IN number, z OUT number) IS </a:t>
            </a:r>
          </a:p>
          <a:p>
            <a:r>
              <a:rPr lang="en-US" dirty="0"/>
              <a:t>BEGIN </a:t>
            </a:r>
          </a:p>
          <a:p>
            <a:r>
              <a:rPr lang="en-US" dirty="0"/>
              <a:t>IF x &lt; y THEN </a:t>
            </a:r>
          </a:p>
          <a:p>
            <a:r>
              <a:rPr lang="en-US" dirty="0"/>
              <a:t>z:= x; </a:t>
            </a:r>
          </a:p>
          <a:p>
            <a:r>
              <a:rPr lang="en-US" dirty="0"/>
              <a:t>ELSE </a:t>
            </a:r>
          </a:p>
          <a:p>
            <a:r>
              <a:rPr lang="en-US" dirty="0"/>
              <a:t>z:= y; </a:t>
            </a:r>
          </a:p>
          <a:p>
            <a:r>
              <a:rPr lang="en-US" dirty="0"/>
              <a:t>END IF; </a:t>
            </a:r>
          </a:p>
          <a:p>
            <a:r>
              <a:rPr lang="en-US" dirty="0"/>
              <a:t>END </a:t>
            </a:r>
            <a:r>
              <a:rPr lang="en-US" dirty="0" err="1"/>
              <a:t>findmin</a:t>
            </a:r>
            <a:r>
              <a:rPr lang="en-US" dirty="0"/>
              <a:t>; </a:t>
            </a:r>
          </a:p>
          <a:p>
            <a:r>
              <a:rPr lang="en-US" dirty="0"/>
              <a:t>BEGIN </a:t>
            </a:r>
          </a:p>
          <a:p>
            <a:r>
              <a:rPr lang="en-US" dirty="0"/>
              <a:t>a:= 23; </a:t>
            </a:r>
          </a:p>
          <a:p>
            <a:r>
              <a:rPr lang="en-US" dirty="0"/>
              <a:t>b:= 45; </a:t>
            </a:r>
          </a:p>
          <a:p>
            <a:r>
              <a:rPr lang="en-US" dirty="0" err="1"/>
              <a:t>findMin</a:t>
            </a:r>
            <a:r>
              <a:rPr lang="en-US" dirty="0"/>
              <a:t>(a, b, c); </a:t>
            </a:r>
          </a:p>
          <a:p>
            <a:r>
              <a:rPr lang="en-US" dirty="0" err="1"/>
              <a:t>dbms_output.put_line</a:t>
            </a:r>
            <a:r>
              <a:rPr lang="en-US" dirty="0"/>
              <a:t>(' Minimum of (23, 45) : ' || c); </a:t>
            </a:r>
          </a:p>
          <a:p>
            <a:r>
              <a:rPr lang="en-US" dirty="0"/>
              <a:t>END; </a:t>
            </a:r>
            <a:endParaRPr lang="en-IN" dirty="0"/>
          </a:p>
        </p:txBody>
      </p:sp>
    </p:spTree>
    <p:extLst>
      <p:ext uri="{BB962C8B-B14F-4D97-AF65-F5344CB8AC3E}">
        <p14:creationId xmlns:p14="http://schemas.microsoft.com/office/powerpoint/2010/main" val="3799576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B66BC-AE04-010E-EBD4-BE06D484DB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945F6E-AC70-9FCA-D16B-264E7B715BE7}"/>
              </a:ext>
            </a:extLst>
          </p:cNvPr>
          <p:cNvSpPr>
            <a:spLocks noGrp="1"/>
          </p:cNvSpPr>
          <p:nvPr>
            <p:ph idx="1"/>
          </p:nvPr>
        </p:nvSpPr>
        <p:spPr/>
        <p:txBody>
          <a:bodyPr>
            <a:normAutofit fontScale="70000" lnSpcReduction="20000"/>
          </a:bodyPr>
          <a:lstStyle/>
          <a:p>
            <a:r>
              <a:rPr lang="en-US" dirty="0"/>
              <a:t>Actual parameters can be passed in three ways −</a:t>
            </a:r>
          </a:p>
          <a:p>
            <a:r>
              <a:rPr lang="en-US" dirty="0"/>
              <a:t> Positional notation </a:t>
            </a:r>
          </a:p>
          <a:p>
            <a:r>
              <a:rPr lang="en-US" dirty="0"/>
              <a:t>Named notation </a:t>
            </a:r>
          </a:p>
          <a:p>
            <a:r>
              <a:rPr lang="en-US" dirty="0"/>
              <a:t>Mixed notation </a:t>
            </a:r>
          </a:p>
          <a:p>
            <a:r>
              <a:rPr lang="en-US" dirty="0"/>
              <a:t>Positional Notation In positional notation, you can call the procedure as − </a:t>
            </a:r>
            <a:r>
              <a:rPr lang="en-US" dirty="0" err="1"/>
              <a:t>findMin</a:t>
            </a:r>
            <a:r>
              <a:rPr lang="en-US" dirty="0"/>
              <a:t>(a, b, c, d); </a:t>
            </a:r>
          </a:p>
          <a:p>
            <a:r>
              <a:rPr lang="en-US" b="1" dirty="0"/>
              <a:t>In positional notation</a:t>
            </a:r>
            <a:r>
              <a:rPr lang="en-US" dirty="0"/>
              <a:t>, the first actual parameter is substituted for the first formal parameter; the second actual parameter is substituted for the second formal parameter, and so on. So, a is substituted for x, b is substituted for y, c is substituted for z and d is substituted for m. </a:t>
            </a:r>
          </a:p>
          <a:p>
            <a:r>
              <a:rPr lang="en-US" b="1" dirty="0"/>
              <a:t>Named Notation </a:t>
            </a:r>
            <a:r>
              <a:rPr lang="en-US" dirty="0"/>
              <a:t>In named notation, the actual parameter is associated with the formal parameter using the arrow symbol ( =&gt; ). The procedure call will be like the following − </a:t>
            </a:r>
            <a:r>
              <a:rPr lang="en-US" dirty="0" err="1"/>
              <a:t>findMin</a:t>
            </a:r>
            <a:r>
              <a:rPr lang="en-US" dirty="0"/>
              <a:t>(x =&gt; a, y =&gt; b, z =&gt; c, m =&gt; d); </a:t>
            </a:r>
          </a:p>
          <a:p>
            <a:r>
              <a:rPr lang="en-US" b="1" dirty="0"/>
              <a:t>Mixed Notation </a:t>
            </a:r>
            <a:r>
              <a:rPr lang="en-US" dirty="0"/>
              <a:t>In mixed notation, you can mix both notations in procedure call; however, the positional notation should precede the named notation</a:t>
            </a:r>
            <a:endParaRPr lang="en-IN" dirty="0"/>
          </a:p>
        </p:txBody>
      </p:sp>
    </p:spTree>
    <p:extLst>
      <p:ext uri="{BB962C8B-B14F-4D97-AF65-F5344CB8AC3E}">
        <p14:creationId xmlns:p14="http://schemas.microsoft.com/office/powerpoint/2010/main" val="26267383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C211-8C3B-7817-A0AB-F308083B3948}"/>
              </a:ext>
            </a:extLst>
          </p:cNvPr>
          <p:cNvSpPr>
            <a:spLocks noGrp="1"/>
          </p:cNvSpPr>
          <p:nvPr>
            <p:ph type="title"/>
          </p:nvPr>
        </p:nvSpPr>
        <p:spPr/>
        <p:txBody>
          <a:bodyPr/>
          <a:lstStyle/>
          <a:p>
            <a:r>
              <a:rPr lang="en-US" dirty="0"/>
              <a:t>Stored procedure</a:t>
            </a:r>
            <a:endParaRPr lang="en-IN" dirty="0"/>
          </a:p>
        </p:txBody>
      </p:sp>
      <p:sp>
        <p:nvSpPr>
          <p:cNvPr id="3" name="Content Placeholder 2">
            <a:extLst>
              <a:ext uri="{FF2B5EF4-FFF2-40B4-BE49-F238E27FC236}">
                <a16:creationId xmlns:a16="http://schemas.microsoft.com/office/drawing/2014/main" id="{ADAFC605-7CDA-FC1A-93E1-158B0F1D525C}"/>
              </a:ext>
            </a:extLst>
          </p:cNvPr>
          <p:cNvSpPr>
            <a:spLocks noGrp="1"/>
          </p:cNvSpPr>
          <p:nvPr>
            <p:ph idx="1"/>
          </p:nvPr>
        </p:nvSpPr>
        <p:spPr/>
        <p:txBody>
          <a:bodyPr/>
          <a:lstStyle/>
          <a:p>
            <a:r>
              <a:rPr lang="en-US" dirty="0"/>
              <a:t>A procedure that has been compiled and stored in any of the oracle engine’s system table.</a:t>
            </a:r>
          </a:p>
          <a:p>
            <a:endParaRPr lang="en-IN" dirty="0"/>
          </a:p>
        </p:txBody>
      </p:sp>
    </p:spTree>
    <p:extLst>
      <p:ext uri="{BB962C8B-B14F-4D97-AF65-F5344CB8AC3E}">
        <p14:creationId xmlns:p14="http://schemas.microsoft.com/office/powerpoint/2010/main" val="42827105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Example</a:t>
            </a:r>
          </a:p>
        </p:txBody>
      </p:sp>
      <p:sp>
        <p:nvSpPr>
          <p:cNvPr id="3" name="Content Placeholder 2"/>
          <p:cNvSpPr>
            <a:spLocks noGrp="1"/>
          </p:cNvSpPr>
          <p:nvPr>
            <p:ph idx="1"/>
          </p:nvPr>
        </p:nvSpPr>
        <p:spPr>
          <a:xfrm>
            <a:off x="457200" y="2057400"/>
            <a:ext cx="8229600" cy="4389120"/>
          </a:xfrm>
        </p:spPr>
        <p:txBody>
          <a:bodyPr/>
          <a:lstStyle/>
          <a:p>
            <a:pPr>
              <a:buNone/>
            </a:pPr>
            <a:r>
              <a:rPr lang="en-US" dirty="0"/>
              <a:t>create or replace procedure addition(num1 in number, num2 in number, sum1 out number)</a:t>
            </a:r>
          </a:p>
          <a:p>
            <a:pPr>
              <a:buNone/>
            </a:pPr>
            <a:r>
              <a:rPr lang="en-US" dirty="0"/>
              <a:t>is</a:t>
            </a:r>
          </a:p>
          <a:p>
            <a:pPr>
              <a:buNone/>
            </a:pPr>
            <a:r>
              <a:rPr lang="en-US" dirty="0"/>
              <a:t>begin</a:t>
            </a:r>
          </a:p>
          <a:p>
            <a:pPr lvl="1">
              <a:buNone/>
            </a:pPr>
            <a:r>
              <a:rPr lang="en-US" dirty="0"/>
              <a:t>sum1:=num1+num2;</a:t>
            </a:r>
          </a:p>
          <a:p>
            <a:pPr>
              <a:buNone/>
            </a:pPr>
            <a:r>
              <a:rPr lang="en-US" dirty="0"/>
              <a:t>end;</a:t>
            </a:r>
          </a:p>
          <a:p>
            <a:pPr>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dirty="0"/>
              <a:t>declare </a:t>
            </a:r>
          </a:p>
          <a:p>
            <a:pPr>
              <a:buNone/>
            </a:pPr>
            <a:r>
              <a:rPr lang="en-US" dirty="0"/>
              <a:t>a number(4);</a:t>
            </a:r>
          </a:p>
          <a:p>
            <a:pPr>
              <a:buNone/>
            </a:pPr>
            <a:r>
              <a:rPr lang="en-US" dirty="0"/>
              <a:t>b number(4);</a:t>
            </a:r>
          </a:p>
          <a:p>
            <a:pPr>
              <a:buNone/>
            </a:pPr>
            <a:r>
              <a:rPr lang="en-US" dirty="0"/>
              <a:t>c number(4);</a:t>
            </a:r>
          </a:p>
          <a:p>
            <a:pPr>
              <a:buNone/>
            </a:pPr>
            <a:r>
              <a:rPr lang="en-US" dirty="0"/>
              <a:t>begin</a:t>
            </a:r>
          </a:p>
          <a:p>
            <a:pPr>
              <a:buNone/>
            </a:pPr>
            <a:r>
              <a:rPr lang="en-US" dirty="0"/>
              <a:t>a:=:a;</a:t>
            </a:r>
          </a:p>
          <a:p>
            <a:pPr>
              <a:buNone/>
            </a:pPr>
            <a:r>
              <a:rPr lang="en-US" dirty="0"/>
              <a:t>b:=:b;</a:t>
            </a:r>
          </a:p>
          <a:p>
            <a:pPr>
              <a:buNone/>
            </a:pPr>
            <a:r>
              <a:rPr lang="en-US" dirty="0"/>
              <a:t>addition(</a:t>
            </a:r>
            <a:r>
              <a:rPr lang="en-US" dirty="0" err="1"/>
              <a:t>a,b,c</a:t>
            </a:r>
            <a:r>
              <a:rPr lang="en-US" dirty="0"/>
              <a:t>);</a:t>
            </a:r>
          </a:p>
          <a:p>
            <a:pPr>
              <a:buNone/>
            </a:pPr>
            <a:r>
              <a:rPr lang="en-US" dirty="0" err="1"/>
              <a:t>dbms_output.put_line</a:t>
            </a:r>
            <a:r>
              <a:rPr lang="en-US" dirty="0"/>
              <a:t>(c);</a:t>
            </a:r>
          </a:p>
          <a:p>
            <a:pPr>
              <a:buNone/>
            </a:pPr>
            <a:r>
              <a:rPr lang="en-US" dirty="0"/>
              <a:t>end;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6971-E8EC-9892-B37A-08B6F9CDD6D7}"/>
              </a:ext>
            </a:extLst>
          </p:cNvPr>
          <p:cNvSpPr>
            <a:spLocks noGrp="1"/>
          </p:cNvSpPr>
          <p:nvPr>
            <p:ph type="title"/>
          </p:nvPr>
        </p:nvSpPr>
        <p:spPr/>
        <p:txBody>
          <a:bodyPr/>
          <a:lstStyle/>
          <a:p>
            <a:r>
              <a:rPr lang="en-US" dirty="0"/>
              <a:t>Creating a Function</a:t>
            </a:r>
          </a:p>
        </p:txBody>
      </p:sp>
      <p:sp>
        <p:nvSpPr>
          <p:cNvPr id="3" name="Content Placeholder 2">
            <a:extLst>
              <a:ext uri="{FF2B5EF4-FFF2-40B4-BE49-F238E27FC236}">
                <a16:creationId xmlns:a16="http://schemas.microsoft.com/office/drawing/2014/main" id="{FBFB0400-F150-922E-86F2-B679673AEEBE}"/>
              </a:ext>
            </a:extLst>
          </p:cNvPr>
          <p:cNvSpPr>
            <a:spLocks noGrp="1"/>
          </p:cNvSpPr>
          <p:nvPr>
            <p:ph idx="1"/>
          </p:nvPr>
        </p:nvSpPr>
        <p:spPr/>
        <p:txBody>
          <a:bodyPr>
            <a:normAutofit lnSpcReduction="10000"/>
          </a:bodyPr>
          <a:lstStyle/>
          <a:p>
            <a:r>
              <a:rPr lang="en-US" dirty="0"/>
              <a:t>A standalone function is created using the CREATE FUNCTION statement. </a:t>
            </a:r>
          </a:p>
          <a:p>
            <a:r>
              <a:rPr lang="en-US" dirty="0"/>
              <a:t>The simplified syntax for the CREATE OR REPLACE PROCEDURE statement is as follows − </a:t>
            </a:r>
          </a:p>
          <a:p>
            <a:r>
              <a:rPr lang="en-US" dirty="0"/>
              <a:t>CREATE [OR REPLACE] FUNCTION </a:t>
            </a:r>
            <a:r>
              <a:rPr lang="en-US" dirty="0" err="1"/>
              <a:t>function_name</a:t>
            </a:r>
            <a:r>
              <a:rPr lang="en-US" dirty="0"/>
              <a:t> [(</a:t>
            </a:r>
            <a:r>
              <a:rPr lang="en-US" dirty="0" err="1"/>
              <a:t>parameter_name</a:t>
            </a:r>
            <a:r>
              <a:rPr lang="en-US" dirty="0"/>
              <a:t> [IN | OUT | IN OUT] type [, ...])] RETURN </a:t>
            </a:r>
            <a:r>
              <a:rPr lang="en-US" dirty="0" err="1"/>
              <a:t>return_datatype</a:t>
            </a:r>
            <a:r>
              <a:rPr lang="en-US" dirty="0"/>
              <a:t> </a:t>
            </a:r>
          </a:p>
          <a:p>
            <a:r>
              <a:rPr lang="en-US" dirty="0"/>
              <a:t>{IS | AS} </a:t>
            </a:r>
          </a:p>
          <a:p>
            <a:r>
              <a:rPr lang="en-US" dirty="0"/>
              <a:t>BEGIN &lt; </a:t>
            </a:r>
            <a:r>
              <a:rPr lang="en-US" dirty="0" err="1"/>
              <a:t>function_body</a:t>
            </a:r>
            <a:r>
              <a:rPr lang="en-US" dirty="0"/>
              <a:t> &gt; </a:t>
            </a:r>
          </a:p>
          <a:p>
            <a:r>
              <a:rPr lang="en-US" dirty="0"/>
              <a:t>END [</a:t>
            </a:r>
            <a:r>
              <a:rPr lang="en-US" dirty="0" err="1"/>
              <a:t>function_name</a:t>
            </a:r>
            <a:r>
              <a:rPr lang="en-US" dirty="0"/>
              <a:t>]; </a:t>
            </a:r>
            <a:endParaRPr lang="en-IN" dirty="0"/>
          </a:p>
        </p:txBody>
      </p:sp>
    </p:spTree>
    <p:extLst>
      <p:ext uri="{BB962C8B-B14F-4D97-AF65-F5344CB8AC3E}">
        <p14:creationId xmlns:p14="http://schemas.microsoft.com/office/powerpoint/2010/main" val="421726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 operators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13104" t="26042" r="29502" b="16667"/>
          <a:stretch/>
        </p:blipFill>
        <p:spPr>
          <a:xfrm>
            <a:off x="478808" y="1935480"/>
            <a:ext cx="7674591" cy="4307168"/>
          </a:xfrm>
          <a:prstGeom prst="rect">
            <a:avLst/>
          </a:prstGeom>
        </p:spPr>
      </p:pic>
    </p:spTree>
    <p:extLst>
      <p:ext uri="{BB962C8B-B14F-4D97-AF65-F5344CB8AC3E}">
        <p14:creationId xmlns:p14="http://schemas.microsoft.com/office/powerpoint/2010/main" val="2981062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5427-3733-A6F4-87F2-F23C4E22CE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E98E2D-D92B-8DD2-5317-75DF5F28EE39}"/>
              </a:ext>
            </a:extLst>
          </p:cNvPr>
          <p:cNvSpPr>
            <a:spLocks noGrp="1"/>
          </p:cNvSpPr>
          <p:nvPr>
            <p:ph idx="1"/>
          </p:nvPr>
        </p:nvSpPr>
        <p:spPr/>
        <p:txBody>
          <a:bodyPr>
            <a:normAutofit fontScale="85000" lnSpcReduction="20000"/>
          </a:bodyPr>
          <a:lstStyle/>
          <a:p>
            <a:r>
              <a:rPr lang="en-US" dirty="0"/>
              <a:t>Where, function-name specifies the name of the function. </a:t>
            </a:r>
          </a:p>
          <a:p>
            <a:r>
              <a:rPr lang="en-US" dirty="0"/>
              <a:t>[OR REPLACE] option allows the modification of an existing function. </a:t>
            </a:r>
          </a:p>
          <a:p>
            <a:r>
              <a:rPr lang="en-US" dirty="0"/>
              <a:t>The optional parameter list contains name, mode and types of the parameters. </a:t>
            </a:r>
          </a:p>
          <a:p>
            <a:r>
              <a:rPr lang="en-US" dirty="0"/>
              <a:t>IN represents the value that will be passed from outside and OUT represents the parameter that will be used to return a value outside of the procedure. </a:t>
            </a:r>
          </a:p>
          <a:p>
            <a:r>
              <a:rPr lang="en-US" dirty="0"/>
              <a:t>The function must contain a return statement. </a:t>
            </a:r>
          </a:p>
          <a:p>
            <a:r>
              <a:rPr lang="en-US" dirty="0"/>
              <a:t>The RETURN clause specifies the data type you are going to return from the function. </a:t>
            </a:r>
          </a:p>
          <a:p>
            <a:r>
              <a:rPr lang="en-US" dirty="0"/>
              <a:t>function-body contains the executable part. </a:t>
            </a:r>
          </a:p>
          <a:p>
            <a:r>
              <a:rPr lang="en-US" dirty="0"/>
              <a:t>The AS keyword is used instead of the IS keyword for creating a standalone function</a:t>
            </a:r>
            <a:endParaRPr lang="en-IN" dirty="0"/>
          </a:p>
        </p:txBody>
      </p:sp>
    </p:spTree>
    <p:extLst>
      <p:ext uri="{BB962C8B-B14F-4D97-AF65-F5344CB8AC3E}">
        <p14:creationId xmlns:p14="http://schemas.microsoft.com/office/powerpoint/2010/main" val="8150369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3B1D-93CE-2FE7-E98D-0AB04C8DFF34}"/>
              </a:ext>
            </a:extLst>
          </p:cNvPr>
          <p:cNvSpPr>
            <a:spLocks noGrp="1"/>
          </p:cNvSpPr>
          <p:nvPr>
            <p:ph type="title"/>
          </p:nvPr>
        </p:nvSpPr>
        <p:spPr/>
        <p:txBody>
          <a:bodyPr/>
          <a:lstStyle/>
          <a:p>
            <a:r>
              <a:rPr lang="en-IN" dirty="0"/>
              <a:t>Example of standalone function</a:t>
            </a:r>
          </a:p>
        </p:txBody>
      </p:sp>
      <p:sp>
        <p:nvSpPr>
          <p:cNvPr id="3" name="Content Placeholder 2">
            <a:extLst>
              <a:ext uri="{FF2B5EF4-FFF2-40B4-BE49-F238E27FC236}">
                <a16:creationId xmlns:a16="http://schemas.microsoft.com/office/drawing/2014/main" id="{0371C627-8895-847C-A74F-AA060431A290}"/>
              </a:ext>
            </a:extLst>
          </p:cNvPr>
          <p:cNvSpPr>
            <a:spLocks noGrp="1"/>
          </p:cNvSpPr>
          <p:nvPr>
            <p:ph idx="1"/>
          </p:nvPr>
        </p:nvSpPr>
        <p:spPr/>
        <p:txBody>
          <a:bodyPr/>
          <a:lstStyle/>
          <a:p>
            <a:r>
              <a:rPr lang="en-US" dirty="0"/>
              <a:t>CREATE OR REPLACE FUNCTION </a:t>
            </a:r>
            <a:r>
              <a:rPr lang="en-US" dirty="0" err="1"/>
              <a:t>totalemployees</a:t>
            </a:r>
            <a:r>
              <a:rPr lang="en-US" dirty="0"/>
              <a:t> RETURN number</a:t>
            </a:r>
          </a:p>
          <a:p>
            <a:r>
              <a:rPr lang="en-US" dirty="0"/>
              <a:t> IS </a:t>
            </a:r>
          </a:p>
          <a:p>
            <a:r>
              <a:rPr lang="en-US" dirty="0"/>
              <a:t>total number(2) := 0;</a:t>
            </a:r>
          </a:p>
          <a:p>
            <a:r>
              <a:rPr lang="en-US" dirty="0"/>
              <a:t> BEGIN </a:t>
            </a:r>
          </a:p>
          <a:p>
            <a:r>
              <a:rPr lang="en-US" dirty="0"/>
              <a:t>SELECT count(*) into total FROM emp;</a:t>
            </a:r>
          </a:p>
          <a:p>
            <a:r>
              <a:rPr lang="en-US" dirty="0"/>
              <a:t>RETURN total; </a:t>
            </a:r>
          </a:p>
          <a:p>
            <a:r>
              <a:rPr lang="en-US" dirty="0"/>
              <a:t>END; </a:t>
            </a:r>
            <a:endParaRPr lang="en-IN" dirty="0"/>
          </a:p>
        </p:txBody>
      </p:sp>
    </p:spTree>
    <p:extLst>
      <p:ext uri="{BB962C8B-B14F-4D97-AF65-F5344CB8AC3E}">
        <p14:creationId xmlns:p14="http://schemas.microsoft.com/office/powerpoint/2010/main" val="23161038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FCFA-5A75-BCFB-CB2F-57953BA0FA39}"/>
              </a:ext>
            </a:extLst>
          </p:cNvPr>
          <p:cNvSpPr>
            <a:spLocks noGrp="1"/>
          </p:cNvSpPr>
          <p:nvPr>
            <p:ph type="title"/>
          </p:nvPr>
        </p:nvSpPr>
        <p:spPr/>
        <p:txBody>
          <a:bodyPr/>
          <a:lstStyle/>
          <a:p>
            <a:r>
              <a:rPr lang="en-IN" dirty="0"/>
              <a:t>Calling a Function</a:t>
            </a:r>
          </a:p>
        </p:txBody>
      </p:sp>
      <p:sp>
        <p:nvSpPr>
          <p:cNvPr id="3" name="Content Placeholder 2">
            <a:extLst>
              <a:ext uri="{FF2B5EF4-FFF2-40B4-BE49-F238E27FC236}">
                <a16:creationId xmlns:a16="http://schemas.microsoft.com/office/drawing/2014/main" id="{84A00475-4A06-D8FB-2AE7-D05F300105DE}"/>
              </a:ext>
            </a:extLst>
          </p:cNvPr>
          <p:cNvSpPr>
            <a:spLocks noGrp="1"/>
          </p:cNvSpPr>
          <p:nvPr>
            <p:ph idx="1"/>
          </p:nvPr>
        </p:nvSpPr>
        <p:spPr/>
        <p:txBody>
          <a:bodyPr>
            <a:normAutofit fontScale="92500" lnSpcReduction="20000"/>
          </a:bodyPr>
          <a:lstStyle/>
          <a:p>
            <a:r>
              <a:rPr lang="en-US" dirty="0"/>
              <a:t>While creating a function, you give a definition of what the function has to do. To use a function, you will have to call that function to perform the defined task. When a program calls a function, the program control is transferred to the called function. </a:t>
            </a:r>
          </a:p>
          <a:p>
            <a:r>
              <a:rPr lang="en-US" dirty="0"/>
              <a:t>A called function performs the defined task and when its return statement is executed or when the last end statement is reached, it returns the program control back to the main program. </a:t>
            </a:r>
          </a:p>
          <a:p>
            <a:r>
              <a:rPr lang="en-US" dirty="0"/>
              <a:t>To call a function, you simply need to pass the required parameters along with the function name and if the function returns a value, then you can store the returned value.</a:t>
            </a:r>
            <a:endParaRPr lang="en-IN" dirty="0"/>
          </a:p>
        </p:txBody>
      </p:sp>
    </p:spTree>
    <p:extLst>
      <p:ext uri="{BB962C8B-B14F-4D97-AF65-F5344CB8AC3E}">
        <p14:creationId xmlns:p14="http://schemas.microsoft.com/office/powerpoint/2010/main" val="7302419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1ECF-5118-DB50-B39D-C78DEEB1BB86}"/>
              </a:ext>
            </a:extLst>
          </p:cNvPr>
          <p:cNvSpPr>
            <a:spLocks noGrp="1"/>
          </p:cNvSpPr>
          <p:nvPr>
            <p:ph type="title"/>
          </p:nvPr>
        </p:nvSpPr>
        <p:spPr/>
        <p:txBody>
          <a:bodyPr>
            <a:noAutofit/>
          </a:bodyPr>
          <a:lstStyle/>
          <a:p>
            <a:r>
              <a:rPr lang="en-US" sz="3600" dirty="0"/>
              <a:t>Following program calls the function </a:t>
            </a:r>
            <a:r>
              <a:rPr lang="en-US" sz="3600" dirty="0" err="1"/>
              <a:t>totalemployees</a:t>
            </a:r>
            <a:r>
              <a:rPr lang="en-US" sz="3600" dirty="0"/>
              <a:t> from an anonymous block −</a:t>
            </a:r>
            <a:endParaRPr lang="en-IN" sz="3600" dirty="0"/>
          </a:p>
        </p:txBody>
      </p:sp>
      <p:sp>
        <p:nvSpPr>
          <p:cNvPr id="3" name="Content Placeholder 2">
            <a:extLst>
              <a:ext uri="{FF2B5EF4-FFF2-40B4-BE49-F238E27FC236}">
                <a16:creationId xmlns:a16="http://schemas.microsoft.com/office/drawing/2014/main" id="{6FEA18B3-EF37-6AEC-0870-87EB79FDD775}"/>
              </a:ext>
            </a:extLst>
          </p:cNvPr>
          <p:cNvSpPr>
            <a:spLocks noGrp="1"/>
          </p:cNvSpPr>
          <p:nvPr>
            <p:ph idx="1"/>
          </p:nvPr>
        </p:nvSpPr>
        <p:spPr/>
        <p:txBody>
          <a:bodyPr/>
          <a:lstStyle/>
          <a:p>
            <a:r>
              <a:rPr lang="en-US" dirty="0"/>
              <a:t>DECLARE</a:t>
            </a:r>
          </a:p>
          <a:p>
            <a:r>
              <a:rPr lang="en-US" dirty="0"/>
              <a:t> c number(2); </a:t>
            </a:r>
          </a:p>
          <a:p>
            <a:r>
              <a:rPr lang="en-US" dirty="0"/>
              <a:t>BEGIN </a:t>
            </a:r>
          </a:p>
          <a:p>
            <a:r>
              <a:rPr lang="en-US" dirty="0"/>
              <a:t>c := </a:t>
            </a:r>
            <a:r>
              <a:rPr lang="en-US" dirty="0" err="1"/>
              <a:t>totalemployees</a:t>
            </a:r>
            <a:r>
              <a:rPr lang="en-US" dirty="0"/>
              <a:t>(); </a:t>
            </a:r>
          </a:p>
          <a:p>
            <a:r>
              <a:rPr lang="en-US" dirty="0" err="1"/>
              <a:t>dbms_output.put_line</a:t>
            </a:r>
            <a:r>
              <a:rPr lang="en-US" dirty="0"/>
              <a:t>('Total no. of Employees: ' || c); END; </a:t>
            </a:r>
            <a:endParaRPr lang="en-IN" dirty="0"/>
          </a:p>
        </p:txBody>
      </p:sp>
    </p:spTree>
    <p:extLst>
      <p:ext uri="{BB962C8B-B14F-4D97-AF65-F5344CB8AC3E}">
        <p14:creationId xmlns:p14="http://schemas.microsoft.com/office/powerpoint/2010/main" val="41846064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t>
            </a:r>
          </a:p>
        </p:txBody>
      </p:sp>
      <p:sp>
        <p:nvSpPr>
          <p:cNvPr id="3" name="Content Placeholder 2"/>
          <p:cNvSpPr>
            <a:spLocks noGrp="1"/>
          </p:cNvSpPr>
          <p:nvPr>
            <p:ph idx="1"/>
          </p:nvPr>
        </p:nvSpPr>
        <p:spPr/>
        <p:txBody>
          <a:bodyPr>
            <a:normAutofit fontScale="70000" lnSpcReduction="20000"/>
          </a:bodyPr>
          <a:lstStyle/>
          <a:p>
            <a:pPr>
              <a:buNone/>
            </a:pPr>
            <a:r>
              <a:rPr lang="en-US" b="1" dirty="0"/>
              <a:t>Declare</a:t>
            </a:r>
          </a:p>
          <a:p>
            <a:pPr lvl="1">
              <a:buNone/>
            </a:pPr>
            <a:r>
              <a:rPr lang="en-US" dirty="0"/>
              <a:t>Global variables declaration;</a:t>
            </a:r>
          </a:p>
          <a:p>
            <a:pPr lvl="1">
              <a:buNone/>
            </a:pPr>
            <a:r>
              <a:rPr lang="en-US" dirty="0"/>
              <a:t>Function </a:t>
            </a:r>
            <a:r>
              <a:rPr lang="en-US" dirty="0" err="1"/>
              <a:t>Function</a:t>
            </a:r>
            <a:r>
              <a:rPr lang="en-US" dirty="0"/>
              <a:t> name</a:t>
            </a:r>
          </a:p>
          <a:p>
            <a:pPr lvl="1">
              <a:buNone/>
            </a:pPr>
            <a:r>
              <a:rPr lang="en-US" dirty="0"/>
              <a:t>(Arguments IN data types…….)</a:t>
            </a:r>
          </a:p>
          <a:p>
            <a:pPr lvl="1">
              <a:buNone/>
            </a:pPr>
            <a:r>
              <a:rPr lang="en-US" dirty="0"/>
              <a:t>Return data type</a:t>
            </a:r>
          </a:p>
          <a:p>
            <a:pPr lvl="1">
              <a:buNone/>
            </a:pPr>
            <a:r>
              <a:rPr lang="en-US" dirty="0"/>
              <a:t>IS/AS</a:t>
            </a:r>
          </a:p>
          <a:p>
            <a:pPr lvl="1">
              <a:buNone/>
            </a:pPr>
            <a:r>
              <a:rPr lang="en-US" dirty="0"/>
              <a:t>Variable and constant declaration;</a:t>
            </a:r>
          </a:p>
          <a:p>
            <a:pPr>
              <a:buNone/>
            </a:pPr>
            <a:r>
              <a:rPr lang="en-US" b="1" dirty="0"/>
              <a:t>Begin</a:t>
            </a:r>
          </a:p>
          <a:p>
            <a:pPr lvl="1">
              <a:buNone/>
            </a:pPr>
            <a:r>
              <a:rPr lang="en-US" dirty="0"/>
              <a:t>PL/SQL statements;</a:t>
            </a:r>
          </a:p>
          <a:p>
            <a:pPr>
              <a:buNone/>
            </a:pPr>
            <a:r>
              <a:rPr lang="en-US" b="1" dirty="0"/>
              <a:t>Exception</a:t>
            </a:r>
          </a:p>
          <a:p>
            <a:pPr lvl="1">
              <a:buNone/>
            </a:pPr>
            <a:r>
              <a:rPr lang="en-US" dirty="0"/>
              <a:t>Statements;</a:t>
            </a:r>
          </a:p>
          <a:p>
            <a:pPr lvl="1">
              <a:buNone/>
            </a:pPr>
            <a:r>
              <a:rPr lang="en-US" dirty="0"/>
              <a:t>End function name;</a:t>
            </a:r>
          </a:p>
          <a:p>
            <a:pPr>
              <a:buNone/>
            </a:pPr>
            <a:r>
              <a:rPr lang="en-US" b="1" dirty="0"/>
              <a:t>Begin</a:t>
            </a:r>
          </a:p>
          <a:p>
            <a:pPr lvl="1">
              <a:buNone/>
            </a:pPr>
            <a:r>
              <a:rPr lang="en-US" dirty="0"/>
              <a:t>Executable statements;</a:t>
            </a:r>
          </a:p>
          <a:p>
            <a:pPr lvl="1">
              <a:buNone/>
            </a:pPr>
            <a:r>
              <a:rPr lang="en-US" dirty="0"/>
              <a:t>Function calling;</a:t>
            </a:r>
          </a:p>
          <a:p>
            <a:pPr>
              <a:buNone/>
            </a:pPr>
            <a:r>
              <a:rPr lang="en-US" b="1" dirty="0"/>
              <a:t>End;</a:t>
            </a:r>
            <a:endParaRPr lang="en-US"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Function-Example</a:t>
            </a:r>
          </a:p>
        </p:txBody>
      </p:sp>
      <p:sp>
        <p:nvSpPr>
          <p:cNvPr id="3" name="Content Placeholder 2"/>
          <p:cNvSpPr>
            <a:spLocks noGrp="1"/>
          </p:cNvSpPr>
          <p:nvPr>
            <p:ph idx="1"/>
          </p:nvPr>
        </p:nvSpPr>
        <p:spPr/>
        <p:txBody>
          <a:bodyPr>
            <a:normAutofit fontScale="62500" lnSpcReduction="20000"/>
          </a:bodyPr>
          <a:lstStyle/>
          <a:p>
            <a:pPr>
              <a:buNone/>
            </a:pPr>
            <a:r>
              <a:rPr lang="en-US" dirty="0"/>
              <a:t>Declare</a:t>
            </a:r>
          </a:p>
          <a:p>
            <a:pPr lvl="1">
              <a:buNone/>
            </a:pPr>
            <a:r>
              <a:rPr lang="en-US" dirty="0"/>
              <a:t>Num1 number(2);</a:t>
            </a:r>
          </a:p>
          <a:p>
            <a:pPr lvl="1">
              <a:buNone/>
            </a:pPr>
            <a:r>
              <a:rPr lang="en-US" dirty="0"/>
              <a:t>Num2 number(2);</a:t>
            </a:r>
          </a:p>
          <a:p>
            <a:pPr lvl="1">
              <a:buNone/>
            </a:pPr>
            <a:r>
              <a:rPr lang="en-US" dirty="0" err="1"/>
              <a:t>Mul</a:t>
            </a:r>
            <a:r>
              <a:rPr lang="en-US" dirty="0"/>
              <a:t> number(4);</a:t>
            </a:r>
          </a:p>
          <a:p>
            <a:pPr>
              <a:buNone/>
            </a:pPr>
            <a:r>
              <a:rPr lang="en-US" dirty="0"/>
              <a:t>Function multiplication(num1 in number, num2 in number)</a:t>
            </a:r>
          </a:p>
          <a:p>
            <a:pPr lvl="1">
              <a:buNone/>
            </a:pPr>
            <a:r>
              <a:rPr lang="en-US" dirty="0"/>
              <a:t>Return number</a:t>
            </a:r>
          </a:p>
          <a:p>
            <a:pPr lvl="1">
              <a:buNone/>
            </a:pPr>
            <a:r>
              <a:rPr lang="en-US" dirty="0"/>
              <a:t> is </a:t>
            </a:r>
          </a:p>
          <a:p>
            <a:pPr lvl="1">
              <a:buNone/>
            </a:pPr>
            <a:r>
              <a:rPr lang="en-US" dirty="0" err="1"/>
              <a:t>mul</a:t>
            </a:r>
            <a:r>
              <a:rPr lang="en-US" dirty="0"/>
              <a:t> number;</a:t>
            </a:r>
          </a:p>
          <a:p>
            <a:pPr>
              <a:buNone/>
            </a:pPr>
            <a:r>
              <a:rPr lang="en-US" dirty="0"/>
              <a:t>Begin</a:t>
            </a:r>
          </a:p>
          <a:p>
            <a:pPr lvl="1">
              <a:buNone/>
            </a:pPr>
            <a:r>
              <a:rPr lang="en-US" dirty="0" err="1"/>
              <a:t>Mul</a:t>
            </a:r>
            <a:r>
              <a:rPr lang="en-US" dirty="0"/>
              <a:t>:=num1 * num2;</a:t>
            </a:r>
          </a:p>
          <a:p>
            <a:pPr lvl="1">
              <a:buNone/>
            </a:pPr>
            <a:r>
              <a:rPr lang="en-US" dirty="0"/>
              <a:t>Return(</a:t>
            </a:r>
            <a:r>
              <a:rPr lang="en-US" dirty="0" err="1"/>
              <a:t>mul</a:t>
            </a:r>
            <a:r>
              <a:rPr lang="en-US" dirty="0"/>
              <a:t>);</a:t>
            </a:r>
          </a:p>
          <a:p>
            <a:pPr lvl="1">
              <a:buNone/>
            </a:pPr>
            <a:r>
              <a:rPr lang="en-US" dirty="0"/>
              <a:t>End multiplication;</a:t>
            </a:r>
          </a:p>
          <a:p>
            <a:pPr>
              <a:buNone/>
            </a:pPr>
            <a:r>
              <a:rPr lang="en-US" dirty="0"/>
              <a:t>Begin</a:t>
            </a:r>
          </a:p>
          <a:p>
            <a:pPr lvl="1">
              <a:buNone/>
            </a:pPr>
            <a:r>
              <a:rPr lang="en-US" dirty="0"/>
              <a:t>Num1:=:num1;</a:t>
            </a:r>
          </a:p>
          <a:p>
            <a:pPr lvl="1">
              <a:buNone/>
            </a:pPr>
            <a:r>
              <a:rPr lang="en-US" dirty="0"/>
              <a:t>Num2:=:num2;</a:t>
            </a:r>
          </a:p>
          <a:p>
            <a:pPr lvl="1">
              <a:buNone/>
            </a:pPr>
            <a:r>
              <a:rPr lang="en-US" dirty="0" err="1"/>
              <a:t>Mul</a:t>
            </a:r>
            <a:r>
              <a:rPr lang="en-US" dirty="0"/>
              <a:t>:=multiplication(num1, num2);</a:t>
            </a:r>
          </a:p>
          <a:p>
            <a:pPr lvl="1">
              <a:buNone/>
            </a:pPr>
            <a:r>
              <a:rPr lang="en-US" dirty="0" err="1"/>
              <a:t>Dbms_output.put_line</a:t>
            </a:r>
            <a:r>
              <a:rPr lang="en-US" dirty="0"/>
              <a:t>(</a:t>
            </a:r>
            <a:r>
              <a:rPr lang="en-US" dirty="0" err="1"/>
              <a:t>mul</a:t>
            </a:r>
            <a:r>
              <a:rPr lang="en-US" dirty="0"/>
              <a:t>);</a:t>
            </a:r>
          </a:p>
          <a:p>
            <a:pPr>
              <a:buNone/>
            </a:pPr>
            <a:r>
              <a:rPr lang="en-US" dirty="0"/>
              <a:t>End;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A0C3-F3CE-8F3F-D228-812EDF7A44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31E502-0CF1-9B05-636E-8033AFE4D227}"/>
              </a:ext>
            </a:extLst>
          </p:cNvPr>
          <p:cNvSpPr>
            <a:spLocks noGrp="1"/>
          </p:cNvSpPr>
          <p:nvPr>
            <p:ph idx="1"/>
          </p:nvPr>
        </p:nvSpPr>
        <p:spPr/>
        <p:txBody>
          <a:bodyPr>
            <a:normAutofit fontScale="47500" lnSpcReduction="20000"/>
          </a:bodyPr>
          <a:lstStyle/>
          <a:p>
            <a:r>
              <a:rPr lang="en-US" dirty="0"/>
              <a:t>DECLARE </a:t>
            </a:r>
          </a:p>
          <a:p>
            <a:r>
              <a:rPr lang="en-US" dirty="0"/>
              <a:t> a number;</a:t>
            </a:r>
          </a:p>
          <a:p>
            <a:r>
              <a:rPr lang="en-US" dirty="0"/>
              <a:t> b number; </a:t>
            </a:r>
          </a:p>
          <a:p>
            <a:r>
              <a:rPr lang="en-US" dirty="0"/>
              <a:t>c number; </a:t>
            </a:r>
          </a:p>
          <a:p>
            <a:r>
              <a:rPr lang="en-US" dirty="0"/>
              <a:t>FUNCTION </a:t>
            </a:r>
            <a:r>
              <a:rPr lang="en-US" dirty="0" err="1"/>
              <a:t>findMax</a:t>
            </a:r>
            <a:r>
              <a:rPr lang="en-US" dirty="0"/>
              <a:t>(x IN number, y IN number)</a:t>
            </a:r>
          </a:p>
          <a:p>
            <a:r>
              <a:rPr lang="en-US" dirty="0"/>
              <a:t> RETURN number</a:t>
            </a:r>
          </a:p>
          <a:p>
            <a:r>
              <a:rPr lang="en-US" dirty="0"/>
              <a:t> IS</a:t>
            </a:r>
          </a:p>
          <a:p>
            <a:r>
              <a:rPr lang="en-US" dirty="0"/>
              <a:t> z number; </a:t>
            </a:r>
          </a:p>
          <a:p>
            <a:r>
              <a:rPr lang="en-US" dirty="0"/>
              <a:t>BEGIN </a:t>
            </a:r>
          </a:p>
          <a:p>
            <a:r>
              <a:rPr lang="en-US" dirty="0"/>
              <a:t>IF x &gt; y THEN </a:t>
            </a:r>
          </a:p>
          <a:p>
            <a:r>
              <a:rPr lang="en-US" dirty="0"/>
              <a:t>z:= x; </a:t>
            </a:r>
          </a:p>
          <a:p>
            <a:r>
              <a:rPr lang="en-US" dirty="0"/>
              <a:t>ELSE</a:t>
            </a:r>
          </a:p>
          <a:p>
            <a:r>
              <a:rPr lang="en-US" dirty="0"/>
              <a:t> Z:= y; </a:t>
            </a:r>
          </a:p>
          <a:p>
            <a:r>
              <a:rPr lang="en-US" dirty="0"/>
              <a:t>END IF; </a:t>
            </a:r>
          </a:p>
          <a:p>
            <a:r>
              <a:rPr lang="en-US" dirty="0"/>
              <a:t>RETURN z; </a:t>
            </a:r>
          </a:p>
          <a:p>
            <a:r>
              <a:rPr lang="en-US" dirty="0"/>
              <a:t>END; </a:t>
            </a:r>
          </a:p>
          <a:p>
            <a:r>
              <a:rPr lang="en-US" dirty="0"/>
              <a:t>BEGIN </a:t>
            </a:r>
          </a:p>
          <a:p>
            <a:r>
              <a:rPr lang="en-US" dirty="0"/>
              <a:t>a:= 23; </a:t>
            </a:r>
          </a:p>
          <a:p>
            <a:r>
              <a:rPr lang="en-US" dirty="0"/>
              <a:t>b:= 45;</a:t>
            </a:r>
          </a:p>
          <a:p>
            <a:r>
              <a:rPr lang="en-US" dirty="0"/>
              <a:t> c := </a:t>
            </a:r>
            <a:r>
              <a:rPr lang="en-US" dirty="0" err="1"/>
              <a:t>findMax</a:t>
            </a:r>
            <a:r>
              <a:rPr lang="en-US" dirty="0"/>
              <a:t>(a, b); </a:t>
            </a:r>
          </a:p>
          <a:p>
            <a:r>
              <a:rPr lang="en-US" dirty="0" err="1"/>
              <a:t>dbms_output.put_line</a:t>
            </a:r>
            <a:r>
              <a:rPr lang="en-US" dirty="0"/>
              <a:t>(' Maximum of (23,45): ' || c); </a:t>
            </a:r>
          </a:p>
          <a:p>
            <a:r>
              <a:rPr lang="en-US" dirty="0"/>
              <a:t>END; </a:t>
            </a:r>
            <a:endParaRPr lang="en-IN" dirty="0"/>
          </a:p>
        </p:txBody>
      </p:sp>
    </p:spTree>
    <p:extLst>
      <p:ext uri="{BB962C8B-B14F-4D97-AF65-F5344CB8AC3E}">
        <p14:creationId xmlns:p14="http://schemas.microsoft.com/office/powerpoint/2010/main" val="32169475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91BB-B03A-FA60-C9A2-F5FF097095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D32ED3-4630-78EC-7A49-2E89D449A785}"/>
              </a:ext>
            </a:extLst>
          </p:cNvPr>
          <p:cNvSpPr>
            <a:spLocks noGrp="1"/>
          </p:cNvSpPr>
          <p:nvPr>
            <p:ph idx="1"/>
          </p:nvPr>
        </p:nvSpPr>
        <p:spPr/>
        <p:txBody>
          <a:bodyPr>
            <a:normAutofit fontScale="77500" lnSpcReduction="20000"/>
          </a:bodyPr>
          <a:lstStyle/>
          <a:p>
            <a:r>
              <a:rPr lang="en-US" dirty="0"/>
              <a:t>Create Function CALCULATION(a number, b number, op char)</a:t>
            </a:r>
          </a:p>
          <a:p>
            <a:r>
              <a:rPr lang="en-US" dirty="0"/>
              <a:t>return number</a:t>
            </a:r>
          </a:p>
          <a:p>
            <a:r>
              <a:rPr lang="en-US" dirty="0"/>
              <a:t>is</a:t>
            </a:r>
          </a:p>
          <a:p>
            <a:r>
              <a:rPr lang="en-US" dirty="0"/>
              <a:t>Begin</a:t>
            </a:r>
          </a:p>
          <a:p>
            <a:r>
              <a:rPr lang="en-US" dirty="0"/>
              <a:t> if op='+' then</a:t>
            </a:r>
          </a:p>
          <a:p>
            <a:r>
              <a:rPr lang="en-US" dirty="0"/>
              <a:t>return (</a:t>
            </a:r>
            <a:r>
              <a:rPr lang="en-US" dirty="0" err="1"/>
              <a:t>a+b</a:t>
            </a:r>
            <a:r>
              <a:rPr lang="en-US" dirty="0"/>
              <a:t>);</a:t>
            </a:r>
          </a:p>
          <a:p>
            <a:r>
              <a:rPr lang="en-US" dirty="0"/>
              <a:t>elseif op='-' then</a:t>
            </a:r>
          </a:p>
          <a:p>
            <a:r>
              <a:rPr lang="en-US" dirty="0"/>
              <a:t>return (a-b);</a:t>
            </a:r>
          </a:p>
          <a:p>
            <a:r>
              <a:rPr lang="en-US" dirty="0"/>
              <a:t>elseif op='*' then</a:t>
            </a:r>
          </a:p>
          <a:p>
            <a:r>
              <a:rPr lang="en-US" dirty="0"/>
              <a:t>return (a*b);</a:t>
            </a:r>
          </a:p>
          <a:p>
            <a:r>
              <a:rPr lang="en-US" dirty="0"/>
              <a:t>else</a:t>
            </a:r>
          </a:p>
          <a:p>
            <a:r>
              <a:rPr lang="en-US" dirty="0"/>
              <a:t>return (a/b);</a:t>
            </a:r>
          </a:p>
          <a:p>
            <a:r>
              <a:rPr lang="en-US" dirty="0"/>
              <a:t>endif;</a:t>
            </a:r>
          </a:p>
          <a:p>
            <a:r>
              <a:rPr lang="en-US" dirty="0"/>
              <a:t>end;</a:t>
            </a:r>
          </a:p>
        </p:txBody>
      </p:sp>
    </p:spTree>
    <p:extLst>
      <p:ext uri="{BB962C8B-B14F-4D97-AF65-F5344CB8AC3E}">
        <p14:creationId xmlns:p14="http://schemas.microsoft.com/office/powerpoint/2010/main" val="1568959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CC50-54E5-626B-816A-993F9834F1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C407BE-CF88-8D24-17C1-8E5C3C4C4C7E}"/>
              </a:ext>
            </a:extLst>
          </p:cNvPr>
          <p:cNvSpPr>
            <a:spLocks noGrp="1"/>
          </p:cNvSpPr>
          <p:nvPr>
            <p:ph idx="1"/>
          </p:nvPr>
        </p:nvSpPr>
        <p:spPr/>
        <p:txBody>
          <a:bodyPr/>
          <a:lstStyle/>
          <a:p>
            <a:r>
              <a:rPr lang="en-US" dirty="0"/>
              <a:t>Select CALCULATION(10,20,'*') from dual;</a:t>
            </a:r>
            <a:endParaRPr lang="en-IN" dirty="0"/>
          </a:p>
        </p:txBody>
      </p:sp>
    </p:spTree>
    <p:extLst>
      <p:ext uri="{BB962C8B-B14F-4D97-AF65-F5344CB8AC3E}">
        <p14:creationId xmlns:p14="http://schemas.microsoft.com/office/powerpoint/2010/main" val="24821917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Function-Example</a:t>
            </a:r>
          </a:p>
        </p:txBody>
      </p:sp>
      <p:sp>
        <p:nvSpPr>
          <p:cNvPr id="3" name="Content Placeholder 2"/>
          <p:cNvSpPr>
            <a:spLocks noGrp="1"/>
          </p:cNvSpPr>
          <p:nvPr>
            <p:ph idx="1"/>
          </p:nvPr>
        </p:nvSpPr>
        <p:spPr>
          <a:xfrm>
            <a:off x="457200" y="1828800"/>
            <a:ext cx="8229600" cy="4389120"/>
          </a:xfrm>
        </p:spPr>
        <p:txBody>
          <a:bodyPr>
            <a:normAutofit fontScale="55000" lnSpcReduction="20000"/>
          </a:bodyPr>
          <a:lstStyle/>
          <a:p>
            <a:pPr>
              <a:buNone/>
            </a:pPr>
            <a:r>
              <a:rPr lang="en-US" dirty="0"/>
              <a:t>Declare</a:t>
            </a:r>
          </a:p>
          <a:p>
            <a:pPr lvl="1">
              <a:buNone/>
            </a:pPr>
            <a:r>
              <a:rPr lang="en-US" dirty="0"/>
              <a:t>Fact number(4);</a:t>
            </a:r>
          </a:p>
          <a:p>
            <a:pPr lvl="1">
              <a:buNone/>
            </a:pPr>
            <a:r>
              <a:rPr lang="en-US" dirty="0"/>
              <a:t>N number(2);</a:t>
            </a:r>
          </a:p>
          <a:p>
            <a:pPr lvl="1">
              <a:buNone/>
            </a:pPr>
            <a:r>
              <a:rPr lang="en-US" dirty="0"/>
              <a:t>Function factorial(n in number)</a:t>
            </a:r>
          </a:p>
          <a:p>
            <a:pPr lvl="1">
              <a:buNone/>
            </a:pPr>
            <a:r>
              <a:rPr lang="en-US" dirty="0"/>
              <a:t>Return number</a:t>
            </a:r>
          </a:p>
          <a:p>
            <a:pPr lvl="1">
              <a:buNone/>
            </a:pPr>
            <a:r>
              <a:rPr lang="en-US" dirty="0"/>
              <a:t> is </a:t>
            </a:r>
          </a:p>
          <a:p>
            <a:pPr lvl="1">
              <a:buNone/>
            </a:pPr>
            <a:r>
              <a:rPr lang="en-US" dirty="0"/>
              <a:t>I number(2);</a:t>
            </a:r>
          </a:p>
          <a:p>
            <a:pPr>
              <a:buNone/>
            </a:pPr>
            <a:r>
              <a:rPr lang="en-US" dirty="0"/>
              <a:t>Begin</a:t>
            </a:r>
          </a:p>
          <a:p>
            <a:pPr lvl="1">
              <a:buNone/>
            </a:pPr>
            <a:r>
              <a:rPr lang="en-US" dirty="0"/>
              <a:t>Fact:=1;</a:t>
            </a:r>
          </a:p>
          <a:p>
            <a:pPr lvl="1">
              <a:buNone/>
            </a:pPr>
            <a:r>
              <a:rPr lang="en-US" dirty="0"/>
              <a:t>For I in 1..n</a:t>
            </a:r>
          </a:p>
          <a:p>
            <a:pPr lvl="1">
              <a:buNone/>
            </a:pPr>
            <a:r>
              <a:rPr lang="en-US" dirty="0"/>
              <a:t> loop </a:t>
            </a:r>
          </a:p>
          <a:p>
            <a:pPr lvl="1">
              <a:buNone/>
            </a:pPr>
            <a:r>
              <a:rPr lang="en-US" dirty="0"/>
              <a:t>Fact:=fact*I;</a:t>
            </a:r>
          </a:p>
          <a:p>
            <a:pPr lvl="1">
              <a:buNone/>
            </a:pPr>
            <a:r>
              <a:rPr lang="en-US" dirty="0"/>
              <a:t>End loop;</a:t>
            </a:r>
          </a:p>
          <a:p>
            <a:pPr lvl="1">
              <a:buNone/>
            </a:pPr>
            <a:r>
              <a:rPr lang="en-US" dirty="0"/>
              <a:t>Return(fact);</a:t>
            </a:r>
          </a:p>
          <a:p>
            <a:pPr>
              <a:buNone/>
            </a:pPr>
            <a:r>
              <a:rPr lang="en-US" dirty="0"/>
              <a:t>End factorial;</a:t>
            </a:r>
          </a:p>
          <a:p>
            <a:pPr>
              <a:buNone/>
            </a:pPr>
            <a:r>
              <a:rPr lang="en-US" dirty="0"/>
              <a:t>Begin</a:t>
            </a:r>
          </a:p>
          <a:p>
            <a:pPr lvl="1">
              <a:buNone/>
            </a:pPr>
            <a:r>
              <a:rPr lang="en-US" dirty="0"/>
              <a:t>N:=:n;</a:t>
            </a:r>
          </a:p>
          <a:p>
            <a:pPr lvl="1">
              <a:buNone/>
            </a:pPr>
            <a:r>
              <a:rPr lang="en-US" dirty="0"/>
              <a:t>Fact:=factorial(n);</a:t>
            </a:r>
          </a:p>
          <a:p>
            <a:pPr lvl="1">
              <a:buNone/>
            </a:pPr>
            <a:r>
              <a:rPr lang="en-US" dirty="0" err="1"/>
              <a:t>Dbms_output.put_line</a:t>
            </a:r>
            <a:r>
              <a:rPr lang="en-US" dirty="0"/>
              <a:t>(fact);</a:t>
            </a:r>
          </a:p>
          <a:p>
            <a:pPr>
              <a:buNone/>
            </a:pPr>
            <a:r>
              <a:rPr lang="en-US" dirty="0"/>
              <a:t>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pic>
        <p:nvPicPr>
          <p:cNvPr id="4" name="Content Placeholder 3"/>
          <p:cNvPicPr>
            <a:picLocks noGrp="1" noChangeAspect="1"/>
          </p:cNvPicPr>
          <p:nvPr>
            <p:ph idx="1"/>
          </p:nvPr>
        </p:nvPicPr>
        <p:blipFill rotWithShape="1">
          <a:blip r:embed="rId2"/>
          <a:srcRect l="8031" t="18409" r="28529" b="12152"/>
          <a:stretch/>
        </p:blipFill>
        <p:spPr>
          <a:xfrm>
            <a:off x="483358" y="1951631"/>
            <a:ext cx="7898642" cy="4608918"/>
          </a:xfrm>
          <a:prstGeom prst="rect">
            <a:avLst/>
          </a:prstGeom>
        </p:spPr>
      </p:pic>
    </p:spTree>
    <p:extLst>
      <p:ext uri="{BB962C8B-B14F-4D97-AF65-F5344CB8AC3E}">
        <p14:creationId xmlns:p14="http://schemas.microsoft.com/office/powerpoint/2010/main" val="2896110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BE958-ED2A-D2BA-DC7E-088F65EDC5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C26AF4-CAED-80C8-B293-13B63B33A4BC}"/>
              </a:ext>
            </a:extLst>
          </p:cNvPr>
          <p:cNvSpPr>
            <a:spLocks noGrp="1"/>
          </p:cNvSpPr>
          <p:nvPr>
            <p:ph idx="1"/>
          </p:nvPr>
        </p:nvSpPr>
        <p:spPr/>
        <p:txBody>
          <a:bodyPr>
            <a:normAutofit fontScale="47500" lnSpcReduction="20000"/>
          </a:bodyPr>
          <a:lstStyle/>
          <a:p>
            <a:r>
              <a:rPr lang="en-IN" dirty="0"/>
              <a:t>DECLARE </a:t>
            </a:r>
          </a:p>
          <a:p>
            <a:r>
              <a:rPr lang="en-IN" dirty="0"/>
              <a:t>   </a:t>
            </a:r>
            <a:r>
              <a:rPr lang="en-IN" dirty="0" err="1"/>
              <a:t>num</a:t>
            </a:r>
            <a:r>
              <a:rPr lang="en-IN" dirty="0"/>
              <a:t> number; </a:t>
            </a:r>
          </a:p>
          <a:p>
            <a:r>
              <a:rPr lang="en-IN" dirty="0"/>
              <a:t>   factorial number;  </a:t>
            </a:r>
          </a:p>
          <a:p>
            <a:r>
              <a:rPr lang="en-IN" dirty="0"/>
              <a:t>   </a:t>
            </a:r>
          </a:p>
          <a:p>
            <a:r>
              <a:rPr lang="en-IN" dirty="0"/>
              <a:t>FUNCTION </a:t>
            </a:r>
            <a:r>
              <a:rPr lang="en-IN" dirty="0" err="1"/>
              <a:t>calculateFact</a:t>
            </a:r>
            <a:r>
              <a:rPr lang="en-IN" dirty="0"/>
              <a:t>(x number) </a:t>
            </a:r>
          </a:p>
          <a:p>
            <a:r>
              <a:rPr lang="en-IN" dirty="0"/>
              <a:t>RETURN number  </a:t>
            </a:r>
          </a:p>
          <a:p>
            <a:r>
              <a:rPr lang="en-IN" dirty="0"/>
              <a:t>IS </a:t>
            </a:r>
          </a:p>
          <a:p>
            <a:r>
              <a:rPr lang="en-IN" dirty="0"/>
              <a:t>   f number; </a:t>
            </a:r>
          </a:p>
          <a:p>
            <a:r>
              <a:rPr lang="en-IN" dirty="0"/>
              <a:t>BEGIN </a:t>
            </a:r>
          </a:p>
          <a:p>
            <a:r>
              <a:rPr lang="en-IN" dirty="0"/>
              <a:t>   IF x = 0 THEN </a:t>
            </a:r>
          </a:p>
          <a:p>
            <a:r>
              <a:rPr lang="en-IN" dirty="0"/>
              <a:t>      f := 1; </a:t>
            </a:r>
          </a:p>
          <a:p>
            <a:r>
              <a:rPr lang="en-IN" dirty="0"/>
              <a:t>   ELSE </a:t>
            </a:r>
          </a:p>
          <a:p>
            <a:r>
              <a:rPr lang="en-IN" dirty="0"/>
              <a:t>      f := x * </a:t>
            </a:r>
            <a:r>
              <a:rPr lang="en-IN" dirty="0" err="1"/>
              <a:t>calculateFact</a:t>
            </a:r>
            <a:r>
              <a:rPr lang="en-IN" dirty="0"/>
              <a:t>(x-1); </a:t>
            </a:r>
          </a:p>
          <a:p>
            <a:r>
              <a:rPr lang="en-IN" dirty="0"/>
              <a:t>   END IF; </a:t>
            </a:r>
          </a:p>
          <a:p>
            <a:r>
              <a:rPr lang="en-IN" dirty="0"/>
              <a:t>RETURN f; </a:t>
            </a:r>
          </a:p>
          <a:p>
            <a:r>
              <a:rPr lang="en-IN" dirty="0"/>
              <a:t>END;  </a:t>
            </a:r>
          </a:p>
          <a:p>
            <a:endParaRPr lang="en-IN" dirty="0"/>
          </a:p>
          <a:p>
            <a:r>
              <a:rPr lang="en-IN" dirty="0"/>
              <a:t>BEGIN </a:t>
            </a:r>
          </a:p>
          <a:p>
            <a:r>
              <a:rPr lang="en-IN" dirty="0"/>
              <a:t>   </a:t>
            </a:r>
            <a:r>
              <a:rPr lang="en-IN" dirty="0" err="1"/>
              <a:t>num</a:t>
            </a:r>
            <a:r>
              <a:rPr lang="en-IN" dirty="0"/>
              <a:t>:= 6; </a:t>
            </a:r>
          </a:p>
          <a:p>
            <a:r>
              <a:rPr lang="en-IN" dirty="0"/>
              <a:t>   factorial := </a:t>
            </a:r>
            <a:r>
              <a:rPr lang="en-IN" dirty="0" err="1"/>
              <a:t>calculateFact</a:t>
            </a:r>
            <a:r>
              <a:rPr lang="en-IN" dirty="0"/>
              <a:t>(</a:t>
            </a:r>
            <a:r>
              <a:rPr lang="en-IN" dirty="0" err="1"/>
              <a:t>num</a:t>
            </a:r>
            <a:r>
              <a:rPr lang="en-IN" dirty="0"/>
              <a:t>); </a:t>
            </a:r>
          </a:p>
          <a:p>
            <a:r>
              <a:rPr lang="en-IN" dirty="0"/>
              <a:t>   DBMS_OUTPUT.PUT_LINE(' Factorial '|| </a:t>
            </a:r>
            <a:r>
              <a:rPr lang="en-IN" dirty="0" err="1"/>
              <a:t>num</a:t>
            </a:r>
            <a:r>
              <a:rPr lang="en-IN" dirty="0"/>
              <a:t> || ' is ' || factorial); </a:t>
            </a:r>
          </a:p>
          <a:p>
            <a:r>
              <a:rPr lang="en-IN" dirty="0"/>
              <a:t>END; </a:t>
            </a:r>
          </a:p>
        </p:txBody>
      </p:sp>
    </p:spTree>
    <p:extLst>
      <p:ext uri="{BB962C8B-B14F-4D97-AF65-F5344CB8AC3E}">
        <p14:creationId xmlns:p14="http://schemas.microsoft.com/office/powerpoint/2010/main" val="12155019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7F1-B977-5747-C9E2-5C4FFC6B6377}"/>
              </a:ext>
            </a:extLst>
          </p:cNvPr>
          <p:cNvSpPr>
            <a:spLocks noGrp="1"/>
          </p:cNvSpPr>
          <p:nvPr>
            <p:ph type="title"/>
          </p:nvPr>
        </p:nvSpPr>
        <p:spPr/>
        <p:txBody>
          <a:bodyPr/>
          <a:lstStyle/>
          <a:p>
            <a:r>
              <a:rPr lang="en-IN" dirty="0"/>
              <a:t>Creating a function</a:t>
            </a:r>
          </a:p>
        </p:txBody>
      </p:sp>
      <p:sp>
        <p:nvSpPr>
          <p:cNvPr id="3" name="Content Placeholder 2">
            <a:extLst>
              <a:ext uri="{FF2B5EF4-FFF2-40B4-BE49-F238E27FC236}">
                <a16:creationId xmlns:a16="http://schemas.microsoft.com/office/drawing/2014/main" id="{6B0E60C2-5D6A-9905-D773-C51B5F761D67}"/>
              </a:ext>
            </a:extLst>
          </p:cNvPr>
          <p:cNvSpPr>
            <a:spLocks noGrp="1"/>
          </p:cNvSpPr>
          <p:nvPr>
            <p:ph idx="1"/>
          </p:nvPr>
        </p:nvSpPr>
        <p:spPr/>
        <p:txBody>
          <a:bodyPr/>
          <a:lstStyle/>
          <a:p>
            <a:r>
              <a:rPr lang="en-IN" dirty="0"/>
              <a:t>Create function </a:t>
            </a:r>
            <a:r>
              <a:rPr lang="en-IN" dirty="0" err="1"/>
              <a:t>square_areaa</a:t>
            </a:r>
            <a:r>
              <a:rPr lang="en-IN" dirty="0"/>
              <a:t>(Length IN number)</a:t>
            </a:r>
          </a:p>
          <a:p>
            <a:r>
              <a:rPr lang="en-IN" dirty="0"/>
              <a:t>Return number </a:t>
            </a:r>
          </a:p>
          <a:p>
            <a:r>
              <a:rPr lang="en-IN" dirty="0"/>
              <a:t>Is </a:t>
            </a:r>
          </a:p>
          <a:p>
            <a:r>
              <a:rPr lang="en-IN" dirty="0"/>
              <a:t>Area number(5,3);</a:t>
            </a:r>
          </a:p>
          <a:p>
            <a:r>
              <a:rPr lang="en-IN" dirty="0"/>
              <a:t>Begin</a:t>
            </a:r>
          </a:p>
          <a:p>
            <a:r>
              <a:rPr lang="en-IN" dirty="0"/>
              <a:t>Area:=(length*length);</a:t>
            </a:r>
          </a:p>
          <a:p>
            <a:r>
              <a:rPr lang="en-IN" dirty="0"/>
              <a:t>Return Area;</a:t>
            </a:r>
          </a:p>
          <a:p>
            <a:r>
              <a:rPr lang="en-IN" dirty="0"/>
              <a:t>End;</a:t>
            </a:r>
          </a:p>
          <a:p>
            <a:r>
              <a:rPr lang="en-IN" dirty="0"/>
              <a:t>/</a:t>
            </a:r>
          </a:p>
        </p:txBody>
      </p:sp>
    </p:spTree>
    <p:extLst>
      <p:ext uri="{BB962C8B-B14F-4D97-AF65-F5344CB8AC3E}">
        <p14:creationId xmlns:p14="http://schemas.microsoft.com/office/powerpoint/2010/main" val="30708146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22BE-7776-01E2-0436-F94FB873A6E4}"/>
              </a:ext>
            </a:extLst>
          </p:cNvPr>
          <p:cNvSpPr>
            <a:spLocks noGrp="1"/>
          </p:cNvSpPr>
          <p:nvPr>
            <p:ph type="title"/>
          </p:nvPr>
        </p:nvSpPr>
        <p:spPr/>
        <p:txBody>
          <a:bodyPr/>
          <a:lstStyle/>
          <a:p>
            <a:r>
              <a:rPr lang="en-IN" dirty="0"/>
              <a:t>Calling a function</a:t>
            </a:r>
          </a:p>
        </p:txBody>
      </p:sp>
      <p:sp>
        <p:nvSpPr>
          <p:cNvPr id="3" name="Content Placeholder 2">
            <a:extLst>
              <a:ext uri="{FF2B5EF4-FFF2-40B4-BE49-F238E27FC236}">
                <a16:creationId xmlns:a16="http://schemas.microsoft.com/office/drawing/2014/main" id="{68E66815-59C4-E73F-A6A9-D9292BFC96F7}"/>
              </a:ext>
            </a:extLst>
          </p:cNvPr>
          <p:cNvSpPr>
            <a:spLocks noGrp="1"/>
          </p:cNvSpPr>
          <p:nvPr>
            <p:ph idx="1"/>
          </p:nvPr>
        </p:nvSpPr>
        <p:spPr/>
        <p:txBody>
          <a:bodyPr/>
          <a:lstStyle/>
          <a:p>
            <a:r>
              <a:rPr lang="en-US" dirty="0"/>
              <a:t>Begin </a:t>
            </a:r>
          </a:p>
          <a:p>
            <a:r>
              <a:rPr lang="en-US" dirty="0" err="1"/>
              <a:t>Dbms_output.put_line</a:t>
            </a:r>
            <a:r>
              <a:rPr lang="en-US" dirty="0"/>
              <a:t>('Area of square is:'||</a:t>
            </a:r>
            <a:r>
              <a:rPr lang="en-US" dirty="0" err="1"/>
              <a:t>Square_areaa</a:t>
            </a:r>
            <a:r>
              <a:rPr lang="en-US" dirty="0"/>
              <a:t>(4));</a:t>
            </a:r>
          </a:p>
          <a:p>
            <a:r>
              <a:rPr lang="en-US" dirty="0"/>
              <a:t>End;</a:t>
            </a:r>
            <a:endParaRPr lang="en-IN" dirty="0"/>
          </a:p>
        </p:txBody>
      </p:sp>
    </p:spTree>
    <p:extLst>
      <p:ext uri="{BB962C8B-B14F-4D97-AF65-F5344CB8AC3E}">
        <p14:creationId xmlns:p14="http://schemas.microsoft.com/office/powerpoint/2010/main" val="33155809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7F1-B977-5747-C9E2-5C4FFC6B6377}"/>
              </a:ext>
            </a:extLst>
          </p:cNvPr>
          <p:cNvSpPr>
            <a:spLocks noGrp="1"/>
          </p:cNvSpPr>
          <p:nvPr>
            <p:ph type="title"/>
          </p:nvPr>
        </p:nvSpPr>
        <p:spPr/>
        <p:txBody>
          <a:bodyPr/>
          <a:lstStyle/>
          <a:p>
            <a:r>
              <a:rPr lang="en-IN" dirty="0"/>
              <a:t>Creating a function</a:t>
            </a:r>
          </a:p>
        </p:txBody>
      </p:sp>
      <p:sp>
        <p:nvSpPr>
          <p:cNvPr id="3" name="Content Placeholder 2">
            <a:extLst>
              <a:ext uri="{FF2B5EF4-FFF2-40B4-BE49-F238E27FC236}">
                <a16:creationId xmlns:a16="http://schemas.microsoft.com/office/drawing/2014/main" id="{6B0E60C2-5D6A-9905-D773-C51B5F761D67}"/>
              </a:ext>
            </a:extLst>
          </p:cNvPr>
          <p:cNvSpPr>
            <a:spLocks noGrp="1"/>
          </p:cNvSpPr>
          <p:nvPr>
            <p:ph idx="1"/>
          </p:nvPr>
        </p:nvSpPr>
        <p:spPr/>
        <p:txBody>
          <a:bodyPr>
            <a:normAutofit lnSpcReduction="10000"/>
          </a:bodyPr>
          <a:lstStyle/>
          <a:p>
            <a:r>
              <a:rPr lang="en-IN" dirty="0"/>
              <a:t>Create function </a:t>
            </a:r>
            <a:r>
              <a:rPr lang="en-IN" dirty="0" err="1"/>
              <a:t>Circle_areaa</a:t>
            </a:r>
            <a:r>
              <a:rPr lang="en-IN" dirty="0"/>
              <a:t>(radius number)</a:t>
            </a:r>
          </a:p>
          <a:p>
            <a:r>
              <a:rPr lang="en-IN" dirty="0"/>
              <a:t>Return number </a:t>
            </a:r>
          </a:p>
          <a:p>
            <a:r>
              <a:rPr lang="en-IN" dirty="0"/>
              <a:t>Is </a:t>
            </a:r>
          </a:p>
          <a:p>
            <a:r>
              <a:rPr lang="en-IN" dirty="0"/>
              <a:t>Area number(5,3);</a:t>
            </a:r>
          </a:p>
          <a:p>
            <a:r>
              <a:rPr lang="en-IN" dirty="0"/>
              <a:t>Pi constant number(5,3):=3.14;</a:t>
            </a:r>
          </a:p>
          <a:p>
            <a:r>
              <a:rPr lang="en-IN" dirty="0"/>
              <a:t>Begin</a:t>
            </a:r>
          </a:p>
          <a:p>
            <a:r>
              <a:rPr lang="en-IN" dirty="0"/>
              <a:t>Area:=(pi*radius*radius);</a:t>
            </a:r>
          </a:p>
          <a:p>
            <a:r>
              <a:rPr lang="en-IN" dirty="0"/>
              <a:t>Return Area;</a:t>
            </a:r>
          </a:p>
          <a:p>
            <a:r>
              <a:rPr lang="en-IN" dirty="0"/>
              <a:t>End;</a:t>
            </a:r>
          </a:p>
          <a:p>
            <a:r>
              <a:rPr lang="en-IN" dirty="0"/>
              <a:t>/</a:t>
            </a:r>
          </a:p>
        </p:txBody>
      </p:sp>
    </p:spTree>
    <p:extLst>
      <p:ext uri="{BB962C8B-B14F-4D97-AF65-F5344CB8AC3E}">
        <p14:creationId xmlns:p14="http://schemas.microsoft.com/office/powerpoint/2010/main" val="5087037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22BE-7776-01E2-0436-F94FB873A6E4}"/>
              </a:ext>
            </a:extLst>
          </p:cNvPr>
          <p:cNvSpPr>
            <a:spLocks noGrp="1"/>
          </p:cNvSpPr>
          <p:nvPr>
            <p:ph type="title"/>
          </p:nvPr>
        </p:nvSpPr>
        <p:spPr/>
        <p:txBody>
          <a:bodyPr/>
          <a:lstStyle/>
          <a:p>
            <a:r>
              <a:rPr lang="en-IN" dirty="0"/>
              <a:t>Calling a function</a:t>
            </a:r>
          </a:p>
        </p:txBody>
      </p:sp>
      <p:sp>
        <p:nvSpPr>
          <p:cNvPr id="3" name="Content Placeholder 2">
            <a:extLst>
              <a:ext uri="{FF2B5EF4-FFF2-40B4-BE49-F238E27FC236}">
                <a16:creationId xmlns:a16="http://schemas.microsoft.com/office/drawing/2014/main" id="{68E66815-59C4-E73F-A6A9-D9292BFC96F7}"/>
              </a:ext>
            </a:extLst>
          </p:cNvPr>
          <p:cNvSpPr>
            <a:spLocks noGrp="1"/>
          </p:cNvSpPr>
          <p:nvPr>
            <p:ph idx="1"/>
          </p:nvPr>
        </p:nvSpPr>
        <p:spPr/>
        <p:txBody>
          <a:bodyPr/>
          <a:lstStyle/>
          <a:p>
            <a:r>
              <a:rPr lang="en-US" dirty="0"/>
              <a:t>Begin </a:t>
            </a:r>
          </a:p>
          <a:p>
            <a:r>
              <a:rPr lang="en-US" dirty="0" err="1"/>
              <a:t>Dbms_output.put_line</a:t>
            </a:r>
            <a:r>
              <a:rPr lang="en-US" dirty="0"/>
              <a:t>('Area of Circle is:'||</a:t>
            </a:r>
            <a:r>
              <a:rPr lang="en-US" dirty="0" err="1"/>
              <a:t>Circle_areaa</a:t>
            </a:r>
            <a:r>
              <a:rPr lang="en-US" dirty="0"/>
              <a:t>(4));</a:t>
            </a:r>
          </a:p>
          <a:p>
            <a:r>
              <a:rPr lang="en-US" dirty="0"/>
              <a:t>End;</a:t>
            </a:r>
            <a:endParaRPr lang="en-IN" dirty="0"/>
          </a:p>
        </p:txBody>
      </p:sp>
    </p:spTree>
    <p:extLst>
      <p:ext uri="{BB962C8B-B14F-4D97-AF65-F5344CB8AC3E}">
        <p14:creationId xmlns:p14="http://schemas.microsoft.com/office/powerpoint/2010/main" val="24779523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F660-1A1B-9AB0-283B-774E4E513540}"/>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FC99FAA3-B378-1549-1936-B1B96DF9912B}"/>
              </a:ext>
            </a:extLst>
          </p:cNvPr>
          <p:cNvGraphicFramePr>
            <a:graphicFrameLocks noGrp="1"/>
          </p:cNvGraphicFramePr>
          <p:nvPr>
            <p:ph idx="1"/>
            <p:extLst>
              <p:ext uri="{D42A27DB-BD31-4B8C-83A1-F6EECF244321}">
                <p14:modId xmlns:p14="http://schemas.microsoft.com/office/powerpoint/2010/main" val="1322664802"/>
              </p:ext>
            </p:extLst>
          </p:nvPr>
        </p:nvGraphicFramePr>
        <p:xfrm>
          <a:off x="1066800" y="2514600"/>
          <a:ext cx="6417092" cy="1828800"/>
        </p:xfrm>
        <a:graphic>
          <a:graphicData uri="http://schemas.openxmlformats.org/drawingml/2006/table">
            <a:tbl>
              <a:tblPr/>
              <a:tblGrid>
                <a:gridCol w="1604273">
                  <a:extLst>
                    <a:ext uri="{9D8B030D-6E8A-4147-A177-3AD203B41FA5}">
                      <a16:colId xmlns:a16="http://schemas.microsoft.com/office/drawing/2014/main" val="1950419627"/>
                    </a:ext>
                  </a:extLst>
                </a:gridCol>
                <a:gridCol w="1604273">
                  <a:extLst>
                    <a:ext uri="{9D8B030D-6E8A-4147-A177-3AD203B41FA5}">
                      <a16:colId xmlns:a16="http://schemas.microsoft.com/office/drawing/2014/main" val="3867335779"/>
                    </a:ext>
                  </a:extLst>
                </a:gridCol>
                <a:gridCol w="1604273">
                  <a:extLst>
                    <a:ext uri="{9D8B030D-6E8A-4147-A177-3AD203B41FA5}">
                      <a16:colId xmlns:a16="http://schemas.microsoft.com/office/drawing/2014/main" val="3319152756"/>
                    </a:ext>
                  </a:extLst>
                </a:gridCol>
                <a:gridCol w="1604273">
                  <a:extLst>
                    <a:ext uri="{9D8B030D-6E8A-4147-A177-3AD203B41FA5}">
                      <a16:colId xmlns:a16="http://schemas.microsoft.com/office/drawing/2014/main" val="2280315307"/>
                    </a:ext>
                  </a:extLst>
                </a:gridCol>
              </a:tblGrid>
              <a:tr h="0">
                <a:tc>
                  <a:txBody>
                    <a:bodyPr/>
                    <a:lstStyle/>
                    <a:p>
                      <a:pPr algn="l"/>
                      <a:r>
                        <a:rPr lang="en-IN">
                          <a:effectLst/>
                        </a:rPr>
                        <a:t>EMP_NAME</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a:effectLst/>
                        </a:rPr>
                        <a:t>EMP_NO</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a:effectLst/>
                        </a:rPr>
                        <a:t>SALARY</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tc>
                  <a:txBody>
                    <a:bodyPr/>
                    <a:lstStyle/>
                    <a:p>
                      <a:pPr algn="l"/>
                      <a:r>
                        <a:rPr lang="en-IN">
                          <a:effectLst/>
                        </a:rPr>
                        <a:t>MANAGER</a:t>
                      </a:r>
                    </a:p>
                  </a:txBody>
                  <a:tcPr anchor="ctr">
                    <a:lnL>
                      <a:noFill/>
                    </a:lnL>
                    <a:lnR>
                      <a:noFill/>
                    </a:lnR>
                    <a:lnT>
                      <a:noFill/>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080958559"/>
                  </a:ext>
                </a:extLst>
              </a:tr>
              <a:tr h="0">
                <a:tc>
                  <a:txBody>
                    <a:bodyPr/>
                    <a:lstStyle/>
                    <a:p>
                      <a:r>
                        <a:rPr lang="en-IN">
                          <a:effectLst/>
                        </a:rPr>
                        <a:t>BBB</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a:effectLst/>
                        </a:rPr>
                        <a:t>1000</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a:effectLst/>
                        </a:rPr>
                        <a:t>25000</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a:effectLst/>
                        </a:rPr>
                        <a:t>AAA</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638189533"/>
                  </a:ext>
                </a:extLst>
              </a:tr>
              <a:tr h="0">
                <a:tc>
                  <a:txBody>
                    <a:bodyPr/>
                    <a:lstStyle/>
                    <a:p>
                      <a:r>
                        <a:rPr lang="en-IN">
                          <a:effectLst/>
                        </a:rPr>
                        <a:t>XXX</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a:effectLst/>
                        </a:rPr>
                        <a:t>1001</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a:effectLst/>
                        </a:rPr>
                        <a:t>10000</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IN">
                          <a:effectLst/>
                        </a:rPr>
                        <a:t>BBB</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4135426387"/>
                  </a:ext>
                </a:extLst>
              </a:tr>
              <a:tr h="0">
                <a:tc>
                  <a:txBody>
                    <a:bodyPr/>
                    <a:lstStyle/>
                    <a:p>
                      <a:r>
                        <a:rPr lang="en-IN">
                          <a:effectLst/>
                        </a:rPr>
                        <a:t>YYY</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a:effectLst/>
                        </a:rPr>
                        <a:t>1002</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a:effectLst/>
                        </a:rPr>
                        <a:t>10000</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a:effectLst/>
                        </a:rPr>
                        <a:t>BBB</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941028212"/>
                  </a:ext>
                </a:extLst>
              </a:tr>
              <a:tr h="0">
                <a:tc>
                  <a:txBody>
                    <a:bodyPr/>
                    <a:lstStyle/>
                    <a:p>
                      <a:r>
                        <a:rPr lang="en-IN">
                          <a:effectLst/>
                        </a:rPr>
                        <a:t>ZZZ</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IN">
                          <a:effectLst/>
                        </a:rPr>
                        <a:t>1003</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IN">
                          <a:effectLst/>
                        </a:rPr>
                        <a:t>7500</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IN" dirty="0">
                          <a:effectLst/>
                        </a:rPr>
                        <a:t>BBB</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717128006"/>
                  </a:ext>
                </a:extLst>
              </a:tr>
            </a:tbl>
          </a:graphicData>
        </a:graphic>
      </p:graphicFrame>
    </p:spTree>
    <p:extLst>
      <p:ext uri="{BB962C8B-B14F-4D97-AF65-F5344CB8AC3E}">
        <p14:creationId xmlns:p14="http://schemas.microsoft.com/office/powerpoint/2010/main" val="25175470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7138-EBF2-EBD9-C513-1EAEC3731C67}"/>
              </a:ext>
            </a:extLst>
          </p:cNvPr>
          <p:cNvSpPr>
            <a:spLocks noGrp="1"/>
          </p:cNvSpPr>
          <p:nvPr>
            <p:ph type="title"/>
          </p:nvPr>
        </p:nvSpPr>
        <p:spPr/>
        <p:txBody>
          <a:bodyPr/>
          <a:lstStyle/>
          <a:p>
            <a:r>
              <a:rPr lang="en-IN"/>
              <a:t>Insert Data in Table</a:t>
            </a:r>
          </a:p>
        </p:txBody>
      </p:sp>
      <p:sp>
        <p:nvSpPr>
          <p:cNvPr id="3" name="Content Placeholder 2">
            <a:extLst>
              <a:ext uri="{FF2B5EF4-FFF2-40B4-BE49-F238E27FC236}">
                <a16:creationId xmlns:a16="http://schemas.microsoft.com/office/drawing/2014/main" id="{8BAEFEB0-FCBD-0230-DDE2-197FB79B3A31}"/>
              </a:ext>
            </a:extLst>
          </p:cNvPr>
          <p:cNvSpPr>
            <a:spLocks noGrp="1"/>
          </p:cNvSpPr>
          <p:nvPr>
            <p:ph idx="1"/>
          </p:nvPr>
        </p:nvSpPr>
        <p:spPr/>
        <p:txBody>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In PL/SQL, we can insert the data into any table using the SQL command INSERT INTO. This command will take the table name, table column and column values as the input and insert the value in the base table.</a:t>
            </a:r>
          </a:p>
          <a:p>
            <a:pPr algn="just"/>
            <a:r>
              <a:rPr lang="en-US" b="0" i="0" dirty="0">
                <a:solidFill>
                  <a:srgbClr val="222222"/>
                </a:solidFill>
                <a:effectLst/>
                <a:latin typeface="Times New Roman" panose="02020603050405020304" pitchFamily="18" charset="0"/>
                <a:cs typeface="Times New Roman" panose="02020603050405020304" pitchFamily="18" charset="0"/>
              </a:rPr>
              <a:t>The INSERT command can also take the values directly from another table using ‘SELECT’ statement rather than giving the values for each column. Through ‘SELECT’ statement, we can insert as many rows as the base table contains.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3510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3A34-ACBB-F9A6-77F8-6D49D2DD7647}"/>
              </a:ext>
            </a:extLst>
          </p:cNvPr>
          <p:cNvSpPr>
            <a:spLocks noGrp="1"/>
          </p:cNvSpPr>
          <p:nvPr>
            <p:ph type="title"/>
          </p:nvPr>
        </p:nvSpPr>
        <p:spPr/>
        <p:txBody>
          <a:bodyPr/>
          <a:lstStyle/>
          <a:p>
            <a:r>
              <a:rPr lang="en-IN" dirty="0"/>
              <a:t>Insert data into Table</a:t>
            </a:r>
          </a:p>
        </p:txBody>
      </p:sp>
      <p:sp>
        <p:nvSpPr>
          <p:cNvPr id="5" name="Rectangle 2">
            <a:extLst>
              <a:ext uri="{FF2B5EF4-FFF2-40B4-BE49-F238E27FC236}">
                <a16:creationId xmlns:a16="http://schemas.microsoft.com/office/drawing/2014/main" id="{04E30D34-89BD-AF2C-E3E4-0B9D91B4782F}"/>
              </a:ext>
            </a:extLst>
          </p:cNvPr>
          <p:cNvSpPr>
            <a:spLocks noGrp="1" noChangeArrowheads="1"/>
          </p:cNvSpPr>
          <p:nvPr>
            <p:ph idx="1"/>
          </p:nvPr>
        </p:nvSpPr>
        <p:spPr bwMode="auto">
          <a:xfrm>
            <a:off x="457200" y="2655332"/>
            <a:ext cx="7644581"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BEGIN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INSERT INTO &lt;</a:t>
            </a:r>
            <a:r>
              <a:rPr kumimoji="0" lang="en-US" altLang="en-US" sz="16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table_name</a:t>
            </a:r>
            <a:r>
              <a:rPr kumimoji="0" lang="en-US" altLang="en-US" sz="1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&gt;(&lt;column1 &gt;,&lt;column2&gt;,...&lt;</a:t>
            </a:r>
            <a:r>
              <a:rPr kumimoji="0" lang="en-US" altLang="en-US" sz="16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column_n</a:t>
            </a:r>
            <a:r>
              <a:rPr kumimoji="0" lang="en-US" altLang="en-US" sz="1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VALUES(&lt;</a:t>
            </a:r>
            <a:r>
              <a:rPr kumimoji="0" lang="en-US" altLang="en-US" sz="16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valuel</a:t>
            </a:r>
            <a:r>
              <a:rPr kumimoji="0" lang="en-US" altLang="en-US" sz="1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&gt;&lt;value2&gt;,...:&lt;</a:t>
            </a:r>
            <a:r>
              <a:rPr kumimoji="0" lang="en-US" altLang="en-US" sz="16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value_n</a:t>
            </a:r>
            <a:r>
              <a:rPr kumimoji="0" lang="en-US" altLang="en-US" sz="1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END;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2222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3034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15E8-6678-65FD-583E-7EFA329ED459}"/>
              </a:ext>
            </a:extLst>
          </p:cNvPr>
          <p:cNvSpPr>
            <a:spLocks noGrp="1"/>
          </p:cNvSpPr>
          <p:nvPr>
            <p:ph type="title"/>
          </p:nvPr>
        </p:nvSpPr>
        <p:spPr/>
        <p:txBody>
          <a:bodyPr/>
          <a:lstStyle/>
          <a:p>
            <a:r>
              <a:rPr lang="en-IN" dirty="0"/>
              <a:t>Insert Data from another table</a:t>
            </a:r>
          </a:p>
        </p:txBody>
      </p:sp>
      <p:sp>
        <p:nvSpPr>
          <p:cNvPr id="3" name="Content Placeholder 2">
            <a:extLst>
              <a:ext uri="{FF2B5EF4-FFF2-40B4-BE49-F238E27FC236}">
                <a16:creationId xmlns:a16="http://schemas.microsoft.com/office/drawing/2014/main" id="{A3759F1E-7BE3-50B0-3B5F-3808878E561C}"/>
              </a:ext>
            </a:extLst>
          </p:cNvPr>
          <p:cNvSpPr>
            <a:spLocks noGrp="1"/>
          </p:cNvSpPr>
          <p:nvPr>
            <p:ph idx="1"/>
          </p:nvPr>
        </p:nvSpPr>
        <p:spPr/>
        <p:txBody>
          <a:bodyPr/>
          <a:lstStyle/>
          <a:p>
            <a:r>
              <a:rPr lang="en-US" dirty="0"/>
              <a:t>BEGIN</a:t>
            </a:r>
          </a:p>
          <a:p>
            <a:r>
              <a:rPr lang="en-US" dirty="0"/>
              <a:t>  INSERT INTO &lt;</a:t>
            </a:r>
            <a:r>
              <a:rPr lang="en-US" dirty="0" err="1"/>
              <a:t>table_name</a:t>
            </a:r>
            <a:r>
              <a:rPr lang="en-US" dirty="0"/>
              <a:t>&gt;(&lt;</a:t>
            </a:r>
            <a:r>
              <a:rPr lang="en-US" dirty="0" err="1"/>
              <a:t>columnl</a:t>
            </a:r>
            <a:r>
              <a:rPr lang="en-US" dirty="0"/>
              <a:t>&gt;,&lt;column2&gt;,...,&lt;</a:t>
            </a:r>
            <a:r>
              <a:rPr lang="en-US" dirty="0" err="1"/>
              <a:t>column_n</a:t>
            </a:r>
            <a:r>
              <a:rPr lang="en-US" dirty="0"/>
              <a:t>&gt;)</a:t>
            </a:r>
          </a:p>
          <a:p>
            <a:r>
              <a:rPr lang="en-US" dirty="0"/>
              <a:t>     SELECT &lt;</a:t>
            </a:r>
            <a:r>
              <a:rPr lang="en-US" dirty="0" err="1"/>
              <a:t>columnl</a:t>
            </a:r>
            <a:r>
              <a:rPr lang="en-US" dirty="0"/>
              <a:t>&gt;,&lt;column2&gt;,.. &lt;</a:t>
            </a:r>
            <a:r>
              <a:rPr lang="en-US" dirty="0" err="1"/>
              <a:t>column_n</a:t>
            </a:r>
            <a:r>
              <a:rPr lang="en-US" dirty="0"/>
              <a:t>&gt; FROM &lt;table_name2&gt;;</a:t>
            </a:r>
          </a:p>
          <a:p>
            <a:r>
              <a:rPr lang="en-US" dirty="0"/>
              <a:t>END;</a:t>
            </a:r>
            <a:endParaRPr lang="en-IN" dirty="0"/>
          </a:p>
        </p:txBody>
      </p:sp>
    </p:spTree>
    <p:extLst>
      <p:ext uri="{BB962C8B-B14F-4D97-AF65-F5344CB8AC3E}">
        <p14:creationId xmlns:p14="http://schemas.microsoft.com/office/powerpoint/2010/main" val="20667553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B20F-DF67-8171-8C75-04CFD55ED0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53E659-256E-117C-8DA0-34127944B126}"/>
              </a:ext>
            </a:extLst>
          </p:cNvPr>
          <p:cNvSpPr>
            <a:spLocks noGrp="1"/>
          </p:cNvSpPr>
          <p:nvPr>
            <p:ph idx="1"/>
          </p:nvPr>
        </p:nvSpPr>
        <p:spPr/>
        <p:txBody>
          <a:bodyPr>
            <a:normAutofit lnSpcReduction="10000"/>
          </a:bodyPr>
          <a:lstStyle/>
          <a:p>
            <a:r>
              <a:rPr lang="en-US" dirty="0"/>
              <a:t>BEGIN</a:t>
            </a:r>
          </a:p>
          <a:p>
            <a:r>
              <a:rPr lang="en-US" dirty="0"/>
              <a:t>INSERT INTO MANAGER (CODE, NAME, AGE)</a:t>
            </a:r>
          </a:p>
          <a:p>
            <a:r>
              <a:rPr lang="en-US" dirty="0"/>
              <a:t>values(11, 'Riken', 56);</a:t>
            </a:r>
          </a:p>
          <a:p>
            <a:r>
              <a:rPr lang="en-US" dirty="0"/>
              <a:t>END;</a:t>
            </a:r>
          </a:p>
          <a:p>
            <a:endParaRPr lang="en-US" dirty="0"/>
          </a:p>
          <a:p>
            <a:r>
              <a:rPr lang="en-US" dirty="0"/>
              <a:t>INSERT INTO MANAGER (CODE, NAME, AGE)</a:t>
            </a:r>
          </a:p>
          <a:p>
            <a:r>
              <a:rPr lang="en-US" dirty="0"/>
              <a:t>SELECT CODE, NAME, AGE       </a:t>
            </a:r>
          </a:p>
          <a:p>
            <a:r>
              <a:rPr lang="en-US" dirty="0"/>
              <a:t>FROM EMPLOYEE</a:t>
            </a:r>
          </a:p>
          <a:p>
            <a:r>
              <a:rPr lang="en-US" dirty="0"/>
              <a:t>WHERE CODE = 1;</a:t>
            </a:r>
          </a:p>
          <a:p>
            <a:r>
              <a:rPr lang="en-US" dirty="0"/>
              <a:t>END;</a:t>
            </a:r>
            <a:endParaRPr lang="en-IN" dirty="0"/>
          </a:p>
        </p:txBody>
      </p:sp>
    </p:spTree>
    <p:extLst>
      <p:ext uri="{BB962C8B-B14F-4D97-AF65-F5344CB8AC3E}">
        <p14:creationId xmlns:p14="http://schemas.microsoft.com/office/powerpoint/2010/main" val="189194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pic>
        <p:nvPicPr>
          <p:cNvPr id="4" name="Content Placeholder 3"/>
          <p:cNvPicPr>
            <a:picLocks noGrp="1" noChangeAspect="1"/>
          </p:cNvPicPr>
          <p:nvPr>
            <p:ph idx="1"/>
          </p:nvPr>
        </p:nvPicPr>
        <p:blipFill rotWithShape="1">
          <a:blip r:embed="rId2"/>
          <a:srcRect l="8736" t="19662" r="23648" b="8680"/>
          <a:stretch/>
        </p:blipFill>
        <p:spPr>
          <a:xfrm>
            <a:off x="685800" y="2133600"/>
            <a:ext cx="7315200" cy="4358640"/>
          </a:xfrm>
          <a:prstGeom prst="rect">
            <a:avLst/>
          </a:prstGeom>
        </p:spPr>
      </p:pic>
    </p:spTree>
    <p:extLst>
      <p:ext uri="{BB962C8B-B14F-4D97-AF65-F5344CB8AC3E}">
        <p14:creationId xmlns:p14="http://schemas.microsoft.com/office/powerpoint/2010/main" val="9563684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B2600-9438-D473-5508-C74AB6FB0195}"/>
              </a:ext>
            </a:extLst>
          </p:cNvPr>
          <p:cNvSpPr>
            <a:spLocks noGrp="1"/>
          </p:cNvSpPr>
          <p:nvPr>
            <p:ph type="title"/>
          </p:nvPr>
        </p:nvSpPr>
        <p:spPr/>
        <p:txBody>
          <a:bodyPr>
            <a:normAutofit/>
          </a:bodyPr>
          <a:lstStyle/>
          <a:p>
            <a:r>
              <a:rPr lang="en-IN" dirty="0"/>
              <a:t>Update in PLSQL</a:t>
            </a:r>
          </a:p>
        </p:txBody>
      </p:sp>
      <p:sp>
        <p:nvSpPr>
          <p:cNvPr id="3" name="Content Placeholder 2">
            <a:extLst>
              <a:ext uri="{FF2B5EF4-FFF2-40B4-BE49-F238E27FC236}">
                <a16:creationId xmlns:a16="http://schemas.microsoft.com/office/drawing/2014/main" id="{45D9514B-7B18-8FC0-15CC-31FE3AF1FD6F}"/>
              </a:ext>
            </a:extLst>
          </p:cNvPr>
          <p:cNvSpPr>
            <a:spLocks noGrp="1"/>
          </p:cNvSpPr>
          <p:nvPr>
            <p:ph idx="1"/>
          </p:nvPr>
        </p:nvSpPr>
        <p:spPr/>
        <p:txBody>
          <a:bodyPr/>
          <a:lstStyle/>
          <a:p>
            <a:r>
              <a:rPr lang="en-US" b="0" i="0" dirty="0">
                <a:solidFill>
                  <a:srgbClr val="3A3A3A"/>
                </a:solidFill>
                <a:effectLst/>
                <a:latin typeface="Work Sans" pitchFamily="2" charset="0"/>
              </a:rPr>
              <a:t>The UPDATE statement is used to modify the values in a table. It is also called a </a:t>
            </a:r>
            <a:r>
              <a:rPr lang="en-US" b="1" i="0" dirty="0">
                <a:solidFill>
                  <a:srgbClr val="3A3A3A"/>
                </a:solidFill>
                <a:effectLst/>
                <a:latin typeface="Work Sans" pitchFamily="2" charset="0"/>
              </a:rPr>
              <a:t>Data Manipulation Language</a:t>
            </a:r>
            <a:r>
              <a:rPr lang="en-US" b="0" i="0" dirty="0">
                <a:solidFill>
                  <a:srgbClr val="3A3A3A"/>
                </a:solidFill>
                <a:effectLst/>
                <a:latin typeface="Work Sans" pitchFamily="2" charset="0"/>
              </a:rPr>
              <a:t>. It uses the names of the table, column, and values as inputs and performs the modification of values on the table.</a:t>
            </a:r>
          </a:p>
          <a:p>
            <a:r>
              <a:rPr lang="en-US" dirty="0">
                <a:solidFill>
                  <a:srgbClr val="3A3A3A"/>
                </a:solidFill>
                <a:latin typeface="Work Sans" pitchFamily="2" charset="0"/>
              </a:rPr>
              <a:t>Syntax:</a:t>
            </a:r>
            <a:endParaRPr lang="en-US" b="0" i="0" dirty="0">
              <a:solidFill>
                <a:srgbClr val="3A3A3A"/>
              </a:solidFill>
              <a:effectLst/>
              <a:latin typeface="Work Sans" pitchFamily="2" charset="0"/>
            </a:endParaRPr>
          </a:p>
          <a:p>
            <a:r>
              <a:rPr lang="en-US" dirty="0"/>
              <a:t>UPDATE &lt;&lt;table name&gt;&gt; SET &lt;&lt;col1&gt;&gt;=&lt;&lt;val1&gt;&gt;, &lt;&lt;col2&gt;&gt;=&lt;&lt;val2&gt;&gt;,… WHERE &lt;&lt;Condition&gt;&gt;;</a:t>
            </a:r>
            <a:endParaRPr lang="en-IN" dirty="0"/>
          </a:p>
        </p:txBody>
      </p:sp>
    </p:spTree>
    <p:extLst>
      <p:ext uri="{BB962C8B-B14F-4D97-AF65-F5344CB8AC3E}">
        <p14:creationId xmlns:p14="http://schemas.microsoft.com/office/powerpoint/2010/main" val="32432629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5BE1-AF47-AD11-E500-2F8F91D9A614}"/>
              </a:ext>
            </a:extLst>
          </p:cNvPr>
          <p:cNvSpPr>
            <a:spLocks noGrp="1"/>
          </p:cNvSpPr>
          <p:nvPr>
            <p:ph type="title"/>
          </p:nvPr>
        </p:nvSpPr>
        <p:spPr/>
        <p:txBody>
          <a:bodyPr/>
          <a:lstStyle/>
          <a:p>
            <a:r>
              <a:rPr lang="en-IN" dirty="0"/>
              <a:t>Update Single Column of a row</a:t>
            </a:r>
          </a:p>
        </p:txBody>
      </p:sp>
      <p:sp>
        <p:nvSpPr>
          <p:cNvPr id="3" name="Content Placeholder 2">
            <a:extLst>
              <a:ext uri="{FF2B5EF4-FFF2-40B4-BE49-F238E27FC236}">
                <a16:creationId xmlns:a16="http://schemas.microsoft.com/office/drawing/2014/main" id="{53CFD3A1-0566-1E07-F5C3-E2832A06F8F9}"/>
              </a:ext>
            </a:extLst>
          </p:cNvPr>
          <p:cNvSpPr>
            <a:spLocks noGrp="1"/>
          </p:cNvSpPr>
          <p:nvPr>
            <p:ph idx="1"/>
          </p:nvPr>
        </p:nvSpPr>
        <p:spPr/>
        <p:txBody>
          <a:bodyPr/>
          <a:lstStyle/>
          <a:p>
            <a:r>
              <a:rPr lang="en-US" dirty="0"/>
              <a:t>Begin</a:t>
            </a:r>
          </a:p>
          <a:p>
            <a:r>
              <a:rPr lang="en-US" dirty="0"/>
              <a:t>UPDATE EMPLOYEE SET NAME = 'HENRY' WHERE CODE=1;</a:t>
            </a:r>
          </a:p>
          <a:p>
            <a:r>
              <a:rPr lang="en-US" dirty="0"/>
              <a:t>END;</a:t>
            </a:r>
            <a:endParaRPr lang="en-IN" dirty="0"/>
          </a:p>
        </p:txBody>
      </p:sp>
    </p:spTree>
    <p:extLst>
      <p:ext uri="{BB962C8B-B14F-4D97-AF65-F5344CB8AC3E}">
        <p14:creationId xmlns:p14="http://schemas.microsoft.com/office/powerpoint/2010/main" val="5233936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503B-7A87-DED8-1874-947E1E16BB20}"/>
              </a:ext>
            </a:extLst>
          </p:cNvPr>
          <p:cNvSpPr>
            <a:spLocks noGrp="1"/>
          </p:cNvSpPr>
          <p:nvPr>
            <p:ph type="title"/>
          </p:nvPr>
        </p:nvSpPr>
        <p:spPr/>
        <p:txBody>
          <a:bodyPr>
            <a:normAutofit fontScale="90000"/>
          </a:bodyPr>
          <a:lstStyle/>
          <a:p>
            <a:r>
              <a:rPr lang="en-IN" dirty="0"/>
              <a:t>Update Multiple Columns of a row</a:t>
            </a:r>
          </a:p>
        </p:txBody>
      </p:sp>
      <p:sp>
        <p:nvSpPr>
          <p:cNvPr id="3" name="Content Placeholder 2">
            <a:extLst>
              <a:ext uri="{FF2B5EF4-FFF2-40B4-BE49-F238E27FC236}">
                <a16:creationId xmlns:a16="http://schemas.microsoft.com/office/drawing/2014/main" id="{91DBA0D0-FEFF-DD32-D4EE-75E144CB8D89}"/>
              </a:ext>
            </a:extLst>
          </p:cNvPr>
          <p:cNvSpPr>
            <a:spLocks noGrp="1"/>
          </p:cNvSpPr>
          <p:nvPr>
            <p:ph idx="1"/>
          </p:nvPr>
        </p:nvSpPr>
        <p:spPr/>
        <p:txBody>
          <a:bodyPr/>
          <a:lstStyle/>
          <a:p>
            <a:r>
              <a:rPr lang="en-US" dirty="0"/>
              <a:t>BEGIN</a:t>
            </a:r>
          </a:p>
          <a:p>
            <a:r>
              <a:rPr lang="en-US" dirty="0"/>
              <a:t>  UPDATE EMPLOYEE SET NAME = 'COMO', AGE = 30 WHERE CODE=2;</a:t>
            </a:r>
          </a:p>
          <a:p>
            <a:r>
              <a:rPr lang="en-US" dirty="0"/>
              <a:t>END;</a:t>
            </a:r>
            <a:endParaRPr lang="en-IN" dirty="0"/>
          </a:p>
        </p:txBody>
      </p:sp>
    </p:spTree>
    <p:extLst>
      <p:ext uri="{BB962C8B-B14F-4D97-AF65-F5344CB8AC3E}">
        <p14:creationId xmlns:p14="http://schemas.microsoft.com/office/powerpoint/2010/main" val="40314631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D80-3071-15A9-2A92-3F5E5F36E14A}"/>
              </a:ext>
            </a:extLst>
          </p:cNvPr>
          <p:cNvSpPr>
            <a:spLocks noGrp="1"/>
          </p:cNvSpPr>
          <p:nvPr>
            <p:ph type="title"/>
          </p:nvPr>
        </p:nvSpPr>
        <p:spPr/>
        <p:txBody>
          <a:bodyPr/>
          <a:lstStyle/>
          <a:p>
            <a:r>
              <a:rPr lang="en-IN" dirty="0"/>
              <a:t>Update multiple rows</a:t>
            </a:r>
          </a:p>
        </p:txBody>
      </p:sp>
      <p:sp>
        <p:nvSpPr>
          <p:cNvPr id="3" name="Content Placeholder 2">
            <a:extLst>
              <a:ext uri="{FF2B5EF4-FFF2-40B4-BE49-F238E27FC236}">
                <a16:creationId xmlns:a16="http://schemas.microsoft.com/office/drawing/2014/main" id="{E0164234-A831-D95B-5298-2538AA54EBFC}"/>
              </a:ext>
            </a:extLst>
          </p:cNvPr>
          <p:cNvSpPr>
            <a:spLocks noGrp="1"/>
          </p:cNvSpPr>
          <p:nvPr>
            <p:ph idx="1"/>
          </p:nvPr>
        </p:nvSpPr>
        <p:spPr/>
        <p:txBody>
          <a:bodyPr/>
          <a:lstStyle/>
          <a:p>
            <a:r>
              <a:rPr lang="en-US" dirty="0"/>
              <a:t>BEGIN </a:t>
            </a:r>
          </a:p>
          <a:p>
            <a:r>
              <a:rPr lang="en-US" dirty="0"/>
              <a:t>UPDATE EMPLOYEE SET AGE = AGE +1;</a:t>
            </a:r>
          </a:p>
          <a:p>
            <a:r>
              <a:rPr lang="en-US" dirty="0"/>
              <a:t> END;</a:t>
            </a:r>
            <a:endParaRPr lang="en-IN" dirty="0"/>
          </a:p>
        </p:txBody>
      </p:sp>
    </p:spTree>
    <p:extLst>
      <p:ext uri="{BB962C8B-B14F-4D97-AF65-F5344CB8AC3E}">
        <p14:creationId xmlns:p14="http://schemas.microsoft.com/office/powerpoint/2010/main" val="1057744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1B72-3995-20F1-D1E3-41A6C672BE0F}"/>
              </a:ext>
            </a:extLst>
          </p:cNvPr>
          <p:cNvSpPr>
            <a:spLocks noGrp="1"/>
          </p:cNvSpPr>
          <p:nvPr>
            <p:ph type="title"/>
          </p:nvPr>
        </p:nvSpPr>
        <p:spPr/>
        <p:txBody>
          <a:bodyPr/>
          <a:lstStyle/>
          <a:p>
            <a:r>
              <a:rPr lang="en-IN" dirty="0"/>
              <a:t>PLSQL Delete Command</a:t>
            </a:r>
          </a:p>
        </p:txBody>
      </p:sp>
      <p:sp>
        <p:nvSpPr>
          <p:cNvPr id="3" name="Content Placeholder 2">
            <a:extLst>
              <a:ext uri="{FF2B5EF4-FFF2-40B4-BE49-F238E27FC236}">
                <a16:creationId xmlns:a16="http://schemas.microsoft.com/office/drawing/2014/main" id="{29270240-9E1D-2BCB-CF22-8DC70655F82B}"/>
              </a:ext>
            </a:extLst>
          </p:cNvPr>
          <p:cNvSpPr>
            <a:spLocks noGrp="1"/>
          </p:cNvSpPr>
          <p:nvPr>
            <p:ph idx="1"/>
          </p:nvPr>
        </p:nvSpPr>
        <p:spPr/>
        <p:txBody>
          <a:bodyPr/>
          <a:lstStyle/>
          <a:p>
            <a:r>
              <a:rPr lang="en-US" b="0" i="0" dirty="0">
                <a:solidFill>
                  <a:srgbClr val="3A3A3A"/>
                </a:solidFill>
                <a:effectLst/>
                <a:latin typeface="Work Sans" pitchFamily="2" charset="0"/>
              </a:rPr>
              <a:t>DELETE statement is used to remove an entire record from the table. It is also called a </a:t>
            </a:r>
            <a:r>
              <a:rPr lang="en-US" b="1" i="0" dirty="0">
                <a:solidFill>
                  <a:srgbClr val="3A3A3A"/>
                </a:solidFill>
                <a:effectLst/>
                <a:latin typeface="Work Sans" pitchFamily="2" charset="0"/>
              </a:rPr>
              <a:t>Data Manipulation Language.</a:t>
            </a:r>
          </a:p>
          <a:p>
            <a:r>
              <a:rPr lang="en-IN" b="1" i="0" dirty="0">
                <a:solidFill>
                  <a:srgbClr val="3A3A3A"/>
                </a:solidFill>
                <a:effectLst/>
                <a:latin typeface="Work Sans" pitchFamily="2" charset="0"/>
              </a:rPr>
              <a:t>Syntax:</a:t>
            </a:r>
            <a:endParaRPr lang="en-US" b="1" dirty="0">
              <a:solidFill>
                <a:srgbClr val="3A3A3A"/>
              </a:solidFill>
              <a:latin typeface="Work Sans" pitchFamily="2" charset="0"/>
            </a:endParaRPr>
          </a:p>
          <a:p>
            <a:r>
              <a:rPr lang="en-US" dirty="0"/>
              <a:t>DELETE FROM &lt;&lt; table name &gt;&gt; WHERE &lt;&lt; condition &gt;&gt;;</a:t>
            </a:r>
            <a:endParaRPr lang="en-IN" dirty="0"/>
          </a:p>
        </p:txBody>
      </p:sp>
    </p:spTree>
    <p:extLst>
      <p:ext uri="{BB962C8B-B14F-4D97-AF65-F5344CB8AC3E}">
        <p14:creationId xmlns:p14="http://schemas.microsoft.com/office/powerpoint/2010/main" val="9653660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2479-C68A-FA9F-CCE8-05F7C0553347}"/>
              </a:ext>
            </a:extLst>
          </p:cNvPr>
          <p:cNvSpPr>
            <a:spLocks noGrp="1"/>
          </p:cNvSpPr>
          <p:nvPr>
            <p:ph type="title"/>
          </p:nvPr>
        </p:nvSpPr>
        <p:spPr/>
        <p:txBody>
          <a:bodyPr>
            <a:normAutofit fontScale="90000"/>
          </a:bodyPr>
          <a:lstStyle/>
          <a:p>
            <a:r>
              <a:rPr lang="en-IN" dirty="0"/>
              <a:t>Deleting Single row from a table</a:t>
            </a:r>
          </a:p>
        </p:txBody>
      </p:sp>
      <p:sp>
        <p:nvSpPr>
          <p:cNvPr id="3" name="Content Placeholder 2">
            <a:extLst>
              <a:ext uri="{FF2B5EF4-FFF2-40B4-BE49-F238E27FC236}">
                <a16:creationId xmlns:a16="http://schemas.microsoft.com/office/drawing/2014/main" id="{529ADDE3-ADC9-9688-F22A-3E23B22AEA58}"/>
              </a:ext>
            </a:extLst>
          </p:cNvPr>
          <p:cNvSpPr>
            <a:spLocks noGrp="1"/>
          </p:cNvSpPr>
          <p:nvPr>
            <p:ph idx="1"/>
          </p:nvPr>
        </p:nvSpPr>
        <p:spPr/>
        <p:txBody>
          <a:bodyPr/>
          <a:lstStyle/>
          <a:p>
            <a:r>
              <a:rPr lang="en-US" dirty="0"/>
              <a:t>BEGIN</a:t>
            </a:r>
          </a:p>
          <a:p>
            <a:r>
              <a:rPr lang="en-US" dirty="0"/>
              <a:t>     DELETE FROM EMPLOYEE WHERE CODE=2;</a:t>
            </a:r>
          </a:p>
          <a:p>
            <a:r>
              <a:rPr lang="en-US" dirty="0"/>
              <a:t>END;</a:t>
            </a:r>
            <a:endParaRPr lang="en-IN" dirty="0"/>
          </a:p>
        </p:txBody>
      </p:sp>
    </p:spTree>
    <p:extLst>
      <p:ext uri="{BB962C8B-B14F-4D97-AF65-F5344CB8AC3E}">
        <p14:creationId xmlns:p14="http://schemas.microsoft.com/office/powerpoint/2010/main" val="11026561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6729-C766-A803-B242-B111AA93C85C}"/>
              </a:ext>
            </a:extLst>
          </p:cNvPr>
          <p:cNvSpPr>
            <a:spLocks noGrp="1"/>
          </p:cNvSpPr>
          <p:nvPr>
            <p:ph type="title"/>
          </p:nvPr>
        </p:nvSpPr>
        <p:spPr/>
        <p:txBody>
          <a:bodyPr>
            <a:normAutofit fontScale="90000"/>
          </a:bodyPr>
          <a:lstStyle/>
          <a:p>
            <a:r>
              <a:rPr lang="en-IN" dirty="0"/>
              <a:t>Delete multiple rows from a table</a:t>
            </a:r>
          </a:p>
        </p:txBody>
      </p:sp>
      <p:sp>
        <p:nvSpPr>
          <p:cNvPr id="3" name="Content Placeholder 2">
            <a:extLst>
              <a:ext uri="{FF2B5EF4-FFF2-40B4-BE49-F238E27FC236}">
                <a16:creationId xmlns:a16="http://schemas.microsoft.com/office/drawing/2014/main" id="{30B35642-3687-1EFC-D5D4-EA7A075E7515}"/>
              </a:ext>
            </a:extLst>
          </p:cNvPr>
          <p:cNvSpPr>
            <a:spLocks noGrp="1"/>
          </p:cNvSpPr>
          <p:nvPr>
            <p:ph idx="1"/>
          </p:nvPr>
        </p:nvSpPr>
        <p:spPr/>
        <p:txBody>
          <a:bodyPr/>
          <a:lstStyle/>
          <a:p>
            <a:r>
              <a:rPr lang="en-US" dirty="0"/>
              <a:t>BEGIN</a:t>
            </a:r>
          </a:p>
          <a:p>
            <a:r>
              <a:rPr lang="en-US" dirty="0"/>
              <a:t>  DELETE FROM MANAGERDETAIL WHERE CODE IN( &amp;amp, </a:t>
            </a:r>
            <a:r>
              <a:rPr lang="en-US" dirty="0" err="1"/>
              <a:t>gt</a:t>
            </a:r>
            <a:r>
              <a:rPr lang="en-US" dirty="0"/>
              <a:t>, 0);</a:t>
            </a:r>
          </a:p>
          <a:p>
            <a:r>
              <a:rPr lang="en-US" dirty="0"/>
              <a:t>END;</a:t>
            </a:r>
            <a:endParaRPr lang="en-IN" dirty="0"/>
          </a:p>
        </p:txBody>
      </p:sp>
    </p:spTree>
    <p:extLst>
      <p:ext uri="{BB962C8B-B14F-4D97-AF65-F5344CB8AC3E}">
        <p14:creationId xmlns:p14="http://schemas.microsoft.com/office/powerpoint/2010/main" val="34099765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19353-063D-EC5C-9664-6A81BDD6BD92}"/>
              </a:ext>
            </a:extLst>
          </p:cNvPr>
          <p:cNvSpPr>
            <a:spLocks noGrp="1"/>
          </p:cNvSpPr>
          <p:nvPr>
            <p:ph type="title"/>
          </p:nvPr>
        </p:nvSpPr>
        <p:spPr/>
        <p:txBody>
          <a:bodyPr/>
          <a:lstStyle/>
          <a:p>
            <a:r>
              <a:rPr lang="en-IN" dirty="0"/>
              <a:t>Delete entire rows from a table</a:t>
            </a:r>
          </a:p>
        </p:txBody>
      </p:sp>
      <p:sp>
        <p:nvSpPr>
          <p:cNvPr id="3" name="Content Placeholder 2">
            <a:extLst>
              <a:ext uri="{FF2B5EF4-FFF2-40B4-BE49-F238E27FC236}">
                <a16:creationId xmlns:a16="http://schemas.microsoft.com/office/drawing/2014/main" id="{CEF779D3-675C-4937-4299-6D6C5C3D5998}"/>
              </a:ext>
            </a:extLst>
          </p:cNvPr>
          <p:cNvSpPr>
            <a:spLocks noGrp="1"/>
          </p:cNvSpPr>
          <p:nvPr>
            <p:ph idx="1"/>
          </p:nvPr>
        </p:nvSpPr>
        <p:spPr/>
        <p:txBody>
          <a:bodyPr/>
          <a:lstStyle/>
          <a:p>
            <a:r>
              <a:rPr lang="en-US" dirty="0"/>
              <a:t>BEGIN</a:t>
            </a:r>
          </a:p>
          <a:p>
            <a:r>
              <a:rPr lang="en-US" dirty="0"/>
              <a:t>  DELETE FROM VEHICLE;</a:t>
            </a:r>
          </a:p>
          <a:p>
            <a:r>
              <a:rPr lang="en-US" dirty="0"/>
              <a:t>END;</a:t>
            </a:r>
            <a:endParaRPr lang="en-IN" dirty="0"/>
          </a:p>
        </p:txBody>
      </p:sp>
    </p:spTree>
    <p:extLst>
      <p:ext uri="{BB962C8B-B14F-4D97-AF65-F5344CB8AC3E}">
        <p14:creationId xmlns:p14="http://schemas.microsoft.com/office/powerpoint/2010/main" val="1816615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a:t>
            </a:r>
          </a:p>
        </p:txBody>
      </p:sp>
      <p:sp>
        <p:nvSpPr>
          <p:cNvPr id="3" name="Content Placeholder 2"/>
          <p:cNvSpPr>
            <a:spLocks noGrp="1"/>
          </p:cNvSpPr>
          <p:nvPr>
            <p:ph idx="1"/>
          </p:nvPr>
        </p:nvSpPr>
        <p:spPr/>
        <p:txBody>
          <a:bodyPr/>
          <a:lstStyle/>
          <a:p>
            <a:r>
              <a:rPr lang="en-US" dirty="0"/>
              <a:t>Provide the data type of a variable or column.</a:t>
            </a:r>
          </a:p>
          <a:p>
            <a:r>
              <a:rPr lang="en-US" dirty="0"/>
              <a:t>Example-</a:t>
            </a:r>
          </a:p>
          <a:p>
            <a:pPr lvl="1"/>
            <a:r>
              <a:rPr lang="en-US" dirty="0"/>
              <a:t> sal employee.salary%TYPE;</a:t>
            </a:r>
          </a:p>
        </p:txBody>
      </p:sp>
    </p:spTree>
    <p:extLst>
      <p:ext uri="{BB962C8B-B14F-4D97-AF65-F5344CB8AC3E}">
        <p14:creationId xmlns:p14="http://schemas.microsoft.com/office/powerpoint/2010/main" val="8796113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l="6080" t="16672" r="7054" b="34720"/>
          <a:stretch/>
        </p:blipFill>
        <p:spPr>
          <a:xfrm>
            <a:off x="228600" y="990600"/>
            <a:ext cx="8915400" cy="3962400"/>
          </a:xfrm>
          <a:prstGeom prst="rect">
            <a:avLst/>
          </a:prstGeom>
        </p:spPr>
      </p:pic>
    </p:spTree>
    <p:extLst>
      <p:ext uri="{BB962C8B-B14F-4D97-AF65-F5344CB8AC3E}">
        <p14:creationId xmlns:p14="http://schemas.microsoft.com/office/powerpoint/2010/main" val="2724670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8063</TotalTime>
  <Words>5683</Words>
  <Application>Microsoft Office PowerPoint</Application>
  <PresentationFormat>On-screen Show (4:3)</PresentationFormat>
  <Paragraphs>908</Paragraphs>
  <Slides>111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111</vt:i4>
      </vt:variant>
    </vt:vector>
  </HeadingPairs>
  <TitlesOfParts>
    <vt:vector size="120" baseType="lpstr">
      <vt:lpstr>-apple-system</vt:lpstr>
      <vt:lpstr>Arial</vt:lpstr>
      <vt:lpstr>Calibri</vt:lpstr>
      <vt:lpstr>Constantia</vt:lpstr>
      <vt:lpstr>Nunito</vt:lpstr>
      <vt:lpstr>Times New Roman</vt:lpstr>
      <vt:lpstr>Wingdings 2</vt:lpstr>
      <vt:lpstr>Work Sans</vt:lpstr>
      <vt:lpstr>Flow</vt:lpstr>
      <vt:lpstr>PL/SQL</vt:lpstr>
      <vt:lpstr>INTRODUCTION</vt:lpstr>
      <vt:lpstr>Features of PL/SQL</vt:lpstr>
      <vt:lpstr>Architecture of pl/sql</vt:lpstr>
      <vt:lpstr>Structure of PL/SQL Language</vt:lpstr>
      <vt:lpstr>PL/SQL block types</vt:lpstr>
      <vt:lpstr>PL/SQL operators</vt:lpstr>
      <vt:lpstr>Relational operators</vt:lpstr>
      <vt:lpstr>Logical operators</vt:lpstr>
      <vt:lpstr>Data types</vt:lpstr>
      <vt:lpstr>Scaler Datatypes</vt:lpstr>
      <vt:lpstr>The PL/SQL Identifiers</vt:lpstr>
      <vt:lpstr>PL/SQL Delimiters</vt:lpstr>
      <vt:lpstr>PowerPoint Presentation</vt:lpstr>
      <vt:lpstr>PowerPoint Presentation</vt:lpstr>
      <vt:lpstr>Variable Declaration</vt:lpstr>
      <vt:lpstr>Example Program</vt:lpstr>
      <vt:lpstr>Read a value during runtime</vt:lpstr>
      <vt:lpstr>Example-</vt:lpstr>
      <vt:lpstr>PowerPoint Presentation</vt:lpstr>
      <vt:lpstr>Select into</vt:lpstr>
      <vt:lpstr>% Type</vt:lpstr>
      <vt:lpstr>Assigning the datatype and size of attribute to the variable</vt:lpstr>
      <vt:lpstr>% Row Type</vt:lpstr>
      <vt:lpstr>Example</vt:lpstr>
      <vt:lpstr>PLSQL Literals</vt:lpstr>
      <vt:lpstr>Control statements</vt:lpstr>
      <vt:lpstr>Conditional / selection </vt:lpstr>
      <vt:lpstr>Example-</vt:lpstr>
      <vt:lpstr>Example</vt:lpstr>
      <vt:lpstr>IF –then else if</vt:lpstr>
      <vt:lpstr>Nested If Else</vt:lpstr>
      <vt:lpstr>PowerPoint Presentation</vt:lpstr>
      <vt:lpstr>Iterative </vt:lpstr>
      <vt:lpstr>Syntax</vt:lpstr>
      <vt:lpstr>Loop Example-</vt:lpstr>
      <vt:lpstr>Example using While loop</vt:lpstr>
      <vt:lpstr>While Loop Example-</vt:lpstr>
      <vt:lpstr>Example using for loop</vt:lpstr>
      <vt:lpstr>For loop Example-</vt:lpstr>
      <vt:lpstr>GOTO Statement</vt:lpstr>
      <vt:lpstr>Go To Example-</vt:lpstr>
      <vt:lpstr>Case Statement</vt:lpstr>
      <vt:lpstr>Syntax</vt:lpstr>
      <vt:lpstr>PowerPoint Presentation</vt:lpstr>
      <vt:lpstr>Subprograms</vt:lpstr>
      <vt:lpstr>PowerPoint Presentation</vt:lpstr>
      <vt:lpstr>Local Subprogram</vt:lpstr>
      <vt:lpstr>Stored Subprogram</vt:lpstr>
      <vt:lpstr>Types of Subprograms</vt:lpstr>
      <vt:lpstr>Procedure Vs Function</vt:lpstr>
      <vt:lpstr>Why do we use subprograms?</vt:lpstr>
      <vt:lpstr>Creating a Procedure</vt:lpstr>
      <vt:lpstr>PowerPoint Presentation</vt:lpstr>
      <vt:lpstr>Parameter Modes</vt:lpstr>
      <vt:lpstr>PowerPoint Presentation</vt:lpstr>
      <vt:lpstr>PowerPoint Presentation</vt:lpstr>
      <vt:lpstr>PowerPoint Presentation</vt:lpstr>
      <vt:lpstr>PowerPoint Presentation</vt:lpstr>
      <vt:lpstr>Deleting a Standalone Procedure</vt:lpstr>
      <vt:lpstr>Procedure</vt:lpstr>
      <vt:lpstr>Procedure- example</vt:lpstr>
      <vt:lpstr>PowerPoint Presentation</vt:lpstr>
      <vt:lpstr>PowerPoint Presentation</vt:lpstr>
      <vt:lpstr>PowerPoint Presentation</vt:lpstr>
      <vt:lpstr>Stored procedure</vt:lpstr>
      <vt:lpstr>Stored procedure- Example</vt:lpstr>
      <vt:lpstr>PowerPoint Presentation</vt:lpstr>
      <vt:lpstr>Creating a Function</vt:lpstr>
      <vt:lpstr>PowerPoint Presentation</vt:lpstr>
      <vt:lpstr>Example of standalone function</vt:lpstr>
      <vt:lpstr>Calling a Function</vt:lpstr>
      <vt:lpstr>Following program calls the function totalemployees from an anonymous block −</vt:lpstr>
      <vt:lpstr>Function</vt:lpstr>
      <vt:lpstr>Function-Example</vt:lpstr>
      <vt:lpstr>PowerPoint Presentation</vt:lpstr>
      <vt:lpstr>PowerPoint Presentation</vt:lpstr>
      <vt:lpstr>PowerPoint Presentation</vt:lpstr>
      <vt:lpstr>Function-Example</vt:lpstr>
      <vt:lpstr>PowerPoint Presentation</vt:lpstr>
      <vt:lpstr>Creating a function</vt:lpstr>
      <vt:lpstr>Calling a function</vt:lpstr>
      <vt:lpstr>Creating a function</vt:lpstr>
      <vt:lpstr>Calling a function</vt:lpstr>
      <vt:lpstr>PowerPoint Presentation</vt:lpstr>
      <vt:lpstr>Insert Data in Table</vt:lpstr>
      <vt:lpstr>Insert data into Table</vt:lpstr>
      <vt:lpstr>Insert Data from another table</vt:lpstr>
      <vt:lpstr>PowerPoint Presentation</vt:lpstr>
      <vt:lpstr>Update in PLSQL</vt:lpstr>
      <vt:lpstr>Update Single Column of a row</vt:lpstr>
      <vt:lpstr>Update Multiple Columns of a row</vt:lpstr>
      <vt:lpstr>Update multiple rows</vt:lpstr>
      <vt:lpstr>PLSQL Delete Command</vt:lpstr>
      <vt:lpstr>Deleting Single row from a table</vt:lpstr>
      <vt:lpstr>Delete multiple rows from a table</vt:lpstr>
      <vt:lpstr>Delete entire rows from a table</vt:lpstr>
      <vt:lpstr>%TYPE</vt:lpstr>
      <vt:lpstr>PowerPoint Presentation</vt:lpstr>
      <vt:lpstr>Example-</vt:lpstr>
      <vt:lpstr>%ROWTYPE</vt:lpstr>
      <vt:lpstr>PowerPoint Presentation</vt:lpstr>
      <vt:lpstr>Exceptions </vt:lpstr>
      <vt:lpstr>System Defined Exceptions</vt:lpstr>
      <vt:lpstr>Exception handling- example</vt:lpstr>
      <vt:lpstr>NO_DATA_FOUND: It is raised WHEN a SELECT INTO statement returns no rows. For eg:</vt:lpstr>
      <vt:lpstr>User Defined Exception</vt:lpstr>
      <vt:lpstr>Exception handling- example</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PL/SQL</dc:title>
  <dc:creator>ASHU</dc:creator>
  <cp:lastModifiedBy>Jaspreet Kaur</cp:lastModifiedBy>
  <cp:revision>193</cp:revision>
  <dcterms:created xsi:type="dcterms:W3CDTF">2018-10-11T08:25:50Z</dcterms:created>
  <dcterms:modified xsi:type="dcterms:W3CDTF">2023-04-20T09:12:13Z</dcterms:modified>
</cp:coreProperties>
</file>