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7" r:id="rId3"/>
    <p:sldId id="278" r:id="rId4"/>
    <p:sldId id="279" r:id="rId5"/>
    <p:sldId id="257" r:id="rId6"/>
    <p:sldId id="258" r:id="rId7"/>
    <p:sldId id="259" r:id="rId8"/>
    <p:sldId id="260" r:id="rId9"/>
    <p:sldId id="261" r:id="rId10"/>
    <p:sldId id="280" r:id="rId11"/>
    <p:sldId id="262" r:id="rId12"/>
    <p:sldId id="263" r:id="rId13"/>
    <p:sldId id="264" r:id="rId14"/>
    <p:sldId id="265" r:id="rId15"/>
    <p:sldId id="281" r:id="rId16"/>
    <p:sldId id="288" r:id="rId17"/>
    <p:sldId id="270" r:id="rId18"/>
    <p:sldId id="285" r:id="rId19"/>
    <p:sldId id="271" r:id="rId20"/>
    <p:sldId id="272" r:id="rId21"/>
    <p:sldId id="273" r:id="rId22"/>
    <p:sldId id="274" r:id="rId23"/>
    <p:sldId id="275" r:id="rId24"/>
    <p:sldId id="287"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3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555065-01C5-41A1-AD30-A55D6C33A7B9}" type="datetimeFigureOut">
              <a:rPr lang="en-US" smtClean="0"/>
              <a:pPr/>
              <a:t>5/9/2023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C0E7F-E3AE-42FF-9805-17C18F1291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C0E7F-E3AE-42FF-9805-17C18F129162}"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2FF0B0-A075-4A09-8F79-191A9BC52518}" type="datetimeFigureOut">
              <a:rPr lang="en-US" smtClean="0"/>
              <a:pPr/>
              <a:t>5/9/2023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2FF0B0-A075-4A09-8F79-191A9BC52518}"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2FF0B0-A075-4A09-8F79-191A9BC52518}"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FF0B0-A075-4A09-8F79-191A9BC52518}"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FF0B0-A075-4A09-8F79-191A9BC52518}"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2FF0B0-A075-4A09-8F79-191A9BC52518}"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23A7E17-0772-4817-BCF3-70EBE3521BE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2FF0B0-A075-4A09-8F79-191A9BC52518}" type="datetimeFigureOut">
              <a:rPr lang="en-US" smtClean="0"/>
              <a:pPr/>
              <a:t>5/9/2023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23A7E17-0772-4817-BCF3-70EBE3521BE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earchsqlserver.techtarget.com/definition/schema" TargetMode="External"/><Relationship Id="rId2" Type="http://schemas.openxmlformats.org/officeDocument/2006/relationships/hyperlink" Target="https://searchsqlserver.techtarget.com/definition/S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HU\Desktop\da.png"/>
          <p:cNvPicPr>
            <a:picLocks noGrp="1" noChangeAspect="1" noChangeArrowheads="1"/>
          </p:cNvPicPr>
          <p:nvPr>
            <p:ph idx="4294967295"/>
          </p:nvPr>
        </p:nvPicPr>
        <p:blipFill>
          <a:blip r:embed="rId2">
            <a:extLst>
              <a:ext uri="{28A0092B-C50C-407E-A947-70E740481C1C}">
                <a14:useLocalDpi xmlns="" xmlns:a14="http://schemas.microsoft.com/office/drawing/2010/main" val="0"/>
              </a:ext>
            </a:extLst>
          </a:blip>
          <a:srcRect/>
          <a:stretch>
            <a:fillRect/>
          </a:stretch>
        </p:blipFill>
        <p:spPr>
          <a:xfrm>
            <a:off x="685800" y="990600"/>
            <a:ext cx="7729538" cy="4551363"/>
          </a:xfrm>
        </p:spPr>
      </p:pic>
    </p:spTree>
    <p:extLst>
      <p:ext uri="{BB962C8B-B14F-4D97-AF65-F5344CB8AC3E}">
        <p14:creationId xmlns="" xmlns:p14="http://schemas.microsoft.com/office/powerpoint/2010/main" val="11978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Structured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data that can be stored, accessed and processed in the form of fixed format is termed as a 'structured' data. </a:t>
            </a:r>
            <a:endParaRPr lang="en-US" dirty="0" smtClean="0"/>
          </a:p>
          <a:p>
            <a:endParaRPr lang="en-US" dirty="0"/>
          </a:p>
        </p:txBody>
      </p:sp>
      <p:graphicFrame>
        <p:nvGraphicFramePr>
          <p:cNvPr id="4" name="Table 3"/>
          <p:cNvGraphicFramePr>
            <a:graphicFrameLocks noGrp="1"/>
          </p:cNvGraphicFramePr>
          <p:nvPr/>
        </p:nvGraphicFramePr>
        <p:xfrm>
          <a:off x="914400" y="3200400"/>
          <a:ext cx="7620000" cy="2651760"/>
        </p:xfrm>
        <a:graphic>
          <a:graphicData uri="http://schemas.openxmlformats.org/drawingml/2006/table">
            <a:tbl>
              <a:tblPr firstRow="1" bandRow="1">
                <a:tableStyleId>{5C22544A-7EE6-4342-B048-85BDC9FD1C3A}</a:tableStyleId>
              </a:tblPr>
              <a:tblGrid>
                <a:gridCol w="1524000"/>
                <a:gridCol w="1752600"/>
                <a:gridCol w="1295400"/>
                <a:gridCol w="1524000"/>
                <a:gridCol w="1524000"/>
              </a:tblGrid>
              <a:tr h="370840">
                <a:tc>
                  <a:txBody>
                    <a:bodyPr/>
                    <a:lstStyle/>
                    <a:p>
                      <a:pPr algn="l" fontAlgn="t"/>
                      <a:r>
                        <a:rPr lang="en-US" b="1" dirty="0" err="1"/>
                        <a:t>Employee_ID</a:t>
                      </a:r>
                      <a:r>
                        <a:rPr lang="en-US" b="1" dirty="0"/>
                        <a:t> </a:t>
                      </a:r>
                    </a:p>
                  </a:txBody>
                  <a:tcPr marL="60960" marR="60960" marT="60960" marB="60960"/>
                </a:tc>
                <a:tc>
                  <a:txBody>
                    <a:bodyPr/>
                    <a:lstStyle/>
                    <a:p>
                      <a:pPr algn="l" fontAlgn="t"/>
                      <a:r>
                        <a:rPr lang="en-US" b="1"/>
                        <a:t>Employee_Name </a:t>
                      </a:r>
                    </a:p>
                  </a:txBody>
                  <a:tcPr marL="60960" marR="60960" marT="60960" marB="60960"/>
                </a:tc>
                <a:tc>
                  <a:txBody>
                    <a:bodyPr/>
                    <a:lstStyle/>
                    <a:p>
                      <a:pPr algn="l" fontAlgn="t"/>
                      <a:r>
                        <a:rPr lang="en-US" b="1"/>
                        <a:t>Gender </a:t>
                      </a:r>
                    </a:p>
                  </a:txBody>
                  <a:tcPr marL="60960" marR="60960" marT="60960" marB="60960"/>
                </a:tc>
                <a:tc>
                  <a:txBody>
                    <a:bodyPr/>
                    <a:lstStyle/>
                    <a:p>
                      <a:pPr algn="l" fontAlgn="t"/>
                      <a:r>
                        <a:rPr lang="en-US" b="1"/>
                        <a:t>Department </a:t>
                      </a:r>
                    </a:p>
                  </a:txBody>
                  <a:tcPr marL="60960" marR="60960" marT="60960" marB="60960"/>
                </a:tc>
                <a:tc>
                  <a:txBody>
                    <a:bodyPr/>
                    <a:lstStyle/>
                    <a:p>
                      <a:pPr algn="l" fontAlgn="t"/>
                      <a:r>
                        <a:rPr lang="en-US" b="1"/>
                        <a:t>Salary_In_lacs</a:t>
                      </a:r>
                    </a:p>
                  </a:txBody>
                  <a:tcPr marL="60960" marR="60960" marT="60960" marB="60960"/>
                </a:tc>
              </a:tr>
              <a:tr h="370840">
                <a:tc>
                  <a:txBody>
                    <a:bodyPr/>
                    <a:lstStyle/>
                    <a:p>
                      <a:pPr algn="l" fontAlgn="t"/>
                      <a:r>
                        <a:rPr lang="en-US"/>
                        <a:t>2365 </a:t>
                      </a:r>
                    </a:p>
                  </a:txBody>
                  <a:tcPr marL="60960" marR="60960" marT="60960" marB="60960"/>
                </a:tc>
                <a:tc>
                  <a:txBody>
                    <a:bodyPr/>
                    <a:lstStyle/>
                    <a:p>
                      <a:pPr algn="l" fontAlgn="t"/>
                      <a:r>
                        <a:rPr lang="en-US"/>
                        <a:t>Rajesh Kulkarni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a:t>
                      </a:r>
                    </a:p>
                  </a:txBody>
                  <a:tcPr marL="60960" marR="60960" marT="60960" marB="60960"/>
                </a:tc>
                <a:tc>
                  <a:txBody>
                    <a:bodyPr/>
                    <a:lstStyle/>
                    <a:p>
                      <a:pPr algn="l" fontAlgn="t"/>
                      <a:r>
                        <a:rPr lang="en-US"/>
                        <a:t>650000</a:t>
                      </a:r>
                    </a:p>
                  </a:txBody>
                  <a:tcPr marL="60960" marR="60960" marT="60960" marB="60960"/>
                </a:tc>
              </a:tr>
              <a:tr h="370840">
                <a:tc>
                  <a:txBody>
                    <a:bodyPr/>
                    <a:lstStyle/>
                    <a:p>
                      <a:pPr algn="l" fontAlgn="t"/>
                      <a:r>
                        <a:rPr lang="en-US"/>
                        <a:t>3398 </a:t>
                      </a:r>
                    </a:p>
                  </a:txBody>
                  <a:tcPr marL="60960" marR="60960" marT="60960" marB="60960"/>
                </a:tc>
                <a:tc>
                  <a:txBody>
                    <a:bodyPr/>
                    <a:lstStyle/>
                    <a:p>
                      <a:pPr algn="l" fontAlgn="t"/>
                      <a:r>
                        <a:rPr lang="en-US"/>
                        <a:t>Pratibha Joshi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dirty="0"/>
                        <a:t>650000</a:t>
                      </a:r>
                    </a:p>
                  </a:txBody>
                  <a:tcPr marL="60960" marR="60960" marT="60960" marB="60960"/>
                </a:tc>
              </a:tr>
              <a:tr h="370840">
                <a:tc>
                  <a:txBody>
                    <a:bodyPr/>
                    <a:lstStyle/>
                    <a:p>
                      <a:pPr algn="l" fontAlgn="t"/>
                      <a:r>
                        <a:rPr lang="en-US" dirty="0"/>
                        <a:t>7465 </a:t>
                      </a:r>
                    </a:p>
                  </a:txBody>
                  <a:tcPr marL="60960" marR="60960" marT="60960" marB="60960"/>
                </a:tc>
                <a:tc>
                  <a:txBody>
                    <a:bodyPr/>
                    <a:lstStyle/>
                    <a:p>
                      <a:pPr algn="l" fontAlgn="t"/>
                      <a:r>
                        <a:rPr lang="en-US"/>
                        <a:t>Shushil Roy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7500 </a:t>
                      </a:r>
                    </a:p>
                  </a:txBody>
                  <a:tcPr marL="60960" marR="60960" marT="60960" marB="60960"/>
                </a:tc>
                <a:tc>
                  <a:txBody>
                    <a:bodyPr/>
                    <a:lstStyle/>
                    <a:p>
                      <a:pPr algn="l" fontAlgn="t"/>
                      <a:r>
                        <a:rPr lang="en-US"/>
                        <a:t>Shubhojit Das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7699 </a:t>
                      </a:r>
                    </a:p>
                  </a:txBody>
                  <a:tcPr marL="60960" marR="60960" marT="60960" marB="60960"/>
                </a:tc>
                <a:tc>
                  <a:txBody>
                    <a:bodyPr/>
                    <a:lstStyle/>
                    <a:p>
                      <a:pPr algn="l" fontAlgn="t"/>
                      <a:r>
                        <a:rPr lang="en-US"/>
                        <a:t>Priya Sane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dirty="0"/>
                        <a:t>550000</a:t>
                      </a:r>
                    </a:p>
                  </a:txBody>
                  <a:tcPr marL="60960" marR="60960" marT="60960" marB="6096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Unstructured</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Any </a:t>
            </a:r>
            <a:r>
              <a:rPr lang="en-US" dirty="0"/>
              <a:t>data with unknown form or the structure is classified as unstructured data</a:t>
            </a:r>
            <a:r>
              <a:rPr lang="en-US" dirty="0" smtClean="0"/>
              <a:t>.</a:t>
            </a:r>
          </a:p>
          <a:p>
            <a:pPr algn="just"/>
            <a:r>
              <a:rPr lang="en-US" dirty="0" smtClean="0"/>
              <a:t> </a:t>
            </a:r>
            <a:r>
              <a:rPr lang="en-US" dirty="0"/>
              <a:t>In addition to the size being huge, un-structured data poses multiple challenges in terms of its processing for deriving value out of it</a:t>
            </a:r>
            <a:r>
              <a:rPr lang="en-US" dirty="0" smtClean="0"/>
              <a:t>.</a:t>
            </a:r>
          </a:p>
          <a:p>
            <a:pPr algn="just"/>
            <a:r>
              <a:rPr lang="en-US" dirty="0" smtClean="0"/>
              <a:t> </a:t>
            </a:r>
            <a:r>
              <a:rPr lang="en-US" dirty="0"/>
              <a:t>Typical example of unstructured data is, a heterogeneous data source containing a combination of simple text files, images, videos etc</a:t>
            </a:r>
            <a:r>
              <a:rPr lang="en-US" dirty="0" smtClean="0"/>
              <a:t>.</a:t>
            </a:r>
          </a:p>
          <a:p>
            <a:pPr algn="just"/>
            <a:r>
              <a:rPr lang="en-US" dirty="0" smtClean="0"/>
              <a:t> </a:t>
            </a:r>
            <a:r>
              <a:rPr lang="en-US" dirty="0"/>
              <a:t>Now a day organizations have wealth of data available with them but unfortunately they don't know how to derive value out of it since this data is in its raw form or unstructured format.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Examples Of Un-structured 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Output </a:t>
            </a:r>
            <a:r>
              <a:rPr lang="en-US" dirty="0"/>
              <a:t>returned by 'Google </a:t>
            </a:r>
            <a:r>
              <a:rPr lang="en-US" dirty="0" smtClean="0"/>
              <a:t>Search‘</a:t>
            </a:r>
          </a:p>
          <a:p>
            <a:endParaRPr lang="en-US" dirty="0"/>
          </a:p>
          <a:p>
            <a:endParaRPr lang="en-US" dirty="0"/>
          </a:p>
        </p:txBody>
      </p:sp>
      <p:pic>
        <p:nvPicPr>
          <p:cNvPr id="4" name="Picture 3" descr="googlr.png"/>
          <p:cNvPicPr>
            <a:picLocks noChangeAspect="1"/>
          </p:cNvPicPr>
          <p:nvPr/>
        </p:nvPicPr>
        <p:blipFill>
          <a:blip r:embed="rId2"/>
          <a:stretch>
            <a:fillRect/>
          </a:stretch>
        </p:blipFill>
        <p:spPr>
          <a:xfrm>
            <a:off x="1066800" y="2438400"/>
            <a:ext cx="640080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Semi-structured</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Semi-structured data can contain both the forms of data. </a:t>
            </a:r>
            <a:endParaRPr lang="en-US" dirty="0" smtClean="0"/>
          </a:p>
          <a:p>
            <a:pPr algn="just"/>
            <a:r>
              <a:rPr lang="en-US" dirty="0" smtClean="0"/>
              <a:t>We </a:t>
            </a:r>
            <a:r>
              <a:rPr lang="en-US" dirty="0"/>
              <a:t>can see semi-structured data as a </a:t>
            </a:r>
            <a:r>
              <a:rPr lang="en-US" dirty="0" smtClean="0"/>
              <a:t>structured </a:t>
            </a:r>
            <a:r>
              <a:rPr lang="en-US" dirty="0"/>
              <a:t>in form but it is actually not defined with e.g. a table definition in relational DBMS. </a:t>
            </a:r>
            <a:endParaRPr lang="en-US" dirty="0" smtClean="0"/>
          </a:p>
          <a:p>
            <a:pPr algn="just"/>
            <a:r>
              <a:rPr lang="en-US" dirty="0"/>
              <a:t>Semi-structured data is information that doesn’t reside in a relational database but that does have some organizational properties that make it easier to analyze.</a:t>
            </a:r>
            <a:endParaRPr lang="en-US" dirty="0" smtClean="0"/>
          </a:p>
          <a:p>
            <a:pPr algn="just"/>
            <a:r>
              <a:rPr lang="en-US" dirty="0" smtClean="0"/>
              <a:t>Example </a:t>
            </a:r>
            <a:r>
              <a:rPr lang="en-US" dirty="0"/>
              <a:t>of semi-structured data is a data represented in XML file</a:t>
            </a:r>
            <a:r>
              <a:rPr lang="en-US" dirty="0" smtClean="0"/>
              <a:t>.</a:t>
            </a:r>
          </a:p>
          <a:p>
            <a:pPr algn="just"/>
            <a:r>
              <a:rPr lang="en-US" dirty="0" smtClean="0"/>
              <a:t>XML files are widely used for a variety of purposes, such as configuration files for software applications, data exchange between systems, and web services. They provide a standard and flexible format for storing and exchanging data that can be easily processed and manipulated by software applications.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Need for Big Data</a:t>
            </a:r>
          </a:p>
        </p:txBody>
      </p:sp>
      <p:sp>
        <p:nvSpPr>
          <p:cNvPr id="17411" name="Content Placeholder 2"/>
          <p:cNvSpPr>
            <a:spLocks noGrp="1"/>
          </p:cNvSpPr>
          <p:nvPr>
            <p:ph idx="1"/>
          </p:nvPr>
        </p:nvSpPr>
        <p:spPr/>
        <p:txBody>
          <a:bodyPr>
            <a:normAutofit lnSpcReduction="10000"/>
          </a:bodyPr>
          <a:lstStyle/>
          <a:p>
            <a:r>
              <a:rPr lang="en-US" smtClean="0"/>
              <a:t>Nowadays data come in different forms. </a:t>
            </a:r>
          </a:p>
          <a:p>
            <a:r>
              <a:rPr lang="en-US" smtClean="0"/>
              <a:t>Many of the analytical solutions were not possible in the past due to the cost of implementation and lack of professionals. </a:t>
            </a:r>
          </a:p>
          <a:p>
            <a:r>
              <a:rPr lang="en-US" smtClean="0"/>
              <a:t>With this, we are capable of performing complex algorithms on machine data within a time interval. </a:t>
            </a:r>
          </a:p>
          <a:p>
            <a:r>
              <a:rPr lang="en-US" smtClean="0"/>
              <a:t>These have many real-time use cases such as fraud-detection, targeting audience on a global platform, web advertising, etc.</a:t>
            </a:r>
          </a:p>
          <a:p>
            <a:pPr>
              <a:buFont typeface="Wingdings 2" panose="05020102010507070707" pitchFamily="18" charset="2"/>
              <a:buNone/>
            </a:pPr>
            <a:r>
              <a:rPr lang="en-US" smtClean="0"/>
              <a:t/>
            </a:r>
            <a:br>
              <a:rPr lang="en-US" smtClean="0"/>
            </a:br>
            <a:endParaRPr lang="en-US" smtClean="0"/>
          </a:p>
        </p:txBody>
      </p:sp>
    </p:spTree>
    <p:extLst>
      <p:ext uri="{BB962C8B-B14F-4D97-AF65-F5344CB8AC3E}">
        <p14:creationId xmlns="" xmlns:p14="http://schemas.microsoft.com/office/powerpoint/2010/main" val="5617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Big Data</a:t>
            </a:r>
            <a:endParaRPr lang="en-US" dirty="0"/>
          </a:p>
        </p:txBody>
      </p:sp>
      <p:sp>
        <p:nvSpPr>
          <p:cNvPr id="3" name="Content Placeholder 2"/>
          <p:cNvSpPr>
            <a:spLocks noGrp="1"/>
          </p:cNvSpPr>
          <p:nvPr>
            <p:ph idx="1"/>
          </p:nvPr>
        </p:nvSpPr>
        <p:spPr/>
        <p:txBody>
          <a:bodyPr>
            <a:normAutofit fontScale="92500"/>
          </a:bodyPr>
          <a:lstStyle/>
          <a:p>
            <a:r>
              <a:rPr lang="en-US" dirty="0" smtClean="0"/>
              <a:t>The three main characteristics of big data are often referred to as the "3Vs":</a:t>
            </a:r>
          </a:p>
          <a:p>
            <a:r>
              <a:rPr lang="en-US" b="1" dirty="0" smtClean="0"/>
              <a:t>Volume: </a:t>
            </a:r>
            <a:r>
              <a:rPr lang="en-US" dirty="0" smtClean="0"/>
              <a:t>Big data is characterized by large volumes of data that are often measured in terabytes, </a:t>
            </a:r>
            <a:r>
              <a:rPr lang="en-US" dirty="0" err="1" smtClean="0"/>
              <a:t>petabytes</a:t>
            </a:r>
            <a:r>
              <a:rPr lang="en-US" dirty="0" smtClean="0"/>
              <a:t>, or even </a:t>
            </a:r>
            <a:r>
              <a:rPr lang="en-US" dirty="0" err="1" smtClean="0"/>
              <a:t>exabytes</a:t>
            </a:r>
            <a:r>
              <a:rPr lang="en-US" dirty="0" smtClean="0"/>
              <a:t>.</a:t>
            </a:r>
          </a:p>
          <a:p>
            <a:r>
              <a:rPr lang="en-US" b="1" dirty="0" smtClean="0"/>
              <a:t>Velocity: </a:t>
            </a:r>
            <a:r>
              <a:rPr lang="en-US" dirty="0" smtClean="0"/>
              <a:t>Big data is often generated and processed in real-time or near-real-time, which means that the data is </a:t>
            </a:r>
            <a:r>
              <a:rPr lang="en-US" b="1" dirty="0" smtClean="0"/>
              <a:t>constantly flowing </a:t>
            </a:r>
            <a:r>
              <a:rPr lang="en-US" dirty="0" smtClean="0"/>
              <a:t>and </a:t>
            </a:r>
            <a:r>
              <a:rPr lang="en-US" b="1" dirty="0" smtClean="0"/>
              <a:t>needs to be processed quickly</a:t>
            </a:r>
            <a:r>
              <a:rPr lang="en-US" dirty="0" smtClean="0"/>
              <a:t>.</a:t>
            </a:r>
          </a:p>
          <a:p>
            <a:r>
              <a:rPr lang="en-US" b="1" dirty="0" smtClean="0"/>
              <a:t>Variety</a:t>
            </a:r>
            <a:r>
              <a:rPr lang="en-US" dirty="0" smtClean="0"/>
              <a:t>: Big data is often unstructured or semi-structured, which means that it comes in many different forms, including text, images, video, audio, and social media data.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Big Data Processing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Traffic Control</a:t>
            </a:r>
          </a:p>
          <a:p>
            <a:r>
              <a:rPr lang="en-IN" dirty="0" smtClean="0"/>
              <a:t>Manufacturing</a:t>
            </a:r>
          </a:p>
          <a:p>
            <a:r>
              <a:rPr lang="en-IN" dirty="0" smtClean="0"/>
              <a:t>Telecom</a:t>
            </a:r>
          </a:p>
          <a:p>
            <a:r>
              <a:rPr lang="en-IN" dirty="0" smtClean="0"/>
              <a:t>Trading Analytics</a:t>
            </a:r>
          </a:p>
          <a:p>
            <a:r>
              <a:rPr lang="en-IN" dirty="0" smtClean="0"/>
              <a:t>Search Quality</a:t>
            </a:r>
          </a:p>
          <a:p>
            <a:r>
              <a:rPr lang="en-US" dirty="0" smtClean="0"/>
              <a:t>Business intelligence and analytics</a:t>
            </a:r>
          </a:p>
          <a:p>
            <a:r>
              <a:rPr lang="en-US" dirty="0" smtClean="0"/>
              <a:t>Fraud detection and prevention</a:t>
            </a:r>
          </a:p>
          <a:p>
            <a:r>
              <a:rPr lang="en-US" dirty="0" smtClean="0"/>
              <a:t>Recommendation engines</a:t>
            </a:r>
          </a:p>
          <a:p>
            <a:r>
              <a:rPr lang="en-US" dirty="0" smtClean="0"/>
              <a:t>Sentiment analysis and social media monitoring</a:t>
            </a:r>
          </a:p>
          <a:p>
            <a:r>
              <a:rPr lang="en-US" dirty="0" smtClean="0"/>
              <a:t>Predictive maintenance in manufacturing</a:t>
            </a:r>
          </a:p>
          <a:p>
            <a:r>
              <a:rPr lang="en-US" dirty="0" smtClean="0"/>
              <a:t>Personalized healthcare and medicine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Big data ecosystem </a:t>
            </a:r>
          </a:p>
        </p:txBody>
      </p:sp>
      <p:sp>
        <p:nvSpPr>
          <p:cNvPr id="27651" name="Content Placeholder 2"/>
          <p:cNvSpPr>
            <a:spLocks noGrp="1"/>
          </p:cNvSpPr>
          <p:nvPr>
            <p:ph idx="1"/>
          </p:nvPr>
        </p:nvSpPr>
        <p:spPr/>
        <p:txBody>
          <a:bodyPr/>
          <a:lstStyle/>
          <a:p>
            <a:pPr eaLnBrk="1" hangingPunct="1"/>
            <a:r>
              <a:rPr lang="en-US" smtClean="0"/>
              <a:t>The big data ecosystem consists of the following:</a:t>
            </a:r>
          </a:p>
          <a:p>
            <a:pPr eaLnBrk="1" hangingPunct="1"/>
            <a:r>
              <a:rPr lang="en-US" smtClean="0"/>
              <a:t>1. </a:t>
            </a:r>
            <a:r>
              <a:rPr lang="en-US" b="1" smtClean="0"/>
              <a:t>Devices</a:t>
            </a:r>
            <a:r>
              <a:rPr lang="en-US" smtClean="0"/>
              <a:t> that collect data from multiple locations and also generate new data about this data (metadata).</a:t>
            </a:r>
          </a:p>
          <a:p>
            <a:pPr eaLnBrk="1" hangingPunct="1"/>
            <a:r>
              <a:rPr lang="en-US" smtClean="0"/>
              <a:t>2. </a:t>
            </a:r>
            <a:r>
              <a:rPr lang="en-US" b="1" smtClean="0"/>
              <a:t>Data collectors</a:t>
            </a:r>
            <a:r>
              <a:rPr lang="en-US" smtClean="0"/>
              <a:t> who gather data from devices and users.</a:t>
            </a:r>
          </a:p>
          <a:p>
            <a:pPr eaLnBrk="1" hangingPunct="1"/>
            <a:r>
              <a:rPr lang="en-US" smtClean="0"/>
              <a:t>3. </a:t>
            </a:r>
            <a:r>
              <a:rPr lang="en-US" b="1" smtClean="0"/>
              <a:t>Data aggregators</a:t>
            </a:r>
            <a:r>
              <a:rPr lang="en-US" smtClean="0"/>
              <a:t> that compile the collected data to extract meaningful information.</a:t>
            </a:r>
          </a:p>
          <a:p>
            <a:pPr eaLnBrk="1" hangingPunct="1"/>
            <a:r>
              <a:rPr lang="en-US" smtClean="0"/>
              <a:t>4. </a:t>
            </a:r>
            <a:r>
              <a:rPr lang="en-US" b="1" smtClean="0"/>
              <a:t>Data users</a:t>
            </a:r>
            <a:r>
              <a:rPr lang="en-US" smtClean="0"/>
              <a:t> and buyers who benefit from the information collected and aggregated by others in the data value chain.</a:t>
            </a:r>
          </a:p>
        </p:txBody>
      </p:sp>
    </p:spTree>
    <p:extLst>
      <p:ext uri="{BB962C8B-B14F-4D97-AF65-F5344CB8AC3E}">
        <p14:creationId xmlns="" xmlns:p14="http://schemas.microsoft.com/office/powerpoint/2010/main" val="4079258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lstStyle/>
          <a:p>
            <a:r>
              <a:rPr lang="en-US" dirty="0" err="1" smtClean="0"/>
              <a:t>NoSQL</a:t>
            </a:r>
            <a:r>
              <a:rPr lang="en-US" dirty="0" smtClean="0"/>
              <a:t> is an approach to </a:t>
            </a:r>
            <a:r>
              <a:rPr lang="en-US" u="sng" dirty="0" smtClean="0"/>
              <a:t>database</a:t>
            </a:r>
            <a:r>
              <a:rPr lang="en-US" dirty="0" smtClean="0"/>
              <a:t> design that can </a:t>
            </a:r>
            <a:r>
              <a:rPr lang="en-US" dirty="0" err="1" smtClean="0"/>
              <a:t>accomodate</a:t>
            </a:r>
            <a:r>
              <a:rPr lang="en-US" dirty="0" smtClean="0"/>
              <a:t> a wide variety of data models, including key-value, document, columnar and graph formats. </a:t>
            </a:r>
          </a:p>
          <a:p>
            <a:r>
              <a:rPr lang="en-US" dirty="0" err="1" smtClean="0"/>
              <a:t>NoSQL</a:t>
            </a:r>
            <a:r>
              <a:rPr lang="en-US" dirty="0" smtClean="0"/>
              <a:t>, which stand for "not only </a:t>
            </a:r>
            <a:r>
              <a:rPr lang="en-US" u="sng" dirty="0" smtClean="0">
                <a:hlinkClick r:id="rId2"/>
              </a:rPr>
              <a:t>SQL</a:t>
            </a:r>
            <a:r>
              <a:rPr lang="en-US" dirty="0" smtClean="0"/>
              <a:t>," is an alternative to traditional relational databases in which data is placed in tables and data </a:t>
            </a:r>
            <a:r>
              <a:rPr lang="en-US" u="sng" dirty="0" smtClean="0">
                <a:hlinkClick r:id="rId3"/>
              </a:rPr>
              <a:t>schema</a:t>
            </a:r>
            <a:r>
              <a:rPr lang="en-US" dirty="0" smtClean="0"/>
              <a:t> is carefully designed before the database is built. </a:t>
            </a:r>
          </a:p>
          <a:p>
            <a:r>
              <a:rPr lang="en-US" dirty="0" err="1" smtClean="0"/>
              <a:t>NoSQL</a:t>
            </a:r>
            <a:r>
              <a:rPr lang="en-US" dirty="0" smtClean="0"/>
              <a:t> databases are especially useful for working with large sets of distributed data.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Information Storage</a:t>
            </a:r>
            <a:endParaRPr lang="en-US" smtClean="0"/>
          </a:p>
        </p:txBody>
      </p:sp>
      <p:sp>
        <p:nvSpPr>
          <p:cNvPr id="6147" name="Content Placeholder 2"/>
          <p:cNvSpPr>
            <a:spLocks noGrp="1"/>
          </p:cNvSpPr>
          <p:nvPr>
            <p:ph idx="1"/>
          </p:nvPr>
        </p:nvSpPr>
        <p:spPr/>
        <p:txBody>
          <a:bodyPr/>
          <a:lstStyle/>
          <a:p>
            <a:pPr eaLnBrk="1" hangingPunct="1"/>
            <a:r>
              <a:rPr lang="en-US" b="1" smtClean="0"/>
              <a:t>Data</a:t>
            </a:r>
          </a:p>
          <a:p>
            <a:pPr lvl="1" eaLnBrk="1" hangingPunct="1"/>
            <a:r>
              <a:rPr lang="en-US" i="1" smtClean="0"/>
              <a:t>Data is a collection of raw facts from which conclusions might be drawn.</a:t>
            </a:r>
          </a:p>
          <a:p>
            <a:pPr lvl="1" eaLnBrk="1" hangingPunct="1"/>
            <a:r>
              <a:rPr lang="en-US" smtClean="0"/>
              <a:t>Examples include</a:t>
            </a:r>
          </a:p>
          <a:p>
            <a:pPr lvl="2" algn="just" eaLnBrk="1" hangingPunct="1"/>
            <a:r>
              <a:rPr lang="en-US" smtClean="0"/>
              <a:t>Handwritten letters, a printed book, a family photograph, a bank’s ledgers, and an airline ticket are all examples that contain data.</a:t>
            </a:r>
          </a:p>
        </p:txBody>
      </p:sp>
    </p:spTree>
    <p:extLst>
      <p:ext uri="{BB962C8B-B14F-4D97-AF65-F5344CB8AC3E}">
        <p14:creationId xmlns="" xmlns:p14="http://schemas.microsoft.com/office/powerpoint/2010/main" val="136547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issues of Relational Databases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Relational databases were designed for tabular data, with a consistent structure and a fixed schema. They work best for problems that are well defined at the outset. But not good to manage </a:t>
            </a:r>
            <a:r>
              <a:rPr lang="en-US" dirty="0" err="1" smtClean="0"/>
              <a:t>unstructued</a:t>
            </a:r>
            <a:r>
              <a:rPr lang="en-US" dirty="0" smtClean="0"/>
              <a:t> data.</a:t>
            </a:r>
          </a:p>
          <a:p>
            <a:r>
              <a:rPr lang="en-US" b="1" dirty="0" smtClean="0"/>
              <a:t>A Large Number of JOINs</a:t>
            </a:r>
          </a:p>
          <a:p>
            <a:r>
              <a:rPr lang="en-US" dirty="0" smtClean="0"/>
              <a:t>When you utilize queries that join many different tables, there’s an explosion of complexity and computing resource consumption. This results in a corresponding increase in query response times.</a:t>
            </a:r>
          </a:p>
          <a:p>
            <a:r>
              <a:rPr lang="en-US" b="1" dirty="0" smtClean="0"/>
              <a:t>Frequent Schema Changes</a:t>
            </a:r>
          </a:p>
          <a:p>
            <a:r>
              <a:rPr lang="en-US" b="1" dirty="0" smtClean="0"/>
              <a:t>Slow-Running Queries (Despite Extensive Tuning)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endParaRPr lang="en-US" dirty="0"/>
          </a:p>
        </p:txBody>
      </p:sp>
      <p:sp>
        <p:nvSpPr>
          <p:cNvPr id="3" name="Content Placeholder 2"/>
          <p:cNvSpPr>
            <a:spLocks noGrp="1"/>
          </p:cNvSpPr>
          <p:nvPr>
            <p:ph idx="1"/>
          </p:nvPr>
        </p:nvSpPr>
        <p:spPr/>
        <p:txBody>
          <a:bodyPr>
            <a:normAutofit/>
          </a:bodyPr>
          <a:lstStyle/>
          <a:p>
            <a:r>
              <a:rPr lang="en-US" dirty="0" smtClean="0"/>
              <a:t>Document Oriented Storage: Data is stored in the form of JSON style documents.</a:t>
            </a:r>
          </a:p>
          <a:p>
            <a:r>
              <a:rPr lang="en-US" dirty="0" smtClean="0"/>
              <a:t>Replication and high availability</a:t>
            </a:r>
          </a:p>
          <a:p>
            <a:r>
              <a:rPr lang="en-US" dirty="0" smtClean="0"/>
              <a:t>Fast in-place updates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Characterisics</a:t>
            </a:r>
            <a:r>
              <a:rPr lang="en-US" dirty="0" smtClean="0"/>
              <a:t> of </a:t>
            </a:r>
            <a:r>
              <a:rPr lang="en-US" dirty="0" err="1" smtClean="0"/>
              <a:t>NoSQL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It’s more than rows in tables—</a:t>
            </a:r>
            <a:r>
              <a:rPr lang="en-US" dirty="0" err="1" smtClean="0"/>
              <a:t>NoSQL</a:t>
            </a:r>
            <a:r>
              <a:rPr lang="en-US" dirty="0" smtClean="0"/>
              <a:t> systems store and retrieve data from many formats: key-value stores, graph databases, column-family (</a:t>
            </a:r>
            <a:r>
              <a:rPr lang="en-US" dirty="0" err="1" smtClean="0"/>
              <a:t>Bigtable</a:t>
            </a:r>
            <a:r>
              <a:rPr lang="en-US" dirty="0" smtClean="0"/>
              <a:t>) stores, document stores, and even rows in tables.</a:t>
            </a:r>
          </a:p>
          <a:p>
            <a:r>
              <a:rPr lang="en-US" dirty="0" smtClean="0"/>
              <a:t>It’s free of joins—</a:t>
            </a:r>
            <a:r>
              <a:rPr lang="en-US" dirty="0" err="1" smtClean="0"/>
              <a:t>NoSQL</a:t>
            </a:r>
            <a:r>
              <a:rPr lang="en-US" dirty="0" smtClean="0"/>
              <a:t> systems allow you to extract your data using simple interfaces without joins.</a:t>
            </a:r>
          </a:p>
          <a:p>
            <a:r>
              <a:rPr lang="en-US" dirty="0" smtClean="0"/>
              <a:t>It’s schema-free—</a:t>
            </a:r>
            <a:r>
              <a:rPr lang="en-US" dirty="0" err="1" smtClean="0"/>
              <a:t>NoSQL</a:t>
            </a:r>
            <a:r>
              <a:rPr lang="en-US" dirty="0" smtClean="0"/>
              <a:t> systems allow you to drag-and-drop your data into a folder and then query it without creating an entity-relational model.</a:t>
            </a:r>
          </a:p>
          <a:p>
            <a:r>
              <a:rPr lang="en-US" dirty="0" smtClean="0"/>
              <a:t>It works on many processors—</a:t>
            </a:r>
            <a:r>
              <a:rPr lang="en-US" dirty="0" err="1" smtClean="0"/>
              <a:t>NoSQL</a:t>
            </a:r>
            <a:r>
              <a:rPr lang="en-US" dirty="0" smtClean="0"/>
              <a:t> systems allow you to store your database on multiple processors and maintain high-speed performance.</a:t>
            </a:r>
          </a:p>
          <a:p>
            <a:r>
              <a:rPr lang="en-US" dirty="0" smtClean="0"/>
              <a:t>It uses shared-nothing commodity computers—Most (but not all) </a:t>
            </a:r>
            <a:r>
              <a:rPr lang="en-US" dirty="0" err="1" smtClean="0"/>
              <a:t>NoSQL</a:t>
            </a:r>
            <a:r>
              <a:rPr lang="en-US" dirty="0" smtClean="0"/>
              <a:t> systems leverage low-cost commodity processors that have separate RAM and disk.</a:t>
            </a:r>
          </a:p>
          <a:p>
            <a:r>
              <a:rPr lang="en-US" dirty="0" smtClean="0"/>
              <a:t>It supports linear scalability—When you add more processors, you get a consistent increase in performance.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Models of </a:t>
            </a:r>
            <a:r>
              <a:rPr lang="en-US" dirty="0" err="1" smtClean="0"/>
              <a:t>NoSQL</a:t>
            </a:r>
            <a:r>
              <a:rPr lang="en-US" dirty="0" smtClean="0"/>
              <a:t>/</a:t>
            </a:r>
            <a:r>
              <a:rPr lang="en-US" dirty="0" err="1" smtClean="0"/>
              <a:t>NoSQL</a:t>
            </a:r>
            <a:r>
              <a:rPr lang="en-US" dirty="0" smtClean="0"/>
              <a:t> databases </a:t>
            </a:r>
            <a:endParaRPr lang="en-US" dirty="0"/>
          </a:p>
        </p:txBody>
      </p:sp>
      <p:sp>
        <p:nvSpPr>
          <p:cNvPr id="3" name="Content Placeholder 2"/>
          <p:cNvSpPr>
            <a:spLocks noGrp="1"/>
          </p:cNvSpPr>
          <p:nvPr>
            <p:ph idx="1"/>
          </p:nvPr>
        </p:nvSpPr>
        <p:spPr>
          <a:xfrm>
            <a:off x="457200" y="1935480"/>
            <a:ext cx="8229600" cy="4617720"/>
          </a:xfrm>
        </p:spPr>
        <p:txBody>
          <a:bodyPr/>
          <a:lstStyle/>
          <a:p>
            <a:r>
              <a:rPr lang="it-IT" dirty="0" smtClean="0"/>
              <a:t> Key-value datamodel/ </a:t>
            </a:r>
            <a:r>
              <a:rPr lang="en-US" dirty="0" smtClean="0"/>
              <a:t>Key-value stores</a:t>
            </a:r>
            <a:endParaRPr lang="it-IT" dirty="0" smtClean="0"/>
          </a:p>
          <a:p>
            <a:r>
              <a:rPr lang="it-IT" dirty="0" smtClean="0"/>
              <a:t> Document data model/ </a:t>
            </a:r>
            <a:r>
              <a:rPr lang="en-US" dirty="0" smtClean="0"/>
              <a:t>Document database</a:t>
            </a:r>
            <a:endParaRPr lang="it-IT" dirty="0" smtClean="0"/>
          </a:p>
          <a:p>
            <a:r>
              <a:rPr lang="it-IT" dirty="0" smtClean="0"/>
              <a:t> Column Family data model/ </a:t>
            </a:r>
            <a:r>
              <a:rPr lang="en-US" dirty="0" smtClean="0"/>
              <a:t>Column-family stores</a:t>
            </a:r>
            <a:endParaRPr lang="it-IT" dirty="0" smtClean="0"/>
          </a:p>
          <a:p>
            <a:r>
              <a:rPr lang="it-IT" dirty="0" smtClean="0"/>
              <a:t> Graph data model/ </a:t>
            </a:r>
            <a:r>
              <a:rPr lang="en-US" dirty="0" smtClean="0"/>
              <a:t>Graph databases</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3200" dirty="0" smtClean="0"/>
              <a:t>	</a:t>
            </a:r>
            <a:r>
              <a:rPr lang="en-US" sz="3200" dirty="0" err="1" smtClean="0"/>
              <a:t>NoSQL</a:t>
            </a:r>
            <a:r>
              <a:rPr lang="en-US" sz="3200" dirty="0" smtClean="0"/>
              <a:t> databases are often used in </a:t>
            </a:r>
            <a:r>
              <a:rPr lang="en-US" sz="3200" b="1" dirty="0" smtClean="0"/>
              <a:t>large-scale web applications</a:t>
            </a:r>
            <a:r>
              <a:rPr lang="en-US" sz="3200" dirty="0" smtClean="0"/>
              <a:t> and other systems that require </a:t>
            </a:r>
            <a:r>
              <a:rPr lang="en-US" sz="3200" b="1" dirty="0" smtClean="0"/>
              <a:t>high scalability</a:t>
            </a:r>
            <a:r>
              <a:rPr lang="en-US" sz="3200" dirty="0" smtClean="0"/>
              <a:t> and </a:t>
            </a:r>
            <a:r>
              <a:rPr lang="en-US" sz="3200" b="1" dirty="0" smtClean="0"/>
              <a:t>performance</a:t>
            </a:r>
            <a:r>
              <a:rPr lang="en-US" sz="3200" dirty="0" smtClean="0"/>
              <a:t>.</a:t>
            </a:r>
          </a:p>
          <a:p>
            <a:pPr>
              <a:buNone/>
            </a:pPr>
            <a:endParaRPr lang="en-US" sz="3200" dirty="0" smtClean="0"/>
          </a:p>
          <a:p>
            <a:pPr>
              <a:buNone/>
            </a:pPr>
            <a:r>
              <a:rPr lang="en-US" sz="3200" dirty="0" smtClean="0"/>
              <a:t>	 They are also popular in </a:t>
            </a:r>
            <a:r>
              <a:rPr lang="en-US" sz="3200" b="1" dirty="0" smtClean="0"/>
              <a:t>big data </a:t>
            </a:r>
            <a:r>
              <a:rPr lang="en-US" sz="3200" dirty="0" smtClean="0"/>
              <a:t>and </a:t>
            </a:r>
            <a:r>
              <a:rPr lang="en-US" sz="3200" b="1" dirty="0" smtClean="0"/>
              <a:t>real-time analytics applications </a:t>
            </a:r>
            <a:r>
              <a:rPr lang="en-US" sz="3200" dirty="0" smtClean="0"/>
              <a:t>where data is constantly changing and needs to be processed quickly.</a:t>
            </a:r>
          </a:p>
          <a:p>
            <a:endParaRPr lang="en-US" sz="3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6781800" cy="4038600"/>
          </a:xfrm>
        </p:spPr>
        <p:txBody>
          <a:bodyPr/>
          <a:lstStyle/>
          <a:p>
            <a:pPr algn="ctr"/>
            <a:r>
              <a:rPr lang="en-US" dirty="0"/>
              <a:t>                    </a:t>
            </a:r>
            <a:r>
              <a:rPr lang="en-US" sz="7200" dirty="0" smtClean="0"/>
              <a:t>Thank You</a:t>
            </a:r>
            <a:endParaRPr lang="en-US" sz="7200" dirty="0"/>
          </a:p>
        </p:txBody>
      </p:sp>
    </p:spTree>
    <p:extLst>
      <p:ext uri="{BB962C8B-B14F-4D97-AF65-F5344CB8AC3E}">
        <p14:creationId xmlns="" xmlns:p14="http://schemas.microsoft.com/office/powerpoint/2010/main" val="18245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Information Storage</a:t>
            </a:r>
            <a:endParaRPr lang="en-US" smtClean="0"/>
          </a:p>
        </p:txBody>
      </p:sp>
      <p:sp>
        <p:nvSpPr>
          <p:cNvPr id="7171" name="Content Placeholder 2"/>
          <p:cNvSpPr>
            <a:spLocks noGrp="1"/>
          </p:cNvSpPr>
          <p:nvPr>
            <p:ph idx="1"/>
          </p:nvPr>
        </p:nvSpPr>
        <p:spPr/>
        <p:txBody>
          <a:bodyPr/>
          <a:lstStyle/>
          <a:p>
            <a:pPr eaLnBrk="1" hangingPunct="1"/>
            <a:r>
              <a:rPr lang="en-US" b="1" smtClean="0"/>
              <a:t>Digital data</a:t>
            </a:r>
          </a:p>
          <a:p>
            <a:pPr lvl="1" eaLnBrk="1" hangingPunct="1"/>
            <a:r>
              <a:rPr lang="en-US" smtClean="0"/>
              <a:t>Before the advent of computers, the methods adopted for data creation and sharing were limited.</a:t>
            </a:r>
          </a:p>
          <a:p>
            <a:pPr lvl="1" eaLnBrk="1" hangingPunct="1"/>
            <a:r>
              <a:rPr lang="en-US" smtClean="0"/>
              <a:t>Today, the same data can be converted into more convenient forms, such as an e-mail message, an e-book, a digital image, or a digital movie. This data can be generated using a computer and stored as strings of binary numbers (0s and 1s).</a:t>
            </a:r>
          </a:p>
          <a:p>
            <a:pPr lvl="1" eaLnBrk="1" hangingPunct="1"/>
            <a:r>
              <a:rPr lang="en-US" smtClean="0"/>
              <a:t>Data in this form is called </a:t>
            </a:r>
            <a:r>
              <a:rPr lang="en-US" b="1" i="1" smtClean="0"/>
              <a:t>digital data </a:t>
            </a:r>
            <a:r>
              <a:rPr lang="en-US" i="1" smtClean="0"/>
              <a:t>and is accessible by the user </a:t>
            </a:r>
            <a:r>
              <a:rPr lang="en-US" smtClean="0"/>
              <a:t>only after a computer processes it.</a:t>
            </a:r>
          </a:p>
        </p:txBody>
      </p:sp>
    </p:spTree>
    <p:extLst>
      <p:ext uri="{BB962C8B-B14F-4D97-AF65-F5344CB8AC3E}">
        <p14:creationId xmlns="" xmlns:p14="http://schemas.microsoft.com/office/powerpoint/2010/main" val="307709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Digital data</a:t>
            </a:r>
          </a:p>
        </p:txBody>
      </p:sp>
      <p:sp>
        <p:nvSpPr>
          <p:cNvPr id="8195" name="Content Placeholder 2"/>
          <p:cNvSpPr>
            <a:spLocks noGrp="1"/>
          </p:cNvSpPr>
          <p:nvPr>
            <p:ph idx="1"/>
          </p:nvPr>
        </p:nvSpPr>
        <p:spPr/>
        <p:txBody>
          <a:bodyPr/>
          <a:lstStyle/>
          <a:p>
            <a:pPr eaLnBrk="1" hangingPunct="1"/>
            <a:endParaRPr lang="en-US" smtClean="0"/>
          </a:p>
        </p:txBody>
      </p:sp>
      <p:pic>
        <p:nvPicPr>
          <p:cNvPr id="8196" name="Picture 2" descr="C:\Users\ASHU\Desktop\d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0688" y="1828800"/>
            <a:ext cx="8391525"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0604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pPr algn="just"/>
            <a:r>
              <a:rPr lang="en-US" dirty="0" smtClean="0"/>
              <a:t>'Big Data' is also a </a:t>
            </a:r>
            <a:r>
              <a:rPr lang="en-US" b="1" dirty="0" smtClean="0"/>
              <a:t>data</a:t>
            </a:r>
            <a:r>
              <a:rPr lang="en-US" dirty="0" smtClean="0"/>
              <a:t> but with a </a:t>
            </a:r>
            <a:r>
              <a:rPr lang="en-US" b="1" dirty="0" smtClean="0"/>
              <a:t>huge size</a:t>
            </a:r>
            <a:r>
              <a:rPr lang="en-US" dirty="0" smtClean="0"/>
              <a:t>. </a:t>
            </a:r>
          </a:p>
          <a:p>
            <a:pPr algn="just"/>
            <a:r>
              <a:rPr lang="en-US" dirty="0" smtClean="0"/>
              <a:t>Big data refers to extremely large and complex datasets that cannot be processed or analyzed using traditional data processing methods and tools. </a:t>
            </a:r>
          </a:p>
          <a:p>
            <a:pPr algn="just"/>
            <a:r>
              <a:rPr lang="en-US" dirty="0" smtClean="0"/>
              <a:t>The term "big data" refers to not only the size of the dataset but also the </a:t>
            </a:r>
            <a:r>
              <a:rPr lang="en-US" b="1" dirty="0" smtClean="0"/>
              <a:t>Volume, </a:t>
            </a:r>
            <a:r>
              <a:rPr lang="en-US" b="1" dirty="0" smtClean="0"/>
              <a:t>velocity, and </a:t>
            </a:r>
            <a:r>
              <a:rPr lang="en-US" b="1" smtClean="0"/>
              <a:t>variety</a:t>
            </a:r>
            <a:r>
              <a:rPr lang="en-US" smtClean="0"/>
              <a:t>of</a:t>
            </a:r>
            <a:r>
              <a:rPr lang="en-US" dirty="0" smtClean="0"/>
              <a:t> </a:t>
            </a:r>
            <a:r>
              <a:rPr lang="en-US" dirty="0" smtClean="0"/>
              <a:t>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371600"/>
          </a:xfrm>
        </p:spPr>
        <p:txBody>
          <a:bodyPr>
            <a:normAutofit fontScale="90000"/>
          </a:bodyPr>
          <a:lstStyle/>
          <a:p>
            <a:r>
              <a:rPr lang="en-US" b="1" dirty="0"/>
              <a:t>Examples Of 'Big Data'</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New York Stock Exchange</a:t>
            </a:r>
            <a:r>
              <a:rPr lang="en-US" dirty="0"/>
              <a:t> generates about </a:t>
            </a:r>
            <a:r>
              <a:rPr lang="en-US" b="1" i="1" dirty="0"/>
              <a:t>one terabyte</a:t>
            </a:r>
            <a:r>
              <a:rPr lang="en-US" dirty="0"/>
              <a:t> of new trade data per day</a:t>
            </a:r>
            <a:r>
              <a:rPr lang="en-US" dirty="0" smtClean="0"/>
              <a:t>.</a:t>
            </a:r>
          </a:p>
          <a:p>
            <a:endParaRPr lang="en-US" dirty="0"/>
          </a:p>
        </p:txBody>
      </p:sp>
      <p:pic>
        <p:nvPicPr>
          <p:cNvPr id="4" name="Picture 3" descr="nyse.jpg"/>
          <p:cNvPicPr>
            <a:picLocks noChangeAspect="1"/>
          </p:cNvPicPr>
          <p:nvPr/>
        </p:nvPicPr>
        <p:blipFill>
          <a:blip r:embed="rId2"/>
          <a:stretch>
            <a:fillRect/>
          </a:stretch>
        </p:blipFill>
        <p:spPr>
          <a:xfrm>
            <a:off x="1524000" y="3200400"/>
            <a:ext cx="55626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Social Media Impact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Statistic </a:t>
            </a:r>
            <a:r>
              <a:rPr lang="en-US" dirty="0"/>
              <a:t>shows that </a:t>
            </a:r>
            <a:r>
              <a:rPr lang="en-US" b="1" i="1" dirty="0"/>
              <a:t>500+terabytes</a:t>
            </a:r>
            <a:r>
              <a:rPr lang="en-US" dirty="0"/>
              <a:t> of new data gets ingested into the databases of social media site </a:t>
            </a:r>
            <a:r>
              <a:rPr lang="en-US" b="1" dirty="0" err="1"/>
              <a:t>Facebook</a:t>
            </a:r>
            <a:r>
              <a:rPr lang="en-US" dirty="0"/>
              <a:t>, every day. </a:t>
            </a:r>
            <a:endParaRPr lang="en-US" dirty="0" smtClean="0"/>
          </a:p>
          <a:p>
            <a:r>
              <a:rPr lang="en-US" dirty="0" smtClean="0"/>
              <a:t>This </a:t>
            </a:r>
            <a:r>
              <a:rPr lang="en-US" dirty="0"/>
              <a:t>data is mainly generated in terms of photo and video uploads, message exchanges, putting comments etc</a:t>
            </a:r>
            <a:r>
              <a:rPr lang="en-US" dirty="0" smtClean="0"/>
              <a:t>.</a:t>
            </a:r>
          </a:p>
          <a:p>
            <a:endParaRPr lang="en-US" dirty="0"/>
          </a:p>
          <a:p>
            <a:endParaRPr lang="en-US" dirty="0"/>
          </a:p>
        </p:txBody>
      </p:sp>
      <p:pic>
        <p:nvPicPr>
          <p:cNvPr id="4" name="Picture 3" descr="fb.jpg"/>
          <p:cNvPicPr>
            <a:picLocks noChangeAspect="1"/>
          </p:cNvPicPr>
          <p:nvPr/>
        </p:nvPicPr>
        <p:blipFill>
          <a:blip r:embed="rId2"/>
          <a:stretch>
            <a:fillRect/>
          </a:stretch>
        </p:blipFill>
        <p:spPr>
          <a:xfrm>
            <a:off x="2438400" y="4724400"/>
            <a:ext cx="4267200"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Single </a:t>
            </a:r>
            <a:r>
              <a:rPr lang="en-US" b="1" dirty="0"/>
              <a:t>Jet engine</a:t>
            </a:r>
            <a:r>
              <a:rPr lang="en-US" dirty="0"/>
              <a:t> </a:t>
            </a:r>
            <a:r>
              <a:rPr lang="en-US" dirty="0" smtClean="0"/>
              <a:t>can generate</a:t>
            </a:r>
            <a:r>
              <a:rPr lang="en-US" dirty="0"/>
              <a:t> </a:t>
            </a:r>
            <a:r>
              <a:rPr lang="en-US" b="1" i="1" dirty="0"/>
              <a:t>10+terabytes</a:t>
            </a:r>
            <a:r>
              <a:rPr lang="en-US" dirty="0"/>
              <a:t> of data in </a:t>
            </a:r>
            <a:r>
              <a:rPr lang="en-US" b="1" i="1" dirty="0"/>
              <a:t>30 minutes</a:t>
            </a:r>
            <a:r>
              <a:rPr lang="en-US" dirty="0"/>
              <a:t> of a flight time. With many thousand flights per day, generation of data reaches up to many </a:t>
            </a:r>
            <a:r>
              <a:rPr lang="en-US" b="1" i="1" dirty="0" err="1"/>
              <a:t>Petabytes</a:t>
            </a:r>
            <a:r>
              <a:rPr lang="en-US" dirty="0" smtClean="0"/>
              <a:t>.</a:t>
            </a:r>
          </a:p>
          <a:p>
            <a:pPr algn="just"/>
            <a:endParaRPr lang="en-US" dirty="0"/>
          </a:p>
        </p:txBody>
      </p:sp>
      <p:pic>
        <p:nvPicPr>
          <p:cNvPr id="4" name="Picture 3" descr="jet.jpg"/>
          <p:cNvPicPr>
            <a:picLocks noChangeAspect="1"/>
          </p:cNvPicPr>
          <p:nvPr/>
        </p:nvPicPr>
        <p:blipFill>
          <a:blip r:embed="rId2"/>
          <a:stretch>
            <a:fillRect/>
          </a:stretch>
        </p:blipFill>
        <p:spPr>
          <a:xfrm>
            <a:off x="2209800" y="4267200"/>
            <a:ext cx="5029200" cy="228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Categories Of 'Big Data'</a:t>
            </a:r>
            <a:br>
              <a:rPr lang="en-US" b="1" dirty="0" smtClean="0"/>
            </a:br>
            <a:endParaRPr lang="en-US" dirty="0"/>
          </a:p>
        </p:txBody>
      </p:sp>
      <p:sp>
        <p:nvSpPr>
          <p:cNvPr id="3" name="Content Placeholder 2"/>
          <p:cNvSpPr>
            <a:spLocks noGrp="1"/>
          </p:cNvSpPr>
          <p:nvPr>
            <p:ph idx="1"/>
          </p:nvPr>
        </p:nvSpPr>
        <p:spPr/>
        <p:txBody>
          <a:bodyPr/>
          <a:lstStyle/>
          <a:p>
            <a:r>
              <a:rPr lang="en-US" dirty="0" smtClean="0"/>
              <a:t>Big data </a:t>
            </a:r>
            <a:r>
              <a:rPr lang="en-US" dirty="0"/>
              <a:t>could be found in three forms:</a:t>
            </a:r>
          </a:p>
          <a:p>
            <a:pPr lvl="1"/>
            <a:r>
              <a:rPr lang="en-US" b="1" dirty="0"/>
              <a:t>Structured</a:t>
            </a:r>
            <a:endParaRPr lang="en-US" dirty="0"/>
          </a:p>
          <a:p>
            <a:pPr lvl="1"/>
            <a:r>
              <a:rPr lang="en-US" b="1" dirty="0"/>
              <a:t>Unstructured</a:t>
            </a:r>
            <a:endParaRPr lang="en-US" dirty="0"/>
          </a:p>
          <a:p>
            <a:pPr lvl="1"/>
            <a:r>
              <a:rPr lang="en-US" b="1" dirty="0"/>
              <a:t>Semi-structured</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1286</TotalTime>
  <Words>1011</Words>
  <Application>Microsoft Office PowerPoint</Application>
  <PresentationFormat>On-screen Show (4:3)</PresentationFormat>
  <Paragraphs>133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Big Data</vt:lpstr>
      <vt:lpstr>Information Storage</vt:lpstr>
      <vt:lpstr>Information Storage</vt:lpstr>
      <vt:lpstr>Digital data</vt:lpstr>
      <vt:lpstr>Big data</vt:lpstr>
      <vt:lpstr>Examples Of 'Big Data'  </vt:lpstr>
      <vt:lpstr> Social Media Impact </vt:lpstr>
      <vt:lpstr>Slide 8</vt:lpstr>
      <vt:lpstr>Categories Of 'Big Data' </vt:lpstr>
      <vt:lpstr>Slide 10</vt:lpstr>
      <vt:lpstr>Structured </vt:lpstr>
      <vt:lpstr>Unstructured </vt:lpstr>
      <vt:lpstr>Examples Of Un-structured Data </vt:lpstr>
      <vt:lpstr>Semi-structured </vt:lpstr>
      <vt:lpstr>Need for Big Data</vt:lpstr>
      <vt:lpstr>Characteristics of Big Data</vt:lpstr>
      <vt:lpstr>Benefits of Big Data Processing </vt:lpstr>
      <vt:lpstr>Big data ecosystem </vt:lpstr>
      <vt:lpstr>NoSQL</vt:lpstr>
      <vt:lpstr>Major issues of Relational Databases</vt:lpstr>
      <vt:lpstr>Why NoSQL</vt:lpstr>
      <vt:lpstr>Characterisics of NoSQL</vt:lpstr>
      <vt:lpstr>Data Models of NoSQL/NoSQL databases </vt:lpstr>
      <vt:lpstr>Slide 24</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Dell</dc:creator>
  <cp:lastModifiedBy>ADMIN</cp:lastModifiedBy>
  <cp:revision>12</cp:revision>
  <dcterms:created xsi:type="dcterms:W3CDTF">2018-10-31T05:23:56Z</dcterms:created>
  <dcterms:modified xsi:type="dcterms:W3CDTF">2023-05-09T03:36:48Z</dcterms:modified>
</cp:coreProperties>
</file>