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8" r:id="rId4"/>
    <p:sldId id="257" r:id="rId5"/>
    <p:sldId id="260" r:id="rId6"/>
    <p:sldId id="259" r:id="rId7"/>
    <p:sldId id="261" r:id="rId8"/>
    <p:sldId id="262" r:id="rId9"/>
    <p:sldId id="263" r:id="rId10"/>
    <p:sldId id="264" r:id="rId11"/>
    <p:sldId id="265" r:id="rId12"/>
    <p:sldId id="266" r:id="rId13"/>
    <p:sldId id="267" r:id="rId14"/>
    <p:sldId id="268" r:id="rId15"/>
    <p:sldId id="269" r:id="rId16"/>
    <p:sldId id="271" r:id="rId17"/>
    <p:sldId id="270" r:id="rId18"/>
    <p:sldId id="272" r:id="rId19"/>
    <p:sldId id="288" r:id="rId20"/>
    <p:sldId id="273" r:id="rId21"/>
    <p:sldId id="274" r:id="rId22"/>
    <p:sldId id="275" r:id="rId23"/>
    <p:sldId id="277" r:id="rId24"/>
    <p:sldId id="278" r:id="rId25"/>
    <p:sldId id="279" r:id="rId26"/>
    <p:sldId id="280" r:id="rId27"/>
    <p:sldId id="281" r:id="rId28"/>
    <p:sldId id="282" r:id="rId29"/>
    <p:sldId id="283" r:id="rId30"/>
    <p:sldId id="284" r:id="rId31"/>
    <p:sldId id="285" r:id="rId32"/>
    <p:sldId id="289" r:id="rId33"/>
    <p:sldId id="286" r:id="rId34"/>
    <p:sldId id="287" r:id="rId35"/>
    <p:sldId id="292" r:id="rId36"/>
    <p:sldId id="293" r:id="rId37"/>
    <p:sldId id="29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lstStyle/>
          <a:p>
            <a:r>
              <a:rPr lang="en-US" dirty="0"/>
              <a:t>File Organization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 xmlns:p14="http://schemas.microsoft.com/office/powerpoint/2010/main" val="3305945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sequential file organization</a:t>
            </a:r>
          </a:p>
        </p:txBody>
      </p:sp>
      <p:sp>
        <p:nvSpPr>
          <p:cNvPr id="3" name="Content Placeholder 2"/>
          <p:cNvSpPr>
            <a:spLocks noGrp="1"/>
          </p:cNvSpPr>
          <p:nvPr>
            <p:ph idx="1"/>
          </p:nvPr>
        </p:nvSpPr>
        <p:spPr/>
        <p:txBody>
          <a:bodyPr>
            <a:normAutofit fontScale="85000" lnSpcReduction="20000"/>
          </a:bodyPr>
          <a:lstStyle/>
          <a:p>
            <a:r>
              <a:rPr lang="en-US" dirty="0"/>
              <a:t>It contains a fast and efficient method for the huge amount of data.</a:t>
            </a:r>
          </a:p>
          <a:p>
            <a:r>
              <a:rPr lang="en-US" dirty="0" smtClean="0"/>
              <a:t>In </a:t>
            </a:r>
            <a:r>
              <a:rPr lang="en-US" dirty="0"/>
              <a:t>this method, files can be easily stored in cheaper </a:t>
            </a:r>
            <a:r>
              <a:rPr lang="en-US" dirty="0" smtClean="0"/>
              <a:t>storage mechanism </a:t>
            </a:r>
            <a:r>
              <a:rPr lang="en-US" dirty="0"/>
              <a:t>like magnetic tapes.</a:t>
            </a:r>
          </a:p>
          <a:p>
            <a:r>
              <a:rPr lang="en-US" dirty="0" smtClean="0"/>
              <a:t>It </a:t>
            </a:r>
            <a:r>
              <a:rPr lang="en-US" dirty="0"/>
              <a:t>is simple in design. </a:t>
            </a:r>
            <a:endParaRPr lang="en-US" dirty="0" smtClean="0"/>
          </a:p>
          <a:p>
            <a:r>
              <a:rPr lang="en-US" dirty="0" smtClean="0"/>
              <a:t>It </a:t>
            </a:r>
            <a:r>
              <a:rPr lang="en-US" dirty="0"/>
              <a:t>requires no much effort to store the data.</a:t>
            </a:r>
          </a:p>
          <a:p>
            <a:r>
              <a:rPr lang="en-US" dirty="0" smtClean="0"/>
              <a:t>This </a:t>
            </a:r>
            <a:r>
              <a:rPr lang="en-US" dirty="0"/>
              <a:t>method is used when most of the records have to be </a:t>
            </a:r>
            <a:r>
              <a:rPr lang="en-US" dirty="0" smtClean="0"/>
              <a:t>accessed like </a:t>
            </a:r>
            <a:r>
              <a:rPr lang="en-US" dirty="0"/>
              <a:t>grade calculation of a student, generating the salary slip, etc.</a:t>
            </a:r>
          </a:p>
          <a:p>
            <a:r>
              <a:rPr lang="en-US" dirty="0" smtClean="0"/>
              <a:t>This </a:t>
            </a:r>
            <a:r>
              <a:rPr lang="en-US" dirty="0"/>
              <a:t>method is used for report generation or statistical calculations.</a:t>
            </a:r>
          </a:p>
        </p:txBody>
      </p:sp>
    </p:spTree>
    <p:extLst>
      <p:ext uri="{BB962C8B-B14F-4D97-AF65-F5344CB8AC3E}">
        <p14:creationId xmlns="" xmlns:p14="http://schemas.microsoft.com/office/powerpoint/2010/main" val="2129763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 of sequential file organization</a:t>
            </a:r>
          </a:p>
        </p:txBody>
      </p:sp>
      <p:sp>
        <p:nvSpPr>
          <p:cNvPr id="3" name="Content Placeholder 2"/>
          <p:cNvSpPr>
            <a:spLocks noGrp="1"/>
          </p:cNvSpPr>
          <p:nvPr>
            <p:ph idx="1"/>
          </p:nvPr>
        </p:nvSpPr>
        <p:spPr/>
        <p:txBody>
          <a:bodyPr/>
          <a:lstStyle/>
          <a:p>
            <a:r>
              <a:rPr lang="en-US" dirty="0"/>
              <a:t>It will waste time as we cannot jump on a particular record that </a:t>
            </a:r>
            <a:r>
              <a:rPr lang="en-US" dirty="0" smtClean="0"/>
              <a:t>is required </a:t>
            </a:r>
            <a:r>
              <a:rPr lang="en-US" dirty="0"/>
              <a:t>but we have to move sequentially which takes our time.</a:t>
            </a:r>
          </a:p>
          <a:p>
            <a:r>
              <a:rPr lang="en-US" dirty="0" smtClean="0"/>
              <a:t>Sorted </a:t>
            </a:r>
            <a:r>
              <a:rPr lang="en-US" dirty="0"/>
              <a:t>file method takes more time and space for sorting </a:t>
            </a:r>
            <a:r>
              <a:rPr lang="en-US" dirty="0" smtClean="0"/>
              <a:t>the records</a:t>
            </a:r>
            <a:r>
              <a:rPr lang="en-US" dirty="0"/>
              <a:t>.</a:t>
            </a:r>
          </a:p>
        </p:txBody>
      </p:sp>
    </p:spTree>
    <p:extLst>
      <p:ext uri="{BB962C8B-B14F-4D97-AF65-F5344CB8AC3E}">
        <p14:creationId xmlns="" xmlns:p14="http://schemas.microsoft.com/office/powerpoint/2010/main" val="2843341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84"/>
            <a:ext cx="8229600" cy="944562"/>
          </a:xfrm>
        </p:spPr>
        <p:txBody>
          <a:bodyPr/>
          <a:lstStyle/>
          <a:p>
            <a:r>
              <a:rPr lang="en-US" dirty="0"/>
              <a:t>Heap file organization</a:t>
            </a:r>
          </a:p>
        </p:txBody>
      </p:sp>
      <p:sp>
        <p:nvSpPr>
          <p:cNvPr id="3" name="Content Placeholder 2"/>
          <p:cNvSpPr>
            <a:spLocks noGrp="1"/>
          </p:cNvSpPr>
          <p:nvPr>
            <p:ph idx="1"/>
          </p:nvPr>
        </p:nvSpPr>
        <p:spPr>
          <a:xfrm>
            <a:off x="457200" y="1000291"/>
            <a:ext cx="8229600" cy="5364162"/>
          </a:xfrm>
        </p:spPr>
        <p:txBody>
          <a:bodyPr>
            <a:noAutofit/>
          </a:bodyPr>
          <a:lstStyle/>
          <a:p>
            <a:r>
              <a:rPr lang="en-US" sz="2200" dirty="0"/>
              <a:t>It is the simplest and most basic type of organization. </a:t>
            </a:r>
            <a:endParaRPr lang="en-US" sz="2200" dirty="0" smtClean="0"/>
          </a:p>
          <a:p>
            <a:r>
              <a:rPr lang="en-US" sz="2200" dirty="0" smtClean="0"/>
              <a:t>It </a:t>
            </a:r>
            <a:r>
              <a:rPr lang="en-US" sz="2200" dirty="0"/>
              <a:t>works </a:t>
            </a:r>
            <a:r>
              <a:rPr lang="en-US" sz="2200" dirty="0" smtClean="0"/>
              <a:t>with </a:t>
            </a:r>
            <a:r>
              <a:rPr lang="en-US" sz="2200" b="1" dirty="0" smtClean="0"/>
              <a:t>data </a:t>
            </a:r>
            <a:r>
              <a:rPr lang="en-US" sz="2200" b="1" dirty="0"/>
              <a:t>blocks. </a:t>
            </a:r>
            <a:endParaRPr lang="en-US" sz="2200" b="1" dirty="0" smtClean="0"/>
          </a:p>
          <a:p>
            <a:r>
              <a:rPr lang="en-US" sz="2200" dirty="0" smtClean="0"/>
              <a:t>In </a:t>
            </a:r>
            <a:r>
              <a:rPr lang="en-US" sz="2200" dirty="0"/>
              <a:t>heap file organization, the records are </a:t>
            </a:r>
            <a:r>
              <a:rPr lang="en-US" sz="2200" b="1" dirty="0"/>
              <a:t>inserted </a:t>
            </a:r>
            <a:r>
              <a:rPr lang="en-US" sz="2200" b="1" dirty="0" smtClean="0"/>
              <a:t>at the </a:t>
            </a:r>
            <a:r>
              <a:rPr lang="en-US" sz="2200" b="1" dirty="0"/>
              <a:t>file's end. </a:t>
            </a:r>
            <a:endParaRPr lang="en-US" sz="2200" b="1" dirty="0" smtClean="0"/>
          </a:p>
          <a:p>
            <a:r>
              <a:rPr lang="en-US" sz="2200" dirty="0" smtClean="0"/>
              <a:t>When </a:t>
            </a:r>
            <a:r>
              <a:rPr lang="en-US" sz="2200" dirty="0"/>
              <a:t>the records are inserted, it </a:t>
            </a:r>
            <a:r>
              <a:rPr lang="en-US" sz="2200" b="1" dirty="0"/>
              <a:t>doesn't require </a:t>
            </a:r>
            <a:r>
              <a:rPr lang="en-US" sz="2200" b="1" dirty="0" smtClean="0"/>
              <a:t>the sorting </a:t>
            </a:r>
            <a:r>
              <a:rPr lang="en-US" sz="2200" b="1" dirty="0"/>
              <a:t>and ordering of records</a:t>
            </a:r>
            <a:r>
              <a:rPr lang="en-US" sz="2200" b="1" dirty="0" smtClean="0"/>
              <a:t>. </a:t>
            </a:r>
            <a:endParaRPr lang="en-US" sz="2200" b="1" dirty="0"/>
          </a:p>
          <a:p>
            <a:r>
              <a:rPr lang="en-US" sz="2200" dirty="0" smtClean="0"/>
              <a:t>When </a:t>
            </a:r>
            <a:r>
              <a:rPr lang="en-US" sz="2200" dirty="0"/>
              <a:t>the data block is full, the new record is stored in some </a:t>
            </a:r>
            <a:r>
              <a:rPr lang="en-US" sz="2200" dirty="0" smtClean="0"/>
              <a:t>other block</a:t>
            </a:r>
            <a:r>
              <a:rPr lang="en-US" sz="2200" dirty="0"/>
              <a:t>. </a:t>
            </a:r>
            <a:endParaRPr lang="en-US" sz="2200" dirty="0" smtClean="0"/>
          </a:p>
          <a:p>
            <a:r>
              <a:rPr lang="en-US" sz="2200" dirty="0" smtClean="0"/>
              <a:t>This </a:t>
            </a:r>
            <a:r>
              <a:rPr lang="en-US" sz="2200" dirty="0"/>
              <a:t>new data block need not to be the very next data </a:t>
            </a:r>
            <a:r>
              <a:rPr lang="en-US" sz="2200" dirty="0" smtClean="0"/>
              <a:t>block, but </a:t>
            </a:r>
            <a:r>
              <a:rPr lang="en-US" sz="2200" dirty="0"/>
              <a:t>it can select </a:t>
            </a:r>
            <a:r>
              <a:rPr lang="en-US" sz="2200" b="1" dirty="0"/>
              <a:t>any data block </a:t>
            </a:r>
            <a:r>
              <a:rPr lang="en-US" sz="2200" dirty="0"/>
              <a:t>in the memory to store new records.</a:t>
            </a:r>
          </a:p>
          <a:p>
            <a:r>
              <a:rPr lang="en-US" sz="2200" dirty="0"/>
              <a:t>The heap file is also known as </a:t>
            </a:r>
            <a:r>
              <a:rPr lang="en-US" sz="2200" b="1" dirty="0"/>
              <a:t>an unordered file.</a:t>
            </a:r>
          </a:p>
          <a:p>
            <a:r>
              <a:rPr lang="en-US" sz="2200" dirty="0" smtClean="0"/>
              <a:t>In </a:t>
            </a:r>
            <a:r>
              <a:rPr lang="en-US" sz="2200" dirty="0"/>
              <a:t>the file, every record has </a:t>
            </a:r>
            <a:r>
              <a:rPr lang="en-US" sz="2200" b="1" dirty="0"/>
              <a:t>a unique id</a:t>
            </a:r>
            <a:r>
              <a:rPr lang="en-US" sz="2200" dirty="0"/>
              <a:t>, and </a:t>
            </a:r>
            <a:r>
              <a:rPr lang="en-US" sz="2200" b="1" dirty="0"/>
              <a:t>every page in a file </a:t>
            </a:r>
            <a:r>
              <a:rPr lang="en-US" sz="2200" b="1" dirty="0" smtClean="0"/>
              <a:t>is of </a:t>
            </a:r>
            <a:r>
              <a:rPr lang="en-US" sz="2200" b="1" dirty="0"/>
              <a:t>the same size. </a:t>
            </a:r>
            <a:endParaRPr lang="en-US" sz="2200" b="1" dirty="0" smtClean="0"/>
          </a:p>
          <a:p>
            <a:r>
              <a:rPr lang="en-US" sz="2200" dirty="0" smtClean="0"/>
              <a:t>It </a:t>
            </a:r>
            <a:r>
              <a:rPr lang="en-US" sz="2200" dirty="0"/>
              <a:t>is the DBMS responsibility to </a:t>
            </a:r>
            <a:r>
              <a:rPr lang="en-US" sz="2200" b="1" dirty="0"/>
              <a:t>store</a:t>
            </a:r>
            <a:r>
              <a:rPr lang="en-US" sz="2200" dirty="0"/>
              <a:t> and </a:t>
            </a:r>
            <a:r>
              <a:rPr lang="en-US" sz="2200" b="1" dirty="0" smtClean="0"/>
              <a:t>manage</a:t>
            </a:r>
            <a:r>
              <a:rPr lang="en-US" sz="2200" dirty="0" smtClean="0"/>
              <a:t> the </a:t>
            </a:r>
            <a:r>
              <a:rPr lang="en-US" sz="2200" dirty="0"/>
              <a:t>new records.</a:t>
            </a:r>
          </a:p>
        </p:txBody>
      </p:sp>
    </p:spTree>
    <p:extLst>
      <p:ext uri="{BB962C8B-B14F-4D97-AF65-F5344CB8AC3E}">
        <p14:creationId xmlns="" xmlns:p14="http://schemas.microsoft.com/office/powerpoint/2010/main" val="3701330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57200" y="1641567"/>
            <a:ext cx="8229600" cy="4443229"/>
          </a:xfrm>
          <a:prstGeom prst="rect">
            <a:avLst/>
          </a:prstGeom>
        </p:spPr>
      </p:pic>
    </p:spTree>
    <p:extLst>
      <p:ext uri="{BB962C8B-B14F-4D97-AF65-F5344CB8AC3E}">
        <p14:creationId xmlns="" xmlns:p14="http://schemas.microsoft.com/office/powerpoint/2010/main" val="236573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81000" y="274638"/>
            <a:ext cx="8458199" cy="5851525"/>
          </a:xfrm>
          <a:prstGeom prst="rect">
            <a:avLst/>
          </a:prstGeom>
        </p:spPr>
      </p:pic>
    </p:spTree>
    <p:extLst>
      <p:ext uri="{BB962C8B-B14F-4D97-AF65-F5344CB8AC3E}">
        <p14:creationId xmlns="" xmlns:p14="http://schemas.microsoft.com/office/powerpoint/2010/main" val="1426578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If we want to search, update or delete the data in heap file </a:t>
            </a:r>
            <a:r>
              <a:rPr lang="en-US" dirty="0" smtClean="0"/>
              <a:t>organization, then </a:t>
            </a:r>
            <a:r>
              <a:rPr lang="en-US" b="1" dirty="0"/>
              <a:t>we need to traverse the data from </a:t>
            </a:r>
            <a:r>
              <a:rPr lang="en-US" b="1" dirty="0" smtClean="0"/>
              <a:t>starting </a:t>
            </a:r>
            <a:r>
              <a:rPr lang="en-US" b="1" dirty="0"/>
              <a:t>of the file till we get </a:t>
            </a:r>
            <a:r>
              <a:rPr lang="en-US" b="1" dirty="0" smtClean="0"/>
              <a:t>the requested </a:t>
            </a:r>
            <a:r>
              <a:rPr lang="en-US" b="1" dirty="0"/>
              <a:t>record.</a:t>
            </a:r>
          </a:p>
          <a:p>
            <a:r>
              <a:rPr lang="en-US" dirty="0"/>
              <a:t>If the database is very large then searching, updating or deleting </a:t>
            </a:r>
            <a:r>
              <a:rPr lang="en-US" dirty="0" smtClean="0"/>
              <a:t>of record </a:t>
            </a:r>
            <a:r>
              <a:rPr lang="en-US" dirty="0"/>
              <a:t>will be </a:t>
            </a:r>
            <a:r>
              <a:rPr lang="en-US" b="1" dirty="0"/>
              <a:t>time-consuming</a:t>
            </a:r>
            <a:r>
              <a:rPr lang="en-US" dirty="0"/>
              <a:t> because there is no sorting or ordering </a:t>
            </a:r>
            <a:r>
              <a:rPr lang="en-US" dirty="0" smtClean="0"/>
              <a:t>of records</a:t>
            </a:r>
            <a:r>
              <a:rPr lang="en-US" dirty="0"/>
              <a:t>. </a:t>
            </a:r>
            <a:endParaRPr lang="en-US" dirty="0" smtClean="0"/>
          </a:p>
          <a:p>
            <a:r>
              <a:rPr lang="en-US" dirty="0" smtClean="0"/>
              <a:t>In </a:t>
            </a:r>
            <a:r>
              <a:rPr lang="en-US" dirty="0"/>
              <a:t>the heap file organization, we need to </a:t>
            </a:r>
            <a:r>
              <a:rPr lang="en-US" b="1" dirty="0"/>
              <a:t>check all the data </a:t>
            </a:r>
            <a:r>
              <a:rPr lang="en-US" b="1" dirty="0" smtClean="0"/>
              <a:t>until we </a:t>
            </a:r>
            <a:r>
              <a:rPr lang="en-US" b="1" dirty="0"/>
              <a:t>get the requested record.</a:t>
            </a:r>
          </a:p>
        </p:txBody>
      </p:sp>
    </p:spTree>
    <p:extLst>
      <p:ext uri="{BB962C8B-B14F-4D97-AF65-F5344CB8AC3E}">
        <p14:creationId xmlns="" xmlns:p14="http://schemas.microsoft.com/office/powerpoint/2010/main" val="630543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Heap file organization</a:t>
            </a:r>
          </a:p>
        </p:txBody>
      </p:sp>
      <p:sp>
        <p:nvSpPr>
          <p:cNvPr id="3" name="Content Placeholder 2"/>
          <p:cNvSpPr>
            <a:spLocks noGrp="1"/>
          </p:cNvSpPr>
          <p:nvPr>
            <p:ph idx="1"/>
          </p:nvPr>
        </p:nvSpPr>
        <p:spPr>
          <a:xfrm>
            <a:off x="457200" y="1295400"/>
            <a:ext cx="8229600" cy="4830763"/>
          </a:xfrm>
        </p:spPr>
        <p:txBody>
          <a:bodyPr>
            <a:normAutofit/>
          </a:bodyPr>
          <a:lstStyle/>
          <a:p>
            <a:r>
              <a:rPr lang="en-US" dirty="0"/>
              <a:t>It is a very good method of file organization for bulk insertion. </a:t>
            </a:r>
            <a:endParaRPr lang="en-US" dirty="0" smtClean="0"/>
          </a:p>
          <a:p>
            <a:r>
              <a:rPr lang="en-US" dirty="0" smtClean="0"/>
              <a:t>If</a:t>
            </a:r>
            <a:r>
              <a:rPr lang="en-US" dirty="0"/>
              <a:t> </a:t>
            </a:r>
            <a:r>
              <a:rPr lang="en-US" dirty="0" smtClean="0"/>
              <a:t>there </a:t>
            </a:r>
            <a:r>
              <a:rPr lang="en-US" dirty="0"/>
              <a:t>is a large number of data which needs to load into </a:t>
            </a:r>
            <a:r>
              <a:rPr lang="en-US" dirty="0" smtClean="0"/>
              <a:t>the database </a:t>
            </a:r>
            <a:r>
              <a:rPr lang="en-US" dirty="0"/>
              <a:t>at a time, then this method is best suited.</a:t>
            </a:r>
          </a:p>
          <a:p>
            <a:r>
              <a:rPr lang="en-US" dirty="0" smtClean="0"/>
              <a:t>In </a:t>
            </a:r>
            <a:r>
              <a:rPr lang="en-US" dirty="0"/>
              <a:t>case of a small database, fetching and retrieving of records </a:t>
            </a:r>
            <a:r>
              <a:rPr lang="en-US" dirty="0" smtClean="0"/>
              <a:t>is faster </a:t>
            </a:r>
            <a:r>
              <a:rPr lang="en-US" dirty="0"/>
              <a:t>than the sequential record.</a:t>
            </a:r>
          </a:p>
        </p:txBody>
      </p:sp>
    </p:spTree>
    <p:extLst>
      <p:ext uri="{BB962C8B-B14F-4D97-AF65-F5344CB8AC3E}">
        <p14:creationId xmlns="" xmlns:p14="http://schemas.microsoft.com/office/powerpoint/2010/main" val="1486790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 of Heap file organization</a:t>
            </a:r>
          </a:p>
        </p:txBody>
      </p:sp>
      <p:sp>
        <p:nvSpPr>
          <p:cNvPr id="3" name="Content Placeholder 2"/>
          <p:cNvSpPr>
            <a:spLocks noGrp="1"/>
          </p:cNvSpPr>
          <p:nvPr>
            <p:ph idx="1"/>
          </p:nvPr>
        </p:nvSpPr>
        <p:spPr/>
        <p:txBody>
          <a:bodyPr/>
          <a:lstStyle/>
          <a:p>
            <a:r>
              <a:rPr lang="en-US" dirty="0"/>
              <a:t>This method is inefficient for the large database because it </a:t>
            </a:r>
            <a:r>
              <a:rPr lang="en-US" dirty="0" smtClean="0"/>
              <a:t>takes time </a:t>
            </a:r>
            <a:r>
              <a:rPr lang="en-US" dirty="0"/>
              <a:t>to search or modify the record</a:t>
            </a:r>
            <a:r>
              <a:rPr lang="en-US" dirty="0" smtClean="0"/>
              <a:t>.</a:t>
            </a:r>
            <a:endParaRPr lang="en-US" dirty="0"/>
          </a:p>
        </p:txBody>
      </p:sp>
    </p:spTree>
    <p:extLst>
      <p:ext uri="{BB962C8B-B14F-4D97-AF65-F5344CB8AC3E}">
        <p14:creationId xmlns="" xmlns:p14="http://schemas.microsoft.com/office/powerpoint/2010/main" val="2127168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Hash File Organization</a:t>
            </a:r>
          </a:p>
        </p:txBody>
      </p:sp>
      <p:sp>
        <p:nvSpPr>
          <p:cNvPr id="3" name="Content Placeholder 2"/>
          <p:cNvSpPr>
            <a:spLocks noGrp="1"/>
          </p:cNvSpPr>
          <p:nvPr>
            <p:ph idx="1"/>
          </p:nvPr>
        </p:nvSpPr>
        <p:spPr/>
        <p:txBody>
          <a:bodyPr>
            <a:normAutofit fontScale="92500" lnSpcReduction="20000"/>
          </a:bodyPr>
          <a:lstStyle/>
          <a:p>
            <a:r>
              <a:rPr lang="en-US" dirty="0"/>
              <a:t>Hash File Organization uses the computation of hash function on </a:t>
            </a:r>
            <a:r>
              <a:rPr lang="en-US" dirty="0" smtClean="0"/>
              <a:t>some fields </a:t>
            </a:r>
            <a:r>
              <a:rPr lang="en-US" dirty="0"/>
              <a:t>of the records</a:t>
            </a:r>
            <a:r>
              <a:rPr lang="en-US" dirty="0" smtClean="0"/>
              <a:t>.</a:t>
            </a:r>
          </a:p>
          <a:p>
            <a:r>
              <a:rPr lang="en-US" dirty="0" smtClean="0"/>
              <a:t>Hash file organization is a method of organizing data in a file system where records are placed in the file based on their hash values. In this method</a:t>
            </a:r>
            <a:r>
              <a:rPr lang="en-US" b="1" dirty="0" smtClean="0"/>
              <a:t>, a hashing algorithm </a:t>
            </a:r>
            <a:r>
              <a:rPr lang="en-US" dirty="0" smtClean="0"/>
              <a:t>is used to generate a unique key for each record, which is then used to determine its position in the file. </a:t>
            </a:r>
          </a:p>
          <a:p>
            <a:r>
              <a:rPr lang="en-US" dirty="0" smtClean="0"/>
              <a:t>The </a:t>
            </a:r>
            <a:r>
              <a:rPr lang="en-US" dirty="0"/>
              <a:t>hash function's output determines the </a:t>
            </a:r>
            <a:r>
              <a:rPr lang="en-US" dirty="0" smtClean="0"/>
              <a:t>location of </a:t>
            </a:r>
            <a:r>
              <a:rPr lang="en-US" dirty="0"/>
              <a:t>disk block where the records are to be placed.</a:t>
            </a:r>
          </a:p>
        </p:txBody>
      </p:sp>
    </p:spTree>
    <p:extLst>
      <p:ext uri="{BB962C8B-B14F-4D97-AF65-F5344CB8AC3E}">
        <p14:creationId xmlns="" xmlns:p14="http://schemas.microsoft.com/office/powerpoint/2010/main" val="2641253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r>
              <a:rPr lang="en-US" sz="2000" dirty="0" smtClean="0"/>
              <a:t>Hash file organization is commonly used for </a:t>
            </a:r>
            <a:r>
              <a:rPr lang="en-US" sz="2000" b="1" dirty="0" smtClean="0"/>
              <a:t>large-scale databases and data storage systems </a:t>
            </a:r>
            <a:r>
              <a:rPr lang="en-US" sz="2000" dirty="0" smtClean="0"/>
              <a:t>where efficient retrieval of records is important.</a:t>
            </a:r>
          </a:p>
          <a:p>
            <a:pPr>
              <a:buNone/>
            </a:pPr>
            <a:endParaRPr lang="en-US" sz="2000" dirty="0" smtClean="0"/>
          </a:p>
          <a:p>
            <a:r>
              <a:rPr lang="en-US" sz="2000" dirty="0" smtClean="0"/>
              <a:t> With hash file organization, records can be accessed directly by their </a:t>
            </a:r>
            <a:r>
              <a:rPr lang="en-US" sz="2000" b="1" dirty="0" smtClean="0"/>
              <a:t>hash key</a:t>
            </a:r>
            <a:r>
              <a:rPr lang="en-US" sz="2000" dirty="0" smtClean="0"/>
              <a:t>, allowing for fast retrieval times.</a:t>
            </a:r>
          </a:p>
          <a:p>
            <a:pPr>
              <a:buNone/>
            </a:pPr>
            <a:endParaRPr lang="en-US" sz="2000" dirty="0" smtClean="0"/>
          </a:p>
          <a:p>
            <a:r>
              <a:rPr lang="en-US" sz="2000" dirty="0" smtClean="0"/>
              <a:t>Key benefits of hash file organization : </a:t>
            </a:r>
            <a:r>
              <a:rPr lang="en-US" sz="2000" b="1" u="sng" dirty="0" smtClean="0"/>
              <a:t>ability to quickly locate records even in very large files</a:t>
            </a:r>
            <a:r>
              <a:rPr lang="en-US" sz="2000" dirty="0" smtClean="0"/>
              <a:t>, </a:t>
            </a:r>
            <a:r>
              <a:rPr lang="en-US" sz="2000" b="1" dirty="0" smtClean="0"/>
              <a:t>without the need to perform a sequential search</a:t>
            </a:r>
            <a:r>
              <a:rPr lang="en-US" sz="2000" dirty="0" smtClean="0"/>
              <a:t>.</a:t>
            </a:r>
          </a:p>
          <a:p>
            <a:pPr>
              <a:buNone/>
            </a:pPr>
            <a:endParaRPr lang="en-US" sz="2000" dirty="0" smtClean="0"/>
          </a:p>
          <a:p>
            <a:r>
              <a:rPr lang="en-US" sz="2000" dirty="0" smtClean="0"/>
              <a:t> However, it also has some limitations, such as the potential for </a:t>
            </a:r>
            <a:r>
              <a:rPr lang="en-US" sz="2000" b="1" dirty="0" smtClean="0"/>
              <a:t>hash collisions</a:t>
            </a:r>
            <a:r>
              <a:rPr lang="en-US" sz="2000" dirty="0" smtClean="0"/>
              <a:t>, which can occur when two different records have the same hash value. To overcome this, various techniques such as </a:t>
            </a:r>
            <a:r>
              <a:rPr lang="en-US" sz="2000" b="1" dirty="0" smtClean="0"/>
              <a:t>open addressing </a:t>
            </a:r>
            <a:r>
              <a:rPr lang="en-US" sz="2000" dirty="0" smtClean="0"/>
              <a:t>or </a:t>
            </a:r>
            <a:r>
              <a:rPr lang="en-US" sz="2000" b="1" dirty="0" smtClean="0"/>
              <a:t>separate chaining </a:t>
            </a:r>
            <a:r>
              <a:rPr lang="en-US" sz="2000" dirty="0" smtClean="0"/>
              <a:t>are used to resolve collisions.</a:t>
            </a:r>
          </a:p>
          <a:p>
            <a:pPr>
              <a:buNone/>
            </a:pPr>
            <a:endParaRPr lang="en-US" sz="2000" dirty="0" smtClean="0"/>
          </a:p>
          <a:p>
            <a:r>
              <a:rPr lang="en-US" sz="2000" dirty="0" smtClean="0"/>
              <a:t>Hash file organization is a popular method for organizing and accessing large amounts of data in a file system, providing a balance between </a:t>
            </a:r>
            <a:r>
              <a:rPr lang="en-US" sz="2000" b="1" dirty="0" smtClean="0"/>
              <a:t>performance</a:t>
            </a:r>
            <a:r>
              <a:rPr lang="en-US" sz="2000" dirty="0" smtClean="0"/>
              <a:t> and </a:t>
            </a:r>
            <a:r>
              <a:rPr lang="en-US" sz="2000" b="1" dirty="0" smtClean="0"/>
              <a:t>efficiency</a:t>
            </a:r>
            <a:r>
              <a:rPr lang="en-US" sz="2000" dirty="0" smtClean="0"/>
              <a:t>.</a:t>
            </a:r>
          </a:p>
          <a:p>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Organization</a:t>
            </a:r>
          </a:p>
        </p:txBody>
      </p:sp>
      <p:sp>
        <p:nvSpPr>
          <p:cNvPr id="3" name="Content Placeholder 2"/>
          <p:cNvSpPr>
            <a:spLocks noGrp="1"/>
          </p:cNvSpPr>
          <p:nvPr>
            <p:ph idx="1"/>
          </p:nvPr>
        </p:nvSpPr>
        <p:spPr/>
        <p:txBody>
          <a:bodyPr>
            <a:normAutofit fontScale="85000" lnSpcReduction="20000"/>
          </a:bodyPr>
          <a:lstStyle/>
          <a:p>
            <a:r>
              <a:rPr lang="en-US" dirty="0" smtClean="0"/>
              <a:t> </a:t>
            </a:r>
            <a:r>
              <a:rPr lang="en-US" dirty="0"/>
              <a:t>A database consist of a huge amount of data. </a:t>
            </a:r>
            <a:endParaRPr lang="en-US" dirty="0" smtClean="0"/>
          </a:p>
          <a:p>
            <a:r>
              <a:rPr lang="en-US" dirty="0" smtClean="0"/>
              <a:t>The </a:t>
            </a:r>
            <a:r>
              <a:rPr lang="en-US" dirty="0"/>
              <a:t>data is grouped within a table in RDBMS, and each table have related records. </a:t>
            </a:r>
            <a:endParaRPr lang="en-US" dirty="0" smtClean="0"/>
          </a:p>
          <a:p>
            <a:r>
              <a:rPr lang="en-US" dirty="0" smtClean="0"/>
              <a:t>A </a:t>
            </a:r>
            <a:r>
              <a:rPr lang="en-US" dirty="0"/>
              <a:t>user can see that the data is stored in form of tables, but in acutal this huge amount of data is stored in physical memory in form of files. </a:t>
            </a:r>
          </a:p>
          <a:p>
            <a:r>
              <a:rPr lang="en-US" dirty="0"/>
              <a:t> </a:t>
            </a:r>
            <a:r>
              <a:rPr lang="en-US" b="1" dirty="0"/>
              <a:t>File – </a:t>
            </a:r>
            <a:r>
              <a:rPr lang="en-US" dirty="0"/>
              <a:t>A file is named collection of related information that is recorded on secondary storage such as magnetic disks, magnetic tables and optical disks. </a:t>
            </a:r>
            <a:endParaRPr lang="en-US" dirty="0" smtClean="0"/>
          </a:p>
          <a:p>
            <a:r>
              <a:rPr lang="en-US" dirty="0"/>
              <a:t>The </a:t>
            </a:r>
            <a:r>
              <a:rPr lang="en-US" b="1" dirty="0"/>
              <a:t>File </a:t>
            </a:r>
            <a:r>
              <a:rPr lang="en-US" dirty="0"/>
              <a:t>is a collection of records. </a:t>
            </a:r>
          </a:p>
          <a:p>
            <a:r>
              <a:rPr lang="en-US" dirty="0"/>
              <a:t>Using the primary key, we can access the records. </a:t>
            </a:r>
          </a:p>
          <a:p>
            <a:endParaRPr lang="en-US" dirty="0"/>
          </a:p>
        </p:txBody>
      </p:sp>
    </p:spTree>
    <p:extLst>
      <p:ext uri="{BB962C8B-B14F-4D97-AF65-F5344CB8AC3E}">
        <p14:creationId xmlns="" xmlns:p14="http://schemas.microsoft.com/office/powerpoint/2010/main" val="2791529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16843" y="1614728"/>
            <a:ext cx="6910314" cy="4496907"/>
          </a:xfrm>
          <a:prstGeom prst="rect">
            <a:avLst/>
          </a:prstGeom>
        </p:spPr>
      </p:pic>
    </p:spTree>
    <p:extLst>
      <p:ext uri="{BB962C8B-B14F-4D97-AF65-F5344CB8AC3E}">
        <p14:creationId xmlns="" xmlns:p14="http://schemas.microsoft.com/office/powerpoint/2010/main" val="7003699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When a record has to be </a:t>
            </a:r>
            <a:r>
              <a:rPr lang="en-US" dirty="0" smtClean="0"/>
              <a:t>retrieved using </a:t>
            </a:r>
            <a:r>
              <a:rPr lang="en-US" dirty="0"/>
              <a:t>the hash key columns, </a:t>
            </a:r>
            <a:r>
              <a:rPr lang="en-US" b="1" dirty="0"/>
              <a:t>then </a:t>
            </a:r>
            <a:r>
              <a:rPr lang="en-US" b="1" dirty="0" smtClean="0"/>
              <a:t>the </a:t>
            </a:r>
            <a:r>
              <a:rPr lang="en-US" b="1" u="sng" dirty="0" smtClean="0"/>
              <a:t>address </a:t>
            </a:r>
            <a:r>
              <a:rPr lang="en-US" b="1" u="sng" dirty="0"/>
              <a:t>is generated</a:t>
            </a:r>
            <a:r>
              <a:rPr lang="en-US" b="1" dirty="0"/>
              <a:t>, and the whole record is retrieved using </a:t>
            </a:r>
            <a:r>
              <a:rPr lang="en-US" b="1" dirty="0" smtClean="0"/>
              <a:t>that address</a:t>
            </a:r>
            <a:r>
              <a:rPr lang="en-US" b="1" dirty="0"/>
              <a:t>. </a:t>
            </a:r>
            <a:endParaRPr lang="en-US" b="1" dirty="0" smtClean="0"/>
          </a:p>
          <a:p>
            <a:r>
              <a:rPr lang="en-US" dirty="0" smtClean="0"/>
              <a:t>In </a:t>
            </a:r>
            <a:r>
              <a:rPr lang="en-US" dirty="0"/>
              <a:t>the same way, when a new record has to be inserted, then </a:t>
            </a:r>
            <a:r>
              <a:rPr lang="en-US" dirty="0" smtClean="0"/>
              <a:t>the </a:t>
            </a:r>
            <a:r>
              <a:rPr lang="en-US" b="1" u="sng" dirty="0" smtClean="0"/>
              <a:t>address </a:t>
            </a:r>
            <a:r>
              <a:rPr lang="en-US" b="1" u="sng" dirty="0"/>
              <a:t>is generated </a:t>
            </a:r>
            <a:r>
              <a:rPr lang="en-US" dirty="0"/>
              <a:t>using the hash key and record is directly inserted.</a:t>
            </a:r>
          </a:p>
          <a:p>
            <a:r>
              <a:rPr lang="en-US" dirty="0"/>
              <a:t>The same process is applied in the case of delete and update.</a:t>
            </a:r>
          </a:p>
          <a:p>
            <a:r>
              <a:rPr lang="en-US" dirty="0"/>
              <a:t>In this method, there is </a:t>
            </a:r>
            <a:r>
              <a:rPr lang="en-US" b="1" dirty="0"/>
              <a:t>no effort for searching and sorting </a:t>
            </a:r>
            <a:r>
              <a:rPr lang="en-US" dirty="0"/>
              <a:t>the entire file.</a:t>
            </a:r>
          </a:p>
          <a:p>
            <a:r>
              <a:rPr lang="en-US" dirty="0"/>
              <a:t>In this method, </a:t>
            </a:r>
            <a:r>
              <a:rPr lang="en-US" b="1" dirty="0"/>
              <a:t>each record will be stored randomly </a:t>
            </a:r>
            <a:r>
              <a:rPr lang="en-US" dirty="0"/>
              <a:t>in the memory.</a:t>
            </a:r>
          </a:p>
        </p:txBody>
      </p:sp>
    </p:spTree>
    <p:extLst>
      <p:ext uri="{BB962C8B-B14F-4D97-AF65-F5344CB8AC3E}">
        <p14:creationId xmlns="" xmlns:p14="http://schemas.microsoft.com/office/powerpoint/2010/main" val="15163682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77627" y="1447800"/>
            <a:ext cx="7188745" cy="4525963"/>
          </a:xfrm>
          <a:prstGeom prst="rect">
            <a:avLst/>
          </a:prstGeom>
        </p:spPr>
      </p:pic>
    </p:spTree>
    <p:extLst>
      <p:ext uri="{BB962C8B-B14F-4D97-AF65-F5344CB8AC3E}">
        <p14:creationId xmlns="" xmlns:p14="http://schemas.microsoft.com/office/powerpoint/2010/main" val="26395023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In database management system, When we want to retrieve a particular data, It becomes very inefficient to search all the index values and reach the desired data. </a:t>
            </a:r>
            <a:endParaRPr lang="en-US" dirty="0" smtClean="0"/>
          </a:p>
          <a:p>
            <a:r>
              <a:rPr lang="en-US" dirty="0" smtClean="0"/>
              <a:t>In </a:t>
            </a:r>
            <a:r>
              <a:rPr lang="en-US" dirty="0"/>
              <a:t>this situation, Hashing technique comes into picture</a:t>
            </a:r>
            <a:r>
              <a:rPr lang="en-US" dirty="0" smtClean="0"/>
              <a:t>.</a:t>
            </a:r>
          </a:p>
          <a:p>
            <a:r>
              <a:rPr lang="en-US" dirty="0" smtClean="0"/>
              <a:t> </a:t>
            </a:r>
            <a:r>
              <a:rPr lang="en-US" b="1" dirty="0"/>
              <a:t>Hashing </a:t>
            </a:r>
            <a:r>
              <a:rPr lang="en-US" dirty="0"/>
              <a:t>is an efficient technique to directly search the location of desired data on the disk </a:t>
            </a:r>
            <a:r>
              <a:rPr lang="en-US" b="1" dirty="0"/>
              <a:t>without using index structure. </a:t>
            </a:r>
            <a:endParaRPr lang="en-US" b="1" dirty="0" smtClean="0"/>
          </a:p>
          <a:p>
            <a:r>
              <a:rPr lang="en-US" dirty="0" smtClean="0"/>
              <a:t>Data </a:t>
            </a:r>
            <a:r>
              <a:rPr lang="en-US" dirty="0"/>
              <a:t>is stored at the data blocks whose address is generated by using hash function. </a:t>
            </a:r>
            <a:endParaRPr lang="en-US" dirty="0" smtClean="0"/>
          </a:p>
          <a:p>
            <a:r>
              <a:rPr lang="en-US" dirty="0" smtClean="0"/>
              <a:t>The </a:t>
            </a:r>
            <a:r>
              <a:rPr lang="en-US" dirty="0"/>
              <a:t>memory location where these records are stored is called as </a:t>
            </a:r>
            <a:r>
              <a:rPr lang="en-US" b="1" u="sng" dirty="0"/>
              <a:t>data block or data bucket. </a:t>
            </a:r>
          </a:p>
        </p:txBody>
      </p:sp>
    </p:spTree>
    <p:extLst>
      <p:ext uri="{BB962C8B-B14F-4D97-AF65-F5344CB8AC3E}">
        <p14:creationId xmlns="" xmlns:p14="http://schemas.microsoft.com/office/powerpoint/2010/main" val="7019844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5486400"/>
          </a:xfrm>
        </p:spPr>
        <p:txBody>
          <a:bodyPr>
            <a:normAutofit/>
          </a:bodyPr>
          <a:lstStyle/>
          <a:p>
            <a:pPr algn="just"/>
            <a:endParaRPr lang="en-US" dirty="0"/>
          </a:p>
          <a:p>
            <a:pPr algn="just"/>
            <a:r>
              <a:rPr lang="en-US" b="1" dirty="0"/>
              <a:t>Data bucket – </a:t>
            </a:r>
            <a:r>
              <a:rPr lang="en-US" dirty="0"/>
              <a:t>Data buckets are the memory locations where the records are stored. These buckets are also considered as </a:t>
            </a:r>
            <a:r>
              <a:rPr lang="en-US" i="1" dirty="0"/>
              <a:t>Unit Of Storage</a:t>
            </a:r>
            <a:r>
              <a:rPr lang="en-US" dirty="0"/>
              <a:t>. </a:t>
            </a:r>
          </a:p>
          <a:p>
            <a:pPr algn="just"/>
            <a:endParaRPr lang="en-US" dirty="0"/>
          </a:p>
        </p:txBody>
      </p:sp>
    </p:spTree>
    <p:extLst>
      <p:ext uri="{BB962C8B-B14F-4D97-AF65-F5344CB8AC3E}">
        <p14:creationId xmlns="" xmlns:p14="http://schemas.microsoft.com/office/powerpoint/2010/main" val="17516585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Below given diagram clearly depicts how hash function work: </a:t>
            </a:r>
            <a:br>
              <a:rPr lang="en-US" sz="2800" dirty="0"/>
            </a:br>
            <a:endParaRPr lang="en-US" sz="2800"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304800" y="1189454"/>
            <a:ext cx="8458200" cy="5347453"/>
          </a:xfrm>
          <a:prstGeom prst="rect">
            <a:avLst/>
          </a:prstGeom>
        </p:spPr>
      </p:pic>
    </p:spTree>
    <p:extLst>
      <p:ext uri="{BB962C8B-B14F-4D97-AF65-F5344CB8AC3E}">
        <p14:creationId xmlns="" xmlns:p14="http://schemas.microsoft.com/office/powerpoint/2010/main" val="24916510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Hashing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Static hashing is a technique used in computer science to efficiently store and retrieve data in a hash table</a:t>
            </a:r>
            <a:r>
              <a:rPr lang="en-US" dirty="0" smtClean="0"/>
              <a:t>.</a:t>
            </a:r>
          </a:p>
          <a:p>
            <a:r>
              <a:rPr lang="en-US" dirty="0" smtClean="0"/>
              <a:t> </a:t>
            </a:r>
            <a:r>
              <a:rPr lang="en-US" dirty="0" smtClean="0"/>
              <a:t>In a hash table, data is stored in an array of fixed size, and each element in the array corresponds to a unique key value.</a:t>
            </a:r>
            <a:endParaRPr lang="en-US" dirty="0" smtClean="0"/>
          </a:p>
          <a:p>
            <a:r>
              <a:rPr lang="en-US" dirty="0" smtClean="0"/>
              <a:t>Static </a:t>
            </a:r>
            <a:r>
              <a:rPr lang="en-US" dirty="0" smtClean="0"/>
              <a:t>hashing differs from other hashing techniques in that the size of the hash table is fixed at the time of creation and cannot be changed. </a:t>
            </a:r>
            <a:endParaRPr lang="en-US" dirty="0" smtClean="0"/>
          </a:p>
          <a:p>
            <a:r>
              <a:rPr lang="en-US" dirty="0" smtClean="0"/>
              <a:t>This </a:t>
            </a:r>
            <a:r>
              <a:rPr lang="en-US" dirty="0" smtClean="0"/>
              <a:t>means that the hash function used to map key values to indices in the array must be carefully designed to minimize collisions and ensure efficient use of space.</a:t>
            </a:r>
            <a:endParaRPr lang="en-US" dirty="0"/>
          </a:p>
        </p:txBody>
      </p:sp>
    </p:spTree>
    <p:extLst>
      <p:ext uri="{BB962C8B-B14F-4D97-AF65-F5344CB8AC3E}">
        <p14:creationId xmlns="" xmlns:p14="http://schemas.microsoft.com/office/powerpoint/2010/main" val="2665801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 </a:t>
            </a:r>
            <a:endParaRPr lang="en-US" dirty="0"/>
          </a:p>
        </p:txBody>
      </p:sp>
      <p:sp>
        <p:nvSpPr>
          <p:cNvPr id="3" name="Content Placeholder 2"/>
          <p:cNvSpPr>
            <a:spLocks noGrp="1"/>
          </p:cNvSpPr>
          <p:nvPr>
            <p:ph idx="1"/>
          </p:nvPr>
        </p:nvSpPr>
        <p:spPr>
          <a:xfrm>
            <a:off x="457200" y="1417638"/>
            <a:ext cx="8229600" cy="5287962"/>
          </a:xfrm>
        </p:spPr>
        <p:txBody>
          <a:bodyPr>
            <a:normAutofit fontScale="70000" lnSpcReduction="20000"/>
          </a:bodyPr>
          <a:lstStyle/>
          <a:p>
            <a:r>
              <a:rPr lang="en-US" b="1" dirty="0" smtClean="0"/>
              <a:t>Insertion </a:t>
            </a:r>
            <a:r>
              <a:rPr lang="en-US" b="1" dirty="0"/>
              <a:t>– </a:t>
            </a:r>
            <a:r>
              <a:rPr lang="en-US" dirty="0"/>
              <a:t>When a new record is inserted into the table, The hash function h generate a bucket address for the new record based on its hash key K. Bucket address = h(K) </a:t>
            </a:r>
          </a:p>
          <a:p>
            <a:r>
              <a:rPr lang="en-US" b="1" dirty="0" smtClean="0"/>
              <a:t>Searching </a:t>
            </a:r>
            <a:r>
              <a:rPr lang="en-US" b="1" dirty="0"/>
              <a:t>– </a:t>
            </a:r>
            <a:r>
              <a:rPr lang="en-US" dirty="0"/>
              <a:t>When a record needs to be searched, The same hash function is used to retrieve the bucket address for the record. For Example, if we want to retrieve whole record for ID 76, and if the hash function is mod (5) on that ID, the bucket address generated would be </a:t>
            </a:r>
            <a:r>
              <a:rPr lang="en-US" dirty="0" smtClean="0"/>
              <a:t>1. </a:t>
            </a:r>
            <a:r>
              <a:rPr lang="en-US" dirty="0"/>
              <a:t>Then we will directly got to address </a:t>
            </a:r>
            <a:r>
              <a:rPr lang="en-US" dirty="0" smtClean="0"/>
              <a:t>1 </a:t>
            </a:r>
            <a:r>
              <a:rPr lang="en-US" dirty="0"/>
              <a:t>and retrieve the whole record for ID </a:t>
            </a:r>
            <a:r>
              <a:rPr lang="en-US" dirty="0" smtClean="0"/>
              <a:t>76. </a:t>
            </a:r>
            <a:r>
              <a:rPr lang="en-US" dirty="0"/>
              <a:t>Here ID acts as a hash key. </a:t>
            </a:r>
          </a:p>
          <a:p>
            <a:r>
              <a:rPr lang="en-US" b="1" dirty="0" smtClean="0"/>
              <a:t>Deletion </a:t>
            </a:r>
            <a:r>
              <a:rPr lang="en-US" b="1" dirty="0"/>
              <a:t>– </a:t>
            </a:r>
            <a:r>
              <a:rPr lang="en-US" dirty="0"/>
              <a:t>If we want to delete a record, Using the hash function we will first fetch the record which is supposed to be deleted. Then we will remove the records for that address in memory. </a:t>
            </a:r>
          </a:p>
          <a:p>
            <a:r>
              <a:rPr lang="en-US" b="1" dirty="0" smtClean="0"/>
              <a:t>Updation </a:t>
            </a:r>
            <a:r>
              <a:rPr lang="en-US" b="1" dirty="0"/>
              <a:t>– </a:t>
            </a:r>
            <a:r>
              <a:rPr lang="en-US" dirty="0"/>
              <a:t>The data record that needs to be updated is first searched using hash function, and then the data record is updated. </a:t>
            </a:r>
          </a:p>
          <a:p>
            <a:endParaRPr lang="en-US" dirty="0"/>
          </a:p>
        </p:txBody>
      </p:sp>
    </p:spTree>
    <p:extLst>
      <p:ext uri="{BB962C8B-B14F-4D97-AF65-F5344CB8AC3E}">
        <p14:creationId xmlns="" xmlns:p14="http://schemas.microsoft.com/office/powerpoint/2010/main" val="23435642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Now, If we want to insert some new records into the file But the data bucket address generated by the hash function is not empty or the data already exists in that address. </a:t>
            </a:r>
            <a:endParaRPr lang="en-US" dirty="0" smtClean="0"/>
          </a:p>
          <a:p>
            <a:r>
              <a:rPr lang="en-US" dirty="0" smtClean="0"/>
              <a:t>This </a:t>
            </a:r>
            <a:r>
              <a:rPr lang="en-US" dirty="0"/>
              <a:t>becomes a critical situation to handle. </a:t>
            </a:r>
            <a:endParaRPr lang="en-US" dirty="0" smtClean="0"/>
          </a:p>
          <a:p>
            <a:r>
              <a:rPr lang="en-US" dirty="0" smtClean="0"/>
              <a:t>This </a:t>
            </a:r>
            <a:r>
              <a:rPr lang="en-US" dirty="0"/>
              <a:t>situation in the static hashing is called </a:t>
            </a:r>
            <a:r>
              <a:rPr lang="en-US" b="1" dirty="0"/>
              <a:t>bucket overflow</a:t>
            </a:r>
            <a:r>
              <a:rPr lang="en-US" dirty="0"/>
              <a:t>. </a:t>
            </a:r>
            <a:endParaRPr lang="en-US" dirty="0" smtClean="0"/>
          </a:p>
          <a:p>
            <a:r>
              <a:rPr lang="en-US" dirty="0" smtClean="0"/>
              <a:t>How </a:t>
            </a:r>
            <a:r>
              <a:rPr lang="en-US" dirty="0"/>
              <a:t>will we insert data in this case? </a:t>
            </a:r>
            <a:endParaRPr lang="en-US" dirty="0" smtClean="0"/>
          </a:p>
          <a:p>
            <a:r>
              <a:rPr lang="en-US" dirty="0" smtClean="0"/>
              <a:t>There </a:t>
            </a:r>
            <a:r>
              <a:rPr lang="en-US" dirty="0"/>
              <a:t>are several methods provided to overcome this situation. </a:t>
            </a:r>
            <a:endParaRPr lang="en-US" dirty="0" smtClean="0"/>
          </a:p>
          <a:p>
            <a:r>
              <a:rPr lang="en-US" dirty="0" smtClean="0"/>
              <a:t>Some </a:t>
            </a:r>
            <a:r>
              <a:rPr lang="en-US" dirty="0"/>
              <a:t>commonly used methods are discussed below: </a:t>
            </a:r>
          </a:p>
        </p:txBody>
      </p:sp>
    </p:spTree>
    <p:extLst>
      <p:ext uri="{BB962C8B-B14F-4D97-AF65-F5344CB8AC3E}">
        <p14:creationId xmlns="" xmlns:p14="http://schemas.microsoft.com/office/powerpoint/2010/main" val="2500635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1</a:t>
            </a:r>
            <a:r>
              <a:rPr lang="en-US" dirty="0"/>
              <a:t>. </a:t>
            </a:r>
            <a:r>
              <a:rPr lang="en-US" b="1" dirty="0"/>
              <a:t>Open Hashing – </a:t>
            </a:r>
            <a:r>
              <a:rPr lang="en-US" dirty="0"/>
              <a:t>In Open hashing method, next available data block is used to enter the new record, instead of overwriting older one. </a:t>
            </a:r>
            <a:endParaRPr lang="en-US" dirty="0" smtClean="0"/>
          </a:p>
          <a:p>
            <a:r>
              <a:rPr lang="en-US" dirty="0" smtClean="0"/>
              <a:t>This </a:t>
            </a:r>
            <a:r>
              <a:rPr lang="en-US" dirty="0"/>
              <a:t>method is also called linear probing. </a:t>
            </a:r>
          </a:p>
          <a:p>
            <a:r>
              <a:rPr lang="en-US" dirty="0"/>
              <a:t>For example, D3 is a new record which needs to be inserted , the hash function generates address as 105. But it is already full. So the system searches next available data bucket, 123 and assigns D3 to it. </a:t>
            </a:r>
          </a:p>
        </p:txBody>
      </p:sp>
    </p:spTree>
    <p:extLst>
      <p:ext uri="{BB962C8B-B14F-4D97-AF65-F5344CB8AC3E}">
        <p14:creationId xmlns="" xmlns:p14="http://schemas.microsoft.com/office/powerpoint/2010/main" val="3138915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Organization</a:t>
            </a:r>
          </a:p>
        </p:txBody>
      </p:sp>
      <p:sp>
        <p:nvSpPr>
          <p:cNvPr id="3" name="Content Placeholder 2"/>
          <p:cNvSpPr>
            <a:spLocks noGrp="1"/>
          </p:cNvSpPr>
          <p:nvPr>
            <p:ph idx="1"/>
          </p:nvPr>
        </p:nvSpPr>
        <p:spPr>
          <a:xfrm>
            <a:off x="457200" y="1295400"/>
            <a:ext cx="8229600" cy="5257800"/>
          </a:xfrm>
        </p:spPr>
        <p:txBody>
          <a:bodyPr>
            <a:noAutofit/>
          </a:bodyPr>
          <a:lstStyle/>
          <a:p>
            <a:r>
              <a:rPr lang="en-US" sz="2200" dirty="0" smtClean="0"/>
              <a:t>The </a:t>
            </a:r>
            <a:r>
              <a:rPr lang="en-US" sz="2200" dirty="0"/>
              <a:t>type and frequency of access can </a:t>
            </a:r>
            <a:r>
              <a:rPr lang="en-US" sz="2200" dirty="0" smtClean="0"/>
              <a:t>be determined </a:t>
            </a:r>
            <a:r>
              <a:rPr lang="en-US" sz="2200" dirty="0"/>
              <a:t>by the type of file organization which was used for </a:t>
            </a:r>
            <a:r>
              <a:rPr lang="en-US" sz="2200" dirty="0" smtClean="0"/>
              <a:t>a given </a:t>
            </a:r>
            <a:r>
              <a:rPr lang="en-US" sz="2200" dirty="0"/>
              <a:t>set of records.</a:t>
            </a:r>
          </a:p>
          <a:p>
            <a:r>
              <a:rPr lang="en-US" sz="2200" dirty="0" smtClean="0"/>
              <a:t>File </a:t>
            </a:r>
            <a:r>
              <a:rPr lang="en-US" sz="2200" dirty="0"/>
              <a:t>organization is a logical relationship among various records.</a:t>
            </a:r>
          </a:p>
          <a:p>
            <a:r>
              <a:rPr lang="en-US" sz="2200" dirty="0"/>
              <a:t>This method defines how file records are mapped onto disk blocks.</a:t>
            </a:r>
          </a:p>
          <a:p>
            <a:r>
              <a:rPr lang="en-US" sz="2200" dirty="0" smtClean="0"/>
              <a:t>File </a:t>
            </a:r>
            <a:r>
              <a:rPr lang="en-US" sz="2200" dirty="0"/>
              <a:t>organization is used to describe the way in which the </a:t>
            </a:r>
            <a:r>
              <a:rPr lang="en-US" sz="2200" dirty="0" smtClean="0"/>
              <a:t>records are </a:t>
            </a:r>
            <a:r>
              <a:rPr lang="en-US" sz="2200" dirty="0"/>
              <a:t>stored in terms of blocks, and the blocks are placed on </a:t>
            </a:r>
            <a:r>
              <a:rPr lang="en-US" sz="2200" dirty="0" smtClean="0"/>
              <a:t>the storage </a:t>
            </a:r>
            <a:r>
              <a:rPr lang="en-US" sz="2200" dirty="0"/>
              <a:t>medium.</a:t>
            </a:r>
          </a:p>
          <a:p>
            <a:r>
              <a:rPr lang="en-US" sz="2200" dirty="0" smtClean="0"/>
              <a:t>The </a:t>
            </a:r>
            <a:r>
              <a:rPr lang="en-US" sz="2200" dirty="0"/>
              <a:t>first approach to map the database to the file is to use </a:t>
            </a:r>
            <a:r>
              <a:rPr lang="en-US" sz="2200" dirty="0" smtClean="0"/>
              <a:t>the several </a:t>
            </a:r>
            <a:r>
              <a:rPr lang="en-US" sz="2200" dirty="0"/>
              <a:t>files and store only one fixed length record in any </a:t>
            </a:r>
            <a:r>
              <a:rPr lang="en-US" sz="2200" dirty="0" smtClean="0"/>
              <a:t>given file</a:t>
            </a:r>
            <a:r>
              <a:rPr lang="en-US" sz="2200" dirty="0"/>
              <a:t>. </a:t>
            </a:r>
            <a:endParaRPr lang="en-US" sz="2200" dirty="0" smtClean="0"/>
          </a:p>
          <a:p>
            <a:r>
              <a:rPr lang="en-US" sz="2200" dirty="0" smtClean="0"/>
              <a:t>An </a:t>
            </a:r>
            <a:r>
              <a:rPr lang="en-US" sz="2200" dirty="0"/>
              <a:t>alternative approach is to structure our files so that we </a:t>
            </a:r>
            <a:r>
              <a:rPr lang="en-US" sz="2200" dirty="0" smtClean="0"/>
              <a:t>can contain </a:t>
            </a:r>
            <a:r>
              <a:rPr lang="en-US" sz="2200" dirty="0"/>
              <a:t>multiple lengths for records.</a:t>
            </a:r>
          </a:p>
          <a:p>
            <a:r>
              <a:rPr lang="en-US" sz="2200" dirty="0" smtClean="0"/>
              <a:t>Files </a:t>
            </a:r>
            <a:r>
              <a:rPr lang="en-US" sz="2200" dirty="0"/>
              <a:t>of fixed length records are easier to implement than the </a:t>
            </a:r>
            <a:r>
              <a:rPr lang="en-US" sz="2200" dirty="0" smtClean="0"/>
              <a:t>files of </a:t>
            </a:r>
            <a:r>
              <a:rPr lang="en-US" sz="2200" dirty="0"/>
              <a:t>variable length records.</a:t>
            </a:r>
          </a:p>
        </p:txBody>
      </p:sp>
    </p:spTree>
    <p:extLst>
      <p:ext uri="{BB962C8B-B14F-4D97-AF65-F5344CB8AC3E}">
        <p14:creationId xmlns="" xmlns:p14="http://schemas.microsoft.com/office/powerpoint/2010/main" val="41598674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9150" t="283" r="16281" b="63767"/>
          <a:stretch/>
        </p:blipFill>
        <p:spPr>
          <a:xfrm>
            <a:off x="208023" y="1828800"/>
            <a:ext cx="8727954" cy="3852937"/>
          </a:xfrm>
          <a:prstGeom prst="rect">
            <a:avLst/>
          </a:prstGeom>
        </p:spPr>
      </p:pic>
    </p:spTree>
    <p:extLst>
      <p:ext uri="{BB962C8B-B14F-4D97-AF65-F5344CB8AC3E}">
        <p14:creationId xmlns="" xmlns:p14="http://schemas.microsoft.com/office/powerpoint/2010/main" val="3614112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t="35356"/>
          <a:stretch/>
        </p:blipFill>
        <p:spPr>
          <a:xfrm>
            <a:off x="247020" y="533400"/>
            <a:ext cx="8439780" cy="6049962"/>
          </a:xfrm>
          <a:prstGeom prst="rect">
            <a:avLst/>
          </a:prstGeom>
        </p:spPr>
      </p:pic>
    </p:spTree>
    <p:extLst>
      <p:ext uri="{BB962C8B-B14F-4D97-AF65-F5344CB8AC3E}">
        <p14:creationId xmlns="" xmlns:p14="http://schemas.microsoft.com/office/powerpoint/2010/main" val="976442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Dynamic Hashing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a:r>
            <a:br>
              <a:rPr lang="en-US" dirty="0" smtClean="0"/>
            </a:br>
            <a:r>
              <a:rPr lang="en-US" dirty="0" smtClean="0"/>
              <a:t>Dynamic hashing is a technique used in computer science to efficiently store and retrieve data in a hash table that can grow or shrink dynamically as needed. In contrast to static hashing, the size of the hash table is not fixed and can be adjusted dynamically based on the number of items stored in the table.</a:t>
            </a:r>
          </a:p>
          <a:p>
            <a:r>
              <a:rPr lang="en-US" dirty="0" smtClean="0"/>
              <a:t>The main advantage of dynamic hashing is that it allows for more efficient use of space, as the size of the hash table can be adjusted to match the number of items being stored. This can help reduce collisions and improve the overall performance of the hash table.</a:t>
            </a:r>
          </a:p>
          <a:p>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Contd..</a:t>
            </a:r>
            <a:endParaRPr lang="en-US" dirty="0"/>
          </a:p>
        </p:txBody>
      </p:sp>
      <p:sp>
        <p:nvSpPr>
          <p:cNvPr id="3" name="Content Placeholder 2"/>
          <p:cNvSpPr>
            <a:spLocks noGrp="1"/>
          </p:cNvSpPr>
          <p:nvPr>
            <p:ph idx="1"/>
          </p:nvPr>
        </p:nvSpPr>
        <p:spPr>
          <a:xfrm>
            <a:off x="457200" y="1391480"/>
            <a:ext cx="8229600" cy="5237920"/>
          </a:xfrm>
        </p:spPr>
        <p:txBody>
          <a:bodyPr>
            <a:normAutofit fontScale="77500" lnSpcReduction="20000"/>
          </a:bodyPr>
          <a:lstStyle/>
          <a:p>
            <a:r>
              <a:rPr lang="en-US" dirty="0"/>
              <a:t>The drawback of static hashing is that that it does not expand or shrink dynamically as the size of the database grows or shrinks. </a:t>
            </a:r>
            <a:endParaRPr lang="en-US" dirty="0" smtClean="0"/>
          </a:p>
          <a:p>
            <a:r>
              <a:rPr lang="en-US" dirty="0" smtClean="0"/>
              <a:t>In </a:t>
            </a:r>
            <a:r>
              <a:rPr lang="en-US" dirty="0"/>
              <a:t>Dynamic hashing, data buckets grows or shrinks (added or removed dynamically) as the records increases or decreases. </a:t>
            </a:r>
            <a:endParaRPr lang="en-US" dirty="0" smtClean="0"/>
          </a:p>
          <a:p>
            <a:r>
              <a:rPr lang="en-US" dirty="0" smtClean="0"/>
              <a:t>Dynamic </a:t>
            </a:r>
            <a:r>
              <a:rPr lang="en-US" dirty="0"/>
              <a:t>hashing is also known as extended hashing. </a:t>
            </a:r>
          </a:p>
          <a:p>
            <a:r>
              <a:rPr lang="en-US" dirty="0"/>
              <a:t>In dynamic hashing, the hash function is made to produce a large number of values</a:t>
            </a:r>
            <a:r>
              <a:rPr lang="en-US" dirty="0" smtClean="0"/>
              <a:t>.</a:t>
            </a:r>
          </a:p>
          <a:p>
            <a:r>
              <a:rPr lang="en-US" dirty="0" smtClean="0"/>
              <a:t>For </a:t>
            </a:r>
            <a:r>
              <a:rPr lang="en-US" dirty="0"/>
              <a:t>Example, there are three data records D1, D2 and D3 </a:t>
            </a:r>
            <a:r>
              <a:rPr lang="en-US" dirty="0" smtClean="0"/>
              <a:t>.</a:t>
            </a:r>
          </a:p>
          <a:p>
            <a:r>
              <a:rPr lang="en-US" dirty="0" smtClean="0"/>
              <a:t>The </a:t>
            </a:r>
            <a:r>
              <a:rPr lang="en-US" dirty="0"/>
              <a:t>hash function generates three addresses 1001, 0101 and 1010 respectively. </a:t>
            </a:r>
            <a:endParaRPr lang="en-US" dirty="0" smtClean="0"/>
          </a:p>
          <a:p>
            <a:r>
              <a:rPr lang="en-US" dirty="0" smtClean="0"/>
              <a:t>This </a:t>
            </a:r>
            <a:r>
              <a:rPr lang="en-US" dirty="0"/>
              <a:t>method of storing considers only part of this address – especially only first one bit to store the data. </a:t>
            </a:r>
            <a:endParaRPr lang="en-US" dirty="0" smtClean="0"/>
          </a:p>
          <a:p>
            <a:r>
              <a:rPr lang="en-US" dirty="0" smtClean="0"/>
              <a:t>So </a:t>
            </a:r>
            <a:r>
              <a:rPr lang="en-US" dirty="0"/>
              <a:t>it tries to load three of them at address 0 and 1. </a:t>
            </a:r>
          </a:p>
        </p:txBody>
      </p:sp>
    </p:spTree>
    <p:extLst>
      <p:ext uri="{BB962C8B-B14F-4D97-AF65-F5344CB8AC3E}">
        <p14:creationId xmlns="" xmlns:p14="http://schemas.microsoft.com/office/powerpoint/2010/main" val="2555374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64153" y="381000"/>
            <a:ext cx="8963925" cy="6477000"/>
          </a:xfrm>
          <a:prstGeom prst="rect">
            <a:avLst/>
          </a:prstGeom>
        </p:spPr>
      </p:pic>
    </p:spTree>
    <p:extLst>
      <p:ext uri="{BB962C8B-B14F-4D97-AF65-F5344CB8AC3E}">
        <p14:creationId xmlns="" xmlns:p14="http://schemas.microsoft.com/office/powerpoint/2010/main" val="3798414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Indexing</a:t>
            </a:r>
            <a:endParaRPr lang="en-US" b="1" dirty="0">
              <a:solidFill>
                <a:schemeClr val="accent1">
                  <a:lumMod val="75000"/>
                </a:schemeClr>
              </a:solidFill>
            </a:endParaRP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lgn="just"/>
            <a:r>
              <a:rPr lang="en-US" dirty="0"/>
              <a:t>Indexing is a data structure technique to efficiently retrieve records from database files based on some attributes on which the indexing has been done. </a:t>
            </a:r>
            <a:endParaRPr lang="en-US" dirty="0" smtClean="0"/>
          </a:p>
          <a:p>
            <a:pPr algn="just"/>
            <a:r>
              <a:rPr lang="en-US" dirty="0" smtClean="0"/>
              <a:t>Indexing </a:t>
            </a:r>
            <a:r>
              <a:rPr lang="en-US" dirty="0"/>
              <a:t>in database systems is similar to the one we see in books</a:t>
            </a:r>
            <a:r>
              <a:rPr lang="en-US" dirty="0" smtClean="0"/>
              <a:t>.</a:t>
            </a:r>
          </a:p>
          <a:p>
            <a:pPr algn="just"/>
            <a:r>
              <a:rPr lang="en-US" dirty="0"/>
              <a:t>Two basic kinds of indices:</a:t>
            </a:r>
          </a:p>
          <a:p>
            <a:pPr lvl="1" algn="just"/>
            <a:r>
              <a:rPr lang="en-US" b="1" dirty="0">
                <a:solidFill>
                  <a:srgbClr val="FF0000"/>
                </a:solidFill>
              </a:rPr>
              <a:t>Ordered indices:  </a:t>
            </a:r>
            <a:r>
              <a:rPr lang="en-US" dirty="0"/>
              <a:t>search keys are stored in sorted order</a:t>
            </a:r>
          </a:p>
          <a:p>
            <a:pPr lvl="1" algn="just"/>
            <a:r>
              <a:rPr lang="en-US" b="1" dirty="0">
                <a:solidFill>
                  <a:srgbClr val="FF0000"/>
                </a:solidFill>
              </a:rPr>
              <a:t>Hash indices:</a:t>
            </a:r>
            <a:r>
              <a:rPr lang="en-US" dirty="0">
                <a:solidFill>
                  <a:srgbClr val="FF0000"/>
                </a:solidFill>
              </a:rPr>
              <a:t> </a:t>
            </a:r>
            <a:r>
              <a:rPr lang="en-US" altLang="zh-CN" dirty="0">
                <a:ea typeface="宋体" pitchFamily="2" charset="-122"/>
              </a:rPr>
              <a:t>used to access data that is distributed uniformly across a range of </a:t>
            </a:r>
            <a:r>
              <a:rPr lang="en-US" altLang="zh-CN" dirty="0" smtClean="0">
                <a:ea typeface="宋体" pitchFamily="2" charset="-122"/>
              </a:rPr>
              <a:t>buckets</a:t>
            </a:r>
            <a:r>
              <a:rPr lang="en-US" dirty="0" smtClean="0"/>
              <a:t> </a:t>
            </a:r>
            <a:r>
              <a:rPr lang="en-US" dirty="0"/>
              <a:t>using a “hash function”. </a:t>
            </a:r>
          </a:p>
          <a:p>
            <a:pPr algn="just"/>
            <a:endParaRPr lang="en-US" dirty="0"/>
          </a:p>
        </p:txBody>
      </p:sp>
    </p:spTree>
    <p:extLst>
      <p:ext uri="{BB962C8B-B14F-4D97-AF65-F5344CB8AC3E}">
        <p14:creationId xmlns:p14="http://schemas.microsoft.com/office/powerpoint/2010/main" xmlns="" val="526916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Purpose of </a:t>
            </a:r>
            <a:r>
              <a:rPr lang="en-US" b="1" dirty="0">
                <a:solidFill>
                  <a:schemeClr val="accent1">
                    <a:lumMod val="75000"/>
                  </a:schemeClr>
                </a:solidFill>
              </a:rPr>
              <a:t>Indexing</a:t>
            </a:r>
          </a:p>
        </p:txBody>
      </p:sp>
      <p:sp>
        <p:nvSpPr>
          <p:cNvPr id="3" name="Content Placeholder 2"/>
          <p:cNvSpPr>
            <a:spLocks noGrp="1"/>
          </p:cNvSpPr>
          <p:nvPr>
            <p:ph idx="1"/>
          </p:nvPr>
        </p:nvSpPr>
        <p:spPr/>
        <p:txBody>
          <a:bodyPr/>
          <a:lstStyle/>
          <a:p>
            <a:pPr algn="just"/>
            <a:r>
              <a:rPr lang="en-US" altLang="zh-CN" dirty="0">
                <a:ea typeface="宋体" pitchFamily="2" charset="-122"/>
              </a:rPr>
              <a:t>It is a data structure that is added to a file to provide faster access to the data</a:t>
            </a:r>
            <a:r>
              <a:rPr lang="en-US" altLang="zh-CN" dirty="0" smtClean="0">
                <a:ea typeface="宋体" pitchFamily="2" charset="-122"/>
              </a:rPr>
              <a:t>.</a:t>
            </a:r>
            <a:endParaRPr lang="en-US" altLang="zh-CN" dirty="0">
              <a:ea typeface="宋体" pitchFamily="2" charset="-122"/>
            </a:endParaRPr>
          </a:p>
          <a:p>
            <a:pPr algn="just"/>
            <a:r>
              <a:rPr lang="en-US" altLang="zh-CN" dirty="0">
                <a:ea typeface="宋体" pitchFamily="2" charset="-122"/>
              </a:rPr>
              <a:t>It reduces the number of blocks that the DBMS has to check.</a:t>
            </a:r>
            <a:endParaRPr lang="en-US" dirty="0"/>
          </a:p>
          <a:p>
            <a:endParaRPr lang="en-US" dirty="0"/>
          </a:p>
        </p:txBody>
      </p:sp>
    </p:spTree>
    <p:extLst>
      <p:ext uri="{BB962C8B-B14F-4D97-AF65-F5344CB8AC3E}">
        <p14:creationId xmlns:p14="http://schemas.microsoft.com/office/powerpoint/2010/main" xmlns="" val="398527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Ordered Indices</a:t>
            </a:r>
          </a:p>
        </p:txBody>
      </p:sp>
      <p:sp>
        <p:nvSpPr>
          <p:cNvPr id="3" name="Content Placeholder 2"/>
          <p:cNvSpPr>
            <a:spLocks noGrp="1"/>
          </p:cNvSpPr>
          <p:nvPr>
            <p:ph idx="1"/>
          </p:nvPr>
        </p:nvSpPr>
        <p:spPr>
          <a:xfrm>
            <a:off x="228600" y="1600200"/>
            <a:ext cx="8610600" cy="4525963"/>
          </a:xfrm>
        </p:spPr>
        <p:txBody>
          <a:bodyPr>
            <a:normAutofit fontScale="85000" lnSpcReduction="10000"/>
          </a:bodyPr>
          <a:lstStyle/>
          <a:p>
            <a:pPr algn="just"/>
            <a:r>
              <a:rPr lang="en-US" b="1" dirty="0">
                <a:solidFill>
                  <a:srgbClr val="000099"/>
                </a:solidFill>
              </a:rPr>
              <a:t>Primary index</a:t>
            </a:r>
            <a:r>
              <a:rPr lang="en-US" b="1" dirty="0"/>
              <a:t>: </a:t>
            </a:r>
            <a:r>
              <a:rPr lang="en-US" dirty="0"/>
              <a:t>in a sequentially ordered file, the index whose search key specifies the sequential order of the file.</a:t>
            </a:r>
          </a:p>
          <a:p>
            <a:pPr lvl="1" algn="just"/>
            <a:r>
              <a:rPr lang="en-US" dirty="0"/>
              <a:t>Also called </a:t>
            </a:r>
            <a:r>
              <a:rPr lang="en-US" b="1" dirty="0">
                <a:solidFill>
                  <a:srgbClr val="000099"/>
                </a:solidFill>
              </a:rPr>
              <a:t>clustering index</a:t>
            </a:r>
            <a:endParaRPr lang="en-US" dirty="0">
              <a:solidFill>
                <a:srgbClr val="000099"/>
              </a:solidFill>
            </a:endParaRPr>
          </a:p>
          <a:p>
            <a:pPr lvl="1" algn="just"/>
            <a:r>
              <a:rPr lang="en-US" dirty="0"/>
              <a:t>The search key of a primary index is usually but not necessarily the primary key.</a:t>
            </a:r>
          </a:p>
          <a:p>
            <a:pPr algn="just"/>
            <a:r>
              <a:rPr lang="en-US" b="1" dirty="0">
                <a:solidFill>
                  <a:srgbClr val="000099"/>
                </a:solidFill>
              </a:rPr>
              <a:t>Secondary index</a:t>
            </a:r>
            <a:r>
              <a:rPr lang="en-US" dirty="0"/>
              <a:t>:</a:t>
            </a:r>
            <a:r>
              <a:rPr lang="en-US" b="1" dirty="0"/>
              <a:t> </a:t>
            </a:r>
            <a:r>
              <a:rPr lang="en-US" dirty="0"/>
              <a:t>an index whose search key specifies an order different from the sequential order of the file.  </a:t>
            </a:r>
            <a:endParaRPr lang="en-US" dirty="0" smtClean="0"/>
          </a:p>
          <a:p>
            <a:pPr lvl="1" algn="just"/>
            <a:r>
              <a:rPr lang="en-US" dirty="0" smtClean="0"/>
              <a:t>Also called </a:t>
            </a:r>
            <a:r>
              <a:rPr lang="en-US" b="1" dirty="0">
                <a:solidFill>
                  <a:srgbClr val="000099"/>
                </a:solidFill>
              </a:rPr>
              <a:t>non-clustering index.</a:t>
            </a:r>
          </a:p>
          <a:p>
            <a:pPr algn="just"/>
            <a:r>
              <a:rPr lang="en-US" dirty="0">
                <a:solidFill>
                  <a:srgbClr val="000099"/>
                </a:solidFill>
              </a:rPr>
              <a:t>Index-sequential file</a:t>
            </a:r>
            <a:r>
              <a:rPr lang="en-US" b="1" dirty="0"/>
              <a:t>:</a:t>
            </a:r>
            <a:r>
              <a:rPr lang="en-US" dirty="0"/>
              <a:t> ordered sequential file with a primary index.</a:t>
            </a:r>
          </a:p>
          <a:p>
            <a:endParaRPr lang="en-US" dirty="0"/>
          </a:p>
        </p:txBody>
      </p:sp>
    </p:spTree>
    <p:extLst>
      <p:ext uri="{BB962C8B-B14F-4D97-AF65-F5344CB8AC3E}">
        <p14:creationId xmlns:p14="http://schemas.microsoft.com/office/powerpoint/2010/main" xmlns="" val="1890386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file </a:t>
            </a:r>
            <a:r>
              <a:rPr lang="en-US" dirty="0" smtClean="0"/>
              <a:t>organization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File organization contains various methods. </a:t>
            </a:r>
            <a:endParaRPr lang="en-US" dirty="0" smtClean="0"/>
          </a:p>
          <a:p>
            <a:r>
              <a:rPr lang="en-US" dirty="0" smtClean="0"/>
              <a:t>These </a:t>
            </a:r>
            <a:r>
              <a:rPr lang="en-US" dirty="0"/>
              <a:t>particular </a:t>
            </a:r>
            <a:r>
              <a:rPr lang="en-US" dirty="0" smtClean="0"/>
              <a:t>methods have </a:t>
            </a:r>
            <a:r>
              <a:rPr lang="en-US" dirty="0"/>
              <a:t>pros and cons on the basis of access or selection. </a:t>
            </a:r>
            <a:endParaRPr lang="en-US" dirty="0" smtClean="0"/>
          </a:p>
          <a:p>
            <a:r>
              <a:rPr lang="en-US" dirty="0" smtClean="0"/>
              <a:t>In </a:t>
            </a:r>
            <a:r>
              <a:rPr lang="en-US" dirty="0"/>
              <a:t>the </a:t>
            </a:r>
            <a:r>
              <a:rPr lang="en-US" dirty="0" smtClean="0"/>
              <a:t>file organization</a:t>
            </a:r>
            <a:r>
              <a:rPr lang="en-US" dirty="0"/>
              <a:t>, the programmer decides the best-suited file </a:t>
            </a:r>
            <a:r>
              <a:rPr lang="en-US" dirty="0" smtClean="0"/>
              <a:t>organization method </a:t>
            </a:r>
            <a:r>
              <a:rPr lang="en-US" dirty="0"/>
              <a:t>according to his requirement.</a:t>
            </a:r>
          </a:p>
          <a:p>
            <a:r>
              <a:rPr lang="en-US" dirty="0"/>
              <a:t>Types of file organization are as follows:</a:t>
            </a:r>
          </a:p>
          <a:p>
            <a:pPr lvl="1"/>
            <a:r>
              <a:rPr lang="en-US" dirty="0" smtClean="0"/>
              <a:t>Sequential </a:t>
            </a:r>
            <a:r>
              <a:rPr lang="en-US" dirty="0"/>
              <a:t>file organization</a:t>
            </a:r>
          </a:p>
          <a:p>
            <a:pPr lvl="1"/>
            <a:r>
              <a:rPr lang="en-US" dirty="0" smtClean="0"/>
              <a:t>Heap </a:t>
            </a:r>
            <a:r>
              <a:rPr lang="en-US" dirty="0"/>
              <a:t>file organization</a:t>
            </a:r>
          </a:p>
          <a:p>
            <a:pPr lvl="1"/>
            <a:r>
              <a:rPr lang="en-US" dirty="0" smtClean="0"/>
              <a:t>Hash </a:t>
            </a:r>
            <a:r>
              <a:rPr lang="en-US" dirty="0"/>
              <a:t>file organization</a:t>
            </a:r>
          </a:p>
        </p:txBody>
      </p:sp>
    </p:spTree>
    <p:extLst>
      <p:ext uri="{BB962C8B-B14F-4D97-AF65-F5344CB8AC3E}">
        <p14:creationId xmlns="" xmlns:p14="http://schemas.microsoft.com/office/powerpoint/2010/main" val="82771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File Organization</a:t>
            </a:r>
          </a:p>
        </p:txBody>
      </p:sp>
      <p:sp>
        <p:nvSpPr>
          <p:cNvPr id="3" name="Content Placeholder 2"/>
          <p:cNvSpPr>
            <a:spLocks noGrp="1"/>
          </p:cNvSpPr>
          <p:nvPr>
            <p:ph idx="1"/>
          </p:nvPr>
        </p:nvSpPr>
        <p:spPr/>
        <p:txBody>
          <a:bodyPr/>
          <a:lstStyle/>
          <a:p>
            <a:r>
              <a:rPr lang="en-US" dirty="0"/>
              <a:t>This method is the easiest method for file organization. </a:t>
            </a:r>
            <a:endParaRPr lang="en-US" dirty="0" smtClean="0"/>
          </a:p>
          <a:p>
            <a:r>
              <a:rPr lang="en-US" dirty="0" smtClean="0"/>
              <a:t>In </a:t>
            </a:r>
            <a:r>
              <a:rPr lang="en-US" dirty="0"/>
              <a:t>this </a:t>
            </a:r>
            <a:r>
              <a:rPr lang="en-US" dirty="0" smtClean="0"/>
              <a:t>method, files </a:t>
            </a:r>
            <a:r>
              <a:rPr lang="en-US" dirty="0"/>
              <a:t>are stored sequentially. </a:t>
            </a:r>
            <a:endParaRPr lang="en-US" dirty="0" smtClean="0"/>
          </a:p>
          <a:p>
            <a:r>
              <a:rPr lang="en-US" dirty="0" smtClean="0"/>
              <a:t>This </a:t>
            </a:r>
            <a:r>
              <a:rPr lang="en-US" dirty="0"/>
              <a:t>method can be implemented in </a:t>
            </a:r>
            <a:r>
              <a:rPr lang="en-US" dirty="0" smtClean="0"/>
              <a:t>two ways:</a:t>
            </a:r>
          </a:p>
          <a:p>
            <a:pPr lvl="1"/>
            <a:r>
              <a:rPr lang="en-US" dirty="0" smtClean="0"/>
              <a:t>Pile file method</a:t>
            </a:r>
          </a:p>
          <a:p>
            <a:pPr lvl="1"/>
            <a:r>
              <a:rPr lang="en-US" dirty="0" smtClean="0"/>
              <a:t>Sorted file method</a:t>
            </a:r>
          </a:p>
          <a:p>
            <a:endParaRPr lang="en-US" dirty="0"/>
          </a:p>
        </p:txBody>
      </p:sp>
    </p:spTree>
    <p:extLst>
      <p:ext uri="{BB962C8B-B14F-4D97-AF65-F5344CB8AC3E}">
        <p14:creationId xmlns="" xmlns:p14="http://schemas.microsoft.com/office/powerpoint/2010/main" val="790734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Pile File </a:t>
            </a:r>
            <a:r>
              <a:rPr lang="en-US" dirty="0" smtClean="0"/>
              <a:t>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a:t>It is a quite simple method. </a:t>
            </a:r>
            <a:endParaRPr lang="en-US" dirty="0" smtClean="0"/>
          </a:p>
          <a:p>
            <a:r>
              <a:rPr lang="en-US" dirty="0" smtClean="0"/>
              <a:t>In </a:t>
            </a:r>
            <a:r>
              <a:rPr lang="en-US" dirty="0"/>
              <a:t>this method, we store the record in </a:t>
            </a:r>
            <a:r>
              <a:rPr lang="en-US" dirty="0" smtClean="0"/>
              <a:t>a sequence</a:t>
            </a:r>
            <a:r>
              <a:rPr lang="en-US" dirty="0"/>
              <a:t>, i.e., one after another. </a:t>
            </a:r>
            <a:endParaRPr lang="en-US" dirty="0" smtClean="0"/>
          </a:p>
          <a:p>
            <a:r>
              <a:rPr lang="en-US" dirty="0" smtClean="0"/>
              <a:t>Here</a:t>
            </a:r>
            <a:r>
              <a:rPr lang="en-US" dirty="0"/>
              <a:t>, the record will be </a:t>
            </a:r>
            <a:r>
              <a:rPr lang="en-US" dirty="0" smtClean="0"/>
              <a:t>inserted in </a:t>
            </a:r>
            <a:r>
              <a:rPr lang="en-US" dirty="0"/>
              <a:t>the order in which they are inserted into tables.</a:t>
            </a:r>
          </a:p>
          <a:p>
            <a:r>
              <a:rPr lang="en-US" dirty="0" smtClean="0"/>
              <a:t>In </a:t>
            </a:r>
            <a:r>
              <a:rPr lang="en-US" dirty="0"/>
              <a:t>case of updating or deleting of any record, the record will </a:t>
            </a:r>
            <a:r>
              <a:rPr lang="en-US" dirty="0" smtClean="0"/>
              <a:t>be searched </a:t>
            </a:r>
            <a:r>
              <a:rPr lang="en-US" dirty="0"/>
              <a:t>in the memory blocks. </a:t>
            </a:r>
            <a:endParaRPr lang="en-US" dirty="0" smtClean="0"/>
          </a:p>
          <a:p>
            <a:r>
              <a:rPr lang="en-US" dirty="0" smtClean="0"/>
              <a:t>When </a:t>
            </a:r>
            <a:r>
              <a:rPr lang="en-US" dirty="0"/>
              <a:t>it is found, then it will </a:t>
            </a:r>
            <a:r>
              <a:rPr lang="en-US" dirty="0" smtClean="0"/>
              <a:t>be marked </a:t>
            </a:r>
            <a:r>
              <a:rPr lang="en-US" dirty="0"/>
              <a:t>for deleting, and the new record is inserted.</a:t>
            </a:r>
          </a:p>
        </p:txBody>
      </p:sp>
    </p:spTree>
    <p:extLst>
      <p:ext uri="{BB962C8B-B14F-4D97-AF65-F5344CB8AC3E}">
        <p14:creationId xmlns="" xmlns:p14="http://schemas.microsoft.com/office/powerpoint/2010/main" val="3868721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1549" y="274638"/>
            <a:ext cx="9026251" cy="6354762"/>
          </a:xfrm>
          <a:prstGeom prst="rect">
            <a:avLst/>
          </a:prstGeom>
        </p:spPr>
      </p:pic>
    </p:spTree>
    <p:extLst>
      <p:ext uri="{BB962C8B-B14F-4D97-AF65-F5344CB8AC3E}">
        <p14:creationId xmlns="" xmlns:p14="http://schemas.microsoft.com/office/powerpoint/2010/main" val="887343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Sorted File </a:t>
            </a:r>
            <a:r>
              <a:rPr lang="en-US" dirty="0" smtClean="0"/>
              <a:t>Method</a:t>
            </a:r>
            <a:endParaRPr lang="en-US" dirty="0"/>
          </a:p>
        </p:txBody>
      </p:sp>
      <p:sp>
        <p:nvSpPr>
          <p:cNvPr id="3" name="Content Placeholder 2"/>
          <p:cNvSpPr>
            <a:spLocks noGrp="1"/>
          </p:cNvSpPr>
          <p:nvPr>
            <p:ph idx="1"/>
          </p:nvPr>
        </p:nvSpPr>
        <p:spPr/>
        <p:txBody>
          <a:bodyPr>
            <a:normAutofit fontScale="92500"/>
          </a:bodyPr>
          <a:lstStyle/>
          <a:p>
            <a:r>
              <a:rPr lang="en-US" dirty="0"/>
              <a:t>In this method, the new record is always inserted at the file's </a:t>
            </a:r>
            <a:r>
              <a:rPr lang="en-US" dirty="0" smtClean="0"/>
              <a:t>end, and </a:t>
            </a:r>
            <a:r>
              <a:rPr lang="en-US" dirty="0"/>
              <a:t>then it will sort the sequence in ascending or descending order.</a:t>
            </a:r>
          </a:p>
          <a:p>
            <a:r>
              <a:rPr lang="en-US" dirty="0"/>
              <a:t>Sorting of records is based on any primary key or any other key</a:t>
            </a:r>
            <a:r>
              <a:rPr lang="en-US" dirty="0" smtClean="0"/>
              <a:t>.</a:t>
            </a:r>
          </a:p>
          <a:p>
            <a:r>
              <a:rPr lang="en-US" dirty="0"/>
              <a:t>In the case of modification of any record, it will update the </a:t>
            </a:r>
            <a:r>
              <a:rPr lang="en-US" dirty="0" smtClean="0"/>
              <a:t>record and </a:t>
            </a:r>
            <a:r>
              <a:rPr lang="en-US" dirty="0"/>
              <a:t>then sort the file, and lastly, the updated record is placed in </a:t>
            </a:r>
            <a:r>
              <a:rPr lang="en-US" dirty="0" smtClean="0"/>
              <a:t>the right </a:t>
            </a:r>
            <a:r>
              <a:rPr lang="en-US" dirty="0"/>
              <a:t>place.</a:t>
            </a:r>
          </a:p>
        </p:txBody>
      </p:sp>
    </p:spTree>
    <p:extLst>
      <p:ext uri="{BB962C8B-B14F-4D97-AF65-F5344CB8AC3E}">
        <p14:creationId xmlns="" xmlns:p14="http://schemas.microsoft.com/office/powerpoint/2010/main" val="695992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274638"/>
            <a:ext cx="9144000" cy="6583362"/>
          </a:xfrm>
          <a:prstGeom prst="rect">
            <a:avLst/>
          </a:prstGeom>
        </p:spPr>
      </p:pic>
    </p:spTree>
    <p:extLst>
      <p:ext uri="{BB962C8B-B14F-4D97-AF65-F5344CB8AC3E}">
        <p14:creationId xmlns="" xmlns:p14="http://schemas.microsoft.com/office/powerpoint/2010/main" val="287112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3091</TotalTime>
  <Words>2222</Words>
  <Application>Microsoft Office PowerPoint</Application>
  <PresentationFormat>On-screen Show (4:3)</PresentationFormat>
  <Paragraphs>142</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File Organization</vt:lpstr>
      <vt:lpstr>File Organization</vt:lpstr>
      <vt:lpstr>File Organization</vt:lpstr>
      <vt:lpstr>Types of file organization</vt:lpstr>
      <vt:lpstr>Sequential File Organization</vt:lpstr>
      <vt:lpstr>1. Pile File Method</vt:lpstr>
      <vt:lpstr>Slide 7</vt:lpstr>
      <vt:lpstr>2. Sorted File Method</vt:lpstr>
      <vt:lpstr>Slide 9</vt:lpstr>
      <vt:lpstr>Pros of sequential file organization</vt:lpstr>
      <vt:lpstr>Cons of sequential file organization</vt:lpstr>
      <vt:lpstr>Heap file organization</vt:lpstr>
      <vt:lpstr>Slide 13</vt:lpstr>
      <vt:lpstr>Slide 14</vt:lpstr>
      <vt:lpstr>Slide 15</vt:lpstr>
      <vt:lpstr>Pros of Heap file organization</vt:lpstr>
      <vt:lpstr>Cons of Heap file organization</vt:lpstr>
      <vt:lpstr>Hash File Organization</vt:lpstr>
      <vt:lpstr>Slide 19</vt:lpstr>
      <vt:lpstr>Slide 20</vt:lpstr>
      <vt:lpstr>Slide 21</vt:lpstr>
      <vt:lpstr>Slide 22</vt:lpstr>
      <vt:lpstr>Slide 23</vt:lpstr>
      <vt:lpstr>Slide 24</vt:lpstr>
      <vt:lpstr>Below given diagram clearly depicts how hash function work:  </vt:lpstr>
      <vt:lpstr>Static Hashing </vt:lpstr>
      <vt:lpstr>Operation </vt:lpstr>
      <vt:lpstr>Slide 28</vt:lpstr>
      <vt:lpstr>Slide 29</vt:lpstr>
      <vt:lpstr>Slide 30</vt:lpstr>
      <vt:lpstr>Slide 31</vt:lpstr>
      <vt:lpstr>Dynamic Hashing </vt:lpstr>
      <vt:lpstr>Contd..</vt:lpstr>
      <vt:lpstr>Slide 34</vt:lpstr>
      <vt:lpstr>Indexing</vt:lpstr>
      <vt:lpstr>Purpose of Indexing</vt:lpstr>
      <vt:lpstr>Ordered Indices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Organization</dc:title>
  <dc:creator>ASHU</dc:creator>
  <cp:lastModifiedBy>ADMIN</cp:lastModifiedBy>
  <cp:revision>19</cp:revision>
  <dcterms:created xsi:type="dcterms:W3CDTF">2006-08-16T00:00:00Z</dcterms:created>
  <dcterms:modified xsi:type="dcterms:W3CDTF">2023-05-05T05:22:36Z</dcterms:modified>
</cp:coreProperties>
</file>