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66" r:id="rId2"/>
  </p:sldMasterIdLst>
  <p:notesMasterIdLst>
    <p:notesMasterId r:id="rId35"/>
  </p:notesMasterIdLst>
  <p:sldIdLst>
    <p:sldId id="256" r:id="rId3"/>
    <p:sldId id="305" r:id="rId4"/>
    <p:sldId id="306" r:id="rId5"/>
    <p:sldId id="307" r:id="rId6"/>
    <p:sldId id="308" r:id="rId7"/>
    <p:sldId id="32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04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77" r:id="rId27"/>
    <p:sldId id="279" r:id="rId28"/>
    <p:sldId id="278" r:id="rId29"/>
    <p:sldId id="280" r:id="rId30"/>
    <p:sldId id="281" r:id="rId31"/>
    <p:sldId id="282" r:id="rId32"/>
    <p:sldId id="283" r:id="rId33"/>
    <p:sldId id="28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 autoAdjust="0"/>
    <p:restoredTop sz="94628" autoAdjust="0"/>
  </p:normalViewPr>
  <p:slideViewPr>
    <p:cSldViewPr>
      <p:cViewPr>
        <p:scale>
          <a:sx n="77" d="100"/>
          <a:sy n="77" d="100"/>
        </p:scale>
        <p:origin x="-116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1394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18C07-4FDA-4EDA-A7B2-03BDC143FF2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0FF94-1773-42AF-A6FB-3A3094971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7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0FF94-1773-42AF-A6FB-3A30949717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6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69B8-E0EC-4204-B843-8A2F383A545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00E8-0F00-441F-85A1-E14EDBB48C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69B8-E0EC-4204-B843-8A2F383A545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00E8-0F00-441F-85A1-E14EDBB48C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69B8-E0EC-4204-B843-8A2F383A545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00E8-0F00-441F-85A1-E14EDBB48CF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6DB337-2B15-415C-812D-6BFB229C0AF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783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77A52-2010-4BF4-9D64-A20330333C9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75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3B4609-3A4E-4F1B-8D2A-28D560E33CA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92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998F4-EB75-4024-8A46-6077BD1ECCE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61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2B24DD-281D-4A2F-80E2-42937518110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69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ED36B5-AFE4-4BA5-AE2A-A135AAA1002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28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E814B-E95F-4F9D-9399-5C88D897FB2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720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01A6F2-CCBB-4233-B167-40D82BE0CFD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15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69B8-E0EC-4204-B843-8A2F383A545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00E8-0F00-441F-85A1-E14EDBB48C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BC1993-20D4-4958-A801-C3B00FE8F9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72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654AF5-C7C8-45AE-B96A-C0E7236DB42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05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3AFEE-6145-4073-AA4E-FB6F034B1EA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164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E73AA37-7FE9-4644-BB69-C8FCBFFFC70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4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F5E343C-8971-4446-9C90-4FF04189D1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76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69B8-E0EC-4204-B843-8A2F383A545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00E8-0F00-441F-85A1-E14EDBB48C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69B8-E0EC-4204-B843-8A2F383A545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00E8-0F00-441F-85A1-E14EDBB48C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69B8-E0EC-4204-B843-8A2F383A545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00E8-0F00-441F-85A1-E14EDBB48C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69B8-E0EC-4204-B843-8A2F383A545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00E8-0F00-441F-85A1-E14EDBB48C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69B8-E0EC-4204-B843-8A2F383A545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00E8-0F00-441F-85A1-E14EDBB48C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69B8-E0EC-4204-B843-8A2F383A545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00E8-0F00-441F-85A1-E14EDBB48CF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69B8-E0EC-4204-B843-8A2F383A545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00E8-0F00-441F-85A1-E14EDBB48CF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DDE69B8-E0EC-4204-B843-8A2F383A545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46500E8-0F00-441F-85A1-E14EDBB48CF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E6715E-115F-4C81-B68F-8567460C1A66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85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7424" y="1295400"/>
            <a:ext cx="541366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Grammar Rules </a:t>
            </a:r>
            <a:endParaRPr lang="en-US" sz="6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030" name="Picture 6" descr="http://cliparts.co/cliparts/Acb/jL9/AcbjL9g9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810" y="2743200"/>
            <a:ext cx="3418890" cy="319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93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WordArt 2"/>
          <p:cNvSpPr>
            <a:spLocks noChangeArrowheads="1" noChangeShapeType="1" noTextEdit="1"/>
          </p:cNvSpPr>
          <p:nvPr/>
        </p:nvSpPr>
        <p:spPr bwMode="auto">
          <a:xfrm>
            <a:off x="3048000" y="685800"/>
            <a:ext cx="2486025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i="1" kern="1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Impact"/>
              </a:rPr>
              <a:t>Interrogative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6553200" cy="759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3200" smtClean="0">
                <a:solidFill>
                  <a:srgbClr val="000000"/>
                </a:solidFill>
              </a:rPr>
              <a:t>An interrogative sentence asks a question</a:t>
            </a:r>
            <a:r>
              <a:rPr lang="en-US" sz="4000" smtClean="0">
                <a:solidFill>
                  <a:srgbClr val="000000"/>
                </a:solidFill>
              </a:rPr>
              <a:t>.</a:t>
            </a:r>
            <a:endParaRPr lang="en-US" sz="2400" smtClean="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It ends in a</a:t>
            </a:r>
            <a:r>
              <a:rPr lang="en-US" sz="4000" smtClean="0">
                <a:solidFill>
                  <a:srgbClr val="000000"/>
                </a:solidFill>
              </a:rPr>
              <a:t> </a:t>
            </a:r>
            <a:r>
              <a:rPr lang="en-US" sz="9600" b="1" smtClean="0">
                <a:solidFill>
                  <a:srgbClr val="000000"/>
                </a:solidFill>
              </a:rPr>
              <a:t>?</a:t>
            </a:r>
            <a:r>
              <a:rPr lang="en-US" sz="2400" smtClean="0">
                <a:solidFill>
                  <a:srgbClr val="000000"/>
                </a:solidFill>
              </a:rPr>
              <a:t>mark.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3200" smtClean="0">
                <a:solidFill>
                  <a:srgbClr val="000000"/>
                </a:solidFill>
              </a:rPr>
              <a:t>Example: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3200" smtClean="0">
                <a:solidFill>
                  <a:srgbClr val="000000"/>
                </a:solidFill>
              </a:rPr>
              <a:t>Is it raining?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4000" smtClean="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4000" smtClean="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4000" b="1" smtClean="0">
              <a:solidFill>
                <a:srgbClr val="000000"/>
              </a:solidFill>
            </a:endParaRP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3581400" y="1631950"/>
          <a:ext cx="5281613" cy="522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Clip" r:id="rId4" imgW="4671360" imgH="4623120" progId="MS_ClipArt_Gallery.5">
                  <p:embed/>
                </p:oleObj>
              </mc:Choice>
              <mc:Fallback>
                <p:oleObj name="Clip" r:id="rId4" imgW="4671360" imgH="462312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31950"/>
                        <a:ext cx="5281613" cy="522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04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  <p:bldP spid="1638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09600" y="693738"/>
            <a:ext cx="8020050" cy="532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</a:rPr>
              <a:t>Now let’s take a pop quiz.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You have an answer sheet on which to record your answers.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You may use these abbreviations: dec.(declarative), imp.(imper-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ative),ex. (exclamatory), int. (interrogative).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mtClean="0">
                <a:solidFill>
                  <a:srgbClr val="000000"/>
                </a:solidFill>
              </a:rPr>
              <a:t>Have you made a decision yet?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mtClean="0">
                <a:solidFill>
                  <a:srgbClr val="000000"/>
                </a:solidFill>
              </a:rPr>
              <a:t>The girl in the white jacket is lost.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mtClean="0">
                <a:solidFill>
                  <a:srgbClr val="000000"/>
                </a:solidFill>
              </a:rPr>
              <a:t>The Bulldogs won the game in the last three minutes!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mtClean="0">
                <a:solidFill>
                  <a:srgbClr val="000000"/>
                </a:solidFill>
              </a:rPr>
              <a:t>Give me a piece of pizza.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mtClean="0">
                <a:solidFill>
                  <a:srgbClr val="000000"/>
                </a:solidFill>
              </a:rPr>
              <a:t>I did not finish my homework.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mtClean="0">
                <a:solidFill>
                  <a:srgbClr val="000000"/>
                </a:solidFill>
              </a:rPr>
              <a:t>Where is my science book?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mtClean="0">
                <a:solidFill>
                  <a:srgbClr val="000000"/>
                </a:solidFill>
              </a:rPr>
              <a:t>Please come with me to the movies.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mtClean="0">
                <a:solidFill>
                  <a:srgbClr val="000000"/>
                </a:solidFill>
              </a:rPr>
              <a:t>I made a perfect score on this test!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mtClean="0">
                <a:solidFill>
                  <a:srgbClr val="000000"/>
                </a:solidFill>
              </a:rPr>
              <a:t>Why is John late for our date?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mtClean="0">
                <a:solidFill>
                  <a:srgbClr val="000000"/>
                </a:solidFill>
              </a:rPr>
              <a:t>Open your locker immediately.</a:t>
            </a:r>
          </a:p>
        </p:txBody>
      </p:sp>
    </p:spTree>
    <p:extLst>
      <p:ext uri="{BB962C8B-B14F-4D97-AF65-F5344CB8AC3E}">
        <p14:creationId xmlns:p14="http://schemas.microsoft.com/office/powerpoint/2010/main" val="7700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41325" y="727075"/>
            <a:ext cx="2960688" cy="702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Check your answers…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mtClean="0">
                <a:solidFill>
                  <a:srgbClr val="000000"/>
                </a:solidFill>
              </a:rPr>
              <a:t>Int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mtClean="0">
                <a:solidFill>
                  <a:srgbClr val="000000"/>
                </a:solidFill>
              </a:rPr>
              <a:t>Dec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mtClean="0">
                <a:solidFill>
                  <a:srgbClr val="000000"/>
                </a:solidFill>
              </a:rPr>
              <a:t>Ex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mtClean="0">
                <a:solidFill>
                  <a:srgbClr val="000000"/>
                </a:solidFill>
              </a:rPr>
              <a:t>Imp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mtClean="0">
                <a:solidFill>
                  <a:srgbClr val="000000"/>
                </a:solidFill>
              </a:rPr>
              <a:t>Dec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mtClean="0">
                <a:solidFill>
                  <a:srgbClr val="000000"/>
                </a:solidFill>
              </a:rPr>
              <a:t>Int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mtClean="0">
                <a:solidFill>
                  <a:srgbClr val="000000"/>
                </a:solidFill>
              </a:rPr>
              <a:t>Imp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mtClean="0">
                <a:solidFill>
                  <a:srgbClr val="000000"/>
                </a:solidFill>
              </a:rPr>
              <a:t>Ex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mtClean="0">
                <a:solidFill>
                  <a:srgbClr val="000000"/>
                </a:solidFill>
              </a:rPr>
              <a:t>In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mtClean="0">
                <a:solidFill>
                  <a:srgbClr val="000000"/>
                </a:solidFill>
              </a:rPr>
              <a:t>Imp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657600" y="1295400"/>
            <a:ext cx="4951413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</a:rPr>
              <a:t>0-1 mistakes EXCELLENT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</a:rPr>
              <a:t>2-3 mistakes GOOD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</a:rPr>
              <a:t>4-5 mistakes FAIR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</a:rPr>
              <a:t>More than 5 mistakes…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</a:rPr>
              <a:t> view slide show again</a:t>
            </a:r>
          </a:p>
        </p:txBody>
      </p:sp>
    </p:spTree>
    <p:extLst>
      <p:ext uri="{BB962C8B-B14F-4D97-AF65-F5344CB8AC3E}">
        <p14:creationId xmlns:p14="http://schemas.microsoft.com/office/powerpoint/2010/main" val="5625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279525" y="727075"/>
            <a:ext cx="7707313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By using the four types of sentences in your writing, you can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make your paragraphs more interesting.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Read the sample paragraph below.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     </a:t>
            </a:r>
            <a:r>
              <a:rPr lang="en-US" sz="2400" i="1" smtClean="0">
                <a:solidFill>
                  <a:srgbClr val="000000"/>
                </a:solidFill>
              </a:rPr>
              <a:t>My favorite type of fast food is pizza. I could eat pizza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smtClean="0">
                <a:solidFill>
                  <a:srgbClr val="000000"/>
                </a:solidFill>
              </a:rPr>
              <a:t>morning, noon, or night. Pepperoni is my number one choice.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smtClean="0">
                <a:solidFill>
                  <a:srgbClr val="000000"/>
                </a:solidFill>
              </a:rPr>
              <a:t>I also like double cheese on top. I wish I could order a pizza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smtClean="0">
                <a:solidFill>
                  <a:srgbClr val="000000"/>
                </a:solidFill>
              </a:rPr>
              <a:t>right now.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i="1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Boring, right? Let’s see how we can use the four types of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sentences and make it more interesting to the reader.</a:t>
            </a:r>
            <a:endParaRPr lang="en-US" sz="2400" i="1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93725" y="650875"/>
            <a:ext cx="816927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 smtClean="0">
                <a:solidFill>
                  <a:srgbClr val="000000"/>
                </a:solidFill>
              </a:rPr>
              <a:t>	</a:t>
            </a:r>
            <a:r>
              <a:rPr lang="en-US" sz="2400" b="1" i="1" dirty="0" smtClean="0">
                <a:solidFill>
                  <a:srgbClr val="FF0000"/>
                </a:solidFill>
                <a:latin typeface="Comic Sans MS" pitchFamily="66" charset="0"/>
              </a:rPr>
              <a:t>What is your favorite type of fast food?</a:t>
            </a:r>
            <a:r>
              <a:rPr lang="en-US" sz="2400" b="1" i="1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2400" b="1" i="1" dirty="0" smtClean="0">
                <a:solidFill>
                  <a:srgbClr val="3333CC"/>
                </a:solidFill>
                <a:latin typeface="Comic Sans MS" pitchFamily="66" charset="0"/>
              </a:rPr>
              <a:t>My favorite is pizza. I just love pepperoni and double cheese.</a:t>
            </a:r>
            <a:r>
              <a:rPr lang="en-US" sz="2400" b="1" i="1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2400" b="1" i="1" dirty="0" smtClean="0">
                <a:solidFill>
                  <a:srgbClr val="CC0000"/>
                </a:solidFill>
                <a:latin typeface="Comic Sans MS" pitchFamily="66" charset="0"/>
              </a:rPr>
              <a:t>Sometimes  I think I could eat pizza morning, noon and night!</a:t>
            </a:r>
            <a:r>
              <a:rPr lang="en-US" sz="2400" b="1" i="1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2400" b="1" i="1" dirty="0" smtClean="0">
                <a:solidFill>
                  <a:srgbClr val="3333CC"/>
                </a:solidFill>
                <a:latin typeface="Comic Sans MS" pitchFamily="66" charset="0"/>
              </a:rPr>
              <a:t>All of this talk about pizza is making me hungry.</a:t>
            </a:r>
            <a:r>
              <a:rPr lang="en-US" sz="2400" b="1" i="1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2400" b="1" i="1" dirty="0" smtClean="0">
                <a:solidFill>
                  <a:srgbClr val="FF9900"/>
                </a:solidFill>
                <a:latin typeface="Comic Sans MS" pitchFamily="66" charset="0"/>
              </a:rPr>
              <a:t>Let’s order a pizza now.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 i="1" dirty="0" smtClean="0">
              <a:solidFill>
                <a:srgbClr val="FF99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i="1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This is more interesting, right? In this sample we used the four different types of sentences. They provided emotion, excitement, pizzazz to our paragraph.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i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4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88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Use </a:t>
            </a:r>
            <a:r>
              <a:rPr lang="en-US" sz="2800" dirty="0"/>
              <a:t>a comma to join 2 independent clauses by a comma and a coordinating conjunction (and, but, or, for, nor, so</a:t>
            </a:r>
            <a:r>
              <a:rPr lang="en-US" sz="2800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Road construction can be inconvenient, but it is necessary.</a:t>
            </a:r>
          </a:p>
          <a:p>
            <a:r>
              <a:rPr lang="en-US" sz="2400" dirty="0"/>
              <a:t>The new house has a large fenced backyard, so I am sure our dog will enjoy it.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0"/>
            <a:ext cx="1905000" cy="2507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2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7212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To get a good grade, you must complete all your assignments.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Because Dad caught the chicken pox, we canceled our vacation.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After the wedding, the guests attended the reception.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858962"/>
          </a:xfrm>
        </p:spPr>
        <p:txBody>
          <a:bodyPr>
            <a:noAutofit/>
          </a:bodyPr>
          <a:lstStyle/>
          <a:p>
            <a:r>
              <a:rPr lang="en-US" sz="2800" b="0" i="1" dirty="0" smtClean="0"/>
              <a:t>Use a comma after an introductory phrase, prepositional phrase, or dependent clause.</a:t>
            </a:r>
            <a:endParaRPr lang="en-US" sz="2800" b="0" i="1" dirty="0"/>
          </a:p>
        </p:txBody>
      </p:sp>
    </p:spTree>
    <p:extLst>
      <p:ext uri="{BB962C8B-B14F-4D97-AF65-F5344CB8AC3E}">
        <p14:creationId xmlns:p14="http://schemas.microsoft.com/office/powerpoint/2010/main" val="61441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On </a:t>
            </a:r>
            <a:r>
              <a:rPr lang="en-US" sz="2400" dirty="0"/>
              <a:t>her vacation, Lisa visited Greece, Spain, and Italy.</a:t>
            </a:r>
          </a:p>
          <a:p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their speeches, many of the candidates promised to help protect the environment, bring about world peace, and end world hunger.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336844" cy="2209800"/>
          </a:xfrm>
        </p:spPr>
        <p:txBody>
          <a:bodyPr>
            <a:noAutofit/>
          </a:bodyPr>
          <a:lstStyle/>
          <a:p>
            <a:r>
              <a:rPr lang="en-US" sz="2400" b="0" i="1" dirty="0"/>
              <a:t>Use a comma to separate elements in a series. Although there is no set rule that requires a comma before the last item in a series, it seems to be a general academic convention to include it. The examples below demonstrate this trend.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43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8229600" cy="3840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2800" dirty="0" smtClean="0"/>
          </a:p>
          <a:p>
            <a:endParaRPr lang="en-US" sz="2400" dirty="0" smtClean="0"/>
          </a:p>
          <a:p>
            <a:r>
              <a:rPr lang="en-US" sz="2400" dirty="0" smtClean="0"/>
              <a:t>John's truck, a red Chevrolet, needs new tires.</a:t>
            </a:r>
          </a:p>
          <a:p>
            <a:endParaRPr lang="en-US" sz="2400" dirty="0" smtClean="0"/>
          </a:p>
          <a:p>
            <a:r>
              <a:rPr lang="en-US" sz="2400" dirty="0" smtClean="0"/>
              <a:t>When he realized he had overslept, Matt rushed to his car and hurried to work.</a:t>
            </a:r>
          </a:p>
          <a:p>
            <a:endParaRPr lang="en-US" sz="2400" dirty="0" smtClean="0"/>
          </a:p>
          <a:p>
            <a:r>
              <a:rPr lang="en-US" sz="2400" dirty="0" smtClean="0"/>
              <a:t>Use a comma between coordinate adjectives (adjectives that are equal and reversible).</a:t>
            </a:r>
          </a:p>
          <a:p>
            <a:endParaRPr lang="en-US" sz="2400" dirty="0" smtClean="0"/>
          </a:p>
          <a:p>
            <a:r>
              <a:rPr lang="en-US" sz="2400" dirty="0" smtClean="0"/>
              <a:t>The irritable, fidgety crowd waited impatiently for the rally speeches to begin.</a:t>
            </a:r>
          </a:p>
          <a:p>
            <a:endParaRPr lang="en-US" sz="2400" dirty="0" smtClean="0"/>
          </a:p>
          <a:p>
            <a:r>
              <a:rPr lang="en-US" sz="2400" dirty="0" smtClean="0"/>
              <a:t>The sturdy, compact suitcase made a perfect gift.</a:t>
            </a:r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2468562"/>
          </a:xfrm>
        </p:spPr>
        <p:txBody>
          <a:bodyPr>
            <a:noAutofit/>
          </a:bodyPr>
          <a:lstStyle/>
          <a:p>
            <a:r>
              <a:rPr lang="en-US" sz="2400" b="0" i="1" dirty="0" smtClean="0"/>
              <a:t>Use a comma to separate nonessential elements from a sentence. More specifically, when a sentence includes information that is not crucial to the message or intent of the sentence, enclose it in or separate it by commas.</a:t>
            </a:r>
            <a:endParaRPr 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285924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989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305800" cy="3840163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For example, the Red Sox, Yankees, and Indians are popular baseball teams.</a:t>
            </a:r>
          </a:p>
          <a:p>
            <a:endParaRPr lang="en-US" sz="2400" dirty="0" smtClean="0"/>
          </a:p>
          <a:p>
            <a:r>
              <a:rPr lang="en-US" sz="2400" dirty="0" smtClean="0"/>
              <a:t>If you really want to get a good grade this semester, however, you must complete all assignments, attend class, and study your notes.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305800" cy="2620962"/>
          </a:xfrm>
        </p:spPr>
        <p:txBody>
          <a:bodyPr>
            <a:noAutofit/>
          </a:bodyPr>
          <a:lstStyle/>
          <a:p>
            <a:r>
              <a:rPr lang="en-US" sz="2400" b="0" i="1" dirty="0"/>
              <a:t>Use a comma after a transitional element (however, therefore, nonetheless, also, otherwise, finally, instead, thus, of course, above all, for example, in other words, as a result, on the other hand, in conclusion, in addition</a:t>
            </a:r>
            <a:r>
              <a:rPr lang="en-US" sz="2400" b="0" i="1" dirty="0" smtClean="0"/>
              <a:t>).</a:t>
            </a:r>
            <a:endParaRPr 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11950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"Yes," she promised. Todd replied, saying, "I will be back this afternoon."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Use a comma with quoted words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778956"/>
            <a:ext cx="3107796" cy="24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93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r>
              <a:rPr lang="en-US" dirty="0" smtClean="0"/>
              <a:t>October 25, 1999</a:t>
            </a:r>
          </a:p>
          <a:p>
            <a:r>
              <a:rPr lang="en-US" dirty="0" smtClean="0"/>
              <a:t>Monday, October 25, 1999</a:t>
            </a:r>
          </a:p>
          <a:p>
            <a:r>
              <a:rPr lang="en-US" dirty="0" smtClean="0"/>
              <a:t>25 October 1999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/>
          </a:bodyPr>
          <a:lstStyle/>
          <a:p>
            <a:r>
              <a:rPr lang="en-US" dirty="0" smtClean="0"/>
              <a:t>Use a comma in a date.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115330"/>
            <a:ext cx="3619106" cy="242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5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r>
              <a:rPr lang="en-US" dirty="0" smtClean="0"/>
              <a:t>15,000,000</a:t>
            </a:r>
          </a:p>
          <a:p>
            <a:r>
              <a:rPr lang="en-US" dirty="0" smtClean="0"/>
              <a:t>1614 High Street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 comma in a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88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Pam Smith, MD</a:t>
            </a:r>
          </a:p>
          <a:p>
            <a:r>
              <a:rPr lang="en-US" sz="2400" dirty="0" smtClean="0"/>
              <a:t>Mike Rose, Chief Financial Officer for Operations, reported the quarter's earnings.</a:t>
            </a:r>
          </a:p>
          <a:p>
            <a:r>
              <a:rPr lang="en-US" sz="2400" dirty="0" smtClean="0"/>
              <a:t>Use a comma to separate a city name from the state.</a:t>
            </a:r>
          </a:p>
          <a:p>
            <a:r>
              <a:rPr lang="en-US" sz="2400" dirty="0" smtClean="0"/>
              <a:t>West Lafayette, Indiana</a:t>
            </a:r>
          </a:p>
          <a:p>
            <a:r>
              <a:rPr lang="en-US" sz="2400" dirty="0" smtClean="0"/>
              <a:t>Dallas, Texas</a:t>
            </a:r>
          </a:p>
          <a:p>
            <a:r>
              <a:rPr lang="en-US" sz="2400" dirty="0" smtClean="0"/>
              <a:t>Avoid comma splices (two independent clauses joined only by a comma). Instead, separate the clauses with a period, with a comma followed by a coordinating conjunction, or with a semicolon.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 comma in a personal title.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3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60" y="2057400"/>
            <a:ext cx="8229600" cy="4297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1. We use a period at the end of sentences that </a:t>
            </a:r>
            <a:r>
              <a:rPr lang="en-US" sz="2800" dirty="0" err="1" smtClean="0"/>
              <a:t>arestatements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A statement is a sentence that states, or tells, something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000" b="1" u="sng" dirty="0" smtClean="0"/>
              <a:t>Examples:</a:t>
            </a:r>
          </a:p>
          <a:p>
            <a:pPr marL="0" indent="0" algn="ctr">
              <a:buNone/>
            </a:pPr>
            <a:r>
              <a:rPr lang="en-US" sz="2600" dirty="0" smtClean="0"/>
              <a:t>•I like to eat pizza.</a:t>
            </a:r>
          </a:p>
          <a:p>
            <a:pPr marL="0" indent="0" algn="ctr">
              <a:buNone/>
            </a:pPr>
            <a:r>
              <a:rPr lang="en-US" sz="2600" dirty="0" smtClean="0"/>
              <a:t>•School starts on Wednesday.</a:t>
            </a:r>
          </a:p>
          <a:p>
            <a:pPr marL="0" indent="0" algn="ctr">
              <a:buNone/>
            </a:pPr>
            <a:r>
              <a:rPr lang="en-US" sz="2600" dirty="0" smtClean="0"/>
              <a:t>•The baby's name is Grace.</a:t>
            </a:r>
          </a:p>
          <a:p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When to use periods   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352800"/>
            <a:ext cx="210766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181914" y="457200"/>
            <a:ext cx="5904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erlin Sans FB" panose="020E0602020502020306" pitchFamily="34" charset="0"/>
              </a:rPr>
              <a:t>.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89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An indirect question is a question that is said as a statement. It uses a period instead of a question mark.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b="1" u="sng" dirty="0" smtClean="0"/>
              <a:t>Examples:</a:t>
            </a:r>
          </a:p>
          <a:p>
            <a:pPr marL="0" indent="0" algn="ctr">
              <a:buNone/>
            </a:pPr>
            <a:r>
              <a:rPr lang="en-US" sz="2800" dirty="0" smtClean="0"/>
              <a:t>•She asked me why I didn't go to school yesterday.</a:t>
            </a:r>
          </a:p>
          <a:p>
            <a:pPr marL="0" indent="0" algn="ctr">
              <a:buNone/>
            </a:pPr>
            <a:r>
              <a:rPr lang="en-US" sz="2800" dirty="0" smtClean="0"/>
              <a:t>•I wondered why Bob wasn't there.</a:t>
            </a:r>
          </a:p>
          <a:p>
            <a:pPr marL="0" indent="0" algn="ctr">
              <a:buNone/>
            </a:pPr>
            <a:r>
              <a:rPr lang="en-US" sz="2800" dirty="0" smtClean="0"/>
              <a:t>•Tim asked about that book.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/>
          </a:bodyPr>
          <a:lstStyle/>
          <a:p>
            <a:r>
              <a:rPr lang="en-US" sz="2800" b="0" i="1" dirty="0" smtClean="0"/>
              <a:t>3. We use a period at the end of sentences that are indirect questions.</a:t>
            </a:r>
            <a:endParaRPr lang="en-US" sz="2800" b="0" i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69" y="4572000"/>
            <a:ext cx="1100114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173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command is a sentence that tells someone to do something.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2800" b="1" u="sng" dirty="0" smtClean="0"/>
              <a:t>Examples:</a:t>
            </a:r>
          </a:p>
          <a:p>
            <a:pPr marL="0" indent="0" algn="ctr">
              <a:buNone/>
            </a:pPr>
            <a:r>
              <a:rPr lang="en-US" sz="2800" dirty="0" smtClean="0"/>
              <a:t>•Pick up the blue ball.</a:t>
            </a:r>
          </a:p>
          <a:p>
            <a:pPr marL="0" indent="0" algn="ctr">
              <a:buNone/>
            </a:pPr>
            <a:r>
              <a:rPr lang="en-US" sz="2800" dirty="0" smtClean="0"/>
              <a:t>•Turn left at the next light.</a:t>
            </a:r>
          </a:p>
          <a:p>
            <a:pPr marL="0" indent="0" algn="ctr">
              <a:buNone/>
            </a:pPr>
            <a:r>
              <a:rPr lang="en-US" sz="2800" dirty="0" smtClean="0"/>
              <a:t>•Hand me the pencil.</a:t>
            </a:r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0" i="1" dirty="0" smtClean="0"/>
              <a:t>2. We use a period at the end of sentences that are commands.</a:t>
            </a:r>
            <a:endParaRPr lang="en-US" sz="3200" b="0" i="1" dirty="0"/>
          </a:p>
        </p:txBody>
      </p:sp>
    </p:spTree>
    <p:extLst>
      <p:ext uri="{BB962C8B-B14F-4D97-AF65-F5344CB8AC3E}">
        <p14:creationId xmlns:p14="http://schemas.microsoft.com/office/powerpoint/2010/main" val="294245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An abbreviation is a shortened version of a word or words.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b="1" u="sng" dirty="0" smtClean="0"/>
              <a:t>Examples:</a:t>
            </a:r>
          </a:p>
          <a:p>
            <a:pPr marL="0" indent="0" algn="ctr">
              <a:buNone/>
            </a:pPr>
            <a:r>
              <a:rPr lang="en-US" sz="2800" dirty="0" smtClean="0"/>
              <a:t>•United States of America is abbreviated U.S.A.</a:t>
            </a:r>
          </a:p>
          <a:p>
            <a:pPr marL="0" indent="0" algn="ctr">
              <a:buNone/>
            </a:pPr>
            <a:r>
              <a:rPr lang="en-US" sz="2800" dirty="0" smtClean="0"/>
              <a:t>•Mr. is the abbreviation for Mister.</a:t>
            </a:r>
          </a:p>
          <a:p>
            <a:pPr marL="0" indent="0" algn="ctr">
              <a:buNone/>
            </a:pPr>
            <a:r>
              <a:rPr lang="en-US" sz="2800" dirty="0" smtClean="0"/>
              <a:t>•Rd. is the abbreviation for road.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We use periods in abbreviations.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/>
              <a:t>Examples:</a:t>
            </a:r>
          </a:p>
          <a:p>
            <a:pPr marL="0" indent="0" algn="ctr">
              <a:buNone/>
            </a:pPr>
            <a:r>
              <a:rPr lang="en-US" smtClean="0"/>
              <a:t>•</a:t>
            </a:r>
            <a:r>
              <a:rPr lang="en-US" dirty="0" smtClean="0"/>
              <a:t>www.dictionary.com</a:t>
            </a:r>
          </a:p>
          <a:p>
            <a:pPr marL="0" indent="0" algn="ctr">
              <a:buNone/>
            </a:pPr>
            <a:r>
              <a:rPr lang="en-US" dirty="0" smtClean="0"/>
              <a:t>•www.learnersdictionary.com</a:t>
            </a:r>
          </a:p>
          <a:p>
            <a:pPr marL="0" indent="0" algn="ctr">
              <a:buNone/>
            </a:pPr>
            <a:r>
              <a:rPr lang="en-US" dirty="0" smtClean="0"/>
              <a:t>•www.really-learn-english.com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5. We use periods in website addresses.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892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1) Do not put a space before a period used to end a sentence.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•Correct: The shirt is blue.</a:t>
            </a:r>
          </a:p>
          <a:p>
            <a:pPr marL="0" indent="0">
              <a:buNone/>
            </a:pPr>
            <a:r>
              <a:rPr lang="en-US" dirty="0" smtClean="0"/>
              <a:t>•Incorrect: The shirt is blue.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2) Do put one space after the period if it is followed by another sentence.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•Correct: I am driving to the city. The city is north of here.</a:t>
            </a:r>
          </a:p>
          <a:p>
            <a:pPr marL="0" indent="0">
              <a:buNone/>
            </a:pPr>
            <a:r>
              <a:rPr lang="en-US" dirty="0" smtClean="0"/>
              <a:t>•Incorrect: I am driving to the city. The city is north of here.</a:t>
            </a:r>
          </a:p>
          <a:p>
            <a:pPr marL="0" indent="0">
              <a:buNone/>
            </a:pPr>
            <a:r>
              <a:rPr lang="en-US" dirty="0" smtClean="0"/>
              <a:t>•Incorrect: I am driving to the city. The city is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to use a period in sentences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1) If you do not use a period at the end of a sentence, each sentence will run into the next. That would create confusion for the speaker or reader. The period signals the end of a thought.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b="1" u="sng" dirty="0" smtClean="0"/>
              <a:t>Example without periods:</a:t>
            </a:r>
          </a:p>
          <a:p>
            <a:pPr marL="0" indent="0" algn="ctr">
              <a:buNone/>
            </a:pPr>
            <a:r>
              <a:rPr lang="en-US" dirty="0" smtClean="0"/>
              <a:t>•I visited my friend in the city she lives with her mom they rent an apartment on the south side of town we had a nice visit I hope I can return next year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(You can breath now! :-)</a:t>
            </a:r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period important?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8862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•I visited my friend in the city. She lives with her mom. They rent an apartment on     the south side of town. We had a nice visit. I hope I can return next year.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2) Abbreviations without periods would be random letters placed together without making a word. The period or periods in an abbreviation signal to the reader that it is a shortened form of a word or words.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3) Websites will not work without periods. You must place a period in all correct places for the internet addresses to be correct.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914400"/>
            <a:ext cx="8229600" cy="1447800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bg1"/>
                </a:solidFill>
                <a:effectLst/>
                <a:latin typeface="Times New Roman"/>
                <a:ea typeface="Calibri"/>
                <a:cs typeface="Times New Roman"/>
              </a:rPr>
              <a:t>Example with periods:</a:t>
            </a:r>
            <a:r>
              <a:rPr lang="en-US" dirty="0" smtClean="0">
                <a:solidFill>
                  <a:schemeClr val="bg1"/>
                </a:solidFill>
                <a:effectLst/>
                <a:latin typeface="Times New Roman"/>
                <a:ea typeface="Calibri"/>
                <a:cs typeface="Times New Roman"/>
              </a:rPr>
              <a:t/>
            </a:r>
            <a:br>
              <a:rPr lang="en-US" dirty="0" smtClean="0">
                <a:solidFill>
                  <a:schemeClr val="bg1"/>
                </a:solidFill>
                <a:effectLst/>
                <a:latin typeface="Times New Roman"/>
                <a:ea typeface="Calibri"/>
                <a:cs typeface="Times New Roman"/>
              </a:rPr>
            </a:br>
            <a:r>
              <a:rPr lang="en-US" sz="3600" dirty="0">
                <a:solidFill>
                  <a:schemeClr val="bg1"/>
                </a:solidFill>
                <a:ea typeface="Calibri"/>
                <a:cs typeface="Times New Roman"/>
              </a:rPr>
              <a:t/>
            </a:r>
            <a:br>
              <a:rPr lang="en-US" sz="3600" dirty="0">
                <a:solidFill>
                  <a:schemeClr val="bg1"/>
                </a:solidFill>
                <a:ea typeface="Calibri"/>
                <a:cs typeface="Times New Roman"/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10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23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2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20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There are four types of sentences: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200400" y="2514600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4000" i="1" smtClean="0">
                <a:solidFill>
                  <a:srgbClr val="000000"/>
                </a:solidFill>
              </a:rPr>
              <a:t>Declarative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3200400" y="3352800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4000" i="1" smtClean="0">
                <a:solidFill>
                  <a:srgbClr val="000000"/>
                </a:solidFill>
              </a:rPr>
              <a:t>Imperative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200400" y="4267200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4000" i="1" smtClean="0">
                <a:solidFill>
                  <a:srgbClr val="000000"/>
                </a:solidFill>
              </a:rPr>
              <a:t>Exclamatory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124200" y="5257800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4000" i="1" smtClean="0">
                <a:solidFill>
                  <a:srgbClr val="000000"/>
                </a:solidFill>
              </a:rPr>
              <a:t>Interrogative</a:t>
            </a:r>
          </a:p>
        </p:txBody>
      </p:sp>
    </p:spTree>
    <p:extLst>
      <p:ext uri="{BB962C8B-B14F-4D97-AF65-F5344CB8AC3E}">
        <p14:creationId xmlns:p14="http://schemas.microsoft.com/office/powerpoint/2010/main" val="248367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/>
      <p:bldP spid="9223" grpId="0"/>
      <p:bldP spid="9224" grpId="0"/>
      <p:bldP spid="9225" grpId="0"/>
      <p:bldP spid="92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/>
              <a:t>A declarative sentence makes a statement.</a:t>
            </a:r>
          </a:p>
          <a:p>
            <a:r>
              <a:rPr lang="en-US" sz="2800"/>
              <a:t>It is punctuated by a period</a:t>
            </a:r>
            <a:r>
              <a:rPr lang="en-US" sz="4000"/>
              <a:t>.</a:t>
            </a:r>
          </a:p>
          <a:p>
            <a:r>
              <a:rPr lang="en-US" sz="2800"/>
              <a:t>Example: The dog in the neighbor’s yard is barking.</a:t>
            </a:r>
          </a:p>
        </p:txBody>
      </p:sp>
      <p:sp>
        <p:nvSpPr>
          <p:cNvPr id="12293" name="WordArt 5"/>
          <p:cNvSpPr>
            <a:spLocks noChangeArrowheads="1" noChangeShapeType="1" noTextEdit="1"/>
          </p:cNvSpPr>
          <p:nvPr/>
        </p:nvSpPr>
        <p:spPr bwMode="auto">
          <a:xfrm>
            <a:off x="3048000" y="457200"/>
            <a:ext cx="2171700" cy="131445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600" i="1" kern="10" spc="-360" smtClean="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Impact"/>
            </a:endParaRPr>
          </a:p>
        </p:txBody>
      </p:sp>
      <p:sp>
        <p:nvSpPr>
          <p:cNvPr id="12295" name="WordArt 7"/>
          <p:cNvSpPr>
            <a:spLocks noChangeArrowheads="1" noChangeShapeType="1" noTextEdit="1"/>
          </p:cNvSpPr>
          <p:nvPr/>
        </p:nvSpPr>
        <p:spPr bwMode="auto">
          <a:xfrm>
            <a:off x="3124200" y="762000"/>
            <a:ext cx="28575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i="1" kern="1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Declarative</a:t>
            </a:r>
          </a:p>
        </p:txBody>
      </p:sp>
      <p:graphicFrame>
        <p:nvGraphicFramePr>
          <p:cNvPr id="12299" name="Object 11"/>
          <p:cNvGraphicFramePr>
            <a:graphicFrameLocks noChangeAspect="1"/>
          </p:cNvGraphicFramePr>
          <p:nvPr>
            <p:ph type="clipArt" sz="half" idx="1"/>
          </p:nvPr>
        </p:nvGraphicFramePr>
        <p:xfrm>
          <a:off x="685800" y="2862263"/>
          <a:ext cx="3810000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Clip" r:id="rId4" imgW="895238" imgH="552527" progId="MS_ClipArt_Gallery.5">
                  <p:embed/>
                </p:oleObj>
              </mc:Choice>
              <mc:Fallback>
                <p:oleObj name="Clip" r:id="rId4" imgW="895238" imgH="552527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62263"/>
                        <a:ext cx="3810000" cy="2351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485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 autoUpdateAnimBg="0"/>
      <p:bldP spid="122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An imperative sentence is a command or polite request.</a:t>
            </a:r>
          </a:p>
          <a:p>
            <a:pPr>
              <a:lnSpc>
                <a:spcPct val="90000"/>
              </a:lnSpc>
            </a:pPr>
            <a:r>
              <a:rPr lang="en-US" sz="2400"/>
              <a:t>It ends in a period or exclamation mark.</a:t>
            </a:r>
          </a:p>
          <a:p>
            <a:pPr>
              <a:lnSpc>
                <a:spcPct val="90000"/>
              </a:lnSpc>
            </a:pPr>
            <a:r>
              <a:rPr lang="en-US" sz="2400"/>
              <a:t>Examples: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Close the door. (command)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  </a:t>
            </a:r>
            <a:r>
              <a:rPr lang="en-US" sz="2400"/>
              <a:t>Please be quiet.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(polite request)</a:t>
            </a:r>
          </a:p>
        </p:txBody>
      </p:sp>
      <p:sp>
        <p:nvSpPr>
          <p:cNvPr id="15365" name="WordArt 1029"/>
          <p:cNvSpPr>
            <a:spLocks noChangeArrowheads="1" noChangeShapeType="1" noTextEdit="1"/>
          </p:cNvSpPr>
          <p:nvPr/>
        </p:nvSpPr>
        <p:spPr bwMode="auto">
          <a:xfrm>
            <a:off x="3352800" y="914400"/>
            <a:ext cx="20574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i="1" kern="1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Impact"/>
              </a:rPr>
              <a:t>Imperative</a:t>
            </a:r>
          </a:p>
        </p:txBody>
      </p:sp>
      <p:graphicFrame>
        <p:nvGraphicFramePr>
          <p:cNvPr id="15370" name="Object 1034"/>
          <p:cNvGraphicFramePr>
            <a:graphicFrameLocks noChangeAspect="1"/>
          </p:cNvGraphicFramePr>
          <p:nvPr>
            <p:ph type="clipArt" sz="half" idx="2"/>
          </p:nvPr>
        </p:nvGraphicFramePr>
        <p:xfrm>
          <a:off x="5246688" y="1981200"/>
          <a:ext cx="2611437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Clip" r:id="rId4" imgW="1157400" imgH="1824840" progId="MS_ClipArt_Gallery.5">
                  <p:embed/>
                </p:oleObj>
              </mc:Choice>
              <mc:Fallback>
                <p:oleObj name="Clip" r:id="rId4" imgW="1157400" imgH="182484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8" y="1981200"/>
                        <a:ext cx="2611437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225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ph type="clipArt" sz="half" idx="1"/>
          </p:nvPr>
        </p:nvGraphicFramePr>
        <p:xfrm>
          <a:off x="685800" y="2262188"/>
          <a:ext cx="3733800" cy="362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Clip" r:id="rId4" imgW="3571560" imgH="3468960" progId="MS_ClipArt_Gallery.5">
                  <p:embed/>
                </p:oleObj>
              </mc:Choice>
              <mc:Fallback>
                <p:oleObj name="Clip" r:id="rId4" imgW="3571560" imgH="346896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62188"/>
                        <a:ext cx="3733800" cy="362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/>
              <a:t>An exclamatory sentence expresses great emotion or excitement.</a:t>
            </a:r>
          </a:p>
          <a:p>
            <a:r>
              <a:rPr lang="en-US" sz="2800"/>
              <a:t>It ends in an exclamation mark.</a:t>
            </a:r>
          </a:p>
          <a:p>
            <a:r>
              <a:rPr lang="en-US" sz="2800"/>
              <a:t>Example: </a:t>
            </a:r>
          </a:p>
          <a:p>
            <a:pPr>
              <a:buFontTx/>
              <a:buNone/>
            </a:pPr>
            <a:r>
              <a:rPr lang="en-US" sz="2800"/>
              <a:t>    The house is on fire!</a:t>
            </a:r>
          </a:p>
        </p:txBody>
      </p:sp>
      <p:sp>
        <p:nvSpPr>
          <p:cNvPr id="14341" name="WordArt 5"/>
          <p:cNvSpPr>
            <a:spLocks noChangeArrowheads="1" noChangeShapeType="1" noTextEdit="1"/>
          </p:cNvSpPr>
          <p:nvPr/>
        </p:nvSpPr>
        <p:spPr bwMode="auto">
          <a:xfrm>
            <a:off x="3124200" y="914400"/>
            <a:ext cx="230505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i="1" kern="1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Impact"/>
              </a:rPr>
              <a:t>Exclamatory</a:t>
            </a:r>
          </a:p>
        </p:txBody>
      </p:sp>
    </p:spTree>
    <p:extLst>
      <p:ext uri="{BB962C8B-B14F-4D97-AF65-F5344CB8AC3E}">
        <p14:creationId xmlns:p14="http://schemas.microsoft.com/office/powerpoint/2010/main" val="297747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 autoUpdateAnimBg="0"/>
      <p:bldP spid="1434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360</TotalTime>
  <Words>1457</Words>
  <Application>Microsoft Office PowerPoint</Application>
  <PresentationFormat>On-screen Show (4:3)</PresentationFormat>
  <Paragraphs>199</Paragraphs>
  <Slides>32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Waveform</vt:lpstr>
      <vt:lpstr>1_Default Design</vt:lpstr>
      <vt:lpstr>Microsoft Clip 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There are four types of sentences:</vt:lpstr>
      <vt:lpstr> 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</vt:lpstr>
      <vt:lpstr>Use a comma after an introductory phrase, prepositional phrase, or dependent clause.</vt:lpstr>
      <vt:lpstr>Use a comma to separate elements in a series. Although there is no set rule that requires a comma before the last item in a series, it seems to be a general academic convention to include it. The examples below demonstrate this trend. </vt:lpstr>
      <vt:lpstr>Use a comma to separate nonessential elements from a sentence. More specifically, when a sentence includes information that is not crucial to the message or intent of the sentence, enclose it in or separate it by commas.</vt:lpstr>
      <vt:lpstr>Use a comma after a transitional element (however, therefore, nonetheless, also, otherwise, finally, instead, thus, of course, above all, for example, in other words, as a result, on the other hand, in conclusion, in addition).</vt:lpstr>
      <vt:lpstr>Use a comma with quoted words.</vt:lpstr>
      <vt:lpstr>Use a comma in a date.</vt:lpstr>
      <vt:lpstr>Use a comma in a number.</vt:lpstr>
      <vt:lpstr>Use a comma in a personal title.</vt:lpstr>
      <vt:lpstr>When to use periods   </vt:lpstr>
      <vt:lpstr>3. We use a period at the end of sentences that are indirect questions.</vt:lpstr>
      <vt:lpstr>2. We use a period at the end of sentences that are commands.</vt:lpstr>
      <vt:lpstr>4. We use periods in abbreviations.</vt:lpstr>
      <vt:lpstr>5. We use periods in website addresses.</vt:lpstr>
      <vt:lpstr>How to use a period in sentences </vt:lpstr>
      <vt:lpstr>Why is the period important?</vt:lpstr>
      <vt:lpstr>Example with periods:  </vt:lpstr>
    </vt:vector>
  </TitlesOfParts>
  <Company>M-DCPS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Valladares, Katterine B - 0216950</dc:creator>
  <cp:lastModifiedBy>dell</cp:lastModifiedBy>
  <cp:revision>33</cp:revision>
  <dcterms:created xsi:type="dcterms:W3CDTF">2015-02-26T15:11:34Z</dcterms:created>
  <dcterms:modified xsi:type="dcterms:W3CDTF">2023-04-11T17:25:10Z</dcterms:modified>
</cp:coreProperties>
</file>