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104" y="-37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6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7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8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4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Relationship Id="rId3" Type="http://schemas.openxmlformats.org/officeDocument/2006/relationships/slide" Target="slide9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10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11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12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13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14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15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16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4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Relationship Id="rId3" Type="http://schemas.openxmlformats.org/officeDocument/2006/relationships/slide" Target="slide17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18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19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20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8.pn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3" Type="http://schemas.openxmlformats.org/officeDocument/2006/relationships/slide" Target="slide4.xml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800" dirty="0" err="1"/>
              <a:t>Countable</a:t>
            </a:r>
            <a:r>
              <a:rPr lang="pl-PL" sz="4800" dirty="0"/>
              <a:t> AND UNCOUNTABLE QUANTIFIERS</a:t>
            </a:r>
            <a:endParaRPr lang="pl-PL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>
                <a:solidFill>
                  <a:schemeClr val="tx1"/>
                </a:solidFill>
                <a:latin typeface="Kristen ITC" panose="03050502040202030202" pitchFamily="66" charset="0"/>
              </a:rPr>
              <a:t>How _______ eggs are there?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695701" y="5949951"/>
            <a:ext cx="182456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many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2334" y="1336675"/>
            <a:ext cx="480484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6162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3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4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5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6170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1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6168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9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is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 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butter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in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fridge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888317" y="5949951"/>
            <a:ext cx="134408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no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2334" y="3065464"/>
            <a:ext cx="480484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7186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7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9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7194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5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7192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3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aren’t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 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mushrooms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5615517" y="5949951"/>
            <a:ext cx="134408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any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784" y="3065464"/>
            <a:ext cx="48048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8210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1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3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8218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19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8216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17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is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only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a 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orange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juice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5422900" y="5949951"/>
            <a:ext cx="192193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little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784" y="3929064"/>
            <a:ext cx="48048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9234" name="Imagem 18" descr="dzu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5" name="Imagem 19" descr="recycleimg_bottle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6" name="Imagem 25" descr="Ham_PNG_Clip_Art_Image-1267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38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9242" name="Imagem 26" descr="Zwiebel-coloured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3" name="Imagem 27" descr="Zwiebel-coloured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38" name="Imagem 16" descr="cheese-20clip-20art-cheese-hi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4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9240" name="Imagem 38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1" name="Imagem 39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is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 _______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milk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in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fridge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695701" y="5949951"/>
            <a:ext cx="24003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lots of</a:t>
            </a:r>
            <a:endParaRPr lang="pt-PT" sz="32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784" y="1336675"/>
            <a:ext cx="48048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0258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9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0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1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0266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7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0264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5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Is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ham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?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5903384" y="5949951"/>
            <a:ext cx="134408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any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784" y="3065464"/>
            <a:ext cx="48048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1282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3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4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5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1290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91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1288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89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Would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you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like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ham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?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6671734" y="5949951"/>
            <a:ext cx="191981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some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2334" y="2201864"/>
            <a:ext cx="480484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2306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7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8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9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2314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5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2312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3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>
                <a:solidFill>
                  <a:schemeClr val="tx1"/>
                </a:solidFill>
                <a:latin typeface="Kristen ITC" panose="03050502040202030202" pitchFamily="66" charset="0"/>
              </a:rPr>
              <a:t>There is  ____ small sausage.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5039784" y="5949951"/>
            <a:ext cx="768349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a</a:t>
            </a:r>
            <a:endParaRPr lang="pt-PT" sz="32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1" y="4794250"/>
            <a:ext cx="480484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3330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1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2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3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3338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9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3336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7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isn’t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 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beef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6383867" y="5949951"/>
            <a:ext cx="1344084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any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784" y="3065464"/>
            <a:ext cx="48048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4354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5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7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4362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3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4360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1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How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_______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fish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is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?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888317" y="5949951"/>
            <a:ext cx="201506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much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784" y="2201864"/>
            <a:ext cx="48048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ângulo 50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5378" name="Imagem 51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9" name="Imagem 52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0" name="Imagem 53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1" name="Imagem 54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55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5386" name="Imagem 56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7" name="Imagem 59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4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5384" name="Imagem 25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5" name="Imagem 26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QUANTIFIERS </a:t>
            </a:r>
            <a:br>
              <a:rPr lang="pl-PL" dirty="0"/>
            </a:br>
            <a:r>
              <a:rPr lang="pl-PL" sz="2800" dirty="0"/>
              <a:t>ARE USED TO GIVE A NUMBER OR AMOUNT OF SOMETHING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COUNTABLE:					</a:t>
            </a:r>
            <a:endParaRPr lang="pl-PL" dirty="0"/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A/AN (=1) –</a:t>
            </a:r>
            <a:r>
              <a:rPr lang="en-US" altLang="pl-PL" dirty="0"/>
              <a:t>&gt;</a:t>
            </a:r>
            <a:r>
              <a:rPr lang="pl-PL" dirty="0"/>
              <a:t> AN APPLE</a:t>
            </a:r>
            <a:endParaRPr lang="pl-PL" dirty="0"/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MANY –</a:t>
            </a:r>
            <a:r>
              <a:rPr lang="en-US" altLang="pl-PL" dirty="0"/>
              <a:t>&gt;</a:t>
            </a:r>
            <a:r>
              <a:rPr lang="pl-PL" dirty="0"/>
              <a:t> MANY APPLE</a:t>
            </a:r>
            <a:r>
              <a:rPr lang="pl-PL" dirty="0">
                <a:solidFill>
                  <a:srgbClr val="FF0000"/>
                </a:solidFill>
              </a:rPr>
              <a:t>S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(a) FEW –</a:t>
            </a:r>
            <a:r>
              <a:rPr lang="en-US" altLang="pl-PL" dirty="0"/>
              <a:t>&gt;</a:t>
            </a:r>
            <a:r>
              <a:rPr lang="pl-PL" dirty="0"/>
              <a:t> A FEW APPLE</a:t>
            </a:r>
            <a:r>
              <a:rPr lang="pl-PL" dirty="0">
                <a:solidFill>
                  <a:srgbClr val="FF0000"/>
                </a:solidFill>
              </a:rPr>
              <a:t>S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3970" y="2195195"/>
            <a:ext cx="4754880" cy="3977005"/>
          </a:xfrm>
        </p:spPr>
        <p:txBody>
          <a:bodyPr/>
          <a:p>
            <a:pPr>
              <a:lnSpc>
                <a:spcPct val="130000"/>
              </a:lnSpc>
            </a:pPr>
            <a:r>
              <a:rPr lang="pl-PL" dirty="0">
                <a:sym typeface="+mn-ea"/>
              </a:rPr>
              <a:t>UNCOUNTABLE</a:t>
            </a:r>
            <a:r>
              <a:rPr lang="en-US" altLang="pl-PL" dirty="0">
                <a:sym typeface="+mn-ea"/>
              </a:rPr>
              <a:t>:</a:t>
            </a:r>
            <a:br>
              <a:rPr lang="pl-PL" dirty="0">
                <a:sym typeface="+mn-ea"/>
              </a:rPr>
            </a:br>
            <a:br>
              <a:rPr lang="pl-PL" dirty="0">
                <a:sym typeface="+mn-ea"/>
              </a:rPr>
            </a:br>
            <a:br>
              <a:rPr lang="pl-PL" dirty="0">
                <a:sym typeface="+mn-ea"/>
              </a:rPr>
            </a:br>
            <a:r>
              <a:rPr lang="pl-PL" dirty="0">
                <a:sym typeface="+mn-ea"/>
              </a:rPr>
              <a:t>MUCH –</a:t>
            </a:r>
            <a:r>
              <a:rPr lang="en-US" altLang="pl-PL" dirty="0">
                <a:sym typeface="+mn-ea"/>
              </a:rPr>
              <a:t>&gt;</a:t>
            </a:r>
            <a:r>
              <a:rPr lang="pl-PL" dirty="0">
                <a:sym typeface="+mn-ea"/>
              </a:rPr>
              <a:t> MUCH WATER</a:t>
            </a:r>
            <a:br>
              <a:rPr lang="pl-PL" dirty="0">
                <a:sym typeface="+mn-ea"/>
              </a:rPr>
            </a:br>
            <a:br>
              <a:rPr lang="pl-PL" dirty="0">
                <a:sym typeface="+mn-ea"/>
              </a:rPr>
            </a:br>
            <a:r>
              <a:rPr lang="pl-PL" dirty="0">
                <a:sym typeface="+mn-ea"/>
              </a:rPr>
              <a:t>(a) LITTLE –</a:t>
            </a:r>
            <a:r>
              <a:rPr lang="en-US" altLang="pl-PL" dirty="0">
                <a:sym typeface="+mn-ea"/>
              </a:rPr>
              <a:t>&gt;</a:t>
            </a:r>
            <a:r>
              <a:rPr lang="pl-PL" dirty="0">
                <a:sym typeface="+mn-ea"/>
              </a:rPr>
              <a:t> A LITTLE WATER</a:t>
            </a:r>
            <a:endParaRPr lang="pl-PL" dirty="0"/>
          </a:p>
          <a:p>
            <a:pPr marL="0" indent="0">
              <a:lnSpc>
                <a:spcPct val="130000"/>
              </a:lnSpc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are ________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food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containers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888318" y="5949951"/>
            <a:ext cx="24003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lots of</a:t>
            </a:r>
            <a:endParaRPr lang="pt-PT" sz="32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784" y="1336675"/>
            <a:ext cx="48048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6402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3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4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05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6410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1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6408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09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is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a _______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cheese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5520268" y="5949951"/>
            <a:ext cx="191981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little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784" y="3929064"/>
            <a:ext cx="48048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7426" name="Imagem 18" descr="dzu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7" name="Imagem 19" descr="recycleimg_bottle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8" name="Imagem 25" descr="Ham_PNG_Clip_Art_Image-1267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38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7434" name="Imagem 26" descr="Zwiebel-coloured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5" name="Imagem 27" descr="Zwiebel-coloured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430" name="Imagem 16" descr="cheese-20clip-20art-cheese-hi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39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7432" name="Imagem 40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3" name="Imagem 46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are 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apples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and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bananas.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695701" y="5949951"/>
            <a:ext cx="191981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some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2334" y="2201864"/>
            <a:ext cx="480484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8450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8458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9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8456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7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aren’t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_______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carrots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5903384" y="5949951"/>
            <a:ext cx="182456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many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2334" y="1336675"/>
            <a:ext cx="480484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9474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5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6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7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19482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3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19480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1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are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only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a 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strawberries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5903384" y="5949951"/>
            <a:ext cx="182456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few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2334" y="3929064"/>
            <a:ext cx="480484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20498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20506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7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38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20504" name="Imagem 25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5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is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 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roast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chicken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5039784" y="5949951"/>
            <a:ext cx="768349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a</a:t>
            </a:r>
            <a:endParaRPr lang="pt-PT" sz="32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1" y="4794250"/>
            <a:ext cx="480484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6117" y="5741988"/>
            <a:ext cx="162560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21522" name="Imagem 18" descr="recycleimg_bottle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3" name="Imagem 19" descr="Ham_PNG_Clip_Art_Image-1267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4" name="Imagem 20" descr="dzu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5" name="Imagem 21" descr="cheese-20clip-20art-cheese-hi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21530" name="Imagem 23" descr="Zwiebel-coloured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31" name="Imagem 24" descr="Zwiebel-coloured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21528" name="Imagem 26" descr="strawberry-m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29" name="Imagem 27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714625" y="561975"/>
            <a:ext cx="6490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QUANTIFIERS </a:t>
            </a:r>
            <a:endParaRPr lang="pl-PL" sz="2200" dirty="0"/>
          </a:p>
          <a:p>
            <a:pPr algn="ctr"/>
            <a:r>
              <a:rPr lang="pl-PL" sz="2200" dirty="0"/>
              <a:t>FOR </a:t>
            </a:r>
            <a:endParaRPr lang="pl-PL" sz="2200" dirty="0"/>
          </a:p>
          <a:p>
            <a:pPr algn="ctr"/>
            <a:r>
              <a:rPr lang="pl-PL" sz="2200" dirty="0"/>
              <a:t>COUNTABLE AND UNCOUNTABLE NOUNS</a:t>
            </a:r>
            <a:endParaRPr lang="pl-PL" sz="22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29285" y="2057400"/>
            <a:ext cx="1132205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200" dirty="0"/>
              <a:t>PLURAL COUNTABLES + UNCOUNTABLES:</a:t>
            </a:r>
            <a:endParaRPr lang="pl-PL" sz="2200" dirty="0"/>
          </a:p>
          <a:p>
            <a:pPr algn="ctr"/>
            <a:endParaRPr lang="pl-PL" sz="2200" dirty="0"/>
          </a:p>
          <a:p>
            <a:pPr algn="ctr"/>
            <a:endParaRPr lang="pl-PL" sz="2200" dirty="0"/>
          </a:p>
          <a:p>
            <a:pPr algn="ctr"/>
            <a:endParaRPr lang="pl-PL" sz="2200" dirty="0"/>
          </a:p>
          <a:p>
            <a:r>
              <a:rPr lang="pl-PL" sz="2200" dirty="0"/>
              <a:t>SOME:			</a:t>
            </a:r>
            <a:r>
              <a:rPr lang="pl-PL" sz="2200" dirty="0">
                <a:solidFill>
                  <a:srgbClr val="00B050"/>
                </a:solidFill>
              </a:rPr>
              <a:t>I </a:t>
            </a:r>
            <a:r>
              <a:rPr lang="pl-PL" sz="2200" dirty="0" err="1">
                <a:solidFill>
                  <a:srgbClr val="00B050"/>
                </a:solidFill>
              </a:rPr>
              <a:t>need</a:t>
            </a:r>
            <a:r>
              <a:rPr lang="pl-PL" sz="2200" dirty="0">
                <a:solidFill>
                  <a:srgbClr val="00B050"/>
                </a:solidFill>
              </a:rPr>
              <a:t> </a:t>
            </a:r>
            <a:r>
              <a:rPr lang="pl-PL" sz="2200" dirty="0" err="1">
                <a:solidFill>
                  <a:srgbClr val="00B050"/>
                </a:solidFill>
              </a:rPr>
              <a:t>some</a:t>
            </a:r>
            <a:r>
              <a:rPr lang="pl-PL" sz="2200" dirty="0">
                <a:solidFill>
                  <a:srgbClr val="00B050"/>
                </a:solidFill>
              </a:rPr>
              <a:t> </a:t>
            </a:r>
            <a:r>
              <a:rPr lang="pl-PL" sz="2200" dirty="0" err="1">
                <a:solidFill>
                  <a:srgbClr val="00B050"/>
                </a:solidFill>
              </a:rPr>
              <a:t>help</a:t>
            </a:r>
            <a:r>
              <a:rPr lang="pl-PL" sz="2200" dirty="0">
                <a:solidFill>
                  <a:srgbClr val="00B050"/>
                </a:solidFill>
              </a:rPr>
              <a:t>! </a:t>
            </a:r>
            <a:r>
              <a:rPr lang="pl-PL" sz="2200" dirty="0"/>
              <a:t>/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There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are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some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problems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br>
              <a:rPr lang="pl-PL" sz="2200" dirty="0"/>
            </a:br>
            <a:endParaRPr lang="pl-PL" sz="2200" dirty="0"/>
          </a:p>
          <a:p>
            <a:r>
              <a:rPr lang="pl-PL" sz="2200" dirty="0"/>
              <a:t>ANY:			</a:t>
            </a:r>
            <a:r>
              <a:rPr lang="pl-PL" sz="2200" dirty="0" err="1">
                <a:solidFill>
                  <a:srgbClr val="00B050"/>
                </a:solidFill>
              </a:rPr>
              <a:t>They</a:t>
            </a:r>
            <a:r>
              <a:rPr lang="pl-PL" sz="2200" dirty="0">
                <a:solidFill>
                  <a:srgbClr val="00B050"/>
                </a:solidFill>
              </a:rPr>
              <a:t> </a:t>
            </a:r>
            <a:r>
              <a:rPr lang="pl-PL" sz="2200" dirty="0" err="1">
                <a:solidFill>
                  <a:srgbClr val="00B050"/>
                </a:solidFill>
              </a:rPr>
              <a:t>haven’t</a:t>
            </a:r>
            <a:r>
              <a:rPr lang="pl-PL" sz="2200" dirty="0">
                <a:solidFill>
                  <a:srgbClr val="00B050"/>
                </a:solidFill>
              </a:rPr>
              <a:t> </a:t>
            </a:r>
            <a:r>
              <a:rPr lang="pl-PL" sz="2200" dirty="0" err="1">
                <a:solidFill>
                  <a:srgbClr val="00B050"/>
                </a:solidFill>
              </a:rPr>
              <a:t>got</a:t>
            </a:r>
            <a:r>
              <a:rPr lang="pl-PL" sz="2200" dirty="0">
                <a:solidFill>
                  <a:srgbClr val="00B050"/>
                </a:solidFill>
              </a:rPr>
              <a:t> </a:t>
            </a:r>
            <a:r>
              <a:rPr lang="pl-PL" sz="2200" dirty="0" err="1">
                <a:solidFill>
                  <a:srgbClr val="00B050"/>
                </a:solidFill>
              </a:rPr>
              <a:t>any</a:t>
            </a:r>
            <a:r>
              <a:rPr lang="pl-PL" sz="2200" dirty="0">
                <a:solidFill>
                  <a:srgbClr val="00B050"/>
                </a:solidFill>
              </a:rPr>
              <a:t> </a:t>
            </a:r>
            <a:r>
              <a:rPr lang="pl-PL" sz="2200" dirty="0" err="1">
                <a:solidFill>
                  <a:srgbClr val="00B050"/>
                </a:solidFill>
              </a:rPr>
              <a:t>money</a:t>
            </a:r>
            <a:r>
              <a:rPr lang="pl-PL" sz="2200" dirty="0"/>
              <a:t>. /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Are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there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any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people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the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room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b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pl-PL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l-PL" sz="2200" dirty="0"/>
              <a:t>A lot of / </a:t>
            </a:r>
            <a:r>
              <a:rPr lang="pl-PL" sz="2200" dirty="0" err="1"/>
              <a:t>lots</a:t>
            </a:r>
            <a:r>
              <a:rPr lang="pl-PL" sz="2200" dirty="0"/>
              <a:t> of:	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kids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had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lots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of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pl-PL" sz="2200" dirty="0"/>
              <a:t>. / </a:t>
            </a:r>
            <a:r>
              <a:rPr lang="pl-PL" sz="2200" dirty="0" err="1">
                <a:solidFill>
                  <a:srgbClr val="00B050"/>
                </a:solidFill>
              </a:rPr>
              <a:t>She</a:t>
            </a:r>
            <a:r>
              <a:rPr lang="pl-PL" sz="2200" dirty="0">
                <a:solidFill>
                  <a:srgbClr val="00B050"/>
                </a:solidFill>
              </a:rPr>
              <a:t> </a:t>
            </a:r>
            <a:r>
              <a:rPr lang="pl-PL" sz="2200" dirty="0" err="1">
                <a:solidFill>
                  <a:srgbClr val="00B050"/>
                </a:solidFill>
              </a:rPr>
              <a:t>drank</a:t>
            </a:r>
            <a:r>
              <a:rPr lang="pl-PL" sz="2200" dirty="0">
                <a:solidFill>
                  <a:srgbClr val="00B050"/>
                </a:solidFill>
              </a:rPr>
              <a:t> a lot of </a:t>
            </a:r>
            <a:r>
              <a:rPr lang="pl-PL" sz="2200" dirty="0" err="1">
                <a:solidFill>
                  <a:srgbClr val="00B050"/>
                </a:solidFill>
              </a:rPr>
              <a:t>water</a:t>
            </a:r>
            <a:r>
              <a:rPr lang="pl-PL" sz="2200" dirty="0">
                <a:solidFill>
                  <a:srgbClr val="00B050"/>
                </a:solidFill>
              </a:rPr>
              <a:t> </a:t>
            </a:r>
            <a:r>
              <a:rPr lang="pl-PL" sz="2200" dirty="0" err="1">
                <a:solidFill>
                  <a:srgbClr val="00B050"/>
                </a:solidFill>
              </a:rPr>
              <a:t>after</a:t>
            </a:r>
            <a:r>
              <a:rPr lang="pl-PL" sz="2200" dirty="0">
                <a:solidFill>
                  <a:srgbClr val="00B050"/>
                </a:solidFill>
              </a:rPr>
              <a:t> the run</a:t>
            </a:r>
            <a:r>
              <a:rPr lang="pl-PL" sz="2200" dirty="0"/>
              <a:t>.</a:t>
            </a:r>
            <a:br>
              <a:rPr lang="pl-PL" sz="2200" dirty="0"/>
            </a:br>
            <a:endParaRPr lang="pl-PL" sz="2200" dirty="0"/>
          </a:p>
          <a:p>
            <a:r>
              <a:rPr lang="pl-PL" sz="2200" dirty="0" err="1"/>
              <a:t>Plenty</a:t>
            </a:r>
            <a:r>
              <a:rPr lang="pl-PL" sz="2200" dirty="0"/>
              <a:t> of:		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searched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plenty</a:t>
            </a:r>
            <a:r>
              <a:rPr lang="pl-PL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of </a:t>
            </a:r>
            <a:r>
              <a:rPr lang="pl-PL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websites</a:t>
            </a:r>
            <a:r>
              <a:rPr lang="pl-PL" sz="2200" dirty="0"/>
              <a:t>. / We </a:t>
            </a:r>
            <a:r>
              <a:rPr lang="pl-PL" sz="2200" dirty="0" err="1"/>
              <a:t>need</a:t>
            </a:r>
            <a:r>
              <a:rPr lang="pl-PL" sz="2200" dirty="0"/>
              <a:t> </a:t>
            </a:r>
            <a:r>
              <a:rPr lang="pl-PL" sz="2200" dirty="0" err="1"/>
              <a:t>plenty</a:t>
            </a:r>
            <a:r>
              <a:rPr lang="pl-PL" sz="2200" dirty="0"/>
              <a:t> of </a:t>
            </a:r>
            <a:r>
              <a:rPr lang="pl-PL" sz="2200" dirty="0" err="1"/>
              <a:t>time</a:t>
            </a:r>
            <a:r>
              <a:rPr lang="pl-PL" sz="2200" dirty="0"/>
              <a:t> to do </a:t>
            </a:r>
            <a:r>
              <a:rPr lang="pl-PL" sz="2200" dirty="0" err="1"/>
              <a:t>it</a:t>
            </a:r>
            <a:r>
              <a:rPr lang="pl-PL" sz="2200" dirty="0"/>
              <a:t>.	</a:t>
            </a:r>
            <a:endParaRPr lang="pl-PL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words</a:t>
            </a:r>
            <a:r>
              <a:rPr lang="pl-PL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3600" dirty="0" err="1"/>
              <a:t>countable</a:t>
            </a:r>
            <a:r>
              <a:rPr lang="pl-PL" dirty="0"/>
              <a:t> </a:t>
            </a:r>
            <a:r>
              <a:rPr lang="pl-PL" sz="2400" dirty="0"/>
              <a:t>and</a:t>
            </a:r>
            <a:r>
              <a:rPr lang="pl-PL" dirty="0"/>
              <a:t> </a:t>
            </a:r>
            <a:r>
              <a:rPr lang="pl-PL" sz="3600" dirty="0" err="1"/>
              <a:t>uncountable</a:t>
            </a:r>
            <a:r>
              <a:rPr lang="pl-PL" sz="3600" dirty="0"/>
              <a:t> 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b="1" u="sng" dirty="0" smtClean="0">
                <a:solidFill>
                  <a:srgbClr val="CC0099"/>
                </a:solidFill>
              </a:rPr>
              <a:t>Uncountable</a:t>
            </a:r>
            <a:r>
              <a:rPr lang="en-US" b="1" dirty="0" smtClean="0">
                <a:solidFill>
                  <a:srgbClr val="CC0099"/>
                </a:solidFill>
              </a:rPr>
              <a:t>          </a:t>
            </a:r>
            <a:r>
              <a:rPr lang="en-US" b="1" u="sng" dirty="0" smtClean="0">
                <a:solidFill>
                  <a:srgbClr val="CC0099"/>
                </a:solidFill>
              </a:rPr>
              <a:t>C</a:t>
            </a:r>
            <a:r>
              <a:rPr lang="pl-PL" b="1" u="sng" dirty="0" smtClean="0">
                <a:solidFill>
                  <a:srgbClr val="CC0099"/>
                </a:solidFill>
              </a:rPr>
              <a:t>ountable</a:t>
            </a:r>
            <a:endParaRPr lang="en-US" b="1" u="sng" dirty="0" smtClean="0">
              <a:solidFill>
                <a:srgbClr val="CC0099"/>
              </a:solidFill>
            </a:endParaRPr>
          </a:p>
          <a:p>
            <a:pPr algn="ctr">
              <a:buNone/>
            </a:pPr>
            <a:r>
              <a:rPr lang="pl-PL" dirty="0" smtClean="0">
                <a:solidFill>
                  <a:srgbClr val="CC0099"/>
                </a:solidFill>
              </a:rPr>
              <a:t>Light</a:t>
            </a:r>
            <a:r>
              <a:rPr lang="en-US" dirty="0" smtClean="0">
                <a:solidFill>
                  <a:srgbClr val="CC0099"/>
                </a:solidFill>
              </a:rPr>
              <a:t> </a:t>
            </a:r>
            <a:r>
              <a:rPr lang="pl-PL" dirty="0" smtClean="0">
                <a:solidFill>
                  <a:srgbClr val="CC0099"/>
                </a:solidFill>
              </a:rPr>
              <a:t>	</a:t>
            </a:r>
            <a:r>
              <a:rPr lang="en-US" dirty="0" smtClean="0">
                <a:solidFill>
                  <a:srgbClr val="CC0099"/>
                </a:solidFill>
              </a:rPr>
              <a:t>  </a:t>
            </a:r>
            <a:r>
              <a:rPr lang="pl-PL" dirty="0" smtClean="0">
                <a:solidFill>
                  <a:srgbClr val="CC0099"/>
                </a:solidFill>
              </a:rPr>
              <a:t>	light(s</a:t>
            </a:r>
            <a:r>
              <a:rPr lang="pl-PL" dirty="0" smtClean="0">
                <a:solidFill>
                  <a:srgbClr val="CC0099"/>
                </a:solidFill>
              </a:rPr>
              <a:t>)</a:t>
            </a:r>
            <a:endParaRPr lang="pl-PL" dirty="0">
              <a:solidFill>
                <a:srgbClr val="CC0099"/>
              </a:solidFill>
            </a:endParaRPr>
          </a:p>
          <a:p>
            <a:pPr algn="ctr">
              <a:buNone/>
            </a:pPr>
            <a:r>
              <a:rPr lang="pl-PL" dirty="0" smtClean="0">
                <a:solidFill>
                  <a:srgbClr val="CC0099"/>
                </a:solidFill>
              </a:rPr>
              <a:t>Time		</a:t>
            </a:r>
            <a:r>
              <a:rPr lang="pl-PL" dirty="0" smtClean="0">
                <a:solidFill>
                  <a:srgbClr val="CC0099"/>
                </a:solidFill>
              </a:rPr>
              <a:t>time(s</a:t>
            </a:r>
            <a:r>
              <a:rPr lang="pl-PL" dirty="0" smtClean="0">
                <a:solidFill>
                  <a:srgbClr val="CC0099"/>
                </a:solidFill>
              </a:rPr>
              <a:t>)</a:t>
            </a:r>
            <a:endParaRPr lang="pl-PL" dirty="0">
              <a:solidFill>
                <a:srgbClr val="CC0099"/>
              </a:solidFill>
            </a:endParaRPr>
          </a:p>
          <a:p>
            <a:pPr algn="ctr">
              <a:buNone/>
            </a:pPr>
            <a:r>
              <a:rPr lang="pl-PL" dirty="0" smtClean="0">
                <a:solidFill>
                  <a:srgbClr val="CC0099"/>
                </a:solidFill>
              </a:rPr>
              <a:t>Wood		</a:t>
            </a:r>
            <a:r>
              <a:rPr lang="pl-PL" dirty="0" smtClean="0">
                <a:solidFill>
                  <a:srgbClr val="CC0099"/>
                </a:solidFill>
              </a:rPr>
              <a:t>woods</a:t>
            </a:r>
            <a:endParaRPr lang="pl-PL" dirty="0">
              <a:solidFill>
                <a:srgbClr val="CC0099"/>
              </a:solidFill>
            </a:endParaRPr>
          </a:p>
          <a:p>
            <a:pPr algn="ctr">
              <a:buNone/>
            </a:pPr>
            <a:r>
              <a:rPr lang="pl-PL" dirty="0" smtClean="0">
                <a:solidFill>
                  <a:srgbClr val="CC0099"/>
                </a:solidFill>
              </a:rPr>
              <a:t>Hair		</a:t>
            </a:r>
            <a:r>
              <a:rPr lang="en-US" dirty="0" smtClean="0">
                <a:solidFill>
                  <a:srgbClr val="CC0099"/>
                </a:solidFill>
              </a:rPr>
              <a:t> </a:t>
            </a:r>
            <a:r>
              <a:rPr lang="pl-PL" dirty="0" smtClean="0">
                <a:solidFill>
                  <a:srgbClr val="CC0099"/>
                </a:solidFill>
              </a:rPr>
              <a:t>hair(s)</a:t>
            </a:r>
            <a:endParaRPr lang="pl-PL" dirty="0">
              <a:solidFill>
                <a:srgbClr val="CC0099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err="1"/>
              <a:t>Some</a:t>
            </a:r>
            <a:r>
              <a:rPr lang="pl-PL" sz="4000" dirty="0"/>
              <a:t> </a:t>
            </a:r>
            <a:r>
              <a:rPr lang="pl-PL" sz="4000" dirty="0" err="1"/>
              <a:t>words</a:t>
            </a:r>
            <a:r>
              <a:rPr lang="pl-PL" sz="40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uncountable</a:t>
            </a:r>
            <a:r>
              <a:rPr lang="pl-PL" sz="1600" dirty="0"/>
              <a:t> in</a:t>
            </a:r>
            <a:r>
              <a:rPr lang="pl-PL" sz="2800" dirty="0"/>
              <a:t> English </a:t>
            </a:r>
            <a:r>
              <a:rPr lang="pl-PL" sz="1600" dirty="0"/>
              <a:t>(but not in </a:t>
            </a:r>
            <a:r>
              <a:rPr lang="pl-PL" sz="1600" dirty="0" err="1"/>
              <a:t>Polish</a:t>
            </a:r>
            <a:r>
              <a:rPr lang="pl-PL" sz="1600" dirty="0"/>
              <a:t>)</a:t>
            </a:r>
            <a:endParaRPr lang="pl-PL" sz="1600" dirty="0"/>
          </a:p>
          <a:p>
            <a:pPr marL="0" indent="0" algn="ctr">
              <a:buNone/>
            </a:pPr>
            <a:r>
              <a:rPr lang="pl-PL" sz="1600" dirty="0" err="1">
                <a:solidFill>
                  <a:srgbClr val="0070C0"/>
                </a:solidFill>
              </a:rPr>
              <a:t>Furniture</a:t>
            </a:r>
            <a:endParaRPr lang="pl-PL" sz="1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l-PL" sz="1600" dirty="0" err="1">
                <a:solidFill>
                  <a:srgbClr val="0070C0"/>
                </a:solidFill>
              </a:rPr>
              <a:t>Bread</a:t>
            </a:r>
            <a:endParaRPr lang="pl-PL" sz="1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l-PL" sz="1600" dirty="0">
                <a:solidFill>
                  <a:srgbClr val="0070C0"/>
                </a:solidFill>
              </a:rPr>
              <a:t>Information</a:t>
            </a:r>
            <a:endParaRPr lang="pl-PL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busyteacher.org/uploads/posts/2020-05/1588631464_screen-shot-2020-05-04-at-6.29.48-pm.png"/>
          <p:cNvPicPr>
            <a:picLocks noChangeAspect="1" noChangeArrowheads="1"/>
          </p:cNvPicPr>
          <p:nvPr/>
        </p:nvPicPr>
        <p:blipFill>
          <a:blip r:embed="rId1"/>
          <a:srcRect l="1608" t="22659" r="2512" b="13264"/>
          <a:stretch>
            <a:fillRect/>
          </a:stretch>
        </p:blipFill>
        <p:spPr bwMode="auto">
          <a:xfrm>
            <a:off x="-1" y="0"/>
            <a:ext cx="1217769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26" descr="Capturar.PNG"/>
          <p:cNvPicPr>
            <a:picLocks noChangeAspect="1"/>
          </p:cNvPicPr>
          <p:nvPr/>
        </p:nvPicPr>
        <p:blipFill>
          <a:blip r:embed="rId1" cstate="print"/>
          <a:srcRect t="6212"/>
          <a:stretch>
            <a:fillRect/>
          </a:stretch>
        </p:blipFill>
        <p:spPr bwMode="auto">
          <a:xfrm>
            <a:off x="46568" y="5654676"/>
            <a:ext cx="1214543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351" y="1196975"/>
            <a:ext cx="6239933" cy="4198938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6864489" y="4403709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2053" name="Imagem 18" descr="recycleimg_bottl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434" y="3933826"/>
            <a:ext cx="575733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Imagem 19" descr="Ham_PNG_Clip_Art_Image-1267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1485" y="4076701"/>
            <a:ext cx="125518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Imagem 20" descr="dzu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5518" y="4221163"/>
            <a:ext cx="52916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Imagem 21" descr="cheese-20clip-20art-cheese-hi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6567" y="2781301"/>
            <a:ext cx="82973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7440084" y="1773239"/>
            <a:ext cx="956733" cy="523875"/>
            <a:chOff x="3707904" y="1935996"/>
            <a:chExt cx="717860" cy="524436"/>
          </a:xfrm>
        </p:grpSpPr>
        <p:pic>
          <p:nvPicPr>
            <p:cNvPr id="2072" name="Imagem 23" descr="Zwiebel-coloured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3" name="Imagem 24" descr="Zwiebel-coloured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8" name="Imagem 27" descr="Capturar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568" y="115889"/>
            <a:ext cx="1195281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ângulo 38"/>
          <p:cNvSpPr/>
          <p:nvPr/>
        </p:nvSpPr>
        <p:spPr>
          <a:xfrm rot="20797115">
            <a:off x="571336" y="1183891"/>
            <a:ext cx="122366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4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any</a:t>
            </a:r>
            <a:endParaRPr lang="pt-PT" sz="4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0" name="Rectângulo 39"/>
          <p:cNvSpPr/>
          <p:nvPr/>
        </p:nvSpPr>
        <p:spPr>
          <a:xfrm rot="565289">
            <a:off x="660548" y="4777670"/>
            <a:ext cx="163698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4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some</a:t>
            </a:r>
            <a:endParaRPr lang="pt-PT" sz="4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1" name="Rectângulo 40"/>
          <p:cNvSpPr/>
          <p:nvPr/>
        </p:nvSpPr>
        <p:spPr>
          <a:xfrm rot="1123645">
            <a:off x="9790893" y="1354985"/>
            <a:ext cx="197361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4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lots</a:t>
            </a:r>
            <a:r>
              <a:rPr lang="pt-PT" sz="4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 </a:t>
            </a:r>
            <a:r>
              <a:rPr lang="pt-PT" sz="4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of</a:t>
            </a:r>
            <a:endParaRPr lang="pt-PT" sz="4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7" name="Rectângulo 46"/>
          <p:cNvSpPr/>
          <p:nvPr/>
        </p:nvSpPr>
        <p:spPr>
          <a:xfrm rot="21104591">
            <a:off x="782044" y="2115106"/>
            <a:ext cx="162095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4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little</a:t>
            </a:r>
            <a:endParaRPr lang="pt-PT" sz="4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8" name="Rectângulo 47"/>
          <p:cNvSpPr/>
          <p:nvPr/>
        </p:nvSpPr>
        <p:spPr>
          <a:xfrm rot="21284157">
            <a:off x="9726528" y="2435063"/>
            <a:ext cx="178978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4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much</a:t>
            </a:r>
            <a:endParaRPr lang="pt-PT" sz="4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49" name="Rectângulo 48"/>
          <p:cNvSpPr/>
          <p:nvPr/>
        </p:nvSpPr>
        <p:spPr>
          <a:xfrm rot="20783016">
            <a:off x="9838539" y="4622609"/>
            <a:ext cx="176708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4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many</a:t>
            </a:r>
            <a:endParaRPr lang="pt-PT" sz="4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0" name="Rectângulo 49"/>
          <p:cNvSpPr/>
          <p:nvPr/>
        </p:nvSpPr>
        <p:spPr>
          <a:xfrm rot="581889">
            <a:off x="10126279" y="3566262"/>
            <a:ext cx="126925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4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few</a:t>
            </a:r>
            <a:endParaRPr lang="pt-PT" sz="4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1" name="Rectângulo 50"/>
          <p:cNvSpPr/>
          <p:nvPr/>
        </p:nvSpPr>
        <p:spPr>
          <a:xfrm rot="21096421">
            <a:off x="928723" y="3890351"/>
            <a:ext cx="144462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4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a(n)</a:t>
            </a:r>
            <a:endParaRPr lang="pt-PT" sz="4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52" name="Rectângulo 51"/>
          <p:cNvSpPr/>
          <p:nvPr/>
        </p:nvSpPr>
        <p:spPr>
          <a:xfrm rot="637424">
            <a:off x="762102" y="3014982"/>
            <a:ext cx="90281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4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00"/>
                </a:solidFill>
                <a:latin typeface="Cooper Black" panose="0208090404030B020404" pitchFamily="18" charset="0"/>
              </a:rPr>
              <a:t>no</a:t>
            </a:r>
            <a:endParaRPr lang="pt-PT" sz="4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46" name="Imagem 45" descr="256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231033" y="223839"/>
            <a:ext cx="1009651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52"/>
          <p:cNvGrpSpPr/>
          <p:nvPr/>
        </p:nvGrpSpPr>
        <p:grpSpPr bwMode="auto">
          <a:xfrm>
            <a:off x="4559300" y="4365625"/>
            <a:ext cx="863600" cy="465138"/>
            <a:chOff x="1547664" y="4581128"/>
            <a:chExt cx="648072" cy="466338"/>
          </a:xfrm>
        </p:grpSpPr>
        <p:pic>
          <p:nvPicPr>
            <p:cNvPr id="2070" name="Imagem 53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71" name="Imagem 54" descr="strawberry-md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is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 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empty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water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bottle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3983568" y="5951538"/>
            <a:ext cx="1056217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an</a:t>
            </a:r>
            <a:endParaRPr lang="pt-PT" sz="32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1" y="4794250"/>
            <a:ext cx="480484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3090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3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3098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9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3096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97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There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isn’t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_______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cake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Kristen ITC" panose="03050502040202030202" pitchFamily="66" charset="0"/>
              </a:rPr>
              <a:t>left</a:t>
            </a:r>
            <a:r>
              <a:rPr lang="pt-PT" sz="3600" dirty="0">
                <a:solidFill>
                  <a:schemeClr val="tx1"/>
                </a:solidFill>
                <a:latin typeface="Kristen ITC" panose="03050502040202030202" pitchFamily="66" charset="0"/>
              </a:rPr>
              <a:t>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5327651" y="5949951"/>
            <a:ext cx="201718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much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6784" y="2201864"/>
            <a:ext cx="48048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ângulo 50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4114" name="Imagem 51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5" name="Imagem 52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6" name="Imagem 53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7" name="Imagem 54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55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4122" name="Imagem 56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3" name="Imagem 59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61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4120" name="Imagem 62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21" name="Imagem 63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D:\Documentos\Inglês\daily routines\Clipart\Márcia\watch tv 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4434" y="1268413"/>
            <a:ext cx="6529917" cy="4392612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0" name="Rectângulo arredondado 29"/>
          <p:cNvSpPr/>
          <p:nvPr/>
        </p:nvSpPr>
        <p:spPr>
          <a:xfrm>
            <a:off x="7152218" y="13414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lots</a:t>
            </a: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of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Rectângulo arredondado 30"/>
          <p:cNvSpPr/>
          <p:nvPr/>
        </p:nvSpPr>
        <p:spPr>
          <a:xfrm>
            <a:off x="9647767" y="13414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Rectângulo arredondado 31"/>
          <p:cNvSpPr/>
          <p:nvPr/>
        </p:nvSpPr>
        <p:spPr>
          <a:xfrm>
            <a:off x="9647767" y="3933825"/>
            <a:ext cx="2305051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few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Rectângulo arredondado 32"/>
          <p:cNvSpPr/>
          <p:nvPr/>
        </p:nvSpPr>
        <p:spPr>
          <a:xfrm>
            <a:off x="9647767" y="2205039"/>
            <a:ext cx="2305051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some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4" name="Rectângulo arredondado 33"/>
          <p:cNvSpPr/>
          <p:nvPr/>
        </p:nvSpPr>
        <p:spPr>
          <a:xfrm>
            <a:off x="7152218" y="3068639"/>
            <a:ext cx="2305049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any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5" name="Rectângulo arredondado 34"/>
          <p:cNvSpPr/>
          <p:nvPr/>
        </p:nvSpPr>
        <p:spPr>
          <a:xfrm>
            <a:off x="9647767" y="3068639"/>
            <a:ext cx="2305051" cy="72072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no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Rectângulo arredondado 35"/>
          <p:cNvSpPr/>
          <p:nvPr/>
        </p:nvSpPr>
        <p:spPr>
          <a:xfrm>
            <a:off x="7152218" y="3933825"/>
            <a:ext cx="2305049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little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7" name="Rectângulo arredondado 36"/>
          <p:cNvSpPr/>
          <p:nvPr/>
        </p:nvSpPr>
        <p:spPr>
          <a:xfrm>
            <a:off x="7152218" y="2205039"/>
            <a:ext cx="2305049" cy="7191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much</a:t>
            </a:r>
            <a:endParaRPr lang="pt-PT" sz="3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Rectângulo arredondado 37"/>
          <p:cNvSpPr/>
          <p:nvPr/>
        </p:nvSpPr>
        <p:spPr>
          <a:xfrm>
            <a:off x="8401051" y="4797425"/>
            <a:ext cx="2302933" cy="71913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 dirty="0">
                <a:solidFill>
                  <a:schemeClr val="tx1"/>
                </a:solidFill>
                <a:latin typeface="Britannic Bold" panose="020B0903060703020204" pitchFamily="34" charset="0"/>
              </a:rPr>
              <a:t>a(n)</a:t>
            </a:r>
            <a:endParaRPr lang="pt-PT" sz="36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42" name="Rectângulo arredondado 41"/>
          <p:cNvSpPr/>
          <p:nvPr/>
        </p:nvSpPr>
        <p:spPr>
          <a:xfrm>
            <a:off x="143933" y="260351"/>
            <a:ext cx="11855451" cy="720725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click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right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word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to complete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the</a:t>
            </a:r>
            <a:r>
              <a:rPr lang="pt-PT" sz="2800" b="1" dirty="0">
                <a:solidFill>
                  <a:schemeClr val="tx1"/>
                </a:solidFill>
                <a:latin typeface="Kristen ITC" panose="03050502040202030202" pitchFamily="66" charset="0"/>
              </a:rPr>
              <a:t> </a:t>
            </a:r>
            <a:r>
              <a:rPr lang="pt-PT" sz="2800" b="1" dirty="0" err="1">
                <a:solidFill>
                  <a:schemeClr val="tx1"/>
                </a:solidFill>
                <a:latin typeface="Kristen ITC" panose="03050502040202030202" pitchFamily="66" charset="0"/>
              </a:rPr>
              <a:t>sentence</a:t>
            </a:r>
            <a:endParaRPr lang="pt-PT" sz="28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3" name="Rectângulo arredondado 42"/>
          <p:cNvSpPr/>
          <p:nvPr/>
        </p:nvSpPr>
        <p:spPr>
          <a:xfrm>
            <a:off x="239185" y="5949950"/>
            <a:ext cx="11713633" cy="719138"/>
          </a:xfrm>
          <a:prstGeom prst="roundRect">
            <a:avLst/>
          </a:prstGeom>
          <a:solidFill>
            <a:srgbClr val="00FF00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sz="3600">
                <a:solidFill>
                  <a:schemeClr val="tx1"/>
                </a:solidFill>
                <a:latin typeface="Kristen ITC" panose="03050502040202030202" pitchFamily="66" charset="0"/>
              </a:rPr>
              <a:t>There are only a ______ onions.</a:t>
            </a:r>
            <a:endParaRPr lang="pt-PT" sz="3600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6671734" y="5949951"/>
            <a:ext cx="182456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PT" sz="3600" b="1">
                <a:solidFill>
                  <a:schemeClr val="bg1"/>
                </a:solidFill>
                <a:latin typeface="Kristen ITC" panose="03050502040202030202" pitchFamily="66" charset="0"/>
              </a:rPr>
              <a:t>few</a:t>
            </a:r>
            <a:endParaRPr lang="pt-PT" sz="2800" b="1">
              <a:solidFill>
                <a:schemeClr val="bg1"/>
              </a:solidFill>
              <a:latin typeface="Kristen ITC" panose="03050502040202030202" pitchFamily="66" charset="0"/>
            </a:endParaRPr>
          </a:p>
        </p:txBody>
      </p:sp>
      <p:pic>
        <p:nvPicPr>
          <p:cNvPr id="45" name="Imagem 44" descr="checkout-clipart-check-mark-m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2334" y="3929064"/>
            <a:ext cx="480484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Imagem 45" descr="256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91851" y="5373688"/>
            <a:ext cx="1049867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ângulo 17"/>
          <p:cNvSpPr/>
          <p:nvPr/>
        </p:nvSpPr>
        <p:spPr>
          <a:xfrm rot="278389">
            <a:off x="4524761" y="4653137"/>
            <a:ext cx="978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32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Kristen ITC" panose="03050502040202030202" pitchFamily="66" charset="0"/>
              </a:rPr>
              <a:t>milk</a:t>
            </a:r>
            <a:endParaRPr lang="pt-PT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5138" name="Imagem 18" descr="recycleimg_bottle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2884" y="4170363"/>
            <a:ext cx="575733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Imagem 19" descr="Ham_PNG_Clip_Art_Image-126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8567" y="4313239"/>
            <a:ext cx="125518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0" name="Imagem 20" descr="dzus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24718" y="4365626"/>
            <a:ext cx="52916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1" name="Imagem 21" descr="cheese-20clip-20art-cheese-hi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2401" y="2924175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22"/>
          <p:cNvGrpSpPr/>
          <p:nvPr/>
        </p:nvGrpSpPr>
        <p:grpSpPr bwMode="auto">
          <a:xfrm>
            <a:off x="4944534" y="1936751"/>
            <a:ext cx="956733" cy="523875"/>
            <a:chOff x="3707904" y="1935996"/>
            <a:chExt cx="717860" cy="524436"/>
          </a:xfrm>
        </p:grpSpPr>
        <p:pic>
          <p:nvPicPr>
            <p:cNvPr id="5146" name="Imagem 23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198884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7" name="Imagem 24" descr="Zwiebel-coloured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rot="3216482">
              <a:off x="3940118" y="1950050"/>
              <a:ext cx="499700" cy="471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o 25"/>
          <p:cNvGrpSpPr/>
          <p:nvPr/>
        </p:nvGrpSpPr>
        <p:grpSpPr bwMode="auto">
          <a:xfrm>
            <a:off x="2063751" y="4581526"/>
            <a:ext cx="863600" cy="466725"/>
            <a:chOff x="1547664" y="4581128"/>
            <a:chExt cx="648072" cy="466338"/>
          </a:xfrm>
        </p:grpSpPr>
        <p:pic>
          <p:nvPicPr>
            <p:cNvPr id="5144" name="Imagem 26" descr="strawberry-md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547664" y="4581128"/>
              <a:ext cx="443154" cy="40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5" name="Imagem 27" descr="strawberry-md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5400000">
              <a:off x="1818551" y="4670281"/>
              <a:ext cx="39433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Drewniana czcionk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TM03090434[[fn=Drewniana czcionka]]</Template>
  <TotalTime>0</TotalTime>
  <Words>3149</Words>
  <Application>WPS Presentation</Application>
  <PresentationFormat>Custom</PresentationFormat>
  <Paragraphs>555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Kristen ITC</vt:lpstr>
      <vt:lpstr>Cooper Black</vt:lpstr>
      <vt:lpstr>Britannic Bold</vt:lpstr>
      <vt:lpstr>Rockwell Condensed</vt:lpstr>
      <vt:lpstr>Rockwell</vt:lpstr>
      <vt:lpstr>Microsoft YaHei</vt:lpstr>
      <vt:lpstr>Arial Unicode MS</vt:lpstr>
      <vt:lpstr>Calibri</vt:lpstr>
      <vt:lpstr>Drewniana czcionka</vt:lpstr>
      <vt:lpstr>Countable AND UNCOUNTABLE QUANTIFIERS</vt:lpstr>
      <vt:lpstr>QUANTIFIERS  ARE USED TO GIVE A NUMBER OR AMOUNT OF SOMETHING</vt:lpstr>
      <vt:lpstr>PowerPoint 演示文稿</vt:lpstr>
      <vt:lpstr>Some words can be countable and uncountable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Countable AND UNCOUNTABLE QUANTIFIERS</dc:title>
  <dc:creator>Łukasz Wodarczyk S2</dc:creator>
  <cp:lastModifiedBy>nandi</cp:lastModifiedBy>
  <cp:revision>9</cp:revision>
  <dcterms:created xsi:type="dcterms:W3CDTF">2020-03-24T14:18:00Z</dcterms:created>
  <dcterms:modified xsi:type="dcterms:W3CDTF">2023-01-28T04:34:50Z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D3CF92B0597C45B5A46638D184450D41</vt:lpwstr>
  </property>
  <property fmtid="{D5CDD505-2E9C-101B-9397-08002B2CF9AE}" pid="3" name="KSOProductBuildVer">
    <vt:lpwstr>1033-11.2.0.11214</vt:lpwstr>
  </property>
</Properties>
</file>