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265" autoAdjust="0"/>
  </p:normalViewPr>
  <p:slideViewPr>
    <p:cSldViewPr>
      <p:cViewPr varScale="1">
        <p:scale>
          <a:sx n="83" d="100"/>
          <a:sy n="83" d="100"/>
        </p:scale>
        <p:origin x="-142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D9485-ECFD-47F9-A046-584843C34076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9DA6B-6E27-4843-816C-A30365481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331D3-8C18-4DF6-9414-18ACA56B2CAB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Ovr>
    <a:masterClrMapping/>
  </p:clrMapOvr>
  <p:transition spd="med">
    <p:whee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graphicFrame>
        <p:nvGraphicFramePr>
          <p:cNvPr id="43009" name="Object 2"/>
          <p:cNvGraphicFramePr>
            <a:graphicFrameLocks noChangeAspect="1"/>
          </p:cNvGraphicFramePr>
          <p:nvPr/>
        </p:nvGraphicFramePr>
        <p:xfrm>
          <a:off x="7467600" y="0"/>
          <a:ext cx="1676400" cy="679450"/>
        </p:xfrm>
        <a:graphic>
          <a:graphicData uri="http://schemas.openxmlformats.org/presentationml/2006/ole">
            <p:oleObj spid="_x0000_s43009" r:id="rId15" imgW="13937020" imgH="5409524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Sentences, Clauses and </a:t>
            </a:r>
          </a:p>
          <a:p>
            <a:r>
              <a:rPr lang="en-US" sz="4000" dirty="0" smtClean="0"/>
              <a:t>Direct Speech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200" dirty="0" smtClean="0">
                <a:solidFill>
                  <a:srgbClr val="002060"/>
                </a:solidFill>
                <a:latin typeface="Comic Sans MS" pitchFamily="66" charset="0"/>
              </a:rPr>
              <a:t>Subject/object</a:t>
            </a:r>
            <a:endParaRPr lang="en-US" sz="3200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Relative pronouns can be either the subject or the object of the relative clause.</a:t>
            </a:r>
          </a:p>
          <a:p>
            <a:pPr algn="ctr" eaLnBrk="1" hangingPunct="1">
              <a:buFontTx/>
              <a:buNone/>
            </a:pP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Examples:</a:t>
            </a:r>
          </a:p>
          <a:p>
            <a:pPr eaLnBrk="1" hangingPunct="1">
              <a:buFontTx/>
              <a:buNone/>
            </a:pP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     </a:t>
            </a:r>
            <a:r>
              <a:rPr lang="en-GB" sz="2400" dirty="0" smtClean="0">
                <a:solidFill>
                  <a:srgbClr val="002060"/>
                </a:solidFill>
                <a:latin typeface="Comic Sans MS" pitchFamily="66" charset="0"/>
              </a:rPr>
              <a:t>Marco Polo was a merchant </a:t>
            </a:r>
            <a:r>
              <a:rPr lang="en-GB" sz="2400" dirty="0" smtClean="0">
                <a:solidFill>
                  <a:schemeClr val="accent2"/>
                </a:solidFill>
                <a:latin typeface="Comic Sans MS" pitchFamily="66" charset="0"/>
              </a:rPr>
              <a:t>who</a:t>
            </a:r>
            <a:r>
              <a:rPr lang="en-GB" sz="24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400" dirty="0" smtClean="0">
                <a:solidFill>
                  <a:srgbClr val="002060"/>
                </a:solidFill>
                <a:latin typeface="Comic Sans MS" pitchFamily="66" charset="0"/>
              </a:rPr>
              <a:t>visited China in the 13</a:t>
            </a:r>
            <a:r>
              <a:rPr lang="en-GB" sz="2400" baseline="30000" dirty="0" smtClean="0">
                <a:solidFill>
                  <a:srgbClr val="002060"/>
                </a:solidFill>
                <a:latin typeface="Comic Sans MS" pitchFamily="66" charset="0"/>
              </a:rPr>
              <a:t>th</a:t>
            </a:r>
            <a:r>
              <a:rPr lang="en-GB" sz="2400" dirty="0" smtClean="0">
                <a:solidFill>
                  <a:srgbClr val="002060"/>
                </a:solidFill>
                <a:latin typeface="Comic Sans MS" pitchFamily="66" charset="0"/>
              </a:rPr>
              <a:t> century. </a:t>
            </a:r>
            <a:r>
              <a:rPr lang="en-GB" sz="2400" dirty="0" smtClean="0">
                <a:solidFill>
                  <a:srgbClr val="04053A"/>
                </a:solidFill>
                <a:latin typeface="Comic Sans MS" pitchFamily="66" charset="0"/>
              </a:rPr>
              <a:t>(</a:t>
            </a:r>
            <a:r>
              <a:rPr lang="en-GB" sz="2400" dirty="0" smtClean="0">
                <a:solidFill>
                  <a:srgbClr val="A60F01"/>
                </a:solidFill>
                <a:latin typeface="Comic Sans MS" pitchFamily="66" charset="0"/>
              </a:rPr>
              <a:t>subject</a:t>
            </a:r>
            <a:r>
              <a:rPr lang="en-GB" sz="2400" dirty="0" smtClean="0">
                <a:solidFill>
                  <a:srgbClr val="04053A"/>
                </a:solidFill>
                <a:latin typeface="Comic Sans MS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solidFill>
                  <a:srgbClr val="04053A"/>
                </a:solidFill>
                <a:latin typeface="Comic Sans MS" pitchFamily="66" charset="0"/>
              </a:rPr>
              <a:t>     </a:t>
            </a:r>
            <a:r>
              <a:rPr lang="en-GB" sz="2400" dirty="0" smtClean="0">
                <a:solidFill>
                  <a:srgbClr val="002060"/>
                </a:solidFill>
                <a:latin typeface="Comic Sans MS" pitchFamily="66" charset="0"/>
              </a:rPr>
              <a:t>Glaciers are rivers of ice </a:t>
            </a:r>
            <a:r>
              <a:rPr lang="en-GB" sz="2400" dirty="0" smtClean="0">
                <a:solidFill>
                  <a:schemeClr val="accent2"/>
                </a:solidFill>
                <a:latin typeface="Comic Sans MS" pitchFamily="66" charset="0"/>
              </a:rPr>
              <a:t>which </a:t>
            </a:r>
            <a:r>
              <a:rPr lang="en-GB" sz="2400" dirty="0" smtClean="0">
                <a:solidFill>
                  <a:srgbClr val="002060"/>
                </a:solidFill>
                <a:latin typeface="Comic Sans MS" pitchFamily="66" charset="0"/>
              </a:rPr>
              <a:t>form in cold climates     on mountains</a:t>
            </a:r>
            <a:r>
              <a:rPr lang="en-GB" sz="2400" dirty="0" smtClean="0">
                <a:solidFill>
                  <a:srgbClr val="04053A"/>
                </a:solidFill>
                <a:latin typeface="Comic Sans MS" pitchFamily="66" charset="0"/>
              </a:rPr>
              <a:t>. (</a:t>
            </a:r>
            <a:r>
              <a:rPr lang="en-GB" sz="2400" dirty="0" smtClean="0">
                <a:solidFill>
                  <a:srgbClr val="A60F01"/>
                </a:solidFill>
                <a:latin typeface="Comic Sans MS" pitchFamily="66" charset="0"/>
              </a:rPr>
              <a:t>subject</a:t>
            </a:r>
            <a:r>
              <a:rPr lang="en-GB" sz="2400" dirty="0" smtClean="0">
                <a:solidFill>
                  <a:srgbClr val="04053A"/>
                </a:solidFill>
                <a:latin typeface="Comic Sans MS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solidFill>
                  <a:srgbClr val="002060"/>
                </a:solidFill>
                <a:latin typeface="Comic Sans MS" pitchFamily="66" charset="0"/>
              </a:rPr>
              <a:t>     Einstein is a scientist </a:t>
            </a:r>
            <a:r>
              <a:rPr lang="en-GB" sz="2400" dirty="0" smtClean="0">
                <a:solidFill>
                  <a:schemeClr val="accent2"/>
                </a:solidFill>
                <a:latin typeface="Comic Sans MS" pitchFamily="66" charset="0"/>
              </a:rPr>
              <a:t>who</a:t>
            </a:r>
            <a:r>
              <a:rPr lang="en-GB" sz="2400" dirty="0" smtClean="0">
                <a:solidFill>
                  <a:srgbClr val="002060"/>
                </a:solidFill>
                <a:latin typeface="Comic Sans MS" pitchFamily="66" charset="0"/>
              </a:rPr>
              <a:t> I admire</a:t>
            </a:r>
            <a:r>
              <a:rPr lang="en-GB" sz="2400" dirty="0" smtClean="0">
                <a:solidFill>
                  <a:srgbClr val="04053A"/>
                </a:solidFill>
                <a:latin typeface="Comic Sans MS" pitchFamily="66" charset="0"/>
              </a:rPr>
              <a:t>. (</a:t>
            </a:r>
            <a:r>
              <a:rPr lang="en-GB" sz="2400" dirty="0" smtClean="0">
                <a:solidFill>
                  <a:srgbClr val="A60F01"/>
                </a:solidFill>
                <a:latin typeface="Comic Sans MS" pitchFamily="66" charset="0"/>
              </a:rPr>
              <a:t>object</a:t>
            </a:r>
            <a:r>
              <a:rPr lang="en-GB" sz="2400" dirty="0" smtClean="0">
                <a:solidFill>
                  <a:srgbClr val="04053A"/>
                </a:solidFill>
                <a:latin typeface="Comic Sans MS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solidFill>
                  <a:srgbClr val="002060"/>
                </a:solidFill>
                <a:latin typeface="Comic Sans MS" pitchFamily="66" charset="0"/>
              </a:rPr>
              <a:t>    This is the poem </a:t>
            </a:r>
            <a:r>
              <a:rPr lang="en-GB" sz="2400" dirty="0" smtClean="0">
                <a:solidFill>
                  <a:schemeClr val="accent2"/>
                </a:solidFill>
                <a:latin typeface="Comic Sans MS" pitchFamily="66" charset="0"/>
              </a:rPr>
              <a:t>that</a:t>
            </a:r>
            <a:r>
              <a:rPr lang="en-GB" sz="24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400" dirty="0" smtClean="0">
                <a:solidFill>
                  <a:srgbClr val="002060"/>
                </a:solidFill>
                <a:latin typeface="Comic Sans MS" pitchFamily="66" charset="0"/>
              </a:rPr>
              <a:t>I wrote in my first 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solidFill>
                  <a:srgbClr val="002060"/>
                </a:solidFill>
                <a:latin typeface="Comic Sans MS" pitchFamily="66" charset="0"/>
              </a:rPr>
              <a:t>     year. </a:t>
            </a:r>
            <a:r>
              <a:rPr lang="en-GB" sz="2400" dirty="0" smtClean="0">
                <a:solidFill>
                  <a:srgbClr val="04053A"/>
                </a:solidFill>
                <a:latin typeface="Comic Sans MS" pitchFamily="66" charset="0"/>
              </a:rPr>
              <a:t>(</a:t>
            </a:r>
            <a:r>
              <a:rPr lang="en-GB" sz="2400" dirty="0" smtClean="0">
                <a:solidFill>
                  <a:srgbClr val="A60F01"/>
                </a:solidFill>
                <a:latin typeface="Comic Sans MS" pitchFamily="66" charset="0"/>
              </a:rPr>
              <a:t>object</a:t>
            </a:r>
            <a:r>
              <a:rPr lang="en-GB" sz="2400" dirty="0" smtClean="0">
                <a:solidFill>
                  <a:srgbClr val="04053A"/>
                </a:solidFill>
                <a:latin typeface="Comic Sans MS" pitchFamily="66" charset="0"/>
              </a:rPr>
              <a:t>)</a:t>
            </a:r>
            <a:endParaRPr lang="en-US" sz="2400" dirty="0" smtClean="0">
              <a:solidFill>
                <a:srgbClr val="04053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2060"/>
                </a:solidFill>
                <a:latin typeface="Comic Sans MS" pitchFamily="66" charset="0"/>
              </a:rPr>
              <a:t>Leaving out the relative pronoun</a:t>
            </a:r>
            <a:endParaRPr lang="en-US" sz="3200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We can leave out the relative pronoun when it is the object of the relative clause.</a:t>
            </a:r>
          </a:p>
          <a:p>
            <a:pPr eaLnBrk="1" hangingPunct="1">
              <a:buFontTx/>
              <a:buNone/>
            </a:pPr>
            <a:endParaRPr lang="en-GB" sz="2800" dirty="0" smtClean="0">
              <a:solidFill>
                <a:srgbClr val="00206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     e.g. Einstein is a scientist I admire. </a:t>
            </a:r>
          </a:p>
          <a:p>
            <a:pPr eaLnBrk="1" hangingPunct="1">
              <a:buFontTx/>
              <a:buNone/>
            </a:pP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          This is the poem I wrote in my first year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.</a:t>
            </a:r>
            <a:endParaRPr lang="en-US" sz="2800" dirty="0" smtClean="0">
              <a:solidFill>
                <a:srgbClr val="04053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2060"/>
                </a:solidFill>
                <a:latin typeface="Comic Sans MS" pitchFamily="66" charset="0"/>
              </a:rPr>
              <a:t>Defining or non-defining relative clauses</a:t>
            </a:r>
            <a:endParaRPr lang="en-US" sz="3200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As mentioned above, relative clauses give important information about the subject or object. These are called </a:t>
            </a:r>
            <a:r>
              <a:rPr lang="en-GB" sz="2800" dirty="0" smtClean="0">
                <a:solidFill>
                  <a:srgbClr val="0066FF"/>
                </a:solidFill>
                <a:latin typeface="Comic Sans MS" pitchFamily="66" charset="0"/>
              </a:rPr>
              <a:t>defining clauses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.</a:t>
            </a:r>
          </a:p>
          <a:p>
            <a:pPr eaLnBrk="1" hangingPunct="1"/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In written language, we sometimes use </a:t>
            </a:r>
            <a:r>
              <a:rPr lang="en-GB" sz="2800" dirty="0" smtClean="0">
                <a:solidFill>
                  <a:srgbClr val="0066FF"/>
                </a:solidFill>
                <a:latin typeface="Comic Sans MS" pitchFamily="66" charset="0"/>
              </a:rPr>
              <a:t>non-defining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dirty="0" smtClean="0">
                <a:solidFill>
                  <a:srgbClr val="0066FF"/>
                </a:solidFill>
                <a:latin typeface="Comic Sans MS" pitchFamily="66" charset="0"/>
              </a:rPr>
              <a:t>clauses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which give extra information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,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which we could leave out, and are separated by commas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. </a:t>
            </a:r>
            <a:r>
              <a:rPr lang="en-GB" sz="2800" dirty="0" smtClean="0">
                <a:solidFill>
                  <a:srgbClr val="7030A0"/>
                </a:solidFill>
                <a:latin typeface="Comic Sans MS" pitchFamily="66" charset="0"/>
              </a:rPr>
              <a:t>That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is not used.</a:t>
            </a:r>
          </a:p>
          <a:p>
            <a:pPr eaLnBrk="1" hangingPunct="1">
              <a:buFontTx/>
              <a:buNone/>
            </a:pP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     e.g. John Lennon, </a:t>
            </a:r>
            <a:r>
              <a:rPr lang="en-GB" sz="2800" dirty="0" smtClean="0">
                <a:solidFill>
                  <a:srgbClr val="A60F01"/>
                </a:solidFill>
                <a:latin typeface="Comic Sans MS" pitchFamily="66" charset="0"/>
              </a:rPr>
              <a:t>who was born in 1940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,   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was a member of the Beatles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.</a:t>
            </a:r>
            <a:endParaRPr lang="en-US" sz="2800" dirty="0" smtClean="0">
              <a:solidFill>
                <a:srgbClr val="04053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Relative adverbs </a:t>
            </a:r>
            <a:endParaRPr lang="sr-Latn-CS" sz="36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We can also use some </a:t>
            </a:r>
            <a:r>
              <a:rPr lang="en-US" sz="2800" smtClean="0">
                <a:solidFill>
                  <a:srgbClr val="002060"/>
                </a:solidFill>
                <a:latin typeface="Comic Sans MS" pitchFamily="66" charset="0"/>
              </a:rPr>
              <a:t>relative adverbs 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at the beginning of a relative clause: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Comic Sans MS" pitchFamily="66" charset="0"/>
              </a:rPr>
              <a:t>WHERE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– refers to a place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    e.g. We went to a camp </a:t>
            </a:r>
            <a:r>
              <a:rPr lang="en-US" sz="2800" dirty="0" smtClean="0">
                <a:solidFill>
                  <a:srgbClr val="7030A0"/>
                </a:solidFill>
                <a:latin typeface="Comic Sans MS" pitchFamily="66" charset="0"/>
              </a:rPr>
              <a:t>where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we stayed two years ago.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Comic Sans MS" pitchFamily="66" charset="0"/>
              </a:rPr>
              <a:t>WHEN - 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refers to a time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    e.g. I’ll never forget the day </a:t>
            </a:r>
            <a:r>
              <a:rPr lang="en-US" sz="2800" dirty="0" smtClean="0">
                <a:solidFill>
                  <a:srgbClr val="7030A0"/>
                </a:solidFill>
                <a:latin typeface="Comic Sans MS" pitchFamily="66" charset="0"/>
              </a:rPr>
              <a:t>when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I met you.</a:t>
            </a:r>
          </a:p>
          <a:p>
            <a:pPr>
              <a:buNone/>
            </a:pPr>
            <a:endParaRPr lang="sr-Latn-CS" sz="28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8486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 err="1" smtClean="0">
                <a:solidFill>
                  <a:srgbClr val="CC0066"/>
                </a:solidFill>
                <a:latin typeface="Bookman Old Style" pitchFamily="18" charset="0"/>
              </a:rPr>
              <a:t>Remember</a:t>
            </a:r>
            <a:r>
              <a:rPr lang="es-ES_tradnl" b="1" dirty="0" smtClean="0">
                <a:solidFill>
                  <a:srgbClr val="CC0066"/>
                </a:solidFill>
                <a:latin typeface="Bookman Old Style" pitchFamily="18" charset="0"/>
              </a:rPr>
              <a:t>:</a:t>
            </a:r>
            <a:br>
              <a:rPr lang="es-ES_tradnl" b="1" dirty="0" smtClean="0">
                <a:solidFill>
                  <a:srgbClr val="CC0066"/>
                </a:solidFill>
                <a:latin typeface="Bookman Old Style" pitchFamily="18" charset="0"/>
              </a:rPr>
            </a:br>
            <a:endParaRPr lang="es-ES_tradnl" b="1" dirty="0" smtClean="0">
              <a:solidFill>
                <a:srgbClr val="CC0066"/>
              </a:solidFill>
              <a:latin typeface="Bookman Old Style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b="1" dirty="0" smtClean="0">
                <a:latin typeface="Bookman Old Style" pitchFamily="18" charset="0"/>
              </a:rPr>
              <a:t>	</a:t>
            </a:r>
            <a:r>
              <a:rPr lang="es-ES_tradnl" sz="2800" b="1" dirty="0" err="1" smtClean="0">
                <a:latin typeface="Bookman Old Style" pitchFamily="18" charset="0"/>
              </a:rPr>
              <a:t>When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we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join</a:t>
            </a:r>
            <a:r>
              <a:rPr lang="es-ES_tradnl" sz="2800" b="1" dirty="0" smtClean="0">
                <a:latin typeface="Bookman Old Style" pitchFamily="18" charset="0"/>
              </a:rPr>
              <a:t> 2 </a:t>
            </a:r>
            <a:r>
              <a:rPr lang="es-ES_tradnl" sz="2800" b="1" dirty="0" err="1" smtClean="0">
                <a:latin typeface="Bookman Old Style" pitchFamily="18" charset="0"/>
              </a:rPr>
              <a:t>sentences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with</a:t>
            </a:r>
            <a:r>
              <a:rPr lang="es-ES_tradnl" sz="2800" b="1" dirty="0" smtClean="0">
                <a:latin typeface="Bookman Old Style" pitchFamily="18" charset="0"/>
              </a:rPr>
              <a:t> a </a:t>
            </a:r>
            <a:r>
              <a:rPr lang="es-ES_tradnl" sz="2800" b="1" dirty="0" err="1" smtClean="0">
                <a:latin typeface="Bookman Old Style" pitchFamily="18" charset="0"/>
              </a:rPr>
              <a:t>Relative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Pronoun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or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Adverb</a:t>
            </a:r>
            <a:r>
              <a:rPr lang="es-ES_tradnl" sz="2800" b="1" dirty="0" smtClean="0">
                <a:latin typeface="Bookman Old Style" pitchFamily="18" charset="0"/>
              </a:rPr>
              <a:t>, </a:t>
            </a:r>
            <a:r>
              <a:rPr lang="es-ES_tradnl" sz="2800" b="1" dirty="0" err="1" smtClean="0">
                <a:latin typeface="Bookman Old Style" pitchFamily="18" charset="0"/>
              </a:rPr>
              <a:t>we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have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to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omit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the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noun</a:t>
            </a:r>
            <a:r>
              <a:rPr lang="es-ES_tradnl" sz="2800" b="1" dirty="0" smtClean="0">
                <a:latin typeface="Bookman Old Style" pitchFamily="18" charset="0"/>
              </a:rPr>
              <a:t>/ </a:t>
            </a:r>
            <a:r>
              <a:rPr lang="es-ES_tradnl" sz="2800" b="1" dirty="0" err="1" smtClean="0">
                <a:latin typeface="Bookman Old Style" pitchFamily="18" charset="0"/>
              </a:rPr>
              <a:t>pronoun</a:t>
            </a:r>
            <a:r>
              <a:rPr lang="es-ES_tradnl" sz="2800" b="1" dirty="0" smtClean="0">
                <a:latin typeface="Bookman Old Style" pitchFamily="18" charset="0"/>
              </a:rPr>
              <a:t>/ </a:t>
            </a:r>
            <a:r>
              <a:rPr lang="es-ES_tradnl" sz="2800" b="1" dirty="0" err="1" smtClean="0">
                <a:latin typeface="Bookman Old Style" pitchFamily="18" charset="0"/>
              </a:rPr>
              <a:t>possessive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that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the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Relative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replaces</a:t>
            </a:r>
            <a:r>
              <a:rPr lang="es-ES_tradnl" sz="2800" dirty="0" smtClean="0">
                <a:latin typeface="Bookman Old Style" pitchFamily="18" charset="0"/>
              </a:rPr>
              <a:t> (In </a:t>
            </a:r>
            <a:r>
              <a:rPr lang="es-ES_tradnl" sz="2800" dirty="0" err="1" smtClean="0">
                <a:latin typeface="Bookman Old Style" pitchFamily="18" charset="0"/>
              </a:rPr>
              <a:t>the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previous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sentences</a:t>
            </a:r>
            <a:r>
              <a:rPr lang="es-ES_tradnl" sz="2800" dirty="0" smtClean="0">
                <a:latin typeface="Bookman Old Style" pitchFamily="18" charset="0"/>
              </a:rPr>
              <a:t>: He/ </a:t>
            </a:r>
            <a:r>
              <a:rPr lang="es-ES_tradnl" sz="2800" dirty="0" err="1" smtClean="0">
                <a:latin typeface="Bookman Old Style" pitchFamily="18" charset="0"/>
              </a:rPr>
              <a:t>They</a:t>
            </a:r>
            <a:r>
              <a:rPr lang="es-ES_tradnl" sz="2800" dirty="0" smtClean="0">
                <a:latin typeface="Bookman Old Style" pitchFamily="18" charset="0"/>
              </a:rPr>
              <a:t>/Tom /</a:t>
            </a:r>
            <a:r>
              <a:rPr lang="es-ES_tradnl" sz="2800" dirty="0" err="1" smtClean="0">
                <a:latin typeface="Bookman Old Style" pitchFamily="18" charset="0"/>
              </a:rPr>
              <a:t>it</a:t>
            </a:r>
            <a:r>
              <a:rPr lang="es-ES_tradnl" sz="2800" dirty="0" smtClean="0">
                <a:latin typeface="Bookman Old Style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 smtClean="0">
                <a:latin typeface="Bookman Old Style" pitchFamily="18" charset="0"/>
              </a:rPr>
              <a:t>	</a:t>
            </a:r>
            <a:r>
              <a:rPr lang="es-ES_tradnl" sz="2800" b="1" dirty="0" err="1" smtClean="0">
                <a:latin typeface="Bookman Old Style" pitchFamily="18" charset="0"/>
              </a:rPr>
              <a:t>Relative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Clauses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go</a:t>
            </a:r>
            <a:r>
              <a:rPr lang="es-ES_tradnl" sz="2800" b="1" dirty="0" smtClean="0">
                <a:latin typeface="Bookman Old Style" pitchFamily="18" charset="0"/>
              </a:rPr>
              <a:t> RIGHT AFTER </a:t>
            </a:r>
            <a:r>
              <a:rPr lang="es-ES_tradnl" sz="2800" b="1" dirty="0" err="1" smtClean="0">
                <a:latin typeface="Bookman Old Style" pitchFamily="18" charset="0"/>
              </a:rPr>
              <a:t>the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Noun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they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modify</a:t>
            </a:r>
            <a:r>
              <a:rPr lang="es-ES_tradnl" sz="2800" b="1" dirty="0" smtClean="0">
                <a:latin typeface="Bookman Old Style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pPr eaLnBrk="1" hangingPunct="1"/>
            <a:r>
              <a:rPr lang="es-ES_tradnl" sz="4000" b="1" smtClean="0">
                <a:latin typeface="Bookman Old Style" pitchFamily="18" charset="0"/>
              </a:rPr>
              <a:t>1. Defining Relative Clauses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s-ES_tradnl" sz="1800" smtClean="0">
              <a:latin typeface="Bookman Old Style" pitchFamily="18" charset="0"/>
            </a:endParaRPr>
          </a:p>
          <a:p>
            <a:pPr eaLnBrk="1" hangingPunct="1">
              <a:buFontTx/>
              <a:buNone/>
            </a:pPr>
            <a:endParaRPr lang="es-ES_tradnl" sz="1800" smtClean="0">
              <a:latin typeface="Bookman Old Style" pitchFamily="18" charset="0"/>
            </a:endParaRPr>
          </a:p>
        </p:txBody>
      </p:sp>
      <p:sp>
        <p:nvSpPr>
          <p:cNvPr id="5124" name="Rectangle 11"/>
          <p:cNvSpPr>
            <a:spLocks noChangeArrowheads="1"/>
          </p:cNvSpPr>
          <p:nvPr/>
        </p:nvSpPr>
        <p:spPr bwMode="auto">
          <a:xfrm>
            <a:off x="457200" y="12954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2200"/>
              </a:lnSpc>
            </a:pPr>
            <a:r>
              <a:rPr lang="es-ES_tradnl" sz="1800" b="1" dirty="0">
                <a:solidFill>
                  <a:schemeClr val="tx2"/>
                </a:solidFill>
              </a:rPr>
              <a:t/>
            </a:r>
            <a:br>
              <a:rPr lang="es-ES_tradnl" sz="1800" b="1" dirty="0">
                <a:solidFill>
                  <a:schemeClr val="tx2"/>
                </a:solidFill>
              </a:rPr>
            </a:br>
            <a:r>
              <a:rPr lang="es-ES_tradnl" sz="1800" b="1" dirty="0">
                <a:solidFill>
                  <a:schemeClr val="tx2"/>
                </a:solidFill>
              </a:rPr>
              <a:t/>
            </a:r>
            <a:br>
              <a:rPr lang="es-ES_tradnl" sz="1800" b="1" dirty="0">
                <a:solidFill>
                  <a:schemeClr val="tx2"/>
                </a:solidFill>
              </a:rPr>
            </a:br>
            <a:r>
              <a:rPr lang="es-ES_tradnl" sz="1800" b="1" dirty="0">
                <a:solidFill>
                  <a:schemeClr val="tx2"/>
                </a:solidFill>
              </a:rPr>
              <a:t/>
            </a:r>
            <a:br>
              <a:rPr lang="es-ES_tradnl" sz="1800" b="1" dirty="0">
                <a:solidFill>
                  <a:schemeClr val="tx2"/>
                </a:solidFill>
              </a:rPr>
            </a:br>
            <a:r>
              <a:rPr lang="es-ES_tradnl" sz="1800" b="1" dirty="0">
                <a:solidFill>
                  <a:schemeClr val="tx2"/>
                </a:solidFill>
              </a:rPr>
              <a:t/>
            </a:r>
            <a:br>
              <a:rPr lang="es-ES_tradnl" sz="1800" b="1" dirty="0">
                <a:solidFill>
                  <a:schemeClr val="tx2"/>
                </a:solidFill>
              </a:rPr>
            </a:br>
            <a:r>
              <a:rPr lang="es-ES_tradnl" sz="1800" b="1" dirty="0">
                <a:solidFill>
                  <a:schemeClr val="tx2"/>
                </a:solidFill>
              </a:rPr>
              <a:t/>
            </a:r>
            <a:br>
              <a:rPr lang="es-ES_tradnl" sz="1800" b="1" dirty="0">
                <a:solidFill>
                  <a:schemeClr val="tx2"/>
                </a:solidFill>
              </a:rPr>
            </a:br>
            <a:r>
              <a:rPr lang="es-ES_tradnl" sz="1800" b="1" dirty="0">
                <a:solidFill>
                  <a:schemeClr val="tx2"/>
                </a:solidFill>
              </a:rPr>
              <a:t/>
            </a:r>
            <a:br>
              <a:rPr lang="es-ES_tradnl" sz="1800" b="1" dirty="0">
                <a:solidFill>
                  <a:schemeClr val="tx2"/>
                </a:solidFill>
              </a:rPr>
            </a:br>
            <a:r>
              <a:rPr lang="es-ES_tradnl" sz="2400" b="1" dirty="0" err="1">
                <a:solidFill>
                  <a:schemeClr val="tx2"/>
                </a:solidFill>
              </a:rPr>
              <a:t>They</a:t>
            </a:r>
            <a:r>
              <a:rPr lang="es-ES_tradnl" sz="2400" b="1" dirty="0">
                <a:solidFill>
                  <a:schemeClr val="tx2"/>
                </a:solidFill>
              </a:rPr>
              <a:t> define, </a:t>
            </a:r>
            <a:r>
              <a:rPr lang="es-ES_tradnl" sz="2400" b="1" dirty="0" err="1">
                <a:solidFill>
                  <a:schemeClr val="tx2"/>
                </a:solidFill>
              </a:rPr>
              <a:t>give</a:t>
            </a:r>
            <a:r>
              <a:rPr lang="es-ES_tradnl" sz="2400" b="1" dirty="0">
                <a:solidFill>
                  <a:schemeClr val="tx2"/>
                </a:solidFill>
              </a:rPr>
              <a:t> </a:t>
            </a:r>
            <a:r>
              <a:rPr lang="es-ES_tradnl" sz="2400" b="1" dirty="0" err="1">
                <a:solidFill>
                  <a:schemeClr val="tx2"/>
                </a:solidFill>
              </a:rPr>
              <a:t>us</a:t>
            </a:r>
            <a:r>
              <a:rPr lang="es-ES_tradnl" sz="2400" b="1" dirty="0">
                <a:solidFill>
                  <a:schemeClr val="tx2"/>
                </a:solidFill>
              </a:rPr>
              <a:t> </a:t>
            </a:r>
            <a:r>
              <a:rPr lang="es-ES_tradnl" sz="2400" b="1" dirty="0" err="1">
                <a:solidFill>
                  <a:schemeClr val="tx2"/>
                </a:solidFill>
              </a:rPr>
              <a:t>essential</a:t>
            </a:r>
            <a:r>
              <a:rPr lang="es-ES_tradnl" sz="2400" b="1" dirty="0">
                <a:solidFill>
                  <a:schemeClr val="tx2"/>
                </a:solidFill>
              </a:rPr>
              <a:t> </a:t>
            </a:r>
            <a:r>
              <a:rPr lang="es-ES_tradnl" sz="2400" b="1" dirty="0" err="1">
                <a:solidFill>
                  <a:schemeClr val="tx2"/>
                </a:solidFill>
              </a:rPr>
              <a:t>information</a:t>
            </a:r>
            <a:r>
              <a:rPr lang="es-ES_tradnl" sz="2400" b="1" dirty="0">
                <a:solidFill>
                  <a:schemeClr val="tx2"/>
                </a:solidFill>
              </a:rPr>
              <a:t> </a:t>
            </a:r>
            <a:r>
              <a:rPr lang="es-ES_tradnl" sz="2400" b="1" dirty="0" err="1">
                <a:solidFill>
                  <a:schemeClr val="tx2"/>
                </a:solidFill>
              </a:rPr>
              <a:t>about</a:t>
            </a:r>
            <a:r>
              <a:rPr lang="es-ES_tradnl" sz="2400" b="1" dirty="0">
                <a:solidFill>
                  <a:schemeClr val="tx2"/>
                </a:solidFill>
              </a:rPr>
              <a:t> a general </a:t>
            </a:r>
            <a:r>
              <a:rPr lang="es-ES_tradnl" sz="2400" b="1" dirty="0" err="1">
                <a:solidFill>
                  <a:schemeClr val="tx2"/>
                </a:solidFill>
              </a:rPr>
              <a:t>term</a:t>
            </a:r>
            <a:r>
              <a:rPr lang="es-ES_tradnl" sz="2400" b="1" dirty="0">
                <a:solidFill>
                  <a:schemeClr val="tx2"/>
                </a:solidFill>
              </a:rPr>
              <a:t> </a:t>
            </a:r>
            <a:r>
              <a:rPr lang="es-ES_tradnl" sz="2400" b="1" dirty="0" err="1">
                <a:solidFill>
                  <a:schemeClr val="tx2"/>
                </a:solidFill>
              </a:rPr>
              <a:t>or</a:t>
            </a:r>
            <a:r>
              <a:rPr lang="es-ES_tradnl" sz="2400" b="1" dirty="0">
                <a:solidFill>
                  <a:schemeClr val="tx2"/>
                </a:solidFill>
              </a:rPr>
              <a:t> </a:t>
            </a:r>
            <a:r>
              <a:rPr lang="es-ES_tradnl" sz="2400" b="1" dirty="0" err="1">
                <a:solidFill>
                  <a:schemeClr val="tx2"/>
                </a:solidFill>
              </a:rPr>
              <a:t>expression</a:t>
            </a:r>
            <a:r>
              <a:rPr lang="es-ES_tradnl" sz="2400" b="1" dirty="0">
                <a:solidFill>
                  <a:schemeClr val="tx2"/>
                </a:solidFill>
              </a:rPr>
              <a:t>. </a:t>
            </a:r>
            <a:r>
              <a:rPr lang="es-ES_tradnl" sz="2400" b="1" dirty="0" err="1">
                <a:solidFill>
                  <a:schemeClr val="tx2"/>
                </a:solidFill>
              </a:rPr>
              <a:t>Defining</a:t>
            </a:r>
            <a:r>
              <a:rPr lang="es-ES_tradnl" sz="2400" b="1" dirty="0">
                <a:solidFill>
                  <a:schemeClr val="tx2"/>
                </a:solidFill>
              </a:rPr>
              <a:t> </a:t>
            </a:r>
            <a:r>
              <a:rPr lang="es-ES_tradnl" sz="2400" b="1" dirty="0" err="1">
                <a:solidFill>
                  <a:schemeClr val="tx2"/>
                </a:solidFill>
              </a:rPr>
              <a:t>Relative</a:t>
            </a:r>
            <a:r>
              <a:rPr lang="es-ES_tradnl" sz="2400" b="1" dirty="0">
                <a:solidFill>
                  <a:schemeClr val="tx2"/>
                </a:solidFill>
              </a:rPr>
              <a:t> </a:t>
            </a:r>
            <a:r>
              <a:rPr lang="es-ES_tradnl" sz="2400" b="1" dirty="0" err="1">
                <a:solidFill>
                  <a:schemeClr val="tx2"/>
                </a:solidFill>
              </a:rPr>
              <a:t>Clauses</a:t>
            </a:r>
            <a:r>
              <a:rPr lang="es-ES_tradnl" sz="2400" b="1" dirty="0">
                <a:solidFill>
                  <a:schemeClr val="tx2"/>
                </a:solidFill>
              </a:rPr>
              <a:t> are </a:t>
            </a:r>
            <a:r>
              <a:rPr lang="es-ES_tradnl" sz="2400" b="1" dirty="0" err="1">
                <a:solidFill>
                  <a:schemeClr val="tx2"/>
                </a:solidFill>
              </a:rPr>
              <a:t>not</a:t>
            </a:r>
            <a:r>
              <a:rPr lang="es-ES_tradnl" sz="2400" b="1" dirty="0">
                <a:solidFill>
                  <a:schemeClr val="tx2"/>
                </a:solidFill>
              </a:rPr>
              <a:t> </a:t>
            </a:r>
            <a:r>
              <a:rPr lang="es-ES_tradnl" sz="2400" b="1" dirty="0" err="1">
                <a:solidFill>
                  <a:schemeClr val="tx2"/>
                </a:solidFill>
              </a:rPr>
              <a:t>put</a:t>
            </a:r>
            <a:r>
              <a:rPr lang="es-ES_tradnl" sz="2400" b="1" dirty="0">
                <a:solidFill>
                  <a:schemeClr val="tx2"/>
                </a:solidFill>
              </a:rPr>
              <a:t> in </a:t>
            </a:r>
            <a:r>
              <a:rPr lang="es-ES_tradnl" sz="2400" b="1" dirty="0" err="1">
                <a:solidFill>
                  <a:schemeClr val="tx2"/>
                </a:solidFill>
              </a:rPr>
              <a:t>commas</a:t>
            </a:r>
            <a:r>
              <a:rPr lang="es-ES_tradnl" sz="2400" b="1" dirty="0">
                <a:solidFill>
                  <a:schemeClr val="tx2"/>
                </a:solidFill>
              </a:rPr>
              <a:t>:  </a:t>
            </a:r>
            <a:br>
              <a:rPr lang="es-ES_tradnl" sz="2400" b="1" dirty="0">
                <a:solidFill>
                  <a:schemeClr val="tx2"/>
                </a:solidFill>
              </a:rPr>
            </a:br>
            <a:r>
              <a:rPr lang="es-ES_tradnl" sz="2400" dirty="0">
                <a:solidFill>
                  <a:schemeClr val="tx2"/>
                </a:solidFill>
              </a:rPr>
              <a:t>- I </a:t>
            </a:r>
            <a:r>
              <a:rPr lang="es-ES_tradnl" sz="2400" dirty="0" err="1">
                <a:solidFill>
                  <a:schemeClr val="tx2"/>
                </a:solidFill>
              </a:rPr>
              <a:t>talked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to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the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man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b="1" dirty="0" err="1">
                <a:solidFill>
                  <a:srgbClr val="0000FF"/>
                </a:solidFill>
              </a:rPr>
              <a:t>who</a:t>
            </a:r>
            <a:r>
              <a:rPr lang="es-ES_tradnl" sz="2400" b="1" dirty="0">
                <a:solidFill>
                  <a:srgbClr val="0000FF"/>
                </a:solidFill>
              </a:rPr>
              <a:t> </a:t>
            </a:r>
            <a:r>
              <a:rPr lang="es-ES_tradnl" sz="2400" b="1" dirty="0" err="1">
                <a:solidFill>
                  <a:srgbClr val="0000FF"/>
                </a:solidFill>
              </a:rPr>
              <a:t>gave</a:t>
            </a:r>
            <a:r>
              <a:rPr lang="es-ES_tradnl" sz="2400" b="1" dirty="0">
                <a:solidFill>
                  <a:srgbClr val="0000FF"/>
                </a:solidFill>
              </a:rPr>
              <a:t> </a:t>
            </a:r>
            <a:r>
              <a:rPr lang="es-ES_tradnl" sz="2400" b="1" dirty="0" err="1">
                <a:solidFill>
                  <a:srgbClr val="0000FF"/>
                </a:solidFill>
              </a:rPr>
              <a:t>you</a:t>
            </a:r>
            <a:r>
              <a:rPr lang="es-ES_tradnl" sz="2400" b="1" dirty="0">
                <a:solidFill>
                  <a:srgbClr val="0000FF"/>
                </a:solidFill>
              </a:rPr>
              <a:t> </a:t>
            </a:r>
            <a:r>
              <a:rPr lang="es-ES_tradnl" sz="2400" b="1" dirty="0" err="1">
                <a:solidFill>
                  <a:srgbClr val="0000FF"/>
                </a:solidFill>
              </a:rPr>
              <a:t>the</a:t>
            </a:r>
            <a:r>
              <a:rPr lang="es-ES_tradnl" sz="2400" b="1" dirty="0">
                <a:solidFill>
                  <a:srgbClr val="0000FF"/>
                </a:solidFill>
              </a:rPr>
              <a:t> </a:t>
            </a:r>
            <a:r>
              <a:rPr lang="es-ES_tradnl" sz="2400" b="1" dirty="0" err="1">
                <a:solidFill>
                  <a:srgbClr val="0000FF"/>
                </a:solidFill>
              </a:rPr>
              <a:t>news</a:t>
            </a:r>
            <a:r>
              <a:rPr lang="es-ES_tradnl" sz="2400" b="1" dirty="0">
                <a:solidFill>
                  <a:srgbClr val="0000FF"/>
                </a:solidFill>
              </a:rPr>
              <a:t>.</a:t>
            </a:r>
            <a:r>
              <a:rPr lang="es-ES_tradnl" sz="2400" b="1" dirty="0">
                <a:solidFill>
                  <a:schemeClr val="tx2"/>
                </a:solidFill>
              </a:rPr>
              <a:t/>
            </a:r>
            <a:br>
              <a:rPr lang="es-ES_tradnl" sz="2400" b="1" dirty="0">
                <a:solidFill>
                  <a:schemeClr val="tx2"/>
                </a:solidFill>
              </a:rPr>
            </a:br>
            <a:r>
              <a:rPr lang="es-ES_tradnl" sz="2400" b="1" dirty="0">
                <a:solidFill>
                  <a:schemeClr val="tx2"/>
                </a:solidFill>
              </a:rPr>
              <a:t>- </a:t>
            </a:r>
            <a:r>
              <a:rPr lang="es-ES_tradnl" sz="2400" dirty="0">
                <a:solidFill>
                  <a:schemeClr val="tx2"/>
                </a:solidFill>
              </a:rPr>
              <a:t>I </a:t>
            </a:r>
            <a:r>
              <a:rPr lang="es-ES_tradnl" sz="2400" dirty="0" err="1">
                <a:solidFill>
                  <a:schemeClr val="tx2"/>
                </a:solidFill>
              </a:rPr>
              <a:t>read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the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letter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b="1" dirty="0" err="1">
                <a:solidFill>
                  <a:srgbClr val="0000FF"/>
                </a:solidFill>
              </a:rPr>
              <a:t>which</a:t>
            </a:r>
            <a:r>
              <a:rPr lang="es-ES_tradnl" sz="2400" b="1" dirty="0">
                <a:solidFill>
                  <a:srgbClr val="0000FF"/>
                </a:solidFill>
              </a:rPr>
              <a:t> </a:t>
            </a:r>
            <a:r>
              <a:rPr lang="es-ES_tradnl" sz="2400" b="1" dirty="0" err="1">
                <a:solidFill>
                  <a:srgbClr val="0000FF"/>
                </a:solidFill>
              </a:rPr>
              <a:t>came</a:t>
            </a:r>
            <a:r>
              <a:rPr lang="es-ES_tradnl" sz="2400" b="1" dirty="0">
                <a:solidFill>
                  <a:srgbClr val="0000FF"/>
                </a:solidFill>
              </a:rPr>
              <a:t> </a:t>
            </a:r>
            <a:r>
              <a:rPr lang="es-ES_tradnl" sz="2400" b="1" dirty="0" err="1">
                <a:solidFill>
                  <a:srgbClr val="0000FF"/>
                </a:solidFill>
              </a:rPr>
              <a:t>this</a:t>
            </a:r>
            <a:r>
              <a:rPr lang="es-ES_tradnl" sz="2400" b="1" dirty="0">
                <a:solidFill>
                  <a:srgbClr val="0000FF"/>
                </a:solidFill>
              </a:rPr>
              <a:t> </a:t>
            </a:r>
            <a:r>
              <a:rPr lang="es-ES_tradnl" sz="2400" b="1" dirty="0" err="1">
                <a:solidFill>
                  <a:srgbClr val="0000FF"/>
                </a:solidFill>
              </a:rPr>
              <a:t>morning</a:t>
            </a:r>
            <a:r>
              <a:rPr lang="es-ES_tradnl" sz="2400" dirty="0">
                <a:solidFill>
                  <a:schemeClr val="tx2"/>
                </a:solidFill>
              </a:rPr>
              <a:t>.</a:t>
            </a:r>
            <a:br>
              <a:rPr lang="es-ES_tradnl" sz="2400" dirty="0">
                <a:solidFill>
                  <a:schemeClr val="tx2"/>
                </a:solidFill>
              </a:rPr>
            </a:br>
            <a:r>
              <a:rPr lang="es-ES_tradnl" sz="2400" dirty="0">
                <a:solidFill>
                  <a:schemeClr val="tx2"/>
                </a:solidFill>
              </a:rPr>
              <a:t/>
            </a:r>
            <a:br>
              <a:rPr lang="es-ES_tradnl" sz="2400" dirty="0">
                <a:solidFill>
                  <a:schemeClr val="tx2"/>
                </a:solidFill>
              </a:rPr>
            </a:br>
            <a:r>
              <a:rPr lang="es-ES_tradnl" sz="2400" dirty="0">
                <a:solidFill>
                  <a:schemeClr val="tx2"/>
                </a:solidFill>
              </a:rPr>
              <a:t>(</a:t>
            </a:r>
            <a:r>
              <a:rPr lang="es-ES_tradnl" sz="2400" dirty="0" err="1">
                <a:solidFill>
                  <a:schemeClr val="tx2"/>
                </a:solidFill>
              </a:rPr>
              <a:t>Which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man</a:t>
            </a:r>
            <a:r>
              <a:rPr lang="es-ES_tradnl" sz="2400" dirty="0">
                <a:solidFill>
                  <a:schemeClr val="tx2"/>
                </a:solidFill>
              </a:rPr>
              <a:t> ? </a:t>
            </a:r>
            <a:r>
              <a:rPr lang="es-ES_tradnl" sz="2400" dirty="0" err="1">
                <a:solidFill>
                  <a:schemeClr val="tx2"/>
                </a:solidFill>
              </a:rPr>
              <a:t>The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one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who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gave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you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the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news</a:t>
            </a:r>
            <a:r>
              <a:rPr lang="es-ES_tradnl" sz="2400" dirty="0">
                <a:solidFill>
                  <a:schemeClr val="tx2"/>
                </a:solidFill>
              </a:rPr>
              <a:t>.)</a:t>
            </a:r>
            <a:br>
              <a:rPr lang="es-ES_tradnl" sz="2400" dirty="0">
                <a:solidFill>
                  <a:schemeClr val="tx2"/>
                </a:solidFill>
              </a:rPr>
            </a:br>
            <a:r>
              <a:rPr lang="es-ES_tradnl" sz="2400" dirty="0">
                <a:solidFill>
                  <a:schemeClr val="tx2"/>
                </a:solidFill>
              </a:rPr>
              <a:t>(</a:t>
            </a:r>
            <a:r>
              <a:rPr lang="es-ES_tradnl" sz="2400" dirty="0" err="1">
                <a:solidFill>
                  <a:schemeClr val="tx2"/>
                </a:solidFill>
              </a:rPr>
              <a:t>Which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letter</a:t>
            </a:r>
            <a:r>
              <a:rPr lang="es-ES_tradnl" sz="2400" dirty="0">
                <a:solidFill>
                  <a:schemeClr val="tx2"/>
                </a:solidFill>
              </a:rPr>
              <a:t>? </a:t>
            </a:r>
            <a:r>
              <a:rPr lang="es-ES_tradnl" sz="2400" dirty="0" err="1">
                <a:solidFill>
                  <a:schemeClr val="tx2"/>
                </a:solidFill>
              </a:rPr>
              <a:t>the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one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that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arrived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this</a:t>
            </a:r>
            <a:r>
              <a:rPr lang="es-ES_tradnl" sz="2400" dirty="0">
                <a:solidFill>
                  <a:schemeClr val="tx2"/>
                </a:solidFill>
              </a:rPr>
              <a:t> </a:t>
            </a:r>
            <a:r>
              <a:rPr lang="es-ES_tradnl" sz="2400" dirty="0" err="1">
                <a:solidFill>
                  <a:schemeClr val="tx2"/>
                </a:solidFill>
              </a:rPr>
              <a:t>morning</a:t>
            </a:r>
            <a:r>
              <a:rPr lang="es-ES_tradnl" sz="2400" dirty="0">
                <a:solidFill>
                  <a:schemeClr val="tx2"/>
                </a:solidFill>
              </a:rPr>
              <a:t>.)</a:t>
            </a:r>
            <a:br>
              <a:rPr lang="es-ES_tradnl" sz="2400" dirty="0">
                <a:solidFill>
                  <a:schemeClr val="tx2"/>
                </a:solidFill>
              </a:rPr>
            </a:br>
            <a:r>
              <a:rPr lang="es-ES_tradnl" sz="2400" b="1" dirty="0">
                <a:solidFill>
                  <a:schemeClr val="tx2"/>
                </a:solidFill>
              </a:rPr>
              <a:t/>
            </a:r>
            <a:br>
              <a:rPr lang="es-ES_tradnl" sz="2400" b="1" dirty="0">
                <a:solidFill>
                  <a:schemeClr val="tx2"/>
                </a:solidFill>
              </a:rPr>
            </a:br>
            <a:r>
              <a:rPr lang="es-ES_tradnl" sz="2400" dirty="0">
                <a:solidFill>
                  <a:schemeClr val="tx2"/>
                </a:solidFill>
              </a:rPr>
              <a:t/>
            </a:r>
            <a:br>
              <a:rPr lang="es-ES_tradnl" sz="2400" dirty="0">
                <a:solidFill>
                  <a:schemeClr val="tx2"/>
                </a:solidFill>
              </a:rPr>
            </a:br>
            <a:r>
              <a:rPr lang="es-ES_tradnl" sz="1400" dirty="0">
                <a:solidFill>
                  <a:schemeClr val="tx2"/>
                </a:solidFill>
              </a:rPr>
              <a:t/>
            </a:r>
            <a:br>
              <a:rPr lang="es-ES_tradnl" sz="1400" dirty="0">
                <a:solidFill>
                  <a:schemeClr val="tx2"/>
                </a:solidFill>
              </a:rPr>
            </a:br>
            <a:r>
              <a:rPr lang="es-ES_tradnl" sz="1400" b="1" dirty="0">
                <a:solidFill>
                  <a:schemeClr val="tx2"/>
                </a:solidFill>
              </a:rPr>
              <a:t/>
            </a:r>
            <a:br>
              <a:rPr lang="es-ES_tradnl" sz="1400" b="1" dirty="0">
                <a:solidFill>
                  <a:schemeClr val="tx2"/>
                </a:solidFill>
              </a:rPr>
            </a:br>
            <a:r>
              <a:rPr lang="es-ES_tradnl" sz="1400" b="1" dirty="0">
                <a:solidFill>
                  <a:schemeClr val="tx2"/>
                </a:solidFill>
              </a:rPr>
              <a:t/>
            </a:r>
            <a:br>
              <a:rPr lang="es-ES_tradnl" sz="1400" b="1" dirty="0">
                <a:solidFill>
                  <a:schemeClr val="tx2"/>
                </a:solidFill>
              </a:rPr>
            </a:br>
            <a:r>
              <a:rPr lang="es-ES_tradnl" sz="1400" b="1" dirty="0">
                <a:solidFill>
                  <a:schemeClr val="tx2"/>
                </a:solidFill>
              </a:rPr>
              <a:t/>
            </a:r>
            <a:br>
              <a:rPr lang="es-ES_tradnl" sz="1400" b="1" dirty="0">
                <a:solidFill>
                  <a:schemeClr val="tx2"/>
                </a:solidFill>
              </a:rPr>
            </a:br>
            <a:r>
              <a:rPr lang="es-ES_tradnl" sz="1400" b="1" dirty="0">
                <a:solidFill>
                  <a:schemeClr val="tx2"/>
                </a:solidFill>
              </a:rPr>
              <a:t/>
            </a:r>
            <a:br>
              <a:rPr lang="es-ES_tradnl" sz="1400" b="1" dirty="0">
                <a:solidFill>
                  <a:schemeClr val="tx2"/>
                </a:solidFill>
              </a:rPr>
            </a:br>
            <a:r>
              <a:rPr lang="es-ES_tradnl" sz="1400" b="1" dirty="0">
                <a:solidFill>
                  <a:schemeClr val="tx2"/>
                </a:solidFill>
              </a:rPr>
              <a:t/>
            </a:r>
            <a:br>
              <a:rPr lang="es-ES_tradnl" sz="1400" b="1" dirty="0">
                <a:solidFill>
                  <a:schemeClr val="tx2"/>
                </a:solidFill>
              </a:rPr>
            </a:br>
            <a:r>
              <a:rPr lang="es-ES_tradnl" sz="1400" b="1" dirty="0">
                <a:solidFill>
                  <a:schemeClr val="tx2"/>
                </a:solidFill>
              </a:rPr>
              <a:t/>
            </a:r>
            <a:br>
              <a:rPr lang="es-ES_tradnl" sz="1400" b="1" dirty="0">
                <a:solidFill>
                  <a:schemeClr val="tx2"/>
                </a:solidFill>
              </a:rPr>
            </a:br>
            <a:r>
              <a:rPr lang="es-ES_tradnl" sz="4400" dirty="0">
                <a:solidFill>
                  <a:schemeClr val="tx2"/>
                </a:solidFill>
                <a:latin typeface="Arial" charset="0"/>
              </a:rPr>
              <a:t> </a:t>
            </a:r>
            <a:br>
              <a:rPr lang="es-ES_tradnl" sz="4400" dirty="0">
                <a:solidFill>
                  <a:schemeClr val="tx2"/>
                </a:solidFill>
                <a:latin typeface="Arial" charset="0"/>
              </a:rPr>
            </a:br>
            <a:endParaRPr lang="es-ES_tradnl" sz="44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pPr eaLnBrk="1" hangingPunct="1"/>
            <a:r>
              <a:rPr lang="es-ES_tradnl" b="1" dirty="0" err="1" smtClean="0">
                <a:solidFill>
                  <a:srgbClr val="CC0066"/>
                </a:solidFill>
                <a:latin typeface="Bookman Old Style" pitchFamily="18" charset="0"/>
              </a:rPr>
              <a:t>Remember</a:t>
            </a:r>
            <a:r>
              <a:rPr lang="es-ES_tradnl" b="1" dirty="0" smtClean="0">
                <a:solidFill>
                  <a:srgbClr val="CC0066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1200" b="1" smtClean="0">
                <a:latin typeface="Bookman Old Style" pitchFamily="18" charset="0"/>
              </a:rPr>
              <a:t>	</a:t>
            </a:r>
            <a:r>
              <a:rPr lang="es-ES_tradnl" sz="2400" b="1" smtClean="0">
                <a:latin typeface="Bookman Old Style" pitchFamily="18" charset="0"/>
              </a:rPr>
              <a:t>Use WHO to refer to people and WHICH to refer to animals, things, 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smtClean="0">
                <a:latin typeface="Bookman Old Style" pitchFamily="18" charset="0"/>
              </a:rPr>
              <a:t> 	“THAT” can replace WHO and WHICH in Defining Relative Clauses :</a:t>
            </a:r>
            <a:br>
              <a:rPr lang="es-ES_tradnl" sz="2400" b="1" smtClean="0">
                <a:latin typeface="Bookman Old Style" pitchFamily="18" charset="0"/>
              </a:rPr>
            </a:br>
            <a:r>
              <a:rPr lang="es-ES_tradnl" sz="2400" smtClean="0">
                <a:latin typeface="Bookman Old Style" pitchFamily="18" charset="0"/>
              </a:rPr>
              <a:t>Did you know the girl 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WHO/THAT came to the party yesterday?</a:t>
            </a:r>
            <a:r>
              <a:rPr lang="es-ES_tradnl" sz="2400" smtClean="0">
                <a:latin typeface="Bookman Old Style" pitchFamily="18" charset="0"/>
              </a:rPr>
              <a:t/>
            </a:r>
            <a:br>
              <a:rPr lang="es-ES_tradnl" sz="2400" smtClean="0">
                <a:latin typeface="Bookman Old Style" pitchFamily="18" charset="0"/>
              </a:rPr>
            </a:br>
            <a:r>
              <a:rPr lang="es-ES_tradnl" sz="2400" smtClean="0">
                <a:latin typeface="Bookman Old Style" pitchFamily="18" charset="0"/>
              </a:rPr>
              <a:t>The book 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WHICH/THAT I’m reading</a:t>
            </a:r>
            <a:r>
              <a:rPr lang="es-ES_tradnl" sz="2400" smtClean="0">
                <a:latin typeface="Bookman Old Style" pitchFamily="18" charset="0"/>
              </a:rPr>
              <a:t> is very interesting.</a:t>
            </a:r>
            <a:br>
              <a:rPr lang="es-ES_tradnl" sz="2400" smtClean="0">
                <a:latin typeface="Bookman Old Style" pitchFamily="18" charset="0"/>
              </a:rPr>
            </a:br>
            <a:endParaRPr lang="es-ES_tradnl" sz="240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467600" cy="1295400"/>
          </a:xfrm>
        </p:spPr>
        <p:txBody>
          <a:bodyPr/>
          <a:lstStyle/>
          <a:p>
            <a:pPr eaLnBrk="1" hangingPunct="1"/>
            <a:r>
              <a:rPr lang="es-ES_tradnl" sz="4000" b="1" dirty="0" smtClean="0">
                <a:latin typeface="Bookman Old Style" pitchFamily="18" charset="0"/>
              </a:rPr>
              <a:t>OMISSION OF WHO, WHICH </a:t>
            </a:r>
            <a:br>
              <a:rPr lang="es-ES_tradnl" sz="4000" b="1" dirty="0" smtClean="0">
                <a:latin typeface="Bookman Old Style" pitchFamily="18" charset="0"/>
              </a:rPr>
            </a:br>
            <a:r>
              <a:rPr lang="es-ES_tradnl" sz="4000" b="1" dirty="0" smtClean="0">
                <a:latin typeface="Bookman Old Style" pitchFamily="18" charset="0"/>
              </a:rPr>
              <a:t>AND THAT: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9154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dirty="0" smtClean="0">
                <a:latin typeface="Bookman Old Style" pitchFamily="18" charset="0"/>
              </a:rPr>
              <a:t>	</a:t>
            </a:r>
            <a:r>
              <a:rPr lang="es-ES_tradnl" sz="2800" b="1" dirty="0" smtClean="0">
                <a:latin typeface="Bookman Old Style" pitchFamily="18" charset="0"/>
              </a:rPr>
              <a:t>WHO, WHICH and THAT can </a:t>
            </a:r>
            <a:r>
              <a:rPr lang="es-ES_tradnl" sz="2800" b="1" dirty="0" err="1" smtClean="0">
                <a:latin typeface="Bookman Old Style" pitchFamily="18" charset="0"/>
              </a:rPr>
              <a:t>be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the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u="sng" dirty="0" err="1" smtClean="0">
                <a:latin typeface="Bookman Old Style" pitchFamily="18" charset="0"/>
              </a:rPr>
              <a:t>Subject</a:t>
            </a:r>
            <a:r>
              <a:rPr lang="es-ES_tradnl" sz="2800" b="1" dirty="0" smtClean="0">
                <a:latin typeface="Bookman Old Style" pitchFamily="18" charset="0"/>
              </a:rPr>
              <a:t> of </a:t>
            </a:r>
            <a:r>
              <a:rPr lang="es-ES_tradnl" sz="2800" b="1" dirty="0" err="1" smtClean="0">
                <a:latin typeface="Bookman Old Style" pitchFamily="18" charset="0"/>
              </a:rPr>
              <a:t>the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Relative</a:t>
            </a:r>
            <a:r>
              <a:rPr lang="es-ES_tradnl" sz="2800" b="1" dirty="0" smtClean="0"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latin typeface="Bookman Old Style" pitchFamily="18" charset="0"/>
              </a:rPr>
              <a:t>Clause</a:t>
            </a:r>
            <a:r>
              <a:rPr lang="es-ES_tradnl" sz="2800" b="1" dirty="0" smtClean="0">
                <a:latin typeface="Bookman Old Style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 smtClean="0">
                <a:latin typeface="Bookman Old Style" pitchFamily="18" charset="0"/>
              </a:rPr>
              <a:t>	- </a:t>
            </a:r>
            <a:r>
              <a:rPr lang="es-ES_tradnl" sz="2800" dirty="0" err="1" smtClean="0">
                <a:latin typeface="Bookman Old Style" pitchFamily="18" charset="0"/>
              </a:rPr>
              <a:t>I’ve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talked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to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the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man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b="1" dirty="0" smtClean="0">
                <a:solidFill>
                  <a:srgbClr val="0000FF"/>
                </a:solidFill>
                <a:latin typeface="Bookman Old Style" pitchFamily="18" charset="0"/>
              </a:rPr>
              <a:t>WHO </a:t>
            </a:r>
            <a:r>
              <a:rPr lang="es-ES_tradnl" sz="2800" b="1" dirty="0" err="1" smtClean="0">
                <a:solidFill>
                  <a:srgbClr val="0000FF"/>
                </a:solidFill>
                <a:latin typeface="Bookman Old Style" pitchFamily="18" charset="0"/>
              </a:rPr>
              <a:t>sold</a:t>
            </a:r>
            <a:r>
              <a:rPr lang="es-ES_tradnl" sz="2800" b="1" dirty="0" smtClean="0">
                <a:solidFill>
                  <a:srgbClr val="0000FF"/>
                </a:solidFill>
                <a:latin typeface="Bookman Old Style" pitchFamily="18" charset="0"/>
              </a:rPr>
              <a:t> me </a:t>
            </a:r>
            <a:r>
              <a:rPr lang="es-ES_tradnl" sz="2800" b="1" dirty="0" err="1" smtClean="0">
                <a:solidFill>
                  <a:srgbClr val="0000FF"/>
                </a:solidFill>
                <a:latin typeface="Bookman Old Style" pitchFamily="18" charset="0"/>
              </a:rPr>
              <a:t>his</a:t>
            </a:r>
            <a:r>
              <a:rPr lang="es-ES_tradnl" sz="2800" b="1" dirty="0" smtClean="0">
                <a:solidFill>
                  <a:srgbClr val="0000FF"/>
                </a:solidFill>
                <a:latin typeface="Bookman Old Style" pitchFamily="18" charset="0"/>
              </a:rPr>
              <a:t> car</a:t>
            </a:r>
            <a:r>
              <a:rPr lang="es-ES_tradnl" sz="2800" dirty="0" smtClean="0">
                <a:latin typeface="Bookman Old Style" pitchFamily="18" charset="0"/>
              </a:rPr>
              <a:t>. (</a:t>
            </a:r>
            <a:r>
              <a:rPr lang="es-ES_tradnl" sz="2800" i="1" dirty="0" err="1" smtClean="0">
                <a:latin typeface="Bookman Old Style" pitchFamily="18" charset="0"/>
              </a:rPr>
              <a:t>Who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replaces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The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man</a:t>
            </a:r>
            <a:r>
              <a:rPr lang="es-ES_tradnl" sz="2800" dirty="0" smtClean="0">
                <a:latin typeface="Bookman Old Style" pitchFamily="18" charset="0"/>
              </a:rPr>
              <a:t> and </a:t>
            </a:r>
            <a:r>
              <a:rPr lang="es-ES_tradnl" sz="2800" dirty="0" err="1" smtClean="0">
                <a:latin typeface="Bookman Old Style" pitchFamily="18" charset="0"/>
              </a:rPr>
              <a:t>is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the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Subject</a:t>
            </a:r>
            <a:r>
              <a:rPr lang="es-ES_tradnl" sz="2800" dirty="0" smtClean="0">
                <a:latin typeface="Bookman Old Style" pitchFamily="18" charset="0"/>
              </a:rPr>
              <a:t> of </a:t>
            </a:r>
            <a:r>
              <a:rPr lang="es-ES_tradnl" sz="2800" dirty="0" err="1" smtClean="0">
                <a:latin typeface="Bookman Old Style" pitchFamily="18" charset="0"/>
              </a:rPr>
              <a:t>the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Clause</a:t>
            </a:r>
            <a:r>
              <a:rPr lang="es-ES_tradnl" sz="2800" dirty="0" smtClean="0">
                <a:latin typeface="Bookman Old Style" pitchFamily="18" charset="0"/>
              </a:rPr>
              <a:t> “</a:t>
            </a:r>
            <a:r>
              <a:rPr lang="es-ES_tradnl" sz="2800" dirty="0" err="1" smtClean="0">
                <a:latin typeface="Bookman Old Style" pitchFamily="18" charset="0"/>
              </a:rPr>
              <a:t>sold</a:t>
            </a:r>
            <a:r>
              <a:rPr lang="es-ES_tradnl" sz="2800" dirty="0" smtClean="0">
                <a:latin typeface="Bookman Old Style" pitchFamily="18" charset="0"/>
              </a:rPr>
              <a:t> me </a:t>
            </a:r>
            <a:r>
              <a:rPr lang="es-ES_tradnl" sz="2800" dirty="0" err="1" smtClean="0">
                <a:latin typeface="Bookman Old Style" pitchFamily="18" charset="0"/>
              </a:rPr>
              <a:t>his</a:t>
            </a:r>
            <a:r>
              <a:rPr lang="es-ES_tradnl" sz="2800" dirty="0" smtClean="0">
                <a:latin typeface="Bookman Old Style" pitchFamily="18" charset="0"/>
              </a:rPr>
              <a:t> car”)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 smtClean="0">
                <a:latin typeface="Bookman Old Style" pitchFamily="18" charset="0"/>
              </a:rPr>
              <a:t>	- </a:t>
            </a:r>
            <a:r>
              <a:rPr lang="es-ES_tradnl" sz="2800" dirty="0" err="1" smtClean="0">
                <a:latin typeface="Bookman Old Style" pitchFamily="18" charset="0"/>
              </a:rPr>
              <a:t>The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dog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b="1" dirty="0" smtClean="0">
                <a:solidFill>
                  <a:srgbClr val="0000FF"/>
                </a:solidFill>
                <a:latin typeface="Bookman Old Style" pitchFamily="18" charset="0"/>
              </a:rPr>
              <a:t>WHICH </a:t>
            </a:r>
            <a:r>
              <a:rPr lang="es-ES_tradnl" sz="2800" b="1" dirty="0" err="1" smtClean="0">
                <a:solidFill>
                  <a:srgbClr val="0000FF"/>
                </a:solidFill>
                <a:latin typeface="Bookman Old Style" pitchFamily="18" charset="0"/>
              </a:rPr>
              <a:t>barks</a:t>
            </a:r>
            <a:r>
              <a:rPr lang="es-ES_tradnl" sz="28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solidFill>
                  <a:srgbClr val="0000FF"/>
                </a:solidFill>
                <a:latin typeface="Bookman Old Style" pitchFamily="18" charset="0"/>
              </a:rPr>
              <a:t>every</a:t>
            </a:r>
            <a:r>
              <a:rPr lang="es-ES_tradnl" sz="28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800" b="1" dirty="0" err="1" smtClean="0">
                <a:solidFill>
                  <a:srgbClr val="0000FF"/>
                </a:solidFill>
                <a:latin typeface="Bookman Old Style" pitchFamily="18" charset="0"/>
              </a:rPr>
              <a:t>night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is</a:t>
            </a:r>
            <a:r>
              <a:rPr lang="es-ES_tradnl" sz="2800" dirty="0" smtClean="0">
                <a:latin typeface="Bookman Old Style" pitchFamily="18" charset="0"/>
              </a:rPr>
              <a:t> my </a:t>
            </a:r>
            <a:r>
              <a:rPr lang="es-ES_tradnl" sz="2800" dirty="0" err="1" smtClean="0">
                <a:latin typeface="Bookman Old Style" pitchFamily="18" charset="0"/>
              </a:rPr>
              <a:t>neighbour’s</a:t>
            </a:r>
            <a:r>
              <a:rPr lang="es-ES_tradnl" sz="2800" dirty="0" smtClean="0">
                <a:latin typeface="Bookman Old Style" pitchFamily="18" charset="0"/>
              </a:rPr>
              <a:t>. (</a:t>
            </a:r>
            <a:r>
              <a:rPr lang="es-ES_tradnl" sz="2800" i="1" dirty="0" err="1" smtClean="0">
                <a:latin typeface="Bookman Old Style" pitchFamily="18" charset="0"/>
              </a:rPr>
              <a:t>Which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is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the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Subject</a:t>
            </a:r>
            <a:r>
              <a:rPr lang="es-ES_tradnl" sz="2800" dirty="0" smtClean="0">
                <a:latin typeface="Bookman Old Style" pitchFamily="18" charset="0"/>
              </a:rPr>
              <a:t> of </a:t>
            </a:r>
            <a:r>
              <a:rPr lang="es-ES_tradnl" sz="2800" dirty="0" err="1" smtClean="0">
                <a:latin typeface="Bookman Old Style" pitchFamily="18" charset="0"/>
              </a:rPr>
              <a:t>the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clause</a:t>
            </a:r>
            <a:r>
              <a:rPr lang="es-ES_tradnl" sz="2800" dirty="0" smtClean="0">
                <a:latin typeface="Bookman Old Style" pitchFamily="18" charset="0"/>
              </a:rPr>
              <a:t> “</a:t>
            </a:r>
            <a:r>
              <a:rPr lang="es-ES_tradnl" sz="2800" dirty="0" err="1" smtClean="0">
                <a:latin typeface="Bookman Old Style" pitchFamily="18" charset="0"/>
              </a:rPr>
              <a:t>barks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every</a:t>
            </a:r>
            <a:r>
              <a:rPr lang="es-ES_tradnl" sz="2800" dirty="0" smtClean="0">
                <a:latin typeface="Bookman Old Style" pitchFamily="18" charset="0"/>
              </a:rPr>
              <a:t> </a:t>
            </a:r>
            <a:r>
              <a:rPr lang="es-ES_tradnl" sz="2800" dirty="0" err="1" smtClean="0">
                <a:latin typeface="Bookman Old Style" pitchFamily="18" charset="0"/>
              </a:rPr>
              <a:t>night</a:t>
            </a:r>
            <a:r>
              <a:rPr lang="es-ES_tradnl" sz="2800" dirty="0" smtClean="0">
                <a:latin typeface="Bookman Old Style" pitchFamily="18" charset="0"/>
              </a:rPr>
              <a:t>”)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 smtClean="0">
                <a:latin typeface="Bookman Old Style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b="1" dirty="0" smtClean="0">
                <a:latin typeface="Bookman Old Style" pitchFamily="18" charset="0"/>
              </a:rPr>
              <a:t>	</a:t>
            </a:r>
            <a:endParaRPr lang="es-ES_tradnl" sz="28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b="1" smtClean="0">
                <a:latin typeface="Bookman Old Style" pitchFamily="18" charset="0"/>
              </a:rPr>
              <a:t>	</a:t>
            </a:r>
            <a:r>
              <a:rPr lang="es-ES_tradnl" sz="2400" b="1" smtClean="0">
                <a:latin typeface="Bookman Old Style" pitchFamily="18" charset="0"/>
              </a:rPr>
              <a:t>They can also be the </a:t>
            </a:r>
            <a:r>
              <a:rPr lang="es-ES_tradnl" sz="2400" b="1" u="sng" smtClean="0">
                <a:latin typeface="Bookman Old Style" pitchFamily="18" charset="0"/>
              </a:rPr>
              <a:t>Object</a:t>
            </a:r>
            <a:r>
              <a:rPr lang="es-ES_tradnl" sz="2400" b="1" smtClean="0">
                <a:latin typeface="Bookman Old Style" pitchFamily="18" charset="0"/>
              </a:rPr>
              <a:t> or go </a:t>
            </a:r>
            <a:r>
              <a:rPr lang="es-ES_tradnl" sz="2400" b="1" u="sng" smtClean="0">
                <a:latin typeface="Bookman Old Style" pitchFamily="18" charset="0"/>
              </a:rPr>
              <a:t>after a preposition</a:t>
            </a:r>
            <a:r>
              <a:rPr lang="es-ES_tradnl" sz="2400" b="1" smtClean="0">
                <a:latin typeface="Bookman Old Style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smtClean="0">
                <a:latin typeface="Bookman Old Style" pitchFamily="18" charset="0"/>
              </a:rPr>
              <a:t>	- I loved the film 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(WHICH/ THAT) we saw last night</a:t>
            </a:r>
            <a:r>
              <a:rPr lang="es-ES_tradnl" sz="2400" smtClean="0">
                <a:latin typeface="Bookman Old Style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smtClean="0">
                <a:latin typeface="Bookman Old Style" pitchFamily="18" charset="0"/>
              </a:rPr>
              <a:t>	- The man (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WHO/THAT/ WHO) you mentioned </a:t>
            </a:r>
            <a:r>
              <a:rPr lang="es-ES_tradnl" sz="2400" smtClean="0">
                <a:latin typeface="Bookman Old Style" pitchFamily="18" charset="0"/>
              </a:rPr>
              <a:t>is a writer.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smtClean="0">
                <a:latin typeface="Bookman Old Style" pitchFamily="18" charset="0"/>
              </a:rPr>
              <a:t>	- I’ve found the keys 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for (WHICH/THAT) I was looking</a:t>
            </a:r>
            <a:r>
              <a:rPr lang="es-ES_tradnl" sz="2400" smtClean="0">
                <a:latin typeface="Bookman Old Style" pitchFamily="18" charset="0"/>
              </a:rPr>
              <a:t>.  =&gt; I found the keys 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I was looking for</a:t>
            </a:r>
            <a:r>
              <a:rPr lang="es-ES_tradnl" sz="2400" smtClean="0">
                <a:latin typeface="Bookman Old Style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smtClean="0">
                <a:latin typeface="Bookman Old Style" pitchFamily="18" charset="0"/>
              </a:rPr>
              <a:t>	- Who was the boy 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to (who) you were talking</a:t>
            </a:r>
            <a:r>
              <a:rPr lang="es-ES_tradnl" sz="2400" smtClean="0">
                <a:latin typeface="Bookman Old Style" pitchFamily="18" charset="0"/>
              </a:rPr>
              <a:t>? =&gt; Who was the boy 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you were talking to</a:t>
            </a:r>
            <a:r>
              <a:rPr lang="es-ES_tradnl" sz="2400" smtClean="0">
                <a:latin typeface="Bookman Old Style" pitchFamily="18" charset="0"/>
              </a:rPr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smtClean="0">
                <a:latin typeface="Bookman Old Style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smtClean="0">
                <a:latin typeface="Bookman Old Style" pitchFamily="18" charset="0"/>
              </a:rPr>
              <a:t>	When The Relative is the Object, </a:t>
            </a:r>
            <a:r>
              <a:rPr lang="es-ES_tradnl" sz="2400" b="1" u="sng" smtClean="0">
                <a:latin typeface="Bookman Old Style" pitchFamily="18" charset="0"/>
              </a:rPr>
              <a:t>it can be (and it is usually) omitted</a:t>
            </a:r>
            <a:r>
              <a:rPr lang="es-ES_tradnl" sz="2400" b="1" smtClean="0">
                <a:latin typeface="Bookman Old Style" pitchFamily="18" charset="0"/>
              </a:rPr>
              <a:t> in Defining Relative Clauses.</a:t>
            </a:r>
          </a:p>
          <a:p>
            <a:pPr eaLnBrk="1" hangingPunct="1">
              <a:lnSpc>
                <a:spcPct val="80000"/>
              </a:lnSpc>
            </a:pPr>
            <a:endParaRPr lang="es-ES_tradnl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5486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 err="1" smtClean="0">
                <a:latin typeface="Bookman Old Style" pitchFamily="18" charset="0"/>
              </a:rPr>
              <a:t>Other</a:t>
            </a:r>
            <a:r>
              <a:rPr lang="es-ES_tradnl" b="1" dirty="0" smtClean="0">
                <a:latin typeface="Bookman Old Style" pitchFamily="18" charset="0"/>
              </a:rPr>
              <a:t> </a:t>
            </a:r>
            <a:r>
              <a:rPr lang="es-ES_tradnl" b="1" dirty="0" err="1" smtClean="0">
                <a:latin typeface="Bookman Old Style" pitchFamily="18" charset="0"/>
              </a:rPr>
              <a:t>Relatives</a:t>
            </a:r>
            <a:r>
              <a:rPr lang="es-ES_tradnl" b="1" dirty="0" smtClean="0">
                <a:latin typeface="Bookman Old Style" pitchFamily="18" charset="0"/>
              </a:rPr>
              <a:t>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239000" cy="5105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s-ES_tradnl" b="1" dirty="0" smtClean="0">
                <a:latin typeface="Bookman Old Style" pitchFamily="18" charset="0"/>
              </a:rPr>
              <a:t>	</a:t>
            </a:r>
          </a:p>
          <a:p>
            <a:pPr algn="ctr" eaLnBrk="1" hangingPunct="1">
              <a:buFontTx/>
              <a:buNone/>
            </a:pPr>
            <a:r>
              <a:rPr lang="es-ES_tradnl" sz="4800" b="1" dirty="0" smtClean="0">
                <a:latin typeface="Bookman Old Style" pitchFamily="18" charset="0"/>
              </a:rPr>
              <a:t>WHEN (THAT)</a:t>
            </a:r>
            <a:r>
              <a:rPr lang="es-ES_tradnl" sz="4800" dirty="0" smtClean="0">
                <a:latin typeface="Bookman Old Style" pitchFamily="18" charset="0"/>
              </a:rPr>
              <a:t> </a:t>
            </a:r>
          </a:p>
          <a:p>
            <a:pPr eaLnBrk="1" hangingPunct="1">
              <a:buFontTx/>
              <a:buNone/>
            </a:pPr>
            <a:endParaRPr lang="es-ES_tradnl" sz="4800" dirty="0" smtClean="0">
              <a:latin typeface="Bookman Old Style" pitchFamily="18" charset="0"/>
            </a:endParaRPr>
          </a:p>
          <a:p>
            <a:pPr eaLnBrk="1" hangingPunct="1">
              <a:buFontTx/>
              <a:buNone/>
            </a:pPr>
            <a:r>
              <a:rPr lang="es-ES_tradnl" dirty="0" smtClean="0">
                <a:latin typeface="Bookman Old Style" pitchFamily="18" charset="0"/>
              </a:rPr>
              <a:t>	</a:t>
            </a:r>
            <a:r>
              <a:rPr lang="es-ES_tradnl" sz="2400" dirty="0" smtClean="0">
                <a:latin typeface="Bookman Old Style" pitchFamily="18" charset="0"/>
              </a:rPr>
              <a:t>shows Time: </a:t>
            </a:r>
          </a:p>
          <a:p>
            <a:pPr eaLnBrk="1" hangingPunct="1">
              <a:buFontTx/>
              <a:buNone/>
            </a:pPr>
            <a:r>
              <a:rPr lang="es-ES_tradnl" sz="2400" dirty="0" smtClean="0">
                <a:latin typeface="Bookman Old Style" pitchFamily="18" charset="0"/>
              </a:rPr>
              <a:t>	- I </a:t>
            </a:r>
            <a:r>
              <a:rPr lang="es-ES_tradnl" sz="2400" dirty="0" err="1" smtClean="0">
                <a:latin typeface="Bookman Old Style" pitchFamily="18" charset="0"/>
              </a:rPr>
              <a:t>will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never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forget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day</a:t>
            </a:r>
            <a:r>
              <a:rPr lang="es-ES_tradnl" sz="2400" dirty="0" smtClean="0">
                <a:latin typeface="Bookman Old Style" pitchFamily="18" charset="0"/>
              </a:rPr>
              <a:t> + I </a:t>
            </a:r>
            <a:r>
              <a:rPr lang="es-ES_tradnl" sz="2400" dirty="0" err="1" smtClean="0">
                <a:latin typeface="Bookman Old Style" pitchFamily="18" charset="0"/>
              </a:rPr>
              <a:t>met</a:t>
            </a:r>
            <a:r>
              <a:rPr lang="es-ES_tradnl" sz="2400" dirty="0" smtClean="0">
                <a:latin typeface="Bookman Old Style" pitchFamily="18" charset="0"/>
              </a:rPr>
              <a:t> my </a:t>
            </a:r>
            <a:r>
              <a:rPr lang="es-ES_tradnl" sz="2400" dirty="0" err="1" smtClean="0">
                <a:latin typeface="Bookman Old Style" pitchFamily="18" charset="0"/>
              </a:rPr>
              <a:t>best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friend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u="sng" dirty="0" err="1" smtClean="0">
                <a:latin typeface="Bookman Old Style" pitchFamily="18" charset="0"/>
              </a:rPr>
              <a:t>that</a:t>
            </a:r>
            <a:r>
              <a:rPr lang="es-ES_tradnl" sz="2400" u="sng" dirty="0" smtClean="0">
                <a:latin typeface="Bookman Old Style" pitchFamily="18" charset="0"/>
              </a:rPr>
              <a:t> </a:t>
            </a:r>
            <a:r>
              <a:rPr lang="es-ES_tradnl" sz="2400" u="sng" dirty="0" err="1" smtClean="0">
                <a:latin typeface="Bookman Old Style" pitchFamily="18" charset="0"/>
              </a:rPr>
              <a:t>day</a:t>
            </a:r>
            <a:r>
              <a:rPr lang="es-ES_tradnl" sz="2400" dirty="0" smtClean="0">
                <a:latin typeface="Bookman Old Style" pitchFamily="18" charset="0"/>
              </a:rPr>
              <a:t>: </a:t>
            </a:r>
            <a:r>
              <a:rPr lang="es-ES_tradnl" sz="2400" dirty="0" err="1" smtClean="0">
                <a:latin typeface="Bookman Old Style" pitchFamily="18" charset="0"/>
              </a:rPr>
              <a:t>I’ll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never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forget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day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(WHEN/THAT) I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met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my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best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friend</a:t>
            </a:r>
            <a:r>
              <a:rPr lang="es-ES_tradnl" sz="2400" dirty="0" smtClean="0">
                <a:latin typeface="Bookman Old Style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es-ES_tradnl" sz="2400" dirty="0" smtClean="0">
                <a:latin typeface="Bookman Old Style" pitchFamily="18" charset="0"/>
              </a:rPr>
              <a:t>	 </a:t>
            </a:r>
            <a:r>
              <a:rPr lang="es-ES_tradnl" sz="2400" b="1" dirty="0" smtClean="0">
                <a:latin typeface="Bookman Old Style" pitchFamily="18" charset="0"/>
              </a:rPr>
              <a:t>(WHEN can </a:t>
            </a:r>
            <a:r>
              <a:rPr lang="es-ES_tradnl" sz="2400" b="1" dirty="0" err="1" smtClean="0">
                <a:latin typeface="Bookman Old Style" pitchFamily="18" charset="0"/>
              </a:rPr>
              <a:t>also</a:t>
            </a:r>
            <a:r>
              <a:rPr lang="es-ES_tradnl" sz="2400" b="1" dirty="0" smtClean="0"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latin typeface="Bookman Old Style" pitchFamily="18" charset="0"/>
              </a:rPr>
              <a:t>be</a:t>
            </a:r>
            <a:r>
              <a:rPr lang="es-ES_tradnl" sz="2400" b="1" dirty="0" smtClean="0"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latin typeface="Bookman Old Style" pitchFamily="18" charset="0"/>
              </a:rPr>
              <a:t>omitted</a:t>
            </a:r>
            <a:r>
              <a:rPr lang="es-ES_tradnl" sz="2400" b="1" dirty="0" smtClean="0">
                <a:latin typeface="Bookman Old Style" pitchFamily="18" charset="0"/>
              </a:rPr>
              <a:t> in </a:t>
            </a:r>
            <a:r>
              <a:rPr lang="es-ES_tradnl" sz="2400" b="1" dirty="0" err="1" smtClean="0">
                <a:latin typeface="Bookman Old Style" pitchFamily="18" charset="0"/>
              </a:rPr>
              <a:t>Defining</a:t>
            </a:r>
            <a:r>
              <a:rPr lang="es-ES_tradnl" sz="2400" b="1" dirty="0" smtClean="0"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latin typeface="Bookman Old Style" pitchFamily="18" charset="0"/>
              </a:rPr>
              <a:t>Relative</a:t>
            </a:r>
            <a:r>
              <a:rPr lang="es-ES_tradnl" sz="2400" b="1" dirty="0" smtClean="0"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latin typeface="Bookman Old Style" pitchFamily="18" charset="0"/>
              </a:rPr>
              <a:t>Clauses</a:t>
            </a:r>
            <a:r>
              <a:rPr lang="es-ES_tradnl" sz="2400" b="1" dirty="0" smtClean="0">
                <a:latin typeface="Bookman Old Style" pitchFamily="18" charset="0"/>
              </a:rPr>
              <a:t>).</a:t>
            </a:r>
          </a:p>
          <a:p>
            <a:pPr eaLnBrk="1" hangingPunct="1">
              <a:buFontTx/>
              <a:buNone/>
            </a:pPr>
            <a:r>
              <a:rPr lang="es-ES_tradnl" sz="4000" dirty="0" smtClean="0">
                <a:latin typeface="Bookman Old Style" pitchFamily="18" charset="0"/>
              </a:rPr>
              <a:t>	</a:t>
            </a:r>
            <a:r>
              <a:rPr lang="es-ES_tradnl" dirty="0" smtClean="0">
                <a:latin typeface="Bookman Old Style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s-ES_tradnl" b="1" dirty="0" smtClean="0">
                <a:latin typeface="Bookman Old Style" pitchFamily="18" charset="0"/>
              </a:rPr>
              <a:t>	</a:t>
            </a:r>
            <a:r>
              <a:rPr lang="es-ES_tradnl" dirty="0" smtClean="0">
                <a:latin typeface="Bookman Old Style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s-ES_tradnl" dirty="0" smtClean="0">
                <a:latin typeface="Bookman Old Style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>
                <a:latin typeface="Comic Sans MS" pitchFamily="66" charset="0"/>
              </a:rPr>
              <a:t>In the schoolyard</a:t>
            </a:r>
            <a:endParaRPr lang="en-US" sz="3600" smtClean="0">
              <a:latin typeface="Comic Sans MS" pitchFamily="66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sr-Latn-CS" smtClean="0"/>
          </a:p>
        </p:txBody>
      </p:sp>
      <p:pic>
        <p:nvPicPr>
          <p:cNvPr id="3076" name="Picture 4" descr="talking gir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2565400"/>
            <a:ext cx="3455988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AutoShape 10"/>
          <p:cNvSpPr>
            <a:spLocks noChangeArrowheads="1"/>
          </p:cNvSpPr>
          <p:nvPr/>
        </p:nvSpPr>
        <p:spPr bwMode="auto">
          <a:xfrm rot="-9511296">
            <a:off x="836613" y="3271838"/>
            <a:ext cx="1728787" cy="1512887"/>
          </a:xfrm>
          <a:prstGeom prst="wedgeEllipseCallout">
            <a:avLst>
              <a:gd name="adj1" fmla="val -41912"/>
              <a:gd name="adj2" fmla="val 62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endParaRPr lang="sr-Latn-CS">
              <a:latin typeface="Comic Sans MS" pitchFamily="66" charset="0"/>
            </a:endParaRPr>
          </a:p>
        </p:txBody>
      </p:sp>
      <p:sp>
        <p:nvSpPr>
          <p:cNvPr id="3078" name="Text Box 11"/>
          <p:cNvSpPr txBox="1">
            <a:spLocks noChangeArrowheads="1"/>
          </p:cNvSpPr>
          <p:nvPr/>
        </p:nvSpPr>
        <p:spPr bwMode="auto">
          <a:xfrm>
            <a:off x="1116013" y="3433763"/>
            <a:ext cx="1498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Comic Sans MS" pitchFamily="66" charset="0"/>
              </a:rPr>
              <a:t>Natalie?</a:t>
            </a:r>
          </a:p>
          <a:p>
            <a:r>
              <a:rPr lang="en-GB">
                <a:latin typeface="Comic Sans MS" pitchFamily="66" charset="0"/>
              </a:rPr>
              <a:t>The girl </a:t>
            </a:r>
            <a:r>
              <a:rPr lang="en-GB">
                <a:solidFill>
                  <a:srgbClr val="A60F01"/>
                </a:solidFill>
                <a:latin typeface="Comic Sans MS" pitchFamily="66" charset="0"/>
              </a:rPr>
              <a:t>who</a:t>
            </a:r>
          </a:p>
          <a:p>
            <a:r>
              <a:rPr lang="en-GB">
                <a:solidFill>
                  <a:srgbClr val="A60F01"/>
                </a:solidFill>
                <a:latin typeface="Comic Sans MS" pitchFamily="66" charset="0"/>
              </a:rPr>
              <a:t>plays the</a:t>
            </a:r>
          </a:p>
          <a:p>
            <a:r>
              <a:rPr lang="en-GB">
                <a:solidFill>
                  <a:srgbClr val="A60F01"/>
                </a:solidFill>
                <a:latin typeface="Comic Sans MS" pitchFamily="66" charset="0"/>
              </a:rPr>
              <a:t>piano</a:t>
            </a:r>
            <a:r>
              <a:rPr lang="en-GB">
                <a:latin typeface="Comic Sans MS" pitchFamily="66" charset="0"/>
              </a:rPr>
              <a:t>?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079" name="AutoShape 13"/>
          <p:cNvSpPr>
            <a:spLocks noChangeArrowheads="1"/>
          </p:cNvSpPr>
          <p:nvPr/>
        </p:nvSpPr>
        <p:spPr bwMode="auto">
          <a:xfrm>
            <a:off x="6227763" y="2133600"/>
            <a:ext cx="2232025" cy="1152525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sr-Latn-CS"/>
          </a:p>
        </p:txBody>
      </p:sp>
      <p:sp>
        <p:nvSpPr>
          <p:cNvPr id="3080" name="Text Box 14"/>
          <p:cNvSpPr txBox="1">
            <a:spLocks noChangeArrowheads="1"/>
          </p:cNvSpPr>
          <p:nvPr/>
        </p:nvSpPr>
        <p:spPr bwMode="auto">
          <a:xfrm>
            <a:off x="6516688" y="2420938"/>
            <a:ext cx="1709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Comic Sans MS" pitchFamily="66" charset="0"/>
              </a:rPr>
              <a:t>I saw Natalie</a:t>
            </a:r>
          </a:p>
          <a:p>
            <a:r>
              <a:rPr lang="en-GB">
                <a:latin typeface="Comic Sans MS" pitchFamily="66" charset="0"/>
              </a:rPr>
              <a:t>the other day.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543800" cy="1143000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latin typeface="Bookman Old Style" pitchFamily="18" charset="0"/>
              </a:rPr>
              <a:t>	WHERE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53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smtClean="0">
                <a:latin typeface="Bookman Old Style" pitchFamily="18" charset="0"/>
              </a:rPr>
              <a:t>	</a:t>
            </a:r>
            <a:r>
              <a:rPr lang="es-ES_tradnl" sz="2400" dirty="0" err="1" smtClean="0">
                <a:latin typeface="Bookman Old Style" pitchFamily="18" charset="0"/>
              </a:rPr>
              <a:t>refers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to</a:t>
            </a:r>
            <a:r>
              <a:rPr lang="es-ES_tradnl" sz="2400" dirty="0" smtClean="0">
                <a:latin typeface="Bookman Old Style" pitchFamily="18" charset="0"/>
              </a:rPr>
              <a:t> Places: </a:t>
            </a:r>
          </a:p>
          <a:p>
            <a:pPr eaLnBrk="1" hangingPunct="1">
              <a:buFontTx/>
              <a:buNone/>
            </a:pPr>
            <a:r>
              <a:rPr lang="es-ES_tradnl" sz="2400" dirty="0" smtClean="0">
                <a:latin typeface="Bookman Old Style" pitchFamily="18" charset="0"/>
              </a:rPr>
              <a:t>	-</a:t>
            </a:r>
            <a:r>
              <a:rPr lang="es-ES_tradnl" sz="2400" dirty="0" err="1" smtClean="0">
                <a:latin typeface="Bookman Old Style" pitchFamily="18" charset="0"/>
              </a:rPr>
              <a:t>This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is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hotel + </a:t>
            </a:r>
            <a:r>
              <a:rPr lang="es-ES_tradnl" sz="2400" dirty="0" err="1" smtClean="0">
                <a:latin typeface="Bookman Old Style" pitchFamily="18" charset="0"/>
              </a:rPr>
              <a:t>We</a:t>
            </a:r>
            <a:r>
              <a:rPr lang="es-ES_tradnl" sz="2400" dirty="0" smtClean="0">
                <a:latin typeface="Bookman Old Style" pitchFamily="18" charset="0"/>
              </a:rPr>
              <a:t> are </a:t>
            </a:r>
            <a:r>
              <a:rPr lang="es-ES_tradnl" sz="2400" dirty="0" err="1" smtClean="0">
                <a:latin typeface="Bookman Old Style" pitchFamily="18" charset="0"/>
              </a:rPr>
              <a:t>staying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u="sng" dirty="0" smtClean="0">
                <a:latin typeface="Bookman Old Style" pitchFamily="18" charset="0"/>
              </a:rPr>
              <a:t>at </a:t>
            </a:r>
            <a:r>
              <a:rPr lang="es-ES_tradnl" sz="2400" u="sng" dirty="0" err="1" smtClean="0">
                <a:latin typeface="Bookman Old Style" pitchFamily="18" charset="0"/>
              </a:rPr>
              <a:t>the</a:t>
            </a:r>
            <a:r>
              <a:rPr lang="es-ES_tradnl" sz="2400" u="sng" dirty="0" smtClean="0">
                <a:latin typeface="Bookman Old Style" pitchFamily="18" charset="0"/>
              </a:rPr>
              <a:t> hotel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next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weekend</a:t>
            </a:r>
            <a:r>
              <a:rPr lang="es-ES_tradnl" sz="2400" dirty="0" smtClean="0">
                <a:latin typeface="Bookman Old Style" pitchFamily="18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s-ES_tradnl" sz="2400" dirty="0" smtClean="0">
                <a:latin typeface="Bookman Old Style" pitchFamily="18" charset="0"/>
              </a:rPr>
              <a:t>	</a:t>
            </a:r>
            <a:r>
              <a:rPr lang="es-ES_tradnl" sz="2400" dirty="0" err="1" smtClean="0">
                <a:latin typeface="Bookman Old Style" pitchFamily="18" charset="0"/>
              </a:rPr>
              <a:t>This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is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hotel 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WHERE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we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are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staying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next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weekend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s-ES_tradnl" sz="2400" dirty="0" smtClean="0">
                <a:latin typeface="Bookman Old Style" pitchFamily="18" charset="0"/>
              </a:rPr>
              <a:t>-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city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is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interesting</a:t>
            </a:r>
            <a:r>
              <a:rPr lang="es-ES_tradnl" sz="2400" dirty="0" smtClean="0">
                <a:latin typeface="Bookman Old Style" pitchFamily="18" charset="0"/>
              </a:rPr>
              <a:t> + my </a:t>
            </a:r>
            <a:r>
              <a:rPr lang="es-ES_tradnl" sz="2400" dirty="0" err="1" smtClean="0">
                <a:latin typeface="Bookman Old Style" pitchFamily="18" charset="0"/>
              </a:rPr>
              <a:t>sister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is</a:t>
            </a:r>
            <a:r>
              <a:rPr lang="es-ES_tradnl" sz="2400" dirty="0" smtClean="0">
                <a:latin typeface="Bookman Old Style" pitchFamily="18" charset="0"/>
              </a:rPr>
              <a:t> living </a:t>
            </a:r>
            <a:r>
              <a:rPr lang="es-ES_tradnl" sz="2400" u="sng" dirty="0" smtClean="0">
                <a:latin typeface="Bookman Old Style" pitchFamily="18" charset="0"/>
              </a:rPr>
              <a:t>in </a:t>
            </a:r>
            <a:r>
              <a:rPr lang="es-ES_tradnl" sz="2400" u="sng" dirty="0" err="1" smtClean="0">
                <a:latin typeface="Bookman Old Style" pitchFamily="18" charset="0"/>
              </a:rPr>
              <a:t>the</a:t>
            </a:r>
            <a:r>
              <a:rPr lang="es-ES_tradnl" sz="2400" u="sng" dirty="0" smtClean="0">
                <a:latin typeface="Bookman Old Style" pitchFamily="18" charset="0"/>
              </a:rPr>
              <a:t> </a:t>
            </a:r>
            <a:r>
              <a:rPr lang="es-ES_tradnl" sz="2400" u="sng" dirty="0" err="1" smtClean="0">
                <a:latin typeface="Bookman Old Style" pitchFamily="18" charset="0"/>
              </a:rPr>
              <a:t>city</a:t>
            </a:r>
            <a:r>
              <a:rPr lang="es-ES_tradnl" sz="2400" dirty="0" smtClean="0">
                <a:latin typeface="Bookman Old Style" pitchFamily="18" charset="0"/>
              </a:rPr>
              <a:t>: </a:t>
            </a:r>
          </a:p>
          <a:p>
            <a:pPr eaLnBrk="1" hangingPunct="1">
              <a:buFontTx/>
              <a:buNone/>
            </a:pPr>
            <a:r>
              <a:rPr lang="es-ES_tradnl" sz="2400" dirty="0" smtClean="0">
                <a:latin typeface="Bookman Old Style" pitchFamily="18" charset="0"/>
              </a:rPr>
              <a:t>	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city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WHERE my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sister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is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living </a:t>
            </a:r>
            <a:r>
              <a:rPr lang="es-ES_tradnl" sz="2400" dirty="0" err="1" smtClean="0">
                <a:latin typeface="Bookman Old Style" pitchFamily="18" charset="0"/>
              </a:rPr>
              <a:t>is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interesting</a:t>
            </a:r>
            <a:r>
              <a:rPr lang="es-ES_tradnl" sz="2400" dirty="0" smtClean="0">
                <a:latin typeface="Bookman Old Style" pitchFamily="18" charset="0"/>
              </a:rPr>
              <a:t>.</a:t>
            </a:r>
            <a:endParaRPr lang="es-ES_tradnl" sz="2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eaLnBrk="1" hangingPunct="1"/>
            <a:endParaRPr lang="es-ES_tradnl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4114800" cy="1143000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latin typeface="Bookman Old Style" pitchFamily="18" charset="0"/>
              </a:rPr>
              <a:t>WHOSE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dirty="0" smtClean="0">
                <a:latin typeface="Bookman Old Style" pitchFamily="18" charset="0"/>
              </a:rPr>
              <a:t>	</a:t>
            </a:r>
            <a:r>
              <a:rPr lang="es-ES_tradnl" sz="2400" dirty="0" smtClean="0">
                <a:latin typeface="Bookman Old Style" pitchFamily="18" charset="0"/>
              </a:rPr>
              <a:t>shows </a:t>
            </a:r>
            <a:r>
              <a:rPr lang="es-ES_tradnl" sz="2400" dirty="0" err="1" smtClean="0">
                <a:latin typeface="Bookman Old Style" pitchFamily="18" charset="0"/>
              </a:rPr>
              <a:t>Possession</a:t>
            </a:r>
            <a:r>
              <a:rPr lang="es-ES_tradnl" sz="2400" dirty="0" smtClean="0">
                <a:latin typeface="Bookman Old Style" pitchFamily="18" charset="0"/>
              </a:rPr>
              <a:t> and </a:t>
            </a:r>
            <a:r>
              <a:rPr lang="es-ES_tradnl" sz="2400" dirty="0" err="1" smtClean="0">
                <a:latin typeface="Bookman Old Style" pitchFamily="18" charset="0"/>
              </a:rPr>
              <a:t>it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replaces</a:t>
            </a:r>
            <a:r>
              <a:rPr lang="es-ES_tradnl" sz="2400" dirty="0" smtClean="0">
                <a:latin typeface="Bookman Old Style" pitchFamily="18" charset="0"/>
              </a:rPr>
              <a:t> a </a:t>
            </a:r>
            <a:r>
              <a:rPr lang="es-ES_tradnl" sz="2400" dirty="0" err="1" smtClean="0">
                <a:latin typeface="Bookman Old Style" pitchFamily="18" charset="0"/>
              </a:rPr>
              <a:t>Possessive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adjective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or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an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u="sng" dirty="0" smtClean="0">
                <a:latin typeface="Bookman Old Style" pitchFamily="18" charset="0"/>
              </a:rPr>
              <a:t>’</a:t>
            </a:r>
            <a:r>
              <a:rPr lang="es-ES_tradnl" sz="2400" dirty="0" smtClean="0">
                <a:latin typeface="Bookman Old Style" pitchFamily="18" charset="0"/>
              </a:rPr>
              <a:t>s </a:t>
            </a:r>
            <a:r>
              <a:rPr lang="es-ES_tradnl" sz="2400" dirty="0" err="1" smtClean="0">
                <a:latin typeface="Bookman Old Style" pitchFamily="18" charset="0"/>
              </a:rPr>
              <a:t>possessive</a:t>
            </a:r>
            <a:r>
              <a:rPr lang="es-ES_tradnl" sz="2400" dirty="0" smtClean="0">
                <a:latin typeface="Bookman Old Style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dirty="0" smtClean="0">
                <a:latin typeface="Bookman Old Style" pitchFamily="18" charset="0"/>
              </a:rPr>
              <a:t>	-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man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was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crying</a:t>
            </a:r>
            <a:r>
              <a:rPr lang="es-ES_tradnl" sz="2400" dirty="0" smtClean="0">
                <a:latin typeface="Bookman Old Style" pitchFamily="18" charset="0"/>
              </a:rPr>
              <a:t> + </a:t>
            </a:r>
            <a:r>
              <a:rPr lang="es-ES_tradnl" sz="2400" u="sng" dirty="0" err="1" smtClean="0">
                <a:latin typeface="Bookman Old Style" pitchFamily="18" charset="0"/>
              </a:rPr>
              <a:t>His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house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was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on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fire</a:t>
            </a:r>
            <a:r>
              <a:rPr lang="es-ES_tradnl" sz="2400" dirty="0" smtClean="0">
                <a:latin typeface="Bookman Old Style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dirty="0" smtClean="0">
                <a:latin typeface="Bookman Old Style" pitchFamily="18" charset="0"/>
              </a:rPr>
              <a:t>	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man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WHOSE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house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was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on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fire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was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crying</a:t>
            </a:r>
            <a:r>
              <a:rPr lang="es-ES_tradnl" sz="2400" dirty="0" smtClean="0">
                <a:latin typeface="Bookman Old Style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dirty="0" smtClean="0"/>
              <a:t>	</a:t>
            </a:r>
            <a:r>
              <a:rPr lang="es-ES_tradnl" sz="2400" dirty="0" smtClean="0">
                <a:latin typeface="Bookman Old Style" pitchFamily="18" charset="0"/>
              </a:rPr>
              <a:t>- </a:t>
            </a:r>
            <a:r>
              <a:rPr lang="es-ES_tradnl" sz="2400" dirty="0" err="1" smtClean="0">
                <a:latin typeface="Bookman Old Style" pitchFamily="18" charset="0"/>
              </a:rPr>
              <a:t>Have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you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met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people</a:t>
            </a:r>
            <a:r>
              <a:rPr lang="es-ES_tradnl" sz="2400" dirty="0" smtClean="0">
                <a:latin typeface="Bookman Old Style" pitchFamily="18" charset="0"/>
              </a:rPr>
              <a:t>? + </a:t>
            </a:r>
            <a:r>
              <a:rPr lang="es-ES_tradnl" sz="2400" u="sng" dirty="0" err="1" smtClean="0">
                <a:latin typeface="Bookman Old Style" pitchFamily="18" charset="0"/>
              </a:rPr>
              <a:t>Their</a:t>
            </a:r>
            <a:r>
              <a:rPr lang="es-ES_tradnl" sz="2400" dirty="0" smtClean="0">
                <a:latin typeface="Bookman Old Style" pitchFamily="18" charset="0"/>
              </a:rPr>
              <a:t> son </a:t>
            </a:r>
            <a:r>
              <a:rPr lang="es-ES_tradnl" sz="2400" dirty="0" err="1" smtClean="0">
                <a:latin typeface="Bookman Old Style" pitchFamily="18" charset="0"/>
              </a:rPr>
              <a:t>is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moving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to</a:t>
            </a:r>
            <a:r>
              <a:rPr lang="es-ES_tradnl" sz="2400" dirty="0" smtClean="0">
                <a:latin typeface="Bookman Old Style" pitchFamily="18" charset="0"/>
              </a:rPr>
              <a:t> Washington: </a:t>
            </a:r>
            <a:r>
              <a:rPr lang="es-ES_tradnl" sz="2400" dirty="0" err="1" smtClean="0">
                <a:latin typeface="Bookman Old Style" pitchFamily="18" charset="0"/>
              </a:rPr>
              <a:t>Have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you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met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people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WHOSE son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is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moving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to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Washington</a:t>
            </a:r>
            <a:r>
              <a:rPr lang="es-ES_tradnl" sz="2400" dirty="0" smtClean="0">
                <a:latin typeface="Bookman Old Style" pitchFamily="18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4191000" cy="868362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latin typeface="Bookman Old Style" pitchFamily="18" charset="0"/>
              </a:rPr>
              <a:t>WHOM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610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smtClean="0">
                <a:latin typeface="Bookman Old Style" pitchFamily="18" charset="0"/>
              </a:rPr>
              <a:t>	</a:t>
            </a:r>
            <a:r>
              <a:rPr lang="es-ES_tradnl" sz="2400" dirty="0" err="1" smtClean="0">
                <a:latin typeface="Bookman Old Style" pitchFamily="18" charset="0"/>
              </a:rPr>
              <a:t>is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used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instead</a:t>
            </a:r>
            <a:r>
              <a:rPr lang="es-ES_tradnl" sz="2400" dirty="0" smtClean="0">
                <a:latin typeface="Bookman Old Style" pitchFamily="18" charset="0"/>
              </a:rPr>
              <a:t> of WHO in </a:t>
            </a:r>
            <a:r>
              <a:rPr lang="es-ES_tradnl" sz="2400" u="sng" dirty="0" smtClean="0">
                <a:latin typeface="Bookman Old Style" pitchFamily="18" charset="0"/>
              </a:rPr>
              <a:t>Formal </a:t>
            </a:r>
            <a:r>
              <a:rPr lang="es-ES_tradnl" sz="2400" u="sng" dirty="0" err="1" smtClean="0">
                <a:latin typeface="Bookman Old Style" pitchFamily="18" charset="0"/>
              </a:rPr>
              <a:t>Speech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when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it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is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Object</a:t>
            </a:r>
            <a:r>
              <a:rPr lang="es-ES_tradnl" sz="2400" dirty="0" smtClean="0">
                <a:latin typeface="Bookman Old Style" pitchFamily="18" charset="0"/>
              </a:rPr>
              <a:t> of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Relative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Clause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or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after</a:t>
            </a:r>
            <a:r>
              <a:rPr lang="es-ES_tradnl" sz="2400" dirty="0" smtClean="0">
                <a:latin typeface="Bookman Old Style" pitchFamily="18" charset="0"/>
              </a:rPr>
              <a:t> a </a:t>
            </a:r>
            <a:r>
              <a:rPr lang="es-ES_tradnl" sz="2400" dirty="0" err="1" smtClean="0">
                <a:latin typeface="Bookman Old Style" pitchFamily="18" charset="0"/>
              </a:rPr>
              <a:t>preposition</a:t>
            </a:r>
            <a:r>
              <a:rPr lang="es-ES_tradnl" sz="2400" dirty="0" smtClean="0">
                <a:latin typeface="Bookman Old Style" pitchFamily="18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s-ES_tradnl" sz="2400" dirty="0" smtClean="0">
                <a:latin typeface="Bookman Old Style" pitchFamily="18" charset="0"/>
              </a:rPr>
              <a:t>	- I </a:t>
            </a:r>
            <a:r>
              <a:rPr lang="es-ES_tradnl" sz="2400" dirty="0" err="1" smtClean="0">
                <a:latin typeface="Bookman Old Style" pitchFamily="18" charset="0"/>
              </a:rPr>
              <a:t>couldn’t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talk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to</a:t>
            </a:r>
            <a:r>
              <a:rPr lang="es-ES_tradnl" sz="2400" dirty="0" smtClean="0">
                <a:latin typeface="Bookman Old Style" pitchFamily="18" charset="0"/>
              </a:rPr>
              <a:t> a </a:t>
            </a:r>
            <a:r>
              <a:rPr lang="es-ES_tradnl" sz="2400" dirty="0" err="1" smtClean="0">
                <a:latin typeface="Bookman Old Style" pitchFamily="18" charset="0"/>
              </a:rPr>
              <a:t>friend</a:t>
            </a:r>
            <a:r>
              <a:rPr lang="es-ES_tradnl" sz="2400" dirty="0" smtClean="0">
                <a:latin typeface="Bookman Old Style" pitchFamily="18" charset="0"/>
              </a:rPr>
              <a:t> + I </a:t>
            </a:r>
            <a:r>
              <a:rPr lang="es-ES_tradnl" sz="2400" dirty="0" err="1" smtClean="0">
                <a:latin typeface="Bookman Old Style" pitchFamily="18" charset="0"/>
              </a:rPr>
              <a:t>called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him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last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night</a:t>
            </a:r>
            <a:r>
              <a:rPr lang="es-ES_tradnl" sz="2400" dirty="0" smtClean="0">
                <a:latin typeface="Bookman Old Style" pitchFamily="18" charset="0"/>
              </a:rPr>
              <a:t>: I </a:t>
            </a:r>
            <a:r>
              <a:rPr lang="es-ES_tradnl" sz="2400" dirty="0" err="1" smtClean="0">
                <a:latin typeface="Bookman Old Style" pitchFamily="18" charset="0"/>
              </a:rPr>
              <a:t>couldn’t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talk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to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friend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WHOM I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called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last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night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s-ES_tradnl" sz="2400" dirty="0" smtClean="0">
              <a:latin typeface="Bookman Old Style" pitchFamily="18" charset="0"/>
            </a:endParaRPr>
          </a:p>
          <a:p>
            <a:pPr eaLnBrk="1" hangingPunct="1">
              <a:buFontTx/>
              <a:buNone/>
            </a:pPr>
            <a:r>
              <a:rPr lang="es-ES_tradnl" sz="2400" b="1" dirty="0" smtClean="0">
                <a:latin typeface="Bookman Old Style" pitchFamily="18" charset="0"/>
              </a:rPr>
              <a:t>	</a:t>
            </a:r>
            <a:r>
              <a:rPr lang="es-ES_tradnl" sz="2400" dirty="0" smtClean="0">
                <a:latin typeface="Bookman Old Style" pitchFamily="18" charset="0"/>
              </a:rPr>
              <a:t>- I </a:t>
            </a:r>
            <a:r>
              <a:rPr lang="es-ES_tradnl" sz="2400" dirty="0" err="1" smtClean="0">
                <a:latin typeface="Bookman Old Style" pitchFamily="18" charset="0"/>
              </a:rPr>
              <a:t>don’t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know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student</a:t>
            </a:r>
            <a:r>
              <a:rPr lang="es-ES_tradnl" sz="2400" dirty="0" smtClean="0">
                <a:latin typeface="Bookman Old Style" pitchFamily="18" charset="0"/>
              </a:rPr>
              <a:t> +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teacher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was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shouting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u="sng" dirty="0" smtClean="0">
                <a:latin typeface="Bookman Old Style" pitchFamily="18" charset="0"/>
              </a:rPr>
              <a:t>at </a:t>
            </a:r>
            <a:r>
              <a:rPr lang="es-ES_tradnl" sz="2400" u="sng" dirty="0" err="1" smtClean="0">
                <a:latin typeface="Bookman Old Style" pitchFamily="18" charset="0"/>
              </a:rPr>
              <a:t>the</a:t>
            </a:r>
            <a:r>
              <a:rPr lang="es-ES_tradnl" sz="2400" u="sng" dirty="0" smtClean="0">
                <a:latin typeface="Bookman Old Style" pitchFamily="18" charset="0"/>
              </a:rPr>
              <a:t> </a:t>
            </a:r>
            <a:r>
              <a:rPr lang="es-ES_tradnl" sz="2400" u="sng" dirty="0" err="1" smtClean="0">
                <a:latin typeface="Bookman Old Style" pitchFamily="18" charset="0"/>
              </a:rPr>
              <a:t>student</a:t>
            </a:r>
            <a:r>
              <a:rPr lang="es-ES_tradnl" sz="2400" dirty="0" smtClean="0">
                <a:latin typeface="Bookman Old Style" pitchFamily="18" charset="0"/>
              </a:rPr>
              <a:t>: I </a:t>
            </a:r>
            <a:r>
              <a:rPr lang="es-ES_tradnl" sz="2400" dirty="0" err="1" smtClean="0">
                <a:latin typeface="Bookman Old Style" pitchFamily="18" charset="0"/>
              </a:rPr>
              <a:t>don’t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know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the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dirty="0" err="1" smtClean="0">
                <a:latin typeface="Bookman Old Style" pitchFamily="18" charset="0"/>
              </a:rPr>
              <a:t>student</a:t>
            </a:r>
            <a:r>
              <a:rPr lang="es-ES_tradnl" sz="2400" dirty="0" smtClean="0">
                <a:latin typeface="Bookman Old Style" pitchFamily="18" charset="0"/>
              </a:rPr>
              <a:t> 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at WHOM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the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teacher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was</a:t>
            </a:r>
            <a:r>
              <a:rPr lang="es-ES_tradnl" sz="2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s-ES_tradnl" sz="2400" b="1" dirty="0" err="1" smtClean="0">
                <a:solidFill>
                  <a:srgbClr val="0000FF"/>
                </a:solidFill>
                <a:latin typeface="Bookman Old Style" pitchFamily="18" charset="0"/>
              </a:rPr>
              <a:t>shouting</a:t>
            </a:r>
            <a:r>
              <a:rPr lang="es-ES_tradnl" sz="2400" dirty="0" smtClean="0">
                <a:latin typeface="Bookman Old Style" pitchFamily="18" charset="0"/>
              </a:rPr>
              <a:t>.</a:t>
            </a:r>
          </a:p>
          <a:p>
            <a:pPr eaLnBrk="1" hangingPunct="1"/>
            <a:endParaRPr lang="es-ES_tradnl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s-ES_tradnl" sz="4000" b="1" smtClean="0">
                <a:latin typeface="Bookman Old Style" pitchFamily="18" charset="0"/>
              </a:rPr>
              <a:t>2. Non-Defining Relative Clauses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219200"/>
            <a:ext cx="45720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b="1" smtClean="0">
                <a:latin typeface="Bookman Old Style" pitchFamily="18" charset="0"/>
              </a:rPr>
              <a:t>	</a:t>
            </a:r>
            <a:r>
              <a:rPr lang="es-ES_tradnl" sz="2400" b="1" smtClean="0">
                <a:latin typeface="Bookman Old Style" pitchFamily="18" charset="0"/>
              </a:rPr>
              <a:t>They give us more (extra) information about a person, animal, thing, … already identified ( by a name, a possessive, …). They go between commas.</a:t>
            </a:r>
          </a:p>
          <a:p>
            <a:pPr eaLnBrk="1" hangingPunct="1">
              <a:buFontTx/>
              <a:buNone/>
            </a:pPr>
            <a:r>
              <a:rPr lang="es-ES_tradnl" sz="2400" smtClean="0">
                <a:latin typeface="Bookman Old Style" pitchFamily="18" charset="0"/>
              </a:rPr>
              <a:t>	- Your brother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,</a:t>
            </a:r>
            <a:r>
              <a:rPr lang="es-ES_tradnl" sz="2400" smtClean="0">
                <a:latin typeface="Bookman Old Style" pitchFamily="18" charset="0"/>
              </a:rPr>
              <a:t> 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who gave me the news, </a:t>
            </a:r>
            <a:r>
              <a:rPr lang="es-ES_tradnl" sz="2400" smtClean="0">
                <a:latin typeface="Bookman Old Style" pitchFamily="18" charset="0"/>
              </a:rPr>
              <a:t>saw the accident himself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  </a:t>
            </a:r>
            <a:r>
              <a:rPr lang="es-ES_tradnl" sz="2400" smtClean="0">
                <a:latin typeface="Bookman Old Style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s-ES_tradnl" sz="2400" smtClean="0">
                <a:latin typeface="Bookman Old Style" pitchFamily="18" charset="0"/>
              </a:rPr>
              <a:t>	- I read Martin’s letter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, which was full of gossip</a:t>
            </a:r>
            <a:r>
              <a:rPr lang="es-ES_tradnl" sz="2400" smtClean="0">
                <a:latin typeface="Bookman Old Style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685800"/>
            <a:ext cx="4724400" cy="5440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smtClean="0">
                <a:latin typeface="Bookman Old Style" pitchFamily="18" charset="0"/>
              </a:rPr>
              <a:t>	In Non-Defining Relative Clauses we </a:t>
            </a:r>
            <a:r>
              <a:rPr lang="es-ES_tradnl" sz="2400" b="1" u="sng" smtClean="0">
                <a:latin typeface="Bookman Old Style" pitchFamily="18" charset="0"/>
              </a:rPr>
              <a:t>can’t use</a:t>
            </a:r>
            <a:r>
              <a:rPr lang="es-ES_tradnl" sz="2400" b="1" smtClean="0">
                <a:latin typeface="Bookman Old Style" pitchFamily="18" charset="0"/>
              </a:rPr>
              <a:t> THAT and we </a:t>
            </a:r>
            <a:r>
              <a:rPr lang="es-ES_tradnl" sz="2400" b="1" u="sng" smtClean="0">
                <a:latin typeface="Bookman Old Style" pitchFamily="18" charset="0"/>
              </a:rPr>
              <a:t>can’t omit</a:t>
            </a:r>
            <a:r>
              <a:rPr lang="es-ES_tradnl" sz="2400" b="1" smtClean="0">
                <a:latin typeface="Bookman Old Style" pitchFamily="18" charset="0"/>
              </a:rPr>
              <a:t> the Relatives: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smtClean="0">
                <a:latin typeface="Bookman Old Style" pitchFamily="18" charset="0"/>
              </a:rPr>
              <a:t>	-I liked </a:t>
            </a:r>
            <a:r>
              <a:rPr lang="es-ES_tradnl" sz="2400" i="1" smtClean="0">
                <a:latin typeface="Bookman Old Style" pitchFamily="18" charset="0"/>
              </a:rPr>
              <a:t>Toy Story</a:t>
            </a:r>
            <a:r>
              <a:rPr lang="es-ES_tradnl" sz="2400" b="1" i="1" smtClean="0">
                <a:solidFill>
                  <a:srgbClr val="0000FF"/>
                </a:solidFill>
                <a:latin typeface="Bookman Old Style" pitchFamily="18" charset="0"/>
              </a:rPr>
              <a:t>,</a:t>
            </a:r>
            <a:r>
              <a:rPr lang="es-ES_tradnl" sz="2400" i="1" smtClean="0">
                <a:latin typeface="Bookman Old Style" pitchFamily="18" charset="0"/>
              </a:rPr>
              <a:t> 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which I’ve seen recently</a:t>
            </a:r>
            <a:r>
              <a:rPr lang="es-ES_tradnl" sz="2400" smtClean="0">
                <a:latin typeface="Bookman Old Style" pitchFamily="18" charset="0"/>
              </a:rPr>
              <a:t>. (not “that”, no Omission)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smtClean="0">
                <a:latin typeface="Bookman Old Style" pitchFamily="18" charset="0"/>
              </a:rPr>
              <a:t>	-Shakespeare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, whom you just mentioned, </a:t>
            </a:r>
            <a:r>
              <a:rPr lang="es-ES_tradnl" sz="2400" smtClean="0">
                <a:latin typeface="Bookman Old Style" pitchFamily="18" charset="0"/>
              </a:rPr>
              <a:t>is the most famous British playwright. (not “that”, no Omission)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smtClean="0">
                <a:latin typeface="Bookman Old Style" pitchFamily="18" charset="0"/>
              </a:rPr>
              <a:t>	-I’ve found my keys</a:t>
            </a:r>
            <a:r>
              <a:rPr lang="es-ES_tradnl" sz="2400" b="1" smtClean="0">
                <a:solidFill>
                  <a:srgbClr val="0000FF"/>
                </a:solidFill>
                <a:latin typeface="Bookman Old Style" pitchFamily="18" charset="0"/>
              </a:rPr>
              <a:t>, which I had been looking for</a:t>
            </a:r>
            <a:r>
              <a:rPr lang="es-ES_tradnl" sz="2400" smtClean="0">
                <a:latin typeface="Bookman Old Style" pitchFamily="18" charset="0"/>
              </a:rPr>
              <a:t>. (not “that”, no Omission)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_tradnl" sz="2400" smtClean="0">
              <a:latin typeface="Bookman Old Style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s-ES_tradnl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3124200" cy="2514600"/>
          </a:xfrm>
        </p:spPr>
        <p:txBody>
          <a:bodyPr/>
          <a:lstStyle/>
          <a:p>
            <a:pPr eaLnBrk="1" hangingPunct="1"/>
            <a:r>
              <a:rPr lang="es-ES_tradnl" sz="4000" b="1" smtClean="0">
                <a:latin typeface="Bookman Old Style" pitchFamily="18" charset="0"/>
              </a:rPr>
              <a:t>Defining or Non-Defining?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-381000"/>
            <a:ext cx="4953000" cy="70104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endParaRPr lang="es-ES_tradnl" sz="3600" b="1" smtClean="0">
              <a:solidFill>
                <a:srgbClr val="CC0066"/>
              </a:solidFill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s-ES_tradnl" sz="3600" b="1" smtClean="0">
              <a:solidFill>
                <a:srgbClr val="CC0066"/>
              </a:solidFill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ES_tradnl" sz="3600" b="1" smtClean="0">
                <a:solidFill>
                  <a:srgbClr val="CC0066"/>
                </a:solidFill>
                <a:latin typeface="Bookman Old Style" pitchFamily="18" charset="0"/>
              </a:rPr>
              <a:t>Remember: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s-ES_tradnl" sz="3600" b="1" smtClean="0">
              <a:solidFill>
                <a:srgbClr val="CC0066"/>
              </a:solidFill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ES_tradnl" sz="2400" b="1" smtClean="0">
                <a:latin typeface="Bookman Old Style" pitchFamily="18" charset="0"/>
              </a:rPr>
              <a:t>Defining Relative Clauses:</a:t>
            </a:r>
          </a:p>
          <a:p>
            <a:pPr algn="ctr" eaLnBrk="1" hangingPunct="1">
              <a:lnSpc>
                <a:spcPct val="80000"/>
              </a:lnSpc>
              <a:buFontTx/>
              <a:buChar char="-"/>
            </a:pPr>
            <a:r>
              <a:rPr lang="es-ES_tradnl" sz="2400" smtClean="0">
                <a:latin typeface="Bookman Old Style" pitchFamily="18" charset="0"/>
              </a:rPr>
              <a:t>Don’t take commas.</a:t>
            </a:r>
          </a:p>
          <a:p>
            <a:pPr algn="ctr" eaLnBrk="1" hangingPunct="1">
              <a:lnSpc>
                <a:spcPct val="80000"/>
              </a:lnSpc>
              <a:buFontTx/>
              <a:buChar char="-"/>
            </a:pPr>
            <a:r>
              <a:rPr lang="es-ES_tradnl" sz="2400" smtClean="0">
                <a:latin typeface="Bookman Old Style" pitchFamily="18" charset="0"/>
              </a:rPr>
              <a:t>“That” can replace Who, Which and When.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ES_tradnl" sz="2400" smtClean="0">
                <a:latin typeface="Bookman Old Style" pitchFamily="18" charset="0"/>
              </a:rPr>
              <a:t>- You can omit Who, Which, When and That when they are not the Subject of the Relative Clause.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s-ES_tradnl" sz="2400" b="1" smtClean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ES_tradnl" sz="2400" b="1" smtClean="0">
                <a:latin typeface="Bookman Old Style" pitchFamily="18" charset="0"/>
              </a:rPr>
              <a:t>Non-Defining Relative Clauses:</a:t>
            </a:r>
          </a:p>
          <a:p>
            <a:pPr algn="ctr" eaLnBrk="1" hangingPunct="1">
              <a:lnSpc>
                <a:spcPct val="80000"/>
              </a:lnSpc>
              <a:buFontTx/>
              <a:buChar char="-"/>
            </a:pPr>
            <a:r>
              <a:rPr lang="es-ES_tradnl" sz="2400" smtClean="0">
                <a:latin typeface="Bookman Old Style" pitchFamily="18" charset="0"/>
              </a:rPr>
              <a:t>Go between commas.</a:t>
            </a:r>
          </a:p>
          <a:p>
            <a:pPr algn="ctr" eaLnBrk="1" hangingPunct="1">
              <a:lnSpc>
                <a:spcPct val="80000"/>
              </a:lnSpc>
              <a:buFontTx/>
              <a:buChar char="-"/>
            </a:pPr>
            <a:r>
              <a:rPr lang="es-ES_tradnl" sz="2400" smtClean="0">
                <a:latin typeface="Bookman Old Style" pitchFamily="18" charset="0"/>
              </a:rPr>
              <a:t>You can’t use “That”.</a:t>
            </a:r>
          </a:p>
          <a:p>
            <a:pPr algn="ctr" eaLnBrk="1" hangingPunct="1">
              <a:lnSpc>
                <a:spcPct val="80000"/>
              </a:lnSpc>
              <a:buFontTx/>
              <a:buChar char="-"/>
            </a:pPr>
            <a:r>
              <a:rPr lang="es-ES_tradnl" sz="2400" smtClean="0">
                <a:latin typeface="Bookman Old Style" pitchFamily="18" charset="0"/>
              </a:rPr>
              <a:t>You can’t omit the Relatives.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s-ES_tradnl" sz="240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533400"/>
            <a:ext cx="4800600" cy="5592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ES_tradnl" sz="3600" b="1" smtClean="0">
                <a:solidFill>
                  <a:srgbClr val="CC0066"/>
                </a:solidFill>
                <a:latin typeface="Bookman Old Style" pitchFamily="18" charset="0"/>
              </a:rPr>
              <a:t>Compare: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smtClean="0">
                <a:latin typeface="Bookman Old Style" pitchFamily="18" charset="0"/>
              </a:rPr>
              <a:t>	-The neighbours </a:t>
            </a:r>
            <a:r>
              <a:rPr lang="es-ES_tradnl" sz="2800" smtClean="0">
                <a:solidFill>
                  <a:srgbClr val="0000FF"/>
                </a:solidFill>
                <a:latin typeface="Bookman Old Style" pitchFamily="18" charset="0"/>
              </a:rPr>
              <a:t>who live next door</a:t>
            </a:r>
            <a:r>
              <a:rPr lang="es-ES_tradnl" sz="2800" smtClean="0">
                <a:latin typeface="Bookman Old Style" pitchFamily="18" charset="0"/>
              </a:rPr>
              <a:t> are very friendly.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smtClean="0">
                <a:latin typeface="Bookman Old Style" pitchFamily="18" charset="0"/>
              </a:rPr>
              <a:t>	-My neighbours</a:t>
            </a:r>
            <a:r>
              <a:rPr lang="es-ES_tradnl" sz="2800" smtClean="0">
                <a:solidFill>
                  <a:srgbClr val="0000FF"/>
                </a:solidFill>
                <a:latin typeface="Bookman Old Style" pitchFamily="18" charset="0"/>
              </a:rPr>
              <a:t>, who live next door,</a:t>
            </a:r>
            <a:r>
              <a:rPr lang="es-ES_tradnl" sz="2800" smtClean="0">
                <a:latin typeface="Bookman Old Style" pitchFamily="18" charset="0"/>
              </a:rPr>
              <a:t> are 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smtClean="0">
                <a:latin typeface="Bookman Old Style" pitchFamily="18" charset="0"/>
              </a:rPr>
              <a:t>	- I enjoyed the film </a:t>
            </a:r>
            <a:r>
              <a:rPr lang="es-ES_tradnl" sz="2800" smtClean="0">
                <a:solidFill>
                  <a:srgbClr val="0000FF"/>
                </a:solidFill>
                <a:latin typeface="Bookman Old Style" pitchFamily="18" charset="0"/>
              </a:rPr>
              <a:t>(which/that) you recommended</a:t>
            </a:r>
            <a:r>
              <a:rPr lang="es-ES_tradnl" sz="2800" smtClean="0">
                <a:latin typeface="Bookman Old Style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smtClean="0">
                <a:latin typeface="Bookman Old Style" pitchFamily="18" charset="0"/>
              </a:rPr>
              <a:t>	- I enjoyed Little Miss Sunshine</a:t>
            </a:r>
            <a:r>
              <a:rPr lang="es-ES_tradnl" sz="2800" smtClean="0">
                <a:solidFill>
                  <a:srgbClr val="0000FF"/>
                </a:solidFill>
                <a:latin typeface="Bookman Old Style" pitchFamily="18" charset="0"/>
              </a:rPr>
              <a:t>, which you recommended</a:t>
            </a:r>
            <a:r>
              <a:rPr lang="es-ES_tradnl" sz="2800" smtClean="0">
                <a:latin typeface="Bookman Old Style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_tradnl" sz="2800" smtClean="0">
              <a:solidFill>
                <a:srgbClr val="CC0066"/>
              </a:solidFill>
              <a:latin typeface="Bookman Old Style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72" y="2571750"/>
            <a:ext cx="7619571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1000" dirty="0" smtClean="0">
                <a:latin typeface="Blackadder ITC" pitchFamily="82" charset="0"/>
              </a:rPr>
              <a:t>Thank you</a:t>
            </a:r>
            <a:endParaRPr lang="en-US" sz="11000" dirty="0">
              <a:latin typeface="Blackadder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>
                <a:latin typeface="Comic Sans MS" pitchFamily="66" charset="0"/>
              </a:rPr>
              <a:t>In the schoolyard</a:t>
            </a:r>
            <a:endParaRPr lang="en-US" sz="3600" smtClean="0">
              <a:latin typeface="Comic Sans MS" pitchFamily="66" charset="0"/>
            </a:endParaRPr>
          </a:p>
        </p:txBody>
      </p:sp>
      <p:pic>
        <p:nvPicPr>
          <p:cNvPr id="4099" name="Picture 4" descr="talking girls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913" y="3213100"/>
            <a:ext cx="3816350" cy="2951163"/>
          </a:xfrm>
          <a:noFill/>
        </p:spPr>
      </p:pic>
      <p:sp>
        <p:nvSpPr>
          <p:cNvPr id="4100" name="AutoShape 5"/>
          <p:cNvSpPr>
            <a:spLocks noChangeArrowheads="1"/>
          </p:cNvSpPr>
          <p:nvPr/>
        </p:nvSpPr>
        <p:spPr bwMode="auto">
          <a:xfrm rot="801023">
            <a:off x="5292725" y="2060575"/>
            <a:ext cx="2879725" cy="1800225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sr-Latn-CS"/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5595938" y="2338388"/>
            <a:ext cx="2289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omic Sans MS" pitchFamily="66" charset="0"/>
              </a:rPr>
              <a:t>No, that’s Natasha. Natalie is the girl </a:t>
            </a:r>
            <a:r>
              <a:rPr lang="en-GB">
                <a:solidFill>
                  <a:srgbClr val="A60F01"/>
                </a:solidFill>
                <a:latin typeface="Comic Sans MS" pitchFamily="66" charset="0"/>
              </a:rPr>
              <a:t>who dropped out of college.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>
                <a:latin typeface="Comic Sans MS" pitchFamily="66" charset="0"/>
              </a:rPr>
              <a:t>In the schoolyard</a:t>
            </a:r>
            <a:endParaRPr lang="en-US" sz="3600" smtClean="0">
              <a:latin typeface="Comic Sans MS" pitchFamily="66" charset="0"/>
            </a:endParaRPr>
          </a:p>
        </p:txBody>
      </p:sp>
      <p:pic>
        <p:nvPicPr>
          <p:cNvPr id="5123" name="Picture 3" descr="talking girls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913" y="3213100"/>
            <a:ext cx="3816350" cy="2951163"/>
          </a:xfrm>
          <a:noFill/>
        </p:spPr>
      </p:pic>
      <p:sp>
        <p:nvSpPr>
          <p:cNvPr id="5124" name="AutoShape 4"/>
          <p:cNvSpPr>
            <a:spLocks noChangeArrowheads="1"/>
          </p:cNvSpPr>
          <p:nvPr/>
        </p:nvSpPr>
        <p:spPr bwMode="auto">
          <a:xfrm rot="801023">
            <a:off x="5292725" y="2060575"/>
            <a:ext cx="2879725" cy="1800225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sr-Latn-C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580063" y="2205038"/>
            <a:ext cx="228917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omic Sans MS" pitchFamily="66" charset="0"/>
              </a:rPr>
              <a:t>She’s working in Davidson’s now. You know, the shop </a:t>
            </a:r>
            <a:r>
              <a:rPr lang="en-GB">
                <a:solidFill>
                  <a:srgbClr val="A60F01"/>
                </a:solidFill>
                <a:latin typeface="Comic Sans MS" pitchFamily="66" charset="0"/>
              </a:rPr>
              <a:t>that sells expensive clothes.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4053A"/>
                </a:solidFill>
                <a:latin typeface="Comic Sans MS" pitchFamily="66" charset="0"/>
              </a:rPr>
              <a:t>Let’s look at the lines more closely</a:t>
            </a:r>
            <a:endParaRPr lang="en-US" sz="3200" dirty="0" smtClean="0">
              <a:solidFill>
                <a:srgbClr val="04053A"/>
              </a:solidFill>
              <a:latin typeface="Comic Sans MS" pitchFamily="66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folHlink"/>
                </a:solidFill>
                <a:latin typeface="Comic Sans MS" pitchFamily="66" charset="0"/>
              </a:rPr>
              <a:t>Emma</a:t>
            </a:r>
            <a:r>
              <a:rPr lang="en-GB" sz="2400" smtClean="0">
                <a:solidFill>
                  <a:srgbClr val="04053A"/>
                </a:solidFill>
                <a:latin typeface="Comic Sans MS" pitchFamily="66" charset="0"/>
              </a:rPr>
              <a:t>: I saw Natalie the other day.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folHlink"/>
                </a:solidFill>
                <a:latin typeface="Comic Sans MS" pitchFamily="66" charset="0"/>
              </a:rPr>
              <a:t>Melanie</a:t>
            </a:r>
            <a:r>
              <a:rPr lang="en-GB" sz="2400" smtClean="0">
                <a:solidFill>
                  <a:srgbClr val="04053A"/>
                </a:solidFill>
                <a:latin typeface="Comic Sans MS" pitchFamily="66" charset="0"/>
              </a:rPr>
              <a:t>: Natalie? The girl </a:t>
            </a:r>
            <a:r>
              <a:rPr lang="en-GB" sz="2400" smtClean="0">
                <a:solidFill>
                  <a:srgbClr val="A60F01"/>
                </a:solidFill>
                <a:latin typeface="Comic Sans MS" pitchFamily="66" charset="0"/>
              </a:rPr>
              <a:t>who</a:t>
            </a:r>
            <a:r>
              <a:rPr lang="en-GB" sz="240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400" smtClean="0">
                <a:solidFill>
                  <a:srgbClr val="A60F01"/>
                </a:solidFill>
                <a:latin typeface="Comic Sans MS" pitchFamily="66" charset="0"/>
              </a:rPr>
              <a:t>plays</a:t>
            </a:r>
            <a:r>
              <a:rPr lang="en-GB" sz="240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400" smtClean="0">
                <a:solidFill>
                  <a:srgbClr val="A60F01"/>
                </a:solidFill>
                <a:latin typeface="Comic Sans MS" pitchFamily="66" charset="0"/>
              </a:rPr>
              <a:t>the piano</a:t>
            </a:r>
            <a:r>
              <a:rPr lang="en-GB" sz="2400" smtClean="0">
                <a:solidFill>
                  <a:srgbClr val="04053A"/>
                </a:solidFill>
                <a:latin typeface="Comic Sans MS" pitchFamily="66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folHlink"/>
                </a:solidFill>
                <a:latin typeface="Comic Sans MS" pitchFamily="66" charset="0"/>
              </a:rPr>
              <a:t>Emma</a:t>
            </a:r>
            <a:r>
              <a:rPr lang="en-GB" sz="2400" smtClean="0">
                <a:solidFill>
                  <a:srgbClr val="04053A"/>
                </a:solidFill>
                <a:latin typeface="Comic Sans MS" pitchFamily="66" charset="0"/>
              </a:rPr>
              <a:t>: No, that’s Natasha. Natalie is the student </a:t>
            </a:r>
            <a:r>
              <a:rPr lang="en-GB" sz="2400" smtClean="0">
                <a:solidFill>
                  <a:srgbClr val="A60F01"/>
                </a:solidFill>
                <a:latin typeface="Comic Sans MS" pitchFamily="66" charset="0"/>
              </a:rPr>
              <a:t>who dropped out of</a:t>
            </a:r>
            <a:r>
              <a:rPr lang="en-GB" sz="240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400" smtClean="0">
                <a:solidFill>
                  <a:srgbClr val="A60F01"/>
                </a:solidFill>
                <a:latin typeface="Comic Sans MS" pitchFamily="66" charset="0"/>
              </a:rPr>
              <a:t>college</a:t>
            </a:r>
            <a:r>
              <a:rPr lang="en-GB" sz="2400" smtClean="0">
                <a:solidFill>
                  <a:srgbClr val="04053A"/>
                </a:solidFill>
                <a:latin typeface="Comic Sans MS" pitchFamily="66" charset="0"/>
              </a:rPr>
              <a:t>. She’s working in Davidson’s now. You know, the shop </a:t>
            </a:r>
            <a:r>
              <a:rPr lang="en-GB" sz="2400" smtClean="0">
                <a:solidFill>
                  <a:srgbClr val="A60F01"/>
                </a:solidFill>
                <a:latin typeface="Comic Sans MS" pitchFamily="66" charset="0"/>
              </a:rPr>
              <a:t>that</a:t>
            </a:r>
            <a:r>
              <a:rPr lang="en-GB" sz="240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400" smtClean="0">
                <a:solidFill>
                  <a:srgbClr val="A60F01"/>
                </a:solidFill>
                <a:latin typeface="Comic Sans MS" pitchFamily="66" charset="0"/>
              </a:rPr>
              <a:t>sells expensive clothes</a:t>
            </a:r>
            <a:r>
              <a:rPr lang="en-GB" sz="2400" smtClean="0">
                <a:solidFill>
                  <a:srgbClr val="04053A"/>
                </a:solidFill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GB" sz="2400" smtClean="0">
              <a:solidFill>
                <a:srgbClr val="04053A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GB" sz="2400" smtClean="0">
                <a:solidFill>
                  <a:schemeClr val="accent2"/>
                </a:solidFill>
                <a:latin typeface="Comic Sans MS" pitchFamily="66" charset="0"/>
              </a:rPr>
              <a:t>Clauses printed in red are called </a:t>
            </a:r>
            <a:r>
              <a:rPr lang="en-GB" sz="2400" smtClean="0">
                <a:solidFill>
                  <a:srgbClr val="A60F01"/>
                </a:solidFill>
                <a:latin typeface="Comic Sans MS" pitchFamily="66" charset="0"/>
              </a:rPr>
              <a:t>relative clauses</a:t>
            </a:r>
            <a:r>
              <a:rPr lang="en-GB" sz="2400" smtClean="0">
                <a:latin typeface="Comic Sans MS" pitchFamily="66" charset="0"/>
              </a:rPr>
              <a:t>. </a:t>
            </a:r>
            <a:r>
              <a:rPr lang="en-GB" sz="2400" smtClean="0">
                <a:solidFill>
                  <a:schemeClr val="accent2"/>
                </a:solidFill>
                <a:latin typeface="Comic Sans MS" pitchFamily="66" charset="0"/>
              </a:rPr>
              <a:t>They give us more information about the subject or the object of the previous sentence/clause.</a:t>
            </a:r>
            <a:endParaRPr lang="en-US" sz="240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>
                <a:latin typeface="Comic Sans MS" pitchFamily="66" charset="0"/>
              </a:rPr>
              <a:t>Explanation </a:t>
            </a:r>
            <a:endParaRPr lang="en-US" sz="3600" smtClean="0">
              <a:latin typeface="Comic Sans MS" pitchFamily="66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smtClean="0">
                <a:solidFill>
                  <a:srgbClr val="04053A"/>
                </a:solidFill>
                <a:latin typeface="Comic Sans MS" pitchFamily="66" charset="0"/>
              </a:rPr>
              <a:t>The relative clauses in this conversation identify which person/thing they are talking about. The clause </a:t>
            </a:r>
            <a:r>
              <a:rPr lang="en-GB" sz="2800" smtClean="0">
                <a:solidFill>
                  <a:srgbClr val="A60F01"/>
                </a:solidFill>
                <a:latin typeface="Comic Sans MS" pitchFamily="66" charset="0"/>
              </a:rPr>
              <a:t>who plays the piano</a:t>
            </a:r>
            <a:r>
              <a:rPr lang="en-GB" sz="2800" smtClean="0">
                <a:solidFill>
                  <a:srgbClr val="04053A"/>
                </a:solidFill>
                <a:latin typeface="Comic Sans MS" pitchFamily="66" charset="0"/>
              </a:rPr>
              <a:t> tells us which girl Melanie means. The clause </a:t>
            </a:r>
            <a:r>
              <a:rPr lang="en-GB" sz="2800" smtClean="0">
                <a:solidFill>
                  <a:srgbClr val="A60F01"/>
                </a:solidFill>
                <a:latin typeface="Comic Sans MS" pitchFamily="66" charset="0"/>
              </a:rPr>
              <a:t>that</a:t>
            </a:r>
            <a:r>
              <a:rPr lang="en-GB" sz="280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smtClean="0">
                <a:solidFill>
                  <a:srgbClr val="A60F01"/>
                </a:solidFill>
                <a:latin typeface="Comic Sans MS" pitchFamily="66" charset="0"/>
              </a:rPr>
              <a:t>sells very expensive clothes</a:t>
            </a:r>
            <a:r>
              <a:rPr lang="en-GB" sz="2800" smtClean="0">
                <a:solidFill>
                  <a:srgbClr val="04053A"/>
                </a:solidFill>
                <a:latin typeface="Comic Sans MS" pitchFamily="66" charset="0"/>
              </a:rPr>
              <a:t> tells us which shop Emma means.</a:t>
            </a:r>
          </a:p>
          <a:p>
            <a:pPr eaLnBrk="1" hangingPunct="1"/>
            <a:r>
              <a:rPr lang="en-GB" sz="2800" smtClean="0">
                <a:solidFill>
                  <a:srgbClr val="04053A"/>
                </a:solidFill>
                <a:latin typeface="Comic Sans MS" pitchFamily="66" charset="0"/>
              </a:rPr>
              <a:t>Relative clauses are usually introduced by pronouns: </a:t>
            </a:r>
            <a:r>
              <a:rPr lang="en-GB" sz="2800" smtClean="0">
                <a:solidFill>
                  <a:schemeClr val="accent2"/>
                </a:solidFill>
                <a:latin typeface="Comic Sans MS" pitchFamily="66" charset="0"/>
              </a:rPr>
              <a:t>who, which </a:t>
            </a:r>
            <a:r>
              <a:rPr lang="en-GB" sz="2800" smtClean="0">
                <a:solidFill>
                  <a:srgbClr val="04053A"/>
                </a:solidFill>
                <a:latin typeface="Comic Sans MS" pitchFamily="66" charset="0"/>
              </a:rPr>
              <a:t>and</a:t>
            </a:r>
            <a:r>
              <a:rPr lang="en-GB" sz="2800" smtClean="0">
                <a:solidFill>
                  <a:schemeClr val="accent2"/>
                </a:solidFill>
                <a:latin typeface="Comic Sans MS" pitchFamily="66" charset="0"/>
              </a:rPr>
              <a:t> that.</a:t>
            </a:r>
            <a:endParaRPr lang="en-US" sz="2800" smtClean="0">
              <a:solidFill>
                <a:srgbClr val="04053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 smtClean="0">
                <a:solidFill>
                  <a:srgbClr val="002060"/>
                </a:solidFill>
                <a:latin typeface="Comic Sans MS" pitchFamily="66" charset="0"/>
              </a:rPr>
              <a:t>WH0</a:t>
            </a:r>
            <a:endParaRPr lang="en-US" sz="3600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The relative pronoun who refers to people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        e.g. The woman </a:t>
            </a:r>
            <a:r>
              <a:rPr lang="en-GB" sz="2800" dirty="0" smtClean="0">
                <a:solidFill>
                  <a:schemeClr val="accent2"/>
                </a:solidFill>
                <a:latin typeface="Comic Sans MS" pitchFamily="66" charset="0"/>
              </a:rPr>
              <a:t>who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lived here before us is a romantic novelist.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 dirty="0" smtClean="0">
              <a:solidFill>
                <a:srgbClr val="04053A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It is also possible to use </a:t>
            </a:r>
            <a:r>
              <a:rPr lang="en-GB" sz="2800" dirty="0" smtClean="0">
                <a:solidFill>
                  <a:schemeClr val="accent2"/>
                </a:solidFill>
                <a:latin typeface="Comic Sans MS" pitchFamily="66" charset="0"/>
              </a:rPr>
              <a:t>that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when we talk about people especially in informal language.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        e.g. This is the girl </a:t>
            </a:r>
            <a:r>
              <a:rPr lang="en-GB" sz="2800" dirty="0" smtClean="0">
                <a:solidFill>
                  <a:schemeClr val="accent2"/>
                </a:solidFill>
                <a:latin typeface="Comic Sans MS" pitchFamily="66" charset="0"/>
              </a:rPr>
              <a:t>that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has eaten all the biscuits.</a:t>
            </a:r>
            <a:endParaRPr lang="en-US" sz="2800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2060"/>
                </a:solidFill>
                <a:latin typeface="Comic Sans MS" pitchFamily="66" charset="0"/>
              </a:rPr>
              <a:t>THAT/WHICH</a:t>
            </a:r>
            <a:endParaRPr lang="en-US" sz="3200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The relative pronouns </a:t>
            </a:r>
            <a:r>
              <a:rPr lang="en-GB" sz="2800" dirty="0" smtClean="0">
                <a:solidFill>
                  <a:schemeClr val="accent2"/>
                </a:solidFill>
                <a:latin typeface="Comic Sans MS" pitchFamily="66" charset="0"/>
              </a:rPr>
              <a:t>that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&amp;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dirty="0" smtClean="0">
                <a:solidFill>
                  <a:schemeClr val="accent2"/>
                </a:solidFill>
                <a:latin typeface="Comic Sans MS" pitchFamily="66" charset="0"/>
              </a:rPr>
              <a:t>which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refer to things. </a:t>
            </a:r>
            <a:r>
              <a:rPr lang="en-GB" sz="2800" dirty="0" smtClean="0">
                <a:solidFill>
                  <a:schemeClr val="accent2"/>
                </a:solidFill>
                <a:latin typeface="Comic Sans MS" pitchFamily="66" charset="0"/>
              </a:rPr>
              <a:t>That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dirty="0" smtClean="0">
                <a:solidFill>
                  <a:srgbClr val="A60F01"/>
                </a:solidFill>
                <a:latin typeface="Comic Sans MS" pitchFamily="66" charset="0"/>
              </a:rPr>
              <a:t>more usual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than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dirty="0" smtClean="0">
                <a:solidFill>
                  <a:schemeClr val="accent2"/>
                </a:solidFill>
                <a:latin typeface="Comic Sans MS" pitchFamily="66" charset="0"/>
              </a:rPr>
              <a:t>which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,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especially in conversation.</a:t>
            </a:r>
          </a:p>
          <a:p>
            <a:pPr eaLnBrk="1" hangingPunct="1">
              <a:buFontTx/>
              <a:buNone/>
            </a:pP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    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e.g. The car </a:t>
            </a:r>
            <a:r>
              <a:rPr lang="en-GB" sz="2800" dirty="0" smtClean="0">
                <a:solidFill>
                  <a:schemeClr val="accent2"/>
                </a:solidFill>
                <a:latin typeface="Comic Sans MS" pitchFamily="66" charset="0"/>
              </a:rPr>
              <a:t>that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won the race looked very futuristic.</a:t>
            </a:r>
          </a:p>
          <a:p>
            <a:pPr eaLnBrk="1" hangingPunct="1"/>
            <a:r>
              <a:rPr lang="en-GB" sz="2800" dirty="0" smtClean="0">
                <a:solidFill>
                  <a:schemeClr val="accent2"/>
                </a:solidFill>
                <a:latin typeface="Comic Sans MS" pitchFamily="66" charset="0"/>
              </a:rPr>
              <a:t>Which 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is more formal</a:t>
            </a:r>
            <a:r>
              <a:rPr lang="en-GB" sz="2800" dirty="0" smtClean="0">
                <a:solidFill>
                  <a:srgbClr val="04053A"/>
                </a:solidFill>
                <a:latin typeface="Comic Sans MS" pitchFamily="66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      e.g. All cells contain DNA </a:t>
            </a:r>
            <a:r>
              <a:rPr lang="en-GB" sz="2800" dirty="0" smtClean="0">
                <a:solidFill>
                  <a:schemeClr val="accent2"/>
                </a:solidFill>
                <a:latin typeface="Comic Sans MS" pitchFamily="66" charset="0"/>
              </a:rPr>
              <a:t>which</a:t>
            </a:r>
            <a:r>
              <a:rPr lang="en-GB" sz="2800" dirty="0" smtClean="0">
                <a:solidFill>
                  <a:srgbClr val="002060"/>
                </a:solidFill>
                <a:latin typeface="Comic Sans MS" pitchFamily="66" charset="0"/>
              </a:rPr>
              <a:t> holds genetic information.</a:t>
            </a:r>
            <a:endParaRPr lang="en-US" sz="2800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WHOSE</a:t>
            </a:r>
            <a:endParaRPr lang="sr-Latn-CS" sz="3600" dirty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7030A0"/>
                </a:solidFill>
                <a:latin typeface="Comic Sans MS" pitchFamily="66" charset="0"/>
              </a:rPr>
              <a:t>WHOSE 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</a:rPr>
              <a:t>- 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refers to things belonging to people.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     e.g. That was the man whose car was stolen.</a:t>
            </a:r>
          </a:p>
          <a:p>
            <a:endParaRPr lang="sr-Latn-CS" dirty="0" smtClean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545</TotalTime>
  <Words>685</Words>
  <Application>Microsoft Office PowerPoint</Application>
  <PresentationFormat>On-screen Show (4:3)</PresentationFormat>
  <Paragraphs>134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Slide 1</vt:lpstr>
      <vt:lpstr>In the schoolyard</vt:lpstr>
      <vt:lpstr>In the schoolyard</vt:lpstr>
      <vt:lpstr>In the schoolyard</vt:lpstr>
      <vt:lpstr>Let’s look at the lines more closely</vt:lpstr>
      <vt:lpstr>Explanation </vt:lpstr>
      <vt:lpstr>WH0</vt:lpstr>
      <vt:lpstr>THAT/WHICH</vt:lpstr>
      <vt:lpstr>WHOSE</vt:lpstr>
      <vt:lpstr>Subject/object</vt:lpstr>
      <vt:lpstr>Leaving out the relative pronoun</vt:lpstr>
      <vt:lpstr>Defining or non-defining relative clauses</vt:lpstr>
      <vt:lpstr>Relative adverbs </vt:lpstr>
      <vt:lpstr>Remember: </vt:lpstr>
      <vt:lpstr>1. Defining Relative Clauses</vt:lpstr>
      <vt:lpstr>Remember:</vt:lpstr>
      <vt:lpstr>OMISSION OF WHO, WHICH  AND THAT:</vt:lpstr>
      <vt:lpstr>Slide 18</vt:lpstr>
      <vt:lpstr>Other Relatives:</vt:lpstr>
      <vt:lpstr> WHERE</vt:lpstr>
      <vt:lpstr>WHOSE</vt:lpstr>
      <vt:lpstr>WHOM</vt:lpstr>
      <vt:lpstr>2. Non-Defining Relative Clauses</vt:lpstr>
      <vt:lpstr>Slide 24</vt:lpstr>
      <vt:lpstr>Defining or Non-Defining?</vt:lpstr>
      <vt:lpstr>Slide 26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hello</dc:creator>
  <cp:lastModifiedBy>DCN</cp:lastModifiedBy>
  <cp:revision>57</cp:revision>
  <dcterms:created xsi:type="dcterms:W3CDTF">2006-08-16T00:00:00Z</dcterms:created>
  <dcterms:modified xsi:type="dcterms:W3CDTF">2023-03-23T11:24:50Z</dcterms:modified>
</cp:coreProperties>
</file>