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26" autoAdjust="0"/>
  </p:normalViewPr>
  <p:slideViewPr>
    <p:cSldViewPr snapToGrid="0">
      <p:cViewPr varScale="1">
        <p:scale>
          <a:sx n="131" d="100"/>
          <a:sy n="131" d="100"/>
        </p:scale>
        <p:origin x="10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D930-577A-4B40-ACF9-FAB0A6114117}"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D9ED0-8A69-443F-ADE0-92927AAAE147}" type="slidenum">
              <a:rPr lang="en-IN" smtClean="0"/>
              <a:t>‹#›</a:t>
            </a:fld>
            <a:endParaRPr lang="en-IN"/>
          </a:p>
        </p:txBody>
      </p:sp>
    </p:spTree>
    <p:extLst>
      <p:ext uri="{BB962C8B-B14F-4D97-AF65-F5344CB8AC3E}">
        <p14:creationId xmlns:p14="http://schemas.microsoft.com/office/powerpoint/2010/main" val="233139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Allotrope: is a different form of the same element in which the atoms are bonded in a unique patterns, giving rise to different physical and chemical properties</a:t>
            </a:r>
          </a:p>
          <a:p>
            <a:r>
              <a:rPr lang="en-IN" dirty="0"/>
              <a:t>Nano: 10 power -9</a:t>
            </a:r>
          </a:p>
          <a:p>
            <a:endParaRPr lang="en-IN" dirty="0"/>
          </a:p>
        </p:txBody>
      </p:sp>
      <p:sp>
        <p:nvSpPr>
          <p:cNvPr id="4" name="Slide Number Placeholder 3"/>
          <p:cNvSpPr>
            <a:spLocks noGrp="1"/>
          </p:cNvSpPr>
          <p:nvPr>
            <p:ph type="sldNum" sz="quarter" idx="5"/>
          </p:nvPr>
        </p:nvSpPr>
        <p:spPr/>
        <p:txBody>
          <a:bodyPr/>
          <a:lstStyle/>
          <a:p>
            <a:fld id="{ECFD9ED0-8A69-443F-ADE0-92927AAAE147}" type="slidenum">
              <a:rPr lang="en-IN" smtClean="0"/>
              <a:t>2</a:t>
            </a:fld>
            <a:endParaRPr lang="en-IN"/>
          </a:p>
        </p:txBody>
      </p:sp>
    </p:spTree>
    <p:extLst>
      <p:ext uri="{BB962C8B-B14F-4D97-AF65-F5344CB8AC3E}">
        <p14:creationId xmlns:p14="http://schemas.microsoft.com/office/powerpoint/2010/main" val="95950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45EA44E-13EF-47B7-916D-426E4B4270CA}" type="datetimeFigureOut">
              <a:rPr lang="en-IN" smtClean="0"/>
              <a:t>04-06-2024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3FA20E7-CEB0-4F18-B0CF-AAC599BF1F0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20215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EA44E-13EF-47B7-916D-426E4B4270CA}"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48854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EA44E-13EF-47B7-916D-426E4B4270CA}"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261758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EA44E-13EF-47B7-916D-426E4B4270CA}"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39502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EA44E-13EF-47B7-916D-426E4B4270CA}"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A20E7-CEB0-4F18-B0CF-AAC599BF1F0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637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EA44E-13EF-47B7-916D-426E4B4270CA}"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322543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EA44E-13EF-47B7-916D-426E4B4270CA}"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240174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EA44E-13EF-47B7-916D-426E4B4270CA}"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260362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EA44E-13EF-47B7-916D-426E4B4270CA}"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302984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EA44E-13EF-47B7-916D-426E4B4270CA}"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109719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EA44E-13EF-47B7-916D-426E4B4270CA}"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A20E7-CEB0-4F18-B0CF-AAC599BF1F02}" type="slidenum">
              <a:rPr lang="en-IN" smtClean="0"/>
              <a:t>‹#›</a:t>
            </a:fld>
            <a:endParaRPr lang="en-IN"/>
          </a:p>
        </p:txBody>
      </p:sp>
    </p:spTree>
    <p:extLst>
      <p:ext uri="{BB962C8B-B14F-4D97-AF65-F5344CB8AC3E}">
        <p14:creationId xmlns:p14="http://schemas.microsoft.com/office/powerpoint/2010/main" val="267795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45EA44E-13EF-47B7-916D-426E4B4270CA}" type="datetimeFigureOut">
              <a:rPr lang="en-IN" smtClean="0"/>
              <a:t>04-06-2024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3FA20E7-CEB0-4F18-B0CF-AAC599BF1F02}" type="slidenum">
              <a:rPr lang="en-IN" smtClean="0"/>
              <a:t>‹#›</a:t>
            </a:fld>
            <a:endParaRPr lang="en-IN"/>
          </a:p>
        </p:txBody>
      </p:sp>
    </p:spTree>
    <p:extLst>
      <p:ext uri="{BB962C8B-B14F-4D97-AF65-F5344CB8AC3E}">
        <p14:creationId xmlns:p14="http://schemas.microsoft.com/office/powerpoint/2010/main" val="3499474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ritannica.com/" TargetMode="External"/><Relationship Id="rId2" Type="http://schemas.openxmlformats.org/officeDocument/2006/relationships/hyperlink" Target="http://www.vedantu.com/" TargetMode="External"/><Relationship Id="rId1" Type="http://schemas.openxmlformats.org/officeDocument/2006/relationships/slideLayout" Target="../slideLayouts/slideLayout2.xml"/><Relationship Id="rId4" Type="http://schemas.openxmlformats.org/officeDocument/2006/relationships/hyperlink" Target="http://www.wikipedia.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F44F-F8AD-44C3-9567-751CC6F875EA}"/>
              </a:ext>
            </a:extLst>
          </p:cNvPr>
          <p:cNvSpPr>
            <a:spLocks noGrp="1"/>
          </p:cNvSpPr>
          <p:nvPr>
            <p:ph type="ctrTitle"/>
          </p:nvPr>
        </p:nvSpPr>
        <p:spPr>
          <a:xfrm>
            <a:off x="1261872" y="881741"/>
            <a:ext cx="9418320" cy="3156857"/>
          </a:xfrm>
        </p:spPr>
        <p:txBody>
          <a:bodyPr/>
          <a:lstStyle/>
          <a:p>
            <a:r>
              <a:rPr lang="en-US" u="sng" dirty="0"/>
              <a:t>Physics Report</a:t>
            </a:r>
            <a:r>
              <a:rPr lang="en-US" dirty="0"/>
              <a:t> :</a:t>
            </a:r>
            <a:br>
              <a:rPr lang="en-US" dirty="0"/>
            </a:br>
            <a:r>
              <a:rPr lang="en-US" dirty="0"/>
              <a:t>			  </a:t>
            </a:r>
            <a:br>
              <a:rPr lang="en-US" dirty="0"/>
            </a:br>
            <a:r>
              <a:rPr lang="en-US" u="sng" dirty="0"/>
              <a:t>Carbon Nanotubes</a:t>
            </a:r>
            <a:endParaRPr lang="en-IN" u="sng" dirty="0"/>
          </a:p>
        </p:txBody>
      </p:sp>
      <p:sp>
        <p:nvSpPr>
          <p:cNvPr id="3" name="Subtitle 2">
            <a:extLst>
              <a:ext uri="{FF2B5EF4-FFF2-40B4-BE49-F238E27FC236}">
                <a16:creationId xmlns:a16="http://schemas.microsoft.com/office/drawing/2014/main" id="{2A75ABB8-C4EA-4C5E-91C3-22BA6AC7F48D}"/>
              </a:ext>
            </a:extLst>
          </p:cNvPr>
          <p:cNvSpPr>
            <a:spLocks noGrp="1"/>
          </p:cNvSpPr>
          <p:nvPr>
            <p:ph type="subTitle" idx="1"/>
          </p:nvPr>
        </p:nvSpPr>
        <p:spPr>
          <a:xfrm>
            <a:off x="1261873" y="4800600"/>
            <a:ext cx="4741886" cy="1691640"/>
          </a:xfrm>
        </p:spPr>
        <p:txBody>
          <a:bodyPr>
            <a:normAutofit/>
          </a:bodyPr>
          <a:lstStyle/>
          <a:p>
            <a:r>
              <a:rPr lang="en-US" dirty="0"/>
              <a:t>Submitted by:</a:t>
            </a:r>
          </a:p>
          <a:p>
            <a:r>
              <a:rPr lang="en-US" dirty="0"/>
              <a:t>Section:</a:t>
            </a:r>
          </a:p>
          <a:p>
            <a:r>
              <a:rPr lang="en-IN" dirty="0"/>
              <a:t>Admission No. :</a:t>
            </a:r>
          </a:p>
        </p:txBody>
      </p:sp>
      <p:sp>
        <p:nvSpPr>
          <p:cNvPr id="6" name="Subtitle 2">
            <a:extLst>
              <a:ext uri="{FF2B5EF4-FFF2-40B4-BE49-F238E27FC236}">
                <a16:creationId xmlns:a16="http://schemas.microsoft.com/office/drawing/2014/main" id="{C4535D2A-0C7F-43FA-9559-1C319BA4C7A9}"/>
              </a:ext>
            </a:extLst>
          </p:cNvPr>
          <p:cNvSpPr txBox="1">
            <a:spLocks/>
          </p:cNvSpPr>
          <p:nvPr/>
        </p:nvSpPr>
        <p:spPr>
          <a:xfrm>
            <a:off x="6096000" y="4800600"/>
            <a:ext cx="5610726"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Submitted to:</a:t>
            </a:r>
          </a:p>
          <a:p>
            <a:r>
              <a:rPr lang="en-US" dirty="0"/>
              <a:t>(School of Computer &amp; Engineering)</a:t>
            </a:r>
          </a:p>
        </p:txBody>
      </p:sp>
    </p:spTree>
    <p:extLst>
      <p:ext uri="{BB962C8B-B14F-4D97-AF65-F5344CB8AC3E}">
        <p14:creationId xmlns:p14="http://schemas.microsoft.com/office/powerpoint/2010/main" val="237078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B095-C3A5-4281-AF6B-D2055AD65409}"/>
              </a:ext>
            </a:extLst>
          </p:cNvPr>
          <p:cNvSpPr>
            <a:spLocks noGrp="1"/>
          </p:cNvSpPr>
          <p:nvPr>
            <p:ph type="title"/>
          </p:nvPr>
        </p:nvSpPr>
        <p:spPr>
          <a:xfrm>
            <a:off x="1023877" y="810434"/>
            <a:ext cx="9692640" cy="1325562"/>
          </a:xfrm>
        </p:spPr>
        <p:txBody>
          <a:bodyPr/>
          <a:lstStyle/>
          <a:p>
            <a:r>
              <a:rPr lang="en-US" u="sng" dirty="0"/>
              <a:t>References</a:t>
            </a:r>
            <a:endParaRPr lang="en-IN" u="sng" dirty="0"/>
          </a:p>
        </p:txBody>
      </p:sp>
      <p:sp>
        <p:nvSpPr>
          <p:cNvPr id="3" name="Content Placeholder 2">
            <a:extLst>
              <a:ext uri="{FF2B5EF4-FFF2-40B4-BE49-F238E27FC236}">
                <a16:creationId xmlns:a16="http://schemas.microsoft.com/office/drawing/2014/main" id="{0444CDE5-7A88-40E4-B4B8-6F803DBA6EBE}"/>
              </a:ext>
            </a:extLst>
          </p:cNvPr>
          <p:cNvSpPr>
            <a:spLocks noGrp="1"/>
          </p:cNvSpPr>
          <p:nvPr>
            <p:ph idx="1"/>
          </p:nvPr>
        </p:nvSpPr>
        <p:spPr>
          <a:xfrm>
            <a:off x="1261872" y="2649256"/>
            <a:ext cx="3786117" cy="1941534"/>
          </a:xfrm>
        </p:spPr>
        <p:txBody>
          <a:bodyPr/>
          <a:lstStyle/>
          <a:p>
            <a:pPr>
              <a:buFontTx/>
              <a:buChar char="-"/>
            </a:pPr>
            <a:r>
              <a:rPr lang="en-IN" dirty="0">
                <a:hlinkClick r:id="rId2"/>
              </a:rPr>
              <a:t>www.vedantu.com</a:t>
            </a:r>
            <a:endParaRPr lang="en-IN" dirty="0"/>
          </a:p>
          <a:p>
            <a:pPr>
              <a:buFontTx/>
              <a:buChar char="-"/>
            </a:pPr>
            <a:r>
              <a:rPr lang="en-IN" dirty="0">
                <a:hlinkClick r:id="rId3"/>
              </a:rPr>
              <a:t>www.britannica.com</a:t>
            </a:r>
            <a:endParaRPr lang="en-IN" dirty="0"/>
          </a:p>
          <a:p>
            <a:pPr>
              <a:buFontTx/>
              <a:buChar char="-"/>
            </a:pPr>
            <a:r>
              <a:rPr lang="en-IN" dirty="0">
                <a:hlinkClick r:id="rId4"/>
              </a:rPr>
              <a:t>www.wikipedia.com</a:t>
            </a:r>
            <a:endParaRPr lang="en-IN" dirty="0"/>
          </a:p>
          <a:p>
            <a:pPr>
              <a:buFontTx/>
              <a:buChar char="-"/>
            </a:pPr>
            <a:endParaRPr lang="en-IN" dirty="0"/>
          </a:p>
        </p:txBody>
      </p:sp>
    </p:spTree>
    <p:extLst>
      <p:ext uri="{BB962C8B-B14F-4D97-AF65-F5344CB8AC3E}">
        <p14:creationId xmlns:p14="http://schemas.microsoft.com/office/powerpoint/2010/main" val="203442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319335-4EA5-4FED-BED4-B06AE2E29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725" y="1700212"/>
            <a:ext cx="8210550" cy="3457575"/>
          </a:xfrm>
          <a:prstGeom prst="rect">
            <a:avLst/>
          </a:prstGeom>
        </p:spPr>
      </p:pic>
    </p:spTree>
    <p:extLst>
      <p:ext uri="{BB962C8B-B14F-4D97-AF65-F5344CB8AC3E}">
        <p14:creationId xmlns:p14="http://schemas.microsoft.com/office/powerpoint/2010/main" val="333473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B716-97A1-414C-B4C2-919E0FAB524D}"/>
              </a:ext>
            </a:extLst>
          </p:cNvPr>
          <p:cNvSpPr>
            <a:spLocks noGrp="1"/>
          </p:cNvSpPr>
          <p:nvPr>
            <p:ph type="title"/>
          </p:nvPr>
        </p:nvSpPr>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A65D3892-4992-440A-9CD2-A42045F14FF0}"/>
              </a:ext>
            </a:extLst>
          </p:cNvPr>
          <p:cNvSpPr>
            <a:spLocks noGrp="1"/>
          </p:cNvSpPr>
          <p:nvPr>
            <p:ph idx="1"/>
          </p:nvPr>
        </p:nvSpPr>
        <p:spPr>
          <a:xfrm>
            <a:off x="1261872" y="1828800"/>
            <a:ext cx="8595360" cy="2442411"/>
          </a:xfrm>
        </p:spPr>
        <p:txBody>
          <a:bodyPr/>
          <a:lstStyle/>
          <a:p>
            <a:pPr>
              <a:buFont typeface="Arial" panose="020B0604020202020204" pitchFamily="34" charset="0"/>
              <a:buChar char="•"/>
            </a:pPr>
            <a:r>
              <a:rPr lang="en-US" dirty="0"/>
              <a:t>A carbon nanotube is an allotrope of carbon with structure of a hollow tube made up of carbon of nanoscale diameter.</a:t>
            </a:r>
          </a:p>
          <a:p>
            <a:pPr>
              <a:buFont typeface="Arial" panose="020B0604020202020204" pitchFamily="34" charset="0"/>
              <a:buChar char="•"/>
            </a:pPr>
            <a:r>
              <a:rPr lang="en-US" dirty="0"/>
              <a:t>Before 1991, only two main allotropes of carbon were known then in 1991, a Japanese physicist, </a:t>
            </a:r>
            <a:r>
              <a:rPr lang="en-US" dirty="0" err="1"/>
              <a:t>Sumio</a:t>
            </a:r>
            <a:r>
              <a:rPr lang="en-US" dirty="0"/>
              <a:t> </a:t>
            </a:r>
            <a:r>
              <a:rPr lang="en-US" dirty="0" err="1"/>
              <a:t>Lizima</a:t>
            </a:r>
            <a:r>
              <a:rPr lang="en-US" dirty="0"/>
              <a:t> invented CNT.</a:t>
            </a:r>
          </a:p>
          <a:p>
            <a:pPr>
              <a:buFont typeface="Arial" panose="020B0604020202020204" pitchFamily="34" charset="0"/>
              <a:buChar char="•"/>
            </a:pPr>
            <a:r>
              <a:rPr lang="en-US" dirty="0"/>
              <a:t>In short, it is represented as CNTs. Carbon nanotubes are also called buckytube because of their similarity to spherically structed carbon allotrope, Buckminster fullerene.</a:t>
            </a:r>
          </a:p>
        </p:txBody>
      </p:sp>
      <p:pic>
        <p:nvPicPr>
          <p:cNvPr id="7" name="Picture 6">
            <a:extLst>
              <a:ext uri="{FF2B5EF4-FFF2-40B4-BE49-F238E27FC236}">
                <a16:creationId xmlns:a16="http://schemas.microsoft.com/office/drawing/2014/main" id="{A6D6EEA2-EBBD-4158-B805-05BF2B7DBE99}"/>
              </a:ext>
            </a:extLst>
          </p:cNvPr>
          <p:cNvPicPr>
            <a:picLocks noChangeAspect="1"/>
          </p:cNvPicPr>
          <p:nvPr/>
        </p:nvPicPr>
        <p:blipFill>
          <a:blip r:embed="rId3"/>
          <a:stretch>
            <a:fillRect/>
          </a:stretch>
        </p:blipFill>
        <p:spPr>
          <a:xfrm>
            <a:off x="1704476" y="4126832"/>
            <a:ext cx="2538663" cy="2538663"/>
          </a:xfrm>
          <a:prstGeom prst="rect">
            <a:avLst/>
          </a:prstGeom>
        </p:spPr>
      </p:pic>
      <p:pic>
        <p:nvPicPr>
          <p:cNvPr id="9" name="Picture 8">
            <a:extLst>
              <a:ext uri="{FF2B5EF4-FFF2-40B4-BE49-F238E27FC236}">
                <a16:creationId xmlns:a16="http://schemas.microsoft.com/office/drawing/2014/main" id="{6E0BF7A5-9722-4AFA-A716-5136F3C2D9BB}"/>
              </a:ext>
            </a:extLst>
          </p:cNvPr>
          <p:cNvPicPr>
            <a:picLocks noChangeAspect="1"/>
          </p:cNvPicPr>
          <p:nvPr/>
        </p:nvPicPr>
        <p:blipFill>
          <a:blip r:embed="rId4"/>
          <a:stretch>
            <a:fillRect/>
          </a:stretch>
        </p:blipFill>
        <p:spPr>
          <a:xfrm>
            <a:off x="6010184" y="4271211"/>
            <a:ext cx="2075037" cy="1908332"/>
          </a:xfrm>
          <a:prstGeom prst="rect">
            <a:avLst/>
          </a:prstGeom>
        </p:spPr>
      </p:pic>
    </p:spTree>
    <p:extLst>
      <p:ext uri="{BB962C8B-B14F-4D97-AF65-F5344CB8AC3E}">
        <p14:creationId xmlns:p14="http://schemas.microsoft.com/office/powerpoint/2010/main" val="262073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2A1E-65D5-4117-90F2-9413AECF7442}"/>
              </a:ext>
            </a:extLst>
          </p:cNvPr>
          <p:cNvSpPr>
            <a:spLocks noGrp="1"/>
          </p:cNvSpPr>
          <p:nvPr>
            <p:ph type="title"/>
          </p:nvPr>
        </p:nvSpPr>
        <p:spPr/>
        <p:txBody>
          <a:bodyPr/>
          <a:lstStyle/>
          <a:p>
            <a:r>
              <a:rPr lang="en-IN" u="sng" dirty="0"/>
              <a:t>Formation &amp; Structure</a:t>
            </a:r>
          </a:p>
        </p:txBody>
      </p:sp>
      <p:sp>
        <p:nvSpPr>
          <p:cNvPr id="3" name="Content Placeholder 2">
            <a:extLst>
              <a:ext uri="{FF2B5EF4-FFF2-40B4-BE49-F238E27FC236}">
                <a16:creationId xmlns:a16="http://schemas.microsoft.com/office/drawing/2014/main" id="{6EAADCAC-5047-4D32-97B5-16991F783CD7}"/>
              </a:ext>
            </a:extLst>
          </p:cNvPr>
          <p:cNvSpPr>
            <a:spLocks noGrp="1"/>
          </p:cNvSpPr>
          <p:nvPr>
            <p:ph idx="1"/>
          </p:nvPr>
        </p:nvSpPr>
        <p:spPr>
          <a:xfrm>
            <a:off x="1261872" y="1828800"/>
            <a:ext cx="8595360" cy="2189747"/>
          </a:xfrm>
        </p:spPr>
        <p:txBody>
          <a:bodyPr/>
          <a:lstStyle/>
          <a:p>
            <a:pPr>
              <a:buFont typeface="Arial" panose="020B0604020202020204" pitchFamily="34" charset="0"/>
              <a:buChar char="•"/>
            </a:pPr>
            <a:r>
              <a:rPr lang="en-US" dirty="0"/>
              <a:t>Nanotubes are formed by folding or rolling two-dimensional graphite into a cylindrical shape structure and they are hollow from inside.</a:t>
            </a:r>
          </a:p>
          <a:p>
            <a:pPr>
              <a:buFont typeface="Arial" panose="020B0604020202020204" pitchFamily="34" charset="0"/>
              <a:buChar char="•"/>
            </a:pPr>
            <a:r>
              <a:rPr lang="en-US" dirty="0"/>
              <a:t>The diameter of the nanotube is around 1-3 nanometers and it’s length generally goes to a few micrometers.</a:t>
            </a:r>
          </a:p>
          <a:p>
            <a:pPr>
              <a:buFont typeface="Arial" panose="020B0604020202020204" pitchFamily="34" charset="0"/>
              <a:buChar char="•"/>
            </a:pPr>
            <a:r>
              <a:rPr lang="en-US" dirty="0"/>
              <a:t>In short, we can say that carbon nan (CNT) is a folded form of the two-dimensional graphene sheet.</a:t>
            </a:r>
          </a:p>
        </p:txBody>
      </p:sp>
      <p:pic>
        <p:nvPicPr>
          <p:cNvPr id="5" name="Picture 4">
            <a:extLst>
              <a:ext uri="{FF2B5EF4-FFF2-40B4-BE49-F238E27FC236}">
                <a16:creationId xmlns:a16="http://schemas.microsoft.com/office/drawing/2014/main" id="{8A841A8E-9C12-4F5C-BDE0-F770C8C573D7}"/>
              </a:ext>
            </a:extLst>
          </p:cNvPr>
          <p:cNvPicPr>
            <a:picLocks noChangeAspect="1"/>
          </p:cNvPicPr>
          <p:nvPr/>
        </p:nvPicPr>
        <p:blipFill>
          <a:blip r:embed="rId2"/>
          <a:stretch>
            <a:fillRect/>
          </a:stretch>
        </p:blipFill>
        <p:spPr>
          <a:xfrm>
            <a:off x="3886201" y="4156025"/>
            <a:ext cx="2982012" cy="2028207"/>
          </a:xfrm>
          <a:prstGeom prst="rect">
            <a:avLst/>
          </a:prstGeom>
        </p:spPr>
      </p:pic>
    </p:spTree>
    <p:extLst>
      <p:ext uri="{BB962C8B-B14F-4D97-AF65-F5344CB8AC3E}">
        <p14:creationId xmlns:p14="http://schemas.microsoft.com/office/powerpoint/2010/main" val="208276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4591-12DA-4A00-920E-2E74E99BAC57}"/>
              </a:ext>
            </a:extLst>
          </p:cNvPr>
          <p:cNvSpPr>
            <a:spLocks noGrp="1"/>
          </p:cNvSpPr>
          <p:nvPr>
            <p:ph type="title"/>
          </p:nvPr>
        </p:nvSpPr>
        <p:spPr/>
        <p:txBody>
          <a:bodyPr/>
          <a:lstStyle/>
          <a:p>
            <a:r>
              <a:rPr lang="en-IN" u="sng" dirty="0"/>
              <a:t>Properties</a:t>
            </a:r>
          </a:p>
        </p:txBody>
      </p:sp>
      <p:sp>
        <p:nvSpPr>
          <p:cNvPr id="3" name="Content Placeholder 2">
            <a:extLst>
              <a:ext uri="{FF2B5EF4-FFF2-40B4-BE49-F238E27FC236}">
                <a16:creationId xmlns:a16="http://schemas.microsoft.com/office/drawing/2014/main" id="{ECF3ACB4-608C-4620-9EA9-76B776CD2C3D}"/>
              </a:ext>
            </a:extLst>
          </p:cNvPr>
          <p:cNvSpPr>
            <a:spLocks noGrp="1"/>
          </p:cNvSpPr>
          <p:nvPr>
            <p:ph idx="1"/>
          </p:nvPr>
        </p:nvSpPr>
        <p:spPr/>
        <p:txBody>
          <a:bodyPr>
            <a:normAutofit fontScale="92500"/>
          </a:bodyPr>
          <a:lstStyle/>
          <a:p>
            <a:r>
              <a:rPr lang="en-US" dirty="0"/>
              <a:t>CNT (carbon nanotubes) exhibit extraordinary mechanical properties.</a:t>
            </a:r>
          </a:p>
          <a:p>
            <a:pPr>
              <a:buFont typeface="+mj-lt"/>
              <a:buAutoNum type="arabicPeriod"/>
            </a:pPr>
            <a:r>
              <a:rPr lang="en-US" dirty="0"/>
              <a:t>Carbon nanotubes are stiff. They are as stiff as a diamond (the hardest natural material in nature).</a:t>
            </a:r>
          </a:p>
          <a:p>
            <a:pPr>
              <a:buFont typeface="+mj-lt"/>
              <a:buAutoNum type="arabicPeriod"/>
            </a:pPr>
            <a:r>
              <a:rPr lang="en-US" dirty="0"/>
              <a:t>Carbon nanotubes have a high thermal capacity. Generally, it is twenty times stronger than steel. Therefore, it does not expand on heating like that of steel. Therefore carbon nanotubes are used in making bridges and aircrafts material.</a:t>
            </a:r>
          </a:p>
          <a:p>
            <a:pPr>
              <a:buFont typeface="+mj-lt"/>
              <a:buAutoNum type="arabicPeriod"/>
            </a:pPr>
            <a:r>
              <a:rPr lang="en-US" dirty="0"/>
              <a:t>In carbon nanotubes, each carbon atom is surrounded by three other carbon atoms through covalent bonds. These carbon-carbon covalent bonds form lattices in the shape of hexagons.</a:t>
            </a:r>
          </a:p>
          <a:p>
            <a:pPr>
              <a:buFont typeface="+mj-lt"/>
              <a:buAutoNum type="arabicPeriod"/>
            </a:pPr>
            <a:r>
              <a:rPr lang="en-US" dirty="0"/>
              <a:t>Carbon nanotubes are elastic and good conductors of heat and electrical conductivity</a:t>
            </a:r>
          </a:p>
          <a:p>
            <a:pPr>
              <a:buFont typeface="+mj-lt"/>
              <a:buAutoNum type="arabicPeriod"/>
            </a:pPr>
            <a:r>
              <a:rPr lang="en-US" dirty="0"/>
              <a:t>Carbon nanotubes are chemically neutral. So, they are chemically stable. Therefore, carbon nanotubes resist corrosion.</a:t>
            </a:r>
          </a:p>
          <a:p>
            <a:endParaRPr lang="en-US" dirty="0"/>
          </a:p>
          <a:p>
            <a:pPr marL="0" indent="0">
              <a:buNone/>
            </a:pPr>
            <a:endParaRPr lang="en-US" dirty="0"/>
          </a:p>
        </p:txBody>
      </p:sp>
    </p:spTree>
    <p:extLst>
      <p:ext uri="{BB962C8B-B14F-4D97-AF65-F5344CB8AC3E}">
        <p14:creationId xmlns:p14="http://schemas.microsoft.com/office/powerpoint/2010/main" val="426128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086E-0C22-4C07-977D-A04F3C30DB7F}"/>
              </a:ext>
            </a:extLst>
          </p:cNvPr>
          <p:cNvSpPr>
            <a:spLocks noGrp="1"/>
          </p:cNvSpPr>
          <p:nvPr>
            <p:ph type="title"/>
          </p:nvPr>
        </p:nvSpPr>
        <p:spPr/>
        <p:txBody>
          <a:bodyPr/>
          <a:lstStyle/>
          <a:p>
            <a:r>
              <a:rPr lang="en-IN" u="sng" dirty="0"/>
              <a:t>Types of Carbon Nanotubes</a:t>
            </a:r>
          </a:p>
        </p:txBody>
      </p:sp>
      <p:pic>
        <p:nvPicPr>
          <p:cNvPr id="5" name="Content Placeholder 4">
            <a:extLst>
              <a:ext uri="{FF2B5EF4-FFF2-40B4-BE49-F238E27FC236}">
                <a16:creationId xmlns:a16="http://schemas.microsoft.com/office/drawing/2014/main" id="{4D09A046-D912-4FE7-AE39-482C1278F5D2}"/>
              </a:ext>
            </a:extLst>
          </p:cNvPr>
          <p:cNvPicPr>
            <a:picLocks noGrp="1" noChangeAspect="1"/>
          </p:cNvPicPr>
          <p:nvPr>
            <p:ph idx="1"/>
          </p:nvPr>
        </p:nvPicPr>
        <p:blipFill>
          <a:blip r:embed="rId2"/>
          <a:stretch>
            <a:fillRect/>
          </a:stretch>
        </p:blipFill>
        <p:spPr>
          <a:xfrm>
            <a:off x="2440782" y="1828800"/>
            <a:ext cx="6237286" cy="4351338"/>
          </a:xfrm>
        </p:spPr>
      </p:pic>
    </p:spTree>
    <p:extLst>
      <p:ext uri="{BB962C8B-B14F-4D97-AF65-F5344CB8AC3E}">
        <p14:creationId xmlns:p14="http://schemas.microsoft.com/office/powerpoint/2010/main" val="334349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A1C8-4567-4EEC-9FB9-303AF84A96CF}"/>
              </a:ext>
            </a:extLst>
          </p:cNvPr>
          <p:cNvSpPr>
            <a:spLocks noGrp="1"/>
          </p:cNvSpPr>
          <p:nvPr>
            <p:ph type="title"/>
          </p:nvPr>
        </p:nvSpPr>
        <p:spPr/>
        <p:txBody>
          <a:bodyPr/>
          <a:lstStyle/>
          <a:p>
            <a:r>
              <a:rPr lang="en-IN" u="sng" dirty="0"/>
              <a:t>Single-walled Carbon nanotubes</a:t>
            </a:r>
          </a:p>
        </p:txBody>
      </p:sp>
      <p:sp>
        <p:nvSpPr>
          <p:cNvPr id="3" name="Content Placeholder 2">
            <a:extLst>
              <a:ext uri="{FF2B5EF4-FFF2-40B4-BE49-F238E27FC236}">
                <a16:creationId xmlns:a16="http://schemas.microsoft.com/office/drawing/2014/main" id="{98B71FEC-3755-4510-8269-D82C0C8E0969}"/>
              </a:ext>
            </a:extLst>
          </p:cNvPr>
          <p:cNvSpPr>
            <a:spLocks noGrp="1"/>
          </p:cNvSpPr>
          <p:nvPr>
            <p:ph idx="1"/>
          </p:nvPr>
        </p:nvSpPr>
        <p:spPr/>
        <p:txBody>
          <a:bodyPr/>
          <a:lstStyle/>
          <a:p>
            <a:r>
              <a:rPr lang="en-US" dirty="0"/>
              <a:t>Single-walled Carbon Nanotubes- it is represented as SWCNT. The Single-walled Carbon nanotubes exist in a 1-d structure.</a:t>
            </a:r>
          </a:p>
          <a:p>
            <a:pPr marL="0" indent="0">
              <a:buNone/>
            </a:pPr>
            <a:r>
              <a:rPr lang="en-US" b="1" u="sng" dirty="0"/>
              <a:t>Properties of Single-walled CNT</a:t>
            </a:r>
          </a:p>
          <a:p>
            <a:pPr>
              <a:buFont typeface="Arial" panose="020B0604020202020204" pitchFamily="34" charset="0"/>
              <a:buChar char="•"/>
            </a:pPr>
            <a:r>
              <a:rPr lang="en-US" dirty="0"/>
              <a:t>The diameter of Single-walled Carbon nanotubes is 2nm.</a:t>
            </a:r>
          </a:p>
          <a:p>
            <a:pPr>
              <a:buFont typeface="Arial" panose="020B0604020202020204" pitchFamily="34" charset="0"/>
              <a:buChar char="•"/>
            </a:pPr>
            <a:r>
              <a:rPr lang="en-US" dirty="0"/>
              <a:t>The length of Single-walled Carbon nanotubes is around 2 micrometers.</a:t>
            </a:r>
          </a:p>
          <a:p>
            <a:pPr>
              <a:buFont typeface="Arial" panose="020B0604020202020204" pitchFamily="34" charset="0"/>
              <a:buChar char="•"/>
            </a:pPr>
            <a:r>
              <a:rPr lang="en-US" dirty="0"/>
              <a:t>They exist in a one-dimensional structure. Therefore, it is also known as a nanowire.</a:t>
            </a:r>
          </a:p>
          <a:p>
            <a:pPr>
              <a:buFont typeface="Arial" panose="020B0604020202020204" pitchFamily="34" charset="0"/>
              <a:buChar char="•"/>
            </a:pPr>
            <a:r>
              <a:rPr lang="en-US" dirty="0"/>
              <a:t>Their band gap varies from 0-2 electron volts (eV).</a:t>
            </a:r>
          </a:p>
          <a:p>
            <a:pPr>
              <a:buFont typeface="Arial" panose="020B0604020202020204" pitchFamily="34" charset="0"/>
              <a:buChar char="•"/>
            </a:pPr>
            <a:r>
              <a:rPr lang="en-US" dirty="0"/>
              <a:t>They show conductivity like a semiconductor. Therefore, they exhibit both metallic and semi-conductivity behavior.</a:t>
            </a:r>
          </a:p>
        </p:txBody>
      </p:sp>
    </p:spTree>
    <p:extLst>
      <p:ext uri="{BB962C8B-B14F-4D97-AF65-F5344CB8AC3E}">
        <p14:creationId xmlns:p14="http://schemas.microsoft.com/office/powerpoint/2010/main" val="112435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7297-D91E-42BE-9EDA-0537305E37CF}"/>
              </a:ext>
            </a:extLst>
          </p:cNvPr>
          <p:cNvSpPr>
            <a:spLocks noGrp="1"/>
          </p:cNvSpPr>
          <p:nvPr>
            <p:ph type="title"/>
          </p:nvPr>
        </p:nvSpPr>
        <p:spPr/>
        <p:txBody>
          <a:bodyPr/>
          <a:lstStyle/>
          <a:p>
            <a:r>
              <a:rPr lang="en-IN" u="sng" dirty="0"/>
              <a:t>Multi-walled Carbon nanotubes</a:t>
            </a:r>
          </a:p>
        </p:txBody>
      </p:sp>
      <p:sp>
        <p:nvSpPr>
          <p:cNvPr id="3" name="Content Placeholder 2">
            <a:extLst>
              <a:ext uri="{FF2B5EF4-FFF2-40B4-BE49-F238E27FC236}">
                <a16:creationId xmlns:a16="http://schemas.microsoft.com/office/drawing/2014/main" id="{FCB04447-3A10-4C15-B6CA-C57B96E188F0}"/>
              </a:ext>
            </a:extLst>
          </p:cNvPr>
          <p:cNvSpPr>
            <a:spLocks noGrp="1"/>
          </p:cNvSpPr>
          <p:nvPr>
            <p:ph idx="1"/>
          </p:nvPr>
        </p:nvSpPr>
        <p:spPr/>
        <p:txBody>
          <a:bodyPr/>
          <a:lstStyle/>
          <a:p>
            <a:r>
              <a:rPr lang="en-US" dirty="0"/>
              <a:t>It is represented as MWCNT. It is composed of several nested carbon nanotubes. This type of nanotubes has two diameters, one is known as outer diameter and another one is known as inner diameter.</a:t>
            </a:r>
          </a:p>
          <a:p>
            <a:pPr marL="0" indent="0">
              <a:buNone/>
            </a:pPr>
            <a:r>
              <a:rPr lang="en-IN" b="1" u="sng" dirty="0"/>
              <a:t>Properties of Multi-walled Carbon Nanotubes</a:t>
            </a:r>
          </a:p>
          <a:p>
            <a:pPr>
              <a:buFont typeface="Arial" panose="020B0604020202020204" pitchFamily="34" charset="0"/>
              <a:buChar char="•"/>
            </a:pPr>
            <a:r>
              <a:rPr lang="en-IN" dirty="0"/>
              <a:t>The outer diameter of Multi-walled Carbon nanotubes is around 2-20 nanometres.</a:t>
            </a:r>
          </a:p>
          <a:p>
            <a:pPr>
              <a:buFont typeface="Arial" panose="020B0604020202020204" pitchFamily="34" charset="0"/>
              <a:buChar char="•"/>
            </a:pPr>
            <a:r>
              <a:rPr lang="en-IN" dirty="0"/>
              <a:t>The inner diameter of Multi-walled Carbon nanotubes is 1-3 nm.</a:t>
            </a:r>
          </a:p>
          <a:p>
            <a:pPr>
              <a:buFont typeface="Arial" panose="020B0604020202020204" pitchFamily="34" charset="0"/>
              <a:buChar char="•"/>
            </a:pPr>
            <a:r>
              <a:rPr lang="en-IN" dirty="0"/>
              <a:t>The length of Multi-walled Carbon nanotubes is around 5-6 micrometres.</a:t>
            </a:r>
          </a:p>
          <a:p>
            <a:endParaRPr lang="en-IN" dirty="0"/>
          </a:p>
        </p:txBody>
      </p:sp>
    </p:spTree>
    <p:extLst>
      <p:ext uri="{BB962C8B-B14F-4D97-AF65-F5344CB8AC3E}">
        <p14:creationId xmlns:p14="http://schemas.microsoft.com/office/powerpoint/2010/main" val="295310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B095-C3A5-4281-AF6B-D2055AD65409}"/>
              </a:ext>
            </a:extLst>
          </p:cNvPr>
          <p:cNvSpPr>
            <a:spLocks noGrp="1"/>
          </p:cNvSpPr>
          <p:nvPr>
            <p:ph type="title"/>
          </p:nvPr>
        </p:nvSpPr>
        <p:spPr/>
        <p:txBody>
          <a:bodyPr/>
          <a:lstStyle/>
          <a:p>
            <a:r>
              <a:rPr lang="en-US" u="sng" dirty="0"/>
              <a:t>Applications</a:t>
            </a:r>
            <a:endParaRPr lang="en-IN" u="sng" dirty="0"/>
          </a:p>
        </p:txBody>
      </p:sp>
      <p:sp>
        <p:nvSpPr>
          <p:cNvPr id="3" name="Content Placeholder 2">
            <a:extLst>
              <a:ext uri="{FF2B5EF4-FFF2-40B4-BE49-F238E27FC236}">
                <a16:creationId xmlns:a16="http://schemas.microsoft.com/office/drawing/2014/main" id="{0444CDE5-7A88-40E4-B4B8-6F803DBA6EBE}"/>
              </a:ext>
            </a:extLst>
          </p:cNvPr>
          <p:cNvSpPr>
            <a:spLocks noGrp="1"/>
          </p:cNvSpPr>
          <p:nvPr>
            <p:ph idx="1"/>
          </p:nvPr>
        </p:nvSpPr>
        <p:spPr/>
        <p:txBody>
          <a:bodyPr/>
          <a:lstStyle/>
          <a:p>
            <a:pPr marL="0" indent="0">
              <a:buNone/>
            </a:pPr>
            <a:r>
              <a:rPr lang="en-US" b="1" dirty="0"/>
              <a:t>Carbon nanotubes are used to make bullet- proof jackets</a:t>
            </a:r>
            <a:r>
              <a:rPr lang="en-US" dirty="0"/>
              <a:t>. </a:t>
            </a:r>
          </a:p>
          <a:p>
            <a:pPr lvl="1" indent="0">
              <a:buNone/>
            </a:pPr>
            <a:r>
              <a:rPr lang="en-US" dirty="0"/>
              <a:t>- they stop bullets from penetrating by dissipating force over an area larger than the bullet.</a:t>
            </a:r>
          </a:p>
          <a:p>
            <a:pPr marL="0" indent="0">
              <a:buNone/>
            </a:pPr>
            <a:endParaRPr lang="en-IN" dirty="0"/>
          </a:p>
        </p:txBody>
      </p:sp>
      <p:pic>
        <p:nvPicPr>
          <p:cNvPr id="6" name="Picture 5">
            <a:extLst>
              <a:ext uri="{FF2B5EF4-FFF2-40B4-BE49-F238E27FC236}">
                <a16:creationId xmlns:a16="http://schemas.microsoft.com/office/drawing/2014/main" id="{C17D4EDF-9EC6-4EE3-9C83-D6B53A76D1E6}"/>
              </a:ext>
            </a:extLst>
          </p:cNvPr>
          <p:cNvPicPr>
            <a:picLocks noChangeAspect="1"/>
          </p:cNvPicPr>
          <p:nvPr/>
        </p:nvPicPr>
        <p:blipFill>
          <a:blip r:embed="rId2"/>
          <a:stretch>
            <a:fillRect/>
          </a:stretch>
        </p:blipFill>
        <p:spPr>
          <a:xfrm>
            <a:off x="3023675" y="3077982"/>
            <a:ext cx="4518932" cy="2969584"/>
          </a:xfrm>
          <a:prstGeom prst="rect">
            <a:avLst/>
          </a:prstGeom>
        </p:spPr>
      </p:pic>
    </p:spTree>
    <p:extLst>
      <p:ext uri="{BB962C8B-B14F-4D97-AF65-F5344CB8AC3E}">
        <p14:creationId xmlns:p14="http://schemas.microsoft.com/office/powerpoint/2010/main" val="110607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44039C5-69E6-44B5-AB54-B2232478D7AE}"/>
              </a:ext>
            </a:extLst>
          </p:cNvPr>
          <p:cNvSpPr>
            <a:spLocks noGrp="1"/>
          </p:cNvSpPr>
          <p:nvPr>
            <p:ph idx="1"/>
          </p:nvPr>
        </p:nvSpPr>
        <p:spPr>
          <a:xfrm>
            <a:off x="1218329" y="968828"/>
            <a:ext cx="8665900" cy="4757058"/>
          </a:xfrm>
        </p:spPr>
        <p:txBody>
          <a:bodyPr>
            <a:normAutofit/>
          </a:bodyPr>
          <a:lstStyle/>
          <a:p>
            <a:pPr marL="0" indent="0">
              <a:buNone/>
            </a:pPr>
            <a:r>
              <a:rPr lang="en-US" b="1" u="sng" dirty="0"/>
              <a:t>Breast cancer tumor destruction:</a:t>
            </a:r>
            <a:r>
              <a:rPr lang="en-US" u="sng" dirty="0"/>
              <a:t> </a:t>
            </a:r>
          </a:p>
          <a:p>
            <a:pPr lvl="1" indent="0">
              <a:buNone/>
            </a:pPr>
            <a:r>
              <a:rPr lang="en-US" dirty="0"/>
              <a:t>- nanotubes are used to destroy breast cancer tumors. They are placed with an antibody. The antibody along with nanotubes is attracted to the proteins of cancer cells in the body and nanotubes absorb the laser beam killing the tumor.</a:t>
            </a:r>
          </a:p>
          <a:p>
            <a:pPr marL="0" indent="0">
              <a:buNone/>
            </a:pPr>
            <a:r>
              <a:rPr lang="en-US" b="1" u="sng" dirty="0"/>
              <a:t>Windmill blades:</a:t>
            </a:r>
            <a:r>
              <a:rPr lang="en-US" u="sng" dirty="0"/>
              <a:t> </a:t>
            </a:r>
          </a:p>
          <a:p>
            <a:pPr lvl="1" indent="0">
              <a:buNone/>
            </a:pPr>
            <a:r>
              <a:rPr lang="en-US" dirty="0"/>
              <a:t>- buckytubes are used in the windmill blades because of their low weight . It increases the efficiency of the windmill and helps to produce more electricity at a faster rate.</a:t>
            </a:r>
          </a:p>
          <a:p>
            <a:pPr marL="0" indent="0">
              <a:buNone/>
            </a:pPr>
            <a:r>
              <a:rPr lang="en-US" b="1" u="sng" dirty="0"/>
              <a:t>Aircraft stress reduction:</a:t>
            </a:r>
            <a:r>
              <a:rPr lang="en-US" u="sng" dirty="0"/>
              <a:t> </a:t>
            </a:r>
          </a:p>
          <a:p>
            <a:pPr lvl="1" indent="0">
              <a:buNone/>
            </a:pPr>
            <a:r>
              <a:rPr lang="en-US" dirty="0"/>
              <a:t>- nanotubes are also used in aircraft and spacecraft bodies to reduce the weight and stress of the various components</a:t>
            </a:r>
          </a:p>
          <a:p>
            <a:pPr marL="0" indent="0">
              <a:buNone/>
            </a:pPr>
            <a:r>
              <a:rPr lang="en-US" b="1" u="sng" dirty="0"/>
              <a:t>Filtration:</a:t>
            </a:r>
            <a:r>
              <a:rPr lang="en-US" u="sng" dirty="0"/>
              <a:t> </a:t>
            </a:r>
          </a:p>
          <a:p>
            <a:pPr lvl="1" indent="0">
              <a:buNone/>
            </a:pPr>
            <a:r>
              <a:rPr lang="en-US" dirty="0"/>
              <a:t>- nanotubes are used to separate particles of size greater than the diameter of carbon nanotubes during filtration through them.</a:t>
            </a:r>
          </a:p>
          <a:p>
            <a:pPr lvl="1" indent="0">
              <a:buNone/>
            </a:pPr>
            <a:r>
              <a:rPr lang="en-US" dirty="0"/>
              <a:t>- they can also be used to trap smaller sized ions from a solution.</a:t>
            </a:r>
          </a:p>
        </p:txBody>
      </p:sp>
    </p:spTree>
    <p:extLst>
      <p:ext uri="{BB962C8B-B14F-4D97-AF65-F5344CB8AC3E}">
        <p14:creationId xmlns:p14="http://schemas.microsoft.com/office/powerpoint/2010/main" val="8467065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102</TotalTime>
  <Words>706</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Physics Report :       Carbon Nanotubes</vt:lpstr>
      <vt:lpstr>Introduction</vt:lpstr>
      <vt:lpstr>Formation &amp; Structure</vt:lpstr>
      <vt:lpstr>Properties</vt:lpstr>
      <vt:lpstr>Types of Carbon Nanotubes</vt:lpstr>
      <vt:lpstr>Single-walled Carbon nanotubes</vt:lpstr>
      <vt:lpstr>Multi-walled Carbon nanotubes</vt:lpstr>
      <vt:lpstr>Applications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Report :       Carbon Nanotubes</dc:title>
  <dc:creator>Aman Kumar</dc:creator>
  <cp:lastModifiedBy>Aman Kumar</cp:lastModifiedBy>
  <cp:revision>3</cp:revision>
  <dcterms:created xsi:type="dcterms:W3CDTF">2022-11-05T09:59:39Z</dcterms:created>
  <dcterms:modified xsi:type="dcterms:W3CDTF">2024-06-04T06:55:39Z</dcterms:modified>
</cp:coreProperties>
</file>